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5" Type="http://schemas.microsoft.com/office/2020/02/relationships/classificationlabels" Target="docMetadata/LabelInfo.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7"/>
  </p:notesMasterIdLst>
  <p:handoutMasterIdLst>
    <p:handoutMasterId r:id="rId48"/>
  </p:handoutMasterIdLst>
  <p:sldIdLst>
    <p:sldId id="282" r:id="rId5"/>
    <p:sldId id="337" r:id="rId6"/>
    <p:sldId id="270" r:id="rId7"/>
    <p:sldId id="331" r:id="rId8"/>
    <p:sldId id="292" r:id="rId9"/>
    <p:sldId id="293" r:id="rId10"/>
    <p:sldId id="294" r:id="rId11"/>
    <p:sldId id="295" r:id="rId12"/>
    <p:sldId id="327" r:id="rId13"/>
    <p:sldId id="260" r:id="rId14"/>
    <p:sldId id="328" r:id="rId15"/>
    <p:sldId id="333" r:id="rId16"/>
    <p:sldId id="301" r:id="rId17"/>
    <p:sldId id="336" r:id="rId18"/>
    <p:sldId id="299" r:id="rId19"/>
    <p:sldId id="296" r:id="rId20"/>
    <p:sldId id="297" r:id="rId21"/>
    <p:sldId id="298" r:id="rId22"/>
    <p:sldId id="300" r:id="rId23"/>
    <p:sldId id="302" r:id="rId24"/>
    <p:sldId id="303" r:id="rId25"/>
    <p:sldId id="276" r:id="rId26"/>
    <p:sldId id="274" r:id="rId27"/>
    <p:sldId id="273" r:id="rId28"/>
    <p:sldId id="304" r:id="rId29"/>
    <p:sldId id="279" r:id="rId30"/>
    <p:sldId id="316" r:id="rId31"/>
    <p:sldId id="329" r:id="rId32"/>
    <p:sldId id="309" r:id="rId33"/>
    <p:sldId id="308" r:id="rId34"/>
    <p:sldId id="332" r:id="rId35"/>
    <p:sldId id="313" r:id="rId36"/>
    <p:sldId id="314" r:id="rId37"/>
    <p:sldId id="317" r:id="rId38"/>
    <p:sldId id="315" r:id="rId39"/>
    <p:sldId id="318" r:id="rId40"/>
    <p:sldId id="321" r:id="rId41"/>
    <p:sldId id="323" r:id="rId42"/>
    <p:sldId id="319" r:id="rId43"/>
    <p:sldId id="324" r:id="rId44"/>
    <p:sldId id="326" r:id="rId45"/>
    <p:sldId id="27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2669" autoAdjust="0"/>
  </p:normalViewPr>
  <p:slideViewPr>
    <p:cSldViewPr snapToGrid="0">
      <p:cViewPr varScale="1">
        <p:scale>
          <a:sx n="67" d="100"/>
          <a:sy n="67" d="100"/>
        </p:scale>
        <p:origin x="960"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slide" Target="slides/slide38.xml" /><Relationship Id="rId47" Type="http://schemas.openxmlformats.org/officeDocument/2006/relationships/notesMaster" Target="notesMasters/notesMaster1.xml" /><Relationship Id="rId50" Type="http://schemas.openxmlformats.org/officeDocument/2006/relationships/viewProps" Target="viewProp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46" Type="http://schemas.openxmlformats.org/officeDocument/2006/relationships/slide" Target="slides/slide42.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slide" Target="slides/slide37.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slide" Target="slides/slide36.xml" /><Relationship Id="rId45" Type="http://schemas.openxmlformats.org/officeDocument/2006/relationships/slide" Target="slides/slide4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49" Type="http://schemas.openxmlformats.org/officeDocument/2006/relationships/presProps" Target="presProps.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slide" Target="slides/slide40.xml" /><Relationship Id="rId52" Type="http://schemas.openxmlformats.org/officeDocument/2006/relationships/tableStyles" Target="tableStyle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slide" Target="slides/slide39.xml" /><Relationship Id="rId48" Type="http://schemas.openxmlformats.org/officeDocument/2006/relationships/handoutMaster" Target="handoutMasters/handoutMaster1.xml" /><Relationship Id="rId8" Type="http://schemas.openxmlformats.org/officeDocument/2006/relationships/slide" Target="slides/slide4.xml" /><Relationship Id="rId51" Type="http://schemas.openxmlformats.org/officeDocument/2006/relationships/theme" Target="theme/theme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3/26/2023</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3/26/2023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Sporadic goiter is incompletely understood but can be genetic or autoimmune or extrinsic factors </a:t>
            </a:r>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81383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33832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potassium iodide, to </a:t>
            </a:r>
            <a:r>
              <a:rPr lang="en-US"/>
              <a:t>reduce trans of t4 to t3 </a:t>
            </a:r>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415710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Solitary nodules, in general, are more likely</a:t>
            </a:r>
            <a:br>
              <a:rPr lang="en-US" dirty="0"/>
            </a:br>
            <a:r>
              <a:rPr lang="en-US" dirty="0"/>
              <a:t>to be neoplastic than are multiple nodules,</a:t>
            </a:r>
            <a:br>
              <a:rPr lang="en-US" dirty="0"/>
            </a:br>
            <a:r>
              <a:rPr lang="en-US" dirty="0"/>
              <a:t>2. Nodules in younger patients are more likely</a:t>
            </a:r>
            <a:br>
              <a:rPr lang="en-US" dirty="0"/>
            </a:br>
            <a:r>
              <a:rPr lang="en-US" dirty="0"/>
              <a:t>to be neoplastic than are those in older</a:t>
            </a:r>
            <a:br>
              <a:rPr lang="en-US" dirty="0"/>
            </a:br>
            <a:r>
              <a:rPr lang="en-US" dirty="0"/>
              <a:t>patients.</a:t>
            </a:r>
            <a:br>
              <a:rPr lang="en-US" dirty="0"/>
            </a:br>
            <a:r>
              <a:rPr lang="en-US" dirty="0"/>
              <a:t>3. Nodules in males are more likely to be</a:t>
            </a:r>
            <a:br>
              <a:rPr lang="en-US" dirty="0"/>
            </a:br>
            <a:r>
              <a:rPr lang="en-US" dirty="0"/>
              <a:t>neoplastic than are those in females.</a:t>
            </a:r>
            <a:br>
              <a:rPr lang="en-US" dirty="0"/>
            </a:br>
            <a:r>
              <a:rPr lang="en-US" dirty="0"/>
              <a:t>4. A history of radiation treatment to the head</a:t>
            </a:r>
            <a:br>
              <a:rPr lang="en-US" dirty="0"/>
            </a:br>
            <a:r>
              <a:rPr lang="en-US" dirty="0"/>
              <a:t>and neck region is associated with an</a:t>
            </a:r>
            <a:br>
              <a:rPr lang="en-US" dirty="0"/>
            </a:br>
            <a:r>
              <a:rPr lang="en-US" dirty="0"/>
              <a:t>increased incidence of thyroid malignancy.</a:t>
            </a:r>
            <a:br>
              <a:rPr lang="en-US" dirty="0"/>
            </a:br>
            <a:r>
              <a:rPr lang="en-US" dirty="0"/>
              <a:t>5. Nodules that take up radioactive iodine in</a:t>
            </a:r>
            <a:br>
              <a:rPr lang="en-US" dirty="0"/>
            </a:br>
            <a:r>
              <a:rPr lang="en-US" dirty="0"/>
              <a:t>imaging studies (hot nodules) are more</a:t>
            </a:r>
            <a:br>
              <a:rPr lang="en-US" dirty="0"/>
            </a:br>
            <a:r>
              <a:rPr lang="en-US" dirty="0"/>
              <a:t>likely to be benign than malignant,</a:t>
            </a:r>
            <a:br>
              <a:rPr lang="en-US" dirty="0"/>
            </a:br>
            <a:r>
              <a:rPr lang="en-US" dirty="0"/>
              <a:t>reflecting well-differentiated cells</a:t>
            </a: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28</a:t>
            </a:fld>
            <a:endParaRPr lang="en-US" dirty="0"/>
          </a:p>
        </p:txBody>
      </p:sp>
    </p:spTree>
    <p:extLst>
      <p:ext uri="{BB962C8B-B14F-4D97-AF65-F5344CB8AC3E}">
        <p14:creationId xmlns:p14="http://schemas.microsoft.com/office/powerpoint/2010/main" val="201271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US" b="0" i="0" dirty="0">
                <a:solidFill>
                  <a:srgbClr val="000000"/>
                </a:solidFill>
                <a:effectLst/>
                <a:latin typeface="Roboto" panose="02000000000000000000" pitchFamily="2" charset="0"/>
              </a:rPr>
            </a:br>
            <a:endParaRPr lang="en-US" b="0" i="0" dirty="0">
              <a:solidFill>
                <a:srgbClr val="000000"/>
              </a:solidFill>
              <a:effectLst/>
              <a:latin typeface="Roboto" panose="02000000000000000000" pitchFamily="2" charset="0"/>
            </a:endParaRPr>
          </a:p>
          <a:p>
            <a:pPr algn="l" rtl="0"/>
            <a:endParaRPr lang="en-US" b="0" i="0" dirty="0">
              <a:solidFill>
                <a:srgbClr val="FFFFFF"/>
              </a:solidFill>
              <a:effectLst/>
              <a:latin typeface="Roboto" panose="02000000000000000000" pitchFamily="2" charset="0"/>
            </a:endParaRPr>
          </a:p>
          <a:p>
            <a:br>
              <a:rPr lang="en-US" dirty="0"/>
            </a:b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41</a:t>
            </a:fld>
            <a:endParaRPr lang="en-US" dirty="0"/>
          </a:p>
        </p:txBody>
      </p:sp>
    </p:spTree>
    <p:extLst>
      <p:ext uri="{BB962C8B-B14F-4D97-AF65-F5344CB8AC3E}">
        <p14:creationId xmlns:p14="http://schemas.microsoft.com/office/powerpoint/2010/main" val="1711073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 /><Relationship Id="rId2" Type="http://schemas.openxmlformats.org/officeDocument/2006/relationships/image" Target="../media/image1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 /><Relationship Id="rId2" Type="http://schemas.openxmlformats.org/officeDocument/2006/relationships/image" Target="../media/image15.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 /><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 /><Relationship Id="rId2" Type="http://schemas.openxmlformats.org/officeDocument/2006/relationships/image" Target="../media/image7.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 /><Relationship Id="rId2" Type="http://schemas.openxmlformats.org/officeDocument/2006/relationships/image" Target="../media/image9.png" /><Relationship Id="rId1" Type="http://schemas.openxmlformats.org/officeDocument/2006/relationships/slideMaster" Target="../slideMasters/slideMaster1.xml" /><Relationship Id="rId5" Type="http://schemas.openxmlformats.org/officeDocument/2006/relationships/image" Target="../media/image12.svg" /><Relationship Id="rId4" Type="http://schemas.openxmlformats.org/officeDocument/2006/relationships/image" Target="../media/image11.png"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6"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notesSlide" Target="../notesSlides/notesSlide3.xml" /><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6.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10.xml" /></Relationships>
</file>

<file path=ppt/slides/_rels/slide17.xml.rels><?xml version="1.0" encoding="UTF-8" standalone="yes"?>
<Relationships xmlns="http://schemas.openxmlformats.org/package/2006/relationships"><Relationship Id="rId2" Type="http://schemas.openxmlformats.org/officeDocument/2006/relationships/hyperlink" Target="https://my.clevelandclinic.org/health/symptoms/21195-dysphagia-difficulty-swallowing" TargetMode="External" /><Relationship Id="rId1" Type="http://schemas.openxmlformats.org/officeDocument/2006/relationships/slideLayout" Target="../slideLayouts/slideLayout10.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19.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10.xml" /><Relationship Id="rId4" Type="http://schemas.openxmlformats.org/officeDocument/2006/relationships/image" Target="../media/image24.png" /></Relationships>
</file>

<file path=ppt/slides/_rels/slide2.xml.rels><?xml version="1.0" encoding="UTF-8" standalone="yes"?>
<Relationships xmlns="http://schemas.openxmlformats.org/package/2006/relationships"><Relationship Id="rId2" Type="http://schemas.openxmlformats.org/officeDocument/2006/relationships/image" Target="../media/image17.jpg" /><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 /></Relationships>
</file>

<file path=ppt/slides/_rels/slide23.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12.xml" /></Relationships>
</file>

<file path=ppt/slides/_rels/slide24.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 /></Relationships>
</file>

<file path=ppt/slides/_rels/slide3.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10.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2.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13.xml" /></Relationships>
</file>

<file path=ppt/slides/_rels/slide33.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13.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standalone="yes"?>
<Relationships xmlns="http://schemas.openxmlformats.org/package/2006/relationships"><Relationship Id="rId3" Type="http://schemas.openxmlformats.org/officeDocument/2006/relationships/image" Target="../media/image29.bin" /><Relationship Id="rId2" Type="http://schemas.openxmlformats.org/officeDocument/2006/relationships/notesSlide" Target="../notesSlides/notesSlide5.xml" /><Relationship Id="rId1" Type="http://schemas.openxmlformats.org/officeDocument/2006/relationships/slideLayout" Target="../slideLayouts/slideLayout13.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49DFD55-3C28-40EF-9E31-A92D2E4017FF}" type="slidenum">
              <a:rPr lang="en-US" smtClean="0"/>
              <a:pPr/>
              <a:t>1</a:t>
            </a:fld>
            <a:endParaRPr lang="en-US" dirty="0"/>
          </a:p>
        </p:txBody>
      </p:sp>
      <p:sp>
        <p:nvSpPr>
          <p:cNvPr id="7" name="Title 1">
            <a:extLst>
              <a:ext uri="{FF2B5EF4-FFF2-40B4-BE49-F238E27FC236}">
                <a16:creationId xmlns:a16="http://schemas.microsoft.com/office/drawing/2014/main" id="{CFE75451-6A4B-484B-9ED1-353CCE25B0F4}"/>
              </a:ext>
            </a:extLst>
          </p:cNvPr>
          <p:cNvSpPr>
            <a:spLocks noGrp="1"/>
          </p:cNvSpPr>
          <p:nvPr>
            <p:ph type="title"/>
          </p:nvPr>
        </p:nvSpPr>
        <p:spPr>
          <a:xfrm>
            <a:off x="539750" y="750855"/>
            <a:ext cx="9240354" cy="1204912"/>
          </a:xfrm>
        </p:spPr>
        <p:txBody>
          <a:bodyPr>
            <a:noAutofit/>
          </a:bodyPr>
          <a:lstStyle/>
          <a:p>
            <a:r>
              <a:rPr lang="en-US" sz="4400" dirty="0"/>
              <a:t>Solitary thyroid nodule </a:t>
            </a:r>
          </a:p>
        </p:txBody>
      </p:sp>
      <p:sp>
        <p:nvSpPr>
          <p:cNvPr id="8" name="Subtitle 2">
            <a:extLst>
              <a:ext uri="{FF2B5EF4-FFF2-40B4-BE49-F238E27FC236}">
                <a16:creationId xmlns:a16="http://schemas.microsoft.com/office/drawing/2014/main" id="{0236A1B4-B8D1-4A72-8E20-0703F54BF1FE}"/>
              </a:ext>
            </a:extLst>
          </p:cNvPr>
          <p:cNvSpPr>
            <a:spLocks noGrp="1"/>
          </p:cNvSpPr>
          <p:nvPr>
            <p:ph type="body" idx="1"/>
          </p:nvPr>
        </p:nvSpPr>
        <p:spPr>
          <a:xfrm>
            <a:off x="539750" y="2388774"/>
            <a:ext cx="6907972" cy="1954626"/>
          </a:xfrm>
        </p:spPr>
        <p:txBody>
          <a:bodyPr>
            <a:noAutofit/>
          </a:bodyPr>
          <a:lstStyle/>
          <a:p>
            <a:r>
              <a:rPr lang="en-US" sz="2000" dirty="0"/>
              <a:t>SAMAH ALGAZAL</a:t>
            </a:r>
          </a:p>
          <a:p>
            <a:r>
              <a:rPr lang="en-US" sz="2000" dirty="0"/>
              <a:t>ISLAM SADAQA</a:t>
            </a:r>
          </a:p>
          <a:p>
            <a:r>
              <a:rPr lang="en-US" sz="2000" dirty="0"/>
              <a:t>TASNEEM MA’AITAH</a:t>
            </a:r>
          </a:p>
          <a:p>
            <a:r>
              <a:rPr lang="en-US" sz="2000" dirty="0"/>
              <a:t>RAND AL-SMADI </a:t>
            </a:r>
          </a:p>
          <a:p>
            <a:endParaRPr lang="en-US" sz="2000" dirty="0"/>
          </a:p>
          <a:p>
            <a:r>
              <a:rPr lang="en-US" sz="2000" dirty="0"/>
              <a:t>SUPERVISED BY: DR. ALI JAD </a:t>
            </a:r>
          </a:p>
        </p:txBody>
      </p:sp>
    </p:spTree>
    <p:extLst>
      <p:ext uri="{BB962C8B-B14F-4D97-AF65-F5344CB8AC3E}">
        <p14:creationId xmlns:p14="http://schemas.microsoft.com/office/powerpoint/2010/main" val="3949580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0014-73D5-419B-8867-972BB18D52D4}"/>
              </a:ext>
            </a:extLst>
          </p:cNvPr>
          <p:cNvSpPr>
            <a:spLocks noGrp="1"/>
          </p:cNvSpPr>
          <p:nvPr>
            <p:ph type="title"/>
          </p:nvPr>
        </p:nvSpPr>
        <p:spPr>
          <a:xfrm>
            <a:off x="2733330" y="423723"/>
            <a:ext cx="8421688" cy="1325563"/>
          </a:xfrm>
        </p:spPr>
        <p:txBody>
          <a:bodyPr>
            <a:normAutofit fontScale="90000"/>
          </a:bodyPr>
          <a:lstStyle/>
          <a:p>
            <a:r>
              <a:rPr lang="en-US" sz="3600" dirty="0"/>
              <a:t>simple goiter (nontoxic): </a:t>
            </a:r>
            <a:r>
              <a:rPr lang="en-US" sz="2000" dirty="0"/>
              <a:t>is</a:t>
            </a:r>
            <a:r>
              <a:rPr lang="en-US" sz="1800" dirty="0"/>
              <a:t> an anatomical enlargement of the thyroid gland. It can be related with thyroid dysfunction or have normal thyroid function.</a:t>
            </a:r>
            <a:br>
              <a:rPr lang="en-US" sz="1800" dirty="0"/>
            </a:br>
            <a:endParaRPr lang="en-US" sz="1800" dirty="0"/>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10</a:t>
            </a:fld>
            <a:endParaRPr lang="en-US" dirty="0"/>
          </a:p>
        </p:txBody>
      </p:sp>
      <p:sp>
        <p:nvSpPr>
          <p:cNvPr id="15" name="Text Placeholder 14">
            <a:extLst>
              <a:ext uri="{FF2B5EF4-FFF2-40B4-BE49-F238E27FC236}">
                <a16:creationId xmlns:a16="http://schemas.microsoft.com/office/drawing/2014/main" id="{F47147B8-8C96-8B03-C29C-D40B4ACA5E59}"/>
              </a:ext>
            </a:extLst>
          </p:cNvPr>
          <p:cNvSpPr>
            <a:spLocks noGrp="1"/>
          </p:cNvSpPr>
          <p:nvPr>
            <p:ph type="body" sz="quarter" idx="3"/>
          </p:nvPr>
        </p:nvSpPr>
        <p:spPr>
          <a:xfrm>
            <a:off x="1434215" y="4127949"/>
            <a:ext cx="9720803" cy="3370123"/>
          </a:xfrm>
        </p:spPr>
        <p:txBody>
          <a:bodyPr/>
          <a:lstStyle/>
          <a:p>
            <a:pPr marL="457200" indent="-457200">
              <a:buAutoNum type="arabicPeriod"/>
            </a:pPr>
            <a:r>
              <a:rPr lang="en-US" dirty="0"/>
              <a:t>They may arise as a result of TSH stimulation of the thyroid gland, which occurs as a result of:</a:t>
            </a:r>
          </a:p>
          <a:p>
            <a:pPr marL="457200" indent="-457200">
              <a:buFont typeface="Wingdings" panose="05000000000000000000" pitchFamily="2" charset="2"/>
              <a:buChar char="ü"/>
            </a:pPr>
            <a:r>
              <a:rPr lang="en-US" sz="1600" dirty="0"/>
              <a:t>Inappropriate secretion from a microadenoma in Ant pituitary (rare)</a:t>
            </a:r>
          </a:p>
          <a:p>
            <a:pPr marL="457200" indent="-457200">
              <a:buFont typeface="Wingdings" panose="05000000000000000000" pitchFamily="2" charset="2"/>
              <a:buChar char="ü"/>
            </a:pPr>
            <a:r>
              <a:rPr lang="en-US" sz="1600" dirty="0"/>
              <a:t>A chronic low level of thyroid hormones</a:t>
            </a:r>
          </a:p>
          <a:p>
            <a:pPr marL="457200" indent="-457200">
              <a:buFont typeface="Wingdings" panose="05000000000000000000" pitchFamily="2" charset="2"/>
              <a:buChar char="ü"/>
            </a:pPr>
            <a:endParaRPr lang="en-US" sz="1600" dirty="0"/>
          </a:p>
          <a:p>
            <a:r>
              <a:rPr lang="en-US" dirty="0"/>
              <a:t>2. Endemic goiter can develop as a result of a lack of iodine in the diet.</a:t>
            </a:r>
          </a:p>
          <a:p>
            <a:endParaRPr lang="en-US" dirty="0"/>
          </a:p>
          <a:p>
            <a:r>
              <a:rPr lang="en-US" dirty="0"/>
              <a:t>3. Sporadic goiters are commonly caused by defective hormone synthesis  </a:t>
            </a:r>
          </a:p>
          <a:p>
            <a:pPr marL="457200" indent="-457200">
              <a:buAutoNum type="arabicPeriod"/>
            </a:pPr>
            <a:endParaRPr lang="en-US" sz="1600" dirty="0"/>
          </a:p>
          <a:p>
            <a:pPr marL="457200" indent="-457200">
              <a:buAutoNum type="arabicPeriod"/>
            </a:pPr>
            <a:endParaRPr lang="en-US" sz="1600" dirty="0"/>
          </a:p>
          <a:p>
            <a:pPr marL="457200" indent="-457200">
              <a:buAutoNum type="arabicPeriod"/>
            </a:pPr>
            <a:endParaRPr lang="en-US" sz="1600" dirty="0"/>
          </a:p>
          <a:p>
            <a:pPr marL="457200" indent="-457200">
              <a:buAutoNum type="arabicPeriod"/>
            </a:pPr>
            <a:endParaRPr lang="en-US" sz="1600" dirty="0"/>
          </a:p>
        </p:txBody>
      </p:sp>
      <p:sp>
        <p:nvSpPr>
          <p:cNvPr id="3" name="TextBox 2"/>
          <p:cNvSpPr txBox="1"/>
          <p:nvPr/>
        </p:nvSpPr>
        <p:spPr>
          <a:xfrm>
            <a:off x="1972033" y="2353842"/>
            <a:ext cx="5861072" cy="584775"/>
          </a:xfrm>
          <a:prstGeom prst="rect">
            <a:avLst/>
          </a:prstGeom>
          <a:noFill/>
        </p:spPr>
        <p:txBody>
          <a:bodyPr wrap="square" rtlCol="0">
            <a:spAutoFit/>
          </a:bodyPr>
          <a:lstStyle/>
          <a:p>
            <a:r>
              <a:rPr lang="en-US" sz="3200" b="1" dirty="0">
                <a:solidFill>
                  <a:srgbClr val="FF0000"/>
                </a:solidFill>
              </a:rPr>
              <a:t>Etiology of simple goiter:</a:t>
            </a:r>
          </a:p>
        </p:txBody>
      </p:sp>
    </p:spTree>
    <p:extLst>
      <p:ext uri="{BB962C8B-B14F-4D97-AF65-F5344CB8AC3E}">
        <p14:creationId xmlns:p14="http://schemas.microsoft.com/office/powerpoint/2010/main" val="1663780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1D16151-9486-4A03-AE3A-F1CC562E0564}"/>
              </a:ext>
            </a:extLst>
          </p:cNvPr>
          <p:cNvSpPr>
            <a:spLocks noGrp="1"/>
          </p:cNvSpPr>
          <p:nvPr>
            <p:ph sz="half" idx="2"/>
          </p:nvPr>
        </p:nvSpPr>
        <p:spPr>
          <a:xfrm>
            <a:off x="1205752" y="2115873"/>
            <a:ext cx="9238630" cy="1997867"/>
          </a:xfrm>
        </p:spPr>
        <p:txBody>
          <a:bodyPr>
            <a:noAutofit/>
          </a:bodyPr>
          <a:lstStyle/>
          <a:p>
            <a:pPr marL="285750" indent="-285750">
              <a:buFont typeface="Arial" panose="020B0604020202020204" pitchFamily="34" charset="0"/>
              <a:buChar char="•"/>
            </a:pPr>
            <a:r>
              <a:rPr lang="en-US" sz="2400" dirty="0"/>
              <a:t>Only one macroscopic nodule is occasionally found, but microscopic changes are present throughout the gland; this is one type of clinically solitary nodule.</a:t>
            </a:r>
          </a:p>
          <a:p>
            <a:pPr marL="342900" indent="-342900">
              <a:buFont typeface="Wingdings" panose="05000000000000000000" pitchFamily="2" charset="2"/>
              <a:buChar char="Ø"/>
            </a:pPr>
            <a:r>
              <a:rPr lang="en-US" sz="2400" dirty="0"/>
              <a:t> Nodules can be colloid or cellular, and cystic degeneration and hemorrhage, as well as subsequent calcification, are common.</a:t>
            </a:r>
          </a:p>
          <a:p>
            <a:pPr marL="457200" indent="-457200">
              <a:buFont typeface="Wingdings" panose="05000000000000000000" pitchFamily="2" charset="2"/>
              <a:buChar char="Ø"/>
            </a:pPr>
            <a:r>
              <a:rPr lang="en-US" sz="2400" dirty="0"/>
              <a:t>Nodules appear early in endemic goiter and later (between 20 and 30 years) in sporadic goiter, although the patient may be unaware of the goiter until his or her late 40s or 50s.</a:t>
            </a:r>
          </a:p>
          <a:p>
            <a:pPr marL="285750" indent="-285750">
              <a:buFont typeface="Arial" panose="020B0604020202020204" pitchFamily="34" charset="0"/>
              <a:buChar char="•"/>
            </a:pPr>
            <a:r>
              <a:rPr lang="en-US" sz="2400" dirty="0"/>
              <a:t>More common in female than in the male </a:t>
            </a:r>
          </a:p>
          <a:p>
            <a:pPr marL="285750" indent="-285750">
              <a:buFont typeface="Arial" panose="020B0604020202020204" pitchFamily="34" charset="0"/>
              <a:buChar char="•"/>
            </a:pPr>
            <a:endParaRPr lang="en-US" sz="2400" dirty="0"/>
          </a:p>
          <a:p>
            <a:endParaRPr lang="en-US" sz="2400" dirty="0"/>
          </a:p>
        </p:txBody>
      </p:sp>
      <p:sp>
        <p:nvSpPr>
          <p:cNvPr id="11" name="Slide Number Placeholder 10">
            <a:extLst>
              <a:ext uri="{FF2B5EF4-FFF2-40B4-BE49-F238E27FC236}">
                <a16:creationId xmlns:a16="http://schemas.microsoft.com/office/drawing/2014/main" id="{7AE81C1E-A7C3-40CD-9C11-0C03A2221292}"/>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11</a:t>
            </a:fld>
            <a:endParaRPr lang="en-US" dirty="0"/>
          </a:p>
        </p:txBody>
      </p:sp>
      <p:sp>
        <p:nvSpPr>
          <p:cNvPr id="21" name="Title 20">
            <a:extLst>
              <a:ext uri="{FF2B5EF4-FFF2-40B4-BE49-F238E27FC236}">
                <a16:creationId xmlns:a16="http://schemas.microsoft.com/office/drawing/2014/main" id="{45A68C54-7771-C191-6F4F-B00B8702B6D2}"/>
              </a:ext>
            </a:extLst>
          </p:cNvPr>
          <p:cNvSpPr>
            <a:spLocks noGrp="1"/>
          </p:cNvSpPr>
          <p:nvPr>
            <p:ph type="title"/>
          </p:nvPr>
        </p:nvSpPr>
        <p:spPr>
          <a:xfrm>
            <a:off x="119270" y="600628"/>
            <a:ext cx="6397452" cy="1325563"/>
          </a:xfrm>
        </p:spPr>
        <p:txBody>
          <a:bodyPr/>
          <a:lstStyle/>
          <a:p>
            <a:r>
              <a:rPr lang="en-US" dirty="0">
                <a:solidFill>
                  <a:srgbClr val="FF0000"/>
                </a:solidFill>
              </a:rPr>
              <a:t>Nodular goiter: </a:t>
            </a:r>
          </a:p>
        </p:txBody>
      </p:sp>
    </p:spTree>
    <p:extLst>
      <p:ext uri="{BB962C8B-B14F-4D97-AF65-F5344CB8AC3E}">
        <p14:creationId xmlns:p14="http://schemas.microsoft.com/office/powerpoint/2010/main" val="4245666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D284F-57DE-1F37-3558-DD9C723AF108}"/>
              </a:ext>
            </a:extLst>
          </p:cNvPr>
          <p:cNvSpPr>
            <a:spLocks noGrp="1"/>
          </p:cNvSpPr>
          <p:nvPr>
            <p:ph type="title"/>
          </p:nvPr>
        </p:nvSpPr>
        <p:spPr>
          <a:xfrm>
            <a:off x="1885156" y="429733"/>
            <a:ext cx="8421688" cy="646912"/>
          </a:xfrm>
        </p:spPr>
        <p:txBody>
          <a:bodyPr/>
          <a:lstStyle/>
          <a:p>
            <a:pPr algn="l"/>
            <a:r>
              <a:rPr lang="en-US" dirty="0">
                <a:solidFill>
                  <a:srgbClr val="FF0000"/>
                </a:solidFill>
              </a:rPr>
              <a:t>Symptoms</a:t>
            </a:r>
            <a:r>
              <a:rPr lang="en-US" dirty="0"/>
              <a:t> </a:t>
            </a:r>
          </a:p>
        </p:txBody>
      </p:sp>
      <p:sp>
        <p:nvSpPr>
          <p:cNvPr id="4" name="Content Placeholder 3">
            <a:extLst>
              <a:ext uri="{FF2B5EF4-FFF2-40B4-BE49-F238E27FC236}">
                <a16:creationId xmlns:a16="http://schemas.microsoft.com/office/drawing/2014/main" id="{486A8AA1-2BCF-A128-F48C-80C2093112E8}"/>
              </a:ext>
            </a:extLst>
          </p:cNvPr>
          <p:cNvSpPr>
            <a:spLocks noGrp="1"/>
          </p:cNvSpPr>
          <p:nvPr>
            <p:ph sz="half" idx="2"/>
          </p:nvPr>
        </p:nvSpPr>
        <p:spPr>
          <a:xfrm>
            <a:off x="1647891" y="1076645"/>
            <a:ext cx="9068877" cy="1779453"/>
          </a:xfrm>
        </p:spPr>
        <p:txBody>
          <a:bodyPr>
            <a:noAutofit/>
          </a:bodyPr>
          <a:lstStyle/>
          <a:p>
            <a:r>
              <a:rPr lang="en-US" sz="2400" dirty="0"/>
              <a:t>1. Cosmetic deformity: the patient’s main complaint is usually the cosmetic deformity or some respiratory obstruction.</a:t>
            </a:r>
          </a:p>
          <a:p>
            <a:r>
              <a:rPr lang="en-US" sz="2400" dirty="0"/>
              <a:t>2. Sudden enlargement: with the appearance of pain and tenderness usually results from hemorrhage into a nodule. </a:t>
            </a:r>
          </a:p>
          <a:p>
            <a:endParaRPr lang="en-US" sz="1800" dirty="0"/>
          </a:p>
        </p:txBody>
      </p:sp>
      <p:sp>
        <p:nvSpPr>
          <p:cNvPr id="7" name="Text Placeholder 6">
            <a:extLst>
              <a:ext uri="{FF2B5EF4-FFF2-40B4-BE49-F238E27FC236}">
                <a16:creationId xmlns:a16="http://schemas.microsoft.com/office/drawing/2014/main" id="{54A3C37A-8CC4-7D6B-FFF6-DE929AEFE518}"/>
              </a:ext>
            </a:extLst>
          </p:cNvPr>
          <p:cNvSpPr>
            <a:spLocks noGrp="1"/>
          </p:cNvSpPr>
          <p:nvPr>
            <p:ph type="body" idx="13"/>
          </p:nvPr>
        </p:nvSpPr>
        <p:spPr>
          <a:xfrm>
            <a:off x="1647890" y="3410022"/>
            <a:ext cx="2882475" cy="434427"/>
          </a:xfrm>
        </p:spPr>
        <p:txBody>
          <a:bodyPr/>
          <a:lstStyle/>
          <a:p>
            <a:r>
              <a:rPr lang="en-US" sz="2800" dirty="0">
                <a:solidFill>
                  <a:srgbClr val="FF0000"/>
                </a:solidFill>
              </a:rPr>
              <a:t>Complication </a:t>
            </a:r>
          </a:p>
        </p:txBody>
      </p:sp>
      <p:sp>
        <p:nvSpPr>
          <p:cNvPr id="8" name="Content Placeholder 7">
            <a:extLst>
              <a:ext uri="{FF2B5EF4-FFF2-40B4-BE49-F238E27FC236}">
                <a16:creationId xmlns:a16="http://schemas.microsoft.com/office/drawing/2014/main" id="{4251ACF2-A599-5F2B-EABF-F0ADD59A919B}"/>
              </a:ext>
            </a:extLst>
          </p:cNvPr>
          <p:cNvSpPr>
            <a:spLocks noGrp="1"/>
          </p:cNvSpPr>
          <p:nvPr>
            <p:ph sz="half" idx="14"/>
          </p:nvPr>
        </p:nvSpPr>
        <p:spPr>
          <a:xfrm>
            <a:off x="1647890" y="4001902"/>
            <a:ext cx="9510648" cy="1997867"/>
          </a:xfrm>
        </p:spPr>
        <p:txBody>
          <a:bodyPr>
            <a:noAutofit/>
          </a:bodyPr>
          <a:lstStyle/>
          <a:p>
            <a:pPr marL="342900" indent="-342900">
              <a:buAutoNum type="arabicPeriod"/>
            </a:pPr>
            <a:r>
              <a:rPr lang="en-US" sz="2400" dirty="0"/>
              <a:t>Tracheal obstruction by compression</a:t>
            </a:r>
          </a:p>
          <a:p>
            <a:pPr marL="342900" indent="-342900">
              <a:buAutoNum type="arabicPeriod"/>
            </a:pPr>
            <a:r>
              <a:rPr lang="en-US" sz="2400" dirty="0"/>
              <a:t>Secondary thyrotoxicosis: may occur in up to 30% of cases.</a:t>
            </a:r>
          </a:p>
          <a:p>
            <a:pPr marL="342900" indent="-342900">
              <a:buAutoNum type="arabicPeriod"/>
            </a:pPr>
            <a:r>
              <a:rPr lang="en-US" sz="2400" dirty="0"/>
              <a:t>Malignancy: Occasionally follicular carcinoma may develop  3%.</a:t>
            </a:r>
          </a:p>
          <a:p>
            <a:pPr marL="342900" indent="-342900">
              <a:buAutoNum type="arabicPeriod"/>
            </a:pPr>
            <a:r>
              <a:rPr lang="en-US" sz="2400" dirty="0"/>
              <a:t>Cyst formation.</a:t>
            </a:r>
          </a:p>
          <a:p>
            <a:pPr marL="342900" indent="-342900">
              <a:buAutoNum type="arabicPeriod"/>
            </a:pPr>
            <a:r>
              <a:rPr lang="en-US" sz="2400" dirty="0"/>
              <a:t>Calcification; may occur in longstanding cases.</a:t>
            </a:r>
          </a:p>
        </p:txBody>
      </p:sp>
      <p:sp>
        <p:nvSpPr>
          <p:cNvPr id="9" name="Date Placeholder 8">
            <a:extLst>
              <a:ext uri="{FF2B5EF4-FFF2-40B4-BE49-F238E27FC236}">
                <a16:creationId xmlns:a16="http://schemas.microsoft.com/office/drawing/2014/main" id="{B08E5982-E90A-26B4-3165-1345AE6E1750}"/>
              </a:ext>
            </a:extLst>
          </p:cNvPr>
          <p:cNvSpPr>
            <a:spLocks noGrp="1"/>
          </p:cNvSpPr>
          <p:nvPr>
            <p:ph type="dt" sz="half" idx="10"/>
          </p:nvPr>
        </p:nvSpPr>
        <p:spPr/>
        <p:txBody>
          <a:bodyPr/>
          <a:lstStyle/>
          <a:p>
            <a:r>
              <a:rPr lang="en-US"/>
              <a:t>20XX</a:t>
            </a:r>
            <a:endParaRPr lang="en-US" dirty="0"/>
          </a:p>
        </p:txBody>
      </p:sp>
      <p:sp>
        <p:nvSpPr>
          <p:cNvPr id="11" name="Slide Number Placeholder 10">
            <a:extLst>
              <a:ext uri="{FF2B5EF4-FFF2-40B4-BE49-F238E27FC236}">
                <a16:creationId xmlns:a16="http://schemas.microsoft.com/office/drawing/2014/main" id="{7961B7CC-C1CB-7342-5BD1-136B24359077}"/>
              </a:ext>
            </a:extLst>
          </p:cNvPr>
          <p:cNvSpPr>
            <a:spLocks noGrp="1"/>
          </p:cNvSpPr>
          <p:nvPr>
            <p:ph type="sldNum" sz="quarter" idx="12"/>
          </p:nvPr>
        </p:nvSpPr>
        <p:spPr/>
        <p:txBody>
          <a:bodyPr/>
          <a:lstStyle/>
          <a:p>
            <a:fld id="{A49DFD55-3C28-40EF-9E31-A92D2E4017FF}" type="slidenum">
              <a:rPr lang="en-US" smtClean="0"/>
              <a:pPr/>
              <a:t>12</a:t>
            </a:fld>
            <a:endParaRPr lang="en-US" dirty="0"/>
          </a:p>
        </p:txBody>
      </p:sp>
    </p:spTree>
    <p:extLst>
      <p:ext uri="{BB962C8B-B14F-4D97-AF65-F5344CB8AC3E}">
        <p14:creationId xmlns:p14="http://schemas.microsoft.com/office/powerpoint/2010/main" val="2800829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B2A46C4A-D036-4440-BB64-6754F4FF27C1}"/>
              </a:ext>
            </a:extLst>
          </p:cNvPr>
          <p:cNvSpPr>
            <a:spLocks noGrp="1"/>
          </p:cNvSpPr>
          <p:nvPr>
            <p:ph type="dt" sz="half" idx="10"/>
          </p:nvPr>
        </p:nvSpPr>
        <p:spPr>
          <a:xfrm>
            <a:off x="838200" y="6356350"/>
            <a:ext cx="2743200" cy="365125"/>
          </a:xfrm>
        </p:spPr>
        <p:txBody>
          <a:bodyPr/>
          <a:lstStyle/>
          <a:p>
            <a:r>
              <a:rPr lang="en-US" dirty="0"/>
              <a:t>20XX</a:t>
            </a:r>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13</a:t>
            </a:fld>
            <a:endParaRPr lang="en-US" dirty="0"/>
          </a:p>
        </p:txBody>
      </p:sp>
      <p:sp>
        <p:nvSpPr>
          <p:cNvPr id="11" name="Title 1">
            <a:extLst>
              <a:ext uri="{FF2B5EF4-FFF2-40B4-BE49-F238E27FC236}">
                <a16:creationId xmlns:a16="http://schemas.microsoft.com/office/drawing/2014/main" id="{EBEA309E-5306-1517-17FD-C768D89310E5}"/>
              </a:ext>
            </a:extLst>
          </p:cNvPr>
          <p:cNvSpPr>
            <a:spLocks noGrp="1"/>
          </p:cNvSpPr>
          <p:nvPr>
            <p:ph type="title"/>
          </p:nvPr>
        </p:nvSpPr>
        <p:spPr>
          <a:xfrm>
            <a:off x="2404479" y="463937"/>
            <a:ext cx="10515600" cy="1325563"/>
          </a:xfrm>
        </p:spPr>
        <p:txBody>
          <a:bodyPr/>
          <a:lstStyle/>
          <a:p>
            <a:r>
              <a:rPr lang="en-US" dirty="0">
                <a:solidFill>
                  <a:srgbClr val="FF0000"/>
                </a:solidFill>
              </a:rPr>
              <a:t>Autonomous toxic nodule</a:t>
            </a:r>
          </a:p>
        </p:txBody>
      </p:sp>
      <p:sp>
        <p:nvSpPr>
          <p:cNvPr id="12" name="TextBox 11">
            <a:extLst>
              <a:ext uri="{FF2B5EF4-FFF2-40B4-BE49-F238E27FC236}">
                <a16:creationId xmlns:a16="http://schemas.microsoft.com/office/drawing/2014/main" id="{EA188766-CAF6-87FE-7B6B-6EA60D8CAD12}"/>
              </a:ext>
            </a:extLst>
          </p:cNvPr>
          <p:cNvSpPr txBox="1"/>
          <p:nvPr/>
        </p:nvSpPr>
        <p:spPr>
          <a:xfrm>
            <a:off x="2209800" y="1464355"/>
            <a:ext cx="9377363" cy="1938992"/>
          </a:xfrm>
          <a:prstGeom prst="rect">
            <a:avLst/>
          </a:prstGeom>
          <a:noFill/>
        </p:spPr>
        <p:txBody>
          <a:bodyPr wrap="square">
            <a:spAutoFit/>
          </a:bodyPr>
          <a:lstStyle/>
          <a:p>
            <a:r>
              <a:rPr lang="en-US" sz="2400" dirty="0"/>
              <a:t>Toxicity is due to </a:t>
            </a:r>
            <a:r>
              <a:rPr lang="en-US" sz="2400" b="1" dirty="0"/>
              <a:t>a solitary, hyperactive, autonomous nodule</a:t>
            </a:r>
            <a:r>
              <a:rPr lang="en-US" sz="2400" dirty="0"/>
              <a:t>.</a:t>
            </a:r>
          </a:p>
          <a:p>
            <a:r>
              <a:rPr lang="en-US" sz="2400" dirty="0"/>
              <a:t>results in excessive thyroid hormone production from a single nodule in the thyroid gland. The excess thyroid hormone production can no longer be controlled by the body thereby resulting in hyperthyroidism.</a:t>
            </a:r>
          </a:p>
          <a:p>
            <a:endParaRPr lang="en-US" sz="2400" dirty="0"/>
          </a:p>
        </p:txBody>
      </p:sp>
      <p:pic>
        <p:nvPicPr>
          <p:cNvPr id="4" name="Picture 3"/>
          <p:cNvPicPr>
            <a:picLocks noChangeAspect="1"/>
          </p:cNvPicPr>
          <p:nvPr/>
        </p:nvPicPr>
        <p:blipFill>
          <a:blip r:embed="rId2"/>
          <a:stretch>
            <a:fillRect/>
          </a:stretch>
        </p:blipFill>
        <p:spPr>
          <a:xfrm>
            <a:off x="7662279" y="3346400"/>
            <a:ext cx="4529721" cy="3511600"/>
          </a:xfrm>
          <a:prstGeom prst="rect">
            <a:avLst/>
          </a:prstGeom>
        </p:spPr>
      </p:pic>
      <p:sp>
        <p:nvSpPr>
          <p:cNvPr id="3" name="TextBox 2">
            <a:extLst>
              <a:ext uri="{FF2B5EF4-FFF2-40B4-BE49-F238E27FC236}">
                <a16:creationId xmlns:a16="http://schemas.microsoft.com/office/drawing/2014/main" id="{62FC4494-507E-A8DF-8989-71A65FCEA7C3}"/>
              </a:ext>
            </a:extLst>
          </p:cNvPr>
          <p:cNvSpPr txBox="1"/>
          <p:nvPr/>
        </p:nvSpPr>
        <p:spPr>
          <a:xfrm>
            <a:off x="1382997" y="3541472"/>
            <a:ext cx="6460236" cy="3046988"/>
          </a:xfrm>
          <a:prstGeom prst="rect">
            <a:avLst/>
          </a:prstGeom>
          <a:noFill/>
        </p:spPr>
        <p:txBody>
          <a:bodyPr wrap="square">
            <a:spAutoFit/>
          </a:bodyPr>
          <a:lstStyle/>
          <a:p>
            <a:r>
              <a:rPr lang="en-US" sz="3200" dirty="0"/>
              <a:t>Pathology:</a:t>
            </a:r>
          </a:p>
          <a:p>
            <a:r>
              <a:rPr lang="en-US" sz="2000" dirty="0"/>
              <a:t>Hyperplasia of the acini with high columnar epithelium.</a:t>
            </a:r>
          </a:p>
          <a:p>
            <a:endParaRPr lang="en-US" sz="2000" dirty="0"/>
          </a:p>
          <a:p>
            <a:r>
              <a:rPr lang="en-US" sz="3200" dirty="0"/>
              <a:t>History:</a:t>
            </a:r>
          </a:p>
          <a:p>
            <a:r>
              <a:rPr lang="en-US" sz="2000" dirty="0"/>
              <a:t>Hyperthyroid symptoms.</a:t>
            </a:r>
          </a:p>
          <a:p>
            <a:endParaRPr lang="en-US" sz="2000" dirty="0"/>
          </a:p>
          <a:p>
            <a:r>
              <a:rPr lang="en-US" sz="2800" dirty="0"/>
              <a:t>Physical examination:</a:t>
            </a:r>
          </a:p>
          <a:p>
            <a:r>
              <a:rPr lang="en-US" sz="2000" dirty="0"/>
              <a:t>Soft to firm, painless and bruit might be heard.</a:t>
            </a:r>
          </a:p>
        </p:txBody>
      </p:sp>
    </p:spTree>
    <p:extLst>
      <p:ext uri="{BB962C8B-B14F-4D97-AF65-F5344CB8AC3E}">
        <p14:creationId xmlns:p14="http://schemas.microsoft.com/office/powerpoint/2010/main" val="2491118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2C05-FFC0-6ED9-9961-D883C42AC3AF}"/>
              </a:ext>
            </a:extLst>
          </p:cNvPr>
          <p:cNvSpPr>
            <a:spLocks noGrp="1"/>
          </p:cNvSpPr>
          <p:nvPr>
            <p:ph type="title"/>
          </p:nvPr>
        </p:nvSpPr>
        <p:spPr>
          <a:xfrm>
            <a:off x="2932112" y="-127706"/>
            <a:ext cx="8421688" cy="1325563"/>
          </a:xfrm>
        </p:spPr>
        <p:txBody>
          <a:bodyPr/>
          <a:lstStyle/>
          <a:p>
            <a:r>
              <a:rPr lang="en-US" dirty="0"/>
              <a:t>Granulomatous thyroiditis</a:t>
            </a:r>
          </a:p>
        </p:txBody>
      </p:sp>
      <p:sp>
        <p:nvSpPr>
          <p:cNvPr id="4" name="Content Placeholder 3">
            <a:extLst>
              <a:ext uri="{FF2B5EF4-FFF2-40B4-BE49-F238E27FC236}">
                <a16:creationId xmlns:a16="http://schemas.microsoft.com/office/drawing/2014/main" id="{27C917C9-8969-82E3-D524-4B69E59B495E}"/>
              </a:ext>
            </a:extLst>
          </p:cNvPr>
          <p:cNvSpPr>
            <a:spLocks noGrp="1"/>
          </p:cNvSpPr>
          <p:nvPr>
            <p:ph sz="half" idx="2"/>
          </p:nvPr>
        </p:nvSpPr>
        <p:spPr>
          <a:xfrm>
            <a:off x="2057399" y="840663"/>
            <a:ext cx="9886951" cy="2907792"/>
          </a:xfrm>
        </p:spPr>
        <p:txBody>
          <a:bodyPr>
            <a:noAutofit/>
          </a:bodyPr>
          <a:lstStyle/>
          <a:p>
            <a:r>
              <a:rPr lang="en-US" sz="2800" dirty="0">
                <a:solidFill>
                  <a:srgbClr val="FF0000"/>
                </a:solidFill>
              </a:rPr>
              <a:t>Also called "Subacute thyroiditis”</a:t>
            </a:r>
          </a:p>
          <a:p>
            <a:r>
              <a:rPr lang="en-US" sz="2400" dirty="0"/>
              <a:t>Subacute granulomatous thyroiditis is a self-limited inflammation of the thyroid gland. It is associated with a triphasic clinical course that lasts for a few weeks to many months, characterized by transient thyrotoxicosis, hypothyroidism, and then a return to normal thyroid function in &gt;90% of patients. The initial thyrotoxic phase is associated with thyroid pain, high serum thyroid hormone levels with a low radioiodine uptake, elevated ESR, elevated CRP, and a systemic illness similar to influenza, with fever, myalgia, and malaise.</a:t>
            </a:r>
          </a:p>
          <a:p>
            <a:endParaRPr lang="en-US" dirty="0"/>
          </a:p>
        </p:txBody>
      </p:sp>
      <p:sp>
        <p:nvSpPr>
          <p:cNvPr id="7" name="Date Placeholder 6">
            <a:extLst>
              <a:ext uri="{FF2B5EF4-FFF2-40B4-BE49-F238E27FC236}">
                <a16:creationId xmlns:a16="http://schemas.microsoft.com/office/drawing/2014/main" id="{2102BF53-E6B4-A716-87F0-FF7102D179A6}"/>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BBFE899F-D872-F5EC-75CB-9D647F26CF4A}"/>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BC3DD703-671D-D8A6-7A8C-A080BAFD6F91}"/>
              </a:ext>
            </a:extLst>
          </p:cNvPr>
          <p:cNvSpPr>
            <a:spLocks noGrp="1"/>
          </p:cNvSpPr>
          <p:nvPr>
            <p:ph type="sldNum" sz="quarter" idx="12"/>
          </p:nvPr>
        </p:nvSpPr>
        <p:spPr/>
        <p:txBody>
          <a:bodyPr/>
          <a:lstStyle/>
          <a:p>
            <a:fld id="{A49DFD55-3C28-40EF-9E31-A92D2E4017FF}" type="slidenum">
              <a:rPr lang="en-US" smtClean="0"/>
              <a:pPr/>
              <a:t>14</a:t>
            </a:fld>
            <a:endParaRPr lang="en-US" dirty="0"/>
          </a:p>
        </p:txBody>
      </p:sp>
      <p:pic>
        <p:nvPicPr>
          <p:cNvPr id="1026" name="Picture 2" descr="See the source image">
            <a:extLst>
              <a:ext uri="{FF2B5EF4-FFF2-40B4-BE49-F238E27FC236}">
                <a16:creationId xmlns:a16="http://schemas.microsoft.com/office/drawing/2014/main" id="{BA35085C-3224-E266-D61A-FEBB9A016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894" y="4453730"/>
            <a:ext cx="3195044" cy="2404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232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15</a:t>
            </a:fld>
            <a:endParaRPr lang="en-US" dirty="0"/>
          </a:p>
        </p:txBody>
      </p:sp>
      <p:sp>
        <p:nvSpPr>
          <p:cNvPr id="3" name="Text Placeholder 2"/>
          <p:cNvSpPr>
            <a:spLocks noGrp="1"/>
          </p:cNvSpPr>
          <p:nvPr>
            <p:ph type="body" sz="quarter" idx="3"/>
          </p:nvPr>
        </p:nvSpPr>
        <p:spPr>
          <a:xfrm>
            <a:off x="2077278" y="5586610"/>
            <a:ext cx="9538459" cy="823912"/>
          </a:xfrm>
        </p:spPr>
        <p:txBody>
          <a:bodyPr/>
          <a:lstStyle/>
          <a:p>
            <a:r>
              <a:rPr lang="en-US" dirty="0"/>
              <a:t>The descent of the developing thyroid gland forms the </a:t>
            </a:r>
            <a:r>
              <a:rPr lang="en-US" b="1" dirty="0" err="1"/>
              <a:t>thyroglossal</a:t>
            </a:r>
            <a:r>
              <a:rPr lang="en-US" b="1" dirty="0"/>
              <a:t> duct</a:t>
            </a:r>
            <a:r>
              <a:rPr lang="en-US" dirty="0"/>
              <a:t> – an epithelialized tract that connects the gland to its origin at the foramen cecum. It usually regresses by the 10th week of gestation but can persist in some individuals. If it fails to regress, the duct can give rise to cysts or fistulae.</a:t>
            </a:r>
          </a:p>
          <a:p>
            <a:r>
              <a:rPr lang="en-US" dirty="0"/>
              <a:t>A </a:t>
            </a:r>
            <a:r>
              <a:rPr lang="en-US" b="1" dirty="0" err="1"/>
              <a:t>thyroglossal</a:t>
            </a:r>
            <a:r>
              <a:rPr lang="en-US" b="1" dirty="0"/>
              <a:t> cyst</a:t>
            </a:r>
            <a:r>
              <a:rPr lang="en-US" dirty="0"/>
              <a:t> results from a build-up of secretions within the duct. It typically presents as a midline lump in the anterior neck which rises on tongue protrusion. If left untreated, this cyst can become infected, and form a cutaneous fistula – discharging out onto the skin of the anterior neck.</a:t>
            </a:r>
          </a:p>
          <a:p>
            <a:endParaRPr lang="en-US" dirty="0"/>
          </a:p>
        </p:txBody>
      </p:sp>
      <p:sp>
        <p:nvSpPr>
          <p:cNvPr id="10" name="Title 1">
            <a:extLst>
              <a:ext uri="{FF2B5EF4-FFF2-40B4-BE49-F238E27FC236}">
                <a16:creationId xmlns:a16="http://schemas.microsoft.com/office/drawing/2014/main" id="{09140014-73D5-419B-8867-972BB18D52D4}"/>
              </a:ext>
            </a:extLst>
          </p:cNvPr>
          <p:cNvSpPr txBox="1">
            <a:spLocks/>
          </p:cNvSpPr>
          <p:nvPr/>
        </p:nvSpPr>
        <p:spPr>
          <a:xfrm>
            <a:off x="2077278" y="1425518"/>
            <a:ext cx="953845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2000" dirty="0"/>
              <a:t> Thyroglossal Cyst:</a:t>
            </a:r>
          </a:p>
          <a:p>
            <a:br>
              <a:rPr lang="en-US" sz="2000" dirty="0"/>
            </a:br>
            <a:r>
              <a:rPr lang="en-US" sz="2000" dirty="0"/>
              <a:t>In the embryo, the thyroid gland begins development near the base of the tongue – in an area known as the</a:t>
            </a:r>
            <a:r>
              <a:rPr lang="en-US" sz="2000" b="1" dirty="0"/>
              <a:t> foramen cecum</a:t>
            </a:r>
            <a:r>
              <a:rPr lang="en-US" sz="2000" dirty="0"/>
              <a:t>. It descends during development and reaches its destination in the anterior neck by week 7.</a:t>
            </a:r>
            <a:br>
              <a:rPr lang="en-US" sz="2000" dirty="0"/>
            </a:br>
            <a:endParaRPr lang="en-US" sz="2000" dirty="0"/>
          </a:p>
        </p:txBody>
      </p:sp>
    </p:spTree>
    <p:extLst>
      <p:ext uri="{BB962C8B-B14F-4D97-AF65-F5344CB8AC3E}">
        <p14:creationId xmlns:p14="http://schemas.microsoft.com/office/powerpoint/2010/main" val="3870330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pPr/>
              <a:t>16</a:t>
            </a:fld>
            <a:endParaRPr lang="en-US" dirty="0"/>
          </a:p>
        </p:txBody>
      </p:sp>
      <p:pic>
        <p:nvPicPr>
          <p:cNvPr id="7" name="Picture 6"/>
          <p:cNvPicPr>
            <a:picLocks noChangeAspect="1"/>
          </p:cNvPicPr>
          <p:nvPr/>
        </p:nvPicPr>
        <p:blipFill>
          <a:blip r:embed="rId2"/>
          <a:stretch>
            <a:fillRect/>
          </a:stretch>
        </p:blipFill>
        <p:spPr>
          <a:xfrm>
            <a:off x="1881809" y="503583"/>
            <a:ext cx="8256104" cy="6217891"/>
          </a:xfrm>
          <a:prstGeom prst="rect">
            <a:avLst/>
          </a:prstGeom>
        </p:spPr>
      </p:pic>
    </p:spTree>
    <p:extLst>
      <p:ext uri="{BB962C8B-B14F-4D97-AF65-F5344CB8AC3E}">
        <p14:creationId xmlns:p14="http://schemas.microsoft.com/office/powerpoint/2010/main" val="1132654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49DFD55-3C28-40EF-9E31-A92D2E4017FF}" type="slidenum">
              <a:rPr lang="en-US" smtClean="0"/>
              <a:pPr/>
              <a:t>17</a:t>
            </a:fld>
            <a:endParaRPr lang="en-US" dirty="0"/>
          </a:p>
        </p:txBody>
      </p:sp>
      <p:sp>
        <p:nvSpPr>
          <p:cNvPr id="7" name="Content Placeholder 2">
            <a:extLst>
              <a:ext uri="{FF2B5EF4-FFF2-40B4-BE49-F238E27FC236}">
                <a16:creationId xmlns:a16="http://schemas.microsoft.com/office/drawing/2014/main" id="{F16FEA39-8AB8-4E74-AC57-62E090AA9374}"/>
              </a:ext>
            </a:extLst>
          </p:cNvPr>
          <p:cNvSpPr txBox="1">
            <a:spLocks/>
          </p:cNvSpPr>
          <p:nvPr/>
        </p:nvSpPr>
        <p:spPr>
          <a:xfrm>
            <a:off x="296565" y="597761"/>
            <a:ext cx="11719223" cy="4736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Thyroglossal duct cysts can affect children and adults, but most cysts are found in children aged 10 and younger. These cysts are almost always benign — less than 1% of all </a:t>
            </a:r>
            <a:r>
              <a:rPr lang="en-US" sz="2400" dirty="0" err="1"/>
              <a:t>thyroglossal</a:t>
            </a:r>
            <a:r>
              <a:rPr lang="en-US" sz="2400" dirty="0"/>
              <a:t> duct cysts become cancerous. Adults are more likely than children to develop TDC cancer. </a:t>
            </a:r>
            <a:r>
              <a:rPr lang="en-US" sz="2400" dirty="0" err="1"/>
              <a:t>Thyroglossal</a:t>
            </a:r>
            <a:r>
              <a:rPr lang="en-US" sz="2400" dirty="0"/>
              <a:t> duct cysts are treated with surgery. Once removed, most </a:t>
            </a:r>
            <a:r>
              <a:rPr lang="en-US" sz="2400" dirty="0" err="1"/>
              <a:t>thyroglossal</a:t>
            </a:r>
            <a:r>
              <a:rPr lang="en-US" sz="2400" dirty="0"/>
              <a:t> cysts don’t come back</a:t>
            </a:r>
            <a:endParaRPr lang="en-US" sz="2400" b="1" dirty="0"/>
          </a:p>
          <a:p>
            <a:r>
              <a:rPr lang="en-US" sz="2400" dirty="0"/>
              <a:t>Most </a:t>
            </a:r>
            <a:r>
              <a:rPr lang="en-US" sz="2400" dirty="0" err="1"/>
              <a:t>thyroglossal</a:t>
            </a:r>
            <a:r>
              <a:rPr lang="en-US" sz="2400" dirty="0"/>
              <a:t> duct cysts don’t cause serious medical problems. There are exceptions, though, including:</a:t>
            </a:r>
          </a:p>
          <a:p>
            <a:pPr lvl="1"/>
            <a:r>
              <a:rPr lang="en-US" dirty="0"/>
              <a:t>Very rarely, cysts become cancerous.</a:t>
            </a:r>
          </a:p>
          <a:p>
            <a:pPr lvl="1"/>
            <a:r>
              <a:rPr lang="en-US" dirty="0"/>
              <a:t>Some cysts cause </a:t>
            </a:r>
            <a:r>
              <a:rPr lang="en-US" dirty="0">
                <a:solidFill>
                  <a:srgbClr val="0070C0"/>
                </a:solidFill>
                <a:hlinkClick r:id="rId2">
                  <a:extLst>
                    <a:ext uri="{A12FA001-AC4F-418D-AE19-62706E023703}">
                      <ahyp:hlinkClr xmlns:ahyp="http://schemas.microsoft.com/office/drawing/2018/hyperlinkcolor" val="tx"/>
                    </a:ext>
                  </a:extLst>
                </a:hlinkClick>
              </a:rPr>
              <a:t>dysphagia</a:t>
            </a:r>
            <a:r>
              <a:rPr lang="en-US" dirty="0"/>
              <a:t> (problems swallowing food or liquid.)</a:t>
            </a:r>
          </a:p>
          <a:p>
            <a:pPr lvl="1"/>
            <a:r>
              <a:rPr lang="en-US" dirty="0"/>
              <a:t>Cysts can become infected. An infected cyst can hurt.</a:t>
            </a:r>
            <a:endParaRPr lang="en-US" b="1" dirty="0"/>
          </a:p>
          <a:p>
            <a:pPr lvl="1"/>
            <a:r>
              <a:rPr lang="en-US" dirty="0"/>
              <a:t>Thyroglossal cysts remain in place until they’re removed with surgery.</a:t>
            </a:r>
          </a:p>
          <a:p>
            <a:r>
              <a:rPr lang="en-US" sz="2400" dirty="0">
                <a:solidFill>
                  <a:srgbClr val="FF0000"/>
                </a:solidFill>
              </a:rPr>
              <a:t>Treatment may include:</a:t>
            </a:r>
          </a:p>
          <a:p>
            <a:pPr lvl="1"/>
            <a:r>
              <a:rPr lang="en-US" dirty="0"/>
              <a:t>Antibiotic medication (to treat the infection)</a:t>
            </a:r>
          </a:p>
          <a:p>
            <a:pPr lvl="1"/>
            <a:r>
              <a:rPr lang="en-US" dirty="0"/>
              <a:t>Surgical removal of the cyst and the </a:t>
            </a:r>
            <a:r>
              <a:rPr lang="en-US" dirty="0" err="1"/>
              <a:t>thyroglossal</a:t>
            </a:r>
            <a:r>
              <a:rPr lang="en-US" dirty="0"/>
              <a:t> duct, called the </a:t>
            </a:r>
            <a:r>
              <a:rPr lang="en-US" dirty="0" err="1"/>
              <a:t>Sistrunk</a:t>
            </a:r>
            <a:r>
              <a:rPr lang="en-US" dirty="0"/>
              <a:t> procedure</a:t>
            </a:r>
          </a:p>
          <a:p>
            <a:endParaRPr lang="en-US" sz="2400" dirty="0"/>
          </a:p>
        </p:txBody>
      </p:sp>
    </p:spTree>
    <p:extLst>
      <p:ext uri="{BB962C8B-B14F-4D97-AF65-F5344CB8AC3E}">
        <p14:creationId xmlns:p14="http://schemas.microsoft.com/office/powerpoint/2010/main" val="3139931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49DFD55-3C28-40EF-9E31-A92D2E4017FF}" type="slidenum">
              <a:rPr lang="en-US" smtClean="0"/>
              <a:pPr/>
              <a:t>18</a:t>
            </a:fld>
            <a:endParaRPr lang="en-US" dirty="0"/>
          </a:p>
        </p:txBody>
      </p:sp>
      <p:sp>
        <p:nvSpPr>
          <p:cNvPr id="7" name="Content Placeholder 2">
            <a:extLst>
              <a:ext uri="{FF2B5EF4-FFF2-40B4-BE49-F238E27FC236}">
                <a16:creationId xmlns:a16="http://schemas.microsoft.com/office/drawing/2014/main" id="{FBD52CAD-523E-456A-B48F-A3CDDA0809D9}"/>
              </a:ext>
            </a:extLst>
          </p:cNvPr>
          <p:cNvSpPr txBox="1">
            <a:spLocks/>
          </p:cNvSpPr>
          <p:nvPr/>
        </p:nvSpPr>
        <p:spPr>
          <a:xfrm>
            <a:off x="838200" y="628650"/>
            <a:ext cx="11049000" cy="57277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t>Symptoms:</a:t>
            </a:r>
          </a:p>
          <a:p>
            <a:r>
              <a:rPr lang="en-US" sz="2400" dirty="0"/>
              <a:t>A small, soft, round mass in the center front of the neck</a:t>
            </a:r>
          </a:p>
          <a:p>
            <a:r>
              <a:rPr lang="en-US" sz="2400" dirty="0"/>
              <a:t>Tenderness, redness, and swelling of the mass, if infected</a:t>
            </a:r>
          </a:p>
          <a:p>
            <a:r>
              <a:rPr lang="en-US" sz="2400" dirty="0"/>
              <a:t>A small opening in the skin near the mass, with drainage of mucus from the cyst</a:t>
            </a:r>
          </a:p>
          <a:p>
            <a:r>
              <a:rPr lang="en-US" sz="2400" dirty="0"/>
              <a:t>Difficulty swallowing or breathing</a:t>
            </a:r>
          </a:p>
          <a:p>
            <a:r>
              <a:rPr lang="en-US" sz="2400" dirty="0" err="1"/>
              <a:t>Thyroglossal</a:t>
            </a:r>
            <a:r>
              <a:rPr lang="en-US" sz="2400" dirty="0"/>
              <a:t> duct cysts can be felt through your skin. If you touch the cyst, it may feel soft, smooth and round, like a tiny ball of cookie dough.</a:t>
            </a:r>
          </a:p>
          <a:p>
            <a:r>
              <a:rPr lang="en-US" sz="2400" dirty="0"/>
              <a:t>These cysts can swell and hurt if you or your child develops an upper respiratory tract infection that spreads to the cyst.</a:t>
            </a:r>
          </a:p>
          <a:p>
            <a:r>
              <a:rPr lang="en-US" sz="2400" dirty="0" err="1"/>
              <a:t>Thyroglossal</a:t>
            </a:r>
            <a:r>
              <a:rPr lang="en-US" sz="2400" dirty="0"/>
              <a:t> duct cysts can rupture, oozing fluid through your or your child’s skin.</a:t>
            </a:r>
          </a:p>
          <a:p>
            <a:r>
              <a:rPr lang="en-US" sz="2400" dirty="0"/>
              <a:t>These cysts can make it hard to swallow food or liquids.</a:t>
            </a:r>
          </a:p>
          <a:p>
            <a:endParaRPr lang="en-US" sz="2400" dirty="0"/>
          </a:p>
        </p:txBody>
      </p:sp>
    </p:spTree>
    <p:extLst>
      <p:ext uri="{BB962C8B-B14F-4D97-AF65-F5344CB8AC3E}">
        <p14:creationId xmlns:p14="http://schemas.microsoft.com/office/powerpoint/2010/main" val="1881533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49DFD55-3C28-40EF-9E31-A92D2E4017FF}" type="slidenum">
              <a:rPr lang="en-US" smtClean="0"/>
              <a:pPr/>
              <a:t>19</a:t>
            </a:fld>
            <a:endParaRPr lang="en-US" dirty="0"/>
          </a:p>
        </p:txBody>
      </p:sp>
      <p:pic>
        <p:nvPicPr>
          <p:cNvPr id="7" name="Picture 6"/>
          <p:cNvPicPr>
            <a:picLocks noChangeAspect="1"/>
          </p:cNvPicPr>
          <p:nvPr/>
        </p:nvPicPr>
        <p:blipFill>
          <a:blip r:embed="rId2"/>
          <a:stretch>
            <a:fillRect/>
          </a:stretch>
        </p:blipFill>
        <p:spPr>
          <a:xfrm>
            <a:off x="3886200" y="297617"/>
            <a:ext cx="3731814" cy="2887014"/>
          </a:xfrm>
          <a:prstGeom prst="rect">
            <a:avLst/>
          </a:prstGeom>
        </p:spPr>
      </p:pic>
      <p:pic>
        <p:nvPicPr>
          <p:cNvPr id="8" name="Picture 7"/>
          <p:cNvPicPr>
            <a:picLocks noChangeAspect="1"/>
          </p:cNvPicPr>
          <p:nvPr/>
        </p:nvPicPr>
        <p:blipFill>
          <a:blip r:embed="rId3"/>
          <a:stretch>
            <a:fillRect/>
          </a:stretch>
        </p:blipFill>
        <p:spPr>
          <a:xfrm>
            <a:off x="661281" y="3525078"/>
            <a:ext cx="4387797" cy="2596854"/>
          </a:xfrm>
          <a:prstGeom prst="rect">
            <a:avLst/>
          </a:prstGeom>
        </p:spPr>
      </p:pic>
      <p:pic>
        <p:nvPicPr>
          <p:cNvPr id="9" name="Picture 8"/>
          <p:cNvPicPr>
            <a:picLocks noChangeAspect="1"/>
          </p:cNvPicPr>
          <p:nvPr/>
        </p:nvPicPr>
        <p:blipFill>
          <a:blip r:embed="rId4"/>
          <a:stretch>
            <a:fillRect/>
          </a:stretch>
        </p:blipFill>
        <p:spPr>
          <a:xfrm>
            <a:off x="6217099" y="3419049"/>
            <a:ext cx="4252117" cy="2937301"/>
          </a:xfrm>
          <a:prstGeom prst="rect">
            <a:avLst/>
          </a:prstGeom>
        </p:spPr>
      </p:pic>
    </p:spTree>
    <p:extLst>
      <p:ext uri="{BB962C8B-B14F-4D97-AF65-F5344CB8AC3E}">
        <p14:creationId xmlns:p14="http://schemas.microsoft.com/office/powerpoint/2010/main" val="423200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B06CD-38AB-FB14-3732-C6C9C567C58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4B0DFFB-EC59-824F-BAAD-A93159E9610C}"/>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F4C11722-1384-E413-5431-42D1E0813F33}"/>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755EA54A-3F3A-AB1A-CEFC-B76A4EB78635}"/>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E1940582-E76A-FC1B-87F5-D82288CA6FD2}"/>
              </a:ext>
            </a:extLst>
          </p:cNvPr>
          <p:cNvSpPr>
            <a:spLocks noGrp="1"/>
          </p:cNvSpPr>
          <p:nvPr>
            <p:ph type="sldNum" sz="quarter" idx="12"/>
          </p:nvPr>
        </p:nvSpPr>
        <p:spPr/>
        <p:txBody>
          <a:bodyPr/>
          <a:lstStyle/>
          <a:p>
            <a:fld id="{A49DFD55-3C28-40EF-9E31-A92D2E4017FF}" type="slidenum">
              <a:rPr lang="en-US" smtClean="0"/>
              <a:pPr/>
              <a:t>2</a:t>
            </a:fld>
            <a:endParaRPr lang="en-US" dirty="0"/>
          </a:p>
        </p:txBody>
      </p:sp>
      <p:pic>
        <p:nvPicPr>
          <p:cNvPr id="10" name="Picture 9" descr="A picture containing graphical user interface&#10;&#10;Description automatically generated">
            <a:extLst>
              <a:ext uri="{FF2B5EF4-FFF2-40B4-BE49-F238E27FC236}">
                <a16:creationId xmlns:a16="http://schemas.microsoft.com/office/drawing/2014/main" id="{85EC9ACC-D0B1-BADB-0761-8BD64B49DC07}"/>
              </a:ext>
            </a:extLst>
          </p:cNvPr>
          <p:cNvPicPr>
            <a:picLocks noChangeAspect="1"/>
          </p:cNvPicPr>
          <p:nvPr/>
        </p:nvPicPr>
        <p:blipFill>
          <a:blip r:embed="rId2"/>
          <a:stretch>
            <a:fillRect/>
          </a:stretch>
        </p:blipFill>
        <p:spPr>
          <a:xfrm>
            <a:off x="0" y="0"/>
            <a:ext cx="12192000" cy="6870869"/>
          </a:xfrm>
          <a:prstGeom prst="rect">
            <a:avLst/>
          </a:prstGeom>
        </p:spPr>
      </p:pic>
    </p:spTree>
    <p:extLst>
      <p:ext uri="{BB962C8B-B14F-4D97-AF65-F5344CB8AC3E}">
        <p14:creationId xmlns:p14="http://schemas.microsoft.com/office/powerpoint/2010/main" val="1628494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20XX</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pPr/>
              <a:t>20</a:t>
            </a:fld>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4043994640"/>
              </p:ext>
            </p:extLst>
          </p:nvPr>
        </p:nvGraphicFramePr>
        <p:xfrm>
          <a:off x="1179443" y="1351723"/>
          <a:ext cx="9965635" cy="5004626"/>
        </p:xfrm>
        <a:graphic>
          <a:graphicData uri="http://schemas.openxmlformats.org/drawingml/2006/table">
            <a:tbl>
              <a:tblPr firstRow="1">
                <a:tableStyleId>{5202B0CA-FC54-4496-8BCA-5EF66A818D29}</a:tableStyleId>
              </a:tblPr>
              <a:tblGrid>
                <a:gridCol w="4713342">
                  <a:extLst>
                    <a:ext uri="{9D8B030D-6E8A-4147-A177-3AD203B41FA5}">
                      <a16:colId xmlns:a16="http://schemas.microsoft.com/office/drawing/2014/main" val="20000"/>
                    </a:ext>
                  </a:extLst>
                </a:gridCol>
                <a:gridCol w="5252293">
                  <a:extLst>
                    <a:ext uri="{9D8B030D-6E8A-4147-A177-3AD203B41FA5}">
                      <a16:colId xmlns:a16="http://schemas.microsoft.com/office/drawing/2014/main" val="20001"/>
                    </a:ext>
                  </a:extLst>
                </a:gridCol>
              </a:tblGrid>
              <a:tr h="953117">
                <a:tc>
                  <a:txBody>
                    <a:bodyPr/>
                    <a:lstStyle/>
                    <a:p>
                      <a:pPr marL="90805">
                        <a:lnSpc>
                          <a:spcPct val="100000"/>
                        </a:lnSpc>
                        <a:spcBef>
                          <a:spcPts val="280"/>
                        </a:spcBef>
                      </a:pPr>
                      <a:r>
                        <a:rPr sz="2000" spc="-15" dirty="0"/>
                        <a:t>Benign</a:t>
                      </a:r>
                    </a:p>
                  </a:txBody>
                  <a:tcPr marL="0" marR="0" marT="355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710">
                        <a:lnSpc>
                          <a:spcPct val="100000"/>
                        </a:lnSpc>
                        <a:spcBef>
                          <a:spcPts val="280"/>
                        </a:spcBef>
                      </a:pPr>
                      <a:r>
                        <a:rPr sz="2000" spc="-10" dirty="0"/>
                        <a:t>Malignant</a:t>
                      </a:r>
                      <a:endParaRPr sz="2000"/>
                    </a:p>
                    <a:p>
                      <a:pPr marL="92710">
                        <a:lnSpc>
                          <a:spcPct val="100000"/>
                        </a:lnSpc>
                      </a:pPr>
                      <a:r>
                        <a:rPr sz="2000" spc="-10" dirty="0"/>
                        <a:t>(from</a:t>
                      </a:r>
                      <a:r>
                        <a:rPr sz="2000" spc="-110" dirty="0"/>
                        <a:t> </a:t>
                      </a:r>
                      <a:r>
                        <a:rPr sz="2000" spc="-25" dirty="0"/>
                        <a:t>most</a:t>
                      </a:r>
                      <a:r>
                        <a:rPr sz="2000" spc="-65" dirty="0"/>
                        <a:t> </a:t>
                      </a:r>
                      <a:r>
                        <a:rPr sz="2000" spc="-25" dirty="0"/>
                        <a:t>common</a:t>
                      </a:r>
                      <a:r>
                        <a:rPr sz="2000" spc="-125" dirty="0"/>
                        <a:t> </a:t>
                      </a:r>
                      <a:r>
                        <a:rPr sz="2000" dirty="0"/>
                        <a:t>to</a:t>
                      </a:r>
                      <a:r>
                        <a:rPr sz="2000" spc="-50" dirty="0"/>
                        <a:t> </a:t>
                      </a:r>
                      <a:r>
                        <a:rPr sz="2000" spc="-15" dirty="0"/>
                        <a:t>least</a:t>
                      </a:r>
                      <a:r>
                        <a:rPr sz="2000" spc="-65" dirty="0"/>
                        <a:t> </a:t>
                      </a:r>
                      <a:r>
                        <a:rPr sz="2000" spc="-25" dirty="0"/>
                        <a:t>common)</a:t>
                      </a:r>
                    </a:p>
                  </a:txBody>
                  <a:tcPr marL="0" marR="0" marT="355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8119">
                <a:tc>
                  <a:txBody>
                    <a:bodyPr/>
                    <a:lstStyle/>
                    <a:p>
                      <a:pPr>
                        <a:lnSpc>
                          <a:spcPct val="100000"/>
                        </a:lnSpc>
                      </a:pPr>
                      <a:r>
                        <a:rPr lang="en-GB" sz="2000" dirty="0"/>
                        <a:t>1. Hashimoto’s thyroiditis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a:lnSpc>
                          <a:spcPct val="100000"/>
                        </a:lnSpc>
                        <a:spcBef>
                          <a:spcPts val="285"/>
                        </a:spcBef>
                      </a:pPr>
                      <a:r>
                        <a:rPr lang="en-GB" sz="2000" spc="-15" dirty="0"/>
                        <a:t>1. </a:t>
                      </a:r>
                      <a:r>
                        <a:rPr sz="2000" spc="-15" dirty="0"/>
                        <a:t>Papillary </a:t>
                      </a:r>
                      <a:r>
                        <a:rPr sz="2000" spc="5" dirty="0"/>
                        <a:t>thyroid</a:t>
                      </a:r>
                      <a:r>
                        <a:rPr sz="2000" spc="-135" dirty="0"/>
                        <a:t> </a:t>
                      </a:r>
                      <a:r>
                        <a:rPr sz="2000" spc="-5" dirty="0"/>
                        <a:t>carcinoma</a:t>
                      </a:r>
                    </a:p>
                  </a:txBody>
                  <a:tcPr marL="0" marR="0" marT="361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30280">
                <a:tc>
                  <a:txBody>
                    <a:bodyPr/>
                    <a:lstStyle/>
                    <a:p>
                      <a:pPr marL="91440">
                        <a:lnSpc>
                          <a:spcPct val="100000"/>
                        </a:lnSpc>
                        <a:spcBef>
                          <a:spcPts val="285"/>
                        </a:spcBef>
                      </a:pPr>
                      <a:r>
                        <a:rPr lang="en-GB" sz="2000" spc="-5" dirty="0"/>
                        <a:t>2. </a:t>
                      </a:r>
                      <a:r>
                        <a:rPr sz="2000" spc="-5" dirty="0"/>
                        <a:t>Multinodular </a:t>
                      </a:r>
                      <a:r>
                        <a:rPr sz="2000" spc="10" dirty="0"/>
                        <a:t>goiter </a:t>
                      </a:r>
                      <a:r>
                        <a:rPr sz="2000" spc="-5" dirty="0"/>
                        <a:t>(colloid</a:t>
                      </a:r>
                      <a:r>
                        <a:rPr sz="2000" spc="-225" dirty="0"/>
                        <a:t> </a:t>
                      </a:r>
                      <a:r>
                        <a:rPr sz="2000" spc="-5" dirty="0"/>
                        <a:t>adenoma)</a:t>
                      </a:r>
                    </a:p>
                  </a:txBody>
                  <a:tcPr marL="0" marR="0" marT="3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710">
                        <a:lnSpc>
                          <a:spcPct val="100000"/>
                        </a:lnSpc>
                        <a:spcBef>
                          <a:spcPts val="285"/>
                        </a:spcBef>
                      </a:pPr>
                      <a:r>
                        <a:rPr lang="en-GB" sz="2000" spc="-5" dirty="0"/>
                        <a:t>2. </a:t>
                      </a:r>
                      <a:r>
                        <a:rPr sz="2000" spc="-5" dirty="0"/>
                        <a:t>Follicular </a:t>
                      </a:r>
                      <a:r>
                        <a:rPr sz="2000" spc="5" dirty="0"/>
                        <a:t>thyroid</a:t>
                      </a:r>
                      <a:r>
                        <a:rPr sz="2000" spc="-135" dirty="0"/>
                        <a:t> </a:t>
                      </a:r>
                      <a:r>
                        <a:rPr sz="2000" spc="-5" dirty="0"/>
                        <a:t>carcinoma</a:t>
                      </a:r>
                    </a:p>
                  </a:txBody>
                  <a:tcPr marL="0" marR="0" marT="3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5835">
                <a:tc>
                  <a:txBody>
                    <a:bodyPr/>
                    <a:lstStyle/>
                    <a:p>
                      <a:pPr marL="90805">
                        <a:lnSpc>
                          <a:spcPct val="100000"/>
                        </a:lnSpc>
                        <a:spcBef>
                          <a:spcPts val="285"/>
                        </a:spcBef>
                      </a:pPr>
                      <a:r>
                        <a:rPr lang="en-GB" sz="2000" dirty="0"/>
                        <a:t>3. </a:t>
                      </a:r>
                      <a:r>
                        <a:rPr sz="2000" dirty="0"/>
                        <a:t>Colloid</a:t>
                      </a:r>
                      <a:r>
                        <a:rPr sz="2000" spc="-55" dirty="0"/>
                        <a:t> </a:t>
                      </a:r>
                      <a:r>
                        <a:rPr sz="2000" spc="-5" dirty="0"/>
                        <a:t>cysts</a:t>
                      </a:r>
                    </a:p>
                  </a:txBody>
                  <a:tcPr marL="0" marR="0" marT="3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710">
                        <a:lnSpc>
                          <a:spcPct val="100000"/>
                        </a:lnSpc>
                        <a:spcBef>
                          <a:spcPts val="285"/>
                        </a:spcBef>
                      </a:pPr>
                      <a:r>
                        <a:rPr lang="en-GB" sz="2000" spc="-5" dirty="0"/>
                        <a:t>3. </a:t>
                      </a:r>
                      <a:r>
                        <a:rPr sz="2000" spc="-5" dirty="0"/>
                        <a:t>Medullary </a:t>
                      </a:r>
                      <a:r>
                        <a:rPr sz="2000" spc="5" dirty="0"/>
                        <a:t>thyroid</a:t>
                      </a:r>
                      <a:r>
                        <a:rPr sz="2000" spc="-135" dirty="0"/>
                        <a:t> </a:t>
                      </a:r>
                      <a:r>
                        <a:rPr sz="2000" spc="-5" dirty="0"/>
                        <a:t>carcinoma</a:t>
                      </a:r>
                    </a:p>
                  </a:txBody>
                  <a:tcPr marL="0" marR="0" marT="3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7356">
                <a:tc>
                  <a:txBody>
                    <a:bodyPr/>
                    <a:lstStyle/>
                    <a:p>
                      <a:pPr marL="91440">
                        <a:lnSpc>
                          <a:spcPct val="100000"/>
                        </a:lnSpc>
                        <a:spcBef>
                          <a:spcPts val="290"/>
                        </a:spcBef>
                      </a:pPr>
                      <a:r>
                        <a:rPr lang="en-GB" sz="2000" dirty="0"/>
                        <a:t>4. </a:t>
                      </a:r>
                      <a:r>
                        <a:rPr sz="2000" dirty="0"/>
                        <a:t>Hemorrhagic</a:t>
                      </a:r>
                      <a:r>
                        <a:rPr sz="2000" spc="-95" dirty="0"/>
                        <a:t> </a:t>
                      </a:r>
                      <a:r>
                        <a:rPr sz="2000" spc="-5" dirty="0"/>
                        <a:t>cysts</a:t>
                      </a:r>
                    </a:p>
                  </a:txBody>
                  <a:tcPr marL="0" marR="0" marT="368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710">
                        <a:lnSpc>
                          <a:spcPct val="100000"/>
                        </a:lnSpc>
                        <a:spcBef>
                          <a:spcPts val="290"/>
                        </a:spcBef>
                      </a:pPr>
                      <a:r>
                        <a:rPr lang="en-GB" sz="2000" spc="-5" dirty="0"/>
                        <a:t>4. </a:t>
                      </a:r>
                      <a:r>
                        <a:rPr sz="2000" spc="-5" dirty="0"/>
                        <a:t>Anaplastic </a:t>
                      </a:r>
                      <a:r>
                        <a:rPr sz="2000" spc="5" dirty="0"/>
                        <a:t>thyroid</a:t>
                      </a:r>
                      <a:r>
                        <a:rPr sz="2000" spc="-145" dirty="0"/>
                        <a:t> </a:t>
                      </a:r>
                      <a:r>
                        <a:rPr sz="2000" spc="-5" dirty="0"/>
                        <a:t>cancer</a:t>
                      </a:r>
                    </a:p>
                  </a:txBody>
                  <a:tcPr marL="0" marR="0" marT="368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47356">
                <a:tc>
                  <a:txBody>
                    <a:bodyPr/>
                    <a:lstStyle/>
                    <a:p>
                      <a:pPr marL="90805">
                        <a:lnSpc>
                          <a:spcPct val="100000"/>
                        </a:lnSpc>
                        <a:spcBef>
                          <a:spcPts val="290"/>
                        </a:spcBef>
                      </a:pPr>
                      <a:r>
                        <a:rPr lang="en-GB" sz="2000" spc="-5" dirty="0"/>
                        <a:t>5. </a:t>
                      </a:r>
                      <a:r>
                        <a:rPr sz="2000" spc="-5" dirty="0"/>
                        <a:t>Follicular</a:t>
                      </a:r>
                      <a:r>
                        <a:rPr sz="2000" spc="-65" dirty="0"/>
                        <a:t> </a:t>
                      </a:r>
                      <a:r>
                        <a:rPr sz="2000" spc="-5" dirty="0"/>
                        <a:t>adenoma</a:t>
                      </a:r>
                    </a:p>
                  </a:txBody>
                  <a:tcPr marL="0" marR="0" marT="368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a:lnSpc>
                          <a:spcPct val="100000"/>
                        </a:lnSpc>
                        <a:spcBef>
                          <a:spcPts val="290"/>
                        </a:spcBef>
                      </a:pPr>
                      <a:r>
                        <a:rPr lang="en-GB" sz="2000" spc="-15" dirty="0"/>
                        <a:t>5. </a:t>
                      </a:r>
                      <a:r>
                        <a:rPr sz="2000" spc="-15" dirty="0"/>
                        <a:t>Primary </a:t>
                      </a:r>
                      <a:r>
                        <a:rPr sz="2000" dirty="0"/>
                        <a:t>lymphoma </a:t>
                      </a:r>
                      <a:r>
                        <a:rPr sz="2000" spc="10" dirty="0"/>
                        <a:t>of</a:t>
                      </a:r>
                      <a:r>
                        <a:rPr sz="2000" spc="-200" dirty="0"/>
                        <a:t> </a:t>
                      </a:r>
                      <a:r>
                        <a:rPr sz="2000" spc="5" dirty="0"/>
                        <a:t>thyroid</a:t>
                      </a:r>
                    </a:p>
                  </a:txBody>
                  <a:tcPr marL="0" marR="0" marT="368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32563">
                <a:tc>
                  <a:txBody>
                    <a:bodyPr/>
                    <a:lstStyle/>
                    <a:p>
                      <a:pPr marL="91440">
                        <a:lnSpc>
                          <a:spcPct val="100000"/>
                        </a:lnSpc>
                        <a:spcBef>
                          <a:spcPts val="295"/>
                        </a:spcBef>
                      </a:pPr>
                      <a:r>
                        <a:rPr lang="en-GB" sz="2000" spc="5" dirty="0"/>
                        <a:t>6. </a:t>
                      </a:r>
                      <a:r>
                        <a:rPr sz="2000" spc="5" dirty="0"/>
                        <a:t>Hurthle </a:t>
                      </a:r>
                      <a:r>
                        <a:rPr sz="2000" spc="-5" dirty="0"/>
                        <a:t>cell</a:t>
                      </a:r>
                      <a:r>
                        <a:rPr sz="2000" spc="-105" dirty="0"/>
                        <a:t> </a:t>
                      </a:r>
                      <a:r>
                        <a:rPr sz="2000" spc="-5" dirty="0"/>
                        <a:t>adenoma</a:t>
                      </a:r>
                    </a:p>
                  </a:txBody>
                  <a:tcPr marL="0" marR="0" marT="374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710" marR="288290" indent="-635">
                        <a:lnSpc>
                          <a:spcPct val="100000"/>
                        </a:lnSpc>
                        <a:spcBef>
                          <a:spcPts val="295"/>
                        </a:spcBef>
                      </a:pPr>
                      <a:r>
                        <a:rPr lang="en-GB" sz="2000" spc="-10" dirty="0"/>
                        <a:t>6. </a:t>
                      </a:r>
                      <a:r>
                        <a:rPr sz="2000" spc="-10" dirty="0"/>
                        <a:t>Metastases</a:t>
                      </a:r>
                      <a:r>
                        <a:rPr sz="2000" spc="-100" dirty="0"/>
                        <a:t> </a:t>
                      </a:r>
                      <a:r>
                        <a:rPr sz="2000" spc="-10" dirty="0"/>
                        <a:t>(melanoma,</a:t>
                      </a:r>
                      <a:r>
                        <a:rPr sz="2000" spc="-105" dirty="0"/>
                        <a:t> </a:t>
                      </a:r>
                      <a:r>
                        <a:rPr sz="2000" spc="-5" dirty="0"/>
                        <a:t>renal,</a:t>
                      </a:r>
                      <a:r>
                        <a:rPr sz="2000" spc="-90" dirty="0"/>
                        <a:t> </a:t>
                      </a:r>
                      <a:r>
                        <a:rPr sz="2000" spc="5" dirty="0"/>
                        <a:t>colon,</a:t>
                      </a:r>
                      <a:r>
                        <a:rPr sz="2000" spc="-75" dirty="0"/>
                        <a:t> </a:t>
                      </a:r>
                      <a:r>
                        <a:rPr sz="2000" spc="-10" dirty="0"/>
                        <a:t>breast  </a:t>
                      </a:r>
                      <a:r>
                        <a:rPr sz="2000" spc="-5" dirty="0"/>
                        <a:t>cancer)</a:t>
                      </a:r>
                    </a:p>
                  </a:txBody>
                  <a:tcPr marL="0" marR="0" marT="374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TextBox 2"/>
          <p:cNvSpPr txBox="1"/>
          <p:nvPr/>
        </p:nvSpPr>
        <p:spPr>
          <a:xfrm>
            <a:off x="1351722" y="463827"/>
            <a:ext cx="4691270" cy="523220"/>
          </a:xfrm>
          <a:prstGeom prst="rect">
            <a:avLst/>
          </a:prstGeom>
          <a:noFill/>
        </p:spPr>
        <p:txBody>
          <a:bodyPr wrap="square" rtlCol="0">
            <a:spAutoFit/>
          </a:bodyPr>
          <a:lstStyle/>
          <a:p>
            <a:r>
              <a:rPr lang="en-US" sz="2800" b="1" dirty="0"/>
              <a:t>THYROID TUMORS:</a:t>
            </a:r>
          </a:p>
        </p:txBody>
      </p:sp>
    </p:spTree>
    <p:extLst>
      <p:ext uri="{BB962C8B-B14F-4D97-AF65-F5344CB8AC3E}">
        <p14:creationId xmlns:p14="http://schemas.microsoft.com/office/powerpoint/2010/main" val="1014929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20XX</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pPr/>
              <a:t>21</a:t>
            </a:fld>
            <a:endParaRPr lang="en-US" dirty="0"/>
          </a:p>
        </p:txBody>
      </p:sp>
      <p:sp>
        <p:nvSpPr>
          <p:cNvPr id="7" name="Content Placeholder 1"/>
          <p:cNvSpPr txBox="1">
            <a:spLocks/>
          </p:cNvSpPr>
          <p:nvPr/>
        </p:nvSpPr>
        <p:spPr>
          <a:xfrm>
            <a:off x="0" y="935511"/>
            <a:ext cx="12192000" cy="51366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indent="-457200">
              <a:lnSpc>
                <a:spcPct val="120000"/>
              </a:lnSpc>
              <a:spcBef>
                <a:spcPts val="0"/>
              </a:spcBef>
              <a:buClr>
                <a:schemeClr val="dk1"/>
              </a:buClr>
              <a:buSzPts val="1700"/>
              <a:buFont typeface="Wingdings" panose="05000000000000000000" pitchFamily="2" charset="2"/>
              <a:buChar char="Ø"/>
            </a:pPr>
            <a:r>
              <a:rPr lang="en-US" dirty="0"/>
              <a:t>The thyroid gland gives rise to a variety of neoplasms, ranging from circumscribed, benign adenomas to highly aggressive, anaplastic carcinomas.</a:t>
            </a:r>
          </a:p>
          <a:p>
            <a:pPr marL="463550" indent="-457200">
              <a:lnSpc>
                <a:spcPct val="120000"/>
              </a:lnSpc>
              <a:spcBef>
                <a:spcPts val="300"/>
              </a:spcBef>
              <a:buClr>
                <a:schemeClr val="dk1"/>
              </a:buClr>
              <a:buSzPts val="1700"/>
              <a:buFont typeface="Wingdings" panose="05000000000000000000" pitchFamily="2" charset="2"/>
              <a:buChar char="Ø"/>
            </a:pPr>
            <a:r>
              <a:rPr lang="en-US" dirty="0"/>
              <a:t>Fortunately, most solitary nodules of the thyroid prove to be either </a:t>
            </a:r>
            <a:r>
              <a:rPr lang="en-US" b="1" dirty="0"/>
              <a:t>follicular adenomas </a:t>
            </a:r>
            <a:r>
              <a:rPr lang="en-US" dirty="0"/>
              <a:t>or </a:t>
            </a:r>
            <a:r>
              <a:rPr lang="en-US" b="1" dirty="0"/>
              <a:t>localized, non-neoplastic conditions </a:t>
            </a:r>
            <a:r>
              <a:rPr lang="en-US" dirty="0"/>
              <a:t>(e.g., a dominant nodule in multinodular goiter, simple cysts, or foci of thyroiditis).</a:t>
            </a:r>
          </a:p>
          <a:p>
            <a:pPr marL="463550" indent="-457200">
              <a:lnSpc>
                <a:spcPct val="120000"/>
              </a:lnSpc>
              <a:spcBef>
                <a:spcPts val="300"/>
              </a:spcBef>
              <a:buClr>
                <a:schemeClr val="dk1"/>
              </a:buClr>
              <a:buSzPts val="1700"/>
              <a:buFont typeface="Wingdings" panose="05000000000000000000" pitchFamily="2" charset="2"/>
              <a:buChar char="Ø"/>
            </a:pPr>
            <a:r>
              <a:rPr lang="en-US" dirty="0">
                <a:sym typeface="+mn-ea"/>
              </a:rPr>
              <a:t>Carcinomas of the thyroid, by contrast, are </a:t>
            </a:r>
            <a:r>
              <a:rPr lang="en-US" b="1" dirty="0">
                <a:sym typeface="+mn-ea"/>
              </a:rPr>
              <a:t>uncommon</a:t>
            </a:r>
            <a:r>
              <a:rPr lang="en-US" dirty="0">
                <a:sym typeface="+mn-ea"/>
              </a:rPr>
              <a:t>, accounting for much less than 1% of solitary thyroid nodules.</a:t>
            </a:r>
            <a:endParaRPr lang="en-US" dirty="0"/>
          </a:p>
        </p:txBody>
      </p:sp>
    </p:spTree>
    <p:extLst>
      <p:ext uri="{BB962C8B-B14F-4D97-AF65-F5344CB8AC3E}">
        <p14:creationId xmlns:p14="http://schemas.microsoft.com/office/powerpoint/2010/main" val="2486484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26">
            <a:extLst>
              <a:ext uri="{FF2B5EF4-FFF2-40B4-BE49-F238E27FC236}">
                <a16:creationId xmlns:a16="http://schemas.microsoft.com/office/drawing/2014/main" id="{0F66F8E5-9225-4A92-0006-474AA04129BC}"/>
              </a:ext>
            </a:extLst>
          </p:cNvPr>
          <p:cNvSpPr>
            <a:spLocks noGrp="1"/>
          </p:cNvSpPr>
          <p:nvPr>
            <p:ph type="dt" sz="half" idx="10"/>
          </p:nvPr>
        </p:nvSpPr>
        <p:spPr/>
        <p:txBody>
          <a:bodyPr/>
          <a:lstStyle/>
          <a:p>
            <a:r>
              <a:rPr lang="en-US"/>
              <a:t>20XX</a:t>
            </a:r>
            <a:endParaRPr lang="en-US" dirty="0"/>
          </a:p>
        </p:txBody>
      </p:sp>
      <p:sp>
        <p:nvSpPr>
          <p:cNvPr id="29" name="Slide Number Placeholder 28">
            <a:extLst>
              <a:ext uri="{FF2B5EF4-FFF2-40B4-BE49-F238E27FC236}">
                <a16:creationId xmlns:a16="http://schemas.microsoft.com/office/drawing/2014/main" id="{E1E6AE47-7B3E-1390-7921-C7A8BC717E86}"/>
              </a:ext>
            </a:extLst>
          </p:cNvPr>
          <p:cNvSpPr>
            <a:spLocks noGrp="1"/>
          </p:cNvSpPr>
          <p:nvPr>
            <p:ph type="sldNum" sz="quarter" idx="12"/>
          </p:nvPr>
        </p:nvSpPr>
        <p:spPr/>
        <p:txBody>
          <a:bodyPr/>
          <a:lstStyle/>
          <a:p>
            <a:fld id="{A49DFD55-3C28-40EF-9E31-A92D2E4017FF}" type="slidenum">
              <a:rPr lang="en-US" smtClean="0"/>
              <a:pPr/>
              <a:t>22</a:t>
            </a:fld>
            <a:endParaRPr lang="en-US" dirty="0"/>
          </a:p>
        </p:txBody>
      </p:sp>
      <p:sp>
        <p:nvSpPr>
          <p:cNvPr id="3" name="TextBox 2">
            <a:extLst>
              <a:ext uri="{FF2B5EF4-FFF2-40B4-BE49-F238E27FC236}">
                <a16:creationId xmlns:a16="http://schemas.microsoft.com/office/drawing/2014/main" id="{98F9B6F4-9E00-0086-5D18-0A457314C221}"/>
              </a:ext>
            </a:extLst>
          </p:cNvPr>
          <p:cNvSpPr txBox="1"/>
          <p:nvPr/>
        </p:nvSpPr>
        <p:spPr>
          <a:xfrm flipH="1">
            <a:off x="3008171" y="2739649"/>
            <a:ext cx="7922624" cy="830997"/>
          </a:xfrm>
          <a:prstGeom prst="rect">
            <a:avLst/>
          </a:prstGeom>
          <a:noFill/>
        </p:spPr>
        <p:txBody>
          <a:bodyPr wrap="square" rtlCol="0">
            <a:spAutoFit/>
          </a:bodyPr>
          <a:lstStyle/>
          <a:p>
            <a:r>
              <a:rPr lang="en-US" sz="4800" dirty="0"/>
              <a:t>Benign thyroid nodules</a:t>
            </a:r>
          </a:p>
        </p:txBody>
      </p:sp>
    </p:spTree>
    <p:extLst>
      <p:ext uri="{BB962C8B-B14F-4D97-AF65-F5344CB8AC3E}">
        <p14:creationId xmlns:p14="http://schemas.microsoft.com/office/powerpoint/2010/main" val="3012989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47B1B-F042-3BFF-498E-7C78838CC5A5}"/>
              </a:ext>
            </a:extLst>
          </p:cNvPr>
          <p:cNvSpPr>
            <a:spLocks noGrp="1"/>
          </p:cNvSpPr>
          <p:nvPr>
            <p:ph type="title"/>
          </p:nvPr>
        </p:nvSpPr>
        <p:spPr>
          <a:xfrm>
            <a:off x="2578100" y="1729383"/>
            <a:ext cx="8421688" cy="1325563"/>
          </a:xfrm>
        </p:spPr>
        <p:txBody>
          <a:bodyPr>
            <a:normAutofit/>
          </a:bodyPr>
          <a:lstStyle/>
          <a:p>
            <a:br>
              <a:rPr lang="en-US" dirty="0"/>
            </a:br>
            <a:br>
              <a:rPr lang="en-US" dirty="0"/>
            </a:br>
            <a:endParaRPr lang="en-US" dirty="0"/>
          </a:p>
        </p:txBody>
      </p:sp>
      <p:sp>
        <p:nvSpPr>
          <p:cNvPr id="4" name="Content Placeholder 3">
            <a:extLst>
              <a:ext uri="{FF2B5EF4-FFF2-40B4-BE49-F238E27FC236}">
                <a16:creationId xmlns:a16="http://schemas.microsoft.com/office/drawing/2014/main" id="{19F99C76-E6E4-3A62-E384-1C86C6C49D41}"/>
              </a:ext>
            </a:extLst>
          </p:cNvPr>
          <p:cNvSpPr>
            <a:spLocks noGrp="1"/>
          </p:cNvSpPr>
          <p:nvPr>
            <p:ph sz="half" idx="2"/>
          </p:nvPr>
        </p:nvSpPr>
        <p:spPr>
          <a:xfrm>
            <a:off x="2227007" y="578019"/>
            <a:ext cx="9451258" cy="1997867"/>
          </a:xfrm>
        </p:spPr>
        <p:txBody>
          <a:bodyPr>
            <a:noAutofit/>
          </a:bodyPr>
          <a:lstStyle/>
          <a:p>
            <a:r>
              <a:rPr lang="en-US" sz="2400" b="1" dirty="0"/>
              <a:t>A follicular adenoma: </a:t>
            </a:r>
            <a:r>
              <a:rPr lang="en-US" sz="2400" dirty="0"/>
              <a:t>is a non-cancerous thyroid tumor. The tumor is made up of the same kind of follicles found in the normal thyroid gland. The cells in a follicular adenoma are separated from the normal thyroid gland by a thick tissue barrier called a tumor capsule. Because the tumor is so well separated from the normal thyroid tissue, it usually forms a nodule that can be felt in the neck when the thyroid gland is examined. The nodule can also be seen when the thyroid gland is examined by ultrasound.</a:t>
            </a:r>
          </a:p>
        </p:txBody>
      </p:sp>
      <p:sp>
        <p:nvSpPr>
          <p:cNvPr id="7" name="Date Placeholder 6">
            <a:extLst>
              <a:ext uri="{FF2B5EF4-FFF2-40B4-BE49-F238E27FC236}">
                <a16:creationId xmlns:a16="http://schemas.microsoft.com/office/drawing/2014/main" id="{199FBA57-3ADF-E6BE-F219-A5D5BB1915B2}"/>
              </a:ext>
            </a:extLst>
          </p:cNvPr>
          <p:cNvSpPr>
            <a:spLocks noGrp="1"/>
          </p:cNvSpPr>
          <p:nvPr>
            <p:ph type="dt" sz="half" idx="10"/>
          </p:nvPr>
        </p:nvSpPr>
        <p:spPr>
          <a:xfrm>
            <a:off x="176981" y="4540717"/>
            <a:ext cx="7666703" cy="311874"/>
          </a:xfrm>
        </p:spPr>
        <p:txBody>
          <a:bodyPr/>
          <a:lstStyle/>
          <a:p>
            <a:r>
              <a:rPr lang="en-US" sz="2000" dirty="0">
                <a:solidFill>
                  <a:srgbClr val="FF0000"/>
                </a:solidFill>
              </a:rPr>
              <a:t>The typical thyroid adenoma is a solitary, spherical lesion that compresses the adjacent non-neoplastic thyroid.</a:t>
            </a:r>
          </a:p>
          <a:p>
            <a:endParaRPr lang="en-US" sz="1000" dirty="0">
              <a:solidFill>
                <a:srgbClr val="FF0000"/>
              </a:solidFill>
            </a:endParaRPr>
          </a:p>
        </p:txBody>
      </p:sp>
      <p:sp>
        <p:nvSpPr>
          <p:cNvPr id="9" name="Slide Number Placeholder 8">
            <a:extLst>
              <a:ext uri="{FF2B5EF4-FFF2-40B4-BE49-F238E27FC236}">
                <a16:creationId xmlns:a16="http://schemas.microsoft.com/office/drawing/2014/main" id="{098AE96F-BB27-54C9-6097-E3DDA9486C47}"/>
              </a:ext>
            </a:extLst>
          </p:cNvPr>
          <p:cNvSpPr>
            <a:spLocks noGrp="1"/>
          </p:cNvSpPr>
          <p:nvPr>
            <p:ph type="sldNum" sz="quarter" idx="12"/>
          </p:nvPr>
        </p:nvSpPr>
        <p:spPr/>
        <p:txBody>
          <a:bodyPr/>
          <a:lstStyle/>
          <a:p>
            <a:fld id="{A49DFD55-3C28-40EF-9E31-A92D2E4017FF}" type="slidenum">
              <a:rPr lang="en-US" smtClean="0"/>
              <a:pPr/>
              <a:t>23</a:t>
            </a:fld>
            <a:endParaRPr lang="en-US" dirty="0"/>
          </a:p>
        </p:txBody>
      </p:sp>
      <p:pic>
        <p:nvPicPr>
          <p:cNvPr id="10" name="Picture 9">
            <a:extLst>
              <a:ext uri="{FF2B5EF4-FFF2-40B4-BE49-F238E27FC236}">
                <a16:creationId xmlns:a16="http://schemas.microsoft.com/office/drawing/2014/main" id="{32D2AC27-316E-8080-0C4A-3363E957502D}"/>
              </a:ext>
            </a:extLst>
          </p:cNvPr>
          <p:cNvPicPr>
            <a:picLocks noChangeAspect="1"/>
          </p:cNvPicPr>
          <p:nvPr/>
        </p:nvPicPr>
        <p:blipFill>
          <a:blip r:embed="rId2"/>
          <a:stretch>
            <a:fillRect/>
          </a:stretch>
        </p:blipFill>
        <p:spPr>
          <a:xfrm>
            <a:off x="7567443" y="3996994"/>
            <a:ext cx="3432345" cy="2359356"/>
          </a:xfrm>
          <a:prstGeom prst="rect">
            <a:avLst/>
          </a:prstGeom>
        </p:spPr>
      </p:pic>
    </p:spTree>
    <p:extLst>
      <p:ext uri="{BB962C8B-B14F-4D97-AF65-F5344CB8AC3E}">
        <p14:creationId xmlns:p14="http://schemas.microsoft.com/office/powerpoint/2010/main" val="2798444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6D94A602-D6B4-C3A4-B3BC-B36B17EC8129}"/>
              </a:ext>
            </a:extLst>
          </p:cNvPr>
          <p:cNvSpPr>
            <a:spLocks noGrp="1"/>
          </p:cNvSpPr>
          <p:nvPr>
            <p:ph type="dt" sz="half" idx="10"/>
          </p:nvPr>
        </p:nvSpPr>
        <p:spPr/>
        <p:txBody>
          <a:bodyPr/>
          <a:lstStyle/>
          <a:p>
            <a:r>
              <a:rPr lang="en-US"/>
              <a:t>20XX</a:t>
            </a:r>
            <a:endParaRPr lang="en-US" dirty="0"/>
          </a:p>
        </p:txBody>
      </p:sp>
      <p:sp>
        <p:nvSpPr>
          <p:cNvPr id="4" name="Text Placeholder 3">
            <a:extLst>
              <a:ext uri="{FF2B5EF4-FFF2-40B4-BE49-F238E27FC236}">
                <a16:creationId xmlns:a16="http://schemas.microsoft.com/office/drawing/2014/main" id="{D7FD401B-0B4A-4711-90AD-3E6BA3148304}"/>
              </a:ext>
            </a:extLst>
          </p:cNvPr>
          <p:cNvSpPr>
            <a:spLocks noGrp="1"/>
          </p:cNvSpPr>
          <p:nvPr>
            <p:ph type="body" idx="1"/>
          </p:nvPr>
        </p:nvSpPr>
        <p:spPr>
          <a:xfrm>
            <a:off x="1191218" y="4166438"/>
            <a:ext cx="4780363" cy="1502101"/>
          </a:xfrm>
        </p:spPr>
        <p:txBody>
          <a:bodyPr/>
          <a:lstStyle/>
          <a:p>
            <a:r>
              <a:rPr lang="en-US" dirty="0"/>
              <a:t>The diagnosis of follicular adenoma </a:t>
            </a:r>
            <a:r>
              <a:rPr lang="en-US" dirty="0">
                <a:solidFill>
                  <a:srgbClr val="FF0000"/>
                </a:solidFill>
              </a:rPr>
              <a:t>can only be made after the entire tumor is removed and sent to a pathologist for examination</a:t>
            </a:r>
            <a:r>
              <a:rPr lang="en-US" dirty="0"/>
              <a:t>. When viewed under the microscope, the cells in a follicular adenoma can look very similar to the cells in a type of thyroid cancer called follicular carcinoma. The only difference between a follicular adenoma and a follicular carcinoma is that all the abnormal cells in a follicular adenoma are separated from the normal thyroid gland by a thin tissue barrier called a tumor capsule.</a:t>
            </a:r>
          </a:p>
        </p:txBody>
      </p:sp>
      <p:pic>
        <p:nvPicPr>
          <p:cNvPr id="6" name="Picture 5">
            <a:extLst>
              <a:ext uri="{FF2B5EF4-FFF2-40B4-BE49-F238E27FC236}">
                <a16:creationId xmlns:a16="http://schemas.microsoft.com/office/drawing/2014/main" id="{14EABEE4-81C6-E769-8C56-5FB75975A68B}"/>
              </a:ext>
            </a:extLst>
          </p:cNvPr>
          <p:cNvPicPr>
            <a:picLocks noChangeAspect="1"/>
          </p:cNvPicPr>
          <p:nvPr/>
        </p:nvPicPr>
        <p:blipFill>
          <a:blip r:embed="rId2"/>
          <a:stretch>
            <a:fillRect/>
          </a:stretch>
        </p:blipFill>
        <p:spPr>
          <a:xfrm>
            <a:off x="6404460" y="1932039"/>
            <a:ext cx="4596322" cy="3722888"/>
          </a:xfrm>
          <a:prstGeom prst="rect">
            <a:avLst/>
          </a:prstGeom>
        </p:spPr>
      </p:pic>
    </p:spTree>
    <p:extLst>
      <p:ext uri="{BB962C8B-B14F-4D97-AF65-F5344CB8AC3E}">
        <p14:creationId xmlns:p14="http://schemas.microsoft.com/office/powerpoint/2010/main" val="2528879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A49DFD55-3C28-40EF-9E31-A92D2E4017FF}" type="slidenum">
              <a:rPr lang="en-US" smtClean="0"/>
              <a:pPr/>
              <a:t>25</a:t>
            </a:fld>
            <a:endParaRPr lang="en-US" dirty="0"/>
          </a:p>
        </p:txBody>
      </p:sp>
      <p:sp>
        <p:nvSpPr>
          <p:cNvPr id="2" name="Rectangle 1"/>
          <p:cNvSpPr/>
          <p:nvPr/>
        </p:nvSpPr>
        <p:spPr>
          <a:xfrm>
            <a:off x="795128" y="1234056"/>
            <a:ext cx="9939131" cy="2968826"/>
          </a:xfrm>
          <a:prstGeom prst="rect">
            <a:avLst/>
          </a:prstGeom>
        </p:spPr>
        <p:txBody>
          <a:bodyPr wrap="square">
            <a:spAutoFit/>
          </a:bodyPr>
          <a:lstStyle/>
          <a:p>
            <a:pPr marL="338455" indent="-338455">
              <a:lnSpc>
                <a:spcPct val="115000"/>
              </a:lnSpc>
              <a:buClr>
                <a:schemeClr val="dk1"/>
              </a:buClr>
              <a:buSzPts val="2000"/>
              <a:buFont typeface="Noto Sans Symbols"/>
              <a:buChar char="❖"/>
            </a:pPr>
            <a:r>
              <a:rPr lang="en-US" sz="2665" b="1" u="sng" dirty="0">
                <a:solidFill>
                  <a:schemeClr val="dk1"/>
                </a:solidFill>
                <a:latin typeface="Arial" panose="020B0604020202020204"/>
                <a:ea typeface="Arial" panose="020B0604020202020204"/>
                <a:cs typeface="Arial" panose="020B0604020202020204"/>
                <a:sym typeface="Arial" panose="020B0604020202020204"/>
              </a:rPr>
              <a:t>Clinical presentation:</a:t>
            </a:r>
          </a:p>
          <a:p>
            <a:pPr marL="914400" lvl="1" indent="-448945">
              <a:lnSpc>
                <a:spcPct val="115000"/>
              </a:lnSpc>
              <a:buClr>
                <a:schemeClr val="dk1"/>
              </a:buClr>
              <a:buSzPts val="1700"/>
              <a:buFont typeface="Noto Sans Symbols"/>
              <a:buAutoNum type="arabicPeriod"/>
            </a:pPr>
            <a:r>
              <a:rPr lang="en-US" sz="2265" dirty="0">
                <a:solidFill>
                  <a:schemeClr val="dk1"/>
                </a:solidFill>
                <a:latin typeface="Arial" panose="020B0604020202020204"/>
                <a:ea typeface="Arial" panose="020B0604020202020204"/>
                <a:cs typeface="Arial" panose="020B0604020202020204"/>
                <a:sym typeface="Arial" panose="020B0604020202020204"/>
              </a:rPr>
              <a:t>Are painless nodules, often discovered during a routine physical examination.</a:t>
            </a:r>
          </a:p>
          <a:p>
            <a:pPr marL="914400" lvl="1" indent="-448945">
              <a:lnSpc>
                <a:spcPct val="115000"/>
              </a:lnSpc>
              <a:buClr>
                <a:schemeClr val="dk1"/>
              </a:buClr>
              <a:buSzPts val="1700"/>
              <a:buFont typeface="Noto Sans Symbols"/>
              <a:buAutoNum type="arabicPeriod"/>
            </a:pPr>
            <a:r>
              <a:rPr lang="en-US" sz="2265" dirty="0">
                <a:solidFill>
                  <a:schemeClr val="dk1"/>
                </a:solidFill>
                <a:latin typeface="Arial" panose="020B0604020202020204"/>
                <a:ea typeface="Arial" panose="020B0604020202020204"/>
                <a:cs typeface="Arial" panose="020B0604020202020204"/>
                <a:sym typeface="Arial" panose="020B0604020202020204"/>
              </a:rPr>
              <a:t>Larger masses may produce local symptoms such as difficulty in swallowing</a:t>
            </a:r>
          </a:p>
          <a:p>
            <a:pPr marL="914400" lvl="1" indent="-448945">
              <a:lnSpc>
                <a:spcPct val="115000"/>
              </a:lnSpc>
              <a:buClr>
                <a:schemeClr val="dk1"/>
              </a:buClr>
              <a:buSzPts val="1700"/>
              <a:buFont typeface="Noto Sans Symbols"/>
              <a:buAutoNum type="arabicPeriod"/>
            </a:pPr>
            <a:r>
              <a:rPr lang="en-US" sz="2265" dirty="0">
                <a:solidFill>
                  <a:schemeClr val="dk1"/>
                </a:solidFill>
                <a:latin typeface="Arial" panose="020B0604020202020204"/>
                <a:ea typeface="Arial" panose="020B0604020202020204"/>
                <a:cs typeface="Arial" panose="020B0604020202020204"/>
                <a:sym typeface="Arial" panose="020B0604020202020204"/>
              </a:rPr>
              <a:t>As previously stated, persons with toxic adenomas can present with features of thyrotoxicosis.</a:t>
            </a:r>
          </a:p>
        </p:txBody>
      </p:sp>
      <p:sp>
        <p:nvSpPr>
          <p:cNvPr id="3" name="Rectangle 2"/>
          <p:cNvSpPr/>
          <p:nvPr/>
        </p:nvSpPr>
        <p:spPr>
          <a:xfrm>
            <a:off x="898367" y="4656368"/>
            <a:ext cx="9939131" cy="1246495"/>
          </a:xfrm>
          <a:prstGeom prst="rect">
            <a:avLst/>
          </a:prstGeom>
        </p:spPr>
        <p:txBody>
          <a:bodyPr wrap="square">
            <a:spAutoFit/>
          </a:bodyPr>
          <a:lstStyle/>
          <a:p>
            <a:pPr marL="285750" indent="-285750">
              <a:buFont typeface="Wingdings" panose="05000000000000000000" pitchFamily="2" charset="2"/>
              <a:buChar char="v"/>
            </a:pPr>
            <a:r>
              <a:rPr lang="en-US" sz="2700" b="1" u="sng" dirty="0"/>
              <a:t>Management</a:t>
            </a:r>
            <a:r>
              <a:rPr lang="en-US" sz="2700" u="sng" dirty="0"/>
              <a:t>:</a:t>
            </a:r>
          </a:p>
          <a:p>
            <a:r>
              <a:rPr lang="en-US" dirty="0"/>
              <a:t> </a:t>
            </a:r>
            <a:r>
              <a:rPr lang="en-US" sz="2400" dirty="0"/>
              <a:t>Are removed surgically to exclude malignancy, are of an excellent       prognosis as the neither recur nor metastasize</a:t>
            </a:r>
          </a:p>
        </p:txBody>
      </p:sp>
    </p:spTree>
    <p:extLst>
      <p:ext uri="{BB962C8B-B14F-4D97-AF65-F5344CB8AC3E}">
        <p14:creationId xmlns:p14="http://schemas.microsoft.com/office/powerpoint/2010/main" val="2361665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26">
            <a:extLst>
              <a:ext uri="{FF2B5EF4-FFF2-40B4-BE49-F238E27FC236}">
                <a16:creationId xmlns:a16="http://schemas.microsoft.com/office/drawing/2014/main" id="{0F66F8E5-9225-4A92-0006-474AA04129BC}"/>
              </a:ext>
            </a:extLst>
          </p:cNvPr>
          <p:cNvSpPr>
            <a:spLocks noGrp="1"/>
          </p:cNvSpPr>
          <p:nvPr>
            <p:ph type="dt" sz="half" idx="10"/>
          </p:nvPr>
        </p:nvSpPr>
        <p:spPr/>
        <p:txBody>
          <a:bodyPr/>
          <a:lstStyle/>
          <a:p>
            <a:r>
              <a:rPr lang="en-US"/>
              <a:t>20XX</a:t>
            </a:r>
            <a:endParaRPr lang="en-US" dirty="0"/>
          </a:p>
        </p:txBody>
      </p:sp>
      <p:sp>
        <p:nvSpPr>
          <p:cNvPr id="29" name="Slide Number Placeholder 28">
            <a:extLst>
              <a:ext uri="{FF2B5EF4-FFF2-40B4-BE49-F238E27FC236}">
                <a16:creationId xmlns:a16="http://schemas.microsoft.com/office/drawing/2014/main" id="{E1E6AE47-7B3E-1390-7921-C7A8BC717E86}"/>
              </a:ext>
            </a:extLst>
          </p:cNvPr>
          <p:cNvSpPr>
            <a:spLocks noGrp="1"/>
          </p:cNvSpPr>
          <p:nvPr>
            <p:ph type="sldNum" sz="quarter" idx="12"/>
          </p:nvPr>
        </p:nvSpPr>
        <p:spPr/>
        <p:txBody>
          <a:bodyPr/>
          <a:lstStyle/>
          <a:p>
            <a:fld id="{A49DFD55-3C28-40EF-9E31-A92D2E4017FF}" type="slidenum">
              <a:rPr lang="en-US" smtClean="0"/>
              <a:pPr/>
              <a:t>26</a:t>
            </a:fld>
            <a:endParaRPr lang="en-US" dirty="0"/>
          </a:p>
        </p:txBody>
      </p:sp>
      <p:sp>
        <p:nvSpPr>
          <p:cNvPr id="3" name="TextBox 2">
            <a:extLst>
              <a:ext uri="{FF2B5EF4-FFF2-40B4-BE49-F238E27FC236}">
                <a16:creationId xmlns:a16="http://schemas.microsoft.com/office/drawing/2014/main" id="{98F9B6F4-9E00-0086-5D18-0A457314C221}"/>
              </a:ext>
            </a:extLst>
          </p:cNvPr>
          <p:cNvSpPr txBox="1"/>
          <p:nvPr/>
        </p:nvSpPr>
        <p:spPr>
          <a:xfrm flipH="1">
            <a:off x="2743127" y="2713145"/>
            <a:ext cx="7922624" cy="707886"/>
          </a:xfrm>
          <a:prstGeom prst="rect">
            <a:avLst/>
          </a:prstGeom>
          <a:noFill/>
        </p:spPr>
        <p:txBody>
          <a:bodyPr wrap="square" rtlCol="0">
            <a:spAutoFit/>
          </a:bodyPr>
          <a:lstStyle/>
          <a:p>
            <a:r>
              <a:rPr lang="en-US" sz="4000" dirty="0"/>
              <a:t>Malignant solitary nodules</a:t>
            </a:r>
          </a:p>
        </p:txBody>
      </p:sp>
    </p:spTree>
    <p:extLst>
      <p:ext uri="{BB962C8B-B14F-4D97-AF65-F5344CB8AC3E}">
        <p14:creationId xmlns:p14="http://schemas.microsoft.com/office/powerpoint/2010/main" val="456920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47B1B-F042-3BFF-498E-7C78838CC5A5}"/>
              </a:ext>
            </a:extLst>
          </p:cNvPr>
          <p:cNvSpPr>
            <a:spLocks noGrp="1"/>
          </p:cNvSpPr>
          <p:nvPr>
            <p:ph type="title"/>
          </p:nvPr>
        </p:nvSpPr>
        <p:spPr>
          <a:xfrm>
            <a:off x="2578100" y="1729383"/>
            <a:ext cx="8421688" cy="1325563"/>
          </a:xfrm>
        </p:spPr>
        <p:txBody>
          <a:bodyPr>
            <a:normAutofit/>
          </a:bodyPr>
          <a:lstStyle/>
          <a:p>
            <a:br>
              <a:rPr lang="en-US" dirty="0"/>
            </a:br>
            <a:br>
              <a:rPr lang="en-US" dirty="0"/>
            </a:br>
            <a:endParaRPr lang="en-US" dirty="0"/>
          </a:p>
        </p:txBody>
      </p:sp>
      <p:sp>
        <p:nvSpPr>
          <p:cNvPr id="9" name="Slide Number Placeholder 8">
            <a:extLst>
              <a:ext uri="{FF2B5EF4-FFF2-40B4-BE49-F238E27FC236}">
                <a16:creationId xmlns:a16="http://schemas.microsoft.com/office/drawing/2014/main" id="{098AE96F-BB27-54C9-6097-E3DDA9486C47}"/>
              </a:ext>
            </a:extLst>
          </p:cNvPr>
          <p:cNvSpPr>
            <a:spLocks noGrp="1"/>
          </p:cNvSpPr>
          <p:nvPr>
            <p:ph type="sldNum" sz="quarter" idx="12"/>
          </p:nvPr>
        </p:nvSpPr>
        <p:spPr/>
        <p:txBody>
          <a:bodyPr/>
          <a:lstStyle/>
          <a:p>
            <a:fld id="{A49DFD55-3C28-40EF-9E31-A92D2E4017FF}" type="slidenum">
              <a:rPr lang="en-US" smtClean="0"/>
              <a:pPr/>
              <a:t>27</a:t>
            </a:fld>
            <a:endParaRPr lang="en-US" dirty="0"/>
          </a:p>
        </p:txBody>
      </p:sp>
      <p:sp>
        <p:nvSpPr>
          <p:cNvPr id="4" name="Google Shape;233;p42"/>
          <p:cNvSpPr txBox="1">
            <a:spLocks noGrp="1"/>
          </p:cNvSpPr>
          <p:nvPr>
            <p:ph type="body" sz="half" idx="2"/>
          </p:nvPr>
        </p:nvSpPr>
        <p:spPr>
          <a:xfrm>
            <a:off x="2133599" y="808633"/>
            <a:ext cx="8271803" cy="4492625"/>
          </a:xfrm>
          <a:prstGeom prst="rect">
            <a:avLst/>
          </a:prstGeom>
          <a:noFill/>
          <a:ln>
            <a:noFill/>
          </a:ln>
        </p:spPr>
        <p:txBody>
          <a:bodyPr spcFirstLastPara="1" vert="horz" wrap="square" lIns="91433" tIns="45700" rIns="91433" bIns="45700" anchor="t" anchorCtr="0">
            <a:noAutofit/>
          </a:bodyPr>
          <a:lstStyle/>
          <a:p>
            <a:pPr marL="338455" lvl="0" indent="-347345" algn="l">
              <a:lnSpc>
                <a:spcPct val="120000"/>
              </a:lnSpc>
              <a:spcBef>
                <a:spcPts val="535"/>
              </a:spcBef>
              <a:buClr>
                <a:schemeClr val="dk1"/>
              </a:buClr>
              <a:buSzPts val="1900"/>
              <a:buFont typeface="Noto Sans Symbols"/>
              <a:buChar char="❖"/>
            </a:pPr>
            <a:r>
              <a:rPr lang="en-GB" sz="2300" dirty="0">
                <a:solidFill>
                  <a:schemeClr val="tx1">
                    <a:lumMod val="95000"/>
                    <a:lumOff val="5000"/>
                  </a:schemeClr>
                </a:solidFill>
                <a:latin typeface="Arial" panose="020B0604020202020204" pitchFamily="34" charset="0"/>
                <a:cs typeface="Arial" panose="020B0604020202020204" pitchFamily="34" charset="0"/>
              </a:rPr>
              <a:t>Most thyroid carcinomas (except medullary carcinomas) are derived from the thyroid follicular epithelium, and of these, the vast majority are well-differentiated lesions</a:t>
            </a:r>
            <a:endParaRPr sz="2300" dirty="0">
              <a:solidFill>
                <a:schemeClr val="tx1">
                  <a:lumMod val="95000"/>
                  <a:lumOff val="5000"/>
                </a:schemeClr>
              </a:solidFill>
              <a:latin typeface="Arial" panose="020B0604020202020204" pitchFamily="34" charset="0"/>
              <a:cs typeface="Arial" panose="020B0604020202020204" pitchFamily="34" charset="0"/>
            </a:endParaRPr>
          </a:p>
          <a:p>
            <a:pPr marL="338455" lvl="0" indent="-347345" algn="l">
              <a:lnSpc>
                <a:spcPct val="120000"/>
              </a:lnSpc>
              <a:spcBef>
                <a:spcPts val="535"/>
              </a:spcBef>
              <a:buClr>
                <a:schemeClr val="dk1"/>
              </a:buClr>
              <a:buSzPts val="1900"/>
              <a:buFont typeface="Noto Sans Symbols"/>
              <a:buChar char="❖"/>
            </a:pPr>
            <a:r>
              <a:rPr lang="en-GB" sz="2300" dirty="0">
                <a:solidFill>
                  <a:schemeClr val="tx1">
                    <a:lumMod val="95000"/>
                    <a:lumOff val="5000"/>
                  </a:schemeClr>
                </a:solidFill>
                <a:latin typeface="Arial" panose="020B0604020202020204" pitchFamily="34" charset="0"/>
                <a:cs typeface="Arial" panose="020B0604020202020204" pitchFamily="34" charset="0"/>
              </a:rPr>
              <a:t>Female predominance is higher in early and middle adult life, however, in childhood and late adult life the predominance is equally distributed between both genders.</a:t>
            </a:r>
            <a:endParaRPr sz="2300" dirty="0">
              <a:solidFill>
                <a:schemeClr val="tx1">
                  <a:lumMod val="95000"/>
                  <a:lumOff val="5000"/>
                </a:schemeClr>
              </a:solidFill>
              <a:latin typeface="Arial" panose="020B0604020202020204" pitchFamily="34" charset="0"/>
              <a:cs typeface="Arial" panose="020B0604020202020204" pitchFamily="34" charset="0"/>
            </a:endParaRPr>
          </a:p>
          <a:p>
            <a:pPr marL="338455" lvl="0" indent="-347345" algn="l">
              <a:lnSpc>
                <a:spcPct val="120000"/>
              </a:lnSpc>
              <a:spcBef>
                <a:spcPts val="535"/>
              </a:spcBef>
              <a:buClr>
                <a:schemeClr val="dk1"/>
              </a:buClr>
              <a:buSzPts val="1900"/>
              <a:buFont typeface="Noto Sans Symbols"/>
              <a:buChar char="❖"/>
            </a:pPr>
            <a:r>
              <a:rPr lang="en-GB" sz="2300" dirty="0">
                <a:solidFill>
                  <a:schemeClr val="tx1">
                    <a:lumMod val="95000"/>
                    <a:lumOff val="5000"/>
                  </a:schemeClr>
                </a:solidFill>
                <a:latin typeface="Arial" panose="020B0604020202020204" pitchFamily="34" charset="0"/>
                <a:cs typeface="Arial" panose="020B0604020202020204" pitchFamily="34" charset="0"/>
              </a:rPr>
              <a:t>Metastases to the thyroid, most commonly from kidney and breast, are rare.</a:t>
            </a:r>
            <a:endParaRPr sz="2300" dirty="0">
              <a:solidFill>
                <a:schemeClr val="tx1">
                  <a:lumMod val="95000"/>
                  <a:lumOff val="5000"/>
                </a:schemeClr>
              </a:solidFill>
              <a:latin typeface="Arial" panose="020B0604020202020204" pitchFamily="34" charset="0"/>
              <a:cs typeface="Arial" panose="020B0604020202020204" pitchFamily="34" charset="0"/>
            </a:endParaRPr>
          </a:p>
          <a:p>
            <a:pPr marL="338455" lvl="0" indent="-347345" algn="l">
              <a:lnSpc>
                <a:spcPct val="120000"/>
              </a:lnSpc>
              <a:spcBef>
                <a:spcPts val="535"/>
              </a:spcBef>
              <a:buClr>
                <a:schemeClr val="dk1"/>
              </a:buClr>
              <a:buSzPts val="1900"/>
              <a:buFont typeface="Noto Sans Symbols"/>
              <a:buChar char="❖"/>
            </a:pPr>
            <a:r>
              <a:rPr lang="en-GB" sz="2300" dirty="0">
                <a:solidFill>
                  <a:schemeClr val="tx1">
                    <a:lumMod val="95000"/>
                    <a:lumOff val="5000"/>
                  </a:schemeClr>
                </a:solidFill>
                <a:latin typeface="Arial" panose="020B0604020202020204" pitchFamily="34" charset="0"/>
                <a:cs typeface="Arial" panose="020B0604020202020204" pitchFamily="34" charset="0"/>
              </a:rPr>
              <a:t>Lymph node and blood-borne metastases to bone and lung occur and may be the mode of presentation </a:t>
            </a:r>
          </a:p>
        </p:txBody>
      </p:sp>
    </p:spTree>
    <p:extLst>
      <p:ext uri="{BB962C8B-B14F-4D97-AF65-F5344CB8AC3E}">
        <p14:creationId xmlns:p14="http://schemas.microsoft.com/office/powerpoint/2010/main" val="53044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6058F-B948-8BF6-5F1C-FBE23EC918CD}"/>
              </a:ext>
            </a:extLst>
          </p:cNvPr>
          <p:cNvSpPr>
            <a:spLocks noGrp="1"/>
          </p:cNvSpPr>
          <p:nvPr>
            <p:ph type="title"/>
          </p:nvPr>
        </p:nvSpPr>
        <p:spPr>
          <a:xfrm>
            <a:off x="1362075" y="608151"/>
            <a:ext cx="7467600" cy="1204912"/>
          </a:xfrm>
        </p:spPr>
        <p:txBody>
          <a:bodyPr>
            <a:noAutofit/>
          </a:bodyPr>
          <a:lstStyle/>
          <a:p>
            <a:r>
              <a:rPr lang="en-US" sz="3200" dirty="0">
                <a:solidFill>
                  <a:srgbClr val="FF0000"/>
                </a:solidFill>
                <a:latin typeface="Roboto" panose="02000000000000000000" pitchFamily="2" charset="0"/>
              </a:rPr>
              <a:t>Findings that raise suspicion for malignancy</a:t>
            </a:r>
            <a:br>
              <a:rPr lang="en-US" sz="3200" dirty="0">
                <a:solidFill>
                  <a:srgbClr val="FF0000"/>
                </a:solidFill>
                <a:latin typeface="Roboto" panose="02000000000000000000" pitchFamily="2" charset="0"/>
              </a:rPr>
            </a:br>
            <a:endParaRPr lang="en-US" sz="3200" dirty="0">
              <a:solidFill>
                <a:srgbClr val="FF0000"/>
              </a:solidFill>
            </a:endParaRPr>
          </a:p>
        </p:txBody>
      </p:sp>
      <p:sp>
        <p:nvSpPr>
          <p:cNvPr id="3" name="Text Placeholder 2">
            <a:extLst>
              <a:ext uri="{FF2B5EF4-FFF2-40B4-BE49-F238E27FC236}">
                <a16:creationId xmlns:a16="http://schemas.microsoft.com/office/drawing/2014/main" id="{DCBC624A-A70A-D3A0-A4A6-C593DFA1C831}"/>
              </a:ext>
            </a:extLst>
          </p:cNvPr>
          <p:cNvSpPr>
            <a:spLocks noGrp="1"/>
          </p:cNvSpPr>
          <p:nvPr>
            <p:ph type="body" idx="1"/>
          </p:nvPr>
        </p:nvSpPr>
        <p:spPr/>
        <p:txBody>
          <a:bodyPr>
            <a:noAutofit/>
          </a:bodyPr>
          <a:lstStyle/>
          <a:p>
            <a:br>
              <a:rPr lang="en-US" sz="1600" dirty="0"/>
            </a:br>
            <a:endParaRPr lang="en-US" sz="1600" dirty="0"/>
          </a:p>
        </p:txBody>
      </p:sp>
      <p:sp>
        <p:nvSpPr>
          <p:cNvPr id="4" name="Date Placeholder 3">
            <a:extLst>
              <a:ext uri="{FF2B5EF4-FFF2-40B4-BE49-F238E27FC236}">
                <a16:creationId xmlns:a16="http://schemas.microsoft.com/office/drawing/2014/main" id="{49B1E724-6572-98CB-64D3-B8ACEF20CF70}"/>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BB80CB73-E976-B3E3-99DA-F72D8E7EAB5C}"/>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14B8B5DD-B040-A387-EDA3-A3E3EB66C759}"/>
              </a:ext>
            </a:extLst>
          </p:cNvPr>
          <p:cNvSpPr>
            <a:spLocks noGrp="1"/>
          </p:cNvSpPr>
          <p:nvPr>
            <p:ph type="sldNum" sz="quarter" idx="12"/>
          </p:nvPr>
        </p:nvSpPr>
        <p:spPr/>
        <p:txBody>
          <a:bodyPr/>
          <a:lstStyle/>
          <a:p>
            <a:fld id="{A49DFD55-3C28-40EF-9E31-A92D2E4017FF}" type="slidenum">
              <a:rPr lang="en-US" smtClean="0"/>
              <a:pPr/>
              <a:t>28</a:t>
            </a:fld>
            <a:endParaRPr lang="en-US" dirty="0"/>
          </a:p>
        </p:txBody>
      </p:sp>
      <p:sp>
        <p:nvSpPr>
          <p:cNvPr id="10" name="TextBox 9">
            <a:extLst>
              <a:ext uri="{FF2B5EF4-FFF2-40B4-BE49-F238E27FC236}">
                <a16:creationId xmlns:a16="http://schemas.microsoft.com/office/drawing/2014/main" id="{D28F9175-632F-C126-CF3D-78BFD48C36A7}"/>
              </a:ext>
            </a:extLst>
          </p:cNvPr>
          <p:cNvSpPr txBox="1"/>
          <p:nvPr/>
        </p:nvSpPr>
        <p:spPr>
          <a:xfrm>
            <a:off x="1362075" y="1646932"/>
            <a:ext cx="8324850" cy="3539430"/>
          </a:xfrm>
          <a:prstGeom prst="rect">
            <a:avLst/>
          </a:prstGeom>
          <a:noFill/>
        </p:spPr>
        <p:txBody>
          <a:bodyPr wrap="square">
            <a:spAutoFit/>
          </a:bodyPr>
          <a:lstStyle/>
          <a:p>
            <a:r>
              <a:rPr lang="en-US" sz="2800" dirty="0">
                <a:solidFill>
                  <a:srgbClr val="000000"/>
                </a:solidFill>
                <a:latin typeface="Roboto" panose="02000000000000000000" pitchFamily="2" charset="0"/>
              </a:rPr>
              <a:t>1. </a:t>
            </a:r>
            <a:r>
              <a:rPr lang="en-US" sz="2800" dirty="0" err="1">
                <a:solidFill>
                  <a:srgbClr val="000000"/>
                </a:solidFill>
                <a:latin typeface="Roboto" panose="02000000000000000000" pitchFamily="2" charset="0"/>
              </a:rPr>
              <a:t>Hx</a:t>
            </a:r>
            <a:r>
              <a:rPr lang="en-US" sz="2800" dirty="0">
                <a:solidFill>
                  <a:srgbClr val="000000"/>
                </a:solidFill>
                <a:latin typeface="Roboto" panose="02000000000000000000" pitchFamily="2" charset="0"/>
              </a:rPr>
              <a:t> of previous irradiation</a:t>
            </a:r>
            <a:br>
              <a:rPr lang="en-US" sz="2800" dirty="0">
                <a:solidFill>
                  <a:srgbClr val="000000"/>
                </a:solidFill>
                <a:latin typeface="Roboto" panose="02000000000000000000" pitchFamily="2" charset="0"/>
              </a:rPr>
            </a:br>
            <a:r>
              <a:rPr lang="en-US" sz="2800" dirty="0">
                <a:solidFill>
                  <a:srgbClr val="000000"/>
                </a:solidFill>
                <a:latin typeface="Roboto" panose="02000000000000000000" pitchFamily="2" charset="0"/>
              </a:rPr>
              <a:t>2. Young and elderly patients</a:t>
            </a:r>
            <a:br>
              <a:rPr lang="en-US" sz="2800" dirty="0">
                <a:solidFill>
                  <a:srgbClr val="000000"/>
                </a:solidFill>
                <a:latin typeface="Roboto" panose="02000000000000000000" pitchFamily="2" charset="0"/>
              </a:rPr>
            </a:br>
            <a:r>
              <a:rPr lang="en-US" sz="2800" dirty="0">
                <a:solidFill>
                  <a:srgbClr val="000000"/>
                </a:solidFill>
                <a:latin typeface="Roboto" panose="02000000000000000000" pitchFamily="2" charset="0"/>
              </a:rPr>
              <a:t>3. Family </a:t>
            </a:r>
            <a:r>
              <a:rPr lang="en-US" sz="2800" dirty="0" err="1">
                <a:solidFill>
                  <a:srgbClr val="000000"/>
                </a:solidFill>
                <a:latin typeface="Roboto" panose="02000000000000000000" pitchFamily="2" charset="0"/>
              </a:rPr>
              <a:t>hx</a:t>
            </a:r>
            <a:r>
              <a:rPr lang="en-US" sz="2800" dirty="0">
                <a:solidFill>
                  <a:srgbClr val="000000"/>
                </a:solidFill>
                <a:latin typeface="Roboto" panose="02000000000000000000" pitchFamily="2" charset="0"/>
              </a:rPr>
              <a:t> of MEN2</a:t>
            </a:r>
            <a:br>
              <a:rPr lang="en-US" sz="2800" dirty="0">
                <a:solidFill>
                  <a:srgbClr val="000000"/>
                </a:solidFill>
                <a:latin typeface="Roboto" panose="02000000000000000000" pitchFamily="2" charset="0"/>
              </a:rPr>
            </a:br>
            <a:r>
              <a:rPr lang="en-US" sz="2800" dirty="0">
                <a:solidFill>
                  <a:srgbClr val="000000"/>
                </a:solidFill>
                <a:latin typeface="Roboto" panose="02000000000000000000" pitchFamily="2" charset="0"/>
              </a:rPr>
              <a:t>4. Recent onset and rapid growth</a:t>
            </a:r>
            <a:br>
              <a:rPr lang="en-US" sz="2800" dirty="0">
                <a:solidFill>
                  <a:srgbClr val="000000"/>
                </a:solidFill>
                <a:latin typeface="Roboto" panose="02000000000000000000" pitchFamily="2" charset="0"/>
              </a:rPr>
            </a:br>
            <a:r>
              <a:rPr lang="en-US" sz="2800" dirty="0">
                <a:solidFill>
                  <a:srgbClr val="000000"/>
                </a:solidFill>
                <a:latin typeface="Roboto" panose="02000000000000000000" pitchFamily="2" charset="0"/>
              </a:rPr>
              <a:t>5. Painless, hard, irregular nodule</a:t>
            </a:r>
            <a:br>
              <a:rPr lang="en-US" sz="2800" dirty="0">
                <a:solidFill>
                  <a:srgbClr val="000000"/>
                </a:solidFill>
                <a:latin typeface="Roboto" panose="02000000000000000000" pitchFamily="2" charset="0"/>
              </a:rPr>
            </a:br>
            <a:r>
              <a:rPr lang="en-US" sz="2800" dirty="0">
                <a:solidFill>
                  <a:srgbClr val="000000"/>
                </a:solidFill>
                <a:latin typeface="Roboto" panose="02000000000000000000" pitchFamily="2" charset="0"/>
              </a:rPr>
              <a:t>with limited mobility</a:t>
            </a:r>
            <a:br>
              <a:rPr lang="en-US" sz="2800" dirty="0">
                <a:solidFill>
                  <a:srgbClr val="000000"/>
                </a:solidFill>
                <a:latin typeface="Roboto" panose="02000000000000000000" pitchFamily="2" charset="0"/>
              </a:rPr>
            </a:br>
            <a:r>
              <a:rPr lang="en-US" sz="2800" dirty="0">
                <a:solidFill>
                  <a:srgbClr val="000000"/>
                </a:solidFill>
                <a:latin typeface="Roboto" panose="02000000000000000000" pitchFamily="2" charset="0"/>
              </a:rPr>
              <a:t>6. Local invasion or lymphatic or</a:t>
            </a:r>
            <a:br>
              <a:rPr lang="en-US" sz="2800" dirty="0">
                <a:solidFill>
                  <a:srgbClr val="000000"/>
                </a:solidFill>
                <a:latin typeface="Roboto" panose="02000000000000000000" pitchFamily="2" charset="0"/>
              </a:rPr>
            </a:br>
            <a:r>
              <a:rPr lang="en-US" sz="2800" dirty="0">
                <a:solidFill>
                  <a:srgbClr val="000000"/>
                </a:solidFill>
                <a:latin typeface="Roboto" panose="02000000000000000000" pitchFamily="2" charset="0"/>
              </a:rPr>
              <a:t>blood-borne metastases </a:t>
            </a:r>
          </a:p>
        </p:txBody>
      </p:sp>
      <p:sp>
        <p:nvSpPr>
          <p:cNvPr id="12" name="TextBox 11">
            <a:extLst>
              <a:ext uri="{FF2B5EF4-FFF2-40B4-BE49-F238E27FC236}">
                <a16:creationId xmlns:a16="http://schemas.microsoft.com/office/drawing/2014/main" id="{5FDD0FBA-91D2-76F3-86AD-2E022B538DF7}"/>
              </a:ext>
            </a:extLst>
          </p:cNvPr>
          <p:cNvSpPr txBox="1"/>
          <p:nvPr/>
        </p:nvSpPr>
        <p:spPr>
          <a:xfrm>
            <a:off x="6925994" y="2014597"/>
            <a:ext cx="6112412" cy="646331"/>
          </a:xfrm>
          <a:prstGeom prst="rect">
            <a:avLst/>
          </a:prstGeom>
          <a:noFill/>
        </p:spPr>
        <p:txBody>
          <a:bodyPr wrap="square">
            <a:spAutoFit/>
          </a:bodyPr>
          <a:lstStyle/>
          <a:p>
            <a:br>
              <a:rPr lang="en-US" dirty="0"/>
            </a:br>
            <a:endParaRPr lang="en-US" dirty="0"/>
          </a:p>
        </p:txBody>
      </p:sp>
    </p:spTree>
    <p:extLst>
      <p:ext uri="{BB962C8B-B14F-4D97-AF65-F5344CB8AC3E}">
        <p14:creationId xmlns:p14="http://schemas.microsoft.com/office/powerpoint/2010/main" val="46983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26">
            <a:extLst>
              <a:ext uri="{FF2B5EF4-FFF2-40B4-BE49-F238E27FC236}">
                <a16:creationId xmlns:a16="http://schemas.microsoft.com/office/drawing/2014/main" id="{0F66F8E5-9225-4A92-0006-474AA04129BC}"/>
              </a:ext>
            </a:extLst>
          </p:cNvPr>
          <p:cNvSpPr>
            <a:spLocks noGrp="1"/>
          </p:cNvSpPr>
          <p:nvPr>
            <p:ph type="dt" sz="half" idx="10"/>
          </p:nvPr>
        </p:nvSpPr>
        <p:spPr/>
        <p:txBody>
          <a:bodyPr/>
          <a:lstStyle/>
          <a:p>
            <a:r>
              <a:rPr lang="en-US"/>
              <a:t>20XX</a:t>
            </a:r>
            <a:endParaRPr lang="en-US" dirty="0"/>
          </a:p>
        </p:txBody>
      </p:sp>
      <p:sp>
        <p:nvSpPr>
          <p:cNvPr id="29" name="Slide Number Placeholder 28">
            <a:extLst>
              <a:ext uri="{FF2B5EF4-FFF2-40B4-BE49-F238E27FC236}">
                <a16:creationId xmlns:a16="http://schemas.microsoft.com/office/drawing/2014/main" id="{E1E6AE47-7B3E-1390-7921-C7A8BC717E86}"/>
              </a:ext>
            </a:extLst>
          </p:cNvPr>
          <p:cNvSpPr>
            <a:spLocks noGrp="1"/>
          </p:cNvSpPr>
          <p:nvPr>
            <p:ph type="sldNum" sz="quarter" idx="12"/>
          </p:nvPr>
        </p:nvSpPr>
        <p:spPr/>
        <p:txBody>
          <a:bodyPr/>
          <a:lstStyle/>
          <a:p>
            <a:fld id="{A49DFD55-3C28-40EF-9E31-A92D2E4017FF}" type="slidenum">
              <a:rPr lang="en-US" smtClean="0"/>
              <a:pPr/>
              <a:t>29</a:t>
            </a:fld>
            <a:endParaRPr lang="en-US" dirty="0"/>
          </a:p>
        </p:txBody>
      </p:sp>
      <p:sp>
        <p:nvSpPr>
          <p:cNvPr id="3" name="TextBox 2">
            <a:extLst>
              <a:ext uri="{FF2B5EF4-FFF2-40B4-BE49-F238E27FC236}">
                <a16:creationId xmlns:a16="http://schemas.microsoft.com/office/drawing/2014/main" id="{98F9B6F4-9E00-0086-5D18-0A457314C221}"/>
              </a:ext>
            </a:extLst>
          </p:cNvPr>
          <p:cNvSpPr txBox="1"/>
          <p:nvPr/>
        </p:nvSpPr>
        <p:spPr>
          <a:xfrm flipH="1">
            <a:off x="2134688" y="2505670"/>
            <a:ext cx="7922624" cy="923330"/>
          </a:xfrm>
          <a:prstGeom prst="rect">
            <a:avLst/>
          </a:prstGeom>
          <a:noFill/>
        </p:spPr>
        <p:txBody>
          <a:bodyPr wrap="square" rtlCol="0">
            <a:spAutoFit/>
          </a:bodyPr>
          <a:lstStyle/>
          <a:p>
            <a:pPr algn="ctr"/>
            <a:r>
              <a:rPr lang="en-US" sz="5400" dirty="0"/>
              <a:t>Investigations</a:t>
            </a:r>
          </a:p>
        </p:txBody>
      </p:sp>
    </p:spTree>
    <p:extLst>
      <p:ext uri="{BB962C8B-B14F-4D97-AF65-F5344CB8AC3E}">
        <p14:creationId xmlns:p14="http://schemas.microsoft.com/office/powerpoint/2010/main" val="354626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2908AF9-2A07-4B50-BC13-471792106EC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a:t>
            </a:fld>
            <a:endParaRPr lang="en-US" dirty="0"/>
          </a:p>
        </p:txBody>
      </p:sp>
      <p:sp>
        <p:nvSpPr>
          <p:cNvPr id="2" name="TextBox 1">
            <a:extLst>
              <a:ext uri="{FF2B5EF4-FFF2-40B4-BE49-F238E27FC236}">
                <a16:creationId xmlns:a16="http://schemas.microsoft.com/office/drawing/2014/main" id="{6D9DD66A-67AD-32E1-65D0-E86E93978E10}"/>
              </a:ext>
            </a:extLst>
          </p:cNvPr>
          <p:cNvSpPr txBox="1"/>
          <p:nvPr/>
        </p:nvSpPr>
        <p:spPr>
          <a:xfrm>
            <a:off x="1564740" y="1475714"/>
            <a:ext cx="9062519" cy="1384995"/>
          </a:xfrm>
          <a:prstGeom prst="rect">
            <a:avLst/>
          </a:prstGeom>
          <a:noFill/>
        </p:spPr>
        <p:txBody>
          <a:bodyPr wrap="square" rtlCol="0">
            <a:spAutoFit/>
          </a:bodyPr>
          <a:lstStyle/>
          <a:p>
            <a:r>
              <a:rPr lang="en-US" sz="2800" dirty="0"/>
              <a:t>A discrete lesion/nodule, within the thyroid, that is palpably and/or radiologically distinct from the surrounding thyroid parenchyma.</a:t>
            </a:r>
          </a:p>
        </p:txBody>
      </p:sp>
      <p:sp>
        <p:nvSpPr>
          <p:cNvPr id="4" name="TextBox 3">
            <a:extLst>
              <a:ext uri="{FF2B5EF4-FFF2-40B4-BE49-F238E27FC236}">
                <a16:creationId xmlns:a16="http://schemas.microsoft.com/office/drawing/2014/main" id="{2D1149D3-F5EB-113D-0329-13C1985142F7}"/>
              </a:ext>
            </a:extLst>
          </p:cNvPr>
          <p:cNvSpPr txBox="1"/>
          <p:nvPr/>
        </p:nvSpPr>
        <p:spPr>
          <a:xfrm>
            <a:off x="2442927" y="496432"/>
            <a:ext cx="4979406" cy="950614"/>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2B899468-1D72-0290-BEC8-60524DC9E931}"/>
              </a:ext>
            </a:extLst>
          </p:cNvPr>
          <p:cNvSpPr txBox="1"/>
          <p:nvPr/>
        </p:nvSpPr>
        <p:spPr>
          <a:xfrm>
            <a:off x="2595327" y="648832"/>
            <a:ext cx="4979406" cy="950614"/>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A72BFCE5-01C7-D3A9-C7AA-F6B9BCE6EED6}"/>
              </a:ext>
            </a:extLst>
          </p:cNvPr>
          <p:cNvSpPr txBox="1"/>
          <p:nvPr/>
        </p:nvSpPr>
        <p:spPr>
          <a:xfrm>
            <a:off x="1564740" y="815049"/>
            <a:ext cx="4979406" cy="646331"/>
          </a:xfrm>
          <a:prstGeom prst="rect">
            <a:avLst/>
          </a:prstGeom>
          <a:noFill/>
        </p:spPr>
        <p:txBody>
          <a:bodyPr wrap="square" rtlCol="0">
            <a:spAutoFit/>
          </a:bodyPr>
          <a:lstStyle/>
          <a:p>
            <a:r>
              <a:rPr lang="en-US" sz="3600" dirty="0">
                <a:solidFill>
                  <a:srgbClr val="FF0000"/>
                </a:solidFill>
              </a:rPr>
              <a:t>Solitary Thyroid Nodule</a:t>
            </a:r>
          </a:p>
        </p:txBody>
      </p:sp>
      <p:pic>
        <p:nvPicPr>
          <p:cNvPr id="7" name="Picture 6">
            <a:extLst>
              <a:ext uri="{FF2B5EF4-FFF2-40B4-BE49-F238E27FC236}">
                <a16:creationId xmlns:a16="http://schemas.microsoft.com/office/drawing/2014/main" id="{FC21EA36-5E9F-56F6-F63C-6D7E6E1E23DF}"/>
              </a:ext>
            </a:extLst>
          </p:cNvPr>
          <p:cNvPicPr>
            <a:picLocks noChangeAspect="1"/>
          </p:cNvPicPr>
          <p:nvPr/>
        </p:nvPicPr>
        <p:blipFill>
          <a:blip r:embed="rId2"/>
          <a:stretch>
            <a:fillRect/>
          </a:stretch>
        </p:blipFill>
        <p:spPr>
          <a:xfrm>
            <a:off x="2442927" y="3192748"/>
            <a:ext cx="7315437" cy="3570257"/>
          </a:xfrm>
          <a:prstGeom prst="rect">
            <a:avLst/>
          </a:prstGeom>
        </p:spPr>
      </p:pic>
    </p:spTree>
    <p:extLst>
      <p:ext uri="{BB962C8B-B14F-4D97-AF65-F5344CB8AC3E}">
        <p14:creationId xmlns:p14="http://schemas.microsoft.com/office/powerpoint/2010/main" val="2896385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A49DFD55-3C28-40EF-9E31-A92D2E4017FF}" type="slidenum">
              <a:rPr lang="en-US" smtClean="0"/>
              <a:pPr/>
              <a:t>30</a:t>
            </a:fld>
            <a:endParaRPr lang="en-US" dirty="0"/>
          </a:p>
        </p:txBody>
      </p:sp>
      <p:sp>
        <p:nvSpPr>
          <p:cNvPr id="3" name="Content Placeholder 2">
            <a:extLst>
              <a:ext uri="{FF2B5EF4-FFF2-40B4-BE49-F238E27FC236}">
                <a16:creationId xmlns:a16="http://schemas.microsoft.com/office/drawing/2014/main" id="{9C508497-EABC-30F5-A75E-C1D1F01F925B}"/>
              </a:ext>
            </a:extLst>
          </p:cNvPr>
          <p:cNvSpPr>
            <a:spLocks noGrp="1"/>
          </p:cNvSpPr>
          <p:nvPr>
            <p:ph idx="1"/>
          </p:nvPr>
        </p:nvSpPr>
        <p:spPr>
          <a:xfrm>
            <a:off x="998262" y="136525"/>
            <a:ext cx="10515600" cy="4351338"/>
          </a:xfrm>
        </p:spPr>
        <p:txBody>
          <a:bodyPr/>
          <a:lstStyle/>
          <a:p>
            <a:r>
              <a:rPr lang="en-US" sz="2800" dirty="0"/>
              <a:t>1- THYROID FUNCTION TEST (TFT)</a:t>
            </a:r>
          </a:p>
          <a:p>
            <a:r>
              <a:rPr lang="en-US" sz="2800" dirty="0"/>
              <a:t>2- RADIOISOTOPS SCAN</a:t>
            </a:r>
          </a:p>
          <a:p>
            <a:r>
              <a:rPr lang="en-US" sz="2800" dirty="0"/>
              <a:t>3- ULTRASOUND </a:t>
            </a:r>
          </a:p>
          <a:p>
            <a:r>
              <a:rPr lang="en-US" sz="2800" dirty="0"/>
              <a:t>4- FINE NEEDLE ASPIRATION BIOPSY (FNA) </a:t>
            </a:r>
          </a:p>
          <a:p>
            <a:pPr marL="0" indent="0">
              <a:buNone/>
            </a:pPr>
            <a:endParaRPr lang="en-US" sz="2800" dirty="0"/>
          </a:p>
        </p:txBody>
      </p:sp>
      <p:sp>
        <p:nvSpPr>
          <p:cNvPr id="4" name="Title 1">
            <a:extLst>
              <a:ext uri="{FF2B5EF4-FFF2-40B4-BE49-F238E27FC236}">
                <a16:creationId xmlns:a16="http://schemas.microsoft.com/office/drawing/2014/main" id="{7597EFDB-0C9F-F35C-2966-65B959F81BD5}"/>
              </a:ext>
            </a:extLst>
          </p:cNvPr>
          <p:cNvSpPr>
            <a:spLocks noGrp="1"/>
          </p:cNvSpPr>
          <p:nvPr>
            <p:ph type="title"/>
          </p:nvPr>
        </p:nvSpPr>
        <p:spPr>
          <a:xfrm>
            <a:off x="838200" y="365125"/>
            <a:ext cx="10515600" cy="1325563"/>
          </a:xfrm>
        </p:spPr>
        <p:txBody>
          <a:bodyPr/>
          <a:lstStyle/>
          <a:p>
            <a:r>
              <a:rPr lang="en-US" dirty="0"/>
              <a:t>Investigation of thyroid </a:t>
            </a:r>
          </a:p>
        </p:txBody>
      </p:sp>
    </p:spTree>
    <p:extLst>
      <p:ext uri="{BB962C8B-B14F-4D97-AF65-F5344CB8AC3E}">
        <p14:creationId xmlns:p14="http://schemas.microsoft.com/office/powerpoint/2010/main" val="3568127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8C18-E25F-0FC4-DFD0-057716C033F1}"/>
              </a:ext>
            </a:extLst>
          </p:cNvPr>
          <p:cNvSpPr>
            <a:spLocks noGrp="1"/>
          </p:cNvSpPr>
          <p:nvPr>
            <p:ph type="title"/>
          </p:nvPr>
        </p:nvSpPr>
        <p:spPr>
          <a:xfrm>
            <a:off x="667718" y="197011"/>
            <a:ext cx="10515600" cy="1325563"/>
          </a:xfrm>
        </p:spPr>
        <p:txBody>
          <a:bodyPr>
            <a:normAutofit/>
          </a:bodyPr>
          <a:lstStyle/>
          <a:p>
            <a:r>
              <a:rPr lang="en-US" sz="7200" dirty="0"/>
              <a:t>TFT</a:t>
            </a:r>
          </a:p>
        </p:txBody>
      </p:sp>
      <p:sp>
        <p:nvSpPr>
          <p:cNvPr id="4" name="Date Placeholder 3">
            <a:extLst>
              <a:ext uri="{FF2B5EF4-FFF2-40B4-BE49-F238E27FC236}">
                <a16:creationId xmlns:a16="http://schemas.microsoft.com/office/drawing/2014/main" id="{45CEB1A2-10DA-38CE-7ECC-FC930D847BD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866EF29-5D74-29CA-E2AB-79EA2A8AAE7D}"/>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B66B46C0-D2AD-257F-5FBF-50A2F8FA3A30}"/>
              </a:ext>
            </a:extLst>
          </p:cNvPr>
          <p:cNvSpPr>
            <a:spLocks noGrp="1"/>
          </p:cNvSpPr>
          <p:nvPr>
            <p:ph type="sldNum" sz="quarter" idx="12"/>
          </p:nvPr>
        </p:nvSpPr>
        <p:spPr/>
        <p:txBody>
          <a:bodyPr/>
          <a:lstStyle/>
          <a:p>
            <a:fld id="{A49DFD55-3C28-40EF-9E31-A92D2E4017FF}" type="slidenum">
              <a:rPr lang="en-US" smtClean="0"/>
              <a:pPr/>
              <a:t>31</a:t>
            </a:fld>
            <a:endParaRPr lang="en-US" dirty="0"/>
          </a:p>
        </p:txBody>
      </p:sp>
      <p:sp>
        <p:nvSpPr>
          <p:cNvPr id="7" name="Rectangle 1">
            <a:extLst>
              <a:ext uri="{FF2B5EF4-FFF2-40B4-BE49-F238E27FC236}">
                <a16:creationId xmlns:a16="http://schemas.microsoft.com/office/drawing/2014/main" id="{61EA89AA-F6AD-C563-838F-3686C11C6651}"/>
              </a:ext>
            </a:extLst>
          </p:cNvPr>
          <p:cNvSpPr>
            <a:spLocks noChangeArrowheads="1"/>
          </p:cNvSpPr>
          <p:nvPr/>
        </p:nvSpPr>
        <p:spPr bwMode="auto">
          <a:xfrm>
            <a:off x="261900" y="1477260"/>
            <a:ext cx="1166819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2800" dirty="0">
                <a:solidFill>
                  <a:srgbClr val="000000"/>
                </a:solidFill>
                <a:latin typeface="Roboto" panose="02000000000000000000" pitchFamily="2" charset="0"/>
              </a:rPr>
              <a:t>Thyroid </a:t>
            </a:r>
            <a:r>
              <a:rPr kumimoji="0" lang="en-US" altLang="en-US" sz="2800" b="0" i="0" u="none" strike="noStrike" cap="none" normalizeH="0" baseline="0" dirty="0">
                <a:ln>
                  <a:noFill/>
                </a:ln>
                <a:solidFill>
                  <a:srgbClr val="000000"/>
                </a:solidFill>
                <a:effectLst/>
                <a:latin typeface="Roboto" panose="02000000000000000000" pitchFamily="2" charset="0"/>
              </a:rPr>
              <a:t>function tests: will direct further approach and should precede</a:t>
            </a:r>
            <a:br>
              <a:rPr kumimoji="0" lang="en-US" altLang="en-US" sz="2800" b="0" i="0" u="none" strike="noStrike" cap="none" normalizeH="0" baseline="0" dirty="0">
                <a:ln>
                  <a:noFill/>
                </a:ln>
                <a:solidFill>
                  <a:srgbClr val="000000"/>
                </a:solidFill>
                <a:effectLst/>
                <a:latin typeface="Roboto" panose="02000000000000000000" pitchFamily="2" charset="0"/>
              </a:rPr>
            </a:br>
            <a:r>
              <a:rPr kumimoji="0" lang="en-US" altLang="en-US" sz="2800" b="0" i="0" u="none" strike="noStrike" cap="none" normalizeH="0" baseline="0" dirty="0">
                <a:ln>
                  <a:noFill/>
                </a:ln>
                <a:solidFill>
                  <a:srgbClr val="000000"/>
                </a:solidFill>
                <a:effectLst/>
                <a:latin typeface="Roboto" panose="02000000000000000000" pitchFamily="2" charset="0"/>
              </a:rPr>
              <a:t>consideration of imaging studies and FNA biopsy.</a:t>
            </a:r>
          </a:p>
          <a:p>
            <a:pPr lvl="0"/>
            <a:br>
              <a:rPr kumimoji="0" lang="en-US" altLang="en-US" sz="2800" b="0" i="0" u="none" strike="noStrike" cap="none" normalizeH="0" baseline="0" dirty="0">
                <a:ln>
                  <a:noFill/>
                </a:ln>
                <a:solidFill>
                  <a:srgbClr val="000000"/>
                </a:solidFill>
                <a:effectLst/>
                <a:latin typeface="Roboto" panose="02000000000000000000" pitchFamily="2" charset="0"/>
              </a:rPr>
            </a:br>
            <a:r>
              <a:rPr lang="en-US" altLang="en-US" sz="2800" dirty="0">
                <a:solidFill>
                  <a:srgbClr val="000000"/>
                </a:solidFill>
                <a:latin typeface="Roboto" panose="02000000000000000000" pitchFamily="2" charset="0"/>
              </a:rPr>
              <a:t>Most</a:t>
            </a:r>
            <a:r>
              <a:rPr kumimoji="0" lang="en-US" altLang="en-US" sz="2800" b="0" i="0" u="none" strike="noStrike" cap="none" normalizeH="0" baseline="0" dirty="0">
                <a:ln>
                  <a:noFill/>
                </a:ln>
                <a:solidFill>
                  <a:srgbClr val="000000"/>
                </a:solidFill>
                <a:effectLst/>
                <a:latin typeface="Roboto" panose="02000000000000000000" pitchFamily="2" charset="0"/>
              </a:rPr>
              <a:t> patients with thyroid nodules are euthyroid.</a:t>
            </a:r>
          </a:p>
          <a:p>
            <a:pPr lvl="0"/>
            <a:br>
              <a:rPr kumimoji="0" lang="en-US" altLang="en-US" sz="2800" b="0" i="0" u="none" strike="noStrike" cap="none" normalizeH="0" baseline="0" dirty="0">
                <a:ln>
                  <a:noFill/>
                </a:ln>
                <a:solidFill>
                  <a:srgbClr val="000000"/>
                </a:solidFill>
                <a:effectLst/>
                <a:latin typeface="Roboto" panose="02000000000000000000" pitchFamily="2" charset="0"/>
              </a:rPr>
            </a:br>
            <a:r>
              <a:rPr kumimoji="0" lang="en-US" altLang="en-US" sz="2800" b="0" i="0" u="none" strike="noStrike" cap="none" normalizeH="0" baseline="0" dirty="0">
                <a:ln>
                  <a:noFill/>
                </a:ln>
                <a:solidFill>
                  <a:srgbClr val="000000"/>
                </a:solidFill>
                <a:effectLst/>
                <a:latin typeface="Roboto" panose="02000000000000000000" pitchFamily="2" charset="0"/>
              </a:rPr>
              <a:t>Patients with a low TSH level (toxic nodules) should be considered for</a:t>
            </a:r>
            <a:br>
              <a:rPr kumimoji="0" lang="en-US" altLang="en-US" sz="2800" b="0" i="0" u="none" strike="noStrike" cap="none" normalizeH="0" baseline="0" dirty="0">
                <a:ln>
                  <a:noFill/>
                </a:ln>
                <a:solidFill>
                  <a:srgbClr val="000000"/>
                </a:solidFill>
                <a:effectLst/>
                <a:latin typeface="Roboto" panose="02000000000000000000" pitchFamily="2" charset="0"/>
              </a:rPr>
            </a:br>
            <a:r>
              <a:rPr lang="en-US" altLang="en-US" sz="2800" dirty="0">
                <a:solidFill>
                  <a:srgbClr val="000000"/>
                </a:solidFill>
                <a:latin typeface="Roboto" panose="02000000000000000000" pitchFamily="2" charset="0"/>
              </a:rPr>
              <a:t>radi</a:t>
            </a:r>
            <a:r>
              <a:rPr kumimoji="0" lang="en-US" altLang="en-US" sz="2800" b="0" i="0" u="none" strike="noStrike" cap="none" normalizeH="0" baseline="0" dirty="0">
                <a:ln>
                  <a:noFill/>
                </a:ln>
                <a:solidFill>
                  <a:srgbClr val="000000"/>
                </a:solidFill>
                <a:effectLst/>
                <a:latin typeface="Roboto" panose="02000000000000000000" pitchFamily="2" charset="0"/>
              </a:rPr>
              <a:t>oisotope scan.</a:t>
            </a:r>
          </a:p>
          <a:p>
            <a:pPr lvl="0"/>
            <a:br>
              <a:rPr kumimoji="0" lang="en-US" altLang="en-US" sz="2800" b="0" i="0" u="none" strike="noStrike" cap="none" normalizeH="0" baseline="0" dirty="0">
                <a:ln>
                  <a:noFill/>
                </a:ln>
                <a:solidFill>
                  <a:srgbClr val="000000"/>
                </a:solidFill>
                <a:effectLst/>
                <a:latin typeface="Roboto" panose="02000000000000000000" pitchFamily="2" charset="0"/>
              </a:rPr>
            </a:br>
            <a:r>
              <a:rPr kumimoji="0" lang="en-US" altLang="en-US" sz="2800" b="0" i="0" u="none" strike="noStrike" cap="none" normalizeH="0" baseline="0" dirty="0">
                <a:ln>
                  <a:noFill/>
                </a:ln>
                <a:solidFill>
                  <a:srgbClr val="000000"/>
                </a:solidFill>
                <a:effectLst/>
                <a:latin typeface="Roboto" panose="02000000000000000000" pitchFamily="2" charset="0"/>
              </a:rPr>
              <a:t>Patient with high TSH level check for Hashimoto's disease antibodies (anti TPO)</a:t>
            </a:r>
          </a:p>
        </p:txBody>
      </p:sp>
      <p:sp>
        <p:nvSpPr>
          <p:cNvPr id="8" name="AutoShape 2">
            <a:extLst>
              <a:ext uri="{FF2B5EF4-FFF2-40B4-BE49-F238E27FC236}">
                <a16:creationId xmlns:a16="http://schemas.microsoft.com/office/drawing/2014/main" id="{35D902DE-E95B-51A5-D437-13E67D573A6D}"/>
              </a:ext>
            </a:extLst>
          </p:cNvPr>
          <p:cNvSpPr>
            <a:spLocks noChangeAspect="1" noChangeArrowheads="1"/>
          </p:cNvSpPr>
          <p:nvPr/>
        </p:nvSpPr>
        <p:spPr bwMode="auto">
          <a:xfrm>
            <a:off x="1083590" y="3677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27899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A49DFD55-3C28-40EF-9E31-A92D2E4017FF}" type="slidenum">
              <a:rPr lang="en-US" smtClean="0"/>
              <a:pPr/>
              <a:t>32</a:t>
            </a:fld>
            <a:endParaRPr lang="en-US" dirty="0"/>
          </a:p>
        </p:txBody>
      </p:sp>
      <p:sp>
        <p:nvSpPr>
          <p:cNvPr id="3" name="Title 1">
            <a:extLst>
              <a:ext uri="{FF2B5EF4-FFF2-40B4-BE49-F238E27FC236}">
                <a16:creationId xmlns:a16="http://schemas.microsoft.com/office/drawing/2014/main" id="{1C150312-B08F-F4C1-92A5-8C3DB2FAE062}"/>
              </a:ext>
            </a:extLst>
          </p:cNvPr>
          <p:cNvSpPr>
            <a:spLocks noGrp="1"/>
          </p:cNvSpPr>
          <p:nvPr>
            <p:ph type="title"/>
          </p:nvPr>
        </p:nvSpPr>
        <p:spPr>
          <a:xfrm>
            <a:off x="2085561" y="3085"/>
            <a:ext cx="8020878" cy="920766"/>
          </a:xfrm>
        </p:spPr>
        <p:txBody>
          <a:bodyPr/>
          <a:lstStyle/>
          <a:p>
            <a:r>
              <a:rPr lang="en-US" dirty="0"/>
              <a:t>Ultrasonography:</a:t>
            </a:r>
          </a:p>
        </p:txBody>
      </p:sp>
      <p:sp>
        <p:nvSpPr>
          <p:cNvPr id="4" name="Content Placeholder 2">
            <a:extLst>
              <a:ext uri="{FF2B5EF4-FFF2-40B4-BE49-F238E27FC236}">
                <a16:creationId xmlns:a16="http://schemas.microsoft.com/office/drawing/2014/main" id="{3684ED8F-EF8D-66EC-9088-07AD23C333D9}"/>
              </a:ext>
            </a:extLst>
          </p:cNvPr>
          <p:cNvSpPr>
            <a:spLocks noGrp="1"/>
          </p:cNvSpPr>
          <p:nvPr>
            <p:ph idx="1"/>
          </p:nvPr>
        </p:nvSpPr>
        <p:spPr>
          <a:xfrm>
            <a:off x="335860" y="2227465"/>
            <a:ext cx="11856140" cy="4351338"/>
          </a:xfrm>
        </p:spPr>
        <p:txBody>
          <a:bodyPr/>
          <a:lstStyle/>
          <a:p>
            <a:pPr marL="342900" indent="-342900">
              <a:buFont typeface="Wingdings" panose="05000000000000000000" pitchFamily="2" charset="2"/>
              <a:buChar char="Ø"/>
            </a:pPr>
            <a:r>
              <a:rPr lang="en-US" sz="2400" dirty="0"/>
              <a:t>All patients who present with a thyroid nodule should undergo ultrasound evaluation.</a:t>
            </a:r>
          </a:p>
          <a:p>
            <a:r>
              <a:rPr lang="en-US" sz="2400" dirty="0"/>
              <a:t>Advantages :</a:t>
            </a:r>
          </a:p>
          <a:p>
            <a:pPr marL="342900" indent="-342900">
              <a:buFont typeface="Wingdings" panose="05000000000000000000" pitchFamily="2" charset="2"/>
              <a:buChar char="Ø"/>
            </a:pPr>
            <a:r>
              <a:rPr lang="en-US" sz="2400" dirty="0"/>
              <a:t>Unexpansive </a:t>
            </a:r>
          </a:p>
          <a:p>
            <a:pPr marL="342900" indent="-342900">
              <a:buFont typeface="Wingdings" panose="05000000000000000000" pitchFamily="2" charset="2"/>
              <a:buChar char="Ø"/>
            </a:pPr>
            <a:r>
              <a:rPr lang="en-US" sz="2400" dirty="0"/>
              <a:t>Available </a:t>
            </a:r>
          </a:p>
          <a:p>
            <a:pPr marL="342900" indent="-342900">
              <a:buFont typeface="Wingdings" panose="05000000000000000000" pitchFamily="2" charset="2"/>
              <a:buChar char="Ø"/>
            </a:pPr>
            <a:r>
              <a:rPr lang="en-US" sz="2400" dirty="0"/>
              <a:t>Noninvasive </a:t>
            </a:r>
          </a:p>
          <a:p>
            <a:endParaRPr lang="en-US" sz="2400" dirty="0"/>
          </a:p>
          <a:p>
            <a:r>
              <a:rPr lang="en-US" sz="2400" dirty="0"/>
              <a:t>We determine:</a:t>
            </a:r>
          </a:p>
          <a:p>
            <a:pPr marL="342900" indent="-342900">
              <a:buFont typeface="Wingdings" panose="05000000000000000000" pitchFamily="2" charset="2"/>
              <a:buChar char="Ø"/>
            </a:pPr>
            <a:r>
              <a:rPr lang="en-US" sz="2400" dirty="0"/>
              <a:t>Nodular size </a:t>
            </a:r>
          </a:p>
          <a:p>
            <a:pPr marL="342900" indent="-342900">
              <a:buFont typeface="Wingdings" panose="05000000000000000000" pitchFamily="2" charset="2"/>
              <a:buChar char="Ø"/>
            </a:pPr>
            <a:r>
              <a:rPr lang="en-US" sz="2400" dirty="0"/>
              <a:t>If there is any suggestive of malignancy </a:t>
            </a:r>
          </a:p>
        </p:txBody>
      </p:sp>
      <p:sp>
        <p:nvSpPr>
          <p:cNvPr id="2" name="Rectangle 1"/>
          <p:cNvSpPr/>
          <p:nvPr/>
        </p:nvSpPr>
        <p:spPr>
          <a:xfrm>
            <a:off x="1459706" y="877836"/>
            <a:ext cx="9272588" cy="1200329"/>
          </a:xfrm>
          <a:prstGeom prst="rect">
            <a:avLst/>
          </a:prstGeom>
        </p:spPr>
        <p:txBody>
          <a:bodyPr wrap="square">
            <a:spAutoFit/>
          </a:bodyPr>
          <a:lstStyle/>
          <a:p>
            <a:r>
              <a:rPr lang="en-US" sz="2400" dirty="0"/>
              <a:t>is helpful for detecting non-palpable thyroid nodules, differentiating solid from cystic nodules, identifying adjacent lymphadenopathy and differentiating single from multiple nodule .</a:t>
            </a:r>
            <a:endParaRPr lang="ar-JO" sz="2400" dirty="0"/>
          </a:p>
        </p:txBody>
      </p:sp>
      <p:pic>
        <p:nvPicPr>
          <p:cNvPr id="5" name="Picture 4"/>
          <p:cNvPicPr>
            <a:picLocks noChangeAspect="1"/>
          </p:cNvPicPr>
          <p:nvPr/>
        </p:nvPicPr>
        <p:blipFill>
          <a:blip r:embed="rId2"/>
          <a:stretch>
            <a:fillRect/>
          </a:stretch>
        </p:blipFill>
        <p:spPr>
          <a:xfrm>
            <a:off x="7490998" y="3199636"/>
            <a:ext cx="4581939" cy="3401115"/>
          </a:xfrm>
          <a:prstGeom prst="rect">
            <a:avLst/>
          </a:prstGeom>
        </p:spPr>
      </p:pic>
    </p:spTree>
    <p:extLst>
      <p:ext uri="{BB962C8B-B14F-4D97-AF65-F5344CB8AC3E}">
        <p14:creationId xmlns:p14="http://schemas.microsoft.com/office/powerpoint/2010/main" val="4201520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A49DFD55-3C28-40EF-9E31-A92D2E4017FF}" type="slidenum">
              <a:rPr lang="en-US" smtClean="0"/>
              <a:pPr/>
              <a:t>33</a:t>
            </a:fld>
            <a:endParaRPr lang="en-US" dirty="0"/>
          </a:p>
        </p:txBody>
      </p:sp>
      <p:sp>
        <p:nvSpPr>
          <p:cNvPr id="3" name="Content Placeholder 2"/>
          <p:cNvSpPr>
            <a:spLocks noGrp="1"/>
          </p:cNvSpPr>
          <p:nvPr>
            <p:ph idx="1"/>
          </p:nvPr>
        </p:nvSpPr>
        <p:spPr>
          <a:xfrm>
            <a:off x="206912" y="189461"/>
            <a:ext cx="11778176" cy="6497087"/>
          </a:xfrm>
        </p:spPr>
        <p:txBody>
          <a:bodyPr anchor="t">
            <a:noAutofit/>
          </a:bodyPr>
          <a:lstStyle/>
          <a:p>
            <a:pPr algn="ctr">
              <a:lnSpc>
                <a:spcPct val="100000"/>
              </a:lnSpc>
            </a:pPr>
            <a:r>
              <a:rPr lang="en-US" sz="2200" b="1" dirty="0"/>
              <a:t> Fine needle aspiration biopsy : </a:t>
            </a:r>
            <a:endParaRPr lang="ar-JO" sz="2200" b="1" dirty="0"/>
          </a:p>
          <a:p>
            <a:pPr>
              <a:lnSpc>
                <a:spcPct val="100000"/>
              </a:lnSpc>
            </a:pPr>
            <a:endParaRPr lang="en-US" sz="2200" b="1" dirty="0"/>
          </a:p>
          <a:p>
            <a:pPr>
              <a:lnSpc>
                <a:spcPct val="100000"/>
              </a:lnSpc>
            </a:pPr>
            <a:r>
              <a:rPr lang="en-US" sz="2200" dirty="0"/>
              <a:t>A test of choice for initial evaluation of a thyroid nodule – often combined with ultrasound guidance for better diagnostic utility</a:t>
            </a:r>
            <a:endParaRPr lang="ar-JO" sz="2200" dirty="0"/>
          </a:p>
          <a:p>
            <a:pPr>
              <a:lnSpc>
                <a:spcPct val="100000"/>
              </a:lnSpc>
            </a:pPr>
            <a:endParaRPr lang="en-US" sz="2200" dirty="0"/>
          </a:p>
          <a:p>
            <a:pPr>
              <a:lnSpc>
                <a:spcPct val="100000"/>
              </a:lnSpc>
            </a:pPr>
            <a:r>
              <a:rPr lang="en-US" sz="2200" dirty="0"/>
              <a:t>This is the only test that can reliably differentiate between benign and malignant nodule and has a sensitivity of 95% and a specificity of 95% </a:t>
            </a:r>
            <a:endParaRPr lang="ar-JO" sz="2200" dirty="0"/>
          </a:p>
          <a:p>
            <a:pPr>
              <a:lnSpc>
                <a:spcPct val="100000"/>
              </a:lnSpc>
            </a:pPr>
            <a:endParaRPr lang="en-US" sz="2200" dirty="0"/>
          </a:p>
          <a:p>
            <a:pPr>
              <a:lnSpc>
                <a:spcPct val="100000"/>
              </a:lnSpc>
            </a:pPr>
            <a:r>
              <a:rPr lang="en-US" sz="2200" dirty="0"/>
              <a:t>Reliability depend on: Operator, Cytopathologist, and the specimen should be enough . have 5% false negative , and should  follow up with periodic FNA if thyroid nodularity persists</a:t>
            </a:r>
            <a:endParaRPr lang="ar-JO" sz="2200" dirty="0"/>
          </a:p>
          <a:p>
            <a:pPr>
              <a:lnSpc>
                <a:spcPct val="100000"/>
              </a:lnSpc>
            </a:pPr>
            <a:endParaRPr lang="en-US" sz="2200" dirty="0"/>
          </a:p>
          <a:p>
            <a:pPr>
              <a:lnSpc>
                <a:spcPct val="100000"/>
              </a:lnSpc>
            </a:pPr>
            <a:r>
              <a:rPr lang="en-US" sz="2200" dirty="0"/>
              <a:t>FNA IS RELIABLE for all cancer except follicular </a:t>
            </a:r>
            <a:endParaRPr lang="ar-JO" sz="2200" dirty="0"/>
          </a:p>
          <a:p>
            <a:pPr>
              <a:lnSpc>
                <a:spcPct val="100000"/>
              </a:lnSpc>
            </a:pPr>
            <a:endParaRPr lang="en-US" sz="2200" dirty="0"/>
          </a:p>
          <a:p>
            <a:pPr>
              <a:lnSpc>
                <a:spcPct val="100000"/>
              </a:lnSpc>
            </a:pPr>
            <a:r>
              <a:rPr lang="en-US" sz="2200" dirty="0"/>
              <a:t>Complications : Local discomfort, Hematomas, Infection</a:t>
            </a:r>
          </a:p>
        </p:txBody>
      </p:sp>
      <p:pic>
        <p:nvPicPr>
          <p:cNvPr id="2" name="Picture 1">
            <a:extLst>
              <a:ext uri="{FF2B5EF4-FFF2-40B4-BE49-F238E27FC236}">
                <a16:creationId xmlns:a16="http://schemas.microsoft.com/office/drawing/2014/main" id="{980555DD-8422-6560-68BD-166810376CA8}"/>
              </a:ext>
            </a:extLst>
          </p:cNvPr>
          <p:cNvPicPr>
            <a:picLocks noChangeAspect="1"/>
          </p:cNvPicPr>
          <p:nvPr/>
        </p:nvPicPr>
        <p:blipFill>
          <a:blip r:embed="rId2"/>
          <a:stretch>
            <a:fillRect/>
          </a:stretch>
        </p:blipFill>
        <p:spPr>
          <a:xfrm>
            <a:off x="8731784" y="4431922"/>
            <a:ext cx="3374488" cy="2354638"/>
          </a:xfrm>
          <a:prstGeom prst="rect">
            <a:avLst/>
          </a:prstGeom>
        </p:spPr>
      </p:pic>
    </p:spTree>
    <p:extLst>
      <p:ext uri="{BB962C8B-B14F-4D97-AF65-F5344CB8AC3E}">
        <p14:creationId xmlns:p14="http://schemas.microsoft.com/office/powerpoint/2010/main" val="1498473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26">
            <a:extLst>
              <a:ext uri="{FF2B5EF4-FFF2-40B4-BE49-F238E27FC236}">
                <a16:creationId xmlns:a16="http://schemas.microsoft.com/office/drawing/2014/main" id="{0F66F8E5-9225-4A92-0006-474AA04129BC}"/>
              </a:ext>
            </a:extLst>
          </p:cNvPr>
          <p:cNvSpPr>
            <a:spLocks noGrp="1"/>
          </p:cNvSpPr>
          <p:nvPr>
            <p:ph type="dt" sz="half" idx="10"/>
          </p:nvPr>
        </p:nvSpPr>
        <p:spPr/>
        <p:txBody>
          <a:bodyPr/>
          <a:lstStyle/>
          <a:p>
            <a:r>
              <a:rPr lang="en-US"/>
              <a:t>20XX</a:t>
            </a:r>
            <a:endParaRPr lang="en-US" dirty="0"/>
          </a:p>
        </p:txBody>
      </p:sp>
      <p:sp>
        <p:nvSpPr>
          <p:cNvPr id="29" name="Slide Number Placeholder 28">
            <a:extLst>
              <a:ext uri="{FF2B5EF4-FFF2-40B4-BE49-F238E27FC236}">
                <a16:creationId xmlns:a16="http://schemas.microsoft.com/office/drawing/2014/main" id="{E1E6AE47-7B3E-1390-7921-C7A8BC717E86}"/>
              </a:ext>
            </a:extLst>
          </p:cNvPr>
          <p:cNvSpPr>
            <a:spLocks noGrp="1"/>
          </p:cNvSpPr>
          <p:nvPr>
            <p:ph type="sldNum" sz="quarter" idx="12"/>
          </p:nvPr>
        </p:nvSpPr>
        <p:spPr/>
        <p:txBody>
          <a:bodyPr/>
          <a:lstStyle/>
          <a:p>
            <a:fld id="{A49DFD55-3C28-40EF-9E31-A92D2E4017FF}" type="slidenum">
              <a:rPr lang="en-US" smtClean="0"/>
              <a:pPr/>
              <a:t>34</a:t>
            </a:fld>
            <a:endParaRPr lang="en-US" dirty="0"/>
          </a:p>
        </p:txBody>
      </p:sp>
      <p:sp>
        <p:nvSpPr>
          <p:cNvPr id="3" name="TextBox 2">
            <a:extLst>
              <a:ext uri="{FF2B5EF4-FFF2-40B4-BE49-F238E27FC236}">
                <a16:creationId xmlns:a16="http://schemas.microsoft.com/office/drawing/2014/main" id="{98F9B6F4-9E00-0086-5D18-0A457314C221}"/>
              </a:ext>
            </a:extLst>
          </p:cNvPr>
          <p:cNvSpPr txBox="1"/>
          <p:nvPr/>
        </p:nvSpPr>
        <p:spPr>
          <a:xfrm flipH="1">
            <a:off x="2134688" y="2505670"/>
            <a:ext cx="7922624" cy="923330"/>
          </a:xfrm>
          <a:prstGeom prst="rect">
            <a:avLst/>
          </a:prstGeom>
          <a:noFill/>
        </p:spPr>
        <p:txBody>
          <a:bodyPr wrap="square" rtlCol="0">
            <a:spAutoFit/>
          </a:bodyPr>
          <a:lstStyle/>
          <a:p>
            <a:pPr algn="ctr"/>
            <a:r>
              <a:rPr lang="en-US" sz="5400" dirty="0"/>
              <a:t>Surgery</a:t>
            </a:r>
          </a:p>
        </p:txBody>
      </p:sp>
    </p:spTree>
    <p:extLst>
      <p:ext uri="{BB962C8B-B14F-4D97-AF65-F5344CB8AC3E}">
        <p14:creationId xmlns:p14="http://schemas.microsoft.com/office/powerpoint/2010/main" val="103006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A49DFD55-3C28-40EF-9E31-A92D2E4017FF}" type="slidenum">
              <a:rPr lang="en-US" smtClean="0"/>
              <a:pPr/>
              <a:t>35</a:t>
            </a:fld>
            <a:endParaRPr lang="en-US" dirty="0"/>
          </a:p>
        </p:txBody>
      </p:sp>
      <p:sp>
        <p:nvSpPr>
          <p:cNvPr id="3" name="Title 1"/>
          <p:cNvSpPr>
            <a:spLocks noGrp="1"/>
          </p:cNvSpPr>
          <p:nvPr>
            <p:ph type="title"/>
          </p:nvPr>
        </p:nvSpPr>
        <p:spPr>
          <a:xfrm>
            <a:off x="609600" y="274638"/>
            <a:ext cx="10972800" cy="1143000"/>
          </a:xfrm>
        </p:spPr>
        <p:txBody>
          <a:bodyPr/>
          <a:lstStyle/>
          <a:p>
            <a:r>
              <a:rPr lang="en-US" dirty="0"/>
              <a:t>Indication for surgery </a:t>
            </a:r>
          </a:p>
        </p:txBody>
      </p:sp>
      <p:sp>
        <p:nvSpPr>
          <p:cNvPr id="4" name="Content Placeholder 2"/>
          <p:cNvSpPr>
            <a:spLocks noGrp="1"/>
          </p:cNvSpPr>
          <p:nvPr>
            <p:ph idx="1"/>
          </p:nvPr>
        </p:nvSpPr>
        <p:spPr>
          <a:xfrm>
            <a:off x="609600" y="1600200"/>
            <a:ext cx="10972800" cy="4709160"/>
          </a:xfrm>
        </p:spPr>
        <p:txBody>
          <a:bodyPr>
            <a:normAutofit/>
          </a:bodyPr>
          <a:lstStyle/>
          <a:p>
            <a:pPr marL="0" lvl="0" indent="0" fontAlgn="base">
              <a:spcBef>
                <a:spcPct val="0"/>
              </a:spcBef>
              <a:spcAft>
                <a:spcPct val="0"/>
              </a:spcAft>
              <a:buNone/>
            </a:pPr>
            <a:r>
              <a:rPr lang="en-US" dirty="0">
                <a:latin typeface="Arial" panose="020B0604020202020204" pitchFamily="34" charset="0"/>
                <a:cs typeface="Arial" panose="020B0604020202020204" pitchFamily="34" charset="0"/>
              </a:rPr>
              <a:t>1- As therapy for patients with thyrotoxicosis .</a:t>
            </a:r>
          </a:p>
          <a:p>
            <a:pPr marL="0" lvl="0" indent="0" fontAlgn="base">
              <a:spcBef>
                <a:spcPct val="0"/>
              </a:spcBef>
              <a:spcAft>
                <a:spcPct val="0"/>
              </a:spcAft>
              <a:buNone/>
            </a:pPr>
            <a:endParaRPr lang="en-US" dirty="0">
              <a:latin typeface="Arial" panose="020B0604020202020204" pitchFamily="34" charset="0"/>
              <a:cs typeface="Arial" panose="020B0604020202020204" pitchFamily="34" charset="0"/>
            </a:endParaRPr>
          </a:p>
          <a:p>
            <a:pPr marL="0" lvl="0" indent="0" fontAlgn="base">
              <a:spcBef>
                <a:spcPct val="0"/>
              </a:spcBef>
              <a:spcAft>
                <a:spcPct val="0"/>
              </a:spcAft>
              <a:buNone/>
            </a:pPr>
            <a:r>
              <a:rPr lang="en-US" dirty="0">
                <a:latin typeface="Arial" panose="020B0604020202020204" pitchFamily="34" charset="0"/>
                <a:cs typeface="Arial" panose="020B0604020202020204" pitchFamily="34" charset="0"/>
              </a:rPr>
              <a:t>2- To treat benign and malignant thyroid tumors .</a:t>
            </a:r>
          </a:p>
          <a:p>
            <a:pPr marL="0" lvl="0" indent="0" fontAlgn="base">
              <a:spcBef>
                <a:spcPct val="0"/>
              </a:spcBef>
              <a:spcAft>
                <a:spcPct val="0"/>
              </a:spcAft>
              <a:buNone/>
            </a:pPr>
            <a:endParaRPr lang="en-US" b="1" dirty="0">
              <a:latin typeface="Arial" panose="020B0604020202020204" pitchFamily="34" charset="0"/>
              <a:cs typeface="Arial" panose="020B0604020202020204" pitchFamily="34" charset="0"/>
            </a:endParaRPr>
          </a:p>
          <a:p>
            <a:pPr marL="0" lvl="0" indent="0" fontAlgn="base">
              <a:spcBef>
                <a:spcPct val="0"/>
              </a:spcBef>
              <a:spcAft>
                <a:spcPct val="0"/>
              </a:spcAft>
              <a:buNone/>
            </a:pPr>
            <a:r>
              <a:rPr lang="en-US" dirty="0">
                <a:latin typeface="Arial" panose="020B0604020202020204" pitchFamily="34" charset="0"/>
                <a:cs typeface="Arial" panose="020B0604020202020204" pitchFamily="34" charset="0"/>
              </a:rPr>
              <a:t>3- for suspicious cyst and toxic adenoma   </a:t>
            </a:r>
          </a:p>
          <a:p>
            <a:pPr marL="0" lvl="0" indent="0" fontAlgn="base">
              <a:spcBef>
                <a:spcPct val="0"/>
              </a:spcBef>
              <a:spcAft>
                <a:spcPct val="0"/>
              </a:spcAft>
              <a:buNone/>
            </a:pPr>
            <a:endParaRPr lang="en-US" dirty="0">
              <a:latin typeface="Arial" panose="020B0604020202020204" pitchFamily="34" charset="0"/>
              <a:cs typeface="Arial" panose="020B0604020202020204" pitchFamily="34" charset="0"/>
            </a:endParaRPr>
          </a:p>
          <a:p>
            <a:pPr marL="0" lvl="0" indent="0" fontAlgn="base">
              <a:spcBef>
                <a:spcPct val="0"/>
              </a:spcBef>
              <a:spcAft>
                <a:spcPct val="0"/>
              </a:spcAft>
              <a:buNone/>
            </a:pPr>
            <a:r>
              <a:rPr lang="en-US" dirty="0">
                <a:latin typeface="Arial" panose="020B0604020202020204" pitchFamily="34" charset="0"/>
                <a:cs typeface="Arial" panose="020B0604020202020204" pitchFamily="34" charset="0"/>
              </a:rPr>
              <a:t>3- To relive pressure symptoms such as ( dyspnea , Dysphagia) . </a:t>
            </a:r>
          </a:p>
          <a:p>
            <a:pPr marL="0" lvl="0" indent="0" fontAlgn="base">
              <a:spcBef>
                <a:spcPct val="0"/>
              </a:spcBef>
              <a:spcAft>
                <a:spcPct val="0"/>
              </a:spcAft>
              <a:buNone/>
            </a:pPr>
            <a:endParaRPr lang="en-US" dirty="0">
              <a:latin typeface="Arial" panose="020B0604020202020204" pitchFamily="34" charset="0"/>
              <a:cs typeface="Arial" panose="020B0604020202020204" pitchFamily="34" charset="0"/>
            </a:endParaRPr>
          </a:p>
          <a:p>
            <a:pPr marL="0" lvl="0" indent="0" fontAlgn="base">
              <a:spcBef>
                <a:spcPct val="0"/>
              </a:spcBef>
              <a:spcAft>
                <a:spcPct val="0"/>
              </a:spcAft>
              <a:buNone/>
            </a:pPr>
            <a:r>
              <a:rPr lang="en-US" dirty="0">
                <a:latin typeface="Arial" panose="020B0604020202020204" pitchFamily="34" charset="0"/>
                <a:cs typeface="Arial" panose="020B0604020202020204" pitchFamily="34" charset="0"/>
              </a:rPr>
              <a:t>4- Cosmetic purpose.</a:t>
            </a:r>
          </a:p>
          <a:p>
            <a:pPr marL="0" lvl="0" indent="0" fontAlgn="base">
              <a:spcBef>
                <a:spcPct val="0"/>
              </a:spcBef>
              <a:spcAft>
                <a:spcPct val="0"/>
              </a:spcAft>
              <a:buNone/>
            </a:pPr>
            <a:endParaRPr lang="en-US" dirty="0">
              <a:latin typeface="Arial" panose="020B0604020202020204" pitchFamily="34" charset="0"/>
              <a:cs typeface="Arial" panose="020B0604020202020204" pitchFamily="34" charset="0"/>
            </a:endParaRPr>
          </a:p>
          <a:p>
            <a:pPr marL="0" lvl="0" indent="0" fontAlgn="base">
              <a:spcBef>
                <a:spcPct val="0"/>
              </a:spcBef>
              <a:spcAft>
                <a:spcPct val="0"/>
              </a:spcAft>
              <a:buNone/>
            </a:pPr>
            <a:r>
              <a:rPr lang="en-US" dirty="0">
                <a:latin typeface="Arial" panose="020B0604020202020204" pitchFamily="34" charset="0"/>
                <a:cs typeface="Arial" panose="020B0604020202020204" pitchFamily="34" charset="0"/>
              </a:rPr>
              <a:t>5- To establish a definitive diagnosis of a mass in the thyroid gland , especially when cytological results are indeterminate </a:t>
            </a:r>
            <a:endParaRPr lang="en-US" dirty="0"/>
          </a:p>
          <a:p>
            <a:endParaRPr lang="en-US" dirty="0"/>
          </a:p>
        </p:txBody>
      </p:sp>
    </p:spTree>
    <p:extLst>
      <p:ext uri="{BB962C8B-B14F-4D97-AF65-F5344CB8AC3E}">
        <p14:creationId xmlns:p14="http://schemas.microsoft.com/office/powerpoint/2010/main" val="221400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A49DFD55-3C28-40EF-9E31-A92D2E4017FF}" type="slidenum">
              <a:rPr lang="en-US" smtClean="0"/>
              <a:pPr/>
              <a:t>36</a:t>
            </a:fld>
            <a:endParaRPr lang="en-US" dirty="0"/>
          </a:p>
        </p:txBody>
      </p:sp>
      <p:sp>
        <p:nvSpPr>
          <p:cNvPr id="3" name="Content Placeholder 2"/>
          <p:cNvSpPr>
            <a:spLocks noGrp="1"/>
          </p:cNvSpPr>
          <p:nvPr>
            <p:ph idx="1"/>
          </p:nvPr>
        </p:nvSpPr>
        <p:spPr>
          <a:xfrm>
            <a:off x="609600" y="1385882"/>
            <a:ext cx="11177588" cy="5164137"/>
          </a:xfrm>
        </p:spPr>
        <p:txBody>
          <a:bodyPr>
            <a:normAutofit/>
          </a:bodyPr>
          <a:lstStyle/>
          <a:p>
            <a:pPr>
              <a:buFont typeface="Wingdings" panose="05000000000000000000" pitchFamily="2" charset="2"/>
              <a:buChar char="Ø"/>
            </a:pPr>
            <a:r>
              <a:rPr lang="en-US" sz="2600" dirty="0"/>
              <a:t>Total thyroidectomy = 2 x total lobectomy + isthmusectomy</a:t>
            </a:r>
          </a:p>
          <a:p>
            <a:pPr>
              <a:buFont typeface="Wingdings" panose="05000000000000000000" pitchFamily="2" charset="2"/>
              <a:buChar char="Ø"/>
            </a:pPr>
            <a:endParaRPr lang="en-US" sz="2600" dirty="0"/>
          </a:p>
          <a:p>
            <a:pPr>
              <a:buFont typeface="Wingdings" panose="05000000000000000000" pitchFamily="2" charset="2"/>
              <a:buChar char="Ø"/>
            </a:pPr>
            <a:r>
              <a:rPr lang="en-US" sz="2600" dirty="0"/>
              <a:t>Subtotal thyroidectomy = 2 x subtotal lobectomy + isthmusectomy</a:t>
            </a:r>
          </a:p>
          <a:p>
            <a:pPr marL="137160" indent="0">
              <a:buNone/>
            </a:pPr>
            <a:r>
              <a:rPr lang="en-US" sz="2600" dirty="0"/>
              <a:t>(Mainly preserved the upper pole to save at least one parathyroid gland ) </a:t>
            </a:r>
          </a:p>
          <a:p>
            <a:pPr>
              <a:buFont typeface="Wingdings" panose="05000000000000000000" pitchFamily="2" charset="2"/>
              <a:buChar char="Ø"/>
            </a:pPr>
            <a:endParaRPr lang="en-US" sz="2600" dirty="0"/>
          </a:p>
          <a:p>
            <a:pPr>
              <a:buFont typeface="Wingdings" panose="05000000000000000000" pitchFamily="2" charset="2"/>
              <a:buChar char="Ø"/>
            </a:pPr>
            <a:r>
              <a:rPr lang="en-US" sz="2600" dirty="0"/>
              <a:t>Near-total thyroidectomy = total lobectomy + isthmusectomy + subtotal lobectomy (Dunhill procedure)</a:t>
            </a:r>
          </a:p>
          <a:p>
            <a:pPr>
              <a:buFont typeface="Wingdings" panose="05000000000000000000" pitchFamily="2" charset="2"/>
              <a:buChar char="Ø"/>
            </a:pPr>
            <a:endParaRPr lang="en-US" sz="2600" dirty="0"/>
          </a:p>
          <a:p>
            <a:pPr>
              <a:buFont typeface="Wingdings" panose="05000000000000000000" pitchFamily="2" charset="2"/>
              <a:buChar char="Ø"/>
            </a:pPr>
            <a:r>
              <a:rPr lang="en-US" sz="2600" dirty="0"/>
              <a:t>Lobectomy = total lobectomy + </a:t>
            </a:r>
            <a:r>
              <a:rPr lang="en-US" sz="2600" dirty="0" err="1"/>
              <a:t>isthmusectomy</a:t>
            </a:r>
            <a:r>
              <a:rPr lang="en-US" sz="2600" dirty="0"/>
              <a:t> </a:t>
            </a:r>
          </a:p>
        </p:txBody>
      </p:sp>
      <p:sp>
        <p:nvSpPr>
          <p:cNvPr id="4" name="Title 1"/>
          <p:cNvSpPr>
            <a:spLocks noGrp="1"/>
          </p:cNvSpPr>
          <p:nvPr>
            <p:ph type="title"/>
          </p:nvPr>
        </p:nvSpPr>
        <p:spPr>
          <a:xfrm>
            <a:off x="609600" y="274638"/>
            <a:ext cx="10972800" cy="1143000"/>
          </a:xfrm>
        </p:spPr>
        <p:txBody>
          <a:bodyPr/>
          <a:lstStyle/>
          <a:p>
            <a:r>
              <a:rPr lang="en-US" dirty="0"/>
              <a:t>Procedures </a:t>
            </a:r>
          </a:p>
        </p:txBody>
      </p:sp>
    </p:spTree>
    <p:extLst>
      <p:ext uri="{BB962C8B-B14F-4D97-AF65-F5344CB8AC3E}">
        <p14:creationId xmlns:p14="http://schemas.microsoft.com/office/powerpoint/2010/main" val="2113322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A49DFD55-3C28-40EF-9E31-A92D2E4017FF}" type="slidenum">
              <a:rPr lang="en-US" smtClean="0"/>
              <a:pPr/>
              <a:t>37</a:t>
            </a:fld>
            <a:endParaRPr lang="en-US" dirty="0"/>
          </a:p>
        </p:txBody>
      </p:sp>
      <p:sp>
        <p:nvSpPr>
          <p:cNvPr id="3" name="عنصر نائب للمحتوى 3"/>
          <p:cNvSpPr>
            <a:spLocks noGrp="1"/>
          </p:cNvSpPr>
          <p:nvPr>
            <p:ph idx="1"/>
          </p:nvPr>
        </p:nvSpPr>
        <p:spPr>
          <a:xfrm>
            <a:off x="719083" y="658176"/>
            <a:ext cx="11139541" cy="5726750"/>
          </a:xfrm>
          <a:prstGeom prst="rect">
            <a:avLst/>
          </a:prstGeom>
          <a:noFill/>
          <a:ln w="9525">
            <a:noFill/>
          </a:ln>
        </p:spPr>
        <p:txBody>
          <a:bodyPr anchor="t">
            <a:noAutofit/>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20370" lvl="1" indent="-384175" eaLnBrk="0" fontAlgn="base" hangingPunct="0">
              <a:lnSpc>
                <a:spcPct val="90000"/>
              </a:lnSpc>
              <a:spcBef>
                <a:spcPts val="600"/>
              </a:spcBef>
              <a:spcAft>
                <a:spcPct val="0"/>
              </a:spcAft>
              <a:buClrTx/>
              <a:buSzPct val="80000"/>
              <a:buFont typeface="Wingdings" panose="05000000000000000000" pitchFamily="2" charset="2"/>
              <a:buChar char="v"/>
            </a:pPr>
            <a:r>
              <a:rPr lang="en-US" dirty="0">
                <a:latin typeface="Franklin Gothic Medium" panose="020B0603020102020204"/>
              </a:rPr>
              <a:t>In patients with low risk factors &amp; Benign nodules :</a:t>
            </a:r>
          </a:p>
          <a:p>
            <a:pPr marL="228600" lvl="0" indent="-228600" eaLnBrk="0" fontAlgn="base" hangingPunct="0">
              <a:lnSpc>
                <a:spcPct val="90000"/>
              </a:lnSpc>
              <a:spcBef>
                <a:spcPts val="1800"/>
              </a:spcBef>
              <a:spcAft>
                <a:spcPct val="0"/>
              </a:spcAft>
              <a:buClrTx/>
              <a:buSzPct val="100000"/>
              <a:buNone/>
            </a:pPr>
            <a:r>
              <a:rPr lang="en-US" sz="2800" dirty="0">
                <a:latin typeface="Franklin Gothic Medium" panose="020B0603020102020204"/>
              </a:rPr>
              <a:t>   - Lobectomy + isthmusectomy .</a:t>
            </a:r>
          </a:p>
          <a:p>
            <a:pPr marL="420370" lvl="1" indent="-384175" eaLnBrk="0" fontAlgn="base" hangingPunct="0">
              <a:lnSpc>
                <a:spcPct val="90000"/>
              </a:lnSpc>
              <a:spcBef>
                <a:spcPts val="600"/>
              </a:spcBef>
              <a:spcAft>
                <a:spcPct val="0"/>
              </a:spcAft>
              <a:buClrTx/>
              <a:buSzPct val="80000"/>
              <a:buFont typeface="Wingdings" panose="05000000000000000000" pitchFamily="2" charset="2"/>
              <a:buChar char="v"/>
            </a:pPr>
            <a:endParaRPr lang="en-US" dirty="0">
              <a:latin typeface="Franklin Gothic Medium" panose="020B0603020102020204"/>
            </a:endParaRPr>
          </a:p>
          <a:p>
            <a:pPr marL="420370" lvl="1" indent="-384175" eaLnBrk="0" fontAlgn="base" hangingPunct="0">
              <a:lnSpc>
                <a:spcPct val="90000"/>
              </a:lnSpc>
              <a:spcBef>
                <a:spcPts val="600"/>
              </a:spcBef>
              <a:spcAft>
                <a:spcPct val="0"/>
              </a:spcAft>
              <a:buClrTx/>
              <a:buSzPct val="80000"/>
              <a:buFont typeface="Wingdings" panose="05000000000000000000" pitchFamily="2" charset="2"/>
              <a:buChar char="v"/>
            </a:pPr>
            <a:r>
              <a:rPr lang="en-US" dirty="0">
                <a:latin typeface="Franklin Gothic Medium" panose="020B0603020102020204"/>
              </a:rPr>
              <a:t>In patients with high risk factors &amp; Benign nodules :</a:t>
            </a:r>
          </a:p>
          <a:p>
            <a:pPr marL="420370" lvl="1" indent="-384175" eaLnBrk="0" fontAlgn="base" hangingPunct="0">
              <a:lnSpc>
                <a:spcPct val="90000"/>
              </a:lnSpc>
              <a:spcBef>
                <a:spcPts val="600"/>
              </a:spcBef>
              <a:spcAft>
                <a:spcPct val="0"/>
              </a:spcAft>
              <a:buClrTx/>
              <a:buSzPct val="80000"/>
              <a:buNone/>
            </a:pPr>
            <a:r>
              <a:rPr lang="en-US" dirty="0">
                <a:latin typeface="Franklin Gothic Medium" panose="020B0603020102020204"/>
              </a:rPr>
              <a:t>   - Near-total or Total thyroidectomy .</a:t>
            </a:r>
          </a:p>
          <a:p>
            <a:pPr marL="420370" lvl="1" indent="-384175" eaLnBrk="0" fontAlgn="base" hangingPunct="0">
              <a:lnSpc>
                <a:spcPct val="90000"/>
              </a:lnSpc>
              <a:spcBef>
                <a:spcPts val="600"/>
              </a:spcBef>
              <a:spcAft>
                <a:spcPct val="0"/>
              </a:spcAft>
              <a:buClrTx/>
              <a:buSzPct val="80000"/>
              <a:buFont typeface="Wingdings" panose="05000000000000000000" pitchFamily="2" charset="2"/>
              <a:buChar char="v"/>
            </a:pPr>
            <a:endParaRPr lang="en-US" dirty="0">
              <a:latin typeface="Franklin Gothic Medium" panose="020B0603020102020204"/>
            </a:endParaRPr>
          </a:p>
          <a:p>
            <a:pPr marL="420370" lvl="1" indent="-384175" eaLnBrk="0" fontAlgn="base" hangingPunct="0">
              <a:lnSpc>
                <a:spcPct val="90000"/>
              </a:lnSpc>
              <a:spcBef>
                <a:spcPts val="600"/>
              </a:spcBef>
              <a:spcAft>
                <a:spcPct val="0"/>
              </a:spcAft>
              <a:buClrTx/>
              <a:buSzPct val="80000"/>
              <a:buFont typeface="Wingdings" panose="05000000000000000000" pitchFamily="2" charset="2"/>
              <a:buChar char="v"/>
            </a:pPr>
            <a:r>
              <a:rPr lang="en-US" dirty="0">
                <a:latin typeface="Franklin Gothic Medium" panose="020B0603020102020204"/>
              </a:rPr>
              <a:t>In Patients with Malignant nodules : </a:t>
            </a:r>
          </a:p>
          <a:p>
            <a:pPr marL="420370" lvl="1" indent="-384175" eaLnBrk="0" fontAlgn="base" hangingPunct="0">
              <a:lnSpc>
                <a:spcPct val="90000"/>
              </a:lnSpc>
              <a:spcBef>
                <a:spcPts val="600"/>
              </a:spcBef>
              <a:spcAft>
                <a:spcPct val="0"/>
              </a:spcAft>
              <a:buClrTx/>
              <a:buSzPct val="80000"/>
              <a:buNone/>
            </a:pPr>
            <a:r>
              <a:rPr lang="en-US" dirty="0">
                <a:latin typeface="Franklin Gothic Medium" panose="020B0603020102020204"/>
              </a:rPr>
              <a:t>    - Near-total or Total thyroidectomy .</a:t>
            </a:r>
          </a:p>
          <a:p>
            <a:pPr marL="420370" lvl="1" indent="-384175" eaLnBrk="0" fontAlgn="base" hangingPunct="0">
              <a:lnSpc>
                <a:spcPct val="90000"/>
              </a:lnSpc>
              <a:spcBef>
                <a:spcPts val="600"/>
              </a:spcBef>
              <a:spcAft>
                <a:spcPct val="0"/>
              </a:spcAft>
              <a:buClrTx/>
              <a:buSzPct val="80000"/>
              <a:buFont typeface="Wingdings" panose="05000000000000000000" pitchFamily="2" charset="2"/>
              <a:buChar char="v"/>
            </a:pPr>
            <a:endParaRPr lang="en-US" dirty="0">
              <a:latin typeface="Franklin Gothic Medium" panose="020B0603020102020204"/>
            </a:endParaRPr>
          </a:p>
          <a:p>
            <a:pPr marL="420370" lvl="1" indent="-384175" eaLnBrk="0" fontAlgn="base" hangingPunct="0">
              <a:lnSpc>
                <a:spcPct val="90000"/>
              </a:lnSpc>
              <a:spcBef>
                <a:spcPts val="600"/>
              </a:spcBef>
              <a:spcAft>
                <a:spcPct val="0"/>
              </a:spcAft>
              <a:buClrTx/>
              <a:buSzPct val="80000"/>
              <a:buFont typeface="Wingdings" panose="05000000000000000000" pitchFamily="2" charset="2"/>
              <a:buChar char="v"/>
            </a:pPr>
            <a:r>
              <a:rPr lang="en-US" dirty="0">
                <a:latin typeface="Franklin Gothic Medium" panose="020B0603020102020204"/>
              </a:rPr>
              <a:t>In Patients with Medullary thyroid Carcinoma : </a:t>
            </a:r>
          </a:p>
          <a:p>
            <a:pPr marL="420370" lvl="1" indent="-384175" eaLnBrk="0" fontAlgn="base" hangingPunct="0">
              <a:lnSpc>
                <a:spcPct val="90000"/>
              </a:lnSpc>
              <a:spcBef>
                <a:spcPts val="600"/>
              </a:spcBef>
              <a:spcAft>
                <a:spcPct val="0"/>
              </a:spcAft>
              <a:buClrTx/>
              <a:buSzPct val="80000"/>
              <a:buNone/>
            </a:pPr>
            <a:r>
              <a:rPr lang="en-US" dirty="0">
                <a:latin typeface="Franklin Gothic Medium" panose="020B0603020102020204"/>
              </a:rPr>
              <a:t>    - Total thyroidectomy + cervical clearance (central and bilateral LNs).</a:t>
            </a:r>
          </a:p>
          <a:p>
            <a:pPr marL="420370" lvl="1" indent="-384175" eaLnBrk="0" fontAlgn="base" hangingPunct="0">
              <a:lnSpc>
                <a:spcPct val="90000"/>
              </a:lnSpc>
              <a:spcBef>
                <a:spcPts val="600"/>
              </a:spcBef>
              <a:spcAft>
                <a:spcPct val="0"/>
              </a:spcAft>
              <a:buClrTx/>
              <a:buSzPct val="80000"/>
              <a:buNone/>
            </a:pPr>
            <a:r>
              <a:rPr lang="en-US" dirty="0">
                <a:latin typeface="Franklin Gothic Medium" panose="020B0603020102020204"/>
              </a:rPr>
              <a:t>  </a:t>
            </a:r>
          </a:p>
          <a:p>
            <a:endParaRPr lang="en-US" sz="3600" dirty="0"/>
          </a:p>
        </p:txBody>
      </p:sp>
    </p:spTree>
    <p:extLst>
      <p:ext uri="{BB962C8B-B14F-4D97-AF65-F5344CB8AC3E}">
        <p14:creationId xmlns:p14="http://schemas.microsoft.com/office/powerpoint/2010/main" val="451908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A49DFD55-3C28-40EF-9E31-A92D2E4017FF}" type="slidenum">
              <a:rPr lang="en-US" smtClean="0"/>
              <a:pPr/>
              <a:t>38</a:t>
            </a:fld>
            <a:endParaRPr lang="en-US" dirty="0"/>
          </a:p>
        </p:txBody>
      </p:sp>
      <p:sp>
        <p:nvSpPr>
          <p:cNvPr id="3" name="Content Placeholder 2"/>
          <p:cNvSpPr>
            <a:spLocks noGrp="1"/>
          </p:cNvSpPr>
          <p:nvPr>
            <p:ph idx="1"/>
          </p:nvPr>
        </p:nvSpPr>
        <p:spPr>
          <a:xfrm>
            <a:off x="1557337" y="703377"/>
            <a:ext cx="10367965" cy="2725623"/>
          </a:xfrm>
        </p:spPr>
        <p:txBody>
          <a:bodyPr anchor="t">
            <a:normAutofit/>
          </a:bodyPr>
          <a:lstStyle/>
          <a:p>
            <a:pPr marL="342900" lvl="0" indent="-342900" eaLnBrk="0" fontAlgn="base" hangingPunct="0">
              <a:lnSpc>
                <a:spcPct val="90000"/>
              </a:lnSpc>
              <a:spcBef>
                <a:spcPts val="1800"/>
              </a:spcBef>
              <a:spcAft>
                <a:spcPct val="0"/>
              </a:spcAft>
              <a:buSzPct val="100000"/>
              <a:buFont typeface="Wingdings" panose="05000000000000000000" pitchFamily="2" charset="2"/>
              <a:buChar char="Ø"/>
            </a:pPr>
            <a:r>
              <a:rPr lang="en-US" sz="2800" b="1" dirty="0">
                <a:latin typeface="+mj-lt"/>
              </a:rPr>
              <a:t>In Patients with anaplastic carcinoma : </a:t>
            </a:r>
          </a:p>
          <a:p>
            <a:pPr marL="342900" lvl="0" indent="-342900" eaLnBrk="0" fontAlgn="base" hangingPunct="0">
              <a:lnSpc>
                <a:spcPct val="90000"/>
              </a:lnSpc>
              <a:spcBef>
                <a:spcPts val="1800"/>
              </a:spcBef>
              <a:spcAft>
                <a:spcPct val="0"/>
              </a:spcAft>
              <a:buSzPct val="100000"/>
              <a:buFont typeface="Wingdings" panose="05000000000000000000" pitchFamily="2" charset="2"/>
              <a:buChar char="Ø"/>
            </a:pPr>
            <a:r>
              <a:rPr lang="en-US" sz="2400" dirty="0">
                <a:latin typeface="Franklin Gothic Medium" panose="020B0603020102020204"/>
              </a:rPr>
              <a:t>Resection is rarely possible but surgery can relieve tracheal compression.</a:t>
            </a:r>
          </a:p>
          <a:p>
            <a:pPr marL="342900" lvl="0" indent="-342900" eaLnBrk="0" fontAlgn="base" hangingPunct="0">
              <a:lnSpc>
                <a:spcPct val="90000"/>
              </a:lnSpc>
              <a:spcBef>
                <a:spcPts val="1800"/>
              </a:spcBef>
              <a:spcAft>
                <a:spcPct val="0"/>
              </a:spcAft>
              <a:buSzPct val="100000"/>
              <a:buFont typeface="Wingdings" panose="05000000000000000000" pitchFamily="2" charset="2"/>
              <a:buChar char="Ø"/>
            </a:pPr>
            <a:r>
              <a:rPr lang="en-US" sz="2400" dirty="0">
                <a:latin typeface="Franklin Gothic Medium" panose="020B0603020102020204"/>
              </a:rPr>
              <a:t>Radiotherapy and chemotherapy are of marginal value  </a:t>
            </a:r>
          </a:p>
          <a:p>
            <a:pPr marL="342900" lvl="0" indent="-342900" eaLnBrk="0" fontAlgn="base" hangingPunct="0">
              <a:lnSpc>
                <a:spcPct val="90000"/>
              </a:lnSpc>
              <a:spcBef>
                <a:spcPts val="1800"/>
              </a:spcBef>
              <a:spcAft>
                <a:spcPct val="0"/>
              </a:spcAft>
              <a:buSzPct val="100000"/>
              <a:buFont typeface="Wingdings" panose="05000000000000000000" pitchFamily="2" charset="2"/>
              <a:buChar char="Ø"/>
            </a:pPr>
            <a:r>
              <a:rPr lang="en-US" sz="2400" dirty="0">
                <a:latin typeface="Franklin Gothic Medium" panose="020B0603020102020204"/>
              </a:rPr>
              <a:t>Tracheostomy.</a:t>
            </a:r>
          </a:p>
        </p:txBody>
      </p:sp>
      <p:sp>
        <p:nvSpPr>
          <p:cNvPr id="4" name="Content Placeholder 2"/>
          <p:cNvSpPr>
            <a:spLocks noGrp="1"/>
          </p:cNvSpPr>
          <p:nvPr>
            <p:ph idx="1"/>
          </p:nvPr>
        </p:nvSpPr>
        <p:spPr>
          <a:xfrm>
            <a:off x="1557336" y="3813288"/>
            <a:ext cx="10199379" cy="2725623"/>
          </a:xfrm>
        </p:spPr>
        <p:txBody>
          <a:bodyPr anchor="t"/>
          <a:lstStyle/>
          <a:p>
            <a:pPr marL="342900" lvl="0" indent="-342900" eaLnBrk="0" fontAlgn="base" hangingPunct="0">
              <a:lnSpc>
                <a:spcPct val="90000"/>
              </a:lnSpc>
              <a:spcBef>
                <a:spcPts val="1800"/>
              </a:spcBef>
              <a:spcAft>
                <a:spcPct val="0"/>
              </a:spcAft>
              <a:buSzPct val="100000"/>
              <a:buFont typeface="Wingdings" panose="05000000000000000000" pitchFamily="2" charset="2"/>
              <a:buChar char="Ø"/>
            </a:pPr>
            <a:r>
              <a:rPr lang="en-US" sz="2800" b="1" dirty="0">
                <a:latin typeface="Franklin Gothic Medium" panose="020B0603020102020204"/>
              </a:rPr>
              <a:t>In Patients with Malignant lymphoma :</a:t>
            </a:r>
            <a:endParaRPr lang="en-US" sz="2800" dirty="0">
              <a:latin typeface="Franklin Gothic Medium" panose="020B0603020102020204"/>
            </a:endParaRPr>
          </a:p>
          <a:p>
            <a:pPr marL="342900" lvl="0" indent="-342900" eaLnBrk="0" fontAlgn="base" hangingPunct="0">
              <a:lnSpc>
                <a:spcPct val="90000"/>
              </a:lnSpc>
              <a:spcBef>
                <a:spcPts val="1800"/>
              </a:spcBef>
              <a:spcAft>
                <a:spcPct val="0"/>
              </a:spcAft>
              <a:buSzPct val="100000"/>
              <a:buFont typeface="Wingdings" panose="05000000000000000000" pitchFamily="2" charset="2"/>
              <a:buChar char="Ø"/>
            </a:pPr>
            <a:r>
              <a:rPr lang="en-US" sz="2400" dirty="0">
                <a:latin typeface="Franklin Gothic Medium" panose="020B0603020102020204"/>
              </a:rPr>
              <a:t>  -if it is confined to the thyroid alone, it may be treated by thyroid lobectomy with subsequent adjuvant radiotherapy and chemotherapy; otherwise it is treated by chemoradiation alone.</a:t>
            </a:r>
            <a:endParaRPr lang="en-US" sz="2400" dirty="0"/>
          </a:p>
          <a:p>
            <a:pPr marL="342900" indent="-342900">
              <a:buFont typeface="Wingdings" panose="05000000000000000000" pitchFamily="2" charset="2"/>
              <a:buChar char="Ø"/>
            </a:pPr>
            <a:endParaRPr lang="en-US" sz="2400" dirty="0"/>
          </a:p>
        </p:txBody>
      </p:sp>
    </p:spTree>
    <p:extLst>
      <p:ext uri="{BB962C8B-B14F-4D97-AF65-F5344CB8AC3E}">
        <p14:creationId xmlns:p14="http://schemas.microsoft.com/office/powerpoint/2010/main" val="3097341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A49DFD55-3C28-40EF-9E31-A92D2E4017FF}" type="slidenum">
              <a:rPr lang="en-US" smtClean="0"/>
              <a:pPr/>
              <a:t>39</a:t>
            </a:fld>
            <a:endParaRPr lang="en-US" dirty="0"/>
          </a:p>
        </p:txBody>
      </p:sp>
      <p:sp>
        <p:nvSpPr>
          <p:cNvPr id="3" name="مستطيل 3"/>
          <p:cNvSpPr>
            <a:spLocks noGrp="1"/>
          </p:cNvSpPr>
          <p:nvPr>
            <p:ph idx="1"/>
          </p:nvPr>
        </p:nvSpPr>
        <p:spPr>
          <a:xfrm>
            <a:off x="609600" y="2028830"/>
            <a:ext cx="10972800" cy="30592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indent="-228600" eaLnBrk="0" fontAlgn="base" hangingPunct="0">
              <a:lnSpc>
                <a:spcPct val="90000"/>
              </a:lnSpc>
              <a:spcBef>
                <a:spcPts val="600"/>
              </a:spcBef>
              <a:spcAft>
                <a:spcPct val="0"/>
              </a:spcAft>
              <a:buSzPct val="100000"/>
              <a:buFont typeface="Arial" panose="020B0604020202020204" pitchFamily="34" charset="0"/>
              <a:buChar char="▪"/>
            </a:pPr>
            <a:r>
              <a:rPr lang="en-US" sz="3200" b="0" dirty="0">
                <a:latin typeface="Franklin Gothic Medium" panose="020B0603020102020204"/>
                <a:sym typeface="Wingdings" panose="05000000000000000000" pitchFamily="2" charset="2"/>
              </a:rPr>
              <a:t>Cyst : aspirate and follow up every 3 months .</a:t>
            </a:r>
          </a:p>
          <a:p>
            <a:pPr lvl="1" indent="-228600" eaLnBrk="0" fontAlgn="base" hangingPunct="0">
              <a:lnSpc>
                <a:spcPct val="90000"/>
              </a:lnSpc>
              <a:spcBef>
                <a:spcPts val="600"/>
              </a:spcBef>
              <a:spcAft>
                <a:spcPct val="0"/>
              </a:spcAft>
              <a:buSzPct val="100000"/>
              <a:buFont typeface="Arial" panose="020B0604020202020204" pitchFamily="34" charset="0"/>
              <a:buChar char="▪"/>
            </a:pPr>
            <a:endParaRPr lang="en-US" sz="3200" b="0" dirty="0">
              <a:latin typeface="Franklin Gothic Medium" panose="020B0603020102020204"/>
              <a:sym typeface="Wingdings" panose="05000000000000000000" pitchFamily="2" charset="2"/>
            </a:endParaRPr>
          </a:p>
          <a:p>
            <a:pPr lvl="1" indent="-228600" eaLnBrk="0" fontAlgn="base" hangingPunct="0">
              <a:lnSpc>
                <a:spcPct val="90000"/>
              </a:lnSpc>
              <a:spcBef>
                <a:spcPts val="600"/>
              </a:spcBef>
              <a:spcAft>
                <a:spcPct val="0"/>
              </a:spcAft>
              <a:buSzPct val="100000"/>
              <a:buFont typeface="Arial" panose="020B0604020202020204" pitchFamily="34" charset="0"/>
              <a:buChar char="▪"/>
            </a:pPr>
            <a:r>
              <a:rPr lang="en-US" sz="3200" b="0" dirty="0">
                <a:latin typeface="Franklin Gothic Medium" panose="020B0603020102020204"/>
                <a:sym typeface="Wingdings" panose="05000000000000000000" pitchFamily="2" charset="2"/>
              </a:rPr>
              <a:t>Recurrent cyst after 3 attempts of aspiration ,</a:t>
            </a:r>
          </a:p>
          <a:p>
            <a:pPr marL="228600" lvl="1" indent="0" eaLnBrk="0" fontAlgn="base" hangingPunct="0">
              <a:lnSpc>
                <a:spcPct val="90000"/>
              </a:lnSpc>
              <a:spcBef>
                <a:spcPts val="600"/>
              </a:spcBef>
              <a:spcAft>
                <a:spcPct val="0"/>
              </a:spcAft>
              <a:buSzPct val="100000"/>
              <a:buNone/>
            </a:pPr>
            <a:r>
              <a:rPr lang="en-US" sz="3200" b="0" dirty="0">
                <a:latin typeface="Franklin Gothic Medium" panose="020B0603020102020204"/>
                <a:sym typeface="Wingdings" panose="05000000000000000000" pitchFamily="2" charset="2"/>
              </a:rPr>
              <a:t>Large cyst &gt;3-4cm and complex cysts with solid and cystic components : unilateral thyroid lobectomy.</a:t>
            </a:r>
          </a:p>
          <a:p>
            <a:pPr lvl="1" indent="-228600" eaLnBrk="0" fontAlgn="base" hangingPunct="0">
              <a:lnSpc>
                <a:spcPct val="90000"/>
              </a:lnSpc>
              <a:spcBef>
                <a:spcPts val="600"/>
              </a:spcBef>
              <a:spcAft>
                <a:spcPct val="0"/>
              </a:spcAft>
              <a:buSzPct val="100000"/>
            </a:pPr>
            <a:endParaRPr lang="en-US" sz="3200" b="0" dirty="0">
              <a:latin typeface="Franklin Gothic Medium" panose="020B0603020102020204"/>
              <a:sym typeface="Wingdings" panose="05000000000000000000" pitchFamily="2" charset="2"/>
            </a:endParaRPr>
          </a:p>
        </p:txBody>
      </p:sp>
    </p:spTree>
    <p:extLst>
      <p:ext uri="{BB962C8B-B14F-4D97-AF65-F5344CB8AC3E}">
        <p14:creationId xmlns:p14="http://schemas.microsoft.com/office/powerpoint/2010/main" val="68239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9D1D57C-69DA-D103-6D9E-77FAE97D9A57}"/>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7FF4EBB6-D83E-2B46-CD8E-E2746B0DB904}"/>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ED000F58-1496-B151-9D77-4E4B0754A85A}"/>
              </a:ext>
            </a:extLst>
          </p:cNvPr>
          <p:cNvSpPr>
            <a:spLocks noGrp="1"/>
          </p:cNvSpPr>
          <p:nvPr>
            <p:ph type="sldNum" sz="quarter" idx="12"/>
          </p:nvPr>
        </p:nvSpPr>
        <p:spPr/>
        <p:txBody>
          <a:bodyPr/>
          <a:lstStyle/>
          <a:p>
            <a:fld id="{A49DFD55-3C28-40EF-9E31-A92D2E4017FF}" type="slidenum">
              <a:rPr lang="en-US" smtClean="0"/>
              <a:pPr/>
              <a:t>4</a:t>
            </a:fld>
            <a:endParaRPr lang="en-US" dirty="0"/>
          </a:p>
        </p:txBody>
      </p:sp>
      <p:sp>
        <p:nvSpPr>
          <p:cNvPr id="10" name="مستطيل 3">
            <a:extLst>
              <a:ext uri="{FF2B5EF4-FFF2-40B4-BE49-F238E27FC236}">
                <a16:creationId xmlns:a16="http://schemas.microsoft.com/office/drawing/2014/main" id="{3EC71C3D-C283-9D64-A80B-5FC529407A94}"/>
              </a:ext>
            </a:extLst>
          </p:cNvPr>
          <p:cNvSpPr>
            <a:spLocks noGrp="1"/>
          </p:cNvSpPr>
          <p:nvPr>
            <p:ph sz="half" idx="2"/>
          </p:nvPr>
        </p:nvSpPr>
        <p:spPr>
          <a:xfrm>
            <a:off x="2286001" y="900491"/>
            <a:ext cx="9247238" cy="1015663"/>
          </a:xfrm>
          <a:prstGeom prst="rect">
            <a:avLst/>
          </a:prstGeom>
        </p:spPr>
        <p:txBody>
          <a:bodyPr wrap="square">
            <a:spAutoFit/>
          </a:bodyPr>
          <a:lstStyle/>
          <a:p>
            <a:r>
              <a:rPr lang="en-US" sz="2000" b="1" dirty="0"/>
              <a:t>Thyroid nodules are common, with up to 8% of the adult population having palpable nodules. With the use of ultrasound, up to 10 times more nodules are likely to be detected.</a:t>
            </a:r>
          </a:p>
        </p:txBody>
      </p:sp>
      <p:sp>
        <p:nvSpPr>
          <p:cNvPr id="11" name="عنصر نائب للمحتوى 2">
            <a:extLst>
              <a:ext uri="{FF2B5EF4-FFF2-40B4-BE49-F238E27FC236}">
                <a16:creationId xmlns:a16="http://schemas.microsoft.com/office/drawing/2014/main" id="{A5728DD2-269D-0506-E59B-03C16A5BD97A}"/>
              </a:ext>
            </a:extLst>
          </p:cNvPr>
          <p:cNvSpPr>
            <a:spLocks noGrp="1"/>
          </p:cNvSpPr>
          <p:nvPr>
            <p:ph sz="quarter" idx="4"/>
          </p:nvPr>
        </p:nvSpPr>
        <p:spPr>
          <a:xfrm>
            <a:off x="2209800" y="2073244"/>
            <a:ext cx="9247238" cy="3884265"/>
          </a:xfrm>
        </p:spPr>
        <p:txBody>
          <a:bodyPr>
            <a:normAutofit/>
          </a:bodyPr>
          <a:lstStyle/>
          <a:p>
            <a:r>
              <a:rPr lang="en-US" sz="2000" dirty="0"/>
              <a:t>They are found in </a:t>
            </a:r>
            <a:r>
              <a:rPr lang="en-US" sz="2000" b="1" dirty="0"/>
              <a:t>4%– 8% </a:t>
            </a:r>
            <a:r>
              <a:rPr lang="en-US" sz="2000" dirty="0"/>
              <a:t>of adults by </a:t>
            </a:r>
            <a:r>
              <a:rPr lang="en-US" sz="2000" b="1" dirty="0"/>
              <a:t>palpation</a:t>
            </a:r>
            <a:r>
              <a:rPr lang="en-US" sz="2000" dirty="0"/>
              <a:t> and in </a:t>
            </a:r>
            <a:r>
              <a:rPr lang="en-US" sz="2000" b="1" dirty="0"/>
              <a:t>13%– 67%</a:t>
            </a:r>
            <a:r>
              <a:rPr lang="en-US" sz="2000" dirty="0"/>
              <a:t> when </a:t>
            </a:r>
            <a:r>
              <a:rPr lang="en-US" sz="2000" b="1" dirty="0"/>
              <a:t>ultrasound</a:t>
            </a:r>
            <a:r>
              <a:rPr lang="en-US" sz="2000" dirty="0"/>
              <a:t> detection is used. In </a:t>
            </a:r>
            <a:r>
              <a:rPr lang="en-US" sz="2000" b="1" dirty="0"/>
              <a:t>autopsy</a:t>
            </a:r>
            <a:r>
              <a:rPr lang="en-US" sz="2000" dirty="0"/>
              <a:t> studies, they have a prevalence of approximately 50% .(so thyroid nodules are common problem).</a:t>
            </a:r>
          </a:p>
          <a:p>
            <a:r>
              <a:rPr lang="en-US" sz="2000" dirty="0"/>
              <a:t>The prevalence of thyroid nodules increases with age and women have a higher prevalence than men.</a:t>
            </a:r>
          </a:p>
          <a:p>
            <a:r>
              <a:rPr lang="en-US" sz="2000" b="1" dirty="0">
                <a:solidFill>
                  <a:srgbClr val="FF0000"/>
                </a:solidFill>
              </a:rPr>
              <a:t>The primary aim in investigating a thyroid nodule is to exclude the possibility of malignancy, which occurs in about 5%of nodules.</a:t>
            </a:r>
          </a:p>
          <a:p>
            <a:r>
              <a:rPr lang="en-US" sz="2000" b="1" dirty="0"/>
              <a:t>Thyroid nodule is considered as cold, warm, or hot. Cold thyroid nodule does not produce any hormone. Similarly thyroid nodule is considered warm or hot depending on amount of thyroid hormone secreted by thyroid tissue forming adenoma.</a:t>
            </a:r>
            <a:endParaRPr lang="en-US" sz="2000" b="1" dirty="0">
              <a:solidFill>
                <a:srgbClr val="FF0000"/>
              </a:solidFill>
            </a:endParaRPr>
          </a:p>
        </p:txBody>
      </p:sp>
    </p:spTree>
    <p:extLst>
      <p:ext uri="{BB962C8B-B14F-4D97-AF65-F5344CB8AC3E}">
        <p14:creationId xmlns:p14="http://schemas.microsoft.com/office/powerpoint/2010/main" val="3171515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A49DFD55-3C28-40EF-9E31-A92D2E4017FF}" type="slidenum">
              <a:rPr lang="en-US" smtClean="0"/>
              <a:pPr/>
              <a:t>40</a:t>
            </a:fld>
            <a:endParaRPr lang="en-US" dirty="0"/>
          </a:p>
        </p:txBody>
      </p:sp>
      <p:sp>
        <p:nvSpPr>
          <p:cNvPr id="3" name="Content Placeholder 2"/>
          <p:cNvSpPr>
            <a:spLocks noGrp="1"/>
          </p:cNvSpPr>
          <p:nvPr>
            <p:ph idx="1"/>
          </p:nvPr>
        </p:nvSpPr>
        <p:spPr>
          <a:xfrm>
            <a:off x="471488" y="1457320"/>
            <a:ext cx="11720512" cy="5121275"/>
          </a:xfrm>
        </p:spPr>
        <p:txBody>
          <a:bodyPr/>
          <a:lstStyle/>
          <a:p>
            <a:pPr marL="109855" indent="0">
              <a:buNone/>
            </a:pPr>
            <a:r>
              <a:rPr lang="en-US" sz="2800" dirty="0"/>
              <a:t>1- Hemorrhage </a:t>
            </a:r>
          </a:p>
          <a:p>
            <a:pPr marL="109855" indent="0">
              <a:buNone/>
            </a:pPr>
            <a:r>
              <a:rPr lang="en-US" sz="2800" dirty="0"/>
              <a:t>2- Damage to the external branch of the superior laryngeal nerve.</a:t>
            </a:r>
          </a:p>
          <a:p>
            <a:pPr marL="109855" indent="0">
              <a:buNone/>
            </a:pPr>
            <a:r>
              <a:rPr lang="en-US" sz="2800" dirty="0"/>
              <a:t>3- Damage to the recurrent laryngeal nerve.</a:t>
            </a:r>
          </a:p>
          <a:p>
            <a:pPr marL="109855" indent="0">
              <a:buNone/>
            </a:pPr>
            <a:r>
              <a:rPr lang="en-US" sz="2800" dirty="0"/>
              <a:t>4- Hypothyroidism. (within 2-3 weeks)</a:t>
            </a:r>
          </a:p>
          <a:p>
            <a:pPr marL="109855" indent="0">
              <a:buNone/>
            </a:pPr>
            <a:r>
              <a:rPr lang="en-US" sz="2800" dirty="0"/>
              <a:t>5- Hypoparathyroidism.</a:t>
            </a:r>
          </a:p>
          <a:p>
            <a:pPr marL="109855" indent="0">
              <a:buNone/>
            </a:pPr>
            <a:r>
              <a:rPr lang="en-US" sz="2800" dirty="0"/>
              <a:t>6- Respiratory obstruction </a:t>
            </a:r>
          </a:p>
          <a:p>
            <a:pPr marL="109855" indent="0">
              <a:buNone/>
            </a:pPr>
            <a:r>
              <a:rPr lang="en-US" sz="2800" dirty="0"/>
              <a:t>7- Thyroid crisis (in surgery or immediately after it) </a:t>
            </a:r>
          </a:p>
          <a:p>
            <a:pPr marL="109855" indent="0">
              <a:buNone/>
            </a:pPr>
            <a:endParaRPr lang="en-US" sz="2800" dirty="0"/>
          </a:p>
          <a:p>
            <a:endParaRPr lang="en-US" sz="2800" dirty="0"/>
          </a:p>
        </p:txBody>
      </p:sp>
      <p:sp>
        <p:nvSpPr>
          <p:cNvPr id="4" name="Title 1"/>
          <p:cNvSpPr>
            <a:spLocks noGrp="1"/>
          </p:cNvSpPr>
          <p:nvPr>
            <p:ph type="title"/>
          </p:nvPr>
        </p:nvSpPr>
        <p:spPr>
          <a:xfrm>
            <a:off x="609600" y="457200"/>
            <a:ext cx="10972800" cy="1143000"/>
          </a:xfrm>
        </p:spPr>
        <p:txBody>
          <a:bodyPr/>
          <a:lstStyle/>
          <a:p>
            <a:r>
              <a:rPr lang="en-US" dirty="0"/>
              <a:t>Complication of surgery </a:t>
            </a:r>
          </a:p>
        </p:txBody>
      </p:sp>
    </p:spTree>
    <p:extLst>
      <p:ext uri="{BB962C8B-B14F-4D97-AF65-F5344CB8AC3E}">
        <p14:creationId xmlns:p14="http://schemas.microsoft.com/office/powerpoint/2010/main" val="260627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A49DFD55-3C28-40EF-9E31-A92D2E4017FF}" type="slidenum">
              <a:rPr lang="en-US" smtClean="0"/>
              <a:pPr/>
              <a:t>41</a:t>
            </a:fld>
            <a:endParaRPr lang="en-US" dirty="0"/>
          </a:p>
        </p:txBody>
      </p:sp>
      <p:sp>
        <p:nvSpPr>
          <p:cNvPr id="2" name="TextBox 1">
            <a:extLst>
              <a:ext uri="{FF2B5EF4-FFF2-40B4-BE49-F238E27FC236}">
                <a16:creationId xmlns:a16="http://schemas.microsoft.com/office/drawing/2014/main" id="{BAEDC5C3-4C5E-5603-ACA6-F23D3E05893C}"/>
              </a:ext>
            </a:extLst>
          </p:cNvPr>
          <p:cNvSpPr txBox="1"/>
          <p:nvPr/>
        </p:nvSpPr>
        <p:spPr>
          <a:xfrm>
            <a:off x="4416959" y="22539"/>
            <a:ext cx="5567881" cy="707886"/>
          </a:xfrm>
          <a:prstGeom prst="rect">
            <a:avLst/>
          </a:prstGeom>
          <a:noFill/>
        </p:spPr>
        <p:txBody>
          <a:bodyPr wrap="square" rtlCol="0">
            <a:spAutoFit/>
          </a:bodyPr>
          <a:lstStyle/>
          <a:p>
            <a:r>
              <a:rPr lang="en-US" sz="4000" dirty="0"/>
              <a:t>Management</a:t>
            </a:r>
            <a:endParaRPr lang="en-US" dirty="0"/>
          </a:p>
        </p:txBody>
      </p:sp>
      <p:sp>
        <p:nvSpPr>
          <p:cNvPr id="6" name="Rectangle 1">
            <a:extLst>
              <a:ext uri="{FF2B5EF4-FFF2-40B4-BE49-F238E27FC236}">
                <a16:creationId xmlns:a16="http://schemas.microsoft.com/office/drawing/2014/main" id="{AE9572FA-C7E1-EC92-65F9-3922052E4EF1}"/>
              </a:ext>
            </a:extLst>
          </p:cNvPr>
          <p:cNvSpPr>
            <a:spLocks noChangeArrowheads="1"/>
          </p:cNvSpPr>
          <p:nvPr/>
        </p:nvSpPr>
        <p:spPr bwMode="auto">
          <a:xfrm>
            <a:off x="0" y="0"/>
            <a:ext cx="12192000" cy="0"/>
          </a:xfrm>
          <a:prstGeom prst="rect">
            <a:avLst/>
          </a:prstGeom>
          <a:solidFill>
            <a:srgbClr val="99BA9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000000"/>
                </a:solidFill>
                <a:effectLst/>
                <a:latin typeface="Roboto" panose="02000000000000000000" pitchFamily="2" charset="0"/>
              </a:rPr>
            </a:br>
            <a:r>
              <a:rPr kumimoji="0" lang="en-US" altLang="en-US" sz="1200" b="0" i="0" u="none" strike="noStrike" cap="none" normalizeH="0" baseline="0">
                <a:ln>
                  <a:noFill/>
                </a:ln>
                <a:solidFill>
                  <a:srgbClr val="000000"/>
                </a:solidFill>
                <a:effectLst/>
                <a:latin typeface="Roboto" panose="02000000000000000000" pitchFamily="2" charset="0"/>
              </a:rPr>
              <a:t>  </a:t>
            </a:r>
            <a:r>
              <a:rPr kumimoji="0" lang="en-US" altLang="en-US" sz="9600" b="0" i="0" u="none" strike="noStrike" cap="none" normalizeH="0" baseline="0">
                <a:ln>
                  <a:noFill/>
                </a:ln>
                <a:solidFill>
                  <a:srgbClr val="000000"/>
                </a:solidFill>
                <a:effectLst/>
                <a:latin typeface="Roboto" panose="02000000000000000000" pitchFamily="2" charset="0"/>
              </a:rPr>
              <a:t>       </a:t>
            </a:r>
            <a:endParaRPr kumimoji="0" lang="en-US" altLang="en-US" sz="1200" b="0" i="0" u="none" strike="noStrike" cap="none" normalizeH="0" baseline="0">
              <a:ln>
                <a:noFill/>
              </a:ln>
              <a:solidFill>
                <a:srgbClr val="FFFFFF"/>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Roboto" panose="02000000000000000000" pitchFamily="2" charset="0"/>
              </a:rPr>
              <a:t>12:11 PM</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AutoShape 2">
            <a:extLst>
              <a:ext uri="{FF2B5EF4-FFF2-40B4-BE49-F238E27FC236}">
                <a16:creationId xmlns:a16="http://schemas.microsoft.com/office/drawing/2014/main" id="{33BE94CF-E790-AC99-AF4E-20B5BC156831}"/>
              </a:ext>
            </a:extLst>
          </p:cNvPr>
          <p:cNvSpPr>
            <a:spLocks noChangeAspect="1" noChangeArrowheads="1"/>
          </p:cNvSpPr>
          <p:nvPr/>
        </p:nvSpPr>
        <p:spPr bwMode="auto">
          <a:xfrm>
            <a:off x="76200" y="-952500"/>
            <a:ext cx="19812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3">
            <a:extLst>
              <a:ext uri="{FF2B5EF4-FFF2-40B4-BE49-F238E27FC236}">
                <a16:creationId xmlns:a16="http://schemas.microsoft.com/office/drawing/2014/main" id="{0BEFC809-4309-8B52-BCF1-2B2186944D48}"/>
              </a:ext>
            </a:extLst>
          </p:cNvPr>
          <p:cNvSpPr>
            <a:spLocks noChangeArrowheads="1"/>
          </p:cNvSpPr>
          <p:nvPr/>
        </p:nvSpPr>
        <p:spPr bwMode="auto">
          <a:xfrm>
            <a:off x="152400" y="152400"/>
            <a:ext cx="12192000" cy="0"/>
          </a:xfrm>
          <a:prstGeom prst="rect">
            <a:avLst/>
          </a:prstGeom>
          <a:solidFill>
            <a:srgbClr val="99BA9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000000"/>
                </a:solidFill>
                <a:effectLst/>
                <a:latin typeface="Roboto" panose="02000000000000000000" pitchFamily="2" charset="0"/>
              </a:rPr>
            </a:br>
            <a:r>
              <a:rPr kumimoji="0" lang="en-US" altLang="en-US" sz="1200" b="0" i="0" u="none" strike="noStrike" cap="none" normalizeH="0" baseline="0" dirty="0">
                <a:ln>
                  <a:noFill/>
                </a:ln>
                <a:solidFill>
                  <a:srgbClr val="000000"/>
                </a:solidFill>
                <a:effectLst/>
                <a:latin typeface="Roboto" panose="02000000000000000000" pitchFamily="2" charset="0"/>
              </a:rPr>
              <a:t>  </a:t>
            </a:r>
            <a:r>
              <a:rPr kumimoji="0" lang="en-US" altLang="en-US" sz="9600" b="0" i="0" u="none" strike="noStrike" cap="none" normalizeH="0" baseline="0" dirty="0">
                <a:ln>
                  <a:noFill/>
                </a:ln>
                <a:solidFill>
                  <a:srgbClr val="000000"/>
                </a:solidFill>
                <a:effectLst/>
                <a:latin typeface="Roboto" panose="02000000000000000000" pitchFamily="2" charset="0"/>
              </a:rPr>
              <a:t>       </a:t>
            </a:r>
            <a:endParaRPr kumimoji="0" lang="en-US" altLang="en-US" sz="1200" b="0" i="0" u="none" strike="noStrike" cap="none" normalizeH="0" baseline="0" dirty="0">
              <a:ln>
                <a:noFill/>
              </a:ln>
              <a:solidFill>
                <a:srgbClr val="FFFFFF"/>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12:11 PM</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AutoShape 4">
            <a:extLst>
              <a:ext uri="{FF2B5EF4-FFF2-40B4-BE49-F238E27FC236}">
                <a16:creationId xmlns:a16="http://schemas.microsoft.com/office/drawing/2014/main" id="{6DEF91AF-D47F-A620-7A04-6FBEAEAC193F}"/>
              </a:ext>
            </a:extLst>
          </p:cNvPr>
          <p:cNvSpPr>
            <a:spLocks noChangeAspect="1" noChangeArrowheads="1"/>
          </p:cNvSpPr>
          <p:nvPr/>
        </p:nvSpPr>
        <p:spPr bwMode="auto">
          <a:xfrm>
            <a:off x="228600" y="-800100"/>
            <a:ext cx="19812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13">
            <a:extLst>
              <a:ext uri="{FF2B5EF4-FFF2-40B4-BE49-F238E27FC236}">
                <a16:creationId xmlns:a16="http://schemas.microsoft.com/office/drawing/2014/main" id="{707DFF55-5DDC-B076-A1F5-7AC65ACA312A}"/>
              </a:ext>
            </a:extLst>
          </p:cNvPr>
          <p:cNvSpPr>
            <a:spLocks noGrp="1"/>
          </p:cNvSpPr>
          <p:nvPr>
            <p:ph type="body" idx="1"/>
          </p:nvPr>
        </p:nvSpPr>
        <p:spPr/>
        <p:txBody>
          <a:bodyPr/>
          <a:lstStyle/>
          <a:p>
            <a:endParaRPr lang="en-US" dirty="0"/>
          </a:p>
        </p:txBody>
      </p:sp>
      <p:pic>
        <p:nvPicPr>
          <p:cNvPr id="16" name="Picture 15">
            <a:extLst>
              <a:ext uri="{FF2B5EF4-FFF2-40B4-BE49-F238E27FC236}">
                <a16:creationId xmlns:a16="http://schemas.microsoft.com/office/drawing/2014/main" id="{1092AD3D-E4F3-1237-1778-D3C9B4442EF0}"/>
              </a:ext>
            </a:extLst>
          </p:cNvPr>
          <p:cNvPicPr>
            <a:picLocks noChangeAspect="1"/>
          </p:cNvPicPr>
          <p:nvPr/>
        </p:nvPicPr>
        <p:blipFill>
          <a:blip r:embed="rId3"/>
          <a:stretch>
            <a:fillRect/>
          </a:stretch>
        </p:blipFill>
        <p:spPr>
          <a:xfrm>
            <a:off x="0" y="1100381"/>
            <a:ext cx="12192000" cy="5757619"/>
          </a:xfrm>
          <a:prstGeom prst="rect">
            <a:avLst/>
          </a:prstGeom>
        </p:spPr>
      </p:pic>
    </p:spTree>
    <p:extLst>
      <p:ext uri="{BB962C8B-B14F-4D97-AF65-F5344CB8AC3E}">
        <p14:creationId xmlns:p14="http://schemas.microsoft.com/office/powerpoint/2010/main" val="1053247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3590747" y="2437371"/>
            <a:ext cx="5777948" cy="1524735"/>
          </a:xfrm>
        </p:spPr>
        <p:txBody>
          <a:bodyPr/>
          <a:lstStyle/>
          <a:p>
            <a:r>
              <a:rPr lang="en-US" sz="7200" dirty="0"/>
              <a:t>THANK YOU</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42</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49DFD55-3C28-40EF-9E31-A92D2E4017FF}" type="slidenum">
              <a:rPr lang="en-US" smtClean="0"/>
              <a:pPr/>
              <a:t>5</a:t>
            </a:fld>
            <a:endParaRPr lang="en-US" dirty="0"/>
          </a:p>
        </p:txBody>
      </p:sp>
      <p:sp>
        <p:nvSpPr>
          <p:cNvPr id="7" name="عنوان 1"/>
          <p:cNvSpPr>
            <a:spLocks noGrp="1"/>
          </p:cNvSpPr>
          <p:nvPr>
            <p:ph type="title"/>
          </p:nvPr>
        </p:nvSpPr>
        <p:spPr>
          <a:xfrm>
            <a:off x="409564" y="582542"/>
            <a:ext cx="6343672" cy="709865"/>
          </a:xfrm>
        </p:spPr>
        <p:txBody>
          <a:bodyPr/>
          <a:lstStyle/>
          <a:p>
            <a:r>
              <a:rPr lang="en-US" dirty="0"/>
              <a:t>CLINICAL EVALUATION:</a:t>
            </a:r>
          </a:p>
        </p:txBody>
      </p:sp>
      <p:sp>
        <p:nvSpPr>
          <p:cNvPr id="8" name="عنصر نائب للمحتوى 2"/>
          <p:cNvSpPr txBox="1">
            <a:spLocks/>
          </p:cNvSpPr>
          <p:nvPr/>
        </p:nvSpPr>
        <p:spPr>
          <a:xfrm>
            <a:off x="409564" y="1632677"/>
            <a:ext cx="10086158" cy="3780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 with all assessments, </a:t>
            </a:r>
            <a:r>
              <a:rPr lang="en-US" b="1" dirty="0">
                <a:solidFill>
                  <a:srgbClr val="FF0000"/>
                </a:solidFill>
              </a:rPr>
              <a:t>a thorough history and examination is required in patients who present with a thyroid nodule.</a:t>
            </a:r>
            <a:endParaRPr lang="en-US" dirty="0"/>
          </a:p>
          <a:p>
            <a:r>
              <a:rPr lang="en-US" dirty="0"/>
              <a:t>Most nodules are </a:t>
            </a:r>
            <a:r>
              <a:rPr lang="en-US" b="1" dirty="0"/>
              <a:t>asymptomatic</a:t>
            </a:r>
            <a:r>
              <a:rPr lang="en-US" dirty="0"/>
              <a:t> and are often discovered </a:t>
            </a:r>
            <a:r>
              <a:rPr lang="en-US" b="1" dirty="0"/>
              <a:t>incidentally</a:t>
            </a:r>
            <a:r>
              <a:rPr lang="en-US" dirty="0"/>
              <a:t> by the patient or their primary medical practitioner when being examined for another problem.</a:t>
            </a:r>
          </a:p>
          <a:p>
            <a:r>
              <a:rPr lang="en-US" dirty="0"/>
              <a:t>With the increasing use of diagnostic imaging, thyroid nodules are not infrequently detected as an incidental finding on ultrasounds and computed tomography (CT) scanning.</a:t>
            </a:r>
          </a:p>
        </p:txBody>
      </p:sp>
    </p:spTree>
    <p:extLst>
      <p:ext uri="{BB962C8B-B14F-4D97-AF65-F5344CB8AC3E}">
        <p14:creationId xmlns:p14="http://schemas.microsoft.com/office/powerpoint/2010/main" val="64199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49DFD55-3C28-40EF-9E31-A92D2E4017FF}" type="slidenum">
              <a:rPr lang="en-US" smtClean="0"/>
              <a:pPr/>
              <a:t>6</a:t>
            </a:fld>
            <a:endParaRPr lang="en-US" dirty="0"/>
          </a:p>
        </p:txBody>
      </p:sp>
      <p:sp>
        <p:nvSpPr>
          <p:cNvPr id="7" name="عنوان 1"/>
          <p:cNvSpPr>
            <a:spLocks noGrp="1"/>
          </p:cNvSpPr>
          <p:nvPr>
            <p:ph type="title"/>
          </p:nvPr>
        </p:nvSpPr>
        <p:spPr>
          <a:xfrm>
            <a:off x="640683" y="503029"/>
            <a:ext cx="6343672" cy="709865"/>
          </a:xfrm>
        </p:spPr>
        <p:txBody>
          <a:bodyPr/>
          <a:lstStyle/>
          <a:p>
            <a:r>
              <a:rPr lang="en-US" dirty="0"/>
              <a:t>History and Examination</a:t>
            </a:r>
          </a:p>
        </p:txBody>
      </p:sp>
      <p:sp>
        <p:nvSpPr>
          <p:cNvPr id="8" name="عنصر نائب للمحتوى 2"/>
          <p:cNvSpPr txBox="1">
            <a:spLocks/>
          </p:cNvSpPr>
          <p:nvPr/>
        </p:nvSpPr>
        <p:spPr>
          <a:xfrm>
            <a:off x="640683" y="1938815"/>
            <a:ext cx="9870100" cy="3530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Regardless of the way in which thyroid nodules are discovered, a </a:t>
            </a:r>
            <a:r>
              <a:rPr lang="en-US">
                <a:solidFill>
                  <a:srgbClr val="FF0000"/>
                </a:solidFill>
              </a:rPr>
              <a:t>detailed patient history is requisite</a:t>
            </a:r>
            <a:r>
              <a:rPr lang="en-US"/>
              <a:t>.</a:t>
            </a:r>
          </a:p>
          <a:p>
            <a:pPr marL="0" indent="0">
              <a:buFont typeface="Arial" panose="020B0604020202020204" pitchFamily="34" charset="0"/>
              <a:buNone/>
            </a:pPr>
            <a:r>
              <a:rPr lang="en-US"/>
              <a:t>Information that needs to be ascertained includes:</a:t>
            </a:r>
          </a:p>
          <a:p>
            <a:r>
              <a:rPr lang="en-US"/>
              <a:t>the presence of symptoms,</a:t>
            </a:r>
          </a:p>
          <a:p>
            <a:r>
              <a:rPr lang="en-US"/>
              <a:t>a change in nodule size,</a:t>
            </a:r>
          </a:p>
          <a:p>
            <a:r>
              <a:rPr lang="en-US"/>
              <a:t>previous head/neck radiation exposure,</a:t>
            </a:r>
          </a:p>
          <a:p>
            <a:r>
              <a:rPr lang="en-US"/>
              <a:t>a family history of thyroid or endocrine diseases. </a:t>
            </a:r>
            <a:endParaRPr lang="en-US" dirty="0"/>
          </a:p>
        </p:txBody>
      </p:sp>
    </p:spTree>
    <p:extLst>
      <p:ext uri="{BB962C8B-B14F-4D97-AF65-F5344CB8AC3E}">
        <p14:creationId xmlns:p14="http://schemas.microsoft.com/office/powerpoint/2010/main" val="2694666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49DFD55-3C28-40EF-9E31-A92D2E4017FF}" type="slidenum">
              <a:rPr lang="en-US" smtClean="0"/>
              <a:pPr/>
              <a:t>7</a:t>
            </a:fld>
            <a:endParaRPr lang="en-US" dirty="0"/>
          </a:p>
        </p:txBody>
      </p:sp>
      <p:sp>
        <p:nvSpPr>
          <p:cNvPr id="7" name="عنصر نائب للمحتوى 2"/>
          <p:cNvSpPr txBox="1">
            <a:spLocks/>
          </p:cNvSpPr>
          <p:nvPr/>
        </p:nvSpPr>
        <p:spPr>
          <a:xfrm>
            <a:off x="466409" y="2101838"/>
            <a:ext cx="11259182" cy="38433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patient may report a history of </a:t>
            </a:r>
            <a:r>
              <a:rPr lang="en-US" sz="2400" b="1" dirty="0"/>
              <a:t>pain</a:t>
            </a:r>
            <a:r>
              <a:rPr lang="en-US" sz="2400" dirty="0"/>
              <a:t>, which may follow </a:t>
            </a:r>
            <a:r>
              <a:rPr lang="en-US" sz="2400" b="1" dirty="0"/>
              <a:t>hemorrhage</a:t>
            </a:r>
            <a:r>
              <a:rPr lang="en-US" sz="2400" dirty="0"/>
              <a:t> into a colloid nodule, or a sudden increase in the size of a neck lump, which would raise concern of malignancy.</a:t>
            </a:r>
          </a:p>
          <a:p>
            <a:r>
              <a:rPr lang="en-US" sz="2400" b="1" dirty="0"/>
              <a:t>Voice change or hoarseness</a:t>
            </a:r>
            <a:r>
              <a:rPr lang="en-US" sz="2400" dirty="0"/>
              <a:t> may also be a progressive symptom associated with an invasive tumor. Symptoms of </a:t>
            </a:r>
            <a:r>
              <a:rPr lang="en-US" sz="2400" b="1" dirty="0"/>
              <a:t>dysphagia</a:t>
            </a:r>
            <a:r>
              <a:rPr lang="en-US" sz="2400" dirty="0"/>
              <a:t>, </a:t>
            </a:r>
            <a:r>
              <a:rPr lang="en-US" sz="2400" b="1" dirty="0"/>
              <a:t>coughing</a:t>
            </a:r>
            <a:r>
              <a:rPr lang="en-US" sz="2400" dirty="0"/>
              <a:t>, </a:t>
            </a:r>
            <a:r>
              <a:rPr lang="en-US" sz="2400" b="1" dirty="0"/>
              <a:t>choking</a:t>
            </a:r>
            <a:r>
              <a:rPr lang="en-US" sz="2400" dirty="0"/>
              <a:t>, and </a:t>
            </a:r>
            <a:r>
              <a:rPr lang="en-US" sz="2400" b="1" dirty="0"/>
              <a:t>dyspnea</a:t>
            </a:r>
            <a:r>
              <a:rPr lang="en-US" sz="2400" dirty="0"/>
              <a:t> should be asked about.</a:t>
            </a:r>
          </a:p>
          <a:p>
            <a:r>
              <a:rPr lang="en-US" sz="2400" dirty="0"/>
              <a:t>Exposure of the thyroid gland to ionizing radiation is known to contribute to a higher incidence of both benign and malignant thyroid nodules, with malignancy rates in a palpable nodule in a previously irradiated thyroid in the range of 20%–50%.</a:t>
            </a:r>
          </a:p>
        </p:txBody>
      </p:sp>
      <p:sp>
        <p:nvSpPr>
          <p:cNvPr id="8" name="عنوان 1"/>
          <p:cNvSpPr>
            <a:spLocks noGrp="1"/>
          </p:cNvSpPr>
          <p:nvPr>
            <p:ph type="title"/>
          </p:nvPr>
        </p:nvSpPr>
        <p:spPr/>
        <p:txBody>
          <a:bodyPr/>
          <a:lstStyle/>
          <a:p>
            <a:pPr algn="l"/>
            <a:r>
              <a:rPr lang="en-US" dirty="0"/>
              <a:t>History and Examination</a:t>
            </a:r>
          </a:p>
        </p:txBody>
      </p:sp>
    </p:spTree>
    <p:extLst>
      <p:ext uri="{BB962C8B-B14F-4D97-AF65-F5344CB8AC3E}">
        <p14:creationId xmlns:p14="http://schemas.microsoft.com/office/powerpoint/2010/main" val="193210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49DFD55-3C28-40EF-9E31-A92D2E4017FF}" type="slidenum">
              <a:rPr lang="en-US" smtClean="0"/>
              <a:pPr/>
              <a:t>8</a:t>
            </a:fld>
            <a:endParaRPr lang="en-US" dirty="0"/>
          </a:p>
        </p:txBody>
      </p:sp>
      <p:sp>
        <p:nvSpPr>
          <p:cNvPr id="7" name="عنصر نائب للمحتوى 2"/>
          <p:cNvSpPr txBox="1">
            <a:spLocks/>
          </p:cNvSpPr>
          <p:nvPr/>
        </p:nvSpPr>
        <p:spPr>
          <a:xfrm>
            <a:off x="373062" y="2257188"/>
            <a:ext cx="10980737" cy="43756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Clinical examination of the thyroid should focus on whether the nodule is </a:t>
            </a:r>
            <a:r>
              <a:rPr lang="en-US" sz="2400" b="1"/>
              <a:t>solitary</a:t>
            </a:r>
            <a:r>
              <a:rPr lang="en-US" sz="2400"/>
              <a:t> or dominant in a multinodular goiter. </a:t>
            </a:r>
          </a:p>
          <a:p>
            <a:r>
              <a:rPr lang="en-US" sz="2400"/>
              <a:t>The characteristics of the nodule, including </a:t>
            </a:r>
            <a:r>
              <a:rPr lang="en-US" sz="2400" b="1"/>
              <a:t>size</a:t>
            </a:r>
            <a:r>
              <a:rPr lang="en-US" sz="2400"/>
              <a:t>, </a:t>
            </a:r>
            <a:r>
              <a:rPr lang="en-US" sz="2400" b="1"/>
              <a:t>consistency</a:t>
            </a:r>
            <a:r>
              <a:rPr lang="en-US" sz="2400"/>
              <a:t> (e.g., soft, firm, woody, or hard), and </a:t>
            </a:r>
            <a:r>
              <a:rPr lang="en-US" sz="2400" b="1"/>
              <a:t>involvement with adjacent structures</a:t>
            </a:r>
            <a:r>
              <a:rPr lang="en-US" sz="2400"/>
              <a:t>, should also be defined.</a:t>
            </a:r>
          </a:p>
          <a:p>
            <a:r>
              <a:rPr lang="en-US" sz="2400"/>
              <a:t>Examination of the cervical lymph nodes, should also be performed. </a:t>
            </a:r>
            <a:endParaRPr lang="en-US" sz="2400" dirty="0"/>
          </a:p>
        </p:txBody>
      </p:sp>
      <p:sp>
        <p:nvSpPr>
          <p:cNvPr id="8" name="عنوان 1"/>
          <p:cNvSpPr>
            <a:spLocks noGrp="1"/>
          </p:cNvSpPr>
          <p:nvPr>
            <p:ph type="title"/>
          </p:nvPr>
        </p:nvSpPr>
        <p:spPr/>
        <p:txBody>
          <a:bodyPr/>
          <a:lstStyle/>
          <a:p>
            <a:pPr algn="l"/>
            <a:r>
              <a:rPr lang="en-US" dirty="0"/>
              <a:t>History and Examination</a:t>
            </a:r>
          </a:p>
        </p:txBody>
      </p:sp>
    </p:spTree>
    <p:extLst>
      <p:ext uri="{BB962C8B-B14F-4D97-AF65-F5344CB8AC3E}">
        <p14:creationId xmlns:p14="http://schemas.microsoft.com/office/powerpoint/2010/main" val="3683329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 y="0"/>
            <a:ext cx="4629150" cy="1909763"/>
          </a:xfrm>
        </p:spPr>
        <p:txBody>
          <a:bodyPr/>
          <a:lstStyle/>
          <a:p>
            <a:r>
              <a:rPr lang="en-US" dirty="0"/>
              <a:t>Common solitary thyroid condition:</a:t>
            </a:r>
          </a:p>
        </p:txBody>
      </p:sp>
      <p:sp>
        <p:nvSpPr>
          <p:cNvPr id="3" name="Subtitle 2"/>
          <p:cNvSpPr>
            <a:spLocks noGrp="1"/>
          </p:cNvSpPr>
          <p:nvPr>
            <p:ph type="subTitle" idx="1"/>
          </p:nvPr>
        </p:nvSpPr>
        <p:spPr>
          <a:xfrm>
            <a:off x="4676774" y="4133887"/>
            <a:ext cx="6696074" cy="1888832"/>
          </a:xfrm>
        </p:spPr>
        <p:txBody>
          <a:bodyPr>
            <a:noAutofit/>
          </a:bodyPr>
          <a:lstStyle/>
          <a:p>
            <a:pPr marL="285750" indent="-285750">
              <a:buFont typeface="Wingdings" panose="05000000000000000000" pitchFamily="2" charset="2"/>
              <a:buChar char="Ø"/>
            </a:pPr>
            <a:r>
              <a:rPr lang="en-US" sz="2400" dirty="0">
                <a:solidFill>
                  <a:schemeClr val="tx1">
                    <a:lumMod val="95000"/>
                    <a:lumOff val="5000"/>
                  </a:schemeClr>
                </a:solidFill>
              </a:rPr>
              <a:t>Simple goiter </a:t>
            </a:r>
          </a:p>
          <a:p>
            <a:pPr marL="342900" indent="-342900">
              <a:buFont typeface="Arial" panose="020B0604020202020204" pitchFamily="34" charset="0"/>
              <a:buChar char="•"/>
            </a:pPr>
            <a:r>
              <a:rPr lang="en-US" sz="2400" dirty="0">
                <a:solidFill>
                  <a:schemeClr val="tx1">
                    <a:lumMod val="95000"/>
                    <a:lumOff val="5000"/>
                  </a:schemeClr>
                </a:solidFill>
              </a:rPr>
              <a:t>Nodular goiter </a:t>
            </a:r>
          </a:p>
          <a:p>
            <a:pPr marL="342900" indent="-342900">
              <a:buFont typeface="Arial" panose="020B0604020202020204" pitchFamily="34" charset="0"/>
              <a:buChar char="•"/>
            </a:pPr>
            <a:r>
              <a:rPr lang="en-US" sz="2400" dirty="0">
                <a:solidFill>
                  <a:schemeClr val="tx1">
                    <a:lumMod val="95000"/>
                    <a:lumOff val="5000"/>
                  </a:schemeClr>
                </a:solidFill>
              </a:rPr>
              <a:t>Diffuse hyper plastic goiter</a:t>
            </a:r>
          </a:p>
          <a:p>
            <a:pPr marL="285750" indent="-285750">
              <a:buFont typeface="Wingdings" panose="05000000000000000000" pitchFamily="2" charset="2"/>
              <a:buChar char="Ø"/>
            </a:pPr>
            <a:r>
              <a:rPr lang="en-US" sz="2400" dirty="0">
                <a:solidFill>
                  <a:schemeClr val="tx1">
                    <a:lumMod val="95000"/>
                    <a:lumOff val="5000"/>
                  </a:schemeClr>
                </a:solidFill>
              </a:rPr>
              <a:t>Thyroid cyst </a:t>
            </a:r>
          </a:p>
          <a:p>
            <a:pPr marL="285750" indent="-285750">
              <a:buFont typeface="Wingdings" panose="05000000000000000000" pitchFamily="2" charset="2"/>
              <a:buChar char="Ø"/>
            </a:pPr>
            <a:r>
              <a:rPr lang="en-US" sz="2400" dirty="0">
                <a:solidFill>
                  <a:schemeClr val="tx1">
                    <a:lumMod val="95000"/>
                    <a:lumOff val="5000"/>
                  </a:schemeClr>
                </a:solidFill>
              </a:rPr>
              <a:t>Autonomous toxic nodule </a:t>
            </a:r>
          </a:p>
          <a:p>
            <a:pPr marL="285750" indent="-285750">
              <a:buFont typeface="Wingdings" panose="05000000000000000000" pitchFamily="2" charset="2"/>
              <a:buChar char="Ø"/>
            </a:pPr>
            <a:r>
              <a:rPr lang="en-US" sz="2400" dirty="0">
                <a:solidFill>
                  <a:schemeClr val="tx1">
                    <a:lumMod val="95000"/>
                    <a:lumOff val="5000"/>
                  </a:schemeClr>
                </a:solidFill>
              </a:rPr>
              <a:t>Granulomatous thyroiditis </a:t>
            </a:r>
          </a:p>
          <a:p>
            <a:pPr marL="285750" indent="-285750">
              <a:buFont typeface="Wingdings" panose="05000000000000000000" pitchFamily="2" charset="2"/>
              <a:buChar char="Ø"/>
            </a:pPr>
            <a:r>
              <a:rPr lang="en-US" sz="2400" dirty="0">
                <a:solidFill>
                  <a:schemeClr val="tx1">
                    <a:lumMod val="95000"/>
                    <a:lumOff val="5000"/>
                  </a:schemeClr>
                </a:solidFill>
              </a:rPr>
              <a:t>Follicular adenoma </a:t>
            </a:r>
          </a:p>
          <a:p>
            <a:pPr marL="285750" indent="-285750">
              <a:buFont typeface="Wingdings" panose="05000000000000000000" pitchFamily="2" charset="2"/>
              <a:buChar char="Ø"/>
            </a:pPr>
            <a:r>
              <a:rPr lang="en-US" sz="2400" dirty="0">
                <a:solidFill>
                  <a:schemeClr val="tx1">
                    <a:lumMod val="95000"/>
                    <a:lumOff val="5000"/>
                  </a:schemeClr>
                </a:solidFill>
              </a:rPr>
              <a:t>Malignant solitary nodule </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pPr/>
              <a:t>9</a:t>
            </a:fld>
            <a:endParaRPr lang="en-US" dirty="0"/>
          </a:p>
        </p:txBody>
      </p:sp>
    </p:spTree>
    <p:extLst>
      <p:ext uri="{BB962C8B-B14F-4D97-AF65-F5344CB8AC3E}">
        <p14:creationId xmlns:p14="http://schemas.microsoft.com/office/powerpoint/2010/main" val="2302219969"/>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C43685-694E-4579-B109-3C418D49DA65}">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2.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3.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presentation</Template>
  <TotalTime>980</TotalTime>
  <Words>2859</Words>
  <Application>Microsoft Office PowerPoint</Application>
  <PresentationFormat>Widescreen</PresentationFormat>
  <Paragraphs>311</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Solitary thyroid nodule </vt:lpstr>
      <vt:lpstr>PowerPoint Presentation</vt:lpstr>
      <vt:lpstr>PowerPoint Presentation</vt:lpstr>
      <vt:lpstr>PowerPoint Presentation</vt:lpstr>
      <vt:lpstr>CLINICAL EVALUATION:</vt:lpstr>
      <vt:lpstr>History and Examination</vt:lpstr>
      <vt:lpstr>History and Examination</vt:lpstr>
      <vt:lpstr>History and Examination</vt:lpstr>
      <vt:lpstr>Common solitary thyroid condition:</vt:lpstr>
      <vt:lpstr>simple goiter (nontoxic): is an anatomical enlargement of the thyroid gland. It can be related with thyroid dysfunction or have normal thyroid function. </vt:lpstr>
      <vt:lpstr>Nodular goiter: </vt:lpstr>
      <vt:lpstr>Symptoms </vt:lpstr>
      <vt:lpstr>Autonomous toxic nodule</vt:lpstr>
      <vt:lpstr>Granulomatous thyroiditis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Findings that raise suspicion for malignancy </vt:lpstr>
      <vt:lpstr>PowerPoint Presentation</vt:lpstr>
      <vt:lpstr>Investigation of thyroid </vt:lpstr>
      <vt:lpstr>TFT</vt:lpstr>
      <vt:lpstr>Ultrasonography:</vt:lpstr>
      <vt:lpstr>PowerPoint Presentation</vt:lpstr>
      <vt:lpstr>PowerPoint Presentation</vt:lpstr>
      <vt:lpstr>Indication for surgery </vt:lpstr>
      <vt:lpstr>Procedures </vt:lpstr>
      <vt:lpstr>PowerPoint Presentation</vt:lpstr>
      <vt:lpstr>PowerPoint Presentation</vt:lpstr>
      <vt:lpstr>PowerPoint Presentation</vt:lpstr>
      <vt:lpstr>Complication of surgery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bayan masoud-MULC</dc:creator>
  <cp:lastModifiedBy>Sanabil Hassanat</cp:lastModifiedBy>
  <cp:revision>79</cp:revision>
  <dcterms:created xsi:type="dcterms:W3CDTF">2022-09-15T14:20:20Z</dcterms:created>
  <dcterms:modified xsi:type="dcterms:W3CDTF">2023-03-26T11:36:41Z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