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61" r:id="rId3"/>
    <p:sldId id="262" r:id="rId4"/>
    <p:sldId id="263" r:id="rId5"/>
    <p:sldId id="266" r:id="rId6"/>
    <p:sldId id="258" r:id="rId7"/>
    <p:sldId id="259" r:id="rId8"/>
    <p:sldId id="260" r:id="rId9"/>
    <p:sldId id="264" r:id="rId10"/>
    <p:sldId id="269" r:id="rId11"/>
    <p:sldId id="270" r:id="rId12"/>
    <p:sldId id="272" r:id="rId13"/>
    <p:sldId id="273" r:id="rId14"/>
    <p:sldId id="265" r:id="rId15"/>
    <p:sldId id="268"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E0FD18-9154-482E-A8FA-2538D7BF72C3}"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301701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0FD18-9154-482E-A8FA-2538D7BF72C3}"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259495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0FD18-9154-482E-A8FA-2538D7BF72C3}"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2803388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B3FB0C32-F044-4939-92E4-8BA39B7A391A}"/>
              </a:ext>
              <a:ext uri="{C183D7F6-B498-43B3-948B-1728B52AA6E4}">
                <adec:decorative xmlns:adec="http://schemas.microsoft.com/office/drawing/2017/decorative" xmlns=""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584BE8A-3E34-4967-9E7C-13EC8F6A990A}"/>
              </a:ext>
              <a:ext uri="{C183D7F6-B498-43B3-948B-1728B52AA6E4}">
                <adec:decorative xmlns:adec="http://schemas.microsoft.com/office/drawing/2017/decorative" xmlns=""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99BFF676-EC35-4FFD-8894-CA4F2830700A}"/>
              </a:ext>
              <a:ext uri="{C183D7F6-B498-43B3-948B-1728B52AA6E4}">
                <adec:decorative xmlns:adec="http://schemas.microsoft.com/office/drawing/2017/decorative" xmlns=""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32DA1557-E095-4C82-B659-3AF550080BB1}"/>
              </a:ext>
              <a:ext uri="{C183D7F6-B498-43B3-948B-1728B52AA6E4}">
                <adec:decorative xmlns:adec="http://schemas.microsoft.com/office/drawing/2017/decorative" xmlns=""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9F34E5EF-94D7-4AE0-BDD1-81A3ECDE614C}"/>
              </a:ext>
              <a:ext uri="{C183D7F6-B498-43B3-948B-1728B52AA6E4}">
                <adec:decorative xmlns:adec="http://schemas.microsoft.com/office/drawing/2017/decorative" xmlns=""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D829E57E-3199-4AAA-B2D5-F93264FDA0B5}"/>
              </a:ext>
              <a:ext uri="{C183D7F6-B498-43B3-948B-1728B52AA6E4}">
                <adec:decorative xmlns:adec="http://schemas.microsoft.com/office/drawing/2017/decorative" xmlns=""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ag=CustomerPhoto&#10;Crop=1&#10;Align=N/A">
            <a:extLst>
              <a:ext uri="{FF2B5EF4-FFF2-40B4-BE49-F238E27FC236}">
                <a16:creationId xmlns:a16="http://schemas.microsoft.com/office/drawing/2014/main" xmlns=""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xmlns=""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Click to edit Master title style</a:t>
            </a:r>
            <a:endParaRPr lang="en-US" dirty="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endParaRPr>
          </a:p>
        </p:txBody>
      </p:sp>
      <p:sp>
        <p:nvSpPr>
          <p:cNvPr id="20" name="Text Placeholder 12">
            <a:extLst>
              <a:ext uri="{FF2B5EF4-FFF2-40B4-BE49-F238E27FC236}">
                <a16:creationId xmlns:a16="http://schemas.microsoft.com/office/drawing/2014/main" xmlns=""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3254481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xmlns=""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xmlns=""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r>
              <a:rPr lang="en-US"/>
              <a:t>3/1/20XX</a:t>
            </a:r>
          </a:p>
        </p:txBody>
      </p:sp>
      <p:sp>
        <p:nvSpPr>
          <p:cNvPr id="24" name="Picture Placeholder 23">
            <a:extLst>
              <a:ext uri="{FF2B5EF4-FFF2-40B4-BE49-F238E27FC236}">
                <a16:creationId xmlns:a16="http://schemas.microsoft.com/office/drawing/2014/main" xmlns=""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xmlns=""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xmlns=""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a:t>Click icon to add picture</a:t>
            </a:r>
            <a:endParaRPr lang="en-US" dirty="0"/>
          </a:p>
        </p:txBody>
      </p:sp>
      <p:sp>
        <p:nvSpPr>
          <p:cNvPr id="30" name="Footer Placeholder 2">
            <a:extLst>
              <a:ext uri="{FF2B5EF4-FFF2-40B4-BE49-F238E27FC236}">
                <a16:creationId xmlns:a16="http://schemas.microsoft.com/office/drawing/2014/main" xmlns=""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r>
              <a:rPr lang="en-US"/>
              <a:t>SAMPLE FOOTER TEXT</a:t>
            </a:r>
            <a:endParaRPr lang="en-US" dirty="0"/>
          </a:p>
        </p:txBody>
      </p:sp>
      <p:sp>
        <p:nvSpPr>
          <p:cNvPr id="31" name="Slide Number Placeholder 3">
            <a:extLst>
              <a:ext uri="{FF2B5EF4-FFF2-40B4-BE49-F238E27FC236}">
                <a16:creationId xmlns:a16="http://schemas.microsoft.com/office/drawing/2014/main" xmlns=""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421347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xmlns="" id="{BE04ED02-B678-4D1E-BEDA-7E28F9038DF5}"/>
              </a:ext>
              <a:ext uri="{C183D7F6-B498-43B3-948B-1728B52AA6E4}">
                <adec:decorative xmlns:adec="http://schemas.microsoft.com/office/drawing/2017/decorative" xmlns=""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5E2C5A2-B8B2-47C5-8E1B-3A97E2C9BB13}"/>
              </a:ext>
              <a:ext uri="{C183D7F6-B498-43B3-948B-1728B52AA6E4}">
                <adec:decorative xmlns:adec="http://schemas.microsoft.com/office/drawing/2017/decorative" xmlns=""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3FD8455-A2E1-40B3-B6C4-36070AF58F78}"/>
              </a:ext>
              <a:ext uri="{C183D7F6-B498-43B3-948B-1728B52AA6E4}">
                <adec:decorative xmlns:adec="http://schemas.microsoft.com/office/drawing/2017/decorative" xmlns=""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7">
            <a:extLst>
              <a:ext uri="{FF2B5EF4-FFF2-40B4-BE49-F238E27FC236}">
                <a16:creationId xmlns:a16="http://schemas.microsoft.com/office/drawing/2014/main" xmlns="" id="{0F53BE70-C6B1-407C-9333-7251BDC77A9E}"/>
              </a:ext>
              <a:ext uri="{C183D7F6-B498-43B3-948B-1728B52AA6E4}">
                <adec:decorative xmlns:adec="http://schemas.microsoft.com/office/drawing/2017/decorative" xmlns=""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xmlns="" id="{05864DDE-75C0-4BE6-93FF-A960706ADEC3}"/>
              </a:ext>
              <a:ext uri="{C183D7F6-B498-43B3-948B-1728B52AA6E4}">
                <adec:decorative xmlns:adec="http://schemas.microsoft.com/office/drawing/2017/decorative" xmlns=""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1">
            <a:extLst>
              <a:ext uri="{FF2B5EF4-FFF2-40B4-BE49-F238E27FC236}">
                <a16:creationId xmlns:a16="http://schemas.microsoft.com/office/drawing/2014/main" xmlns=""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ea typeface="Cambria" panose="02040503050406030204" pitchFamily="18" charset="0"/>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xmlns=""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xmlns=""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xmlns=""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88743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0FD18-9154-482E-A8FA-2538D7BF72C3}"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4441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E0FD18-9154-482E-A8FA-2538D7BF72C3}"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419085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E0FD18-9154-482E-A8FA-2538D7BF72C3}"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230724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E0FD18-9154-482E-A8FA-2538D7BF72C3}" type="datetimeFigureOut">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368305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E0FD18-9154-482E-A8FA-2538D7BF72C3}" type="datetimeFigureOut">
              <a:rPr lang="en-US" smtClean="0"/>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298469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0FD18-9154-482E-A8FA-2538D7BF72C3}" type="datetimeFigureOut">
              <a:rPr lang="en-US" smtClean="0"/>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2043370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0FD18-9154-482E-A8FA-2538D7BF72C3}"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180287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0FD18-9154-482E-A8FA-2538D7BF72C3}"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170533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0FD18-9154-482E-A8FA-2538D7BF72C3}" type="datetimeFigureOut">
              <a:rPr lang="en-US" smtClean="0"/>
              <a:t>9/18/2023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E288F-170D-4E47-AA25-F2F415C2F924}" type="slidenum">
              <a:rPr lang="en-US" smtClean="0"/>
              <a:t>‹#›</a:t>
            </a:fld>
            <a:endParaRPr lang="en-US"/>
          </a:p>
        </p:txBody>
      </p:sp>
    </p:spTree>
    <p:extLst>
      <p:ext uri="{BB962C8B-B14F-4D97-AF65-F5344CB8AC3E}">
        <p14:creationId xmlns:p14="http://schemas.microsoft.com/office/powerpoint/2010/main" val="151607466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01262"/>
            <a:ext cx="9144000" cy="2387600"/>
          </a:xfrm>
        </p:spPr>
        <p:txBody>
          <a:bodyPr/>
          <a:lstStyle/>
          <a:p>
            <a:r>
              <a:rPr lang="en-US" dirty="0" smtClean="0">
                <a:solidFill>
                  <a:schemeClr val="bg1"/>
                </a:solidFill>
              </a:rPr>
              <a:t>ACUTE PANCREATITIS</a:t>
            </a:r>
            <a:endParaRPr lang="en-US" dirty="0">
              <a:solidFill>
                <a:schemeClr val="bg1"/>
              </a:solidFill>
            </a:endParaRPr>
          </a:p>
        </p:txBody>
      </p:sp>
      <p:sp>
        <p:nvSpPr>
          <p:cNvPr id="3" name="Subtitle 2"/>
          <p:cNvSpPr>
            <a:spLocks noGrp="1"/>
          </p:cNvSpPr>
          <p:nvPr>
            <p:ph type="subTitle" idx="1"/>
          </p:nvPr>
        </p:nvSpPr>
        <p:spPr>
          <a:xfrm>
            <a:off x="1524000" y="4157933"/>
            <a:ext cx="9144000" cy="1673524"/>
          </a:xfrm>
        </p:spPr>
        <p:txBody>
          <a:bodyPr>
            <a:normAutofit/>
          </a:bodyPr>
          <a:lstStyle/>
          <a:p>
            <a:r>
              <a:rPr lang="en-US" dirty="0" smtClean="0">
                <a:solidFill>
                  <a:schemeClr val="bg1"/>
                </a:solidFill>
              </a:rPr>
              <a:t>DONE BY : MONA ABUZAID</a:t>
            </a:r>
          </a:p>
          <a:p>
            <a:r>
              <a:rPr lang="en-US" dirty="0" smtClean="0">
                <a:solidFill>
                  <a:schemeClr val="bg1"/>
                </a:solidFill>
              </a:rPr>
              <a:t>            LAMA RAED </a:t>
            </a:r>
          </a:p>
          <a:p>
            <a:r>
              <a:rPr lang="en-US" dirty="0" smtClean="0">
                <a:solidFill>
                  <a:schemeClr val="bg1"/>
                </a:solidFill>
              </a:rPr>
              <a:t>               ARWA AJALEEN</a:t>
            </a:r>
            <a:endParaRPr lang="en-US" dirty="0">
              <a:solidFill>
                <a:schemeClr val="bg1"/>
              </a:solidFill>
            </a:endParaRPr>
          </a:p>
        </p:txBody>
      </p:sp>
      <p:sp>
        <p:nvSpPr>
          <p:cNvPr id="4" name="TextBox 3"/>
          <p:cNvSpPr txBox="1"/>
          <p:nvPr/>
        </p:nvSpPr>
        <p:spPr>
          <a:xfrm>
            <a:off x="3717986" y="3036498"/>
            <a:ext cx="4710022" cy="461665"/>
          </a:xfrm>
          <a:prstGeom prst="rect">
            <a:avLst/>
          </a:prstGeom>
          <a:noFill/>
        </p:spPr>
        <p:txBody>
          <a:bodyPr wrap="square" rtlCol="0">
            <a:spAutoFit/>
          </a:bodyPr>
          <a:lstStyle/>
          <a:p>
            <a:r>
              <a:rPr lang="en-US" sz="2400" dirty="0" smtClean="0">
                <a:solidFill>
                  <a:schemeClr val="bg1"/>
                </a:solidFill>
              </a:rPr>
              <a:t>Supervised by : DR.TARIQ ALADWAN</a:t>
            </a:r>
            <a:endParaRPr lang="en-US" sz="2400" dirty="0">
              <a:solidFill>
                <a:schemeClr val="bg1"/>
              </a:solidFill>
            </a:endParaRPr>
          </a:p>
        </p:txBody>
      </p:sp>
    </p:spTree>
    <p:extLst>
      <p:ext uri="{BB962C8B-B14F-4D97-AF65-F5344CB8AC3E}">
        <p14:creationId xmlns:p14="http://schemas.microsoft.com/office/powerpoint/2010/main" val="1778486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99735" y="198407"/>
            <a:ext cx="6512943" cy="6349041"/>
          </a:xfrm>
          <a:prstGeom prst="rect">
            <a:avLst/>
          </a:prstGeom>
        </p:spPr>
      </p:pic>
      <p:pic>
        <p:nvPicPr>
          <p:cNvPr id="2" name="Picture 1"/>
          <p:cNvPicPr>
            <a:picLocks noChangeAspect="1"/>
          </p:cNvPicPr>
          <p:nvPr/>
        </p:nvPicPr>
        <p:blipFill>
          <a:blip r:embed="rId3"/>
          <a:stretch>
            <a:fillRect/>
          </a:stretch>
        </p:blipFill>
        <p:spPr>
          <a:xfrm>
            <a:off x="9235116" y="107291"/>
            <a:ext cx="2762250" cy="1657350"/>
          </a:xfrm>
          <a:prstGeom prst="rect">
            <a:avLst/>
          </a:prstGeom>
        </p:spPr>
      </p:pic>
    </p:spTree>
    <p:extLst>
      <p:ext uri="{BB962C8B-B14F-4D97-AF65-F5344CB8AC3E}">
        <p14:creationId xmlns:p14="http://schemas.microsoft.com/office/powerpoint/2010/main" val="109614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5810"/>
            <a:ext cx="10515600" cy="5849159"/>
          </a:xfrm>
        </p:spPr>
        <p:txBody>
          <a:bodyPr/>
          <a:lstStyle/>
          <a:p>
            <a:pPr marL="514350" indent="-514350">
              <a:buFont typeface="+mj-lt"/>
              <a:buAutoNum type="arabicPeriod"/>
            </a:pPr>
            <a:r>
              <a:rPr lang="en-US" dirty="0" smtClean="0"/>
              <a:t>Gallstones: </a:t>
            </a:r>
          </a:p>
          <a:p>
            <a:pPr marL="0" indent="0">
              <a:buNone/>
            </a:pPr>
            <a:r>
              <a:rPr lang="en-US" dirty="0"/>
              <a:t>    It was proposed that </a:t>
            </a:r>
            <a:r>
              <a:rPr lang="en-US" dirty="0" smtClean="0"/>
              <a:t>the </a:t>
            </a:r>
            <a:r>
              <a:rPr lang="en-US" dirty="0"/>
              <a:t>“common channel” </a:t>
            </a:r>
            <a:r>
              <a:rPr lang="en-US" dirty="0" smtClean="0"/>
              <a:t>hypothesis allowed </a:t>
            </a:r>
            <a:r>
              <a:rPr lang="en-US" dirty="0"/>
              <a:t>bile to reflux into the pancreatic duct , Another proposal was that transient incompetence caused by the passage of a stone through the sphincter might allow duodenal fluid and bile to reflux into the pancreatic duct, A third possibility is that acute pancreatitis is due to the gallstone obstructing the pancreatic duct and leading to ductal </a:t>
            </a:r>
            <a:r>
              <a:rPr lang="en-US" dirty="0" smtClean="0"/>
              <a:t>hypertension.</a:t>
            </a:r>
          </a:p>
          <a:p>
            <a:pPr marL="0" indent="0">
              <a:buNone/>
            </a:pPr>
            <a:endParaRPr lang="en-US" dirty="0"/>
          </a:p>
          <a:p>
            <a:pPr marL="0" indent="0">
              <a:buNone/>
            </a:pPr>
            <a:r>
              <a:rPr lang="en-US" dirty="0"/>
              <a:t>2. </a:t>
            </a:r>
            <a:r>
              <a:rPr lang="en-US" dirty="0" smtClean="0"/>
              <a:t>Alcohol:</a:t>
            </a:r>
          </a:p>
          <a:p>
            <a:pPr marL="0" indent="0">
              <a:buNone/>
            </a:pPr>
            <a:r>
              <a:rPr lang="en-US" dirty="0"/>
              <a:t>   There are several mechanisms by which ethanol causes acute pancreatitis by acting on the acinar and stellate cells , The secretory burst coupled with ethanol induced spasm of the sphincter of </a:t>
            </a:r>
            <a:r>
              <a:rPr lang="en-US" dirty="0" err="1"/>
              <a:t>Oddi</a:t>
            </a:r>
            <a:r>
              <a:rPr lang="en-US" dirty="0"/>
              <a:t> probably incites acute pancreatitis </a:t>
            </a:r>
            <a:endParaRPr lang="en-US" dirty="0" smtClean="0"/>
          </a:p>
        </p:txBody>
      </p:sp>
      <p:pic>
        <p:nvPicPr>
          <p:cNvPr id="2" name="Picture 1"/>
          <p:cNvPicPr>
            <a:picLocks noChangeAspect="1"/>
          </p:cNvPicPr>
          <p:nvPr/>
        </p:nvPicPr>
        <p:blipFill>
          <a:blip r:embed="rId2"/>
          <a:stretch>
            <a:fillRect/>
          </a:stretch>
        </p:blipFill>
        <p:spPr>
          <a:xfrm>
            <a:off x="10230929" y="0"/>
            <a:ext cx="1852702" cy="1111621"/>
          </a:xfrm>
          <a:prstGeom prst="rect">
            <a:avLst/>
          </a:prstGeom>
        </p:spPr>
      </p:pic>
    </p:spTree>
    <p:extLst>
      <p:ext uri="{BB962C8B-B14F-4D97-AF65-F5344CB8AC3E}">
        <p14:creationId xmlns:p14="http://schemas.microsoft.com/office/powerpoint/2010/main" val="353978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3694" y="810883"/>
            <a:ext cx="10515600" cy="5762895"/>
          </a:xfrm>
        </p:spPr>
        <p:txBody>
          <a:bodyPr/>
          <a:lstStyle/>
          <a:p>
            <a:pPr marL="0" indent="0">
              <a:buNone/>
            </a:pPr>
            <a:r>
              <a:rPr lang="en-US" dirty="0" smtClean="0"/>
              <a:t>3. Iatrogenic</a:t>
            </a:r>
            <a:r>
              <a:rPr lang="en-US" dirty="0"/>
              <a:t>:</a:t>
            </a:r>
            <a:endParaRPr lang="en-US" dirty="0" smtClean="0"/>
          </a:p>
          <a:p>
            <a:pPr marL="0" indent="0">
              <a:buNone/>
            </a:pPr>
            <a:r>
              <a:rPr lang="en-US" dirty="0"/>
              <a:t> </a:t>
            </a:r>
            <a:r>
              <a:rPr lang="en-US" dirty="0" smtClean="0"/>
              <a:t>   The </a:t>
            </a:r>
            <a:r>
              <a:rPr lang="en-US" dirty="0"/>
              <a:t>most common iatrogenic cause is ERCP in which acute pancreatitis occurs after about 5% to 10% of procedures , The risk of post-ERCP acute pancreatitis is increased if the contrast agent is infused repeatedly under high pressure by the </a:t>
            </a:r>
            <a:r>
              <a:rPr lang="en-US" dirty="0" err="1"/>
              <a:t>endoscopist</a:t>
            </a:r>
            <a:r>
              <a:rPr lang="en-US" dirty="0"/>
              <a:t> and in patients with sphincter of </a:t>
            </a:r>
            <a:r>
              <a:rPr lang="en-US" dirty="0" err="1"/>
              <a:t>Oddi</a:t>
            </a:r>
            <a:r>
              <a:rPr lang="en-US" dirty="0"/>
              <a:t> dysfunction. </a:t>
            </a:r>
            <a:endParaRPr lang="en-US" dirty="0" smtClean="0"/>
          </a:p>
          <a:p>
            <a:pPr marL="0" indent="0">
              <a:buNone/>
            </a:pPr>
            <a:endParaRPr lang="en-US" dirty="0"/>
          </a:p>
          <a:p>
            <a:pPr marL="0" indent="0">
              <a:buNone/>
            </a:pPr>
            <a:r>
              <a:rPr lang="en-US" dirty="0"/>
              <a:t>4. Hereditary </a:t>
            </a:r>
            <a:r>
              <a:rPr lang="en-US" dirty="0" smtClean="0"/>
              <a:t>Pancreatitis:</a:t>
            </a:r>
          </a:p>
          <a:p>
            <a:pPr marL="0" indent="0">
              <a:buNone/>
            </a:pPr>
            <a:r>
              <a:rPr lang="en-US" dirty="0" smtClean="0"/>
              <a:t>   an </a:t>
            </a:r>
            <a:r>
              <a:rPr lang="en-US" dirty="0"/>
              <a:t>autosomal dominant disorder usually related to mutations of the cationic trypsinogen gene (PRSS1). Mutations in this gene cause premature activation of trypsinogen to trypsin and causes abnormalities of ductal secretion, both of which promote acute </a:t>
            </a:r>
            <a:r>
              <a:rPr lang="en-US" dirty="0" smtClean="0"/>
              <a:t>pancreatitis,</a:t>
            </a:r>
            <a:endParaRPr lang="en-US" dirty="0"/>
          </a:p>
        </p:txBody>
      </p:sp>
      <p:pic>
        <p:nvPicPr>
          <p:cNvPr id="2" name="Picture 1"/>
          <p:cNvPicPr>
            <a:picLocks noChangeAspect="1"/>
          </p:cNvPicPr>
          <p:nvPr/>
        </p:nvPicPr>
        <p:blipFill>
          <a:blip r:embed="rId2"/>
          <a:stretch>
            <a:fillRect/>
          </a:stretch>
        </p:blipFill>
        <p:spPr>
          <a:xfrm>
            <a:off x="9635705" y="136028"/>
            <a:ext cx="2249517" cy="1349710"/>
          </a:xfrm>
          <a:prstGeom prst="rect">
            <a:avLst/>
          </a:prstGeom>
        </p:spPr>
      </p:pic>
    </p:spTree>
    <p:extLst>
      <p:ext uri="{BB962C8B-B14F-4D97-AF65-F5344CB8AC3E}">
        <p14:creationId xmlns:p14="http://schemas.microsoft.com/office/powerpoint/2010/main" val="87209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321" y="474454"/>
            <a:ext cx="10515600" cy="6461184"/>
          </a:xfrm>
        </p:spPr>
        <p:txBody>
          <a:bodyPr>
            <a:normAutofit lnSpcReduction="10000"/>
          </a:bodyPr>
          <a:lstStyle/>
          <a:p>
            <a:pPr marL="0" indent="0">
              <a:buNone/>
            </a:pPr>
            <a:r>
              <a:rPr lang="en-US" dirty="0" smtClean="0"/>
              <a:t>5. Hyperlipidemia:</a:t>
            </a:r>
          </a:p>
          <a:p>
            <a:pPr marL="0" indent="0">
              <a:buNone/>
            </a:pPr>
            <a:r>
              <a:rPr lang="en-US" dirty="0"/>
              <a:t>     Patients with types I and V hyperlipoproteinemia can experience episodes of abdominal </a:t>
            </a:r>
            <a:r>
              <a:rPr lang="en-US" dirty="0" smtClean="0"/>
              <a:t>pain, </a:t>
            </a:r>
            <a:r>
              <a:rPr lang="en-US" dirty="0"/>
              <a:t>Lipase is thought to liberate toxic fatty acids into the pancreatic microcirculation, leading to microcirculatory impairment and </a:t>
            </a:r>
            <a:r>
              <a:rPr lang="en-US" dirty="0" smtClean="0"/>
              <a:t>ischemia.</a:t>
            </a:r>
          </a:p>
          <a:p>
            <a:pPr marL="0" indent="0">
              <a:buNone/>
            </a:pPr>
            <a:endParaRPr lang="en-US" dirty="0"/>
          </a:p>
          <a:p>
            <a:pPr marL="0" indent="0">
              <a:buNone/>
            </a:pPr>
            <a:r>
              <a:rPr lang="en-US" dirty="0" smtClean="0"/>
              <a:t>6. </a:t>
            </a:r>
            <a:r>
              <a:rPr lang="en-US" dirty="0"/>
              <a:t>Drugs </a:t>
            </a:r>
            <a:r>
              <a:rPr lang="en-US" dirty="0" smtClean="0"/>
              <a:t>:</a:t>
            </a:r>
          </a:p>
          <a:p>
            <a:pPr marL="0" indent="0">
              <a:buNone/>
            </a:pPr>
            <a:r>
              <a:rPr lang="en-US" dirty="0"/>
              <a:t>  Isolated cases of acute pancreatitis have been associated with exposure to certain drugs, such as thiazide diuretics, furosemide, estrogen replacement therapy, and steroid therapy in children. </a:t>
            </a:r>
            <a:endParaRPr lang="en-US" dirty="0" smtClean="0"/>
          </a:p>
          <a:p>
            <a:pPr marL="0" indent="0">
              <a:buNone/>
            </a:pPr>
            <a:endParaRPr lang="en-US" dirty="0" smtClean="0"/>
          </a:p>
          <a:p>
            <a:pPr marL="0" indent="0">
              <a:buNone/>
            </a:pPr>
            <a:r>
              <a:rPr lang="en-US" dirty="0" smtClean="0"/>
              <a:t>7. tumors: </a:t>
            </a:r>
          </a:p>
          <a:p>
            <a:pPr marL="0" indent="0">
              <a:buNone/>
            </a:pPr>
            <a:r>
              <a:rPr lang="en-US" dirty="0"/>
              <a:t>  A pancreatic or periampullary tumor should be considered in patients with idiopathic acute pancreatitis, especially in those over 50 years old. Approximately 1% to 2% of patients with acute pancreatitis have a pancreatic </a:t>
            </a:r>
            <a:r>
              <a:rPr lang="en-US" dirty="0" smtClean="0"/>
              <a:t>tumor.</a:t>
            </a:r>
            <a:endParaRPr lang="en-US" dirty="0"/>
          </a:p>
        </p:txBody>
      </p:sp>
      <p:pic>
        <p:nvPicPr>
          <p:cNvPr id="2" name="Picture 1"/>
          <p:cNvPicPr>
            <a:picLocks noChangeAspect="1"/>
          </p:cNvPicPr>
          <p:nvPr/>
        </p:nvPicPr>
        <p:blipFill>
          <a:blip r:embed="rId2"/>
          <a:stretch>
            <a:fillRect/>
          </a:stretch>
        </p:blipFill>
        <p:spPr>
          <a:xfrm>
            <a:off x="10437962" y="0"/>
            <a:ext cx="1754038" cy="1052423"/>
          </a:xfrm>
          <a:prstGeom prst="rect">
            <a:avLst/>
          </a:prstGeom>
        </p:spPr>
      </p:pic>
    </p:spTree>
    <p:extLst>
      <p:ext uri="{BB962C8B-B14F-4D97-AF65-F5344CB8AC3E}">
        <p14:creationId xmlns:p14="http://schemas.microsoft.com/office/powerpoint/2010/main" val="355144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a:t>
            </a:r>
            <a:endParaRPr lang="en-US" dirty="0"/>
          </a:p>
        </p:txBody>
      </p:sp>
      <p:sp>
        <p:nvSpPr>
          <p:cNvPr id="3" name="Content Placeholder 2"/>
          <p:cNvSpPr>
            <a:spLocks noGrp="1"/>
          </p:cNvSpPr>
          <p:nvPr>
            <p:ph idx="1"/>
          </p:nvPr>
        </p:nvSpPr>
        <p:spPr>
          <a:xfrm>
            <a:off x="838200" y="1825624"/>
            <a:ext cx="10515600" cy="4816715"/>
          </a:xfrm>
        </p:spPr>
        <p:txBody>
          <a:bodyPr>
            <a:normAutofit/>
          </a:bodyPr>
          <a:lstStyle/>
          <a:p>
            <a:r>
              <a:rPr lang="en-US" dirty="0" smtClean="0"/>
              <a:t>abdominal </a:t>
            </a:r>
            <a:r>
              <a:rPr lang="en-US" dirty="0"/>
              <a:t>tenderness, often with signs of peritonitis in the upper abdomen. </a:t>
            </a:r>
            <a:endParaRPr lang="en-US" dirty="0" smtClean="0"/>
          </a:p>
          <a:p>
            <a:r>
              <a:rPr lang="en-US" dirty="0" smtClean="0"/>
              <a:t>Rarely</a:t>
            </a:r>
            <a:r>
              <a:rPr lang="en-US" dirty="0"/>
              <a:t>, pancreatic fluid and bleeding from the pancreas into the retroperitoneum may result in a bruise-like discoloration around the umbilicus (Cullen’s sign) or in the flanks (Grey Turner’s sign</a:t>
            </a:r>
            <a:r>
              <a:rPr lang="en-US" dirty="0" smtClean="0"/>
              <a:t>).</a:t>
            </a:r>
          </a:p>
          <a:p>
            <a:r>
              <a:rPr lang="en-US" dirty="0" smtClean="0"/>
              <a:t> </a:t>
            </a:r>
            <a:r>
              <a:rPr lang="en-US" dirty="0"/>
              <a:t>Another rare sign is tetany as a result of hypocalcaemia. </a:t>
            </a:r>
            <a:endParaRPr lang="en-US" dirty="0" smtClean="0"/>
          </a:p>
          <a:p>
            <a:r>
              <a:rPr lang="en-US" dirty="0" smtClean="0"/>
              <a:t>In </a:t>
            </a:r>
            <a:r>
              <a:rPr lang="en-US" dirty="0"/>
              <a:t>addition to </a:t>
            </a:r>
            <a:r>
              <a:rPr lang="en-US" dirty="0" err="1"/>
              <a:t>hemoconcentration</a:t>
            </a:r>
            <a:r>
              <a:rPr lang="en-US" dirty="0"/>
              <a:t>, patients with acute pancreatitis often have azotemia with elevated blood urea nitrogen and creatinine levels, hyperglycemia, and hypoalbuminemia.</a:t>
            </a:r>
          </a:p>
        </p:txBody>
      </p:sp>
      <p:pic>
        <p:nvPicPr>
          <p:cNvPr id="4" name="Picture 3"/>
          <p:cNvPicPr>
            <a:picLocks noChangeAspect="1"/>
          </p:cNvPicPr>
          <p:nvPr/>
        </p:nvPicPr>
        <p:blipFill>
          <a:blip r:embed="rId2"/>
          <a:stretch>
            <a:fillRect/>
          </a:stretch>
        </p:blipFill>
        <p:spPr>
          <a:xfrm>
            <a:off x="9355886" y="33338"/>
            <a:ext cx="2762250" cy="1657350"/>
          </a:xfrm>
          <a:prstGeom prst="rect">
            <a:avLst/>
          </a:prstGeom>
        </p:spPr>
      </p:pic>
    </p:spTree>
    <p:extLst>
      <p:ext uri="{BB962C8B-B14F-4D97-AF65-F5344CB8AC3E}">
        <p14:creationId xmlns:p14="http://schemas.microsoft.com/office/powerpoint/2010/main" val="2091296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04900" y="1295400"/>
            <a:ext cx="4076700" cy="914400"/>
          </a:xfrm>
          <a:prstGeom prst="rect">
            <a:avLst/>
          </a:prstGeom>
        </p:spPr>
        <p:txBody>
          <a:bodyPr vert="horz" lIns="91440" tIns="45720" rIns="91440" bIns="45720" rtlCol="0">
            <a:norm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2800" b="1" dirty="0">
                <a:solidFill>
                  <a:srgbClr val="002060"/>
                </a:solidFill>
              </a:rPr>
              <a:t>Grey Turner sign</a:t>
            </a:r>
          </a:p>
        </p:txBody>
      </p:sp>
      <p:sp>
        <p:nvSpPr>
          <p:cNvPr id="5" name="Rectangle 4"/>
          <p:cNvSpPr txBox="1">
            <a:spLocks noChangeArrowheads="1"/>
          </p:cNvSpPr>
          <p:nvPr/>
        </p:nvSpPr>
        <p:spPr>
          <a:xfrm>
            <a:off x="5181600" y="1447800"/>
            <a:ext cx="4076700" cy="990600"/>
          </a:xfrm>
          <a:prstGeom prst="rect">
            <a:avLst/>
          </a:prstGeom>
        </p:spPr>
        <p:txBody>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2800" b="1" dirty="0">
                <a:solidFill>
                  <a:srgbClr val="002060"/>
                </a:solidFill>
              </a:rPr>
              <a:t>Cullen’s sign</a:t>
            </a:r>
          </a:p>
        </p:txBody>
      </p:sp>
      <p:pic>
        <p:nvPicPr>
          <p:cNvPr id="6" name="Picture 5" descr="loadBi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31988"/>
            <a:ext cx="2693988" cy="45450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adBinar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33601"/>
            <a:ext cx="4864100" cy="372586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B6F15528-21DE-4FAA-801E-634DDDAF4B2B}" type="slidenum">
              <a:rPr lang="en-US" smtClean="0"/>
              <a:pPr/>
              <a:t>15</a:t>
            </a:fld>
            <a:endParaRPr lang="en-US"/>
          </a:p>
        </p:txBody>
      </p:sp>
      <p:pic>
        <p:nvPicPr>
          <p:cNvPr id="2" name="Picture 1"/>
          <p:cNvPicPr>
            <a:picLocks noChangeAspect="1"/>
          </p:cNvPicPr>
          <p:nvPr/>
        </p:nvPicPr>
        <p:blipFill>
          <a:blip r:embed="rId4"/>
          <a:stretch>
            <a:fillRect/>
          </a:stretch>
        </p:blipFill>
        <p:spPr>
          <a:xfrm>
            <a:off x="9355886" y="57151"/>
            <a:ext cx="2762250" cy="1657350"/>
          </a:xfrm>
          <a:prstGeom prst="rect">
            <a:avLst/>
          </a:prstGeom>
        </p:spPr>
      </p:pic>
    </p:spTree>
    <p:extLst>
      <p:ext uri="{BB962C8B-B14F-4D97-AF65-F5344CB8AC3E}">
        <p14:creationId xmlns:p14="http://schemas.microsoft.com/office/powerpoint/2010/main" val="12879871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Management of Acute Pancreatitis</a:t>
            </a:r>
            <a:endParaRPr lang="ar-JO" dirty="0"/>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essential requirements for the </a:t>
            </a:r>
            <a:r>
              <a:rPr lang="en-US" dirty="0" smtClean="0"/>
              <a:t>management</a:t>
            </a:r>
            <a:r>
              <a:rPr lang="en-US" dirty="0"/>
              <a:t> of acute pancreatitis </a:t>
            </a:r>
            <a:r>
              <a:rPr lang="en-US" dirty="0" smtClean="0"/>
              <a:t>are</a:t>
            </a:r>
          </a:p>
          <a:p>
            <a:pPr marL="0" indent="0">
              <a:buNone/>
            </a:pPr>
            <a:r>
              <a:rPr lang="en-US" dirty="0" smtClean="0"/>
              <a:t> -accurate diagnosis </a:t>
            </a:r>
          </a:p>
          <a:p>
            <a:pPr marL="0" indent="0">
              <a:buNone/>
            </a:pPr>
            <a:r>
              <a:rPr lang="en-US" dirty="0" smtClean="0"/>
              <a:t>-appropriate triage(to get the </a:t>
            </a:r>
            <a:r>
              <a:rPr lang="en-US" dirty="0">
                <a:solidFill>
                  <a:schemeClr val="accent1">
                    <a:lumMod val="75000"/>
                  </a:schemeClr>
                </a:solidFill>
              </a:rPr>
              <a:t>r</a:t>
            </a:r>
            <a:r>
              <a:rPr lang="en-US" dirty="0" smtClean="0">
                <a:solidFill>
                  <a:schemeClr val="accent1">
                    <a:lumMod val="75000"/>
                  </a:schemeClr>
                </a:solidFill>
              </a:rPr>
              <a:t>ight patient</a:t>
            </a:r>
            <a:r>
              <a:rPr lang="en-US" dirty="0" smtClean="0"/>
              <a:t> to the </a:t>
            </a:r>
            <a:r>
              <a:rPr lang="en-US" dirty="0" smtClean="0">
                <a:solidFill>
                  <a:srgbClr val="FF0000"/>
                </a:solidFill>
              </a:rPr>
              <a:t>right place </a:t>
            </a:r>
            <a:r>
              <a:rPr lang="en-US" dirty="0" smtClean="0"/>
              <a:t>at the </a:t>
            </a:r>
            <a:r>
              <a:rPr lang="en-US" dirty="0" smtClean="0">
                <a:solidFill>
                  <a:srgbClr val="00B050"/>
                </a:solidFill>
              </a:rPr>
              <a:t>right time </a:t>
            </a:r>
            <a:r>
              <a:rPr lang="en-US" dirty="0" smtClean="0"/>
              <a:t>with the </a:t>
            </a:r>
            <a:r>
              <a:rPr lang="en-US" dirty="0" smtClean="0">
                <a:solidFill>
                  <a:srgbClr val="7030A0"/>
                </a:solidFill>
              </a:rPr>
              <a:t>right care </a:t>
            </a:r>
            <a:r>
              <a:rPr lang="en-US" dirty="0" smtClean="0"/>
              <a:t>provider)</a:t>
            </a:r>
            <a:endParaRPr lang="en-US" dirty="0"/>
          </a:p>
          <a:p>
            <a:pPr marL="0" indent="0">
              <a:buNone/>
            </a:pPr>
            <a:r>
              <a:rPr lang="en-US" dirty="0" smtClean="0"/>
              <a:t>-high-quality </a:t>
            </a:r>
            <a:r>
              <a:rPr lang="en-US" dirty="0"/>
              <a:t>supportive </a:t>
            </a:r>
            <a:r>
              <a:rPr lang="en-US" dirty="0" smtClean="0"/>
              <a:t>care </a:t>
            </a:r>
          </a:p>
          <a:p>
            <a:pPr marL="0" indent="0">
              <a:buNone/>
            </a:pPr>
            <a:r>
              <a:rPr lang="en-US" dirty="0" smtClean="0"/>
              <a:t>-monitoring </a:t>
            </a:r>
            <a:r>
              <a:rPr lang="en-US" dirty="0"/>
              <a:t>for </a:t>
            </a:r>
            <a:r>
              <a:rPr lang="en-US" dirty="0" smtClean="0"/>
              <a:t> </a:t>
            </a:r>
          </a:p>
          <a:p>
            <a:pPr marL="0" indent="0">
              <a:buNone/>
            </a:pPr>
            <a:r>
              <a:rPr lang="en-US" dirty="0" smtClean="0"/>
              <a:t>-treatment</a:t>
            </a:r>
            <a:endParaRPr lang="en-US" dirty="0"/>
          </a:p>
        </p:txBody>
      </p:sp>
      <p:pic>
        <p:nvPicPr>
          <p:cNvPr id="4" name="Picture 3"/>
          <p:cNvPicPr>
            <a:picLocks noChangeAspect="1"/>
          </p:cNvPicPr>
          <p:nvPr/>
        </p:nvPicPr>
        <p:blipFill>
          <a:blip r:embed="rId2"/>
          <a:stretch>
            <a:fillRect/>
          </a:stretch>
        </p:blipFill>
        <p:spPr>
          <a:xfrm>
            <a:off x="9278248" y="100807"/>
            <a:ext cx="2762250" cy="1657350"/>
          </a:xfrm>
          <a:prstGeom prst="rect">
            <a:avLst/>
          </a:prstGeom>
        </p:spPr>
      </p:pic>
    </p:spTree>
    <p:extLst>
      <p:ext uri="{BB962C8B-B14F-4D97-AF65-F5344CB8AC3E}">
        <p14:creationId xmlns:p14="http://schemas.microsoft.com/office/powerpoint/2010/main" val="146984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588" y="42544"/>
            <a:ext cx="8229600" cy="1143000"/>
          </a:xfrm>
        </p:spPr>
        <p:txBody>
          <a:bodyPr/>
          <a:lstStyle/>
          <a:p>
            <a:r>
              <a:rPr lang="en-US" b="1" dirty="0"/>
              <a:t>Diagnosis</a:t>
            </a:r>
            <a:endParaRPr lang="ar-JO" dirty="0"/>
          </a:p>
        </p:txBody>
      </p:sp>
      <p:sp>
        <p:nvSpPr>
          <p:cNvPr id="3" name="Content Placeholder 2"/>
          <p:cNvSpPr>
            <a:spLocks noGrp="1"/>
          </p:cNvSpPr>
          <p:nvPr>
            <p:ph idx="1"/>
          </p:nvPr>
        </p:nvSpPr>
        <p:spPr>
          <a:xfrm>
            <a:off x="807984" y="1113926"/>
            <a:ext cx="8229600" cy="5145435"/>
          </a:xfrm>
        </p:spPr>
        <p:txBody>
          <a:bodyPr>
            <a:normAutofit/>
          </a:bodyPr>
          <a:lstStyle/>
          <a:p>
            <a:pPr marL="0" indent="0">
              <a:buNone/>
            </a:pPr>
            <a:r>
              <a:rPr lang="en-US" dirty="0"/>
              <a:t>The diagnosis of acute pancreatitis requires the patient to </a:t>
            </a:r>
            <a:r>
              <a:rPr lang="en-US" dirty="0" smtClean="0"/>
              <a:t>present with </a:t>
            </a:r>
          </a:p>
          <a:p>
            <a:pPr marL="0" indent="0">
              <a:buNone/>
            </a:pPr>
            <a:r>
              <a:rPr lang="en-US" dirty="0"/>
              <a:t>-</a:t>
            </a:r>
            <a:r>
              <a:rPr lang="en-US" dirty="0" smtClean="0">
                <a:solidFill>
                  <a:srgbClr val="FF0000"/>
                </a:solidFill>
              </a:rPr>
              <a:t>abdominal </a:t>
            </a:r>
            <a:r>
              <a:rPr lang="en-US" dirty="0">
                <a:solidFill>
                  <a:srgbClr val="FF0000"/>
                </a:solidFill>
              </a:rPr>
              <a:t>pain </a:t>
            </a:r>
            <a:r>
              <a:rPr lang="en-US" dirty="0"/>
              <a:t>consistent with acute pancreatitis (</a:t>
            </a:r>
            <a:r>
              <a:rPr lang="en-US" dirty="0" smtClean="0"/>
              <a:t>acute onset </a:t>
            </a:r>
            <a:r>
              <a:rPr lang="en-US" dirty="0"/>
              <a:t>of a severe constant epigastric </a:t>
            </a:r>
            <a:r>
              <a:rPr lang="en-US" dirty="0" smtClean="0"/>
              <a:t> pain </a:t>
            </a:r>
            <a:r>
              <a:rPr lang="en-US" dirty="0"/>
              <a:t>that often </a:t>
            </a:r>
            <a:r>
              <a:rPr lang="en-US" dirty="0" smtClean="0"/>
              <a:t>radiate</a:t>
            </a:r>
            <a:r>
              <a:rPr lang="en-US" dirty="0"/>
              <a:t> </a:t>
            </a:r>
            <a:r>
              <a:rPr lang="en-US" dirty="0" smtClean="0"/>
              <a:t>through </a:t>
            </a:r>
            <a:r>
              <a:rPr lang="en-US" dirty="0"/>
              <a:t>to the mid back) and </a:t>
            </a:r>
            <a:endParaRPr lang="en-US" dirty="0" smtClean="0"/>
          </a:p>
          <a:p>
            <a:pPr marL="0" indent="0">
              <a:buNone/>
            </a:pPr>
            <a:r>
              <a:rPr lang="en-US" dirty="0"/>
              <a:t>-</a:t>
            </a:r>
            <a:r>
              <a:rPr lang="en-US" dirty="0" smtClean="0"/>
              <a:t>the </a:t>
            </a:r>
            <a:r>
              <a:rPr lang="en-US" dirty="0"/>
              <a:t>elevation of serum </a:t>
            </a:r>
            <a:r>
              <a:rPr lang="en-US" dirty="0" smtClean="0">
                <a:solidFill>
                  <a:srgbClr val="FF0000"/>
                </a:solidFill>
              </a:rPr>
              <a:t>amylase or </a:t>
            </a:r>
            <a:r>
              <a:rPr lang="en-US" dirty="0">
                <a:solidFill>
                  <a:srgbClr val="FF0000"/>
                </a:solidFill>
              </a:rPr>
              <a:t>lipase </a:t>
            </a:r>
            <a:r>
              <a:rPr lang="en-US" dirty="0"/>
              <a:t>(&gt;3 times upper limit of normal). </a:t>
            </a:r>
            <a:endParaRPr lang="en-US" dirty="0" smtClean="0"/>
          </a:p>
          <a:p>
            <a:pPr marL="0" indent="0">
              <a:buNone/>
            </a:pPr>
            <a:r>
              <a:rPr lang="en-US" dirty="0"/>
              <a:t>-</a:t>
            </a:r>
            <a:r>
              <a:rPr lang="en-US" dirty="0" smtClean="0"/>
              <a:t>Imaging </a:t>
            </a:r>
            <a:r>
              <a:rPr lang="en-US" dirty="0"/>
              <a:t>(usually </a:t>
            </a:r>
            <a:r>
              <a:rPr lang="en-US" dirty="0" smtClean="0"/>
              <a:t>by contrast-enhanced </a:t>
            </a:r>
            <a:r>
              <a:rPr lang="en-US" dirty="0">
                <a:solidFill>
                  <a:srgbClr val="FF0000"/>
                </a:solidFill>
              </a:rPr>
              <a:t>CT</a:t>
            </a:r>
            <a:r>
              <a:rPr lang="en-US" dirty="0"/>
              <a:t> scanning) is only required for the diagnosis</a:t>
            </a:r>
          </a:p>
          <a:p>
            <a:pPr marL="0" indent="0">
              <a:buNone/>
            </a:pPr>
            <a:r>
              <a:rPr lang="en-US" dirty="0"/>
              <a:t>of acute pancreatitis when these diagnostic criteria are not met.</a:t>
            </a:r>
            <a:endParaRPr lang="en-US" b="1" dirty="0" smtClean="0"/>
          </a:p>
        </p:txBody>
      </p:sp>
      <p:pic>
        <p:nvPicPr>
          <p:cNvPr id="4" name="Picture 3"/>
          <p:cNvPicPr>
            <a:picLocks noChangeAspect="1"/>
          </p:cNvPicPr>
          <p:nvPr/>
        </p:nvPicPr>
        <p:blipFill>
          <a:blip r:embed="rId2"/>
          <a:stretch>
            <a:fillRect/>
          </a:stretch>
        </p:blipFill>
        <p:spPr>
          <a:xfrm>
            <a:off x="9304128" y="102929"/>
            <a:ext cx="2762250" cy="1657350"/>
          </a:xfrm>
          <a:prstGeom prst="rect">
            <a:avLst/>
          </a:prstGeom>
        </p:spPr>
      </p:pic>
    </p:spTree>
    <p:extLst>
      <p:ext uri="{BB962C8B-B14F-4D97-AF65-F5344CB8AC3E}">
        <p14:creationId xmlns:p14="http://schemas.microsoft.com/office/powerpoint/2010/main" val="369003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4560"/>
            <a:ext cx="8229600" cy="1143000"/>
          </a:xfrm>
        </p:spPr>
        <p:txBody>
          <a:bodyPr/>
          <a:lstStyle/>
          <a:p>
            <a:r>
              <a:rPr lang="en-US" dirty="0" smtClean="0"/>
              <a:t> </a:t>
            </a:r>
            <a:endParaRPr lang="ar-JO" dirty="0"/>
          </a:p>
        </p:txBody>
      </p:sp>
      <p:sp>
        <p:nvSpPr>
          <p:cNvPr id="3" name="Content Placeholder 2"/>
          <p:cNvSpPr>
            <a:spLocks noGrp="1"/>
          </p:cNvSpPr>
          <p:nvPr>
            <p:ph idx="1"/>
          </p:nvPr>
        </p:nvSpPr>
        <p:spPr>
          <a:xfrm>
            <a:off x="1559790" y="260648"/>
            <a:ext cx="4968258" cy="3168352"/>
          </a:xfrm>
        </p:spPr>
        <p:txBody>
          <a:bodyPr>
            <a:noAutofit/>
          </a:bodyPr>
          <a:lstStyle/>
          <a:p>
            <a:pPr marL="0" indent="0">
              <a:buNone/>
            </a:pPr>
            <a:endParaRPr lang="en-US" sz="2000" dirty="0"/>
          </a:p>
          <a:p>
            <a:pPr marL="0" indent="0">
              <a:buNone/>
            </a:pPr>
            <a:r>
              <a:rPr lang="en-US" sz="2000" dirty="0">
                <a:solidFill>
                  <a:srgbClr val="FF0000"/>
                </a:solidFill>
              </a:rPr>
              <a:t> </a:t>
            </a:r>
            <a:r>
              <a:rPr lang="en-US" b="1" dirty="0">
                <a:solidFill>
                  <a:srgbClr val="FF0000"/>
                </a:solidFill>
              </a:rPr>
              <a:t>contrast-enhanced CT scan </a:t>
            </a:r>
            <a:r>
              <a:rPr lang="en-US" b="1" dirty="0"/>
              <a:t> </a:t>
            </a:r>
            <a:r>
              <a:rPr lang="en-US" sz="2000" dirty="0"/>
              <a:t> </a:t>
            </a:r>
          </a:p>
          <a:p>
            <a:pPr marL="0" indent="0">
              <a:buNone/>
            </a:pPr>
            <a:r>
              <a:rPr lang="en-US" sz="2000" dirty="0"/>
              <a:t> It may be necessary to perform to diagnose acute pancreatitis in</a:t>
            </a:r>
          </a:p>
          <a:p>
            <a:pPr marL="0" indent="0">
              <a:buNone/>
            </a:pPr>
            <a:r>
              <a:rPr lang="en-US" sz="2000" dirty="0"/>
              <a:t> -patients who are severely ill or</a:t>
            </a:r>
          </a:p>
          <a:p>
            <a:pPr marL="0" indent="0">
              <a:buNone/>
            </a:pPr>
            <a:r>
              <a:rPr lang="en-US" sz="2000" dirty="0"/>
              <a:t> -in those presenting with undifferentiated abdominal pain. </a:t>
            </a:r>
          </a:p>
          <a:p>
            <a:pPr marL="0" indent="0">
              <a:buNone/>
            </a:pPr>
            <a:r>
              <a:rPr lang="en-US" sz="2000" dirty="0"/>
              <a:t>- the diagnosis of </a:t>
            </a:r>
            <a:r>
              <a:rPr lang="en-US" sz="2000" dirty="0">
                <a:solidFill>
                  <a:schemeClr val="accent6">
                    <a:lumMod val="75000"/>
                  </a:schemeClr>
                </a:solidFill>
              </a:rPr>
              <a:t>local complications; </a:t>
            </a:r>
            <a:r>
              <a:rPr lang="en-US" sz="2000" dirty="0"/>
              <a:t>in particular, the development and extent of pancreatic necrosis and the different Collections </a:t>
            </a:r>
          </a:p>
          <a:p>
            <a:pPr marL="0" indent="0">
              <a:buNone/>
            </a:pPr>
            <a:endParaRPr lang="en-US" sz="2000" dirty="0"/>
          </a:p>
          <a:p>
            <a:pPr marL="0" indent="0">
              <a:buNone/>
            </a:pPr>
            <a:endParaRPr lang="en-US" sz="2000" dirty="0"/>
          </a:p>
        </p:txBody>
      </p:sp>
      <p:pic>
        <p:nvPicPr>
          <p:cNvPr id="3074" name="Picture 2" descr="C:\Users\ghost\Downloads\WhatsApp Image 2023-09-18 at 3.28.25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4590" y="4902525"/>
            <a:ext cx="2552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304128" y="187474"/>
            <a:ext cx="2762250" cy="1657350"/>
          </a:xfrm>
          <a:prstGeom prst="rect">
            <a:avLst/>
          </a:prstGeom>
        </p:spPr>
      </p:pic>
    </p:spTree>
    <p:extLst>
      <p:ext uri="{BB962C8B-B14F-4D97-AF65-F5344CB8AC3E}">
        <p14:creationId xmlns:p14="http://schemas.microsoft.com/office/powerpoint/2010/main" val="4096385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95600" y="328431"/>
            <a:ext cx="2808312" cy="378025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dirty="0"/>
              <a:t>But there is no advantage in using CT scanning to predict the severity of acute pancreatitis</a:t>
            </a:r>
            <a:endParaRPr lang="ar-JO" dirty="0"/>
          </a:p>
        </p:txBody>
      </p:sp>
      <p:sp>
        <p:nvSpPr>
          <p:cNvPr id="5" name="Oval 4"/>
          <p:cNvSpPr/>
          <p:nvPr/>
        </p:nvSpPr>
        <p:spPr>
          <a:xfrm>
            <a:off x="5663952" y="188640"/>
            <a:ext cx="3888432" cy="381642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accent2">
                    <a:lumMod val="75000"/>
                  </a:schemeClr>
                </a:solidFill>
              </a:rPr>
              <a:t>There is no correlation</a:t>
            </a:r>
          </a:p>
          <a:p>
            <a:pPr algn="ctr"/>
            <a:r>
              <a:rPr lang="en-US" dirty="0">
                <a:solidFill>
                  <a:schemeClr val="accent2">
                    <a:lumMod val="75000"/>
                  </a:schemeClr>
                </a:solidFill>
              </a:rPr>
              <a:t>between the extent of serum amylase elevation and severity</a:t>
            </a:r>
          </a:p>
          <a:p>
            <a:pPr algn="ctr"/>
            <a:r>
              <a:rPr lang="en-US" dirty="0">
                <a:solidFill>
                  <a:schemeClr val="accent2">
                    <a:lumMod val="75000"/>
                  </a:schemeClr>
                </a:solidFill>
              </a:rPr>
              <a:t>of pancreatitis</a:t>
            </a:r>
            <a:endParaRPr lang="ar-JO" dirty="0">
              <a:solidFill>
                <a:schemeClr val="accent2">
                  <a:lumMod val="75000"/>
                </a:schemeClr>
              </a:solidFill>
            </a:endParaRPr>
          </a:p>
          <a:p>
            <a:pPr algn="ctr"/>
            <a:endParaRPr lang="ar-JO" dirty="0">
              <a:solidFill>
                <a:schemeClr val="accent2">
                  <a:lumMod val="75000"/>
                </a:schemeClr>
              </a:solidFill>
            </a:endParaRPr>
          </a:p>
        </p:txBody>
      </p:sp>
      <p:sp>
        <p:nvSpPr>
          <p:cNvPr id="6" name="Rectangle 5"/>
          <p:cNvSpPr/>
          <p:nvPr/>
        </p:nvSpPr>
        <p:spPr>
          <a:xfrm>
            <a:off x="1919107" y="4499001"/>
            <a:ext cx="3744416" cy="17281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a:solidFill>
                  <a:schemeClr val="tx2">
                    <a:lumMod val="50000"/>
                  </a:schemeClr>
                </a:solidFill>
              </a:rPr>
              <a:t>A normal serum amylase doesn’t exclude acute pancreatitis particularly if the patient has presented a few days later </a:t>
            </a:r>
          </a:p>
        </p:txBody>
      </p:sp>
      <p:sp>
        <p:nvSpPr>
          <p:cNvPr id="7" name="Rectangle 6"/>
          <p:cNvSpPr/>
          <p:nvPr/>
        </p:nvSpPr>
        <p:spPr>
          <a:xfrm>
            <a:off x="6168009" y="4272745"/>
            <a:ext cx="3685311" cy="218070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2">
                    <a:lumMod val="50000"/>
                  </a:schemeClr>
                </a:solidFill>
              </a:rPr>
              <a:t>Don’t forget that  hyperamylasemia can also occur in association</a:t>
            </a:r>
          </a:p>
          <a:p>
            <a:pPr algn="ctr"/>
            <a:r>
              <a:rPr lang="en-US" dirty="0">
                <a:solidFill>
                  <a:schemeClr val="tx2">
                    <a:lumMod val="50000"/>
                  </a:schemeClr>
                </a:solidFill>
              </a:rPr>
              <a:t>with other diseases</a:t>
            </a:r>
            <a:endParaRPr lang="ar-JO" dirty="0">
              <a:solidFill>
                <a:schemeClr val="tx2">
                  <a:lumMod val="50000"/>
                </a:schemeClr>
              </a:solidFill>
            </a:endParaRPr>
          </a:p>
        </p:txBody>
      </p:sp>
      <p:sp>
        <p:nvSpPr>
          <p:cNvPr id="8" name="Right Arrow 7"/>
          <p:cNvSpPr/>
          <p:nvPr/>
        </p:nvSpPr>
        <p:spPr>
          <a:xfrm>
            <a:off x="1631504" y="188640"/>
            <a:ext cx="100811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NOTES</a:t>
            </a:r>
            <a:endParaRPr lang="ar-JO" dirty="0"/>
          </a:p>
        </p:txBody>
      </p:sp>
      <p:pic>
        <p:nvPicPr>
          <p:cNvPr id="2" name="Picture 1"/>
          <p:cNvPicPr>
            <a:picLocks noChangeAspect="1"/>
          </p:cNvPicPr>
          <p:nvPr/>
        </p:nvPicPr>
        <p:blipFill>
          <a:blip r:embed="rId2"/>
          <a:stretch>
            <a:fillRect/>
          </a:stretch>
        </p:blipFill>
        <p:spPr>
          <a:xfrm>
            <a:off x="9648107" y="0"/>
            <a:ext cx="2401018" cy="1440611"/>
          </a:xfrm>
          <a:prstGeom prst="rect">
            <a:avLst/>
          </a:prstGeom>
        </p:spPr>
      </p:pic>
    </p:spTree>
    <p:extLst>
      <p:ext uri="{BB962C8B-B14F-4D97-AF65-F5344CB8AC3E}">
        <p14:creationId xmlns:p14="http://schemas.microsoft.com/office/powerpoint/2010/main" val="154630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l="12451" t="8789" r="42871" b="41406"/>
          <a:stretch>
            <a:fillRect/>
          </a:stretch>
        </p:blipFill>
        <p:spPr bwMode="auto">
          <a:xfrm>
            <a:off x="5253486" y="157105"/>
            <a:ext cx="6938513" cy="628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770348" y="2241358"/>
            <a:ext cx="18139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Pancreas</a:t>
            </a:r>
          </a:p>
        </p:txBody>
      </p:sp>
      <p:sp>
        <p:nvSpPr>
          <p:cNvPr id="4" name="TextBox 3"/>
          <p:cNvSpPr txBox="1"/>
          <p:nvPr/>
        </p:nvSpPr>
        <p:spPr>
          <a:xfrm>
            <a:off x="10658766" y="906190"/>
            <a:ext cx="14090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Spleen</a:t>
            </a:r>
          </a:p>
        </p:txBody>
      </p:sp>
      <p:sp>
        <p:nvSpPr>
          <p:cNvPr id="5" name="TextBox 4"/>
          <p:cNvSpPr txBox="1"/>
          <p:nvPr/>
        </p:nvSpPr>
        <p:spPr>
          <a:xfrm>
            <a:off x="5573634" y="4168411"/>
            <a:ext cx="18806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Duodenum</a:t>
            </a:r>
          </a:p>
        </p:txBody>
      </p:sp>
      <p:sp>
        <p:nvSpPr>
          <p:cNvPr id="7" name="Rectangle 1">
            <a:extLst>
              <a:ext uri="{FF2B5EF4-FFF2-40B4-BE49-F238E27FC236}">
                <a16:creationId xmlns:a16="http://schemas.microsoft.com/office/drawing/2014/main" xmlns="" id="{ACE29463-5395-419E-B024-79EB1AC3865E}"/>
              </a:ext>
            </a:extLst>
          </p:cNvPr>
          <p:cNvSpPr>
            <a:spLocks noChangeArrowheads="1"/>
          </p:cNvSpPr>
          <p:nvPr/>
        </p:nvSpPr>
        <p:spPr bwMode="auto">
          <a:xfrm>
            <a:off x="181672" y="1077219"/>
            <a:ext cx="4980944"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50000"/>
              </a:lnSpc>
              <a:spcBef>
                <a:spcPct val="0"/>
              </a:spcBef>
              <a:spcAft>
                <a:spcPct val="0"/>
              </a:spcAft>
              <a:buClrTx/>
              <a:buSzTx/>
              <a:buFontTx/>
              <a:buNone/>
              <a:tabLst>
                <a:tab pos="457200" algn="l"/>
                <a:tab pos="900113" algn="l"/>
              </a:tabLst>
              <a:defRPr/>
            </a:pPr>
            <a:r>
              <a:rPr kumimoji="0" lang="en-US" altLang="en-US" sz="3600" b="1" i="0" u="none" strike="noStrike" kern="120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Pancreas </a:t>
            </a:r>
          </a:p>
          <a:p>
            <a:pPr marL="0" marR="0" lvl="0" indent="0" algn="justLow" defTabSz="914400" rtl="0" eaLnBrk="0" fontAlgn="base" latinLnBrk="0" hangingPunct="0">
              <a:lnSpc>
                <a:spcPct val="150000"/>
              </a:lnSpc>
              <a:spcBef>
                <a:spcPct val="0"/>
              </a:spcBef>
              <a:spcAft>
                <a:spcPct val="0"/>
              </a:spcAft>
              <a:buClrTx/>
              <a:buSzTx/>
              <a:buFontTx/>
              <a:buNone/>
              <a:tabLst>
                <a:tab pos="457200" algn="l"/>
                <a:tab pos="900113" algn="l"/>
              </a:tabLst>
              <a:defRPr/>
            </a:pPr>
            <a:r>
              <a:rPr kumimoji="0" lang="en-US" altLang="en-US" sz="2000" b="1" i="0" u="none" strike="noStrike" kern="120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altLang="en-US" sz="2000" b="1"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is a combined exocrine and endocrine gland</a:t>
            </a:r>
            <a:endParaRPr kumimoji="0" lang="en-US" altLang="en-US" sz="2000" b="1" i="0" u="none" strike="noStrike" kern="1200" cap="none" spc="0" normalizeH="0" baseline="0" noProof="0" dirty="0">
              <a:ln>
                <a:noFill/>
              </a:ln>
              <a:solidFill>
                <a:prstClr val="black"/>
              </a:solidFill>
              <a:effectLst/>
              <a:uLnTx/>
              <a:uFillTx/>
            </a:endParaRPr>
          </a:p>
          <a:p>
            <a:pPr lvl="0" algn="justLow">
              <a:lnSpc>
                <a:spcPct val="150000"/>
              </a:lnSpc>
              <a:defRPr/>
            </a:pPr>
            <a:r>
              <a:rPr kumimoji="0" lang="en-US" altLang="en-US" sz="2000" b="1" i="0" u="none" strike="noStrike" kern="1200" cap="none" spc="0" normalizeH="0" baseline="0" noProof="0" dirty="0" smtClean="0">
                <a:ln>
                  <a:noFill/>
                </a:ln>
                <a:solidFill>
                  <a:prstClr val="black"/>
                </a:solidFill>
                <a:effectLst/>
                <a:uLnTx/>
                <a:uFillTx/>
                <a:ea typeface="Times New Roman" panose="02020603050405020304" pitchFamily="18" charset="0"/>
                <a:cs typeface="Arial" panose="020B0604020202020204" pitchFamily="34" charset="0"/>
              </a:rPr>
              <a:t>-</a:t>
            </a:r>
            <a:r>
              <a:rPr lang="en-US" sz="2000" b="1" dirty="0"/>
              <a:t>The </a:t>
            </a:r>
            <a:r>
              <a:rPr lang="en-US" sz="2000" b="1" dirty="0" smtClean="0"/>
              <a:t>pancreas is </a:t>
            </a:r>
            <a:r>
              <a:rPr lang="en-US" sz="2000" b="1" dirty="0"/>
              <a:t>a retroperitoneal organ that lies in an oblique position, sloping upward from the C-loop of the duodenum to the splenic </a:t>
            </a:r>
            <a:r>
              <a:rPr lang="en-US" sz="2000" b="1" dirty="0" smtClean="0"/>
              <a:t>hilum.</a:t>
            </a:r>
          </a:p>
          <a:p>
            <a:pPr lvl="0" algn="justLow">
              <a:lnSpc>
                <a:spcPct val="150000"/>
              </a:lnSpc>
              <a:defRPr/>
            </a:pPr>
            <a:r>
              <a:rPr lang="en-US" sz="2000" b="1" dirty="0" smtClean="0"/>
              <a:t> </a:t>
            </a:r>
            <a:endParaRPr kumimoji="0" lang="en-US" altLang="en-US" sz="2000" b="1" i="0" u="none" strike="noStrike" kern="1200" cap="none" spc="0" normalizeH="0" baseline="0" noProof="0" dirty="0" smtClean="0">
              <a:ln>
                <a:noFill/>
              </a:ln>
              <a:solidFill>
                <a:prstClr val="black"/>
              </a:solidFill>
              <a:effectLst/>
              <a:uLnTx/>
              <a:uFillTx/>
              <a:ea typeface="Times New Roman" panose="02020603050405020304" pitchFamily="18" charset="0"/>
              <a:cs typeface="Arial" panose="020B0604020202020204" pitchFamily="34" charset="0"/>
            </a:endParaRPr>
          </a:p>
          <a:p>
            <a:pPr marL="114300"/>
            <a:r>
              <a:rPr lang="en-US" sz="2000" b="1" dirty="0" smtClean="0"/>
              <a:t>**</a:t>
            </a:r>
            <a:r>
              <a:rPr lang="en-US" sz="2000" b="1" dirty="0"/>
              <a:t>weighs 75 to 100 g and is about 15 to 20 cm long</a:t>
            </a:r>
            <a:endParaRPr kumimoji="0" lang="en-US" altLang="en-US" sz="2000"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67048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supportive </a:t>
            </a:r>
            <a:r>
              <a:rPr lang="en-US" dirty="0" smtClean="0"/>
              <a:t>care</a:t>
            </a:r>
            <a:br>
              <a:rPr lang="en-US" dirty="0" smtClean="0"/>
            </a:br>
            <a:endParaRPr lang="ar-JO" dirty="0"/>
          </a:p>
        </p:txBody>
      </p:sp>
      <p:sp>
        <p:nvSpPr>
          <p:cNvPr id="3" name="Content Placeholder 2"/>
          <p:cNvSpPr>
            <a:spLocks noGrp="1"/>
          </p:cNvSpPr>
          <p:nvPr>
            <p:ph idx="1"/>
          </p:nvPr>
        </p:nvSpPr>
        <p:spPr>
          <a:xfrm>
            <a:off x="1981200" y="1340769"/>
            <a:ext cx="5770984" cy="4785395"/>
          </a:xfrm>
        </p:spPr>
        <p:txBody>
          <a:bodyPr>
            <a:normAutofit fontScale="77500" lnSpcReduction="20000"/>
          </a:bodyPr>
          <a:lstStyle/>
          <a:p>
            <a:pPr marL="0" indent="0">
              <a:buNone/>
            </a:pPr>
            <a:r>
              <a:rPr lang="en-US" b="1" dirty="0"/>
              <a:t>Pain Management</a:t>
            </a:r>
          </a:p>
          <a:p>
            <a:pPr marL="0" indent="0">
              <a:buNone/>
            </a:pPr>
            <a:r>
              <a:rPr lang="en-US" dirty="0"/>
              <a:t>Pain is the cardinal symptom of acute pancreatitis, and its relief is</a:t>
            </a:r>
          </a:p>
          <a:p>
            <a:pPr marL="0" indent="0">
              <a:buNone/>
            </a:pPr>
            <a:r>
              <a:rPr lang="en-US" dirty="0"/>
              <a:t>a clinical priority. </a:t>
            </a:r>
            <a:r>
              <a:rPr lang="en-US" dirty="0" smtClean="0"/>
              <a:t>the </a:t>
            </a:r>
            <a:r>
              <a:rPr lang="en-US" dirty="0"/>
              <a:t>choice of analgesic</a:t>
            </a:r>
            <a:r>
              <a:rPr lang="en-US" dirty="0" smtClean="0"/>
              <a:t>.</a:t>
            </a:r>
            <a:endParaRPr lang="en-US" dirty="0"/>
          </a:p>
          <a:p>
            <a:pPr marL="0" indent="0">
              <a:buNone/>
            </a:pPr>
            <a:r>
              <a:rPr lang="en-US" dirty="0"/>
              <a:t>analgesia should be administered intravenously, </a:t>
            </a:r>
            <a:r>
              <a:rPr lang="en-US" dirty="0" smtClean="0"/>
              <a:t> </a:t>
            </a:r>
            <a:r>
              <a:rPr lang="en-US" dirty="0"/>
              <a:t>Those with</a:t>
            </a:r>
          </a:p>
          <a:p>
            <a:pPr marL="0" indent="0">
              <a:buNone/>
            </a:pPr>
            <a:r>
              <a:rPr lang="en-US" dirty="0">
                <a:solidFill>
                  <a:srgbClr val="00B050"/>
                </a:solidFill>
              </a:rPr>
              <a:t>mild pain </a:t>
            </a:r>
            <a:r>
              <a:rPr lang="en-US" dirty="0"/>
              <a:t>can usually be managed with </a:t>
            </a:r>
            <a:r>
              <a:rPr lang="en-US" dirty="0" smtClean="0"/>
              <a:t>a </a:t>
            </a:r>
            <a:r>
              <a:rPr lang="en-US" dirty="0" smtClean="0">
                <a:solidFill>
                  <a:srgbClr val="00B050"/>
                </a:solidFill>
              </a:rPr>
              <a:t>NSADs</a:t>
            </a:r>
            <a:endParaRPr lang="en-US" dirty="0">
              <a:solidFill>
                <a:srgbClr val="00B050"/>
              </a:solidFill>
            </a:endParaRPr>
          </a:p>
          <a:p>
            <a:pPr marL="0" indent="0">
              <a:buNone/>
            </a:pPr>
            <a:r>
              <a:rPr lang="en-US" dirty="0"/>
              <a:t>drugs (e.g., </a:t>
            </a:r>
            <a:r>
              <a:rPr lang="en-US" dirty="0" err="1"/>
              <a:t>metamizole</a:t>
            </a:r>
            <a:r>
              <a:rPr lang="en-US" dirty="0"/>
              <a:t> 2 g/8 h IV), </a:t>
            </a:r>
            <a:endParaRPr lang="en-US" dirty="0" smtClean="0"/>
          </a:p>
          <a:p>
            <a:pPr marL="0" indent="0">
              <a:buNone/>
            </a:pPr>
            <a:r>
              <a:rPr lang="en-US" dirty="0" smtClean="0"/>
              <a:t>while </a:t>
            </a:r>
            <a:r>
              <a:rPr lang="en-US" dirty="0"/>
              <a:t>those </a:t>
            </a:r>
            <a:r>
              <a:rPr lang="en-US" dirty="0" smtClean="0"/>
              <a:t>with </a:t>
            </a:r>
            <a:r>
              <a:rPr lang="en-US" dirty="0" smtClean="0">
                <a:solidFill>
                  <a:srgbClr val="FF0000"/>
                </a:solidFill>
              </a:rPr>
              <a:t>more </a:t>
            </a:r>
            <a:r>
              <a:rPr lang="en-US" dirty="0">
                <a:solidFill>
                  <a:srgbClr val="FF0000"/>
                </a:solidFill>
              </a:rPr>
              <a:t>severe pain </a:t>
            </a:r>
            <a:r>
              <a:rPr lang="en-US" dirty="0"/>
              <a:t>are best managed with </a:t>
            </a:r>
            <a:r>
              <a:rPr lang="en-US" dirty="0">
                <a:solidFill>
                  <a:srgbClr val="FF0000"/>
                </a:solidFill>
              </a:rPr>
              <a:t>opioid</a:t>
            </a:r>
            <a:r>
              <a:rPr lang="en-US" dirty="0"/>
              <a:t> analgesia (</a:t>
            </a:r>
            <a:r>
              <a:rPr lang="en-US" dirty="0" err="1" smtClean="0"/>
              <a:t>e.g</a:t>
            </a:r>
            <a:r>
              <a:rPr lang="en-US" dirty="0"/>
              <a:t> </a:t>
            </a:r>
            <a:r>
              <a:rPr lang="en-US" dirty="0" smtClean="0"/>
              <a:t>buprenorphine </a:t>
            </a:r>
            <a:r>
              <a:rPr lang="en-US" dirty="0"/>
              <a:t>0.3 mg/4 h IV). Administration of </a:t>
            </a:r>
            <a:r>
              <a:rPr lang="en-US" dirty="0" err="1" smtClean="0"/>
              <a:t>buprenorphine,pentazocine</a:t>
            </a:r>
            <a:r>
              <a:rPr lang="en-US" dirty="0"/>
              <a:t>, procaine hydrochloride, and </a:t>
            </a:r>
            <a:r>
              <a:rPr lang="en-US" dirty="0" err="1"/>
              <a:t>meperidine</a:t>
            </a:r>
            <a:r>
              <a:rPr lang="en-US" dirty="0"/>
              <a:t> are all </a:t>
            </a:r>
            <a:r>
              <a:rPr lang="en-US" dirty="0" smtClean="0"/>
              <a:t>of value </a:t>
            </a:r>
            <a:r>
              <a:rPr lang="en-US" dirty="0"/>
              <a:t>in controlling abdominal pain. </a:t>
            </a:r>
            <a:endParaRPr lang="en-US" dirty="0" smtClean="0"/>
          </a:p>
          <a:p>
            <a:pPr marL="0" indent="0">
              <a:buNone/>
            </a:pPr>
            <a:endParaRPr lang="ar-JO" dirty="0"/>
          </a:p>
        </p:txBody>
      </p:sp>
      <p:sp>
        <p:nvSpPr>
          <p:cNvPr id="5" name="Isosceles Triangle 4"/>
          <p:cNvSpPr/>
          <p:nvPr/>
        </p:nvSpPr>
        <p:spPr>
          <a:xfrm>
            <a:off x="6995592" y="3573016"/>
            <a:ext cx="3672408" cy="30243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Morphine is to be avoided because of its potential to cause sphincter of </a:t>
            </a:r>
            <a:r>
              <a:rPr lang="en-US" dirty="0" err="1"/>
              <a:t>Oddi</a:t>
            </a:r>
            <a:r>
              <a:rPr lang="en-US" dirty="0"/>
              <a:t> spasm</a:t>
            </a:r>
            <a:endParaRPr lang="ar-JO" dirty="0"/>
          </a:p>
          <a:p>
            <a:pPr algn="ctr"/>
            <a:endParaRPr lang="ar-JO" dirty="0"/>
          </a:p>
        </p:txBody>
      </p:sp>
      <p:pic>
        <p:nvPicPr>
          <p:cNvPr id="4" name="Picture 3"/>
          <p:cNvPicPr>
            <a:picLocks noChangeAspect="1"/>
          </p:cNvPicPr>
          <p:nvPr/>
        </p:nvPicPr>
        <p:blipFill>
          <a:blip r:embed="rId2"/>
          <a:stretch>
            <a:fillRect/>
          </a:stretch>
        </p:blipFill>
        <p:spPr>
          <a:xfrm>
            <a:off x="9226490" y="145827"/>
            <a:ext cx="2762250" cy="1657350"/>
          </a:xfrm>
          <a:prstGeom prst="rect">
            <a:avLst/>
          </a:prstGeom>
        </p:spPr>
      </p:pic>
    </p:spTree>
    <p:extLst>
      <p:ext uri="{BB962C8B-B14F-4D97-AF65-F5344CB8AC3E}">
        <p14:creationId xmlns:p14="http://schemas.microsoft.com/office/powerpoint/2010/main" val="176619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b="1" dirty="0"/>
              <a:t>Predicting Severity</a:t>
            </a:r>
            <a:endParaRPr lang="ar-JO" dirty="0"/>
          </a:p>
        </p:txBody>
      </p:sp>
      <p:sp>
        <p:nvSpPr>
          <p:cNvPr id="3" name="Content Placeholder 2"/>
          <p:cNvSpPr>
            <a:spLocks noGrp="1"/>
          </p:cNvSpPr>
          <p:nvPr>
            <p:ph idx="1"/>
          </p:nvPr>
        </p:nvSpPr>
        <p:spPr/>
        <p:txBody>
          <a:bodyPr>
            <a:normAutofit/>
          </a:bodyPr>
          <a:lstStyle/>
          <a:p>
            <a:pPr marL="0" indent="0">
              <a:buNone/>
            </a:pPr>
            <a:r>
              <a:rPr lang="en-US" sz="2400" dirty="0"/>
              <a:t>pancreatitis severity is important in making triage decisions</a:t>
            </a:r>
          </a:p>
          <a:p>
            <a:pPr marL="0" indent="0">
              <a:buNone/>
            </a:pPr>
            <a:r>
              <a:rPr lang="en-US" sz="2400" dirty="0"/>
              <a:t>about whether a patient should be transferred to a tertiary</a:t>
            </a:r>
          </a:p>
          <a:p>
            <a:pPr marL="0" indent="0">
              <a:buNone/>
            </a:pPr>
            <a:r>
              <a:rPr lang="en-US" sz="2400" dirty="0"/>
              <a:t>hospital or an intensive care unit and in making decisions</a:t>
            </a:r>
          </a:p>
          <a:p>
            <a:pPr marL="0" indent="0">
              <a:buNone/>
            </a:pPr>
            <a:r>
              <a:rPr lang="en-US" sz="2400" dirty="0"/>
              <a:t>about fluid therapy and whether an ERCP is indicated, as well</a:t>
            </a:r>
          </a:p>
          <a:p>
            <a:pPr marL="0" indent="0">
              <a:buNone/>
            </a:pPr>
            <a:r>
              <a:rPr lang="en-US" sz="2400" dirty="0"/>
              <a:t>as other issues. </a:t>
            </a:r>
          </a:p>
          <a:p>
            <a:pPr marL="0" indent="0">
              <a:buNone/>
            </a:pPr>
            <a:r>
              <a:rPr lang="en-US" sz="2400" dirty="0"/>
              <a:t>We predict the severity by the most widely used</a:t>
            </a:r>
          </a:p>
          <a:p>
            <a:pPr marL="0" indent="0">
              <a:buNone/>
            </a:pPr>
            <a:r>
              <a:rPr lang="en-US" sz="2400" dirty="0"/>
              <a:t> </a:t>
            </a:r>
            <a:r>
              <a:rPr lang="en-US" sz="2400" dirty="0" err="1">
                <a:solidFill>
                  <a:srgbClr val="FF0000"/>
                </a:solidFill>
              </a:rPr>
              <a:t>Ranson’s</a:t>
            </a:r>
            <a:r>
              <a:rPr lang="en-US" sz="2400" dirty="0">
                <a:solidFill>
                  <a:srgbClr val="FF0000"/>
                </a:solidFill>
              </a:rPr>
              <a:t> criteria </a:t>
            </a:r>
            <a:r>
              <a:rPr lang="en-US" sz="2400" dirty="0"/>
              <a:t> OR  by  </a:t>
            </a:r>
            <a:r>
              <a:rPr lang="en-US" sz="2400" dirty="0">
                <a:solidFill>
                  <a:srgbClr val="FF0000"/>
                </a:solidFill>
              </a:rPr>
              <a:t>APACHE II</a:t>
            </a:r>
            <a:endParaRPr lang="ar-JO" sz="2400" dirty="0">
              <a:solidFill>
                <a:srgbClr val="FF0000"/>
              </a:solidFill>
            </a:endParaRPr>
          </a:p>
        </p:txBody>
      </p:sp>
      <p:pic>
        <p:nvPicPr>
          <p:cNvPr id="2" name="Picture 1"/>
          <p:cNvPicPr>
            <a:picLocks noChangeAspect="1"/>
          </p:cNvPicPr>
          <p:nvPr/>
        </p:nvPicPr>
        <p:blipFill>
          <a:blip r:embed="rId2"/>
          <a:stretch>
            <a:fillRect/>
          </a:stretch>
        </p:blipFill>
        <p:spPr>
          <a:xfrm>
            <a:off x="9114347" y="100807"/>
            <a:ext cx="2762250" cy="1657350"/>
          </a:xfrm>
          <a:prstGeom prst="rect">
            <a:avLst/>
          </a:prstGeom>
        </p:spPr>
      </p:pic>
    </p:spTree>
    <p:extLst>
      <p:ext uri="{BB962C8B-B14F-4D97-AF65-F5344CB8AC3E}">
        <p14:creationId xmlns:p14="http://schemas.microsoft.com/office/powerpoint/2010/main" val="1852463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052737"/>
            <a:ext cx="8229600" cy="5073427"/>
          </a:xfrm>
        </p:spPr>
        <p:txBody>
          <a:bodyPr/>
          <a:lstStyle/>
          <a:p>
            <a:pPr marL="0" indent="0" algn="ctr">
              <a:buNone/>
            </a:pPr>
            <a:r>
              <a:rPr lang="en-US" b="1" dirty="0" err="1"/>
              <a:t>Ranson’s</a:t>
            </a:r>
            <a:r>
              <a:rPr lang="en-US" b="1" dirty="0"/>
              <a:t> prognostic signs of pancreatitis</a:t>
            </a:r>
            <a:endParaRPr lang="ar-JO" dirty="0"/>
          </a:p>
        </p:txBody>
      </p:sp>
      <p:sp>
        <p:nvSpPr>
          <p:cNvPr id="4" name="Subtitle 2"/>
          <p:cNvSpPr txBox="1">
            <a:spLocks/>
          </p:cNvSpPr>
          <p:nvPr/>
        </p:nvSpPr>
        <p:spPr>
          <a:xfrm>
            <a:off x="1919536" y="1412776"/>
            <a:ext cx="6768752" cy="4824536"/>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endParaRPr lang="en-US" dirty="0"/>
          </a:p>
          <a:p>
            <a:pPr marL="0" indent="0" algn="l">
              <a:buNone/>
            </a:pPr>
            <a:r>
              <a:rPr lang="en-US" sz="2400" b="1" dirty="0"/>
              <a:t>Criteria for acute pancreatitis </a:t>
            </a:r>
            <a:r>
              <a:rPr lang="en-US" sz="2400" b="1" dirty="0">
                <a:solidFill>
                  <a:srgbClr val="FF0000"/>
                </a:solidFill>
              </a:rPr>
              <a:t>not due to gallstones</a:t>
            </a:r>
          </a:p>
          <a:p>
            <a:pPr marL="0" indent="0" algn="l">
              <a:buNone/>
            </a:pPr>
            <a:r>
              <a:rPr lang="en-US" sz="2000" b="1" dirty="0"/>
              <a:t>At admission :</a:t>
            </a:r>
          </a:p>
          <a:p>
            <a:pPr marL="0" indent="0" algn="l">
              <a:buNone/>
            </a:pPr>
            <a:r>
              <a:rPr lang="en-US" sz="2000" dirty="0"/>
              <a:t>-Age &gt;55 y </a:t>
            </a:r>
          </a:p>
          <a:p>
            <a:pPr marL="0" indent="0" algn="l">
              <a:buNone/>
            </a:pPr>
            <a:r>
              <a:rPr lang="en-US" sz="2000" dirty="0"/>
              <a:t>-WBC &gt;16,000/mm3 </a:t>
            </a:r>
          </a:p>
          <a:p>
            <a:pPr marL="0" indent="0" algn="l">
              <a:buNone/>
            </a:pPr>
            <a:r>
              <a:rPr lang="en-US" sz="2000" dirty="0"/>
              <a:t>-Blood glucose &gt;200 mg/</a:t>
            </a:r>
            <a:r>
              <a:rPr lang="en-US" sz="2000" dirty="0" err="1"/>
              <a:t>dL</a:t>
            </a:r>
            <a:r>
              <a:rPr lang="en-US" sz="2000" dirty="0"/>
              <a:t> </a:t>
            </a:r>
          </a:p>
          <a:p>
            <a:pPr marL="0" indent="0" algn="l">
              <a:buNone/>
            </a:pPr>
            <a:r>
              <a:rPr lang="en-US" sz="2000" dirty="0"/>
              <a:t>-Serum LDH &gt;350 IU/L </a:t>
            </a:r>
          </a:p>
          <a:p>
            <a:pPr marL="0" indent="0" algn="l">
              <a:buNone/>
            </a:pPr>
            <a:r>
              <a:rPr lang="en-US" sz="2000" dirty="0"/>
              <a:t>-Serum AST &gt;250 U/</a:t>
            </a:r>
            <a:r>
              <a:rPr lang="en-US" sz="2000" dirty="0" err="1"/>
              <a:t>dL</a:t>
            </a:r>
            <a:endParaRPr lang="en-US" sz="2000" b="1" dirty="0"/>
          </a:p>
          <a:p>
            <a:pPr marL="0" indent="0" algn="l">
              <a:buNone/>
            </a:pPr>
            <a:endParaRPr lang="it-IT" sz="1700" dirty="0"/>
          </a:p>
        </p:txBody>
      </p:sp>
      <p:sp>
        <p:nvSpPr>
          <p:cNvPr id="5" name="TextBox 4"/>
          <p:cNvSpPr txBox="1"/>
          <p:nvPr/>
        </p:nvSpPr>
        <p:spPr>
          <a:xfrm>
            <a:off x="6471546" y="2852936"/>
            <a:ext cx="3672408" cy="2523768"/>
          </a:xfrm>
          <a:prstGeom prst="rect">
            <a:avLst/>
          </a:prstGeom>
          <a:noFill/>
        </p:spPr>
        <p:txBody>
          <a:bodyPr wrap="square" rtlCol="1">
            <a:spAutoFit/>
          </a:bodyPr>
          <a:lstStyle/>
          <a:p>
            <a:pPr algn="l"/>
            <a:r>
              <a:rPr lang="en-US" b="1" dirty="0"/>
              <a:t>During the initial 48 h :</a:t>
            </a:r>
          </a:p>
          <a:p>
            <a:pPr algn="l"/>
            <a:r>
              <a:rPr lang="en-US" sz="2000" dirty="0">
                <a:solidFill>
                  <a:schemeClr val="bg1">
                    <a:lumMod val="50000"/>
                  </a:schemeClr>
                </a:solidFill>
              </a:rPr>
              <a:t>-Hematocrit fall &gt;10 points</a:t>
            </a:r>
          </a:p>
          <a:p>
            <a:pPr algn="l"/>
            <a:r>
              <a:rPr lang="en-US" sz="2000" dirty="0">
                <a:solidFill>
                  <a:schemeClr val="bg1">
                    <a:lumMod val="50000"/>
                  </a:schemeClr>
                </a:solidFill>
              </a:rPr>
              <a:t> -BUN elevation &gt;5 mg/</a:t>
            </a:r>
            <a:r>
              <a:rPr lang="en-US" sz="2000" dirty="0" err="1">
                <a:solidFill>
                  <a:schemeClr val="bg1">
                    <a:lumMod val="50000"/>
                  </a:schemeClr>
                </a:solidFill>
              </a:rPr>
              <a:t>dL</a:t>
            </a:r>
            <a:endParaRPr lang="en-US" sz="2000" dirty="0">
              <a:solidFill>
                <a:schemeClr val="bg1">
                  <a:lumMod val="50000"/>
                </a:schemeClr>
              </a:solidFill>
            </a:endParaRPr>
          </a:p>
          <a:p>
            <a:pPr algn="l"/>
            <a:r>
              <a:rPr lang="en-US" sz="2000" dirty="0">
                <a:solidFill>
                  <a:schemeClr val="bg1">
                    <a:lumMod val="50000"/>
                  </a:schemeClr>
                </a:solidFill>
              </a:rPr>
              <a:t> -Serum calcium &lt;8 mg/</a:t>
            </a:r>
            <a:r>
              <a:rPr lang="en-US" sz="2000" dirty="0" err="1">
                <a:solidFill>
                  <a:schemeClr val="bg1">
                    <a:lumMod val="50000"/>
                  </a:schemeClr>
                </a:solidFill>
              </a:rPr>
              <a:t>dL</a:t>
            </a:r>
            <a:endParaRPr lang="en-US" sz="2000" dirty="0">
              <a:solidFill>
                <a:schemeClr val="bg1">
                  <a:lumMod val="50000"/>
                </a:schemeClr>
              </a:solidFill>
            </a:endParaRPr>
          </a:p>
          <a:p>
            <a:pPr algn="l"/>
            <a:r>
              <a:rPr lang="en-US" sz="2000" dirty="0">
                <a:solidFill>
                  <a:schemeClr val="bg1">
                    <a:lumMod val="50000"/>
                  </a:schemeClr>
                </a:solidFill>
              </a:rPr>
              <a:t> -Arterial PO2 &lt;60 mmHg</a:t>
            </a:r>
          </a:p>
          <a:p>
            <a:pPr algn="l"/>
            <a:r>
              <a:rPr lang="en-US" sz="2000" dirty="0">
                <a:solidFill>
                  <a:schemeClr val="bg1">
                    <a:lumMod val="50000"/>
                  </a:schemeClr>
                </a:solidFill>
              </a:rPr>
              <a:t> -Base deficit &gt;4 </a:t>
            </a:r>
            <a:r>
              <a:rPr lang="en-US" sz="2000" dirty="0" err="1">
                <a:solidFill>
                  <a:schemeClr val="bg1">
                    <a:lumMod val="50000"/>
                  </a:schemeClr>
                </a:solidFill>
              </a:rPr>
              <a:t>mEq</a:t>
            </a:r>
            <a:r>
              <a:rPr lang="en-US" sz="2000" dirty="0">
                <a:solidFill>
                  <a:schemeClr val="bg1">
                    <a:lumMod val="50000"/>
                  </a:schemeClr>
                </a:solidFill>
              </a:rPr>
              <a:t>/L</a:t>
            </a:r>
          </a:p>
          <a:p>
            <a:pPr algn="l"/>
            <a:r>
              <a:rPr lang="en-US" sz="2000" dirty="0">
                <a:solidFill>
                  <a:schemeClr val="bg1">
                    <a:lumMod val="50000"/>
                  </a:schemeClr>
                </a:solidFill>
              </a:rPr>
              <a:t>-Estimated fluid sequestration &gt;6L</a:t>
            </a:r>
            <a:endParaRPr lang="ar-JO" sz="2000" dirty="0">
              <a:solidFill>
                <a:schemeClr val="bg1">
                  <a:lumMod val="50000"/>
                </a:schemeClr>
              </a:solidFill>
            </a:endParaRPr>
          </a:p>
        </p:txBody>
      </p:sp>
      <p:pic>
        <p:nvPicPr>
          <p:cNvPr id="2" name="Picture 1"/>
          <p:cNvPicPr>
            <a:picLocks noChangeAspect="1"/>
          </p:cNvPicPr>
          <p:nvPr/>
        </p:nvPicPr>
        <p:blipFill>
          <a:blip r:embed="rId2"/>
          <a:stretch>
            <a:fillRect/>
          </a:stretch>
        </p:blipFill>
        <p:spPr>
          <a:xfrm>
            <a:off x="9321380" y="224062"/>
            <a:ext cx="2762250" cy="1657350"/>
          </a:xfrm>
          <a:prstGeom prst="rect">
            <a:avLst/>
          </a:prstGeom>
        </p:spPr>
      </p:pic>
    </p:spTree>
    <p:extLst>
      <p:ext uri="{BB962C8B-B14F-4D97-AF65-F5344CB8AC3E}">
        <p14:creationId xmlns:p14="http://schemas.microsoft.com/office/powerpoint/2010/main" val="2386966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79576" y="661415"/>
            <a:ext cx="8229600" cy="4525963"/>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it-IT" sz="2400" b="1" dirty="0"/>
              <a:t>Criteria for acute </a:t>
            </a:r>
            <a:r>
              <a:rPr lang="it-IT" sz="2400" b="1" dirty="0">
                <a:solidFill>
                  <a:srgbClr val="FF0000"/>
                </a:solidFill>
              </a:rPr>
              <a:t>gallstone</a:t>
            </a:r>
            <a:r>
              <a:rPr lang="it-IT" sz="2400" b="1" dirty="0"/>
              <a:t> pancreatitis</a:t>
            </a:r>
          </a:p>
          <a:p>
            <a:pPr marL="0" indent="0" algn="l">
              <a:buNone/>
            </a:pPr>
            <a:endParaRPr lang="it-IT" sz="2400" b="1" dirty="0"/>
          </a:p>
          <a:p>
            <a:pPr marL="0" indent="0" algn="l">
              <a:buNone/>
            </a:pPr>
            <a:r>
              <a:rPr lang="en-US" sz="2000" b="1" dirty="0"/>
              <a:t>At admission                                                 During the initial 48 h</a:t>
            </a:r>
          </a:p>
          <a:p>
            <a:pPr marL="0" indent="0" algn="l">
              <a:buNone/>
            </a:pPr>
            <a:r>
              <a:rPr lang="en-US" sz="2000" dirty="0">
                <a:solidFill>
                  <a:schemeClr val="bg1">
                    <a:lumMod val="50000"/>
                  </a:schemeClr>
                </a:solidFill>
              </a:rPr>
              <a:t>Age &gt;70 y                                                        Hematocrit fall &gt;10 points</a:t>
            </a:r>
          </a:p>
          <a:p>
            <a:pPr marL="0" indent="0" algn="l">
              <a:buNone/>
            </a:pPr>
            <a:r>
              <a:rPr lang="en-US" sz="2000" dirty="0">
                <a:solidFill>
                  <a:schemeClr val="bg1">
                    <a:lumMod val="50000"/>
                  </a:schemeClr>
                </a:solidFill>
              </a:rPr>
              <a:t>WBC &gt;18,000/mm3                                       BUN elevation &gt;2 mg/</a:t>
            </a:r>
            <a:r>
              <a:rPr lang="en-US" sz="2000" dirty="0" err="1">
                <a:solidFill>
                  <a:schemeClr val="bg1">
                    <a:lumMod val="50000"/>
                  </a:schemeClr>
                </a:solidFill>
              </a:rPr>
              <a:t>dL</a:t>
            </a:r>
            <a:endParaRPr lang="en-US" sz="2000" dirty="0">
              <a:solidFill>
                <a:schemeClr val="bg1">
                  <a:lumMod val="50000"/>
                </a:schemeClr>
              </a:solidFill>
            </a:endParaRPr>
          </a:p>
          <a:p>
            <a:pPr marL="0" indent="0" algn="l">
              <a:buNone/>
            </a:pPr>
            <a:r>
              <a:rPr lang="en-US" sz="2000" dirty="0">
                <a:solidFill>
                  <a:schemeClr val="bg1">
                    <a:lumMod val="50000"/>
                  </a:schemeClr>
                </a:solidFill>
              </a:rPr>
              <a:t>Blood glucose &gt;220 mg/</a:t>
            </a:r>
            <a:r>
              <a:rPr lang="en-US" sz="2000" dirty="0" err="1">
                <a:solidFill>
                  <a:schemeClr val="bg1">
                    <a:lumMod val="50000"/>
                  </a:schemeClr>
                </a:solidFill>
              </a:rPr>
              <a:t>dL</a:t>
            </a:r>
            <a:r>
              <a:rPr lang="en-US" sz="2000" dirty="0">
                <a:solidFill>
                  <a:schemeClr val="bg1">
                    <a:lumMod val="50000"/>
                  </a:schemeClr>
                </a:solidFill>
              </a:rPr>
              <a:t>                          Serum calcium &lt;8 mg/</a:t>
            </a:r>
            <a:r>
              <a:rPr lang="en-US" sz="2000" dirty="0" err="1">
                <a:solidFill>
                  <a:schemeClr val="bg1">
                    <a:lumMod val="50000"/>
                  </a:schemeClr>
                </a:solidFill>
              </a:rPr>
              <a:t>dL</a:t>
            </a:r>
            <a:endParaRPr lang="en-US" sz="2000" dirty="0">
              <a:solidFill>
                <a:schemeClr val="bg1">
                  <a:lumMod val="50000"/>
                </a:schemeClr>
              </a:solidFill>
            </a:endParaRPr>
          </a:p>
          <a:p>
            <a:pPr marL="0" indent="0" algn="l">
              <a:buNone/>
            </a:pPr>
            <a:r>
              <a:rPr lang="en-US" sz="2000" dirty="0">
                <a:solidFill>
                  <a:schemeClr val="bg1">
                    <a:lumMod val="50000"/>
                  </a:schemeClr>
                </a:solidFill>
              </a:rPr>
              <a:t>Serum LDH &gt;400 IU/L                                    Base deficit &gt;5 </a:t>
            </a:r>
            <a:r>
              <a:rPr lang="en-US" sz="2000" dirty="0" err="1">
                <a:solidFill>
                  <a:schemeClr val="bg1">
                    <a:lumMod val="50000"/>
                  </a:schemeClr>
                </a:solidFill>
              </a:rPr>
              <a:t>mEq</a:t>
            </a:r>
            <a:r>
              <a:rPr lang="en-US" sz="2000" dirty="0">
                <a:solidFill>
                  <a:schemeClr val="bg1">
                    <a:lumMod val="50000"/>
                  </a:schemeClr>
                </a:solidFill>
              </a:rPr>
              <a:t>/L</a:t>
            </a:r>
          </a:p>
          <a:p>
            <a:pPr marL="0" indent="0" algn="l">
              <a:buNone/>
            </a:pPr>
            <a:r>
              <a:rPr lang="en-US" sz="2000" dirty="0">
                <a:solidFill>
                  <a:schemeClr val="bg1">
                    <a:lumMod val="50000"/>
                  </a:schemeClr>
                </a:solidFill>
              </a:rPr>
              <a:t>Serum AST &gt;250 U/</a:t>
            </a:r>
            <a:r>
              <a:rPr lang="en-US" sz="2000" dirty="0" err="1">
                <a:solidFill>
                  <a:schemeClr val="bg1">
                    <a:lumMod val="50000"/>
                  </a:schemeClr>
                </a:solidFill>
              </a:rPr>
              <a:t>dL</a:t>
            </a:r>
            <a:r>
              <a:rPr lang="en-US" sz="2000" dirty="0">
                <a:solidFill>
                  <a:schemeClr val="bg1">
                    <a:lumMod val="50000"/>
                  </a:schemeClr>
                </a:solidFill>
              </a:rPr>
              <a:t>                                   Estimated fluid sequestration &gt;4 L        </a:t>
            </a:r>
            <a:endParaRPr lang="ar-JO" sz="2000" dirty="0">
              <a:solidFill>
                <a:schemeClr val="bg1">
                  <a:lumMod val="50000"/>
                </a:schemeClr>
              </a:solidFill>
            </a:endParaRPr>
          </a:p>
        </p:txBody>
      </p:sp>
      <p:sp>
        <p:nvSpPr>
          <p:cNvPr id="5" name="TextBox 4"/>
          <p:cNvSpPr txBox="1"/>
          <p:nvPr/>
        </p:nvSpPr>
        <p:spPr>
          <a:xfrm>
            <a:off x="2084264" y="4448951"/>
            <a:ext cx="7344816" cy="1323439"/>
          </a:xfrm>
          <a:prstGeom prst="rect">
            <a:avLst/>
          </a:prstGeom>
          <a:noFill/>
        </p:spPr>
        <p:txBody>
          <a:bodyPr wrap="square" rtlCol="1">
            <a:spAutoFit/>
          </a:bodyPr>
          <a:lstStyle/>
          <a:p>
            <a:pPr algn="l"/>
            <a:r>
              <a:rPr lang="en-US" sz="2000" b="1" dirty="0"/>
              <a:t>**Fewer than three positive criteria predict mild, uncomplicated</a:t>
            </a:r>
          </a:p>
          <a:p>
            <a:pPr algn="l"/>
            <a:r>
              <a:rPr lang="en-US" sz="2000" b="1" dirty="0"/>
              <a:t>disease, whereas more than six positive criteria predict severe disease with a mortality risk of 50%.</a:t>
            </a:r>
          </a:p>
          <a:p>
            <a:pPr algn="l"/>
            <a:endParaRPr lang="ar-JO" sz="2000" b="1" dirty="0"/>
          </a:p>
        </p:txBody>
      </p:sp>
      <p:pic>
        <p:nvPicPr>
          <p:cNvPr id="2" name="Picture 1"/>
          <p:cNvPicPr>
            <a:picLocks noChangeAspect="1"/>
          </p:cNvPicPr>
          <p:nvPr/>
        </p:nvPicPr>
        <p:blipFill>
          <a:blip r:embed="rId2"/>
          <a:stretch>
            <a:fillRect/>
          </a:stretch>
        </p:blipFill>
        <p:spPr>
          <a:xfrm>
            <a:off x="9191984" y="219435"/>
            <a:ext cx="2762250" cy="1657350"/>
          </a:xfrm>
          <a:prstGeom prst="rect">
            <a:avLst/>
          </a:prstGeom>
        </p:spPr>
      </p:pic>
    </p:spTree>
    <p:extLst>
      <p:ext uri="{BB962C8B-B14F-4D97-AF65-F5344CB8AC3E}">
        <p14:creationId xmlns:p14="http://schemas.microsoft.com/office/powerpoint/2010/main" val="3696663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 of Severity</a:t>
            </a:r>
            <a:endParaRPr lang="ar-JO"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	</a:t>
            </a:r>
            <a:r>
              <a:rPr lang="en-US" dirty="0"/>
              <a:t>	F</a:t>
            </a:r>
            <a:r>
              <a:rPr lang="en-US" dirty="0" smtClean="0"/>
              <a:t>or Accurately </a:t>
            </a:r>
            <a:r>
              <a:rPr lang="en-US" dirty="0"/>
              <a:t>classifying or staging acute pancreatitis </a:t>
            </a:r>
            <a:r>
              <a:rPr lang="en-US" dirty="0" smtClean="0"/>
              <a:t>severity</a:t>
            </a:r>
            <a:endParaRPr lang="en-US" dirty="0"/>
          </a:p>
          <a:p>
            <a:pPr marL="0" indent="0">
              <a:buNone/>
            </a:pPr>
            <a:r>
              <a:rPr lang="en-US" dirty="0" smtClean="0"/>
              <a:t> </a:t>
            </a:r>
          </a:p>
          <a:p>
            <a:pPr marL="0" indent="0">
              <a:buNone/>
            </a:pPr>
            <a:r>
              <a:rPr lang="en-US" dirty="0" smtClean="0"/>
              <a:t> </a:t>
            </a:r>
            <a:r>
              <a:rPr lang="en-US" dirty="0"/>
              <a:t>The key determinants of severity are</a:t>
            </a:r>
          </a:p>
          <a:p>
            <a:pPr marL="0" indent="0">
              <a:buNone/>
            </a:pPr>
            <a:r>
              <a:rPr lang="en-US" dirty="0">
                <a:solidFill>
                  <a:srgbClr val="FF0000"/>
                </a:solidFill>
              </a:rPr>
              <a:t>local complications</a:t>
            </a:r>
            <a:r>
              <a:rPr lang="en-US" dirty="0"/>
              <a:t> (absent, sterile, or infected) and </a:t>
            </a:r>
            <a:endParaRPr lang="en-US" dirty="0" smtClean="0"/>
          </a:p>
          <a:p>
            <a:pPr marL="0" indent="0">
              <a:buNone/>
            </a:pPr>
            <a:r>
              <a:rPr lang="en-US" dirty="0" smtClean="0">
                <a:solidFill>
                  <a:srgbClr val="FF0000"/>
                </a:solidFill>
              </a:rPr>
              <a:t>Systemic </a:t>
            </a:r>
            <a:r>
              <a:rPr lang="fr-FR" dirty="0" smtClean="0">
                <a:solidFill>
                  <a:srgbClr val="FF0000"/>
                </a:solidFill>
              </a:rPr>
              <a:t>complications</a:t>
            </a:r>
            <a:r>
              <a:rPr lang="fr-FR" dirty="0" smtClean="0"/>
              <a:t> </a:t>
            </a:r>
            <a:r>
              <a:rPr lang="fr-FR" dirty="0"/>
              <a:t>(absent, </a:t>
            </a:r>
            <a:r>
              <a:rPr lang="fr-FR" dirty="0" err="1"/>
              <a:t>transient</a:t>
            </a:r>
            <a:r>
              <a:rPr lang="fr-FR" dirty="0"/>
              <a:t> </a:t>
            </a:r>
            <a:r>
              <a:rPr lang="fr-FR" dirty="0" err="1"/>
              <a:t>organ</a:t>
            </a:r>
            <a:r>
              <a:rPr lang="fr-FR" dirty="0"/>
              <a:t> </a:t>
            </a:r>
            <a:r>
              <a:rPr lang="fr-FR" dirty="0" err="1"/>
              <a:t>failure</a:t>
            </a:r>
            <a:r>
              <a:rPr lang="fr-FR" dirty="0"/>
              <a:t>, </a:t>
            </a:r>
            <a:r>
              <a:rPr lang="fr-FR" dirty="0" smtClean="0"/>
              <a:t>persistent </a:t>
            </a:r>
            <a:r>
              <a:rPr lang="en-US" dirty="0" smtClean="0"/>
              <a:t>organ </a:t>
            </a:r>
            <a:r>
              <a:rPr lang="en-US" dirty="0"/>
              <a:t>failure</a:t>
            </a:r>
            <a:r>
              <a:rPr lang="en-US" dirty="0" smtClean="0"/>
              <a:t>). </a:t>
            </a:r>
          </a:p>
          <a:p>
            <a:pPr marL="0" indent="0">
              <a:buNone/>
            </a:pPr>
            <a:r>
              <a:rPr lang="en-US" sz="3400" dirty="0"/>
              <a:t>Two classification systems </a:t>
            </a:r>
            <a:r>
              <a:rPr lang="en-US" dirty="0"/>
              <a:t>have recently</a:t>
            </a:r>
          </a:p>
          <a:p>
            <a:pPr marL="0" indent="0">
              <a:buNone/>
            </a:pPr>
            <a:r>
              <a:rPr lang="en-US" dirty="0"/>
              <a:t>been proposed: the three grades (mild, moderately severe, and</a:t>
            </a:r>
          </a:p>
          <a:p>
            <a:pPr marL="0" indent="0">
              <a:buNone/>
            </a:pPr>
            <a:r>
              <a:rPr lang="en-US" dirty="0"/>
              <a:t>severe) of the Revised Atlanta Criteria (</a:t>
            </a:r>
            <a:r>
              <a:rPr lang="en-US" sz="3400" dirty="0">
                <a:solidFill>
                  <a:srgbClr val="FF0000"/>
                </a:solidFill>
              </a:rPr>
              <a:t>RAC</a:t>
            </a:r>
            <a:r>
              <a:rPr lang="en-US" dirty="0" smtClean="0"/>
              <a:t>) </a:t>
            </a:r>
            <a:r>
              <a:rPr lang="en-US" dirty="0"/>
              <a:t>and the four</a:t>
            </a:r>
          </a:p>
          <a:p>
            <a:pPr marL="0" indent="0">
              <a:buNone/>
            </a:pPr>
            <a:r>
              <a:rPr lang="en-US" dirty="0"/>
              <a:t>categories (mild, moderate, severe, critical) of the Determinants</a:t>
            </a:r>
          </a:p>
          <a:p>
            <a:pPr marL="0" indent="0">
              <a:buNone/>
            </a:pPr>
            <a:r>
              <a:rPr lang="en-US" dirty="0"/>
              <a:t>Based Classification </a:t>
            </a:r>
            <a:r>
              <a:rPr lang="en-US" sz="3400" dirty="0">
                <a:solidFill>
                  <a:srgbClr val="FF0000"/>
                </a:solidFill>
              </a:rPr>
              <a:t>(DBC</a:t>
            </a:r>
            <a:r>
              <a:rPr lang="en-US" dirty="0" smtClean="0"/>
              <a:t>)</a:t>
            </a:r>
            <a:endParaRPr lang="ar-JO" dirty="0"/>
          </a:p>
        </p:txBody>
      </p:sp>
      <p:pic>
        <p:nvPicPr>
          <p:cNvPr id="4" name="Picture 3"/>
          <p:cNvPicPr>
            <a:picLocks noChangeAspect="1"/>
          </p:cNvPicPr>
          <p:nvPr/>
        </p:nvPicPr>
        <p:blipFill>
          <a:blip r:embed="rId2"/>
          <a:stretch>
            <a:fillRect/>
          </a:stretch>
        </p:blipFill>
        <p:spPr>
          <a:xfrm>
            <a:off x="9140226" y="33338"/>
            <a:ext cx="2762250" cy="1657350"/>
          </a:xfrm>
          <a:prstGeom prst="rect">
            <a:avLst/>
          </a:prstGeom>
        </p:spPr>
      </p:pic>
    </p:spTree>
    <p:extLst>
      <p:ext uri="{BB962C8B-B14F-4D97-AF65-F5344CB8AC3E}">
        <p14:creationId xmlns:p14="http://schemas.microsoft.com/office/powerpoint/2010/main" val="3675308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3905"/>
            <a:ext cx="8229600" cy="1143000"/>
          </a:xfrm>
        </p:spPr>
        <p:txBody>
          <a:bodyPr>
            <a:normAutofit/>
          </a:bodyPr>
          <a:lstStyle/>
          <a:p>
            <a:pPr algn="l"/>
            <a:r>
              <a:rPr lang="en-US" sz="2800" b="1" dirty="0"/>
              <a:t>*Determining Etiology</a:t>
            </a:r>
            <a:endParaRPr lang="ar-JO" sz="2800" dirty="0"/>
          </a:p>
        </p:txBody>
      </p:sp>
      <p:sp>
        <p:nvSpPr>
          <p:cNvPr id="3" name="Content Placeholder 2"/>
          <p:cNvSpPr>
            <a:spLocks noGrp="1"/>
          </p:cNvSpPr>
          <p:nvPr>
            <p:ph idx="1"/>
          </p:nvPr>
        </p:nvSpPr>
        <p:spPr>
          <a:xfrm>
            <a:off x="1775520" y="980729"/>
            <a:ext cx="8229600" cy="4925143"/>
          </a:xfrm>
        </p:spPr>
        <p:txBody>
          <a:bodyPr>
            <a:normAutofit/>
          </a:bodyPr>
          <a:lstStyle/>
          <a:p>
            <a:pPr marL="0" indent="0">
              <a:buNone/>
            </a:pPr>
            <a:r>
              <a:rPr lang="en-US" b="1" dirty="0" smtClean="0"/>
              <a:t>*Fluid Resuscitation</a:t>
            </a:r>
          </a:p>
          <a:p>
            <a:pPr marL="0" indent="0">
              <a:buNone/>
            </a:pPr>
            <a:r>
              <a:rPr lang="en-US" dirty="0"/>
              <a:t>is the most important intervention in the early management </a:t>
            </a:r>
            <a:r>
              <a:rPr lang="en-US" dirty="0" smtClean="0"/>
              <a:t>of</a:t>
            </a:r>
            <a:r>
              <a:rPr lang="en-US" dirty="0"/>
              <a:t> acute </a:t>
            </a:r>
            <a:r>
              <a:rPr lang="en-US" dirty="0" smtClean="0"/>
              <a:t>pancreatitis</a:t>
            </a:r>
            <a:r>
              <a:rPr lang="en-US" dirty="0"/>
              <a:t> it is probably</a:t>
            </a:r>
          </a:p>
          <a:p>
            <a:pPr marL="0" indent="0">
              <a:buNone/>
            </a:pPr>
            <a:r>
              <a:rPr lang="en-US" dirty="0"/>
              <a:t>best to resuscitate with a balanced crystalloid and aim</a:t>
            </a:r>
          </a:p>
          <a:p>
            <a:pPr marL="0" indent="0">
              <a:buNone/>
            </a:pPr>
            <a:r>
              <a:rPr lang="en-US" dirty="0"/>
              <a:t>to restore normal blood volume, blood pressure, and urine</a:t>
            </a:r>
          </a:p>
          <a:p>
            <a:pPr marL="0" indent="0">
              <a:buNone/>
            </a:pPr>
            <a:r>
              <a:rPr lang="en-US" dirty="0"/>
              <a:t>output. In one study, lactated Ringer’s solution was superior</a:t>
            </a:r>
          </a:p>
          <a:p>
            <a:pPr marL="0" indent="0">
              <a:buNone/>
            </a:pPr>
            <a:r>
              <a:rPr lang="en-US" dirty="0"/>
              <a:t>to normal saline in reducing the systemic inflammatory</a:t>
            </a:r>
          </a:p>
          <a:p>
            <a:pPr marL="0" indent="0">
              <a:buNone/>
            </a:pPr>
            <a:r>
              <a:rPr lang="en-US" dirty="0" smtClean="0"/>
              <a:t>Response</a:t>
            </a:r>
            <a:r>
              <a:rPr lang="en-US" b="1" dirty="0"/>
              <a:t>.</a:t>
            </a:r>
            <a:endParaRPr lang="en-US" dirty="0" smtClean="0"/>
          </a:p>
        </p:txBody>
      </p:sp>
      <p:pic>
        <p:nvPicPr>
          <p:cNvPr id="4" name="Picture 3"/>
          <p:cNvPicPr>
            <a:picLocks noChangeAspect="1"/>
          </p:cNvPicPr>
          <p:nvPr/>
        </p:nvPicPr>
        <p:blipFill>
          <a:blip r:embed="rId2"/>
          <a:stretch>
            <a:fillRect/>
          </a:stretch>
        </p:blipFill>
        <p:spPr>
          <a:xfrm>
            <a:off x="9304128" y="152054"/>
            <a:ext cx="2762250" cy="1657350"/>
          </a:xfrm>
          <a:prstGeom prst="rect">
            <a:avLst/>
          </a:prstGeom>
        </p:spPr>
      </p:pic>
    </p:spTree>
    <p:extLst>
      <p:ext uri="{BB962C8B-B14F-4D97-AF65-F5344CB8AC3E}">
        <p14:creationId xmlns:p14="http://schemas.microsoft.com/office/powerpoint/2010/main" val="2137718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341" y="828675"/>
            <a:ext cx="8964488" cy="5400600"/>
          </a:xfrm>
        </p:spPr>
        <p:txBody>
          <a:bodyPr>
            <a:normAutofit fontScale="77500" lnSpcReduction="20000"/>
          </a:bodyPr>
          <a:lstStyle/>
          <a:p>
            <a:pPr marL="0" indent="0">
              <a:buNone/>
            </a:pPr>
            <a:r>
              <a:rPr lang="en-US" b="1" dirty="0" smtClean="0"/>
              <a:t>*Nutritional </a:t>
            </a:r>
            <a:r>
              <a:rPr lang="en-US" b="1" dirty="0"/>
              <a:t>Support</a:t>
            </a:r>
          </a:p>
          <a:p>
            <a:pPr marL="0" indent="0">
              <a:buNone/>
            </a:pPr>
            <a:r>
              <a:rPr lang="en-US" dirty="0"/>
              <a:t>Parenteral nutrition is now known to be more expensive, riskier, and not more effective than </a:t>
            </a:r>
            <a:r>
              <a:rPr lang="en-US" dirty="0">
                <a:solidFill>
                  <a:srgbClr val="FF0000"/>
                </a:solidFill>
              </a:rPr>
              <a:t>enteral nutrition </a:t>
            </a:r>
            <a:r>
              <a:rPr lang="en-US" dirty="0"/>
              <a:t>and should only be offered</a:t>
            </a:r>
          </a:p>
          <a:p>
            <a:pPr marL="0" indent="0">
              <a:buNone/>
            </a:pPr>
            <a:r>
              <a:rPr lang="en-US" dirty="0"/>
              <a:t>if the patient’s calculated nutritional requirements cannot be</a:t>
            </a:r>
          </a:p>
          <a:p>
            <a:pPr marL="0" indent="0">
              <a:buNone/>
            </a:pPr>
            <a:r>
              <a:rPr lang="en-US" dirty="0"/>
              <a:t>achieved by the enteral route.</a:t>
            </a:r>
          </a:p>
          <a:p>
            <a:pPr marL="0" indent="0">
              <a:buNone/>
            </a:pPr>
            <a:r>
              <a:rPr lang="en-US" dirty="0"/>
              <a:t>Early initiation of </a:t>
            </a:r>
            <a:r>
              <a:rPr lang="en-US" dirty="0" smtClean="0"/>
              <a:t>enteral nutrition </a:t>
            </a:r>
            <a:r>
              <a:rPr lang="en-US" dirty="0"/>
              <a:t>(within the first 24 hours of admission) is not </a:t>
            </a:r>
            <a:r>
              <a:rPr lang="en-US" dirty="0" smtClean="0"/>
              <a:t>superior to </a:t>
            </a:r>
            <a:r>
              <a:rPr lang="en-US" dirty="0"/>
              <a:t>delaying </a:t>
            </a:r>
            <a:r>
              <a:rPr lang="en-US" dirty="0" smtClean="0"/>
              <a:t>an </a:t>
            </a:r>
            <a:r>
              <a:rPr lang="en-US" dirty="0"/>
              <a:t>oral diet until 72 </a:t>
            </a:r>
            <a:r>
              <a:rPr lang="en-US" dirty="0" smtClean="0"/>
              <a:t>hours (</a:t>
            </a:r>
            <a:r>
              <a:rPr lang="en-US" dirty="0"/>
              <a:t>A delay</a:t>
            </a:r>
          </a:p>
          <a:p>
            <a:pPr marL="0" indent="0">
              <a:buNone/>
            </a:pPr>
            <a:r>
              <a:rPr lang="en-US" dirty="0"/>
              <a:t>in commencing enteral nutrition may contribute to the</a:t>
            </a:r>
          </a:p>
          <a:p>
            <a:pPr marL="0" indent="0">
              <a:buNone/>
            </a:pPr>
            <a:r>
              <a:rPr lang="en-US" dirty="0"/>
              <a:t>development of intestinal ileus and feeding intolerance, but</a:t>
            </a:r>
          </a:p>
          <a:p>
            <a:pPr marL="0" indent="0">
              <a:buNone/>
            </a:pPr>
            <a:r>
              <a:rPr lang="en-US" dirty="0"/>
              <a:t>aggressive early enteral feeding, particularly before adequate</a:t>
            </a:r>
          </a:p>
          <a:p>
            <a:pPr marL="0" indent="0">
              <a:buNone/>
            </a:pPr>
            <a:r>
              <a:rPr lang="en-US" dirty="0"/>
              <a:t>resuscitation, may put the patient at risk of </a:t>
            </a:r>
            <a:r>
              <a:rPr lang="en-US" dirty="0" err="1"/>
              <a:t>nonocclusive</a:t>
            </a:r>
            <a:endParaRPr lang="en-US" dirty="0"/>
          </a:p>
          <a:p>
            <a:pPr marL="0" indent="0">
              <a:buNone/>
            </a:pPr>
            <a:r>
              <a:rPr lang="en-US" dirty="0"/>
              <a:t>mesenteric </a:t>
            </a:r>
            <a:r>
              <a:rPr lang="en-US" dirty="0" smtClean="0"/>
              <a:t>ischemia)</a:t>
            </a:r>
          </a:p>
          <a:p>
            <a:pPr marL="0" indent="0">
              <a:buNone/>
            </a:pPr>
            <a:endParaRPr lang="en-US" dirty="0" smtClean="0"/>
          </a:p>
          <a:p>
            <a:pPr marL="0" indent="0">
              <a:buNone/>
            </a:pPr>
            <a:r>
              <a:rPr lang="en-US" dirty="0" smtClean="0"/>
              <a:t>    if after </a:t>
            </a:r>
            <a:r>
              <a:rPr lang="en-US" dirty="0"/>
              <a:t>3 to 5 days there is evidence of feeding intolerance, </a:t>
            </a:r>
            <a:r>
              <a:rPr lang="en-US" dirty="0" smtClean="0"/>
              <a:t>tube    </a:t>
            </a:r>
            <a:endParaRPr lang="en-US" dirty="0"/>
          </a:p>
          <a:p>
            <a:pPr marL="0" indent="0">
              <a:buNone/>
            </a:pPr>
            <a:r>
              <a:rPr lang="en-US" dirty="0" smtClean="0"/>
              <a:t>             feeding </a:t>
            </a:r>
            <a:r>
              <a:rPr lang="en-US" dirty="0"/>
              <a:t>should be commenced</a:t>
            </a:r>
            <a:r>
              <a:rPr lang="en-US" dirty="0" smtClean="0"/>
              <a:t>.</a:t>
            </a:r>
          </a:p>
          <a:p>
            <a:pPr marL="0" indent="0">
              <a:buNone/>
            </a:pPr>
            <a:endParaRPr lang="en-US" dirty="0"/>
          </a:p>
        </p:txBody>
      </p:sp>
      <p:sp>
        <p:nvSpPr>
          <p:cNvPr id="4" name="5-Point Star 3"/>
          <p:cNvSpPr/>
          <p:nvPr/>
        </p:nvSpPr>
        <p:spPr>
          <a:xfrm>
            <a:off x="563477" y="5136943"/>
            <a:ext cx="323528"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2" name="Picture 1"/>
          <p:cNvPicPr>
            <a:picLocks noChangeAspect="1"/>
          </p:cNvPicPr>
          <p:nvPr/>
        </p:nvPicPr>
        <p:blipFill>
          <a:blip r:embed="rId2"/>
          <a:stretch>
            <a:fillRect/>
          </a:stretch>
        </p:blipFill>
        <p:spPr>
          <a:xfrm>
            <a:off x="9269127" y="0"/>
            <a:ext cx="2762250" cy="1657350"/>
          </a:xfrm>
          <a:prstGeom prst="rect">
            <a:avLst/>
          </a:prstGeom>
        </p:spPr>
      </p:pic>
    </p:spTree>
    <p:extLst>
      <p:ext uri="{BB962C8B-B14F-4D97-AF65-F5344CB8AC3E}">
        <p14:creationId xmlns:p14="http://schemas.microsoft.com/office/powerpoint/2010/main" val="1502921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274638"/>
            <a:ext cx="8579296" cy="1143000"/>
          </a:xfrm>
        </p:spPr>
        <p:txBody>
          <a:bodyPr>
            <a:normAutofit fontScale="90000"/>
          </a:bodyPr>
          <a:lstStyle/>
          <a:p>
            <a:r>
              <a:rPr lang="en-US" b="1" dirty="0" smtClean="0"/>
              <a:t>Imaging: Therapeutic </a:t>
            </a:r>
            <a:r>
              <a:rPr lang="en-US" b="1" dirty="0"/>
              <a:t>Endoscopic Retrograde</a:t>
            </a:r>
            <a:br>
              <a:rPr lang="en-US" b="1" dirty="0"/>
            </a:br>
            <a:r>
              <a:rPr lang="en-US" b="1" dirty="0" err="1" smtClean="0"/>
              <a:t>Cholangiopancreatography</a:t>
            </a:r>
            <a:r>
              <a:rPr lang="en-US" b="1" dirty="0" smtClean="0"/>
              <a:t>(ERCP)</a:t>
            </a:r>
            <a:endParaRPr lang="ar-JO" dirty="0"/>
          </a:p>
        </p:txBody>
      </p:sp>
      <p:sp>
        <p:nvSpPr>
          <p:cNvPr id="3" name="Content Placeholder 2"/>
          <p:cNvSpPr>
            <a:spLocks noGrp="1"/>
          </p:cNvSpPr>
          <p:nvPr>
            <p:ph idx="1"/>
          </p:nvPr>
        </p:nvSpPr>
        <p:spPr>
          <a:xfrm>
            <a:off x="1991544" y="1664804"/>
            <a:ext cx="8229600" cy="3456384"/>
          </a:xfrm>
        </p:spPr>
        <p:txBody>
          <a:bodyPr>
            <a:normAutofit/>
          </a:bodyPr>
          <a:lstStyle/>
          <a:p>
            <a:pPr marL="0" indent="0">
              <a:buNone/>
            </a:pPr>
            <a:r>
              <a:rPr lang="en-US" sz="2400" dirty="0"/>
              <a:t>Randomized trials have demonstrated that early ERCP (within 24 or 48 hours of admission) reduce complications, but not mortality, in patients with predicted severe gallstone associated acute pancreatitis</a:t>
            </a:r>
          </a:p>
          <a:p>
            <a:pPr marL="0" indent="0">
              <a:buNone/>
            </a:pPr>
            <a:endParaRPr lang="en-US" sz="2400" dirty="0"/>
          </a:p>
        </p:txBody>
      </p:sp>
      <p:sp>
        <p:nvSpPr>
          <p:cNvPr id="4" name="Oval 3"/>
          <p:cNvSpPr/>
          <p:nvPr/>
        </p:nvSpPr>
        <p:spPr>
          <a:xfrm>
            <a:off x="4720229" y="4353266"/>
            <a:ext cx="5903640" cy="2086688"/>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dirty="0">
                <a:solidFill>
                  <a:schemeClr val="bg2">
                    <a:lumMod val="10000"/>
                  </a:schemeClr>
                </a:solidFill>
              </a:rPr>
              <a:t>More recent evidence has suggested</a:t>
            </a:r>
          </a:p>
          <a:p>
            <a:pPr algn="l"/>
            <a:r>
              <a:rPr lang="en-US" dirty="0">
                <a:solidFill>
                  <a:schemeClr val="bg2">
                    <a:lumMod val="10000"/>
                  </a:schemeClr>
                </a:solidFill>
              </a:rPr>
              <a:t>that early ERCP confers no benefit in the absence of concomitant cholangitis</a:t>
            </a:r>
            <a:endParaRPr lang="ar-JO" dirty="0">
              <a:solidFill>
                <a:schemeClr val="bg2">
                  <a:lumMod val="10000"/>
                </a:schemeClr>
              </a:solidFill>
            </a:endParaRPr>
          </a:p>
          <a:p>
            <a:pPr algn="ctr"/>
            <a:endParaRPr lang="ar-JO" dirty="0">
              <a:solidFill>
                <a:schemeClr val="bg2">
                  <a:lumMod val="10000"/>
                </a:schemeClr>
              </a:solidFill>
            </a:endParaRPr>
          </a:p>
        </p:txBody>
      </p:sp>
      <p:pic>
        <p:nvPicPr>
          <p:cNvPr id="2050" name="Picture 2" descr="C:\Users\ghost\Downloads\WhatsApp Image 2023-09-18 at 3.27.42 P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691" y="3874684"/>
            <a:ext cx="3205538" cy="29833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316872" y="17504"/>
            <a:ext cx="2762250" cy="1657350"/>
          </a:xfrm>
          <a:prstGeom prst="rect">
            <a:avLst/>
          </a:prstGeom>
        </p:spPr>
      </p:pic>
    </p:spTree>
    <p:extLst>
      <p:ext uri="{BB962C8B-B14F-4D97-AF65-F5344CB8AC3E}">
        <p14:creationId xmlns:p14="http://schemas.microsoft.com/office/powerpoint/2010/main" val="2831920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2654" y="373857"/>
            <a:ext cx="2983800" cy="1182935"/>
          </a:xfrm>
        </p:spPr>
        <p:txBody>
          <a:bodyPr/>
          <a:lstStyle/>
          <a:p>
            <a:r>
              <a:rPr lang="en-US" b="1" dirty="0"/>
              <a:t>Antibiotics</a:t>
            </a:r>
            <a:endParaRPr lang="ar-JO" dirty="0"/>
          </a:p>
        </p:txBody>
      </p:sp>
      <p:sp>
        <p:nvSpPr>
          <p:cNvPr id="3" name="Content Placeholder 2"/>
          <p:cNvSpPr>
            <a:spLocks noGrp="1"/>
          </p:cNvSpPr>
          <p:nvPr>
            <p:ph idx="1"/>
          </p:nvPr>
        </p:nvSpPr>
        <p:spPr/>
        <p:txBody>
          <a:bodyPr/>
          <a:lstStyle/>
          <a:p>
            <a:pPr marL="0" indent="0">
              <a:buNone/>
            </a:pPr>
            <a:r>
              <a:rPr lang="en-US" dirty="0"/>
              <a:t>Overall, it appears that the </a:t>
            </a:r>
            <a:r>
              <a:rPr lang="en-US" dirty="0" smtClean="0"/>
              <a:t>most recent </a:t>
            </a:r>
            <a:r>
              <a:rPr lang="en-US" dirty="0"/>
              <a:t>and generally better designed studies do not support</a:t>
            </a:r>
          </a:p>
          <a:p>
            <a:pPr marL="0" indent="0">
              <a:buNone/>
            </a:pPr>
            <a:r>
              <a:rPr lang="en-US" dirty="0"/>
              <a:t>the use of prophylactic antibiotics to reduce the frequency </a:t>
            </a:r>
            <a:r>
              <a:rPr lang="en-US" dirty="0" smtClean="0"/>
              <a:t>of pancreatic infectious complications</a:t>
            </a:r>
            <a:r>
              <a:rPr lang="en-US" dirty="0"/>
              <a:t>, surgical intervention, </a:t>
            </a:r>
            <a:r>
              <a:rPr lang="en-US" dirty="0" smtClean="0"/>
              <a:t>and death</a:t>
            </a:r>
            <a:endParaRPr lang="ar-JO" dirty="0"/>
          </a:p>
        </p:txBody>
      </p:sp>
      <p:sp>
        <p:nvSpPr>
          <p:cNvPr id="5" name="Rounded Rectangle 4"/>
          <p:cNvSpPr/>
          <p:nvPr/>
        </p:nvSpPr>
        <p:spPr>
          <a:xfrm>
            <a:off x="8305654" y="267060"/>
            <a:ext cx="2232248" cy="12241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accent5">
                    <a:lumMod val="50000"/>
                  </a:schemeClr>
                </a:solidFill>
              </a:rPr>
              <a:t>SO Antibiotics are not indicated </a:t>
            </a:r>
            <a:endParaRPr lang="ar-JO" dirty="0">
              <a:solidFill>
                <a:schemeClr val="accent5">
                  <a:lumMod val="50000"/>
                </a:schemeClr>
              </a:solidFill>
            </a:endParaRPr>
          </a:p>
        </p:txBody>
      </p:sp>
      <p:pic>
        <p:nvPicPr>
          <p:cNvPr id="1027" name="Picture 3" descr="C:\Users\ghost\Downloads\WhatsApp Image 2023-09-18 at 3.27.40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 y="236103"/>
            <a:ext cx="2376264" cy="15895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156777" y="4983041"/>
            <a:ext cx="2762250" cy="1657350"/>
          </a:xfrm>
          <a:prstGeom prst="rect">
            <a:avLst/>
          </a:prstGeom>
        </p:spPr>
      </p:pic>
    </p:spTree>
    <p:extLst>
      <p:ext uri="{BB962C8B-B14F-4D97-AF65-F5344CB8AC3E}">
        <p14:creationId xmlns:p14="http://schemas.microsoft.com/office/powerpoint/2010/main" val="880577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1505744" y="1085776"/>
            <a:ext cx="9036496" cy="4680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b="1" dirty="0"/>
              <a:t>Investigations in acute pancreatitis should be</a:t>
            </a:r>
          </a:p>
          <a:p>
            <a:pPr algn="l"/>
            <a:r>
              <a:rPr lang="en-US" b="1" dirty="0"/>
              <a:t>aimed at answering three questions</a:t>
            </a:r>
          </a:p>
          <a:p>
            <a:pPr algn="l"/>
            <a:r>
              <a:rPr lang="en-US" dirty="0"/>
              <a:t> Is a diagnosis of acute pancreatitis correct?</a:t>
            </a:r>
          </a:p>
          <a:p>
            <a:pPr algn="l"/>
            <a:r>
              <a:rPr lang="en-US" dirty="0"/>
              <a:t> How severe is the attack?</a:t>
            </a:r>
          </a:p>
          <a:p>
            <a:pPr algn="l"/>
            <a:r>
              <a:rPr lang="en-US" dirty="0"/>
              <a:t> What is the </a:t>
            </a:r>
            <a:r>
              <a:rPr lang="en-US" dirty="0" err="1"/>
              <a:t>aetiology</a:t>
            </a:r>
            <a:r>
              <a:rPr lang="en-US" dirty="0"/>
              <a:t>?</a:t>
            </a:r>
            <a:endParaRPr lang="ar-JO" dirty="0"/>
          </a:p>
        </p:txBody>
      </p:sp>
      <p:sp>
        <p:nvSpPr>
          <p:cNvPr id="7" name="5-Point Star 6"/>
          <p:cNvSpPr/>
          <p:nvPr/>
        </p:nvSpPr>
        <p:spPr>
          <a:xfrm>
            <a:off x="4355547" y="1916832"/>
            <a:ext cx="3312368" cy="187220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Remember </a:t>
            </a:r>
            <a:endParaRPr lang="ar-JO" dirty="0"/>
          </a:p>
        </p:txBody>
      </p:sp>
      <p:pic>
        <p:nvPicPr>
          <p:cNvPr id="2" name="Picture 1"/>
          <p:cNvPicPr>
            <a:picLocks noChangeAspect="1"/>
          </p:cNvPicPr>
          <p:nvPr/>
        </p:nvPicPr>
        <p:blipFill>
          <a:blip r:embed="rId2"/>
          <a:stretch>
            <a:fillRect/>
          </a:stretch>
        </p:blipFill>
        <p:spPr>
          <a:xfrm>
            <a:off x="9260996" y="0"/>
            <a:ext cx="2762250" cy="1657350"/>
          </a:xfrm>
          <a:prstGeom prst="rect">
            <a:avLst/>
          </a:prstGeom>
        </p:spPr>
      </p:pic>
    </p:spTree>
    <p:extLst>
      <p:ext uri="{BB962C8B-B14F-4D97-AF65-F5344CB8AC3E}">
        <p14:creationId xmlns:p14="http://schemas.microsoft.com/office/powerpoint/2010/main" val="428130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192" b="10505"/>
          <a:stretch/>
        </p:blipFill>
        <p:spPr>
          <a:xfrm>
            <a:off x="1745673" y="163231"/>
            <a:ext cx="9434945" cy="6612643"/>
          </a:xfrm>
          <a:prstGeom prst="rect">
            <a:avLst/>
          </a:prstGeom>
        </p:spPr>
      </p:pic>
      <p:sp>
        <p:nvSpPr>
          <p:cNvPr id="3" name="TextBox 2"/>
          <p:cNvSpPr txBox="1"/>
          <p:nvPr/>
        </p:nvSpPr>
        <p:spPr>
          <a:xfrm>
            <a:off x="4419600" y="163231"/>
            <a:ext cx="32973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Parts of pancreas</a:t>
            </a:r>
          </a:p>
        </p:txBody>
      </p:sp>
      <p:sp>
        <p:nvSpPr>
          <p:cNvPr id="4" name="TextBox 3">
            <a:extLst>
              <a:ext uri="{FF2B5EF4-FFF2-40B4-BE49-F238E27FC236}">
                <a16:creationId xmlns:a16="http://schemas.microsoft.com/office/drawing/2014/main" xmlns="" id="{064E82F3-4A06-4B8E-943D-F691140FFEAD}"/>
              </a:ext>
            </a:extLst>
          </p:cNvPr>
          <p:cNvSpPr txBox="1"/>
          <p:nvPr/>
        </p:nvSpPr>
        <p:spPr>
          <a:xfrm>
            <a:off x="5984862" y="3843130"/>
            <a:ext cx="6891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Neck</a:t>
            </a:r>
          </a:p>
        </p:txBody>
      </p:sp>
    </p:spTree>
    <p:extLst>
      <p:ext uri="{BB962C8B-B14F-4D97-AF65-F5344CB8AC3E}">
        <p14:creationId xmlns:p14="http://schemas.microsoft.com/office/powerpoint/2010/main" val="914375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9A7C78-91FD-4B88-953D-5A4363761BD1}"/>
              </a:ext>
            </a:extLst>
          </p:cNvPr>
          <p:cNvSpPr>
            <a:spLocks noGrp="1"/>
          </p:cNvSpPr>
          <p:nvPr>
            <p:ph type="ctrTitle"/>
          </p:nvPr>
        </p:nvSpPr>
        <p:spPr/>
        <p:txBody>
          <a:bodyPr anchor="b" anchorCtr="0"/>
          <a:lstStyle/>
          <a:p>
            <a:r>
              <a:rPr lang="en-US" dirty="0"/>
              <a:t>Complications of acute pancreatitis </a:t>
            </a:r>
          </a:p>
        </p:txBody>
      </p:sp>
    </p:spTree>
    <p:extLst>
      <p:ext uri="{BB962C8B-B14F-4D97-AF65-F5344CB8AC3E}">
        <p14:creationId xmlns:p14="http://schemas.microsoft.com/office/powerpoint/2010/main" val="4122086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Date Placeholder 80">
            <a:extLst>
              <a:ext uri="{FF2B5EF4-FFF2-40B4-BE49-F238E27FC236}">
                <a16:creationId xmlns:a16="http://schemas.microsoft.com/office/drawing/2014/main" xmlns="" id="{82960077-7DAA-4543-8719-74137BCBB759}"/>
              </a:ext>
            </a:extLst>
          </p:cNvPr>
          <p:cNvSpPr>
            <a:spLocks noGrp="1"/>
          </p:cNvSpPr>
          <p:nvPr>
            <p:ph type="dt" sz="half" idx="10"/>
          </p:nvPr>
        </p:nvSpPr>
        <p:spPr/>
        <p:txBody>
          <a:bodyPr vert="horz" lIns="91440" tIns="45720" rIns="91440" bIns="45720" rtlCol="0" anchor="ctr">
            <a:normAutofit/>
          </a:bodyPr>
          <a:lstStyle/>
          <a:p>
            <a:pPr>
              <a:spcAft>
                <a:spcPts val="600"/>
              </a:spcAft>
            </a:pPr>
            <a:r>
              <a:rPr lang="en-US">
                <a:solidFill>
                  <a:srgbClr val="FFFFFF"/>
                </a:solidFill>
              </a:rPr>
              <a:t>3/1/20XX</a:t>
            </a:r>
          </a:p>
        </p:txBody>
      </p:sp>
      <p:pic>
        <p:nvPicPr>
          <p:cNvPr id="13" name="Picture 13">
            <a:extLst>
              <a:ext uri="{FF2B5EF4-FFF2-40B4-BE49-F238E27FC236}">
                <a16:creationId xmlns:a16="http://schemas.microsoft.com/office/drawing/2014/main" xmlns="" id="{E262BAC7-0835-656A-F4C4-3047207A81DB}"/>
              </a:ext>
            </a:extLst>
          </p:cNvPr>
          <p:cNvPicPr>
            <a:picLocks noGrp="1" noChangeAspect="1"/>
          </p:cNvPicPr>
          <p:nvPr>
            <p:ph type="pic" sz="quarter" idx="13"/>
          </p:nvPr>
        </p:nvPicPr>
        <p:blipFill rotWithShape="1">
          <a:blip r:embed="rId2"/>
          <a:srcRect r="-2" b="4544"/>
          <a:stretch/>
        </p:blipFill>
        <p:spPr>
          <a:xfrm>
            <a:off x="1314826" y="488577"/>
            <a:ext cx="9210050" cy="5880845"/>
          </a:xfrm>
          <a:prstGeom prst="rect">
            <a:avLst/>
          </a:prstGeom>
        </p:spPr>
      </p:pic>
      <p:sp>
        <p:nvSpPr>
          <p:cNvPr id="82" name="Footer Placeholder 81">
            <a:extLst>
              <a:ext uri="{FF2B5EF4-FFF2-40B4-BE49-F238E27FC236}">
                <a16:creationId xmlns:a16="http://schemas.microsoft.com/office/drawing/2014/main" xmlns="" id="{503949B9-68A2-4ABE-91ED-37C05B246C8B}"/>
              </a:ext>
            </a:extLst>
          </p:cNvPr>
          <p:cNvSpPr>
            <a:spLocks noGrp="1"/>
          </p:cNvSpPr>
          <p:nvPr>
            <p:ph type="ftr" sz="quarter" idx="11"/>
          </p:nvPr>
        </p:nvSpPr>
        <p:spPr/>
        <p:txBody>
          <a:bodyPr vert="horz" lIns="91440" tIns="45720" rIns="91440" bIns="45720" rtlCol="0" anchor="ctr">
            <a:normAutofit/>
          </a:bodyPr>
          <a:lstStyle/>
          <a:p>
            <a:pPr algn="ctr">
              <a:spcAft>
                <a:spcPts val="600"/>
              </a:spcAft>
            </a:pPr>
            <a:r>
              <a:rPr lang="en-US" kern="1200" cap="all" spc="150" baseline="0">
                <a:solidFill>
                  <a:srgbClr val="FFFFFF"/>
                </a:solidFill>
                <a:latin typeface="+mn-lt"/>
                <a:ea typeface="+mn-ea"/>
                <a:cs typeface="+mn-cs"/>
              </a:rPr>
              <a:t>SAMPLE FOOTER TEXT</a:t>
            </a:r>
          </a:p>
        </p:txBody>
      </p:sp>
      <p:sp>
        <p:nvSpPr>
          <p:cNvPr id="18" name="Slide Number Placeholder 17">
            <a:extLst>
              <a:ext uri="{FF2B5EF4-FFF2-40B4-BE49-F238E27FC236}">
                <a16:creationId xmlns:a16="http://schemas.microsoft.com/office/drawing/2014/main" xmlns="" id="{7CCCE07D-3B17-42EC-AE9C-222D13143DF6}"/>
              </a:ext>
            </a:extLst>
          </p:cNvPr>
          <p:cNvSpPr>
            <a:spLocks noGrp="1"/>
          </p:cNvSpPr>
          <p:nvPr>
            <p:ph type="sldNum" sz="quarter" idx="12"/>
          </p:nvPr>
        </p:nvSpPr>
        <p:spPr/>
        <p:txBody>
          <a:bodyPr vert="horz" lIns="91440" tIns="45720" rIns="91440" bIns="45720" rtlCol="0" anchor="ctr">
            <a:normAutofit/>
          </a:bodyPr>
          <a:lstStyle/>
          <a:p>
            <a:pPr>
              <a:spcAft>
                <a:spcPts val="600"/>
              </a:spcAft>
            </a:pPr>
            <a:fld id="{28844951-7827-47D4-8276-7DDE1FA7D85A}" type="slidenum">
              <a:rPr lang="en-US" smtClean="0"/>
              <a:pPr>
                <a:spcAft>
                  <a:spcPts val="600"/>
                </a:spcAft>
              </a:pPr>
              <a:t>31</a:t>
            </a:fld>
            <a:endParaRPr lang="en-US"/>
          </a:p>
        </p:txBody>
      </p:sp>
    </p:spTree>
    <p:extLst>
      <p:ext uri="{BB962C8B-B14F-4D97-AF65-F5344CB8AC3E}">
        <p14:creationId xmlns:p14="http://schemas.microsoft.com/office/powerpoint/2010/main" val="1125105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8E50F-247A-4628-90BB-62A60E39664C}"/>
              </a:ext>
            </a:extLst>
          </p:cNvPr>
          <p:cNvSpPr>
            <a:spLocks noGrp="1"/>
          </p:cNvSpPr>
          <p:nvPr>
            <p:ph type="ctrTitle"/>
          </p:nvPr>
        </p:nvSpPr>
        <p:spPr>
          <a:xfrm>
            <a:off x="594415" y="1783239"/>
            <a:ext cx="10287000" cy="3185636"/>
          </a:xfrm>
        </p:spPr>
        <p:txBody>
          <a:bodyPr vert="horz" lIns="91440" tIns="45720" rIns="91440" bIns="45720" rtlCol="0" anchor="b">
            <a:noAutofit/>
          </a:bodyPr>
          <a:lstStyle/>
          <a:p>
            <a:pPr algn="ctr"/>
            <a:r>
              <a:rPr lang="en-US" sz="2300" b="1" dirty="0">
                <a:solidFill>
                  <a:srgbClr val="201449"/>
                </a:solidFill>
              </a:rPr>
              <a:t>Systemic complications</a:t>
            </a:r>
            <a:br>
              <a:rPr lang="en-US" sz="2300" b="1" dirty="0">
                <a:solidFill>
                  <a:srgbClr val="201449"/>
                </a:solidFill>
              </a:rPr>
            </a:br>
            <a:r>
              <a:rPr lang="en-US" sz="2300" b="1" dirty="0">
                <a:solidFill>
                  <a:srgbClr val="201449"/>
                </a:solidFill>
              </a:rPr>
              <a:t/>
            </a:r>
            <a:br>
              <a:rPr lang="en-US" sz="2300" b="1" dirty="0">
                <a:solidFill>
                  <a:srgbClr val="201449"/>
                </a:solidFill>
              </a:rPr>
            </a:br>
            <a:r>
              <a:rPr lang="en-US" sz="2300" b="1" dirty="0">
                <a:solidFill>
                  <a:srgbClr val="201449"/>
                </a:solidFill>
              </a:rPr>
              <a:t/>
            </a:r>
            <a:br>
              <a:rPr lang="en-US" sz="2300" b="1" dirty="0">
                <a:solidFill>
                  <a:srgbClr val="201449"/>
                </a:solidFill>
              </a:rPr>
            </a:br>
            <a:r>
              <a:rPr lang="en-US" sz="2300" b="1" dirty="0">
                <a:solidFill>
                  <a:srgbClr val="201449"/>
                </a:solidFill>
              </a:rPr>
              <a:t>Pancreatitis may involve all organ systems  and place demands on the surgeon beyond his or her skills. Patients with systemic complications should be managed by a multidisciplinary team that includes intensive care specialists. When there is organ failure, appropriate supportive therapies may include inotropic support for </a:t>
            </a:r>
            <a:r>
              <a:rPr lang="en-US" sz="2300" b="1" dirty="0" err="1">
                <a:solidFill>
                  <a:srgbClr val="201449"/>
                </a:solidFill>
              </a:rPr>
              <a:t>haemodynamic</a:t>
            </a:r>
            <a:r>
              <a:rPr lang="en-US" sz="2300" b="1" dirty="0">
                <a:solidFill>
                  <a:srgbClr val="201449"/>
                </a:solidFill>
              </a:rPr>
              <a:t> instability, </a:t>
            </a:r>
            <a:r>
              <a:rPr lang="en-US" sz="2300" b="1" dirty="0" err="1">
                <a:solidFill>
                  <a:srgbClr val="201449"/>
                </a:solidFill>
              </a:rPr>
              <a:t>haemofiltration</a:t>
            </a:r>
            <a:r>
              <a:rPr lang="en-US" sz="2300" b="1" dirty="0">
                <a:solidFill>
                  <a:srgbClr val="201449"/>
                </a:solidFill>
              </a:rPr>
              <a:t> in the event of renal failure, ventilatory support for respiratory failure and correction of </a:t>
            </a:r>
            <a:r>
              <a:rPr lang="en-US" sz="2300" b="1" dirty="0" err="1">
                <a:solidFill>
                  <a:srgbClr val="201449"/>
                </a:solidFill>
              </a:rPr>
              <a:t>coagulopathies</a:t>
            </a:r>
            <a:r>
              <a:rPr lang="en-US" sz="2300" b="1" dirty="0">
                <a:solidFill>
                  <a:srgbClr val="201449"/>
                </a:solidFill>
              </a:rPr>
              <a:t> (including DIC). There is no role for surgery during the initial period of resuscitation and </a:t>
            </a:r>
            <a:r>
              <a:rPr lang="en-US" sz="2300" b="1" dirty="0" err="1">
                <a:solidFill>
                  <a:srgbClr val="201449"/>
                </a:solidFill>
              </a:rPr>
              <a:t>stabilisation</a:t>
            </a:r>
            <a:r>
              <a:rPr lang="en-US" sz="2300" b="1" dirty="0">
                <a:solidFill>
                  <a:srgbClr val="201449"/>
                </a:solidFill>
              </a:rPr>
              <a:t>; surgical intervention is contemplated only in the patient who deteriorates as a result of local complications following successful </a:t>
            </a:r>
            <a:r>
              <a:rPr lang="en-US" sz="2300" b="1" dirty="0" err="1">
                <a:solidFill>
                  <a:srgbClr val="201449"/>
                </a:solidFill>
              </a:rPr>
              <a:t>stabilisation</a:t>
            </a:r>
            <a:r>
              <a:rPr lang="en-US" sz="2300" b="1" dirty="0">
                <a:solidFill>
                  <a:srgbClr val="201449"/>
                </a:solidFill>
              </a:rPr>
              <a:t>.</a:t>
            </a:r>
          </a:p>
        </p:txBody>
      </p:sp>
    </p:spTree>
    <p:extLst>
      <p:ext uri="{BB962C8B-B14F-4D97-AF65-F5344CB8AC3E}">
        <p14:creationId xmlns:p14="http://schemas.microsoft.com/office/powerpoint/2010/main" val="3102204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A43182-22EB-43CF-838B-D35955098B4F}"/>
              </a:ext>
            </a:extLst>
          </p:cNvPr>
          <p:cNvSpPr>
            <a:spLocks noGrp="1"/>
          </p:cNvSpPr>
          <p:nvPr>
            <p:ph type="title"/>
          </p:nvPr>
        </p:nvSpPr>
        <p:spPr/>
        <p:txBody>
          <a:bodyPr>
            <a:normAutofit/>
          </a:bodyPr>
          <a:lstStyle/>
          <a:p>
            <a:r>
              <a:rPr lang="en-US" dirty="0"/>
              <a:t>Local complications and their management </a:t>
            </a:r>
          </a:p>
        </p:txBody>
      </p:sp>
      <p:sp>
        <p:nvSpPr>
          <p:cNvPr id="4" name="Content Placeholder 3">
            <a:extLst>
              <a:ext uri="{FF2B5EF4-FFF2-40B4-BE49-F238E27FC236}">
                <a16:creationId xmlns:a16="http://schemas.microsoft.com/office/drawing/2014/main" xmlns="" id="{4D3822C9-738E-A6A2-0547-C6807BDE9037}"/>
              </a:ext>
            </a:extLst>
          </p:cNvPr>
          <p:cNvSpPr>
            <a:spLocks noGrp="1"/>
          </p:cNvSpPr>
          <p:nvPr>
            <p:ph idx="1"/>
          </p:nvPr>
        </p:nvSpPr>
        <p:spPr>
          <a:xfrm>
            <a:off x="838200" y="2006600"/>
            <a:ext cx="10163175" cy="2778125"/>
          </a:xfrm>
        </p:spPr>
        <p:txBody>
          <a:bodyPr>
            <a:normAutofit/>
          </a:bodyPr>
          <a:lstStyle/>
          <a:p>
            <a:r>
              <a:rPr lang="en-US" sz="1900" dirty="0"/>
              <a:t>Usually by the end of the first week, major organ failure is under control, then local complications become pre-eminent in the management of these patients. The course of the patient should be followed carefully and, if clinical resolution does not take place or signs of sepsis develop, a CT scan should be performed. Local complications in pancreatic disease are serious and carry a significant mortality. The management approach is conservative on the whole, with surgery restricted to situations in which conservative management has failed.</a:t>
            </a:r>
            <a:endParaRPr lang="x-none" sz="1900" dirty="0"/>
          </a:p>
        </p:txBody>
      </p:sp>
      <p:sp>
        <p:nvSpPr>
          <p:cNvPr id="7" name="Date Placeholder 6">
            <a:extLst>
              <a:ext uri="{FF2B5EF4-FFF2-40B4-BE49-F238E27FC236}">
                <a16:creationId xmlns:a16="http://schemas.microsoft.com/office/drawing/2014/main" xmlns="" id="{CF9BF983-B96B-4610-9F94-9B626A8DFF69}"/>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xmlns="" id="{55267946-87E4-4FCD-85C7-87A978DD963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xmlns="" id="{ECDBD4D7-D985-4FC0-B4DA-EFF28F39E846}"/>
              </a:ext>
            </a:extLst>
          </p:cNvPr>
          <p:cNvSpPr>
            <a:spLocks noGrp="1"/>
          </p:cNvSpPr>
          <p:nvPr>
            <p:ph type="sldNum" sz="quarter" idx="12"/>
          </p:nvPr>
        </p:nvSpPr>
        <p:spPr/>
        <p:txBody>
          <a:bodyPr/>
          <a:lstStyle/>
          <a:p>
            <a:fld id="{28844951-7827-47D4-8276-7DDE1FA7D85A}" type="slidenum">
              <a:rPr lang="en-US" smtClean="0"/>
              <a:pPr/>
              <a:t>33</a:t>
            </a:fld>
            <a:endParaRPr lang="en-US"/>
          </a:p>
        </p:txBody>
      </p:sp>
    </p:spTree>
    <p:extLst>
      <p:ext uri="{BB962C8B-B14F-4D97-AF65-F5344CB8AC3E}">
        <p14:creationId xmlns:p14="http://schemas.microsoft.com/office/powerpoint/2010/main" val="522438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F846A021-6F13-BABB-9DB9-D9DF633E90D6}"/>
              </a:ext>
            </a:extLst>
          </p:cNvPr>
          <p:cNvSpPr>
            <a:spLocks noGrp="1"/>
          </p:cNvSpPr>
          <p:nvPr>
            <p:ph idx="1"/>
          </p:nvPr>
        </p:nvSpPr>
        <p:spPr>
          <a:xfrm>
            <a:off x="838200" y="857250"/>
            <a:ext cx="10515600" cy="5319713"/>
          </a:xfrm>
        </p:spPr>
        <p:txBody>
          <a:bodyPr>
            <a:normAutofit/>
          </a:bodyPr>
          <a:lstStyle/>
          <a:p>
            <a:r>
              <a:rPr lang="en-US" sz="3300" b="1" dirty="0">
                <a:solidFill>
                  <a:schemeClr val="accent1">
                    <a:alpha val="70000"/>
                  </a:schemeClr>
                </a:solidFill>
              </a:rPr>
              <a:t>Acute fluid collection </a:t>
            </a:r>
            <a:r>
              <a:rPr lang="en-US" sz="2200" dirty="0">
                <a:solidFill>
                  <a:schemeClr val="accent1">
                    <a:alpha val="70000"/>
                  </a:schemeClr>
                </a:solidFill>
              </a:rPr>
              <a:t>, </a:t>
            </a:r>
            <a:r>
              <a:rPr lang="en-US" sz="1700" dirty="0">
                <a:solidFill>
                  <a:schemeClr val="tx1">
                    <a:alpha val="70000"/>
                  </a:schemeClr>
                </a:solidFill>
              </a:rPr>
              <a:t>this</a:t>
            </a:r>
            <a:r>
              <a:rPr lang="en-US" sz="1700" dirty="0"/>
              <a:t> occurs early in the course of acute pancreatitis and is located in or near the pancreas. The wall encompassing the collection is ill defined. The fluid is sterile and most such collection resolve. No intervention is necessary unless a large collection causes symptoms or pressure effects, in which case it can be percutaneously aspirated under ultrasound or CT guidance. </a:t>
            </a:r>
            <a:r>
              <a:rPr lang="en-US" sz="1700" dirty="0" err="1"/>
              <a:t>Transgastric</a:t>
            </a:r>
            <a:r>
              <a:rPr lang="en-US" sz="1700" dirty="0"/>
              <a:t> drainage under EUS guidance is another option. </a:t>
            </a:r>
            <a:r>
              <a:rPr lang="en-US" sz="1700" b="1" dirty="0">
                <a:solidFill>
                  <a:schemeClr val="accent1">
                    <a:alpha val="70000"/>
                  </a:schemeClr>
                </a:solidFill>
              </a:rPr>
              <a:t>An acute fluid collection that does not resolve can evolve into a pseudocyst or an abscess if it becomes infected.</a:t>
            </a:r>
          </a:p>
          <a:p>
            <a:endParaRPr lang="en-US" sz="1700" b="1" dirty="0">
              <a:solidFill>
                <a:schemeClr val="accent1">
                  <a:alpha val="70000"/>
                </a:schemeClr>
              </a:solidFill>
            </a:endParaRPr>
          </a:p>
          <a:p>
            <a:r>
              <a:rPr lang="en-US" sz="3300" b="1" dirty="0">
                <a:solidFill>
                  <a:schemeClr val="accent1">
                    <a:alpha val="70000"/>
                  </a:schemeClr>
                </a:solidFill>
              </a:rPr>
              <a:t>Sterile and infected pancreatic necrosis</a:t>
            </a:r>
            <a:r>
              <a:rPr lang="en-US" sz="1700" dirty="0">
                <a:solidFill>
                  <a:schemeClr val="tx1">
                    <a:alpha val="70000"/>
                  </a:schemeClr>
                </a:solidFill>
              </a:rPr>
              <a:t>The term 'pancreatic necrosis' refers to a diffuse or focal area of non-viable parenchyma that is typically associated with </a:t>
            </a:r>
            <a:r>
              <a:rPr lang="en-US" sz="1700" dirty="0" err="1">
                <a:solidFill>
                  <a:schemeClr val="tx1">
                    <a:alpha val="70000"/>
                  </a:schemeClr>
                </a:solidFill>
              </a:rPr>
              <a:t>peripancreatic</a:t>
            </a:r>
            <a:r>
              <a:rPr lang="en-US" sz="1700" dirty="0">
                <a:solidFill>
                  <a:schemeClr val="tx1">
                    <a:alpha val="70000"/>
                  </a:schemeClr>
                </a:solidFill>
              </a:rPr>
              <a:t> fat necrosis. Necrotic areas can be identified by an absence of contrast enhancement on CT. These are sterile to begin with, but can become subsequently infected, prob- ably due to translocation of gut bacteria. Infected necrosis is associated with a mortality rate of up to 50 per cent.</a:t>
            </a:r>
            <a:endParaRPr lang="x-none" sz="1700" dirty="0">
              <a:solidFill>
                <a:schemeClr val="tx1">
                  <a:alpha val="70000"/>
                </a:schemeClr>
              </a:solidFill>
            </a:endParaRPr>
          </a:p>
        </p:txBody>
      </p:sp>
      <p:sp>
        <p:nvSpPr>
          <p:cNvPr id="5" name="Date Placeholder 4">
            <a:extLst>
              <a:ext uri="{FF2B5EF4-FFF2-40B4-BE49-F238E27FC236}">
                <a16:creationId xmlns:a16="http://schemas.microsoft.com/office/drawing/2014/main" xmlns="" id="{ADA3CCFA-9D3B-44D7-8242-579B453172D2}"/>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xmlns="" id="{1011E6AD-E6EE-4A80-8931-5E7F66D2AEC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xmlns="" id="{E7BA18D9-DF9D-45C8-A71D-661F2BD20474}"/>
              </a:ext>
            </a:extLst>
          </p:cNvPr>
          <p:cNvSpPr>
            <a:spLocks noGrp="1"/>
          </p:cNvSpPr>
          <p:nvPr>
            <p:ph type="sldNum" sz="quarter" idx="12"/>
          </p:nvPr>
        </p:nvSpPr>
        <p:spPr/>
        <p:txBody>
          <a:bodyPr/>
          <a:lstStyle/>
          <a:p>
            <a:fld id="{28844951-7827-47D4-8276-7DDE1FA7D85A}" type="slidenum">
              <a:rPr lang="en-US" smtClean="0"/>
              <a:pPr/>
              <a:t>34</a:t>
            </a:fld>
            <a:endParaRPr lang="en-US"/>
          </a:p>
        </p:txBody>
      </p:sp>
    </p:spTree>
    <p:extLst>
      <p:ext uri="{BB962C8B-B14F-4D97-AF65-F5344CB8AC3E}">
        <p14:creationId xmlns:p14="http://schemas.microsoft.com/office/powerpoint/2010/main" val="1402719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xmlns="" id="{58323FE2-D551-A658-D845-ABEB37E8FD09}"/>
              </a:ext>
            </a:extLst>
          </p:cNvPr>
          <p:cNvPicPr>
            <a:picLocks noGrp="1" noChangeAspect="1"/>
          </p:cNvPicPr>
          <p:nvPr>
            <p:ph idx="1"/>
          </p:nvPr>
        </p:nvPicPr>
        <p:blipFill>
          <a:blip r:embed="rId2"/>
          <a:stretch>
            <a:fillRect/>
          </a:stretch>
        </p:blipFill>
        <p:spPr>
          <a:xfrm>
            <a:off x="7250048" y="552816"/>
            <a:ext cx="4114800" cy="3569465"/>
          </a:xfrm>
        </p:spPr>
      </p:pic>
      <p:sp>
        <p:nvSpPr>
          <p:cNvPr id="4" name="Date Placeholder 3">
            <a:extLst>
              <a:ext uri="{FF2B5EF4-FFF2-40B4-BE49-F238E27FC236}">
                <a16:creationId xmlns:a16="http://schemas.microsoft.com/office/drawing/2014/main" xmlns="" id="{A36B0631-E83F-2D57-9E52-D5D3590D5C5E}"/>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xmlns="" id="{7B97D201-A2A9-717A-4BF3-379650F3D6B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xmlns="" id="{2C7C3446-ECDA-5B0D-4703-5FF1C87C5228}"/>
              </a:ext>
            </a:extLst>
          </p:cNvPr>
          <p:cNvSpPr>
            <a:spLocks noGrp="1"/>
          </p:cNvSpPr>
          <p:nvPr>
            <p:ph type="sldNum" sz="quarter" idx="12"/>
          </p:nvPr>
        </p:nvSpPr>
        <p:spPr/>
        <p:txBody>
          <a:bodyPr/>
          <a:lstStyle/>
          <a:p>
            <a:fld id="{28844951-7827-47D4-8276-7DDE1FA7D85A}" type="slidenum">
              <a:rPr lang="en-US" smtClean="0"/>
              <a:t>35</a:t>
            </a:fld>
            <a:endParaRPr lang="en-US"/>
          </a:p>
        </p:txBody>
      </p:sp>
      <p:sp>
        <p:nvSpPr>
          <p:cNvPr id="9" name="TextBox 8">
            <a:extLst>
              <a:ext uri="{FF2B5EF4-FFF2-40B4-BE49-F238E27FC236}">
                <a16:creationId xmlns:a16="http://schemas.microsoft.com/office/drawing/2014/main" xmlns="" id="{B837D863-DDD8-3C7C-C0EB-DF71361B68E9}"/>
              </a:ext>
            </a:extLst>
          </p:cNvPr>
          <p:cNvSpPr txBox="1"/>
          <p:nvPr/>
        </p:nvSpPr>
        <p:spPr>
          <a:xfrm>
            <a:off x="990600" y="982960"/>
            <a:ext cx="6096000" cy="3139321"/>
          </a:xfrm>
          <a:prstGeom prst="rect">
            <a:avLst/>
          </a:prstGeom>
          <a:noFill/>
        </p:spPr>
        <p:txBody>
          <a:bodyPr wrap="square">
            <a:spAutoFit/>
          </a:bodyPr>
          <a:lstStyle/>
          <a:p>
            <a:r>
              <a:rPr lang="en-US"/>
              <a:t>Sterile necrotic material should not be drained or interfered with. However, if the patient shows signs of sepsis, CT scan should be performed and a needle passed into the area under CT guidance. This may be done under ultrasonographic guidance as well. If the aspirate is purulent, percutaneous drainage of the infected fluid should be carried out , and appropriate antibiotic should be commenced .</a:t>
            </a:r>
          </a:p>
          <a:p>
            <a:endParaRPr lang="en-US"/>
          </a:p>
          <a:p>
            <a:r>
              <a:rPr lang="en-US"/>
              <a:t>If the sepsis worsens despite this, then a pancreatic necrosectomy should be considered. </a:t>
            </a:r>
            <a:endParaRPr lang="x-none" dirty="0"/>
          </a:p>
        </p:txBody>
      </p:sp>
      <p:pic>
        <p:nvPicPr>
          <p:cNvPr id="10" name="Picture 10">
            <a:extLst>
              <a:ext uri="{FF2B5EF4-FFF2-40B4-BE49-F238E27FC236}">
                <a16:creationId xmlns:a16="http://schemas.microsoft.com/office/drawing/2014/main" xmlns="" id="{35057CF5-60E2-1DAA-8694-6CFD07145366}"/>
              </a:ext>
            </a:extLst>
          </p:cNvPr>
          <p:cNvPicPr>
            <a:picLocks noChangeAspect="1"/>
          </p:cNvPicPr>
          <p:nvPr/>
        </p:nvPicPr>
        <p:blipFill>
          <a:blip r:embed="rId3"/>
          <a:stretch>
            <a:fillRect/>
          </a:stretch>
        </p:blipFill>
        <p:spPr>
          <a:xfrm>
            <a:off x="7241036" y="3929261"/>
            <a:ext cx="4114800" cy="2524125"/>
          </a:xfrm>
          <a:prstGeom prst="rect">
            <a:avLst/>
          </a:prstGeom>
        </p:spPr>
      </p:pic>
    </p:spTree>
    <p:extLst>
      <p:ext uri="{BB962C8B-B14F-4D97-AF65-F5344CB8AC3E}">
        <p14:creationId xmlns:p14="http://schemas.microsoft.com/office/powerpoint/2010/main" val="3647871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C2B5222-B385-9057-B003-9A9D322CFAAF}"/>
              </a:ext>
            </a:extLst>
          </p:cNvPr>
          <p:cNvSpPr>
            <a:spLocks noGrp="1"/>
          </p:cNvSpPr>
          <p:nvPr>
            <p:ph idx="1"/>
          </p:nvPr>
        </p:nvSpPr>
        <p:spPr>
          <a:xfrm>
            <a:off x="838200" y="825500"/>
            <a:ext cx="10515600" cy="5351463"/>
          </a:xfrm>
        </p:spPr>
        <p:txBody>
          <a:bodyPr>
            <a:normAutofit/>
          </a:bodyPr>
          <a:lstStyle/>
          <a:p>
            <a:r>
              <a:rPr lang="en-US" sz="4700" b="1" dirty="0">
                <a:solidFill>
                  <a:schemeClr val="accent1">
                    <a:alpha val="70000"/>
                  </a:schemeClr>
                </a:solidFill>
              </a:rPr>
              <a:t>Pancreatic abscess</a:t>
            </a:r>
            <a:r>
              <a:rPr lang="en-US" sz="2200" dirty="0"/>
              <a:t>This is a circumscribed intra-abdominal collection of pus, usually in proximity to the pancreas. It may be an acute fluid collection or a pseudocyst that has become infected. </a:t>
            </a:r>
            <a:r>
              <a:rPr lang="en-US" sz="2200" b="1" dirty="0">
                <a:solidFill>
                  <a:schemeClr val="accent1">
                    <a:alpha val="70000"/>
                  </a:schemeClr>
                </a:solidFill>
              </a:rPr>
              <a:t>Percutaneous drainage </a:t>
            </a:r>
            <a:r>
              <a:rPr lang="en-US" sz="2200" dirty="0"/>
              <a:t>with the widest possible drains placed under imaging guidance is the treatment, along with appropriate antibiotics and supportive care. Repeated scans may be required depending on the progress of the patient, and drains may need to be flushed, repositioned or reinserted. Very occasionally, open drainage of the abscess may be necessary.</a:t>
            </a:r>
          </a:p>
          <a:p>
            <a:r>
              <a:rPr lang="en-US" sz="4300" b="1" dirty="0">
                <a:solidFill>
                  <a:schemeClr val="accent1">
                    <a:alpha val="70000"/>
                  </a:schemeClr>
                </a:solidFill>
              </a:rPr>
              <a:t>Pancreatic ascites</a:t>
            </a:r>
            <a:r>
              <a:rPr lang="en-US" sz="1800" dirty="0"/>
              <a:t>This is a chronic, </a:t>
            </a:r>
            <a:r>
              <a:rPr lang="en-US" sz="1800" dirty="0" err="1"/>
              <a:t>generalised</a:t>
            </a:r>
            <a:r>
              <a:rPr lang="en-US" sz="1800" dirty="0"/>
              <a:t>, peritoneal, enzyme-rich effusion usually associated with pancreatic duct disruption. Paracentesis will reveal turbid fluid with a high amylase level. Adequate drainage with wide-bore drains placed under imaging guidance is essential. Measures that can be taken to suppress pancreatic secretion include parenteral feeding and administration of </a:t>
            </a:r>
            <a:r>
              <a:rPr lang="en-US" sz="1800" dirty="0" err="1"/>
              <a:t>octreotide</a:t>
            </a:r>
            <a:r>
              <a:rPr lang="en-US" sz="1800" dirty="0"/>
              <a:t>. An ERCP may allow demonstration of the duct disruption and placement of a pancreatic stent.</a:t>
            </a:r>
            <a:endParaRPr lang="x-none" sz="1800" dirty="0"/>
          </a:p>
        </p:txBody>
      </p:sp>
      <p:sp>
        <p:nvSpPr>
          <p:cNvPr id="4" name="Date Placeholder 3">
            <a:extLst>
              <a:ext uri="{FF2B5EF4-FFF2-40B4-BE49-F238E27FC236}">
                <a16:creationId xmlns:a16="http://schemas.microsoft.com/office/drawing/2014/main" xmlns="" id="{CC9C28BC-2C8D-2091-7100-E15A973EC240}"/>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xmlns="" id="{ECA47071-93F9-DC30-64BD-F7E9445F814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xmlns="" id="{97D57D7E-E268-673D-4982-15171F5AB03D}"/>
              </a:ext>
            </a:extLst>
          </p:cNvPr>
          <p:cNvSpPr>
            <a:spLocks noGrp="1"/>
          </p:cNvSpPr>
          <p:nvPr>
            <p:ph type="sldNum" sz="quarter" idx="12"/>
          </p:nvPr>
        </p:nvSpPr>
        <p:spPr/>
        <p:txBody>
          <a:bodyPr/>
          <a:lstStyle/>
          <a:p>
            <a:fld id="{28844951-7827-47D4-8276-7DDE1FA7D85A}" type="slidenum">
              <a:rPr lang="en-US" smtClean="0"/>
              <a:t>36</a:t>
            </a:fld>
            <a:endParaRPr lang="en-US"/>
          </a:p>
        </p:txBody>
      </p:sp>
    </p:spTree>
    <p:extLst>
      <p:ext uri="{BB962C8B-B14F-4D97-AF65-F5344CB8AC3E}">
        <p14:creationId xmlns:p14="http://schemas.microsoft.com/office/powerpoint/2010/main" val="3743201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4A0F4C9-4209-A0E5-9F13-13E97A5EAA0E}"/>
              </a:ext>
            </a:extLst>
          </p:cNvPr>
          <p:cNvSpPr>
            <a:spLocks noGrp="1"/>
          </p:cNvSpPr>
          <p:nvPr>
            <p:ph idx="1"/>
          </p:nvPr>
        </p:nvSpPr>
        <p:spPr>
          <a:xfrm>
            <a:off x="838200" y="730250"/>
            <a:ext cx="10515600" cy="5446713"/>
          </a:xfrm>
        </p:spPr>
        <p:txBody>
          <a:bodyPr/>
          <a:lstStyle/>
          <a:p>
            <a:r>
              <a:rPr lang="en-US" sz="3300" b="1" dirty="0">
                <a:solidFill>
                  <a:schemeClr val="accent1">
                    <a:alpha val="70000"/>
                  </a:schemeClr>
                </a:solidFill>
              </a:rPr>
              <a:t>Pancreatic effusion</a:t>
            </a:r>
            <a:r>
              <a:rPr lang="en-US" sz="1800" dirty="0"/>
              <a:t>This is an encapsulated collection of fluid in the pleural cavity, arising as a consequence of acute pancreatitis. Concomitant pancreatic ascites may be present, or there may be a communication with an intra-abdominal collection. </a:t>
            </a:r>
            <a:r>
              <a:rPr lang="en-US" sz="1800" b="1" dirty="0">
                <a:solidFill>
                  <a:schemeClr val="accent1">
                    <a:alpha val="70000"/>
                  </a:schemeClr>
                </a:solidFill>
              </a:rPr>
              <a:t>Percutaneous drainage under imaging guidance is necessary.</a:t>
            </a:r>
          </a:p>
          <a:p>
            <a:endParaRPr lang="en-US" sz="1800" dirty="0"/>
          </a:p>
          <a:p>
            <a:r>
              <a:rPr lang="en-US" sz="3300" b="1" dirty="0" err="1">
                <a:solidFill>
                  <a:schemeClr val="accent1">
                    <a:alpha val="70000"/>
                  </a:schemeClr>
                </a:solidFill>
              </a:rPr>
              <a:t>Haemorrhage</a:t>
            </a:r>
            <a:r>
              <a:rPr lang="en-US" sz="1800" dirty="0" err="1"/>
              <a:t>Bleeding</a:t>
            </a:r>
            <a:r>
              <a:rPr lang="en-US" sz="1800" dirty="0"/>
              <a:t> may occur into the gut, into the </a:t>
            </a:r>
            <a:r>
              <a:rPr lang="en-US" sz="1800" dirty="0" err="1"/>
              <a:t>retroperitoneum</a:t>
            </a:r>
            <a:r>
              <a:rPr lang="en-US" sz="1800" dirty="0"/>
              <a:t> or into the peritoneal cavity. Possible causes include bleeding into a pseudocyst cavity, diffuse bleeding from a large raw surface, or a </a:t>
            </a:r>
            <a:r>
              <a:rPr lang="en-US" sz="1800" dirty="0" err="1"/>
              <a:t>pseudoaneurysm</a:t>
            </a:r>
            <a:r>
              <a:rPr lang="en-US" sz="1800" dirty="0"/>
              <a:t>. The last is a false aneurysm of a major peri- pancreatic vessel confined as a clot by the surrounding tissues and often associated with infection. Recurrent bleeding is com- mon, often culminating in fatal </a:t>
            </a:r>
            <a:r>
              <a:rPr lang="en-US" sz="1800" dirty="0" err="1"/>
              <a:t>haemorrhage</a:t>
            </a:r>
            <a:r>
              <a:rPr lang="en-US" sz="1800" dirty="0"/>
              <a:t>. CT, angiography or magnetic resonance angiography (MRA) helps to make the diagnosis</a:t>
            </a:r>
            <a:r>
              <a:rPr lang="en-US" sz="2000" b="1" dirty="0">
                <a:solidFill>
                  <a:schemeClr val="accent1">
                    <a:alpha val="70000"/>
                  </a:schemeClr>
                </a:solidFill>
              </a:rPr>
              <a:t>. Treatment involves embolisation or surgery</a:t>
            </a:r>
            <a:r>
              <a:rPr lang="en-US" sz="1800" dirty="0"/>
              <a:t>.</a:t>
            </a:r>
            <a:endParaRPr lang="x-none" sz="1800" dirty="0"/>
          </a:p>
        </p:txBody>
      </p:sp>
      <p:sp>
        <p:nvSpPr>
          <p:cNvPr id="4" name="Date Placeholder 3">
            <a:extLst>
              <a:ext uri="{FF2B5EF4-FFF2-40B4-BE49-F238E27FC236}">
                <a16:creationId xmlns:a16="http://schemas.microsoft.com/office/drawing/2014/main" xmlns="" id="{0EDAF0C1-9963-4C7C-5979-C14D025439ED}"/>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xmlns="" id="{B2B2D053-4E63-1D01-0A4B-5CDC60642BA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xmlns="" id="{77C06F5B-C34E-F20C-40C8-F30C1839163A}"/>
              </a:ext>
            </a:extLst>
          </p:cNvPr>
          <p:cNvSpPr>
            <a:spLocks noGrp="1"/>
          </p:cNvSpPr>
          <p:nvPr>
            <p:ph type="sldNum" sz="quarter" idx="12"/>
          </p:nvPr>
        </p:nvSpPr>
        <p:spPr/>
        <p:txBody>
          <a:bodyPr/>
          <a:lstStyle/>
          <a:p>
            <a:fld id="{28844951-7827-47D4-8276-7DDE1FA7D85A}" type="slidenum">
              <a:rPr lang="en-US" smtClean="0"/>
              <a:t>37</a:t>
            </a:fld>
            <a:endParaRPr lang="en-US"/>
          </a:p>
        </p:txBody>
      </p:sp>
    </p:spTree>
    <p:extLst>
      <p:ext uri="{BB962C8B-B14F-4D97-AF65-F5344CB8AC3E}">
        <p14:creationId xmlns:p14="http://schemas.microsoft.com/office/powerpoint/2010/main" val="185700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xmlns="" id="{CA6B3E15-3F01-1A8E-BA36-97E9537575FC}"/>
              </a:ext>
            </a:extLst>
          </p:cNvPr>
          <p:cNvSpPr>
            <a:spLocks noGrp="1"/>
          </p:cNvSpPr>
          <p:nvPr>
            <p:ph idx="1"/>
          </p:nvPr>
        </p:nvSpPr>
        <p:spPr>
          <a:xfrm>
            <a:off x="838199" y="1111251"/>
            <a:ext cx="4581526" cy="5065712"/>
          </a:xfrm>
        </p:spPr>
        <p:txBody>
          <a:bodyPr>
            <a:normAutofit/>
          </a:bodyPr>
          <a:lstStyle/>
          <a:p>
            <a:pPr>
              <a:lnSpc>
                <a:spcPct val="100000"/>
              </a:lnSpc>
            </a:pPr>
            <a:r>
              <a:rPr lang="en-US" sz="1900" b="1" dirty="0">
                <a:solidFill>
                  <a:schemeClr val="accent1">
                    <a:alpha val="60000"/>
                  </a:schemeClr>
                </a:solidFill>
              </a:rPr>
              <a:t>Portal or splenic vein thrombosis </a:t>
            </a:r>
            <a:r>
              <a:rPr lang="en-US" sz="1600" dirty="0">
                <a:solidFill>
                  <a:schemeClr val="tx1">
                    <a:alpha val="60000"/>
                  </a:schemeClr>
                </a:solidFill>
              </a:rPr>
              <a:t>This may often develop silently and is identified on a CT scan. A marked rise in the platelet count should raise suspicions. In the context of acute pancreatitis, treatment is usually conservative. The patient should be screened for pro-coagulant </a:t>
            </a:r>
            <a:r>
              <a:rPr lang="en-US" sz="1600" dirty="0" err="1">
                <a:solidFill>
                  <a:schemeClr val="tx1">
                    <a:alpha val="60000"/>
                  </a:schemeClr>
                </a:solidFill>
              </a:rPr>
              <a:t>tendecies</a:t>
            </a:r>
            <a:r>
              <a:rPr lang="en-US" sz="1600" dirty="0">
                <a:solidFill>
                  <a:schemeClr val="tx1">
                    <a:alpha val="60000"/>
                  </a:schemeClr>
                </a:solidFill>
              </a:rPr>
              <a:t>. If </a:t>
            </a:r>
            <a:r>
              <a:rPr lang="en-US" sz="1600" dirty="0" err="1">
                <a:solidFill>
                  <a:schemeClr val="tx1">
                    <a:alpha val="60000"/>
                  </a:schemeClr>
                </a:solidFill>
              </a:rPr>
              <a:t>varices</a:t>
            </a:r>
            <a:r>
              <a:rPr lang="en-US" sz="1600" dirty="0">
                <a:solidFill>
                  <a:schemeClr val="tx1">
                    <a:alpha val="60000"/>
                  </a:schemeClr>
                </a:solidFill>
              </a:rPr>
              <a:t> or other manifestations of portal hypertension develop, they will require treatment, such as endoscopic injection or banding, B-blockade, etc. </a:t>
            </a:r>
            <a:r>
              <a:rPr lang="en-US" sz="1600" dirty="0" err="1">
                <a:solidFill>
                  <a:schemeClr val="tx1">
                    <a:alpha val="60000"/>
                  </a:schemeClr>
                </a:solidFill>
              </a:rPr>
              <a:t>Thrombocytosis</a:t>
            </a:r>
            <a:r>
              <a:rPr lang="en-US" sz="1600" dirty="0">
                <a:solidFill>
                  <a:schemeClr val="tx1">
                    <a:alpha val="60000"/>
                  </a:schemeClr>
                </a:solidFill>
              </a:rPr>
              <a:t> may mandate the use of aspirin or other anti-platelet drugs for a period. Systemic anticoagulation, if instituted early in the process, may achieve </a:t>
            </a:r>
            <a:r>
              <a:rPr lang="en-US" sz="1600" dirty="0" err="1">
                <a:solidFill>
                  <a:schemeClr val="tx1">
                    <a:alpha val="60000"/>
                  </a:schemeClr>
                </a:solidFill>
              </a:rPr>
              <a:t>recanalisation</a:t>
            </a:r>
            <a:r>
              <a:rPr lang="en-US" sz="1600" dirty="0">
                <a:solidFill>
                  <a:schemeClr val="tx1">
                    <a:alpha val="60000"/>
                  </a:schemeClr>
                </a:solidFill>
              </a:rPr>
              <a:t> of the vein, but it is not routinely used as it carries considerable risks in a patient with ongoing pancreatitis.</a:t>
            </a:r>
          </a:p>
        </p:txBody>
      </p:sp>
      <p:sp>
        <p:nvSpPr>
          <p:cNvPr id="4" name="Date Placeholder 3">
            <a:extLst>
              <a:ext uri="{FF2B5EF4-FFF2-40B4-BE49-F238E27FC236}">
                <a16:creationId xmlns:a16="http://schemas.microsoft.com/office/drawing/2014/main" xmlns="" id="{01CC7F34-1485-2F06-B1C4-6258551D0E07}"/>
              </a:ext>
            </a:extLst>
          </p:cNvPr>
          <p:cNvSpPr>
            <a:spLocks noGrp="1"/>
          </p:cNvSpPr>
          <p:nvPr>
            <p:ph type="dt" sz="half" idx="10"/>
          </p:nvPr>
        </p:nvSpPr>
        <p:spPr/>
        <p:txBody>
          <a:bodyPr>
            <a:normAutofit/>
          </a:bodyPr>
          <a:lstStyle/>
          <a:p>
            <a:pPr>
              <a:spcAft>
                <a:spcPts val="600"/>
              </a:spcAft>
            </a:pPr>
            <a:r>
              <a:rPr lang="en-US"/>
              <a:t>3/1/20XX</a:t>
            </a:r>
          </a:p>
        </p:txBody>
      </p:sp>
      <p:sp>
        <p:nvSpPr>
          <p:cNvPr id="5" name="Footer Placeholder 4">
            <a:extLst>
              <a:ext uri="{FF2B5EF4-FFF2-40B4-BE49-F238E27FC236}">
                <a16:creationId xmlns:a16="http://schemas.microsoft.com/office/drawing/2014/main" xmlns="" id="{BCF0B88D-1176-E0FF-6358-109A6E3B9A5C}"/>
              </a:ext>
            </a:extLst>
          </p:cNvPr>
          <p:cNvSpPr>
            <a:spLocks noGrp="1"/>
          </p:cNvSpPr>
          <p:nvPr>
            <p:ph type="ftr" sz="quarter" idx="11"/>
          </p:nvPr>
        </p:nvSpPr>
        <p:spPr/>
        <p:txBody>
          <a:bodyP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xmlns="" id="{9218ECBB-9115-613E-D266-453F64E12284}"/>
              </a:ext>
            </a:extLst>
          </p:cNvPr>
          <p:cNvSpPr>
            <a:spLocks noGrp="1"/>
          </p:cNvSpPr>
          <p:nvPr>
            <p:ph type="sldNum" sz="quarter" idx="12"/>
          </p:nvPr>
        </p:nvSpPr>
        <p:spPr/>
        <p:txBody>
          <a:bodyPr>
            <a:normAutofit/>
          </a:bodyPr>
          <a:lstStyle/>
          <a:p>
            <a:pPr>
              <a:spcAft>
                <a:spcPts val="600"/>
              </a:spcAft>
            </a:pPr>
            <a:fld id="{28844951-7827-47D4-8276-7DDE1FA7D85A}" type="slidenum">
              <a:rPr lang="en-US"/>
              <a:pPr>
                <a:spcAft>
                  <a:spcPts val="600"/>
                </a:spcAft>
              </a:pPr>
              <a:t>38</a:t>
            </a:fld>
            <a:endParaRPr lang="en-US"/>
          </a:p>
        </p:txBody>
      </p:sp>
      <p:pic>
        <p:nvPicPr>
          <p:cNvPr id="7" name="Picture 7">
            <a:extLst>
              <a:ext uri="{FF2B5EF4-FFF2-40B4-BE49-F238E27FC236}">
                <a16:creationId xmlns:a16="http://schemas.microsoft.com/office/drawing/2014/main" xmlns="" id="{6497B564-D27E-9EE4-444C-55EED1F4EA79}"/>
              </a:ext>
            </a:extLst>
          </p:cNvPr>
          <p:cNvPicPr>
            <a:picLocks noChangeAspect="1"/>
          </p:cNvPicPr>
          <p:nvPr/>
        </p:nvPicPr>
        <p:blipFill>
          <a:blip r:embed="rId2">
            <a:alphaModFix amt="90000"/>
          </a:blip>
          <a:stretch>
            <a:fillRect/>
          </a:stretch>
        </p:blipFill>
        <p:spPr>
          <a:xfrm>
            <a:off x="6330893" y="1537794"/>
            <a:ext cx="5022907" cy="3754623"/>
          </a:xfrm>
          <a:prstGeom prst="rect">
            <a:avLst/>
          </a:prstGeom>
        </p:spPr>
      </p:pic>
    </p:spTree>
    <p:extLst>
      <p:ext uri="{BB962C8B-B14F-4D97-AF65-F5344CB8AC3E}">
        <p14:creationId xmlns:p14="http://schemas.microsoft.com/office/powerpoint/2010/main" val="1434634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020A0875-1848-C6EE-4AFB-DCEDB07A636D}"/>
              </a:ext>
            </a:extLst>
          </p:cNvPr>
          <p:cNvSpPr txBox="1"/>
          <p:nvPr/>
        </p:nvSpPr>
        <p:spPr>
          <a:xfrm>
            <a:off x="838200" y="563562"/>
            <a:ext cx="5114925" cy="5730875"/>
          </a:xfrm>
          <a:prstGeom prst="rect">
            <a:avLst/>
          </a:prstGeom>
        </p:spPr>
        <p:txBody>
          <a:bodyPr vert="horz" lIns="91440" tIns="45720" rIns="91440" bIns="45720" rtlCol="0">
            <a:normAutofit/>
          </a:bodyPr>
          <a:lstStyle/>
          <a:p>
            <a:pPr indent="-228600">
              <a:spcAft>
                <a:spcPts val="600"/>
              </a:spcAft>
              <a:buClr>
                <a:schemeClr val="tx2">
                  <a:lumMod val="10000"/>
                  <a:lumOff val="90000"/>
                </a:schemeClr>
              </a:buClr>
              <a:buSzPct val="80000"/>
              <a:buFont typeface="Wingdings" panose="05000000000000000000" pitchFamily="2" charset="2"/>
              <a:buChar char="§"/>
            </a:pPr>
            <a:r>
              <a:rPr lang="en-US" sz="3000" b="1" dirty="0">
                <a:solidFill>
                  <a:schemeClr val="accent1">
                    <a:alpha val="60000"/>
                  </a:schemeClr>
                </a:solidFill>
              </a:rPr>
              <a:t>Pseudocyst</a:t>
            </a:r>
            <a:r>
              <a:rPr lang="en-US" sz="1700" b="1" dirty="0">
                <a:solidFill>
                  <a:schemeClr val="tx2">
                    <a:alpha val="60000"/>
                  </a:schemeClr>
                </a:solidFill>
              </a:rPr>
              <a:t> , </a:t>
            </a:r>
            <a:r>
              <a:rPr lang="en-US" sz="1700" dirty="0">
                <a:solidFill>
                  <a:schemeClr val="tx2">
                    <a:alpha val="60000"/>
                  </a:schemeClr>
                </a:solidFill>
              </a:rPr>
              <a:t> </a:t>
            </a:r>
            <a:r>
              <a:rPr lang="en-US" sz="1700" dirty="0">
                <a:solidFill>
                  <a:schemeClr val="tx1">
                    <a:alpha val="60000"/>
                  </a:schemeClr>
                </a:solidFill>
              </a:rPr>
              <a:t>pseudocyst is a collection of amylase-rich fluid enclosed in a wall of </a:t>
            </a:r>
            <a:r>
              <a:rPr lang="en-US" sz="1700" b="1" dirty="0">
                <a:solidFill>
                  <a:schemeClr val="accent1">
                    <a:alpha val="60000"/>
                  </a:schemeClr>
                </a:solidFill>
              </a:rPr>
              <a:t>fibrous or granulation tissue</a:t>
            </a:r>
            <a:r>
              <a:rPr lang="en-US" sz="1700" dirty="0">
                <a:solidFill>
                  <a:schemeClr val="tx2">
                    <a:alpha val="60000"/>
                  </a:schemeClr>
                </a:solidFill>
              </a:rPr>
              <a:t>. </a:t>
            </a:r>
            <a:r>
              <a:rPr lang="en-US" sz="1700" dirty="0">
                <a:solidFill>
                  <a:schemeClr val="tx1">
                    <a:alpha val="60000"/>
                  </a:schemeClr>
                </a:solidFill>
              </a:rPr>
              <a:t>Pseudocysts typically arise following an attack of acute pancreatitis, but can develop in chronic pancreatitis or after pancreatic trauma. Formation of a pseudocyst requires 4 weeks or more from the onset of acute pancreatitis . They are often single but, occasionally, patients will develop multiple pseudo- cysts. If carefully investigated, more than half will be found to have a communication with the main pancreatic duct.</a:t>
            </a:r>
          </a:p>
          <a:p>
            <a:pPr indent="-228600">
              <a:spcAft>
                <a:spcPts val="600"/>
              </a:spcAft>
              <a:buClr>
                <a:schemeClr val="tx2">
                  <a:lumMod val="10000"/>
                  <a:lumOff val="90000"/>
                </a:schemeClr>
              </a:buClr>
              <a:buSzPct val="80000"/>
              <a:buFont typeface="Wingdings" panose="05000000000000000000" pitchFamily="2" charset="2"/>
              <a:buChar char="§"/>
            </a:pPr>
            <a:r>
              <a:rPr lang="en-US" sz="1700" dirty="0">
                <a:solidFill>
                  <a:schemeClr val="tx1">
                    <a:alpha val="60000"/>
                  </a:schemeClr>
                </a:solidFill>
              </a:rPr>
              <a:t>Site of </a:t>
            </a:r>
            <a:r>
              <a:rPr lang="en-US" sz="1700" dirty="0" err="1">
                <a:solidFill>
                  <a:schemeClr val="tx1">
                    <a:alpha val="60000"/>
                  </a:schemeClr>
                </a:solidFill>
              </a:rPr>
              <a:t>pseudocyte</a:t>
            </a:r>
            <a:r>
              <a:rPr lang="en-US" sz="1700" dirty="0">
                <a:solidFill>
                  <a:schemeClr val="tx1">
                    <a:alpha val="60000"/>
                  </a:schemeClr>
                </a:solidFill>
              </a:rPr>
              <a:t> in the</a:t>
            </a:r>
            <a:r>
              <a:rPr lang="en-US" sz="1700" dirty="0">
                <a:solidFill>
                  <a:schemeClr val="tx2">
                    <a:alpha val="60000"/>
                  </a:schemeClr>
                </a:solidFill>
              </a:rPr>
              <a:t> </a:t>
            </a:r>
            <a:r>
              <a:rPr lang="en-US" b="1" dirty="0">
                <a:solidFill>
                  <a:schemeClr val="accent1">
                    <a:alpha val="60000"/>
                  </a:schemeClr>
                </a:solidFill>
              </a:rPr>
              <a:t>lesser sac</a:t>
            </a:r>
            <a:r>
              <a:rPr lang="en-US" sz="1700" dirty="0">
                <a:solidFill>
                  <a:schemeClr val="tx2">
                    <a:alpha val="60000"/>
                  </a:schemeClr>
                </a:solidFill>
              </a:rPr>
              <a:t> </a:t>
            </a:r>
            <a:r>
              <a:rPr lang="en-US" sz="1700" dirty="0">
                <a:solidFill>
                  <a:schemeClr val="tx1">
                    <a:alpha val="60000"/>
                  </a:schemeClr>
                </a:solidFill>
              </a:rPr>
              <a:t>between the pancreas and stomach .</a:t>
            </a:r>
          </a:p>
          <a:p>
            <a:pPr indent="-228600">
              <a:spcAft>
                <a:spcPts val="600"/>
              </a:spcAft>
              <a:buClr>
                <a:schemeClr val="tx2">
                  <a:lumMod val="10000"/>
                  <a:lumOff val="90000"/>
                </a:schemeClr>
              </a:buClr>
              <a:buSzPct val="80000"/>
              <a:buFont typeface="Wingdings" panose="05000000000000000000" pitchFamily="2" charset="2"/>
              <a:buChar char="§"/>
            </a:pPr>
            <a:r>
              <a:rPr lang="en-US" sz="1700" dirty="0">
                <a:solidFill>
                  <a:schemeClr val="tx1">
                    <a:alpha val="60000"/>
                  </a:schemeClr>
                </a:solidFill>
              </a:rPr>
              <a:t>Clinical presentation: 1. A </a:t>
            </a:r>
            <a:r>
              <a:rPr lang="en-US" sz="1700" b="1" dirty="0">
                <a:solidFill>
                  <a:schemeClr val="tx1">
                    <a:alpha val="60000"/>
                  </a:schemeClr>
                </a:solidFill>
              </a:rPr>
              <a:t>small pseudocyst is painless</a:t>
            </a:r>
            <a:r>
              <a:rPr lang="en-US" sz="1700" dirty="0">
                <a:solidFill>
                  <a:schemeClr val="tx1">
                    <a:alpha val="60000"/>
                  </a:schemeClr>
                </a:solidFill>
              </a:rPr>
              <a:t> and may be discovered by follow up ultrasonography. 2. </a:t>
            </a:r>
            <a:r>
              <a:rPr lang="en-US" sz="1700" b="1" dirty="0">
                <a:solidFill>
                  <a:schemeClr val="tx1">
                    <a:alpha val="60000"/>
                  </a:schemeClr>
                </a:solidFill>
              </a:rPr>
              <a:t>A large cyst causes discomfort and manifests as an upper abdominal swelling </a:t>
            </a:r>
            <a:r>
              <a:rPr lang="en-US" sz="1700" dirty="0">
                <a:solidFill>
                  <a:schemeClr val="tx1">
                    <a:alpha val="60000"/>
                  </a:schemeClr>
                </a:solidFill>
              </a:rPr>
              <a:t>that may reach the size of a melon</a:t>
            </a:r>
          </a:p>
        </p:txBody>
      </p:sp>
      <p:pic>
        <p:nvPicPr>
          <p:cNvPr id="7" name="Picture 7">
            <a:extLst>
              <a:ext uri="{FF2B5EF4-FFF2-40B4-BE49-F238E27FC236}">
                <a16:creationId xmlns:a16="http://schemas.microsoft.com/office/drawing/2014/main" xmlns="" id="{83BCF498-1593-DF2B-7305-0B35201F0EBA}"/>
              </a:ext>
            </a:extLst>
          </p:cNvPr>
          <p:cNvPicPr>
            <a:picLocks noGrp="1" noChangeAspect="1"/>
          </p:cNvPicPr>
          <p:nvPr>
            <p:ph idx="1"/>
          </p:nvPr>
        </p:nvPicPr>
        <p:blipFill rotWithShape="1">
          <a:blip r:embed="rId2"/>
          <a:srcRect l="15058" r="13917" b="-2"/>
          <a:stretch/>
        </p:blipFill>
        <p:spPr>
          <a:xfrm>
            <a:off x="6953250" y="488578"/>
            <a:ext cx="4749175" cy="5337547"/>
          </a:xfrm>
          <a:prstGeom prst="rect">
            <a:avLst/>
          </a:prstGeom>
        </p:spPr>
      </p:pic>
      <p:sp>
        <p:nvSpPr>
          <p:cNvPr id="4" name="Date Placeholder 3">
            <a:extLst>
              <a:ext uri="{FF2B5EF4-FFF2-40B4-BE49-F238E27FC236}">
                <a16:creationId xmlns:a16="http://schemas.microsoft.com/office/drawing/2014/main" xmlns="" id="{45FE5190-6AFE-841C-A228-34F4174A77F0}"/>
              </a:ext>
            </a:extLst>
          </p:cNvPr>
          <p:cNvSpPr>
            <a:spLocks noGrp="1"/>
          </p:cNvSpPr>
          <p:nvPr>
            <p:ph type="dt" sz="half" idx="10"/>
          </p:nvPr>
        </p:nvSpPr>
        <p:spPr/>
        <p:txBody>
          <a:bodyPr vert="horz" lIns="91440" tIns="45720" rIns="91440" bIns="45720" rtlCol="0" anchor="ctr">
            <a:normAutofit/>
          </a:bodyPr>
          <a:lstStyle/>
          <a:p>
            <a:pPr>
              <a:spcAft>
                <a:spcPts val="600"/>
              </a:spcAft>
            </a:pPr>
            <a:r>
              <a:rPr lang="en-US"/>
              <a:t>3/1/20XX</a:t>
            </a:r>
          </a:p>
        </p:txBody>
      </p:sp>
      <p:sp>
        <p:nvSpPr>
          <p:cNvPr id="5" name="Footer Placeholder 4">
            <a:extLst>
              <a:ext uri="{FF2B5EF4-FFF2-40B4-BE49-F238E27FC236}">
                <a16:creationId xmlns:a16="http://schemas.microsoft.com/office/drawing/2014/main" xmlns="" id="{A670B9AF-1381-426C-6090-3AE3E339A726}"/>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cap="all" spc="150" baseline="0">
                <a:solidFill>
                  <a:srgbClr val="FFFFFF"/>
                </a:solidFill>
                <a:latin typeface="+mn-lt"/>
                <a:ea typeface="+mn-ea"/>
                <a:cs typeface="+mn-cs"/>
              </a:rPr>
              <a:t>SAMPLE FOOTER TEXT</a:t>
            </a:r>
          </a:p>
        </p:txBody>
      </p:sp>
      <p:sp>
        <p:nvSpPr>
          <p:cNvPr id="6" name="Slide Number Placeholder 5">
            <a:extLst>
              <a:ext uri="{FF2B5EF4-FFF2-40B4-BE49-F238E27FC236}">
                <a16:creationId xmlns:a16="http://schemas.microsoft.com/office/drawing/2014/main" xmlns="" id="{FE320B5F-10AA-4CA2-94D8-AB86420939CE}"/>
              </a:ext>
            </a:extLst>
          </p:cNvPr>
          <p:cNvSpPr>
            <a:spLocks noGrp="1"/>
          </p:cNvSpPr>
          <p:nvPr>
            <p:ph type="sldNum" sz="quarter" idx="12"/>
          </p:nvPr>
        </p:nvSpPr>
        <p:spPr/>
        <p:txBody>
          <a:bodyPr vert="horz" lIns="91440" tIns="45720" rIns="91440" bIns="45720" rtlCol="0" anchor="ctr">
            <a:normAutofit/>
          </a:bodyPr>
          <a:lstStyle/>
          <a:p>
            <a:pPr>
              <a:spcAft>
                <a:spcPts val="600"/>
              </a:spcAft>
            </a:pPr>
            <a:fld id="{28844951-7827-47D4-8276-7DDE1FA7D85A}" type="slidenum">
              <a:rPr lang="en-US" smtClean="0"/>
              <a:pPr>
                <a:spcAft>
                  <a:spcPts val="600"/>
                </a:spcAft>
              </a:pPr>
              <a:t>39</a:t>
            </a:fld>
            <a:endParaRPr lang="en-US"/>
          </a:p>
        </p:txBody>
      </p:sp>
    </p:spTree>
    <p:extLst>
      <p:ext uri="{BB962C8B-B14F-4D97-AF65-F5344CB8AC3E}">
        <p14:creationId xmlns:p14="http://schemas.microsoft.com/office/powerpoint/2010/main" val="410086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087" b="6321"/>
          <a:stretch/>
        </p:blipFill>
        <p:spPr>
          <a:xfrm>
            <a:off x="4447861" y="647911"/>
            <a:ext cx="7744139" cy="5649262"/>
          </a:xfrm>
          <a:prstGeom prst="rect">
            <a:avLst/>
          </a:prstGeom>
        </p:spPr>
      </p:pic>
      <p:sp>
        <p:nvSpPr>
          <p:cNvPr id="3" name="TextBox 2"/>
          <p:cNvSpPr txBox="1"/>
          <p:nvPr/>
        </p:nvSpPr>
        <p:spPr>
          <a:xfrm>
            <a:off x="3560618" y="124691"/>
            <a:ext cx="65670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Pancreatic ducts</a:t>
            </a:r>
          </a:p>
        </p:txBody>
      </p:sp>
      <p:sp>
        <p:nvSpPr>
          <p:cNvPr id="4" name="TextBox 3"/>
          <p:cNvSpPr txBox="1"/>
          <p:nvPr/>
        </p:nvSpPr>
        <p:spPr>
          <a:xfrm>
            <a:off x="4447860" y="5327374"/>
            <a:ext cx="12108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Major</a:t>
            </a:r>
          </a:p>
        </p:txBody>
      </p:sp>
      <p:sp>
        <p:nvSpPr>
          <p:cNvPr id="5" name="TextBox 4"/>
          <p:cNvSpPr txBox="1"/>
          <p:nvPr/>
        </p:nvSpPr>
        <p:spPr>
          <a:xfrm>
            <a:off x="4545495" y="4100108"/>
            <a:ext cx="27829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Minor duodenal papilla</a:t>
            </a:r>
          </a:p>
        </p:txBody>
      </p:sp>
      <p:sp>
        <p:nvSpPr>
          <p:cNvPr id="6" name="TextBox 5">
            <a:extLst>
              <a:ext uri="{FF2B5EF4-FFF2-40B4-BE49-F238E27FC236}">
                <a16:creationId xmlns:a16="http://schemas.microsoft.com/office/drawing/2014/main" xmlns="" id="{BA289A4A-446F-4849-85A0-1BA5421CD299}"/>
              </a:ext>
            </a:extLst>
          </p:cNvPr>
          <p:cNvSpPr txBox="1"/>
          <p:nvPr/>
        </p:nvSpPr>
        <p:spPr>
          <a:xfrm>
            <a:off x="106094" y="37347"/>
            <a:ext cx="4161132" cy="6594819"/>
          </a:xfrm>
          <a:prstGeom prst="rect">
            <a:avLst/>
          </a:prstGeom>
          <a:solidFill>
            <a:srgbClr val="CCFFFF"/>
          </a:solidFill>
        </p:spPr>
        <p:txBody>
          <a:bodyPr wrap="square" rtlCol="0">
            <a:spAutoFit/>
          </a:bodyPr>
          <a:lstStyle/>
          <a:p>
            <a:pPr marL="0" marR="0" lvl="0" indent="0" algn="justLow" defTabSz="914400" rtl="0" eaLnBrk="1" fontAlgn="auto" latinLnBrk="0" hangingPunct="1">
              <a:lnSpc>
                <a:spcPct val="125000"/>
              </a:lnSpc>
              <a:spcBef>
                <a:spcPts val="0"/>
              </a:spcBef>
              <a:spcAft>
                <a:spcPts val="0"/>
              </a:spcAft>
              <a:buClrTx/>
              <a:buSzTx/>
              <a:buFontTx/>
              <a:buNone/>
              <a:tabLst>
                <a:tab pos="222885" algn="l"/>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1- Main pancreatic duct (duct of </a:t>
            </a:r>
            <a:r>
              <a:rPr kumimoji="0" lang="en-US" sz="20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Wirsung</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runs along the long axis of the pancreas from the tail to the head.</a:t>
            </a:r>
          </a:p>
          <a:p>
            <a:pPr marL="0" marR="0" lvl="0" indent="0" algn="justLow" defTabSz="914400" rtl="0" eaLnBrk="1" fontAlgn="auto" latinLnBrk="0" hangingPunct="1">
              <a:lnSpc>
                <a:spcPct val="125000"/>
              </a:lnSpc>
              <a:spcBef>
                <a:spcPts val="0"/>
              </a:spcBef>
              <a:spcAft>
                <a:spcPts val="0"/>
              </a:spcAft>
              <a:buClrTx/>
              <a:buSzTx/>
              <a:buFontTx/>
              <a:buNone/>
              <a:tabLst>
                <a:tab pos="129540"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It fuses with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CBD</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forming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hepato-pancreatic duct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that opens into the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major duodenal papilla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(ampulla of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Vater</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 the 2</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nd</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part of the duodenum.</a:t>
            </a:r>
          </a:p>
          <a:p>
            <a:pPr marL="0" marR="0" lvl="0" indent="0" algn="justLow" defTabSz="914400" rtl="0" eaLnBrk="1" fontAlgn="auto" latinLnBrk="0" hangingPunct="1">
              <a:lnSpc>
                <a:spcPct val="125000"/>
              </a:lnSpc>
              <a:spcBef>
                <a:spcPts val="0"/>
              </a:spcBef>
              <a:spcAft>
                <a:spcPts val="0"/>
              </a:spcAft>
              <a:buClrTx/>
              <a:buSzTx/>
              <a:buFontTx/>
              <a:buNone/>
              <a:tabLst>
                <a:tab pos="222885" algn="l"/>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2- Accessory pancreatic duct</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begins from the lower part of the head and uncinate process. </a:t>
            </a:r>
          </a:p>
          <a:p>
            <a:pPr marL="0" marR="0" lvl="0" indent="0" algn="justLow" defTabSz="914400" rtl="0" eaLnBrk="1" fontAlgn="auto" latinLnBrk="0" hangingPunct="1">
              <a:lnSpc>
                <a:spcPct val="125000"/>
              </a:lnSpc>
              <a:spcBef>
                <a:spcPts val="0"/>
              </a:spcBef>
              <a:spcAft>
                <a:spcPts val="0"/>
              </a:spcAft>
              <a:buClrTx/>
              <a:buSzTx/>
              <a:buFontTx/>
              <a:buNone/>
              <a:tabLst>
                <a:tab pos="222885"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It opens into the 2nd part of the duodenum on the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minor duodenal papilla,</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one inch above the major duodenal papilla. </a:t>
            </a:r>
          </a:p>
        </p:txBody>
      </p:sp>
      <p:sp>
        <p:nvSpPr>
          <p:cNvPr id="7" name="TextBox 6">
            <a:extLst>
              <a:ext uri="{FF2B5EF4-FFF2-40B4-BE49-F238E27FC236}">
                <a16:creationId xmlns:a16="http://schemas.microsoft.com/office/drawing/2014/main" xmlns="" id="{C16B51E4-81F8-452A-970A-759801C37325}"/>
              </a:ext>
            </a:extLst>
          </p:cNvPr>
          <p:cNvSpPr txBox="1"/>
          <p:nvPr/>
        </p:nvSpPr>
        <p:spPr>
          <a:xfrm>
            <a:off x="4447860" y="4500218"/>
            <a:ext cx="1899931"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463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31278DF-2B92-4804-8DB8-B78EA2C59FE1}"/>
              </a:ext>
            </a:extLst>
          </p:cNvPr>
          <p:cNvSpPr>
            <a:spLocks noGrp="1"/>
          </p:cNvSpPr>
          <p:nvPr>
            <p:ph idx="1"/>
          </p:nvPr>
        </p:nvSpPr>
        <p:spPr>
          <a:xfrm>
            <a:off x="838200" y="793751"/>
            <a:ext cx="5914938" cy="5383212"/>
          </a:xfrm>
        </p:spPr>
        <p:txBody>
          <a:bodyPr>
            <a:normAutofit/>
          </a:bodyPr>
          <a:lstStyle/>
          <a:p>
            <a:pPr>
              <a:lnSpc>
                <a:spcPct val="100000"/>
              </a:lnSpc>
            </a:pPr>
            <a:endParaRPr lang="en-US" sz="1800" dirty="0">
              <a:solidFill>
                <a:schemeClr val="tx2">
                  <a:alpha val="60000"/>
                </a:schemeClr>
              </a:solidFill>
            </a:endParaRPr>
          </a:p>
          <a:p>
            <a:pPr>
              <a:lnSpc>
                <a:spcPct val="100000"/>
              </a:lnSpc>
            </a:pPr>
            <a:r>
              <a:rPr lang="en-US" sz="1800" b="1" dirty="0">
                <a:solidFill>
                  <a:schemeClr val="tx1">
                    <a:alpha val="60000"/>
                  </a:schemeClr>
                </a:solidFill>
              </a:rPr>
              <a:t>Complication</a:t>
            </a:r>
            <a:r>
              <a:rPr lang="en-US" sz="1800" dirty="0">
                <a:solidFill>
                  <a:schemeClr val="tx1">
                    <a:alpha val="60000"/>
                  </a:schemeClr>
                </a:solidFill>
              </a:rPr>
              <a:t> : infection , hemorrhage, rupture . </a:t>
            </a:r>
          </a:p>
          <a:p>
            <a:pPr>
              <a:lnSpc>
                <a:spcPct val="100000"/>
              </a:lnSpc>
            </a:pPr>
            <a:r>
              <a:rPr lang="en-US" sz="1800" b="1" dirty="0">
                <a:solidFill>
                  <a:schemeClr val="tx1">
                    <a:alpha val="60000"/>
                  </a:schemeClr>
                </a:solidFill>
              </a:rPr>
              <a:t>Treatment</a:t>
            </a:r>
            <a:r>
              <a:rPr lang="en-US" sz="1800" dirty="0">
                <a:solidFill>
                  <a:schemeClr val="tx1">
                    <a:alpha val="60000"/>
                  </a:schemeClr>
                </a:solidFill>
              </a:rPr>
              <a:t> -Most of these cysts resolve spontaneously –</a:t>
            </a:r>
          </a:p>
          <a:p>
            <a:pPr>
              <a:lnSpc>
                <a:spcPct val="100000"/>
              </a:lnSpc>
            </a:pPr>
            <a:r>
              <a:rPr lang="en-US" sz="1800" dirty="0">
                <a:solidFill>
                  <a:schemeClr val="tx1">
                    <a:alpha val="60000"/>
                  </a:schemeClr>
                </a:solidFill>
              </a:rPr>
              <a:t>clinical and ultrasound follow-up is needed –</a:t>
            </a:r>
          </a:p>
          <a:p>
            <a:pPr>
              <a:lnSpc>
                <a:spcPct val="100000"/>
              </a:lnSpc>
            </a:pPr>
            <a:r>
              <a:rPr lang="en-US" sz="1800" dirty="0">
                <a:solidFill>
                  <a:schemeClr val="tx1">
                    <a:alpha val="60000"/>
                  </a:schemeClr>
                </a:solidFill>
              </a:rPr>
              <a:t> A persistent pseudocyst for 6 weeks→ is surgically drained. -Waiting for 6 weeks to allow the development of a strong cyst wall that can hold sutures. -The cyst is internally drained to the stomach (</a:t>
            </a:r>
            <a:r>
              <a:rPr lang="en-US" sz="1800" b="1" dirty="0" err="1">
                <a:solidFill>
                  <a:schemeClr val="tx1">
                    <a:alpha val="60000"/>
                  </a:schemeClr>
                </a:solidFill>
              </a:rPr>
              <a:t>Cystogastrostomy</a:t>
            </a:r>
            <a:r>
              <a:rPr lang="en-US" sz="1800" dirty="0">
                <a:solidFill>
                  <a:schemeClr val="tx1">
                    <a:alpha val="60000"/>
                  </a:schemeClr>
                </a:solidFill>
              </a:rPr>
              <a:t>) or to a jejunal loop (</a:t>
            </a:r>
            <a:r>
              <a:rPr lang="en-US" sz="1800" b="1" dirty="0" err="1">
                <a:solidFill>
                  <a:schemeClr val="tx1">
                    <a:alpha val="60000"/>
                  </a:schemeClr>
                </a:solidFill>
              </a:rPr>
              <a:t>cystojejunostomy</a:t>
            </a:r>
            <a:r>
              <a:rPr lang="en-US" sz="1800" dirty="0">
                <a:solidFill>
                  <a:schemeClr val="tx1">
                    <a:alpha val="60000"/>
                  </a:schemeClr>
                </a:solidFill>
              </a:rPr>
              <a:t>) </a:t>
            </a:r>
            <a:endParaRPr lang="x-none" sz="1800" dirty="0">
              <a:solidFill>
                <a:schemeClr val="tx1">
                  <a:alpha val="60000"/>
                </a:schemeClr>
              </a:solidFill>
            </a:endParaRPr>
          </a:p>
        </p:txBody>
      </p:sp>
      <p:sp>
        <p:nvSpPr>
          <p:cNvPr id="4" name="Date Placeholder 3">
            <a:extLst>
              <a:ext uri="{FF2B5EF4-FFF2-40B4-BE49-F238E27FC236}">
                <a16:creationId xmlns:a16="http://schemas.microsoft.com/office/drawing/2014/main" xmlns="" id="{C5CDD5E2-DDE2-21C3-1D01-A16C5F1A4BD5}"/>
              </a:ext>
            </a:extLst>
          </p:cNvPr>
          <p:cNvSpPr>
            <a:spLocks noGrp="1"/>
          </p:cNvSpPr>
          <p:nvPr>
            <p:ph type="dt" sz="half" idx="10"/>
          </p:nvPr>
        </p:nvSpPr>
        <p:spPr>
          <a:xfrm>
            <a:off x="838200" y="6429375"/>
            <a:ext cx="2646725" cy="365125"/>
          </a:xfrm>
        </p:spPr>
        <p:txBody>
          <a:bodyPr>
            <a:normAutofit/>
          </a:bodyPr>
          <a:lstStyle/>
          <a:p>
            <a:pPr>
              <a:spcAft>
                <a:spcPts val="600"/>
              </a:spcAft>
            </a:pPr>
            <a:r>
              <a:rPr lang="en-US">
                <a:solidFill>
                  <a:schemeClr val="tx2">
                    <a:alpha val="60000"/>
                  </a:schemeClr>
                </a:solidFill>
              </a:rPr>
              <a:t>3/1/20XX</a:t>
            </a:r>
          </a:p>
        </p:txBody>
      </p:sp>
      <p:sp>
        <p:nvSpPr>
          <p:cNvPr id="5" name="Footer Placeholder 4">
            <a:extLst>
              <a:ext uri="{FF2B5EF4-FFF2-40B4-BE49-F238E27FC236}">
                <a16:creationId xmlns:a16="http://schemas.microsoft.com/office/drawing/2014/main" xmlns="" id="{E7A59481-0D0F-1D2A-932B-1844EE767CC6}"/>
              </a:ext>
            </a:extLst>
          </p:cNvPr>
          <p:cNvSpPr>
            <a:spLocks noGrp="1"/>
          </p:cNvSpPr>
          <p:nvPr>
            <p:ph type="ftr" sz="quarter" idx="11"/>
          </p:nvPr>
        </p:nvSpPr>
        <p:spPr>
          <a:xfrm>
            <a:off x="3484926" y="6429375"/>
            <a:ext cx="3654105" cy="365125"/>
          </a:xfrm>
        </p:spPr>
        <p:txBody>
          <a:bodyPr>
            <a:normAutofit/>
          </a:bodyPr>
          <a:lstStyle/>
          <a:p>
            <a:pPr algn="l">
              <a:spcAft>
                <a:spcPts val="600"/>
              </a:spcAft>
            </a:pPr>
            <a:r>
              <a:rPr lang="en-US">
                <a:solidFill>
                  <a:schemeClr val="tx2">
                    <a:alpha val="60000"/>
                  </a:schemeClr>
                </a:solidFill>
              </a:rPr>
              <a:t>SAMPLE FOOTER TEXT</a:t>
            </a:r>
          </a:p>
        </p:txBody>
      </p:sp>
      <p:sp>
        <p:nvSpPr>
          <p:cNvPr id="6" name="Slide Number Placeholder 5">
            <a:extLst>
              <a:ext uri="{FF2B5EF4-FFF2-40B4-BE49-F238E27FC236}">
                <a16:creationId xmlns:a16="http://schemas.microsoft.com/office/drawing/2014/main" xmlns="" id="{F58EEEE3-8B34-E589-283D-DB5823D17E43}"/>
              </a:ext>
            </a:extLst>
          </p:cNvPr>
          <p:cNvSpPr>
            <a:spLocks noGrp="1"/>
          </p:cNvSpPr>
          <p:nvPr>
            <p:ph type="sldNum" sz="quarter" idx="12"/>
          </p:nvPr>
        </p:nvSpPr>
        <p:spPr/>
        <p:txBody>
          <a:bodyPr>
            <a:normAutofit/>
          </a:bodyPr>
          <a:lstStyle/>
          <a:p>
            <a:pPr>
              <a:spcAft>
                <a:spcPts val="600"/>
              </a:spcAft>
            </a:pPr>
            <a:fld id="{28844951-7827-47D4-8276-7DDE1FA7D85A}" type="slidenum">
              <a:rPr lang="en-US" smtClean="0"/>
              <a:pPr>
                <a:spcAft>
                  <a:spcPts val="600"/>
                </a:spcAft>
              </a:pPr>
              <a:t>40</a:t>
            </a:fld>
            <a:endParaRPr lang="en-US"/>
          </a:p>
        </p:txBody>
      </p:sp>
      <p:pic>
        <p:nvPicPr>
          <p:cNvPr id="8" name="Picture 8">
            <a:extLst>
              <a:ext uri="{FF2B5EF4-FFF2-40B4-BE49-F238E27FC236}">
                <a16:creationId xmlns:a16="http://schemas.microsoft.com/office/drawing/2014/main" xmlns="" id="{7D2F1BE2-50B8-6D85-1547-62FBEF1E9C1C}"/>
              </a:ext>
            </a:extLst>
          </p:cNvPr>
          <p:cNvPicPr>
            <a:picLocks noChangeAspect="1"/>
          </p:cNvPicPr>
          <p:nvPr/>
        </p:nvPicPr>
        <p:blipFill rotWithShape="1">
          <a:blip r:embed="rId2">
            <a:alphaModFix amt="80000"/>
          </a:blip>
          <a:srcRect t="23737" r="1" b="13603"/>
          <a:stretch/>
        </p:blipFill>
        <p:spPr>
          <a:xfrm>
            <a:off x="7236476" y="253999"/>
            <a:ext cx="4952475" cy="3571875"/>
          </a:xfrm>
          <a:prstGeom prst="rect">
            <a:avLst/>
          </a:prstGeom>
        </p:spPr>
      </p:pic>
      <p:pic>
        <p:nvPicPr>
          <p:cNvPr id="7" name="Picture 7">
            <a:extLst>
              <a:ext uri="{FF2B5EF4-FFF2-40B4-BE49-F238E27FC236}">
                <a16:creationId xmlns:a16="http://schemas.microsoft.com/office/drawing/2014/main" xmlns="" id="{77FF7B7F-6615-E37B-19B7-214A499D1C06}"/>
              </a:ext>
            </a:extLst>
          </p:cNvPr>
          <p:cNvPicPr>
            <a:picLocks noChangeAspect="1"/>
          </p:cNvPicPr>
          <p:nvPr/>
        </p:nvPicPr>
        <p:blipFill rotWithShape="1">
          <a:blip r:embed="rId3">
            <a:alphaModFix amt="80000"/>
          </a:blip>
          <a:srcRect t="1790" r="-2" b="-2"/>
          <a:stretch/>
        </p:blipFill>
        <p:spPr>
          <a:xfrm>
            <a:off x="7236475" y="4079873"/>
            <a:ext cx="4952475" cy="2778126"/>
          </a:xfrm>
          <a:prstGeom prst="rect">
            <a:avLst/>
          </a:prstGeom>
        </p:spPr>
      </p:pic>
    </p:spTree>
    <p:extLst>
      <p:ext uri="{BB962C8B-B14F-4D97-AF65-F5344CB8AC3E}">
        <p14:creationId xmlns:p14="http://schemas.microsoft.com/office/powerpoint/2010/main" val="294380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4854" y="4068146"/>
            <a:ext cx="10515600" cy="2482041"/>
          </a:xfrm>
        </p:spPr>
        <p:txBody>
          <a:bodyPr/>
          <a:lstStyle/>
          <a:p>
            <a:r>
              <a:rPr lang="en-US" dirty="0" smtClean="0"/>
              <a:t>Resources :</a:t>
            </a:r>
          </a:p>
          <a:p>
            <a:pPr marL="0" indent="0">
              <a:buNone/>
            </a:pPr>
            <a:r>
              <a:rPr lang="en-US" dirty="0"/>
              <a:t> </a:t>
            </a:r>
            <a:r>
              <a:rPr lang="en-US" dirty="0" smtClean="0"/>
              <a:t>                    Schwartz’s </a:t>
            </a:r>
            <a:r>
              <a:rPr lang="en-US" dirty="0"/>
              <a:t>Principles of Surge eleventh </a:t>
            </a:r>
            <a:r>
              <a:rPr lang="en-US" dirty="0" smtClean="0"/>
              <a:t>edition</a:t>
            </a:r>
          </a:p>
          <a:p>
            <a:pPr marL="0" indent="0">
              <a:buNone/>
            </a:pPr>
            <a:r>
              <a:rPr lang="en-US" dirty="0"/>
              <a:t> </a:t>
            </a:r>
            <a:r>
              <a:rPr lang="en-US" dirty="0" smtClean="0"/>
              <a:t>                      </a:t>
            </a:r>
            <a:r>
              <a:rPr lang="en-US" dirty="0"/>
              <a:t>Bailey &amp; Love's Short Practice of Surgery, 26th Edition</a:t>
            </a:r>
            <a:endParaRPr lang="en-US" dirty="0"/>
          </a:p>
        </p:txBody>
      </p:sp>
      <p:sp>
        <p:nvSpPr>
          <p:cNvPr id="4" name="TextBox 3"/>
          <p:cNvSpPr txBox="1"/>
          <p:nvPr/>
        </p:nvSpPr>
        <p:spPr>
          <a:xfrm>
            <a:off x="4254760" y="1380930"/>
            <a:ext cx="6204857" cy="1200329"/>
          </a:xfrm>
          <a:prstGeom prst="rect">
            <a:avLst/>
          </a:prstGeom>
          <a:noFill/>
        </p:spPr>
        <p:txBody>
          <a:bodyPr wrap="square" rtlCol="0">
            <a:spAutoFit/>
          </a:bodyPr>
          <a:lstStyle/>
          <a:p>
            <a:r>
              <a:rPr lang="en-US" sz="7200" dirty="0" smtClean="0"/>
              <a:t>Thank you  </a:t>
            </a:r>
            <a:endParaRPr lang="en-US" sz="7200" dirty="0"/>
          </a:p>
        </p:txBody>
      </p:sp>
    </p:spTree>
    <p:extLst>
      <p:ext uri="{BB962C8B-B14F-4D97-AF65-F5344CB8AC3E}">
        <p14:creationId xmlns:p14="http://schemas.microsoft.com/office/powerpoint/2010/main" val="235484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717" y="483079"/>
            <a:ext cx="10515600" cy="5693884"/>
          </a:xfrm>
        </p:spPr>
        <p:txBody>
          <a:bodyPr>
            <a:normAutofit/>
          </a:bodyPr>
          <a:lstStyle/>
          <a:p>
            <a:r>
              <a:rPr lang="en-US" sz="3200" dirty="0" smtClean="0"/>
              <a:t>Blood supply:</a:t>
            </a:r>
          </a:p>
          <a:p>
            <a:r>
              <a:rPr lang="en-US" dirty="0" smtClean="0"/>
              <a:t>Arteries : splenic superior and inferior pancreaticoduodenal arteries .</a:t>
            </a:r>
          </a:p>
          <a:p>
            <a:endParaRPr lang="en-US" dirty="0"/>
          </a:p>
          <a:p>
            <a:r>
              <a:rPr lang="en-US" dirty="0" smtClean="0"/>
              <a:t>Veins :corresponding veins into portal system.</a:t>
            </a:r>
          </a:p>
          <a:p>
            <a:endParaRPr lang="en-US" dirty="0"/>
          </a:p>
          <a:p>
            <a:r>
              <a:rPr lang="en-US" sz="3200" dirty="0" smtClean="0"/>
              <a:t>Lymph drainage : </a:t>
            </a:r>
          </a:p>
          <a:p>
            <a:pPr marL="0" indent="0">
              <a:buNone/>
            </a:pPr>
            <a:r>
              <a:rPr lang="en-US" dirty="0"/>
              <a:t> </a:t>
            </a:r>
            <a:r>
              <a:rPr lang="en-US" dirty="0" smtClean="0"/>
              <a:t> celiac and superior mesenteric lymph nodes.</a:t>
            </a:r>
          </a:p>
          <a:p>
            <a:pPr marL="0" indent="0">
              <a:buNone/>
            </a:pPr>
            <a:endParaRPr lang="en-US" dirty="0" smtClean="0"/>
          </a:p>
          <a:p>
            <a:r>
              <a:rPr lang="en-US" sz="3200" dirty="0" smtClean="0"/>
              <a:t>Nerve supply:</a:t>
            </a:r>
            <a:endParaRPr lang="en-US" dirty="0" smtClean="0"/>
          </a:p>
          <a:p>
            <a:pPr marL="0" indent="0">
              <a:buNone/>
            </a:pPr>
            <a:r>
              <a:rPr lang="en-US" sz="3200" dirty="0"/>
              <a:t> </a:t>
            </a:r>
            <a:r>
              <a:rPr lang="en-US" sz="3200" dirty="0" smtClean="0"/>
              <a:t> </a:t>
            </a:r>
            <a:r>
              <a:rPr lang="en-US" dirty="0" smtClean="0"/>
              <a:t>sympathetic and parasympathetic (vagal) nerve.</a:t>
            </a:r>
          </a:p>
          <a:p>
            <a:endParaRPr lang="en-US" sz="3200" dirty="0" smtClean="0"/>
          </a:p>
          <a:p>
            <a:endParaRPr lang="en-US" dirty="0"/>
          </a:p>
        </p:txBody>
      </p:sp>
      <p:pic>
        <p:nvPicPr>
          <p:cNvPr id="5" name="Picture 4"/>
          <p:cNvPicPr>
            <a:picLocks noChangeAspect="1"/>
          </p:cNvPicPr>
          <p:nvPr/>
        </p:nvPicPr>
        <p:blipFill>
          <a:blip r:embed="rId2"/>
          <a:stretch>
            <a:fillRect/>
          </a:stretch>
        </p:blipFill>
        <p:spPr>
          <a:xfrm>
            <a:off x="8541829" y="2914650"/>
            <a:ext cx="3564446" cy="3600450"/>
          </a:xfrm>
          <a:prstGeom prst="rect">
            <a:avLst/>
          </a:prstGeom>
        </p:spPr>
      </p:pic>
      <p:pic>
        <p:nvPicPr>
          <p:cNvPr id="6" name="Picture 5"/>
          <p:cNvPicPr>
            <a:picLocks noChangeAspect="1"/>
          </p:cNvPicPr>
          <p:nvPr/>
        </p:nvPicPr>
        <p:blipFill>
          <a:blip r:embed="rId3"/>
          <a:stretch>
            <a:fillRect/>
          </a:stretch>
        </p:blipFill>
        <p:spPr>
          <a:xfrm>
            <a:off x="10646075" y="144942"/>
            <a:ext cx="1460200" cy="876120"/>
          </a:xfrm>
          <a:prstGeom prst="rect">
            <a:avLst/>
          </a:prstGeom>
        </p:spPr>
      </p:pic>
    </p:spTree>
    <p:extLst>
      <p:ext uri="{BB962C8B-B14F-4D97-AF65-F5344CB8AC3E}">
        <p14:creationId xmlns:p14="http://schemas.microsoft.com/office/powerpoint/2010/main" val="167884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pancreatitis</a:t>
            </a:r>
            <a:endParaRPr lang="en-US" dirty="0"/>
          </a:p>
        </p:txBody>
      </p:sp>
      <p:sp>
        <p:nvSpPr>
          <p:cNvPr id="3" name="Content Placeholder 2"/>
          <p:cNvSpPr>
            <a:spLocks noGrp="1"/>
          </p:cNvSpPr>
          <p:nvPr>
            <p:ph idx="1"/>
          </p:nvPr>
        </p:nvSpPr>
        <p:spPr/>
        <p:txBody>
          <a:bodyPr/>
          <a:lstStyle/>
          <a:p>
            <a:r>
              <a:rPr lang="en-US" dirty="0"/>
              <a:t>is an inflammatory disorder of the pancreas that is characterized by edema and, when severe, </a:t>
            </a:r>
            <a:r>
              <a:rPr lang="en-US" dirty="0" smtClean="0"/>
              <a:t>necrosis, defined as an acute condition presenting with abdominal pain and is usually associated with raised pancreatic enzyme levels in the blood or urine.</a:t>
            </a:r>
          </a:p>
          <a:p>
            <a:pPr marL="0" indent="0">
              <a:buNone/>
            </a:pPr>
            <a:endParaRPr lang="en-US" dirty="0"/>
          </a:p>
          <a:p>
            <a:r>
              <a:rPr lang="en-US" dirty="0" smtClean="0"/>
              <a:t>underlying mechanism of injury in pancreatitis is thought to be premature activation of pancreatic enzymes within the pancreas, leading to a process of auto-digestion.</a:t>
            </a:r>
            <a:endParaRPr lang="en-US" dirty="0"/>
          </a:p>
        </p:txBody>
      </p:sp>
      <p:pic>
        <p:nvPicPr>
          <p:cNvPr id="4" name="Picture 3"/>
          <p:cNvPicPr>
            <a:picLocks noChangeAspect="1"/>
          </p:cNvPicPr>
          <p:nvPr/>
        </p:nvPicPr>
        <p:blipFill>
          <a:blip r:embed="rId2"/>
          <a:stretch>
            <a:fillRect/>
          </a:stretch>
        </p:blipFill>
        <p:spPr>
          <a:xfrm>
            <a:off x="8048626" y="5076825"/>
            <a:ext cx="3986212" cy="1700212"/>
          </a:xfrm>
          <a:prstGeom prst="rect">
            <a:avLst/>
          </a:prstGeom>
        </p:spPr>
      </p:pic>
      <p:pic>
        <p:nvPicPr>
          <p:cNvPr id="5" name="Picture 4"/>
          <p:cNvPicPr>
            <a:picLocks noChangeAspect="1"/>
          </p:cNvPicPr>
          <p:nvPr/>
        </p:nvPicPr>
        <p:blipFill>
          <a:blip r:embed="rId3"/>
          <a:stretch>
            <a:fillRect/>
          </a:stretch>
        </p:blipFill>
        <p:spPr>
          <a:xfrm>
            <a:off x="9071215" y="0"/>
            <a:ext cx="2762250" cy="1657350"/>
          </a:xfrm>
          <a:prstGeom prst="rect">
            <a:avLst/>
          </a:prstGeom>
        </p:spPr>
      </p:pic>
    </p:spTree>
    <p:extLst>
      <p:ext uri="{BB962C8B-B14F-4D97-AF65-F5344CB8AC3E}">
        <p14:creationId xmlns:p14="http://schemas.microsoft.com/office/powerpoint/2010/main" val="1152159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90804" cy="1325563"/>
          </a:xfrm>
        </p:spPr>
        <p:txBody>
          <a:bodyPr>
            <a:normAutofit/>
          </a:bodyPr>
          <a:lstStyle/>
          <a:p>
            <a:r>
              <a:rPr lang="en-US" dirty="0" smtClean="0"/>
              <a:t>Acute pancreatitis may be categorized as mild or severe: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Mild acute pancreatitis is characterized by interstitial edema of the gland and minimal organ dysfunction. Eighty per cent of patients will have a mild attack of pancreatitis, the mortality from which is around 1 per cent.</a:t>
            </a:r>
          </a:p>
          <a:p>
            <a:endParaRPr lang="en-US" dirty="0"/>
          </a:p>
          <a:p>
            <a:r>
              <a:rPr lang="en-US" dirty="0" smtClean="0"/>
              <a:t>Severe acute pancreatitis is </a:t>
            </a:r>
            <a:r>
              <a:rPr lang="en-US" dirty="0" err="1" smtClean="0"/>
              <a:t>characterised</a:t>
            </a:r>
            <a:r>
              <a:rPr lang="en-US" dirty="0" smtClean="0"/>
              <a:t> by pancreatic necrosis, a severe systemic inflammatory response and often multi-organ failure. In those who have a severe attack of pancreatitis, the mortality varies from 20 to 50 per cent.</a:t>
            </a:r>
          </a:p>
          <a:p>
            <a:r>
              <a:rPr lang="en-US" dirty="0" smtClean="0"/>
              <a:t>About one-third of deaths occur in the early phase of the attack, from multiple organ failure, while deaths occurring after the first week of onset are due to septic complications.</a:t>
            </a:r>
            <a:endParaRPr lang="en-US" dirty="0"/>
          </a:p>
        </p:txBody>
      </p:sp>
      <p:pic>
        <p:nvPicPr>
          <p:cNvPr id="4" name="Picture 3"/>
          <p:cNvPicPr>
            <a:picLocks noChangeAspect="1"/>
          </p:cNvPicPr>
          <p:nvPr/>
        </p:nvPicPr>
        <p:blipFill>
          <a:blip r:embed="rId2"/>
          <a:stretch>
            <a:fillRect/>
          </a:stretch>
        </p:blipFill>
        <p:spPr>
          <a:xfrm>
            <a:off x="9661584" y="74928"/>
            <a:ext cx="2452777" cy="1471666"/>
          </a:xfrm>
          <a:prstGeom prst="rect">
            <a:avLst/>
          </a:prstGeom>
        </p:spPr>
      </p:pic>
    </p:spTree>
    <p:extLst>
      <p:ext uri="{BB962C8B-B14F-4D97-AF65-F5344CB8AC3E}">
        <p14:creationId xmlns:p14="http://schemas.microsoft.com/office/powerpoint/2010/main" val="231063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a:t>
            </a:r>
            <a:endParaRPr lang="en-US" dirty="0"/>
          </a:p>
        </p:txBody>
      </p:sp>
      <p:sp>
        <p:nvSpPr>
          <p:cNvPr id="3" name="Content Placeholder 2"/>
          <p:cNvSpPr>
            <a:spLocks noGrp="1"/>
          </p:cNvSpPr>
          <p:nvPr>
            <p:ph idx="1"/>
          </p:nvPr>
        </p:nvSpPr>
        <p:spPr/>
        <p:txBody>
          <a:bodyPr/>
          <a:lstStyle/>
          <a:p>
            <a:r>
              <a:rPr lang="en-US" dirty="0" smtClean="0"/>
              <a:t>Worldwide annual incidence may range from 5 to 80 per 100 000. The disease may occur at any age, with a peak in young men and older women.</a:t>
            </a:r>
          </a:p>
          <a:p>
            <a:pPr marL="0" indent="0">
              <a:buNone/>
            </a:pPr>
            <a:endParaRPr lang="en-US" dirty="0" smtClean="0"/>
          </a:p>
          <a:p>
            <a:r>
              <a:rPr lang="en-US" dirty="0"/>
              <a:t>The incidence of acute pancreatitis also shows significant variation related to the prevalence of etiological factors and ethnicity, Smoking is an independent risk factor for acute </a:t>
            </a:r>
            <a:r>
              <a:rPr lang="en-US" dirty="0" smtClean="0"/>
              <a:t>pancreatitis.</a:t>
            </a:r>
          </a:p>
          <a:p>
            <a:endParaRPr lang="en-US" dirty="0"/>
          </a:p>
        </p:txBody>
      </p:sp>
      <p:pic>
        <p:nvPicPr>
          <p:cNvPr id="4" name="Picture 3"/>
          <p:cNvPicPr>
            <a:picLocks noChangeAspect="1"/>
          </p:cNvPicPr>
          <p:nvPr/>
        </p:nvPicPr>
        <p:blipFill>
          <a:blip r:embed="rId2"/>
          <a:stretch>
            <a:fillRect/>
          </a:stretch>
        </p:blipFill>
        <p:spPr>
          <a:xfrm>
            <a:off x="9277350" y="100807"/>
            <a:ext cx="2762250" cy="1657350"/>
          </a:xfrm>
          <a:prstGeom prst="rect">
            <a:avLst/>
          </a:prstGeom>
        </p:spPr>
      </p:pic>
    </p:spTree>
    <p:extLst>
      <p:ext uri="{BB962C8B-B14F-4D97-AF65-F5344CB8AC3E}">
        <p14:creationId xmlns:p14="http://schemas.microsoft.com/office/powerpoint/2010/main" val="1309546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a:t>
            </a:r>
            <a:endParaRPr lang="en-US" dirty="0"/>
          </a:p>
        </p:txBody>
      </p:sp>
      <p:sp>
        <p:nvSpPr>
          <p:cNvPr id="3" name="Content Placeholder 2"/>
          <p:cNvSpPr>
            <a:spLocks noGrp="1"/>
          </p:cNvSpPr>
          <p:nvPr>
            <p:ph idx="1"/>
          </p:nvPr>
        </p:nvSpPr>
        <p:spPr>
          <a:xfrm>
            <a:off x="690113" y="1825624"/>
            <a:ext cx="10981427" cy="4704571"/>
          </a:xfrm>
        </p:spPr>
        <p:txBody>
          <a:bodyPr>
            <a:normAutofit/>
          </a:bodyPr>
          <a:lstStyle/>
          <a:p>
            <a:r>
              <a:rPr lang="en-US" dirty="0"/>
              <a:t>The most common causes are gallstones and </a:t>
            </a:r>
            <a:r>
              <a:rPr lang="en-US" dirty="0" smtClean="0"/>
              <a:t>alcohol ,accounting </a:t>
            </a:r>
            <a:r>
              <a:rPr lang="en-US" dirty="0"/>
              <a:t>for up to 80% of </a:t>
            </a:r>
            <a:r>
              <a:rPr lang="en-US" dirty="0" smtClean="0"/>
              <a:t>cases.</a:t>
            </a:r>
          </a:p>
          <a:p>
            <a:pPr marL="0" indent="0">
              <a:buNone/>
            </a:pPr>
            <a:endParaRPr lang="en-US" dirty="0" smtClean="0"/>
          </a:p>
          <a:p>
            <a:r>
              <a:rPr lang="en-US" dirty="0" smtClean="0"/>
              <a:t>The </a:t>
            </a:r>
            <a:r>
              <a:rPr lang="en-US" dirty="0"/>
              <a:t>median age at index presentation of acute pancreatitis varies with etiology: with alcohol- and drug-induced pancreatitis presenting in the third or fourth decade compared with gallstone and trauma in the sixth decade</a:t>
            </a:r>
            <a:r>
              <a:rPr lang="en-US" dirty="0" smtClean="0"/>
              <a:t>.</a:t>
            </a:r>
          </a:p>
          <a:p>
            <a:pPr marL="0" indent="0">
              <a:buNone/>
            </a:pPr>
            <a:endParaRPr lang="en-US" dirty="0" smtClean="0"/>
          </a:p>
          <a:p>
            <a:r>
              <a:rPr lang="en-US" dirty="0"/>
              <a:t>The gender difference is probably more related to etiology: in males alcohol is more often the cause while in females it is gallstones.</a:t>
            </a:r>
          </a:p>
        </p:txBody>
      </p:sp>
      <p:pic>
        <p:nvPicPr>
          <p:cNvPr id="4" name="Picture 3"/>
          <p:cNvPicPr>
            <a:picLocks noChangeAspect="1"/>
          </p:cNvPicPr>
          <p:nvPr/>
        </p:nvPicPr>
        <p:blipFill>
          <a:blip r:embed="rId2"/>
          <a:stretch>
            <a:fillRect/>
          </a:stretch>
        </p:blipFill>
        <p:spPr>
          <a:xfrm>
            <a:off x="9429750" y="0"/>
            <a:ext cx="2762250" cy="1657350"/>
          </a:xfrm>
          <a:prstGeom prst="rect">
            <a:avLst/>
          </a:prstGeom>
        </p:spPr>
      </p:pic>
    </p:spTree>
    <p:extLst>
      <p:ext uri="{BB962C8B-B14F-4D97-AF65-F5344CB8AC3E}">
        <p14:creationId xmlns:p14="http://schemas.microsoft.com/office/powerpoint/2010/main" val="1227226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559</TotalTime>
  <Words>2986</Words>
  <Application>Microsoft Office PowerPoint</Application>
  <PresentationFormat>Widescreen</PresentationFormat>
  <Paragraphs>249</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Cambria</vt:lpstr>
      <vt:lpstr>Sabon Next LT</vt:lpstr>
      <vt:lpstr>Times New Roman</vt:lpstr>
      <vt:lpstr>Wingdings</vt:lpstr>
      <vt:lpstr>Office Theme</vt:lpstr>
      <vt:lpstr>ACUTE PANCREATITIS</vt:lpstr>
      <vt:lpstr>PowerPoint Presentation</vt:lpstr>
      <vt:lpstr>PowerPoint Presentation</vt:lpstr>
      <vt:lpstr>PowerPoint Presentation</vt:lpstr>
      <vt:lpstr>PowerPoint Presentation</vt:lpstr>
      <vt:lpstr>Acute pancreatitis</vt:lpstr>
      <vt:lpstr>Acute pancreatitis may be categorized as mild or severe:</vt:lpstr>
      <vt:lpstr>Incidence</vt:lpstr>
      <vt:lpstr>Etiology</vt:lpstr>
      <vt:lpstr>PowerPoint Presentation</vt:lpstr>
      <vt:lpstr>PowerPoint Presentation</vt:lpstr>
      <vt:lpstr>PowerPoint Presentation</vt:lpstr>
      <vt:lpstr>PowerPoint Presentation</vt:lpstr>
      <vt:lpstr>Clinical presentation</vt:lpstr>
      <vt:lpstr>PowerPoint Presentation</vt:lpstr>
      <vt:lpstr>Management of Acute Pancreatitis</vt:lpstr>
      <vt:lpstr>Diagnosis</vt:lpstr>
      <vt:lpstr> </vt:lpstr>
      <vt:lpstr>PowerPoint Presentation</vt:lpstr>
      <vt:lpstr>supportive care </vt:lpstr>
      <vt:lpstr>Predicting Severity</vt:lpstr>
      <vt:lpstr>PowerPoint Presentation</vt:lpstr>
      <vt:lpstr>PowerPoint Presentation</vt:lpstr>
      <vt:lpstr>Classification of Severity</vt:lpstr>
      <vt:lpstr>*Determining Etiology</vt:lpstr>
      <vt:lpstr>PowerPoint Presentation</vt:lpstr>
      <vt:lpstr>Imaging: Therapeutic Endoscopic Retrograde Cholangiopancreatography(ERCP)</vt:lpstr>
      <vt:lpstr>Antibiotics</vt:lpstr>
      <vt:lpstr>PowerPoint Presentation</vt:lpstr>
      <vt:lpstr>Complications of acute pancreatitis </vt:lpstr>
      <vt:lpstr>PowerPoint Presentation</vt:lpstr>
      <vt:lpstr>Systemic complications   Pancreatitis may involve all organ systems  and place demands on the surgeon beyond his or her skills. Patients with systemic complications should be managed by a multidisciplinary team that includes intensive care specialists. When there is organ failure, appropriate supportive therapies may include inotropic support for haemodynamic instability, haemofiltration in the event of renal failure, ventilatory support for respiratory failure and correction of coagulopathies (including DIC). There is no role for surgery during the initial period of resuscitation and stabilisation; surgical intervention is contemplated only in the patient who deteriorates as a result of local complications following successful stabilisation.</vt:lpstr>
      <vt:lpstr>Local complications and their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PANCREATITIS</dc:title>
  <dc:creator>FPC</dc:creator>
  <cp:lastModifiedBy>FPC</cp:lastModifiedBy>
  <cp:revision>19</cp:revision>
  <dcterms:created xsi:type="dcterms:W3CDTF">2023-09-16T09:06:32Z</dcterms:created>
  <dcterms:modified xsi:type="dcterms:W3CDTF">2023-09-18T15:04:32Z</dcterms:modified>
</cp:coreProperties>
</file>