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sldIdLst>
    <p:sldId id="364" r:id="rId2"/>
    <p:sldId id="366" r:id="rId3"/>
    <p:sldId id="367" r:id="rId4"/>
    <p:sldId id="368" r:id="rId5"/>
    <p:sldId id="369" r:id="rId6"/>
    <p:sldId id="371" r:id="rId7"/>
    <p:sldId id="373" r:id="rId8"/>
    <p:sldId id="375" r:id="rId9"/>
    <p:sldId id="264" r:id="rId10"/>
    <p:sldId id="376" r:id="rId11"/>
    <p:sldId id="377" r:id="rId12"/>
    <p:sldId id="257" r:id="rId13"/>
    <p:sldId id="415" r:id="rId14"/>
    <p:sldId id="319" r:id="rId15"/>
    <p:sldId id="408" r:id="rId16"/>
    <p:sldId id="417" r:id="rId17"/>
    <p:sldId id="418" r:id="rId18"/>
    <p:sldId id="407" r:id="rId19"/>
    <p:sldId id="416" r:id="rId20"/>
    <p:sldId id="406" r:id="rId21"/>
    <p:sldId id="405" r:id="rId22"/>
    <p:sldId id="411" r:id="rId23"/>
    <p:sldId id="412" r:id="rId24"/>
    <p:sldId id="414" r:id="rId25"/>
    <p:sldId id="370" r:id="rId26"/>
    <p:sldId id="337" r:id="rId27"/>
    <p:sldId id="258" r:id="rId28"/>
    <p:sldId id="259" r:id="rId29"/>
    <p:sldId id="260" r:id="rId30"/>
    <p:sldId id="261" r:id="rId31"/>
    <p:sldId id="262" r:id="rId32"/>
    <p:sldId id="263" r:id="rId33"/>
    <p:sldId id="265" r:id="rId34"/>
    <p:sldId id="310" r:id="rId35"/>
    <p:sldId id="309" r:id="rId36"/>
    <p:sldId id="266" r:id="rId37"/>
    <p:sldId id="395" r:id="rId38"/>
    <p:sldId id="399" r:id="rId39"/>
    <p:sldId id="397" r:id="rId40"/>
    <p:sldId id="267" r:id="rId41"/>
    <p:sldId id="268" r:id="rId42"/>
    <p:sldId id="402" r:id="rId43"/>
    <p:sldId id="420" r:id="rId44"/>
    <p:sldId id="279" r:id="rId45"/>
    <p:sldId id="280" r:id="rId46"/>
    <p:sldId id="398" r:id="rId47"/>
    <p:sldId id="286" r:id="rId48"/>
    <p:sldId id="287" r:id="rId49"/>
    <p:sldId id="288" r:id="rId50"/>
    <p:sldId id="410" r:id="rId51"/>
    <p:sldId id="426" r:id="rId52"/>
    <p:sldId id="289" r:id="rId53"/>
    <p:sldId id="290" r:id="rId54"/>
    <p:sldId id="291" r:id="rId55"/>
    <p:sldId id="292" r:id="rId56"/>
    <p:sldId id="293" r:id="rId57"/>
    <p:sldId id="294" r:id="rId58"/>
    <p:sldId id="436" r:id="rId59"/>
    <p:sldId id="295" r:id="rId60"/>
    <p:sldId id="269" r:id="rId61"/>
    <p:sldId id="270" r:id="rId62"/>
    <p:sldId id="271" r:id="rId63"/>
    <p:sldId id="352" r:id="rId64"/>
    <p:sldId id="272" r:id="rId65"/>
    <p:sldId id="273" r:id="rId66"/>
    <p:sldId id="353" r:id="rId67"/>
    <p:sldId id="274" r:id="rId68"/>
    <p:sldId id="354" r:id="rId69"/>
    <p:sldId id="438" r:id="rId70"/>
    <p:sldId id="275" r:id="rId71"/>
    <p:sldId id="276" r:id="rId72"/>
    <p:sldId id="277" r:id="rId73"/>
    <p:sldId id="304" r:id="rId74"/>
    <p:sldId id="308" r:id="rId75"/>
    <p:sldId id="429" r:id="rId76"/>
    <p:sldId id="427" r:id="rId77"/>
    <p:sldId id="428" r:id="rId78"/>
    <p:sldId id="430" r:id="rId79"/>
    <p:sldId id="323" r:id="rId80"/>
    <p:sldId id="348" r:id="rId81"/>
    <p:sldId id="324" r:id="rId82"/>
    <p:sldId id="326" r:id="rId83"/>
    <p:sldId id="296" r:id="rId84"/>
    <p:sldId id="297" r:id="rId85"/>
    <p:sldId id="298" r:id="rId86"/>
    <p:sldId id="299" r:id="rId87"/>
    <p:sldId id="365" r:id="rId88"/>
    <p:sldId id="300" r:id="rId89"/>
    <p:sldId id="301" r:id="rId90"/>
    <p:sldId id="302" r:id="rId91"/>
    <p:sldId id="303" r:id="rId92"/>
    <p:sldId id="281" r:id="rId93"/>
    <p:sldId id="282" r:id="rId94"/>
    <p:sldId id="283" r:id="rId95"/>
    <p:sldId id="284" r:id="rId96"/>
    <p:sldId id="285" r:id="rId97"/>
    <p:sldId id="331" r:id="rId98"/>
    <p:sldId id="379" r:id="rId99"/>
    <p:sldId id="422" r:id="rId100"/>
    <p:sldId id="380" r:id="rId101"/>
    <p:sldId id="381" r:id="rId102"/>
    <p:sldId id="382" r:id="rId103"/>
    <p:sldId id="385" r:id="rId104"/>
    <p:sldId id="386" r:id="rId105"/>
    <p:sldId id="387" r:id="rId106"/>
    <p:sldId id="388" r:id="rId107"/>
    <p:sldId id="389" r:id="rId108"/>
    <p:sldId id="390" r:id="rId109"/>
    <p:sldId id="332" r:id="rId110"/>
    <p:sldId id="333" r:id="rId111"/>
    <p:sldId id="437" r:id="rId112"/>
    <p:sldId id="424" r:id="rId113"/>
    <p:sldId id="425" r:id="rId114"/>
    <p:sldId id="334" r:id="rId115"/>
    <p:sldId id="335" r:id="rId116"/>
    <p:sldId id="336" r:id="rId117"/>
    <p:sldId id="432" r:id="rId118"/>
    <p:sldId id="433" r:id="rId119"/>
    <p:sldId id="434" r:id="rId120"/>
    <p:sldId id="435" r:id="rId121"/>
    <p:sldId id="439" r:id="rId122"/>
    <p:sldId id="363" r:id="rId123"/>
    <p:sldId id="355" r:id="rId124"/>
    <p:sldId id="356" r:id="rId125"/>
    <p:sldId id="357" r:id="rId126"/>
    <p:sldId id="358" r:id="rId127"/>
    <p:sldId id="378" r:id="rId128"/>
    <p:sldId id="361" r:id="rId129"/>
    <p:sldId id="362" r:id="rId1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59" autoAdjust="0"/>
  </p:normalViewPr>
  <p:slideViewPr>
    <p:cSldViewPr>
      <p:cViewPr varScale="1">
        <p:scale>
          <a:sx n="77" d="100"/>
          <a:sy n="77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B58AF-F415-4264-94EE-1AA5659B36DB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F16CE-5CBD-48EC-B26C-F91F9501B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F16CE-5CBD-48EC-B26C-F91F9501BE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F16CE-5CBD-48EC-B26C-F91F9501BE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7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Not aplastic anemia </a:t>
            </a:r>
          </a:p>
          <a:p>
            <a:r>
              <a:rPr lang="en-US" altLang="en-US">
                <a:cs typeface="Arial" panose="020B0604020202020204" pitchFamily="34" charset="0"/>
              </a:rPr>
              <a:t>Not all lines of BM are affected </a:t>
            </a:r>
          </a:p>
          <a:p>
            <a:r>
              <a:rPr lang="en-US" altLang="en-US">
                <a:cs typeface="Arial" panose="020B0604020202020204" pitchFamily="34" charset="0"/>
              </a:rPr>
              <a:t>The percursors of RBC are affected 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7FF9840A-BA19-4F33-ADE6-CC3AF8ED2FEF}" type="slidenum">
              <a:rPr lang="en-US" altLang="en-US"/>
              <a:pPr/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6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Triphalyngeal thumb 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72F7C87F-56BE-4007-BB63-158869DD2931}" type="slidenum">
              <a:rPr lang="en-US" altLang="en-US"/>
              <a:pPr/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7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5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2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1" y="6477002"/>
            <a:ext cx="84029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25039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3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2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2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5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9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AF14-4CCB-4DD7-BC35-C1585F249FBB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2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823" y="764705"/>
            <a:ext cx="6159137" cy="1224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Hematology</a:t>
            </a:r>
            <a:br>
              <a:rPr lang="en-US" sz="33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3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24988" y="3703543"/>
            <a:ext cx="7811589" cy="1381641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defRPr/>
            </a:pPr>
            <a:r>
              <a:rPr lang="en-US" altLang="en-US" sz="9600" dirty="0">
                <a:latin typeface="Times New Roman" charset="0"/>
                <a:ea typeface="Times New Roman" charset="0"/>
                <a:cs typeface="Times New Roman" charset="0"/>
              </a:rPr>
              <a:t>Abdulhadi Alzaben, MD</a:t>
            </a:r>
          </a:p>
          <a:p>
            <a:pPr eaLnBrk="1" fontAlgn="auto" hangingPunct="1">
              <a:defRPr/>
            </a:pPr>
            <a:r>
              <a:rPr lang="en-US" altLang="en-US" sz="9600" dirty="0">
                <a:latin typeface="Times New Roman" charset="0"/>
                <a:ea typeface="Times New Roman" charset="0"/>
                <a:cs typeface="Times New Roman" charset="0"/>
              </a:rPr>
              <a:t>Pediatric hematology oncology and stem cell </a:t>
            </a:r>
            <a:endParaRPr lang="ar-SA" alt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defRPr/>
            </a:pPr>
            <a:r>
              <a:rPr lang="en-US" altLang="en-US" sz="9600" dirty="0">
                <a:latin typeface="Times New Roman" charset="0"/>
                <a:ea typeface="Times New Roman" charset="0"/>
                <a:cs typeface="Times New Roman" charset="0"/>
              </a:rPr>
              <a:t>transplant</a:t>
            </a:r>
            <a:endParaRPr lang="ar-JO" alt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defRPr/>
            </a:pPr>
            <a:endParaRPr lang="ar-JO" altLang="en-US" dirty="0"/>
          </a:p>
        </p:txBody>
      </p:sp>
      <p:pic>
        <p:nvPicPr>
          <p:cNvPr id="5" name="Picture 8" descr="جامعة مؤتة - ويكيبيديا">
            <a:extLst>
              <a:ext uri="{FF2B5EF4-FFF2-40B4-BE49-F238E27FC236}">
                <a16:creationId xmlns:a16="http://schemas.microsoft.com/office/drawing/2014/main" id="{ABBE807E-7EC9-7727-D824-2E253042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71576"/>
            <a:ext cx="2130425" cy="16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4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Hemoglobin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8316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6-8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gestation, HbF (α2 γ2 ) is the predominant hemoglobin; at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week gestation it constitutes 90% of the total hemoglobin. </a:t>
            </a:r>
          </a:p>
          <a:p>
            <a:pPr marL="0" indent="0" algn="just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HbF declines modestly in the third trimester, such that the HbF comprises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70–80%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total hemoglobin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term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HbF production decreases rapidly postnatally and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6-12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age reaches adult levels of &lt;2%.</a:t>
            </a:r>
          </a:p>
          <a:p>
            <a:pPr marL="0" indent="0" algn="just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has a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affinity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oxygen than adult hemoglobin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00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92" y="1014004"/>
            <a:ext cx="7886700" cy="4604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Laboratory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40" y="1700808"/>
            <a:ext cx="8591440" cy="494607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 features are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macrocytic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anemia, with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reticulocytopenia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 enzyme patterns are similar to those of a “fetal” RBC population, elevated fetal hemoglobin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(HbF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Erythrocyte adenosine deaminase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is increased in most patients with DBA, a finding that helps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congenital RBC aplasia from acquired transient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erythroblastopenia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childhood (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 erythrocyte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greatly reduced in most patients; other marrow elements are usually normal.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117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2" y="1101703"/>
            <a:ext cx="7886700" cy="5883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2" y="1993719"/>
            <a:ext cx="8719457" cy="366937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Corticosteroids</a:t>
            </a:r>
            <a:r>
              <a:rPr lang="en-US" dirty="0"/>
              <a:t> are a mainstay of therapy, and approximately </a:t>
            </a:r>
            <a:r>
              <a:rPr lang="en-US" dirty="0">
                <a:solidFill>
                  <a:srgbClr val="FF0000"/>
                </a:solidFill>
              </a:rPr>
              <a:t>80% </a:t>
            </a:r>
            <a:r>
              <a:rPr lang="en-US" dirty="0"/>
              <a:t>of patients initially respond.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Chronic red cell </a:t>
            </a:r>
            <a:r>
              <a:rPr lang="en-US" dirty="0">
                <a:solidFill>
                  <a:srgbClr val="FF0000"/>
                </a:solidFill>
              </a:rPr>
              <a:t>transfusions</a:t>
            </a:r>
            <a:r>
              <a:rPr lang="en-US" dirty="0"/>
              <a:t> are required in approximately </a:t>
            </a:r>
            <a:r>
              <a:rPr lang="en-US" dirty="0">
                <a:solidFill>
                  <a:srgbClr val="FF0000"/>
                </a:solidFill>
              </a:rPr>
              <a:t>35% </a:t>
            </a:r>
            <a:r>
              <a:rPr lang="en-US" dirty="0"/>
              <a:t>of patients.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Hematopoietic stem cell transplantation (</a:t>
            </a:r>
            <a:r>
              <a:rPr lang="en-US" dirty="0">
                <a:solidFill>
                  <a:srgbClr val="FF0000"/>
                </a:solidFill>
              </a:rPr>
              <a:t>HSCT</a:t>
            </a:r>
            <a:r>
              <a:rPr lang="en-US" dirty="0"/>
              <a:t>) can be curative.</a:t>
            </a:r>
          </a:p>
        </p:txBody>
      </p:sp>
    </p:spTree>
    <p:extLst>
      <p:ext uri="{BB962C8B-B14F-4D97-AF65-F5344CB8AC3E}">
        <p14:creationId xmlns:p14="http://schemas.microsoft.com/office/powerpoint/2010/main" val="20584342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131095"/>
            <a:ext cx="7886700" cy="5393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03" y="2069714"/>
            <a:ext cx="8454935" cy="4311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cs typeface="Times New Roman" panose="02020603050405020304" pitchFamily="18" charset="0"/>
              </a:rPr>
              <a:t>DBA has been identified as a 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cancer predisposition syndrome </a:t>
            </a:r>
            <a:r>
              <a:rPr lang="en-US" sz="2800" dirty="0">
                <a:cs typeface="Times New Roman" panose="02020603050405020304" pitchFamily="18" charset="0"/>
              </a:rPr>
              <a:t>because of the higher risk of myelodysplastic syndrome, acute myeloid leukemia, colon </a:t>
            </a:r>
            <a:r>
              <a:rPr lang="it-IT" sz="2800" dirty="0">
                <a:cs typeface="Times New Roman" panose="02020603050405020304" pitchFamily="18" charset="0"/>
              </a:rPr>
              <a:t>carcinoma, osteogenic sarcoma, and female genital cancers.</a:t>
            </a:r>
          </a:p>
          <a:p>
            <a:pPr marL="0" indent="0" algn="just">
              <a:buNone/>
            </a:pPr>
            <a:endParaRPr lang="it-IT" sz="2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cs typeface="Times New Roman" panose="02020603050405020304" pitchFamily="18" charset="0"/>
              </a:rPr>
              <a:t>Patients are at risk for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iron overload </a:t>
            </a:r>
            <a:r>
              <a:rPr lang="en-US" sz="2800" dirty="0">
                <a:cs typeface="Times New Roman" panose="02020603050405020304" pitchFamily="18" charset="0"/>
              </a:rPr>
              <a:t>related endocrine abnormalities (diabetes, hypogonadism), especially if transfused.</a:t>
            </a:r>
          </a:p>
        </p:txBody>
      </p:sp>
    </p:spTree>
    <p:extLst>
      <p:ext uri="{BB962C8B-B14F-4D97-AF65-F5344CB8AC3E}">
        <p14:creationId xmlns:p14="http://schemas.microsoft.com/office/powerpoint/2010/main" val="17767119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71" y="993934"/>
            <a:ext cx="7886700" cy="922897"/>
          </a:xfrm>
        </p:spPr>
        <p:txBody>
          <a:bodyPr>
            <a:noAutofit/>
          </a:bodyPr>
          <a:lstStyle/>
          <a:p>
            <a:r>
              <a:rPr lang="en-US" sz="3200" b="1" dirty="0"/>
              <a:t>Transient Erythroblastopenia of Childhood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92" y="2209256"/>
            <a:ext cx="8520188" cy="4648744"/>
          </a:xfrm>
        </p:spPr>
        <p:txBody>
          <a:bodyPr>
            <a:noAutofit/>
          </a:bodyPr>
          <a:lstStyle/>
          <a:p>
            <a:r>
              <a:rPr lang="en-US" dirty="0"/>
              <a:t>TEC  is the most common </a:t>
            </a:r>
            <a:r>
              <a:rPr lang="en-US" i="1" dirty="0">
                <a:solidFill>
                  <a:srgbClr val="FF0000"/>
                </a:solidFill>
              </a:rPr>
              <a:t>acquired red cell aplasia </a:t>
            </a:r>
            <a:r>
              <a:rPr lang="en-US" dirty="0"/>
              <a:t>occurring in children.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syndrome of severe, transient hypoplastic anemia occurs mainly in previously healthy children between </a:t>
            </a:r>
            <a:r>
              <a:rPr lang="en-US" dirty="0">
                <a:solidFill>
                  <a:srgbClr val="FF0000"/>
                </a:solidFill>
              </a:rPr>
              <a:t>6 month and 3 year of age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TEC often follows a viral illness.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778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8" y="1190352"/>
            <a:ext cx="8611688" cy="5190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Temporary</a:t>
            </a:r>
            <a:r>
              <a:rPr lang="en-US" dirty="0"/>
              <a:t> suppression of erythropoiesis results in </a:t>
            </a:r>
            <a:r>
              <a:rPr lang="en-US" dirty="0">
                <a:solidFill>
                  <a:srgbClr val="FF0000"/>
                </a:solidFill>
              </a:rPr>
              <a:t>reticulocytopenia</a:t>
            </a:r>
            <a:r>
              <a:rPr lang="en-US" b="1" dirty="0"/>
              <a:t> </a:t>
            </a:r>
            <a:r>
              <a:rPr lang="en-US" dirty="0"/>
              <a:t>and moderate to severe normocytic anemia.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MCV and HbF </a:t>
            </a:r>
            <a:r>
              <a:rPr lang="en-US" dirty="0"/>
              <a:t>are normal for 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RBC </a:t>
            </a:r>
            <a:r>
              <a:rPr lang="en-US" dirty="0">
                <a:solidFill>
                  <a:srgbClr val="FF0000"/>
                </a:solidFill>
              </a:rPr>
              <a:t>adenosine deaminase </a:t>
            </a:r>
            <a:r>
              <a:rPr lang="en-US" dirty="0"/>
              <a:t>level is normal in TEC</a:t>
            </a:r>
          </a:p>
        </p:txBody>
      </p:sp>
    </p:spTree>
    <p:extLst>
      <p:ext uri="{BB962C8B-B14F-4D97-AF65-F5344CB8AC3E}">
        <p14:creationId xmlns:p14="http://schemas.microsoft.com/office/powerpoint/2010/main" val="1729372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764705"/>
            <a:ext cx="8513717" cy="56166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Virtually all children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therapy is of no value in this disorder.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 transfusions may be necessary for severe anemia.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child with presumed TEC who requires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 transfusion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reevaluated for another possible diagnosis.</a:t>
            </a:r>
          </a:p>
        </p:txBody>
      </p:sp>
    </p:spTree>
    <p:extLst>
      <p:ext uri="{BB962C8B-B14F-4D97-AF65-F5344CB8AC3E}">
        <p14:creationId xmlns:p14="http://schemas.microsoft.com/office/powerpoint/2010/main" val="10922301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13" y="404664"/>
            <a:ext cx="7886700" cy="1080120"/>
          </a:xfrm>
        </p:spPr>
        <p:txBody>
          <a:bodyPr>
            <a:normAutofit/>
          </a:bodyPr>
          <a:lstStyle/>
          <a:p>
            <a:r>
              <a:rPr lang="en-US" sz="2700" b="1" dirty="0"/>
              <a:t>Red Cell Aplasia Associated With Parvovirus B19 Infection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13" y="1942351"/>
            <a:ext cx="8562703" cy="472700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Parvovirus B19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common infectious agent that causes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erythema infectiosum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(fifth disease).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the best-documented viral cause of RBC aplasia in patients with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hemolysis .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virus is particularly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infective and cytotoxic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marrow erythroid progenitor cells.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687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692696"/>
            <a:ext cx="8562703" cy="5976664"/>
          </a:xfrm>
        </p:spPr>
        <p:txBody>
          <a:bodyPr>
            <a:no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The virus does not cause significant anemia in immunocompetent individuals with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normal RBC life span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  <a:p>
            <a:r>
              <a:rPr lang="en-US" sz="2800" dirty="0"/>
              <a:t>The RBC life span is much shorter in patients with hemolysis</a:t>
            </a:r>
            <a:r>
              <a:rPr lang="en-US" sz="2800" b="1" dirty="0"/>
              <a:t> </a:t>
            </a:r>
            <a:r>
              <a:rPr lang="en-US" sz="2800" dirty="0"/>
              <a:t>secondary to conditions such as hereditary </a:t>
            </a:r>
            <a:r>
              <a:rPr lang="en-US" sz="2800" dirty="0">
                <a:solidFill>
                  <a:srgbClr val="FF0000"/>
                </a:solidFill>
              </a:rPr>
              <a:t>spherocytosis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immune hemolytic anemia, </a:t>
            </a:r>
            <a:r>
              <a:rPr lang="en-US" sz="2800" dirty="0"/>
              <a:t>or</a:t>
            </a:r>
            <a:r>
              <a:rPr lang="en-US" sz="2800" dirty="0">
                <a:solidFill>
                  <a:srgbClr val="FF0000"/>
                </a:solidFill>
              </a:rPr>
              <a:t> sickle cell disease. </a:t>
            </a:r>
          </a:p>
          <a:p>
            <a:endParaRPr lang="en-US" sz="2800" dirty="0"/>
          </a:p>
          <a:p>
            <a:r>
              <a:rPr lang="en-US" sz="2800" dirty="0"/>
              <a:t>In these children, a brief cessation of erythropoiesis can cause severe anemia, a condition known as an </a:t>
            </a:r>
            <a:r>
              <a:rPr lang="en-US" sz="2800" dirty="0">
                <a:solidFill>
                  <a:srgbClr val="FF0000"/>
                </a:solidFill>
              </a:rPr>
              <a:t>aplastic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crisis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0302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836712"/>
            <a:ext cx="8641183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When a definitive diagnosis is required, the workup should include serum </a:t>
            </a:r>
            <a:r>
              <a:rPr lang="en-US" dirty="0">
                <a:solidFill>
                  <a:srgbClr val="FF0000"/>
                </a:solidFill>
              </a:rPr>
              <a:t>parvovirus IgM and IgG titers </a:t>
            </a:r>
            <a:r>
              <a:rPr lang="en-US" dirty="0"/>
              <a:t>and, if needed, viral detection using polymerase chain reaction (</a:t>
            </a:r>
            <a:r>
              <a:rPr lang="en-US" dirty="0">
                <a:solidFill>
                  <a:srgbClr val="FF0000"/>
                </a:solidFill>
              </a:rPr>
              <a:t>PCR</a:t>
            </a:r>
            <a:r>
              <a:rPr lang="en-US" dirty="0"/>
              <a:t>) techniques.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In chronically infected patients the disease may be </a:t>
            </a:r>
            <a:r>
              <a:rPr lang="en-US" dirty="0">
                <a:solidFill>
                  <a:srgbClr val="FF0000"/>
                </a:solidFill>
              </a:rPr>
              <a:t>treated</a:t>
            </a:r>
            <a:r>
              <a:rPr lang="en-US" dirty="0"/>
              <a:t> with high doses of </a:t>
            </a:r>
            <a:r>
              <a:rPr lang="en-US" dirty="0">
                <a:solidFill>
                  <a:srgbClr val="FF0000"/>
                </a:solidFill>
              </a:rPr>
              <a:t>intravenous immune globulin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71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Macrocytic anemia</a:t>
            </a:r>
            <a:br>
              <a:rPr lang="en-GB" b="1" dirty="0"/>
            </a:br>
            <a:r>
              <a:rPr lang="en-GB" b="1" dirty="0"/>
              <a:t> Pancytopenia and Aplastic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Pancytopenia is defined as low white blood cells (WBCs), RBCs, and platelets and implies </a:t>
            </a:r>
            <a:r>
              <a:rPr lang="en-GB" sz="2800" b="1" dirty="0"/>
              <a:t>bone marrow failure.</a:t>
            </a:r>
          </a:p>
          <a:p>
            <a:endParaRPr lang="en-GB" sz="2800" b="1" dirty="0"/>
          </a:p>
          <a:p>
            <a:r>
              <a:rPr lang="en-GB" sz="2800" b="1" dirty="0"/>
              <a:t>Pancytopenia </a:t>
            </a:r>
            <a:r>
              <a:rPr lang="en-GB" sz="2800" dirty="0"/>
              <a:t>may be </a:t>
            </a:r>
            <a:r>
              <a:rPr lang="en-GB" sz="2800" b="1" dirty="0"/>
              <a:t>congenital or acquired.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Congenital aplastic anemia </a:t>
            </a:r>
            <a:r>
              <a:rPr lang="en-GB" sz="2800" dirty="0"/>
              <a:t>is also known as </a:t>
            </a:r>
            <a:r>
              <a:rPr lang="en-GB" sz="2800" b="1" dirty="0"/>
              <a:t>Fanconi anemia.</a:t>
            </a:r>
          </a:p>
        </p:txBody>
      </p:sp>
    </p:spTree>
    <p:extLst>
      <p:ext uri="{BB962C8B-B14F-4D97-AF65-F5344CB8AC3E}">
        <p14:creationId xmlns:p14="http://schemas.microsoft.com/office/powerpoint/2010/main" val="275818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0689"/>
            <a:ext cx="7886700" cy="10081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89654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HbA constitutes 5–10% of total hemoglobin at 24 week gestation,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at term, HbA averages 30%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total hemoglobin.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6-12 month of 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reach adult levels of HbA (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minor adult hemoglobin component,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birth, &lt;1.0% of HbA2 is detected, by 12 month of age the normal level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2.0–3.4%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ratio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 to HbA2 is about 30 : 1</a:t>
            </a:r>
          </a:p>
        </p:txBody>
      </p:sp>
    </p:spTree>
    <p:extLst>
      <p:ext uri="{BB962C8B-B14F-4D97-AF65-F5344CB8AC3E}">
        <p14:creationId xmlns:p14="http://schemas.microsoft.com/office/powerpoint/2010/main" val="29090930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94" y="0"/>
            <a:ext cx="8229600" cy="1143000"/>
          </a:xfrm>
        </p:spPr>
        <p:txBody>
          <a:bodyPr/>
          <a:lstStyle/>
          <a:p>
            <a:r>
              <a:rPr lang="en-GB" b="1" dirty="0"/>
              <a:t>Fanconi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805264"/>
          </a:xfrm>
        </p:spPr>
        <p:txBody>
          <a:bodyPr>
            <a:noAutofit/>
          </a:bodyPr>
          <a:lstStyle/>
          <a:p>
            <a:r>
              <a:rPr lang="en-GB" sz="2800" dirty="0">
                <a:cs typeface="Times New Roman" panose="02020603050405020304" pitchFamily="18" charset="0"/>
              </a:rPr>
              <a:t>Inheritance is </a:t>
            </a:r>
            <a:r>
              <a:rPr lang="en-GB" sz="2800" b="1" dirty="0">
                <a:cs typeface="Times New Roman" panose="02020603050405020304" pitchFamily="18" charset="0"/>
              </a:rPr>
              <a:t>autosomal recessive.</a:t>
            </a:r>
          </a:p>
          <a:p>
            <a:pPr marL="0" indent="0">
              <a:buNone/>
            </a:pPr>
            <a:endParaRPr lang="en-GB" sz="2800" b="1" dirty="0">
              <a:cs typeface="Times New Roman" panose="02020603050405020304" pitchFamily="18" charset="0"/>
            </a:endParaRPr>
          </a:p>
          <a:p>
            <a:r>
              <a:rPr lang="en-US" sz="2800" dirty="0"/>
              <a:t> The main pathology is a DNA repair defect, particularly increased chromosome breakage so diagnosis relies on chromosome breakage studies in addition to specific mutation analysis</a:t>
            </a:r>
          </a:p>
          <a:p>
            <a:endParaRPr lang="en-GB" sz="2800" dirty="0">
              <a:cs typeface="Times New Roman" panose="02020603050405020304" pitchFamily="18" charset="0"/>
            </a:endParaRPr>
          </a:p>
          <a:p>
            <a:r>
              <a:rPr lang="en-GB" sz="2800" dirty="0">
                <a:cs typeface="Times New Roman" panose="02020603050405020304" pitchFamily="18" charset="0"/>
              </a:rPr>
              <a:t>Onset of bone marrow failure occurs at a </a:t>
            </a:r>
            <a:r>
              <a:rPr lang="en-GB" sz="2800" b="1" dirty="0">
                <a:cs typeface="Times New Roman" panose="02020603050405020304" pitchFamily="18" charset="0"/>
              </a:rPr>
              <a:t>mean age of 7 years. </a:t>
            </a:r>
          </a:p>
          <a:p>
            <a:endParaRPr lang="en-GB" sz="2800" b="1" dirty="0">
              <a:cs typeface="Times New Roman" panose="02020603050405020304" pitchFamily="18" charset="0"/>
            </a:endParaRPr>
          </a:p>
          <a:p>
            <a:r>
              <a:rPr lang="en-GB" sz="2800" dirty="0">
                <a:cs typeface="Times New Roman" panose="02020603050405020304" pitchFamily="18" charset="0"/>
              </a:rPr>
              <a:t>Typical presentation is with ecchymosis and petechiae, anemia and recurrent infections</a:t>
            </a:r>
          </a:p>
          <a:p>
            <a:endParaRPr lang="en-GB" sz="2800" dirty="0">
              <a:cs typeface="Times New Roman" panose="02020603050405020304" pitchFamily="18" charset="0"/>
            </a:endParaRP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43326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34BE-9CF7-079E-8F41-8A0BC5C2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Fanconi Anemia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82C0-8F93-F8FB-7ADA-587259018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r>
              <a:rPr lang="en-GB" sz="3000" b="1" dirty="0">
                <a:cs typeface="Times New Roman" panose="02020603050405020304" pitchFamily="18" charset="0"/>
              </a:rPr>
              <a:t>Skeletal abnormalities, </a:t>
            </a:r>
            <a:r>
              <a:rPr lang="en-GB" sz="3000" dirty="0">
                <a:cs typeface="Times New Roman" panose="02020603050405020304" pitchFamily="18" charset="0"/>
              </a:rPr>
              <a:t>which include </a:t>
            </a:r>
            <a:r>
              <a:rPr lang="en-GB" sz="3000" b="1" dirty="0">
                <a:cs typeface="Times New Roman" panose="02020603050405020304" pitchFamily="18" charset="0"/>
              </a:rPr>
              <a:t>short stature </a:t>
            </a:r>
            <a:r>
              <a:rPr lang="en-GB" sz="3000" dirty="0">
                <a:cs typeface="Times New Roman" panose="02020603050405020304" pitchFamily="18" charset="0"/>
              </a:rPr>
              <a:t>in almost all </a:t>
            </a:r>
            <a:r>
              <a:rPr lang="en-GB" sz="3000" i="1" dirty="0">
                <a:cs typeface="Times New Roman" panose="02020603050405020304" pitchFamily="18" charset="0"/>
              </a:rPr>
              <a:t>patients, and </a:t>
            </a:r>
            <a:r>
              <a:rPr lang="en-GB" sz="3000" b="1" dirty="0">
                <a:cs typeface="Times New Roman" panose="02020603050405020304" pitchFamily="18" charset="0"/>
              </a:rPr>
              <a:t>absence or hypoplasia of the thumb and radius</a:t>
            </a:r>
          </a:p>
          <a:p>
            <a:pPr marL="0" indent="0">
              <a:buNone/>
            </a:pPr>
            <a:endParaRPr lang="en-US" sz="3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3000" b="1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Kidney</a:t>
            </a:r>
            <a:r>
              <a:rPr lang="en-US" sz="3000" b="0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– Abnormal, </a:t>
            </a:r>
            <a:r>
              <a:rPr lang="en-US" sz="3000" b="0" i="0" u="none" strike="noStrike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ectopic, horseshoe</a:t>
            </a:r>
            <a:r>
              <a:rPr lang="en-US" sz="3000" b="0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 hypoplastic, or absent kidney; hydronephrosis</a:t>
            </a:r>
          </a:p>
          <a:p>
            <a:endParaRPr lang="en-US" sz="3000" b="0" i="0" u="none" strike="noStrike" dirty="0">
              <a:effectLst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en-US" sz="3000" b="1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Skin </a:t>
            </a:r>
            <a:r>
              <a:rPr lang="en-US" sz="3000" b="0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– Generalized hyperpigmentation; hypopigmented areas; large freckles, </a:t>
            </a:r>
            <a:r>
              <a:rPr lang="en-US" sz="3000" b="0" i="0" u="none" strike="noStrike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café-au-lait spots</a:t>
            </a:r>
          </a:p>
          <a:p>
            <a:pPr fontAlgn="t">
              <a:spcBef>
                <a:spcPts val="0"/>
              </a:spcBef>
            </a:pPr>
            <a:endParaRPr lang="en-US" sz="3000" b="0" i="0" u="none" strike="noStrike" dirty="0">
              <a:effectLst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en-US" sz="3000" b="1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Gonads</a:t>
            </a:r>
            <a:r>
              <a:rPr lang="en-US" sz="3000" b="0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– undescended/absent testes, hypospadias</a:t>
            </a:r>
            <a:endParaRPr lang="en-US" sz="3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246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DBECA-7F1D-92BD-D4C6-397533BB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453336"/>
          </a:xfrm>
        </p:spPr>
        <p:txBody>
          <a:bodyPr>
            <a:norm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Head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–</a:t>
            </a:r>
            <a:r>
              <a:rPr lang="en-US" sz="2800" b="0" i="0" u="none" strike="noStrike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 Microcephaly 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or hydrocephaly; birdlike face, mid-face hypoplasia</a:t>
            </a:r>
          </a:p>
          <a:p>
            <a:pPr fontAlgn="t">
              <a:spcBef>
                <a:spcPts val="0"/>
              </a:spcBef>
            </a:pPr>
            <a:endParaRPr lang="en-US" sz="2800" b="0" i="0" u="none" strike="noStrike" kern="12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Eyes 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–</a:t>
            </a:r>
            <a:r>
              <a:rPr lang="en-US" sz="2800" b="0" i="0" u="none" strike="noStrike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 Microphthalmia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 ptosis, epicanthal folds</a:t>
            </a:r>
          </a:p>
          <a:p>
            <a:pPr fontAlgn="t">
              <a:spcBef>
                <a:spcPts val="0"/>
              </a:spcBef>
            </a:pPr>
            <a:endParaRPr lang="en-US" sz="2800" b="0" i="0" u="none" strike="noStrike" kern="12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Cardiopulmonary anomalies </a:t>
            </a:r>
          </a:p>
          <a:p>
            <a:pPr fontAlgn="t"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Gastrointestinal anomalies 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– Atresias, imperforate anus, tracheoesophageal fistula, malrotation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US" sz="2800" b="0" i="0" u="none" strike="noStrike" kern="12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en-US" sz="2800" dirty="0"/>
              <a:t>Patients are predisposed to many cancers, commonly </a:t>
            </a:r>
            <a:r>
              <a:rPr lang="en-US" sz="2800" b="1" dirty="0"/>
              <a:t>AML, squamous cell carcinoma</a:t>
            </a:r>
            <a:r>
              <a:rPr lang="en-US" sz="2800" dirty="0"/>
              <a:t>, brain tumors, Wilms tumor and others.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446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FF2A8-2B64-1006-E151-087DFBCBC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4608512" cy="3888432"/>
          </a:xfrm>
        </p:spPr>
      </p:pic>
      <p:pic>
        <p:nvPicPr>
          <p:cNvPr id="3" name="Picture 2" descr="fanconi-anemia">
            <a:extLst>
              <a:ext uri="{FF2B5EF4-FFF2-40B4-BE49-F238E27FC236}">
                <a16:creationId xmlns:a16="http://schemas.microsoft.com/office/drawing/2014/main" id="{D441039B-38B4-86E7-D9FA-F12CC0ABD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5285"/>
            <a:ext cx="31314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594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Fanconi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Studies show pancytopenia, RBC macrocytosis, low reticulocyte count, elevated Hgb F, and bone marrow hypocellularity( less than 30% cellularity)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Chromosome breakage test (</a:t>
            </a:r>
            <a:r>
              <a:rPr lang="en-GB" sz="2800" b="1" dirty="0"/>
              <a:t>DEB or Mitomycin</a:t>
            </a:r>
            <a:r>
              <a:rPr lang="en-GB" sz="2800" dirty="0"/>
              <a:t>)</a:t>
            </a:r>
          </a:p>
          <a:p>
            <a:endParaRPr lang="en-GB" sz="2800" dirty="0"/>
          </a:p>
          <a:p>
            <a:r>
              <a:rPr lang="en-GB" sz="2800" dirty="0"/>
              <a:t>Treatment includes transfusions of RBCs and platelets </a:t>
            </a:r>
          </a:p>
          <a:p>
            <a:endParaRPr lang="en-GB" sz="2800" dirty="0"/>
          </a:p>
          <a:p>
            <a:r>
              <a:rPr lang="en-GB" sz="2800" dirty="0"/>
              <a:t>Bone marrow transplant </a:t>
            </a:r>
          </a:p>
          <a:p>
            <a:endParaRPr lang="en-GB" sz="2800" dirty="0"/>
          </a:p>
          <a:p>
            <a:r>
              <a:rPr lang="en-GB" sz="2800" dirty="0"/>
              <a:t>Immunosuppressive therapy (e.g., corticosteroids, cyclosporin) may also help.</a:t>
            </a:r>
          </a:p>
        </p:txBody>
      </p:sp>
    </p:spTree>
    <p:extLst>
      <p:ext uri="{BB962C8B-B14F-4D97-AF65-F5344CB8AC3E}">
        <p14:creationId xmlns:p14="http://schemas.microsoft.com/office/powerpoint/2010/main" val="412936727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Acquired aplastic anemia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GB" sz="2800" dirty="0"/>
              <a:t>Causes include </a:t>
            </a:r>
            <a:r>
              <a:rPr lang="en-GB" sz="2800" b="1" dirty="0"/>
              <a:t>drugs </a:t>
            </a:r>
            <a:r>
              <a:rPr lang="en-GB" sz="2800" dirty="0"/>
              <a:t>(sulfonamides, anticonvulsants, chloramphenicol), </a:t>
            </a:r>
            <a:r>
              <a:rPr lang="en-GB" sz="2800" b="1" dirty="0"/>
              <a:t>infections </a:t>
            </a:r>
            <a:r>
              <a:rPr lang="en-GB" sz="2800" dirty="0"/>
              <a:t>(HIV, EBV, CMV, hepatitis), </a:t>
            </a:r>
            <a:r>
              <a:rPr lang="en-GB" sz="2800" b="1" dirty="0"/>
              <a:t>chemicals, </a:t>
            </a:r>
            <a:r>
              <a:rPr lang="en-GB" sz="2800" dirty="0"/>
              <a:t>and </a:t>
            </a:r>
            <a:r>
              <a:rPr lang="en-GB" sz="2800" b="1" dirty="0"/>
              <a:t>radiation.</a:t>
            </a:r>
          </a:p>
          <a:p>
            <a:endParaRPr lang="en-GB" sz="2800" b="1" dirty="0"/>
          </a:p>
          <a:p>
            <a:r>
              <a:rPr lang="en-GB" sz="2800" dirty="0"/>
              <a:t>These all may damage bone marrow stem cells directly or may induce autoimmune destruction.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Acquired aplastic anemia is most often idiopathic.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647183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Acquired aplastic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83162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Signs and symptoms include bruising, petechiae, pallor, and fatigue, or serious infection as a result of neutropenia.</a:t>
            </a:r>
          </a:p>
          <a:p>
            <a:endParaRPr lang="en-GB" sz="2800" dirty="0"/>
          </a:p>
          <a:p>
            <a:r>
              <a:rPr lang="en-GB" sz="2800" dirty="0"/>
              <a:t>Studies show pancytopenia, low reticulocyte count, and hypocellular bone marrow. ( less than 30% cellularity)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Treatment includes identifying and stopping the causative agent, transfusions as needed, bone marrow transplant, and immunosuppressive therapy.</a:t>
            </a:r>
          </a:p>
        </p:txBody>
      </p:sp>
    </p:spTree>
    <p:extLst>
      <p:ext uri="{BB962C8B-B14F-4D97-AF65-F5344CB8AC3E}">
        <p14:creationId xmlns:p14="http://schemas.microsoft.com/office/powerpoint/2010/main" val="81609089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D402-CAFB-E72F-BBEE-746A233F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Complete Blood Count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2703-1259-091E-42E6-B677A3B0C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712968" cy="532373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Look at 3 cell lines:</a:t>
            </a:r>
          </a:p>
          <a:p>
            <a:r>
              <a:rPr lang="en-US" dirty="0"/>
              <a:t>Hemoglobin</a:t>
            </a:r>
          </a:p>
          <a:p>
            <a:r>
              <a:rPr lang="en-US" dirty="0"/>
              <a:t>Platelets</a:t>
            </a:r>
          </a:p>
          <a:p>
            <a:r>
              <a:rPr lang="en-US" dirty="0"/>
              <a:t>WBC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BM Biopsy indications:</a:t>
            </a:r>
          </a:p>
          <a:p>
            <a:endParaRPr lang="en-US" b="1" dirty="0"/>
          </a:p>
          <a:p>
            <a:r>
              <a:rPr lang="en-US" dirty="0"/>
              <a:t>If more than one cell line affected or pancytopenia think of BM pathology (infiltration or aplastic anemia)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Low retic count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Macrocytic anemia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3644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7938D-4891-C62C-5788-450F157E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Hematological problems are either BM production failure or peripheral destruction: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anemia, Retic counts differentiate between them.</a:t>
            </a:r>
          </a:p>
          <a:p>
            <a:r>
              <a:rPr lang="en-US" dirty="0"/>
              <a:t>Low retics indicates BM failure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thrombocytopenia, Mean Platelet Volume(MPV) or (platelets size) is helpful</a:t>
            </a:r>
          </a:p>
          <a:p>
            <a:endParaRPr lang="en-US" dirty="0"/>
          </a:p>
          <a:p>
            <a:r>
              <a:rPr lang="en-US" dirty="0"/>
              <a:t>High MPV indicates peripheral destruction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0589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6C84-70B3-2A83-4926-0F1B130F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 Marrow Failure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3FC4-007C-AB9D-7620-05BEC23CC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r>
              <a:rPr lang="en-US" sz="2800" dirty="0"/>
              <a:t>Single line: early presentation 1-2 months of age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Erythroid precursors: </a:t>
            </a:r>
            <a:r>
              <a:rPr lang="en-US" sz="2800" b="1" dirty="0"/>
              <a:t>DBA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Megakaryocyte precursors : congenital megakaryocytic thrombocytopenia </a:t>
            </a:r>
            <a:r>
              <a:rPr lang="en-US" sz="2800" b="1" dirty="0"/>
              <a:t>(CAMPT)</a:t>
            </a:r>
          </a:p>
          <a:p>
            <a:endParaRPr lang="en-US" sz="2800" dirty="0"/>
          </a:p>
          <a:p>
            <a:r>
              <a:rPr lang="en-US" sz="2800" dirty="0"/>
              <a:t>All lines: late presentation 5-7 year of age</a:t>
            </a:r>
          </a:p>
          <a:p>
            <a:endParaRPr lang="en-US" sz="2800" dirty="0"/>
          </a:p>
          <a:p>
            <a:r>
              <a:rPr lang="en-US" sz="2800" b="1" dirty="0"/>
              <a:t>Fanconi Anemia</a:t>
            </a:r>
          </a:p>
        </p:txBody>
      </p:sp>
    </p:spTree>
    <p:extLst>
      <p:ext uri="{BB962C8B-B14F-4D97-AF65-F5344CB8AC3E}">
        <p14:creationId xmlns:p14="http://schemas.microsoft.com/office/powerpoint/2010/main" val="189568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Autofit/>
          </a:bodyPr>
          <a:lstStyle/>
          <a:p>
            <a:r>
              <a:rPr lang="en-GB" sz="2800" b="1" dirty="0"/>
              <a:t>Definition. </a:t>
            </a:r>
            <a:r>
              <a:rPr lang="en-GB" sz="2800" dirty="0"/>
              <a:t>Anemia is a reduction in the red blood cell (RBC) number or in the haemoglobin (Hgb) concentration to a level more than 2 standard deviations below the mean.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The haemoglobin is </a:t>
            </a:r>
            <a:r>
              <a:rPr lang="en-GB" sz="2800" b="1" dirty="0"/>
              <a:t>high at birth </a:t>
            </a:r>
            <a:r>
              <a:rPr lang="en-GB" sz="2800" dirty="0"/>
              <a:t>in most newborns and then declines, reaching the </a:t>
            </a:r>
            <a:r>
              <a:rPr lang="en-GB" sz="2800" b="1" dirty="0"/>
              <a:t>physiologic lowest point (nadir) </a:t>
            </a:r>
            <a:r>
              <a:rPr lang="en-GB" sz="2800" dirty="0"/>
              <a:t>between </a:t>
            </a:r>
            <a:r>
              <a:rPr lang="en-GB" sz="2800" b="1" dirty="0"/>
              <a:t>2 and 3 months of age in the term infant </a:t>
            </a:r>
            <a:r>
              <a:rPr lang="en-GB" sz="2800" dirty="0"/>
              <a:t>and between </a:t>
            </a:r>
            <a:r>
              <a:rPr lang="en-GB" sz="2800" b="1" dirty="0"/>
              <a:t>1 and 2 months of age in the preterm infant.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107795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6F4E-26AC-DC52-E89A-01FD0932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Peripheral destruction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C445D-D7B2-0EAE-8510-B8CC1E22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831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3 main mechanisms: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(1) Autoimmune disorders: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Single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Hemoglobin: AIHA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Platelets : ITP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Multiple lines: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AIHA and Thrombocytopenia: </a:t>
            </a:r>
            <a:r>
              <a:rPr lang="en-US" b="1" dirty="0"/>
              <a:t>Evans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7666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B88C-85E2-8969-FB7E-712455F1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destruction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DE02-8CD8-4DD5-12CE-896C4DF6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(2) Mechanical (MAHA)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HUS, TTP, DIC, hemangiomas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(3)Hypersplenism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7890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AD94-D303-4738-AC2F-7FD40176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5EEE7-9D68-442A-BBAB-005B38A35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5"/>
            <a:ext cx="5544615" cy="4032448"/>
          </a:xfrm>
        </p:spPr>
      </p:pic>
    </p:spTree>
    <p:extLst>
      <p:ext uri="{BB962C8B-B14F-4D97-AF65-F5344CB8AC3E}">
        <p14:creationId xmlns:p14="http://schemas.microsoft.com/office/powerpoint/2010/main" val="93416076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A535-A58D-4908-878B-28838775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E2DA4-67E4-4C03-AB14-10246A654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200"/>
            <a:ext cx="5688632" cy="4525963"/>
          </a:xfrm>
        </p:spPr>
      </p:pic>
    </p:spTree>
    <p:extLst>
      <p:ext uri="{BB962C8B-B14F-4D97-AF65-F5344CB8AC3E}">
        <p14:creationId xmlns:p14="http://schemas.microsoft.com/office/powerpoint/2010/main" val="8216458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7BFC-5EFF-48FD-B5B4-930A3E39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Spherocytosis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8951A-7D6F-4234-B884-59DA48E9F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29706"/>
            <a:ext cx="5040560" cy="3219574"/>
          </a:xfrm>
        </p:spPr>
      </p:pic>
    </p:spTree>
    <p:extLst>
      <p:ext uri="{BB962C8B-B14F-4D97-AF65-F5344CB8AC3E}">
        <p14:creationId xmlns:p14="http://schemas.microsoft.com/office/powerpoint/2010/main" val="41556273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30BD-0C84-4A37-A86B-0D881B92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Spherocytosis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00B270-4500-43CC-8A59-EC594ACB0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72" y="1600200"/>
            <a:ext cx="6520455" cy="4525963"/>
          </a:xfrm>
        </p:spPr>
      </p:pic>
    </p:spTree>
    <p:extLst>
      <p:ext uri="{BB962C8B-B14F-4D97-AF65-F5344CB8AC3E}">
        <p14:creationId xmlns:p14="http://schemas.microsoft.com/office/powerpoint/2010/main" val="7663729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EA09-631E-4C2C-8C7A-BB956C2B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Elliptocytosis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F9F891-52AE-496D-B9A3-45C5764A8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544616" cy="3816423"/>
          </a:xfrm>
        </p:spPr>
      </p:pic>
    </p:spTree>
    <p:extLst>
      <p:ext uri="{BB962C8B-B14F-4D97-AF65-F5344CB8AC3E}">
        <p14:creationId xmlns:p14="http://schemas.microsoft.com/office/powerpoint/2010/main" val="13776801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44286"/>
            <a:ext cx="6129761" cy="51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3389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6CA6-79B5-4FCB-A150-A9A11D50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Schistocytes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3A9C0C-2EAC-44CB-B3C5-3F0B34553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1"/>
            <a:ext cx="5328592" cy="3060204"/>
          </a:xfrm>
        </p:spPr>
      </p:pic>
    </p:spTree>
    <p:extLst>
      <p:ext uri="{BB962C8B-B14F-4D97-AF65-F5344CB8AC3E}">
        <p14:creationId xmlns:p14="http://schemas.microsoft.com/office/powerpoint/2010/main" val="61460879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3140-C7AC-47A9-8D31-EC3E0062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Hypesegmented neutrophils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CFA51A-5BDD-4F77-8780-E22ED9FA8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31230"/>
            <a:ext cx="5472608" cy="3646041"/>
          </a:xfrm>
        </p:spPr>
      </p:pic>
    </p:spTree>
    <p:extLst>
      <p:ext uri="{BB962C8B-B14F-4D97-AF65-F5344CB8AC3E}">
        <p14:creationId xmlns:p14="http://schemas.microsoft.com/office/powerpoint/2010/main" val="94506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04BE04-093A-D394-7FA9-FFC64E108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161386"/>
              </p:ext>
            </p:extLst>
          </p:nvPr>
        </p:nvGraphicFramePr>
        <p:xfrm>
          <a:off x="251520" y="548680"/>
          <a:ext cx="8640963" cy="6048673"/>
        </p:xfrm>
        <a:graphic>
          <a:graphicData uri="http://schemas.openxmlformats.org/drawingml/2006/table">
            <a:tbl>
              <a:tblPr/>
              <a:tblGrid>
                <a:gridCol w="960107">
                  <a:extLst>
                    <a:ext uri="{9D8B030D-6E8A-4147-A177-3AD203B41FA5}">
                      <a16:colId xmlns:a16="http://schemas.microsoft.com/office/drawing/2014/main" val="4038129418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47499484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21469379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4275532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18232542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24867375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31940356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67361164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483069467"/>
                    </a:ext>
                  </a:extLst>
                </a:gridCol>
              </a:tblGrid>
              <a:tr h="6523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Age</a:t>
                      </a:r>
                    </a:p>
                  </a:txBody>
                  <a:tcPr marL="69563" marR="69563" marT="36231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Hemoglobin (g/dL)</a:t>
                      </a:r>
                    </a:p>
                  </a:txBody>
                  <a:tcPr marL="69563" marR="69563" marT="36231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Hematocrit (%)</a:t>
                      </a:r>
                    </a:p>
                  </a:txBody>
                  <a:tcPr marL="69563" marR="69563" marT="36231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MCV (fL)</a:t>
                      </a:r>
                    </a:p>
                  </a:txBody>
                  <a:tcPr marL="69563" marR="69563" marT="36231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RDW (%)</a:t>
                      </a:r>
                    </a:p>
                  </a:txBody>
                  <a:tcPr marL="69563" marR="69563" marT="36231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80040"/>
                  </a:ext>
                </a:extLst>
              </a:tr>
              <a:tr h="654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Lower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</a:rPr>
                        <a:t>Upper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Lower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Upper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Lower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Upper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Lower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Upper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34678"/>
                  </a:ext>
                </a:extLst>
              </a:tr>
              <a:tr h="1769137"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</a:rPr>
                        <a:t>6 months to &lt;2 years</a:t>
                      </a:r>
                      <a:r>
                        <a:rPr lang="en-US" sz="1400">
                          <a:effectLst/>
                        </a:rPr>
                        <a:t>*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11.0</a:t>
                      </a:r>
                      <a:r>
                        <a:rPr lang="en-US" sz="1400" baseline="30000">
                          <a:effectLst/>
                        </a:rPr>
                        <a:t>¶</a:t>
                      </a:r>
                      <a:endParaRPr lang="en-US" sz="1400">
                        <a:effectLst/>
                      </a:endParaRP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13.5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31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42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73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85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12.3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15.6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085712"/>
                  </a:ext>
                </a:extLst>
              </a:tr>
              <a:tr h="650500"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</a:rPr>
                        <a:t>2 to 6 years</a:t>
                      </a:r>
                      <a:endParaRPr lang="en-US" sz="1400">
                        <a:effectLst/>
                      </a:endParaRP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11.0</a:t>
                      </a:r>
                      <a:r>
                        <a:rPr lang="en-US" sz="1400" baseline="30000">
                          <a:effectLst/>
                        </a:rPr>
                        <a:t>¶</a:t>
                      </a:r>
                      <a:endParaRPr lang="en-US" sz="1400">
                        <a:effectLst/>
                      </a:endParaRP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13.7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75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86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12.0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14.6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329420"/>
                  </a:ext>
                </a:extLst>
              </a:tr>
              <a:tr h="930159"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</a:rPr>
                        <a:t>6 to 12 years</a:t>
                      </a:r>
                      <a:endParaRPr lang="en-US" sz="1400">
                        <a:effectLst/>
                      </a:endParaRP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11.2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14.5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35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78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90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11.9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13.8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714468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</a:rPr>
                        <a:t>12 to &lt;18 years</a:t>
                      </a:r>
                      <a:endParaRPr lang="en-US" sz="1400">
                        <a:effectLst/>
                      </a:endParaRP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962470"/>
                  </a:ext>
                </a:extLst>
              </a:tr>
              <a:tr h="65050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Female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14.7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80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96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11.9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14.6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85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Male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12.4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16.4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40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51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80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96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11.9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13.7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482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16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504055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Hematocrit (HCT):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fractional volume of a whole blood sample occupied by RBCs, expressed as a percentage. </a:t>
            </a: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(HGB):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is a measure of the concentration of the RBC pigment HGB in whole blood, expressed as grams per 100 mL (dL) of whole blood. </a:t>
            </a:r>
          </a:p>
          <a:p>
            <a:pPr marL="0" indent="0" algn="just"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corpuscular volume (MCV):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Represents the mean value (in femtoliters [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 of the volume of individual RBCs in the blood sample.</a:t>
            </a:r>
          </a:p>
          <a:p>
            <a:pPr algn="just"/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cell distribution width (RDW):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RDW is a quantitative measure of the variability of RBC sizes in the sample (anisocytosis). </a:t>
            </a:r>
          </a:p>
          <a:p>
            <a:pPr marL="0" indent="0" algn="just"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corpuscular hemoglobin concentration (MCHC):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calculated index (MCHC = HGB/HCT) yielding a value of grams of HGB per 100 mL of RBC.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7546-830A-10EC-AFA6-80C32F8BB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284984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medical history and physical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examination in the child with anemia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5B68F-BFC4-2586-33CE-C446808B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453336"/>
          </a:xfrm>
        </p:spPr>
        <p:txBody>
          <a:bodyPr>
            <a:normAutofit/>
          </a:bodyPr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en-US" sz="24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Patient characteristics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neonates and young infants, immune hemolytic disease (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 and RH incompatibility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infection, and hereditary disorders are most common(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Alpha Thalassemia,G6PD,HS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Anemia detected at 3 to 6 months of age suggests a hemoglobinopathy(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Beta Thalassemia and SCD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Nutritional iron deficiency is an unlikely cause of anemia before the age of 6 months in term infants</a:t>
            </a:r>
          </a:p>
          <a:p>
            <a:pPr marL="0" indent="0" fontAlgn="t">
              <a:buNone/>
            </a:pP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older children, acquired causes of anemia are more likely, particularly iron deficiency anemia (dietary or due to blood loss)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2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0D6A-79D0-DBBE-F0E7-2E842245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381328"/>
          </a:xfrm>
        </p:spPr>
        <p:txBody>
          <a:bodyPr>
            <a:norm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2000"/>
              <a:buNone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Sex: Some inherited causes of anemia are X-linked (</a:t>
            </a:r>
            <a:r>
              <a:rPr lang="en-US" sz="24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G6PD deficiency and X-linked sideroblastic anemia)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2000"/>
              <a:buNone/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Ethnicity/ancestry: Hemoglobin S and C are most commonly seen in individuals of African or Hispanic descent and Middle Eastern populations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Thalassemia syndromes are more common in individuals of Mediterranean and Southeast Asian descent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G6PD deficiency is more common among Sephardic Jewish individuals; Black individuals from sub-Saharan Africa or Brazil; African Americans; and people from Thailand, Sardinia, Greece, South China, and India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6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C4F9-CBAE-9AA6-4A7C-C8818F023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80720"/>
          </a:xfrm>
        </p:spPr>
        <p:txBody>
          <a:bodyPr>
            <a:normAutofit/>
          </a:bodyPr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Changes in urine color, scleral icterus, or jaundice suggest a hemolytic disorder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Bloody stools, hematemesis, severe epistaxis, or severe menstrual bleeding suggest anemia from blood loss and/or iron deficiency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Infectious symptoms (fevers, cough) suggest an infectious etiology of anemia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2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41F8-8A80-FB71-52B8-349E501A9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264696"/>
          </a:xfrm>
        </p:spPr>
        <p:txBody>
          <a:bodyPr>
            <a:normAutofit/>
          </a:bodyPr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 of anemia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Prior episodes of anemia suggest an inherited disorder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</a:t>
            </a:r>
            <a:endParaRPr lang="en-US" sz="24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Anemia in a patient with previously documented normal CBC suggests an acquired etiology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Hyperbilirubinemia in the newborn period suggests a hemolytic etiology; microcytosis at birth suggests chronic intrauterine blood loss or thalassemia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2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Hematopoiesis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3496"/>
            <a:ext cx="8784976" cy="4753856"/>
          </a:xfrm>
        </p:spPr>
        <p:txBody>
          <a:bodyPr rtlCol="0">
            <a:normAutofit lnSpcReduction="10000"/>
          </a:bodyPr>
          <a:lstStyle/>
          <a:p>
            <a:pPr marL="68580" indent="-68580">
              <a:defRPr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Hematopoiesis begins by 3 weeks of gestation with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erythropoiesis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in the yolk sac. By 2 months’ gestation, the primary site of hematopoiesis migrates to the liver. By 5 to 6 months’ gestation, the process shifts from the liver to the bone marrow. </a:t>
            </a:r>
            <a:endParaRPr lang="ar-SA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580" indent="-68580">
              <a:defRPr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During infancy, virtually all marrow cavities are actively hematopoietic and the proportion of hematopoietic to stromal elements is quite high. </a:t>
            </a:r>
            <a:endParaRPr lang="ar-SA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ar-SA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580" indent="-68580">
              <a:defRPr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As the child grows, hematopoiesis moves to the central bones of the body (vertebrae, sternum, ribs, and pelvis), and the marrow is gradually replaced with fat. </a:t>
            </a:r>
          </a:p>
          <a:p>
            <a:pPr marL="68580" indent="-68580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-68580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1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91123-FA10-894C-E19D-B1631F16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336704"/>
          </a:xfrm>
        </p:spPr>
        <p:txBody>
          <a:bodyPr>
            <a:normAutofit lnSpcReduction="10000"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Underlying medical conditions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Underlying renal disease, malignancy, or inflammatory/autoimmune disorders may be associated with anemia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Drugs and toxin exposure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Anemia following exposure to oxidant drugs or fava beans suggests G6PD deficiency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Exposure to paint, home renovations, or use of imported or glazed ceramics suggest lead toxicity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Family members with jaundice, gallstones, or splenomegaly suggests an inherited hemolytic anemia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4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F9E977-914E-310D-9A89-BFCAE41E8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022701"/>
              </p:ext>
            </p:extLst>
          </p:nvPr>
        </p:nvGraphicFramePr>
        <p:xfrm>
          <a:off x="107504" y="188640"/>
          <a:ext cx="8712968" cy="6552729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1821005203"/>
                    </a:ext>
                  </a:extLst>
                </a:gridCol>
              </a:tblGrid>
              <a:tr h="640447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Dietary history</a:t>
                      </a:r>
                    </a:p>
                  </a:txBody>
                  <a:tcPr marL="39242" marR="39242" marT="20439" marB="2043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5616"/>
                  </a:ext>
                </a:extLst>
              </a:tr>
              <a:tr h="2470074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infants and young children, iron deficiency is suggested by the following: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of unmodified cow's milk before the age of 1 year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Excessive milk intake (&gt;24 ounces per day)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intake of iron-rich foods (meats or fortified infant cereal)</a:t>
                      </a:r>
                    </a:p>
                  </a:txBody>
                  <a:tcPr marL="39242" marR="39242" marT="19621" marB="1962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25481"/>
                  </a:ext>
                </a:extLst>
              </a:tr>
              <a:tr h="640447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 history</a:t>
                      </a:r>
                    </a:p>
                  </a:txBody>
                  <a:tcPr marL="39242" marR="39242" marT="20439" marB="2043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72534"/>
                  </a:ext>
                </a:extLst>
              </a:tr>
              <a:tr h="108065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 to/from areas of endemic infection suggests infectious etiology such as malaria or tuberculosis</a:t>
                      </a:r>
                    </a:p>
                  </a:txBody>
                  <a:tcPr marL="39242" marR="39242" marT="19621" marB="1962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024560"/>
                  </a:ext>
                </a:extLst>
              </a:tr>
              <a:tr h="640447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 history</a:t>
                      </a:r>
                    </a:p>
                  </a:txBody>
                  <a:tcPr marL="39242" marR="39242" marT="20439" marB="2043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14002"/>
                  </a:ext>
                </a:extLst>
              </a:tr>
              <a:tr h="108065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 delay is associated with iron deficiency, vitamin B12/folic acid deficiency, and Fanconi anemia</a:t>
                      </a:r>
                    </a:p>
                  </a:txBody>
                  <a:tcPr marL="39242" marR="39242" marT="19621" marB="1962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1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68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80B43F-091C-8FA3-8BCC-6EAA7A7C3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155351"/>
              </p:ext>
            </p:extLst>
          </p:nvPr>
        </p:nvGraphicFramePr>
        <p:xfrm>
          <a:off x="323528" y="332657"/>
          <a:ext cx="8568952" cy="6264689"/>
        </p:xfrm>
        <a:graphic>
          <a:graphicData uri="http://schemas.openxmlformats.org/drawingml/2006/table">
            <a:tbl>
              <a:tblPr/>
              <a:tblGrid>
                <a:gridCol w="4284476">
                  <a:extLst>
                    <a:ext uri="{9D8B030D-6E8A-4147-A177-3AD203B41FA5}">
                      <a16:colId xmlns:a16="http://schemas.microsoft.com/office/drawing/2014/main" val="2788182769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4012199901"/>
                    </a:ext>
                  </a:extLst>
                </a:gridCol>
              </a:tblGrid>
              <a:tr h="441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</a:t>
                      </a:r>
                    </a:p>
                  </a:txBody>
                  <a:tcPr marL="77894" marR="77894" marT="40570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etiology</a:t>
                      </a:r>
                    </a:p>
                  </a:txBody>
                  <a:tcPr marL="77894" marR="77894" marT="40570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10393"/>
                  </a:ext>
                </a:extLst>
              </a:tr>
              <a:tr h="443589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Skin</a:t>
                      </a:r>
                    </a:p>
                  </a:txBody>
                  <a:tcPr marL="77894" marR="77894" marT="40570" marB="4057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14603"/>
                  </a:ext>
                </a:extLst>
              </a:tr>
              <a:tr h="43901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Hyperpigmentation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Fanconi anemia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925532"/>
                  </a:ext>
                </a:extLst>
              </a:tr>
              <a:tr h="1428672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Petechiae, purpura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Autoimmune hemolytic anemia with thrombocytopenia, hemolytic-uremic syndrome, bone marrow aplasia, bone marrow infiltration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10485"/>
                  </a:ext>
                </a:extLst>
              </a:tr>
              <a:tr h="768278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Jaundice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Hemolytic anemia, hepatitis, and aplastic anemia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213983"/>
                  </a:ext>
                </a:extLst>
              </a:tr>
              <a:tr h="43901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Cavernous hemangioma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Microangiopathic hemolytic anemia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364509"/>
                  </a:ext>
                </a:extLst>
              </a:tr>
              <a:tr h="768278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Ulcers on lower extremities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Sickle cell disease (S and C hemoglobinopathies), thalassemia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599004"/>
                  </a:ext>
                </a:extLst>
              </a:tr>
              <a:tr h="443589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Facies</a:t>
                      </a:r>
                    </a:p>
                  </a:txBody>
                  <a:tcPr marL="77894" marR="77894" marT="40570" marB="4057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04081"/>
                  </a:ext>
                </a:extLst>
              </a:tr>
              <a:tr h="1092953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Frontal bossing, prominence of the malar and maxillary bones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Congenital hemolytic anemias, thalassemia major, severe iron deficiency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1304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06A982C-616A-FCFD-0628-53220B7EA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4055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2323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Physical findings as clues to the etiology of anemia in children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42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6FC3E0-89B5-8963-3E83-E082E88F3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786992"/>
              </p:ext>
            </p:extLst>
          </p:nvPr>
        </p:nvGraphicFramePr>
        <p:xfrm>
          <a:off x="683568" y="1600201"/>
          <a:ext cx="7632848" cy="2199390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11134715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4221015215"/>
                    </a:ext>
                  </a:extLst>
                </a:gridCol>
              </a:tblGrid>
              <a:tr h="164488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800" b="1">
                          <a:effectLst/>
                        </a:rPr>
                        <a:t>Eyes</a:t>
                      </a:r>
                    </a:p>
                  </a:txBody>
                  <a:tcPr marL="40698" marR="40698" marT="21197" marB="2119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777835"/>
                  </a:ext>
                </a:extLst>
              </a:tr>
              <a:tr h="162792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Microcornea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Fanconi anemia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56563"/>
                  </a:ext>
                </a:extLst>
              </a:tr>
              <a:tr h="284886">
                <a:tc>
                  <a:txBody>
                    <a:bodyPr/>
                    <a:lstStyle/>
                    <a:p>
                      <a:pPr fontAlgn="t"/>
                      <a:r>
                        <a:rPr lang="en-US" sz="800" dirty="0">
                          <a:effectLst/>
                        </a:rPr>
                        <a:t>Tortuosity of the conjunctival and retinal vessels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Sickle cell disease (S and C hemoglobinopathies)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06495"/>
                  </a:ext>
                </a:extLst>
              </a:tr>
              <a:tr h="284886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Microaneurysms of retinal vessels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Sickle cell disease (S and C hemoglobinopathies)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609707"/>
                  </a:ext>
                </a:extLst>
              </a:tr>
              <a:tr h="406981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Cataracts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Glucose-6-phosphate dehydrogenase deficiency, galactosemia with hemolytic anemia in newborn period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49472"/>
                  </a:ext>
                </a:extLst>
              </a:tr>
              <a:tr h="162792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Vitreous hemorrhages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S hemoglobinopathy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68442"/>
                  </a:ext>
                </a:extLst>
              </a:tr>
              <a:tr h="162792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Retinal hemorrhages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Chronic, severe anemia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41527"/>
                  </a:ext>
                </a:extLst>
              </a:tr>
              <a:tr h="406981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Edema of the eyelids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Infectious mononucleosis, exudative enteropathy with iron deficiency, renal failure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46118"/>
                  </a:ext>
                </a:extLst>
              </a:tr>
              <a:tr h="162792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Blindness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dirty="0">
                          <a:effectLst/>
                        </a:rPr>
                        <a:t>Osteopetrosis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690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E26A2A-3A78-B386-C2EF-96422F31B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88993"/>
              </p:ext>
            </p:extLst>
          </p:nvPr>
        </p:nvGraphicFramePr>
        <p:xfrm>
          <a:off x="251520" y="404664"/>
          <a:ext cx="8424936" cy="5976662"/>
        </p:xfrm>
        <a:graphic>
          <a:graphicData uri="http://schemas.openxmlformats.org/drawingml/2006/table">
            <a:tbl>
              <a:tblPr/>
              <a:tblGrid>
                <a:gridCol w="4212468">
                  <a:extLst>
                    <a:ext uri="{9D8B030D-6E8A-4147-A177-3AD203B41FA5}">
                      <a16:colId xmlns:a16="http://schemas.microsoft.com/office/drawing/2014/main" val="429562766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501734199"/>
                    </a:ext>
                  </a:extLst>
                </a:gridCol>
              </a:tblGrid>
              <a:tr h="603264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Eyes</a:t>
                      </a:r>
                    </a:p>
                  </a:txBody>
                  <a:tcPr marL="83750" marR="83750" marT="43620" marB="4362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864041"/>
                  </a:ext>
                </a:extLst>
              </a:tr>
              <a:tr h="59704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Microcornea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Fanconi anemia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61654"/>
                  </a:ext>
                </a:extLst>
              </a:tr>
              <a:tr h="1044827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Tortuosity of the conjunctival and retinal vessels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Sickle cell disease (S and C hemoglobinopathies)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29250"/>
                  </a:ext>
                </a:extLst>
              </a:tr>
              <a:tr h="1044827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Microaneurysms of retinal vessels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Sickle cell disease (S and C hemoglobinopathies)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62302"/>
                  </a:ext>
                </a:extLst>
              </a:tr>
              <a:tr h="59704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Vitreous hemorrhages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hemoglobinopathy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42851"/>
                  </a:ext>
                </a:extLst>
              </a:tr>
              <a:tr h="59704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Retinal hemorrhages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Chronic, severe anemia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9216"/>
                  </a:ext>
                </a:extLst>
              </a:tr>
              <a:tr h="1492612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Edema of the eyelids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Infectious mononucleosis, exudative enteropathy with iron deficiency, renal failure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204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960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3EF062-A417-E939-BE34-75F2AB9E4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513839"/>
              </p:ext>
            </p:extLst>
          </p:nvPr>
        </p:nvGraphicFramePr>
        <p:xfrm>
          <a:off x="395536" y="332656"/>
          <a:ext cx="8280920" cy="5688633"/>
        </p:xfrm>
        <a:graphic>
          <a:graphicData uri="http://schemas.openxmlformats.org/drawingml/2006/table">
            <a:tbl>
              <a:tblPr/>
              <a:tblGrid>
                <a:gridCol w="4140460">
                  <a:extLst>
                    <a:ext uri="{9D8B030D-6E8A-4147-A177-3AD203B41FA5}">
                      <a16:colId xmlns:a16="http://schemas.microsoft.com/office/drawing/2014/main" val="1680260648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76944572"/>
                    </a:ext>
                  </a:extLst>
                </a:gridCol>
              </a:tblGrid>
              <a:tr h="514505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Mouth</a:t>
                      </a:r>
                    </a:p>
                  </a:txBody>
                  <a:tcPr marL="79171" marR="79171" marT="41235" marB="4123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33896"/>
                  </a:ext>
                </a:extLst>
              </a:tr>
              <a:tr h="82965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Glossitis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 B12 deficiency, iron deficiency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246365"/>
                  </a:ext>
                </a:extLst>
              </a:tr>
              <a:tr h="50930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Angular stomatitis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09162"/>
                  </a:ext>
                </a:extLst>
              </a:tr>
              <a:tr h="514505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Hands</a:t>
                      </a:r>
                    </a:p>
                  </a:txBody>
                  <a:tcPr marL="79171" marR="79171" marT="41235" marB="4123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784779"/>
                  </a:ext>
                </a:extLst>
              </a:tr>
              <a:tr h="50930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Triphalangeal thumbs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 cell aplasia DBA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05354"/>
                  </a:ext>
                </a:extLst>
              </a:tr>
              <a:tr h="50930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Hypoplasia of the thenar eminence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Fanconi anemia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236"/>
                  </a:ext>
                </a:extLst>
              </a:tr>
              <a:tr h="50930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Spoon nails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deficiency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63765"/>
                  </a:ext>
                </a:extLst>
              </a:tr>
              <a:tr h="514505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Spleen and Liver</a:t>
                      </a:r>
                    </a:p>
                  </a:txBody>
                  <a:tcPr marL="79171" marR="79171" marT="41235" marB="4123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37134"/>
                  </a:ext>
                </a:extLst>
              </a:tr>
              <a:tr h="1278248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Enlargement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Congenital hemolytic anemia, leukemia, lymphoma acute infection, portal hypertension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3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307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76672"/>
            <a:ext cx="813690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7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56895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77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2800" b="1" dirty="0"/>
              <a:t>Fetal hemoglobin (Hgb F) </a:t>
            </a:r>
            <a:r>
              <a:rPr lang="en-GB" sz="2800" dirty="0"/>
              <a:t>is a major constituent of Hgb during fetal and early postnatal life. It declines and gradually disappears by 6–9 months of age.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Anemia is one of the </a:t>
            </a:r>
            <a:r>
              <a:rPr lang="en-GB" sz="2800" b="1" dirty="0"/>
              <a:t>most common laboratory abnormalities </a:t>
            </a:r>
            <a:r>
              <a:rPr lang="en-GB" sz="2800" dirty="0"/>
              <a:t>during childhood.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Approximately 20% of all children in the United States and 80% of children in developing nations have anemia at some time during childhood.</a:t>
            </a:r>
          </a:p>
        </p:txBody>
      </p:sp>
    </p:spTree>
    <p:extLst>
      <p:ext uri="{BB962C8B-B14F-4D97-AF65-F5344CB8AC3E}">
        <p14:creationId xmlns:p14="http://schemas.microsoft.com/office/powerpoint/2010/main" val="2052364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>
            <a:normAutofit/>
          </a:bodyPr>
          <a:lstStyle/>
          <a:p>
            <a:r>
              <a:rPr lang="en-GB" dirty="0"/>
              <a:t>Classification is made on the basis of the </a:t>
            </a:r>
            <a:r>
              <a:rPr lang="en-GB" b="1" dirty="0"/>
              <a:t>mean corpuscular volume (MCV) </a:t>
            </a:r>
          </a:p>
          <a:p>
            <a:endParaRPr lang="en-GB" b="1" dirty="0"/>
          </a:p>
          <a:p>
            <a:r>
              <a:rPr lang="en-GB" b="1" dirty="0"/>
              <a:t>Microcytic, hypochromic anemia </a:t>
            </a:r>
            <a:r>
              <a:rPr lang="en-GB" dirty="0"/>
              <a:t>(small, pale RBCs; low MCV)</a:t>
            </a:r>
          </a:p>
          <a:p>
            <a:endParaRPr lang="en-GB" dirty="0"/>
          </a:p>
          <a:p>
            <a:r>
              <a:rPr lang="en-GB" b="1" dirty="0"/>
              <a:t>Macrocytic anemia </a:t>
            </a:r>
            <a:r>
              <a:rPr lang="en-GB" dirty="0"/>
              <a:t>(large RBCs; high MCV)</a:t>
            </a:r>
          </a:p>
          <a:p>
            <a:endParaRPr lang="en-GB" dirty="0"/>
          </a:p>
          <a:p>
            <a:r>
              <a:rPr lang="en-GB" b="1" dirty="0"/>
              <a:t>Normocytic, normochromic anemia </a:t>
            </a:r>
            <a:r>
              <a:rPr lang="en-GB" dirty="0"/>
              <a:t>(normal RBCs in size, </a:t>
            </a:r>
            <a:r>
              <a:rPr lang="en-GB" dirty="0" err="1"/>
              <a:t>color</a:t>
            </a:r>
            <a:r>
              <a:rPr lang="en-GB" dirty="0"/>
              <a:t>, and shape; normal MCV)</a:t>
            </a:r>
          </a:p>
        </p:txBody>
      </p:sp>
    </p:spTree>
    <p:extLst>
      <p:ext uri="{BB962C8B-B14F-4D97-AF65-F5344CB8AC3E}">
        <p14:creationId xmlns:p14="http://schemas.microsoft.com/office/powerpoint/2010/main" val="695294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r>
              <a:rPr lang="en-GB" dirty="0"/>
              <a:t>Classification based on </a:t>
            </a:r>
            <a:r>
              <a:rPr lang="en-GB" b="1" dirty="0"/>
              <a:t>reticulocyte count </a:t>
            </a:r>
            <a:r>
              <a:rPr lang="en-GB" dirty="0"/>
              <a:t>is also helpful.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reticulocyte count reflects the number of immature RBCs in the circulation</a:t>
            </a:r>
          </a:p>
          <a:p>
            <a:endParaRPr lang="en-GB" dirty="0"/>
          </a:p>
          <a:p>
            <a:r>
              <a:rPr lang="en-GB" dirty="0"/>
              <a:t>The usual percentage of RBCs that are reticulocytes is 2%</a:t>
            </a:r>
          </a:p>
        </p:txBody>
      </p:sp>
    </p:spTree>
    <p:extLst>
      <p:ext uri="{BB962C8B-B14F-4D97-AF65-F5344CB8AC3E}">
        <p14:creationId xmlns:p14="http://schemas.microsoft.com/office/powerpoint/2010/main" val="136945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697" y="1255668"/>
            <a:ext cx="8366760" cy="4480560"/>
          </a:xfrm>
        </p:spPr>
      </p:pic>
    </p:spTree>
    <p:extLst>
      <p:ext uri="{BB962C8B-B14F-4D97-AF65-F5344CB8AC3E}">
        <p14:creationId xmlns:p14="http://schemas.microsoft.com/office/powerpoint/2010/main" val="850550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5433467"/>
          </a:xfrm>
        </p:spPr>
        <p:txBody>
          <a:bodyPr>
            <a:normAutofit/>
          </a:bodyPr>
          <a:lstStyle/>
          <a:p>
            <a:r>
              <a:rPr lang="en-GB" dirty="0"/>
              <a:t>In the steady state, when a patient has a normal Hemoglobin level, the reticulocytes should constitute 2% of all RBCs.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most anemias, reticulocyte counts should rise. A </a:t>
            </a:r>
            <a:r>
              <a:rPr lang="en-GB" b="1" dirty="0"/>
              <a:t>low reticulocyte count indicates bone marrow failure or diminished hematopoiesis.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125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Clinical Features of Anemia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Autofit/>
          </a:bodyPr>
          <a:lstStyle/>
          <a:p>
            <a:r>
              <a:rPr lang="en-GB" sz="2800" b="1" dirty="0"/>
              <a:t>Mild</a:t>
            </a:r>
          </a:p>
          <a:p>
            <a:r>
              <a:rPr lang="en-GB" sz="2800" dirty="0"/>
              <a:t>Pallor (noted especially on skin and on mucous membranes)</a:t>
            </a:r>
          </a:p>
          <a:p>
            <a:r>
              <a:rPr lang="en-GB" sz="2800" b="1" dirty="0"/>
              <a:t>Moderate</a:t>
            </a:r>
          </a:p>
          <a:p>
            <a:r>
              <a:rPr lang="en-GB" sz="2800" dirty="0"/>
              <a:t>Weakness and fatigue</a:t>
            </a:r>
          </a:p>
          <a:p>
            <a:r>
              <a:rPr lang="en-GB" sz="2800" dirty="0"/>
              <a:t>Decreased exercise tolerance</a:t>
            </a:r>
          </a:p>
          <a:p>
            <a:r>
              <a:rPr lang="en-GB" sz="2800" dirty="0"/>
              <a:t>Irritability</a:t>
            </a:r>
          </a:p>
          <a:p>
            <a:r>
              <a:rPr lang="en-GB" sz="2800" dirty="0"/>
              <a:t>Tachycardia</a:t>
            </a:r>
          </a:p>
          <a:p>
            <a:r>
              <a:rPr lang="en-GB" sz="2800" dirty="0"/>
              <a:t>Tachypnea</a:t>
            </a:r>
          </a:p>
          <a:p>
            <a:r>
              <a:rPr lang="en-GB" sz="2800" dirty="0"/>
              <a:t>Anorexia</a:t>
            </a:r>
          </a:p>
          <a:p>
            <a:r>
              <a:rPr lang="en-GB" sz="2800" dirty="0"/>
              <a:t>Systolic heart murmur</a:t>
            </a:r>
          </a:p>
        </p:txBody>
      </p:sp>
    </p:spTree>
    <p:extLst>
      <p:ext uri="{BB962C8B-B14F-4D97-AF65-F5344CB8AC3E}">
        <p14:creationId xmlns:p14="http://schemas.microsoft.com/office/powerpoint/2010/main" val="253446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b="1" dirty="0"/>
              <a:t>Severe</a:t>
            </a:r>
          </a:p>
          <a:p>
            <a:r>
              <a:rPr lang="en-GB" dirty="0"/>
              <a:t>Congestive heart failure</a:t>
            </a:r>
          </a:p>
          <a:p>
            <a:r>
              <a:rPr lang="en-GB" dirty="0"/>
              <a:t>Cardiac dilation</a:t>
            </a:r>
          </a:p>
          <a:p>
            <a:r>
              <a:rPr lang="en-GB" dirty="0"/>
              <a:t>Shortness of breath</a:t>
            </a:r>
          </a:p>
          <a:p>
            <a:r>
              <a:rPr lang="en-GB" dirty="0"/>
              <a:t>Hepatosplenomegaly</a:t>
            </a:r>
          </a:p>
          <a:p>
            <a:r>
              <a:rPr lang="en-GB" dirty="0"/>
              <a:t>Spoon-shaped nails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Clinical Features of Anemia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190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Microcytic, hypochromic anemias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257800"/>
          </a:xfrm>
        </p:spPr>
        <p:txBody>
          <a:bodyPr>
            <a:noAutofit/>
          </a:bodyPr>
          <a:lstStyle/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Iron-deficiency anemia </a:t>
            </a:r>
          </a:p>
          <a:p>
            <a:pPr marL="0" indent="0">
              <a:buNone/>
            </a:pP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β-or alpha thalassemia minor</a:t>
            </a:r>
          </a:p>
          <a:p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Anemia of chronic disease</a:t>
            </a:r>
          </a:p>
          <a:p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Sideroblastic Anemia</a:t>
            </a:r>
          </a:p>
          <a:p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Lead poisoning</a:t>
            </a:r>
          </a:p>
        </p:txBody>
      </p:sp>
    </p:spTree>
    <p:extLst>
      <p:ext uri="{BB962C8B-B14F-4D97-AF65-F5344CB8AC3E}">
        <p14:creationId xmlns:p14="http://schemas.microsoft.com/office/powerpoint/2010/main" val="3671691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Iron-deficiency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en-GB" sz="2800" dirty="0"/>
              <a:t>Is the </a:t>
            </a:r>
            <a:r>
              <a:rPr lang="en-GB" sz="2800" b="1" dirty="0"/>
              <a:t>most common blood disease during infancy and childhood.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The majority of cases are caused by </a:t>
            </a:r>
            <a:r>
              <a:rPr lang="en-GB" sz="2800" b="1" dirty="0"/>
              <a:t>inadequate iron intake.</a:t>
            </a:r>
          </a:p>
          <a:p>
            <a:r>
              <a:rPr lang="en-GB" sz="2800" b="1" dirty="0"/>
              <a:t>Nutritional iron deficiency </a:t>
            </a:r>
            <a:r>
              <a:rPr lang="en-GB" sz="2800" dirty="0"/>
              <a:t>is most common in two age groups.</a:t>
            </a:r>
          </a:p>
          <a:p>
            <a:r>
              <a:rPr lang="en-GB" sz="2800" b="1" dirty="0"/>
              <a:t>Nine to twenty-four months of age: </a:t>
            </a:r>
            <a:r>
              <a:rPr lang="en-GB" sz="2800" dirty="0"/>
              <a:t>owing to inadequate intake and inadequate iron stores (which are typically depleted by 4–6 months of age). </a:t>
            </a:r>
          </a:p>
        </p:txBody>
      </p:sp>
    </p:spTree>
    <p:extLst>
      <p:ext uri="{BB962C8B-B14F-4D97-AF65-F5344CB8AC3E}">
        <p14:creationId xmlns:p14="http://schemas.microsoft.com/office/powerpoint/2010/main" val="1382026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Iron-deficiency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typical toddler’s diet consists of large quantities of iron-poor cow’s milk.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Iron rich foods (e.g., iron-fortified cereal, meats, legumes) or iron supplementation is therefore recommended beginning at 4–6 months of age to prevent anemia.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085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Iron-deficiency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Adolescent girls: </a:t>
            </a:r>
            <a:r>
              <a:rPr lang="en-GB" sz="2800" dirty="0"/>
              <a:t>owing to poor diet, rapid growth, and loss of iron in </a:t>
            </a:r>
            <a:r>
              <a:rPr lang="en-GB" sz="2800" b="1" dirty="0"/>
              <a:t>menstrual blood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Occult blood loss </a:t>
            </a:r>
            <a:r>
              <a:rPr lang="en-GB" sz="2800" dirty="0"/>
              <a:t>:</a:t>
            </a:r>
          </a:p>
          <a:p>
            <a:r>
              <a:rPr lang="en-GB" sz="2800" dirty="0"/>
              <a:t>Polyps, </a:t>
            </a:r>
            <a:r>
              <a:rPr lang="en-GB" sz="2800" dirty="0" err="1"/>
              <a:t>Meckel</a:t>
            </a:r>
            <a:r>
              <a:rPr lang="en-GB" sz="2800" dirty="0"/>
              <a:t> diverticulum, (IBD), </a:t>
            </a:r>
            <a:r>
              <a:rPr lang="en-GB" sz="2800" dirty="0" err="1"/>
              <a:t>PUD,celiac</a:t>
            </a:r>
            <a:r>
              <a:rPr lang="en-GB" sz="2800" dirty="0"/>
              <a:t> disease, and the early ingestion of whole cow’s milk before 1 year of age.</a:t>
            </a:r>
          </a:p>
        </p:txBody>
      </p:sp>
    </p:spTree>
    <p:extLst>
      <p:ext uri="{BB962C8B-B14F-4D97-AF65-F5344CB8AC3E}">
        <p14:creationId xmlns:p14="http://schemas.microsoft.com/office/powerpoint/2010/main" val="1034478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23" y="476673"/>
            <a:ext cx="7886700" cy="792088"/>
          </a:xfrm>
        </p:spPr>
        <p:txBody>
          <a:bodyPr>
            <a:normAutofit/>
          </a:bodyPr>
          <a:lstStyle/>
          <a:p>
            <a:r>
              <a:rPr lang="en-US" b="1" dirty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23" y="1700808"/>
            <a:ext cx="8771973" cy="49685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i="1" dirty="0"/>
              <a:t>Iron deficiency has nonhematologic systemic effects. </a:t>
            </a:r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r>
              <a:rPr lang="en-US" dirty="0"/>
              <a:t>Both iron deficiency and iron-deficiency anemia are associated with impaired neurocognitive function in infancy.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Iron-deficiency anemia is also associated with later, possibly irreversible, cognitive defects.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Other nonhematologic consequences of iron deficiency include pica</a:t>
            </a:r>
            <a:r>
              <a:rPr lang="en-US" b="1" dirty="0"/>
              <a:t> </a:t>
            </a:r>
            <a:r>
              <a:rPr lang="en-US" dirty="0"/>
              <a:t>, the desire to ingest nonnutritive substances, and pagophagia</a:t>
            </a:r>
            <a:r>
              <a:rPr lang="en-US" b="1" dirty="0"/>
              <a:t> </a:t>
            </a:r>
            <a:r>
              <a:rPr lang="en-US" dirty="0"/>
              <a:t>, the desire to ingest ice.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27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5" y="1327038"/>
            <a:ext cx="7886700" cy="5785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2108903"/>
            <a:ext cx="8435340" cy="29762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most common alternative causes of microcytic anemia are α- or β-thalassemia and other hemoglobinopathies, including hemoglobin's E and C.</a:t>
            </a:r>
          </a:p>
        </p:txBody>
      </p:sp>
    </p:spTree>
    <p:extLst>
      <p:ext uri="{BB962C8B-B14F-4D97-AF65-F5344CB8AC3E}">
        <p14:creationId xmlns:p14="http://schemas.microsoft.com/office/powerpoint/2010/main" val="2355085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9" y="1396093"/>
            <a:ext cx="8758646" cy="50572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/>
              <a:t>A presumptive diagnosis of iron-deficiency anemia is most often made by a complete blood count (CBC) demonstrating a microcytic anemia with a high RDW, reduced RBC count, normal WBC count, and normal or elevated platelet count.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An increase in hemoglobin ≥1 g/dL after 1 month of iron therapy is usually the most practical means to establish the diagnosis.</a:t>
            </a:r>
          </a:p>
          <a:p>
            <a:pPr marL="10287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 marL="10287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Children 6 months to &lt;5 years:  Ferritin &lt;12 micrograms/L</a:t>
            </a:r>
          </a:p>
          <a:p>
            <a:pPr marL="10287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children 5 to &lt;12 years:  Ferritin &lt;15 micrograms/L </a:t>
            </a:r>
          </a:p>
        </p:txBody>
      </p:sp>
    </p:spTree>
    <p:extLst>
      <p:ext uri="{BB962C8B-B14F-4D97-AF65-F5344CB8AC3E}">
        <p14:creationId xmlns:p14="http://schemas.microsoft.com/office/powerpoint/2010/main" val="294667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3"/>
            <a:ext cx="8568952" cy="6741368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normally high hemoglobin level of the fetus is a result of fetal erythropoietin production in the liver in response to low Po2 in utero.</a:t>
            </a:r>
          </a:p>
          <a:p>
            <a:pPr marL="68580" indent="-6858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birth, the anatomic site of EPO production shifts to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Embryonic hemoglobin's are produced during yolk sac erythropoiesis, then replaced by fetal hemoglobin (hemoglobin F, α2γ2) during the hepatic phase.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third trimester, gamma chain production gradually diminishes, replaced by beta chains, resulting in hemoglobin A (α2β2).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29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Laboratory findings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72" y="1052736"/>
            <a:ext cx="8229600" cy="5688632"/>
          </a:xfrm>
        </p:spPr>
        <p:txBody>
          <a:bodyPr>
            <a:noAutofit/>
          </a:bodyPr>
          <a:lstStyle/>
          <a:p>
            <a:r>
              <a:rPr lang="en-GB" sz="2400" dirty="0"/>
              <a:t>Because iron stores disappear first, an </a:t>
            </a:r>
            <a:r>
              <a:rPr lang="en-GB" sz="2400" b="1" dirty="0"/>
              <a:t>early finding of iron-deficiency anemia </a:t>
            </a:r>
            <a:r>
              <a:rPr lang="en-GB" sz="2400" dirty="0"/>
              <a:t>is </a:t>
            </a:r>
            <a:r>
              <a:rPr lang="en-GB" sz="2400" b="1" dirty="0"/>
              <a:t>low serum ferritin. 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Ferritin is also an acute-phase reactant, it may be increased in infection, disease states, and stress, therefore appearing normal.</a:t>
            </a:r>
          </a:p>
          <a:p>
            <a:endParaRPr lang="en-GB" sz="2400" dirty="0"/>
          </a:p>
          <a:p>
            <a:r>
              <a:rPr lang="en-GB" sz="2400" dirty="0"/>
              <a:t>As </a:t>
            </a:r>
            <a:r>
              <a:rPr lang="en-GB" sz="2400" b="1" dirty="0"/>
              <a:t>serum iron decreases, iron-binding capacity increases</a:t>
            </a:r>
          </a:p>
          <a:p>
            <a:r>
              <a:rPr lang="en-GB" sz="2400" b="1" dirty="0"/>
              <a:t>Low RBC count and high RDW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Other findings include </a:t>
            </a:r>
            <a:r>
              <a:rPr lang="en-GB" sz="2400" b="1" dirty="0"/>
              <a:t>a normal or decreased reticulocyte count and thrombocytosis.</a:t>
            </a:r>
          </a:p>
        </p:txBody>
      </p:sp>
    </p:spTree>
    <p:extLst>
      <p:ext uri="{BB962C8B-B14F-4D97-AF65-F5344CB8AC3E}">
        <p14:creationId xmlns:p14="http://schemas.microsoft.com/office/powerpoint/2010/main" val="368839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Management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6313148"/>
          </a:xfrm>
        </p:spPr>
        <p:txBody>
          <a:bodyPr>
            <a:normAutofit fontScale="47500" lnSpcReduction="20000"/>
          </a:bodyPr>
          <a:lstStyle/>
          <a:p>
            <a:r>
              <a:rPr lang="en-GB" sz="5300" b="1" dirty="0"/>
              <a:t>Elemental iron </a:t>
            </a:r>
            <a:r>
              <a:rPr lang="en-GB" sz="5300" dirty="0"/>
              <a:t>(4–6 mg/kg/day) is prescribed orally for mild to moderate anemia for 3-4 months</a:t>
            </a:r>
          </a:p>
          <a:p>
            <a:pPr marL="0" indent="0">
              <a:buNone/>
            </a:pPr>
            <a:endParaRPr lang="en-GB" sz="5300" dirty="0"/>
          </a:p>
          <a:p>
            <a:r>
              <a:rPr lang="en-GB" sz="5300" dirty="0"/>
              <a:t>IV Iron  in special situations</a:t>
            </a:r>
          </a:p>
          <a:p>
            <a:endParaRPr lang="en-GB" sz="5300" b="1" dirty="0"/>
          </a:p>
          <a:p>
            <a:r>
              <a:rPr lang="en-GB" sz="5300" b="1" dirty="0"/>
              <a:t>Dietary counselling </a:t>
            </a:r>
          </a:p>
          <a:p>
            <a:pPr marL="0" indent="0">
              <a:buNone/>
            </a:pPr>
            <a:endParaRPr lang="en-GB" sz="5300" b="1" dirty="0"/>
          </a:p>
          <a:p>
            <a:r>
              <a:rPr lang="en-GB" sz="5300" dirty="0"/>
              <a:t>RBC transfusion may be required for severe anemia </a:t>
            </a:r>
            <a:r>
              <a:rPr lang="en-US" altLang="en-US" sz="5400" dirty="0">
                <a:cs typeface="Times New Roman" panose="02020603050405020304" pitchFamily="18" charset="0"/>
              </a:rPr>
              <a:t>hemoglobin values less than 4 g/dL </a:t>
            </a:r>
            <a:br>
              <a:rPr lang="en-GB" sz="5300" dirty="0"/>
            </a:br>
            <a:br>
              <a:rPr lang="en-GB" sz="5300" dirty="0"/>
            </a:br>
            <a:endParaRPr lang="en-GB" sz="5300" dirty="0"/>
          </a:p>
          <a:p>
            <a:r>
              <a:rPr lang="en-GB" sz="5300" b="1" dirty="0"/>
              <a:t>Further evaluation to rule out other causes of anemia is necessary in patients with anemia unresponsive to iron</a:t>
            </a:r>
            <a:r>
              <a:rPr lang="en-GB" sz="5300" dirty="0"/>
              <a:t>.</a:t>
            </a:r>
            <a:br>
              <a:rPr lang="en-GB" sz="5300" dirty="0"/>
            </a:br>
            <a:br>
              <a:rPr lang="en-GB" sz="5300" dirty="0"/>
            </a:br>
            <a:endParaRPr lang="en-GB" sz="5300" dirty="0"/>
          </a:p>
          <a:p>
            <a:r>
              <a:rPr lang="en-GB" sz="5300" dirty="0"/>
              <a:t>Compliance , wrong dose, concomitant blood loss, and malabsorption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511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620688"/>
            <a:ext cx="828092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97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l-GR" sz="3600" b="1" dirty="0"/>
              <a:t>β-</a:t>
            </a:r>
            <a:r>
              <a:rPr lang="en-GB" sz="3600" b="1" dirty="0"/>
              <a:t>Thalassemia minor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373939" cy="6093296"/>
          </a:xfrm>
        </p:spPr>
        <p:txBody>
          <a:bodyPr>
            <a:noAutofit/>
          </a:bodyPr>
          <a:lstStyle/>
          <a:p>
            <a:r>
              <a:rPr lang="en-GB" sz="2400" b="1" dirty="0"/>
              <a:t>Mild asymptomatic hypochromic, microcytic anemia</a:t>
            </a:r>
            <a:br>
              <a:rPr lang="en-GB" sz="2400" dirty="0"/>
            </a:br>
            <a:endParaRPr lang="en-GB" sz="2400" dirty="0"/>
          </a:p>
          <a:p>
            <a:r>
              <a:rPr lang="en-GB" sz="2400" b="1" dirty="0"/>
              <a:t>Elevated hemoglobin A2 &gt; 3.5 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Patients with thalassemia minor have normal to elevated RBC counts as opposed to iron deficiency in which the RBC count is low to normal.</a:t>
            </a:r>
          </a:p>
          <a:p>
            <a:endParaRPr lang="en-GB" sz="2400" dirty="0"/>
          </a:p>
          <a:p>
            <a:r>
              <a:rPr lang="en-GB" sz="2400" b="1" dirty="0"/>
              <a:t>Mentzer index = MCV/RBC   </a:t>
            </a:r>
            <a:br>
              <a:rPr lang="en-GB" sz="2400" dirty="0"/>
            </a:br>
            <a:r>
              <a:rPr lang="en-GB" sz="2400" dirty="0"/>
              <a:t>less than 13 = Thalassemia minor </a:t>
            </a:r>
            <a:br>
              <a:rPr lang="en-GB" sz="2400" dirty="0"/>
            </a:br>
            <a:r>
              <a:rPr lang="en-GB" sz="2400" dirty="0"/>
              <a:t>more than 13 = iron deficiency anemia </a:t>
            </a:r>
          </a:p>
          <a:p>
            <a:r>
              <a:rPr lang="en-GB" sz="2400" b="1" dirty="0"/>
              <a:t>Normal RDW</a:t>
            </a:r>
          </a:p>
          <a:p>
            <a:r>
              <a:rPr lang="en-GB" sz="2400" b="1" dirty="0"/>
              <a:t>Alpha Thalassemia minor have same features as B thalassemia minor but diagnosis is made by genetic test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555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Sideroblastic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Is a group of anemias characterized by the presence of </a:t>
            </a:r>
            <a:r>
              <a:rPr lang="en-GB" sz="2800" b="1" dirty="0"/>
              <a:t>ring sideroblasts </a:t>
            </a:r>
            <a:r>
              <a:rPr lang="en-GB" sz="2800" dirty="0"/>
              <a:t>in the bone marrow. </a:t>
            </a:r>
          </a:p>
          <a:p>
            <a:endParaRPr lang="en-GB" sz="2800" dirty="0"/>
          </a:p>
          <a:p>
            <a:r>
              <a:rPr lang="en-GB" sz="2800" dirty="0"/>
              <a:t>Ring sideroblasts result from the accumulation of iron in the mitochondria of RBC precursors.</a:t>
            </a:r>
          </a:p>
          <a:p>
            <a:endParaRPr lang="en-GB" sz="2800" dirty="0"/>
          </a:p>
          <a:p>
            <a:r>
              <a:rPr lang="en-GB" sz="2800" dirty="0"/>
              <a:t>Sideroblastic anemia may be inherited or may be acquired as a result of drugs or toxins (e.g., isoniazid, alcohol, lead poisoning, chloramphenicol).</a:t>
            </a:r>
          </a:p>
        </p:txBody>
      </p:sp>
    </p:spTree>
    <p:extLst>
      <p:ext uri="{BB962C8B-B14F-4D97-AF65-F5344CB8AC3E}">
        <p14:creationId xmlns:p14="http://schemas.microsoft.com/office/powerpoint/2010/main" val="3273093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Hypochromic microcytic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Lead poisoning : Basophilic stippling on blood film</a:t>
            </a:r>
            <a:br>
              <a:rPr lang="en-GB" b="1" dirty="0"/>
            </a:br>
            <a:endParaRPr lang="en-GB" b="1" dirty="0"/>
          </a:p>
          <a:p>
            <a:r>
              <a:rPr lang="en-GB" b="1" dirty="0"/>
              <a:t>Anemia of</a:t>
            </a:r>
            <a:r>
              <a:rPr lang="en-GB" dirty="0"/>
              <a:t> </a:t>
            </a:r>
            <a:r>
              <a:rPr lang="en-GB" b="1" dirty="0"/>
              <a:t>chronic diseases</a:t>
            </a:r>
            <a:r>
              <a:rPr lang="en-GB" dirty="0"/>
              <a:t>, such as malignancy, infections, and kidney disease</a:t>
            </a:r>
          </a:p>
          <a:p>
            <a:endParaRPr lang="en-GB" dirty="0"/>
          </a:p>
          <a:p>
            <a:r>
              <a:rPr lang="en-GB" sz="2800" dirty="0"/>
              <a:t>Usually </a:t>
            </a:r>
            <a:r>
              <a:rPr lang="en-GB" sz="2800" b="1" dirty="0"/>
              <a:t>Low TIBC and high ferritin</a:t>
            </a:r>
          </a:p>
        </p:txBody>
      </p:sp>
    </p:spTree>
    <p:extLst>
      <p:ext uri="{BB962C8B-B14F-4D97-AF65-F5344CB8AC3E}">
        <p14:creationId xmlns:p14="http://schemas.microsoft.com/office/powerpoint/2010/main" val="885717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332656"/>
            <a:ext cx="5287113" cy="914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00808"/>
            <a:ext cx="74888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58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Normocytic, Normochromic Anemias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anemias are characterized by normal size (normal MCV) and shape of the RBCs.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Common causes </a:t>
            </a:r>
            <a:r>
              <a:rPr lang="en-GB" dirty="0"/>
              <a:t>include hemolytic anemias (premature destruction of RBCs), some RBC aplasias, and sickle cell (SS) anemia.</a:t>
            </a:r>
          </a:p>
        </p:txBody>
      </p:sp>
    </p:spTree>
    <p:extLst>
      <p:ext uri="{BB962C8B-B14F-4D97-AF65-F5344CB8AC3E}">
        <p14:creationId xmlns:p14="http://schemas.microsoft.com/office/powerpoint/2010/main" val="887029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Normocytic, Normochromic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r>
              <a:rPr lang="en-GB" sz="2800" b="1" dirty="0"/>
              <a:t>Reticulocyte count </a:t>
            </a:r>
            <a:r>
              <a:rPr lang="en-GB" sz="2800" dirty="0"/>
              <a:t>may be used to differentiate among the disorders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Low reticulocyte count </a:t>
            </a:r>
            <a:r>
              <a:rPr lang="en-GB" sz="2800" dirty="0"/>
              <a:t>reflects bone marrow suppression or failure and can be seen with RBC aplasias, viral suppression, medication effect, and pancytopenia associated with aplastic anemia.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High reticulocyte count </a:t>
            </a:r>
            <a:r>
              <a:rPr lang="en-GB" sz="2800" dirty="0"/>
              <a:t>reflects high bone marrow production of RBCs as seen in hemolytic anemias, recent acute hemorrhage</a:t>
            </a:r>
          </a:p>
        </p:txBody>
      </p:sp>
    </p:spTree>
    <p:extLst>
      <p:ext uri="{BB962C8B-B14F-4D97-AF65-F5344CB8AC3E}">
        <p14:creationId xmlns:p14="http://schemas.microsoft.com/office/powerpoint/2010/main" val="852336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Hemolytic anemias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/>
              <a:t>Intrinsic RBC defects </a:t>
            </a:r>
            <a:r>
              <a:rPr lang="en-GB" sz="2800" dirty="0"/>
              <a:t>that cause hemolysis include 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RBC membrane disorders </a:t>
            </a:r>
            <a:r>
              <a:rPr lang="en-GB" sz="2800" dirty="0"/>
              <a:t>include hereditary spherocytosis and hereditary elliptocytosis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RBC enzyme disorders </a:t>
            </a:r>
            <a:r>
              <a:rPr lang="en-GB" sz="2800" dirty="0"/>
              <a:t>include glucose-6-phosphate dehydrogenase (G6PD) deficiency and pyruvate kinase (PK) deficiency.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1" dirty="0"/>
              <a:t>Hemoglobinopathies</a:t>
            </a:r>
            <a:r>
              <a:rPr lang="en-GB" sz="2800" dirty="0"/>
              <a:t> include Thalassemia and sickle cell anemia</a:t>
            </a:r>
          </a:p>
        </p:txBody>
      </p:sp>
    </p:spTree>
    <p:extLst>
      <p:ext uri="{BB962C8B-B14F-4D97-AF65-F5344CB8AC3E}">
        <p14:creationId xmlns:p14="http://schemas.microsoft.com/office/powerpoint/2010/main" val="53518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6120680"/>
          </a:xfrm>
        </p:spPr>
        <p:txBody>
          <a:bodyPr rtlCol="0">
            <a:normAutofit/>
          </a:bodyPr>
          <a:lstStyle/>
          <a:p>
            <a:pPr marL="68580" indent="-68580">
              <a:defRPr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During the first few months of postnatal life, rapid growth, shortened RBC survival, and cessation of erythropoiesis cause a gradual decline in hemoglobin levels, with a nadir at 8 to 10 weeks of life. </a:t>
            </a:r>
          </a:p>
          <a:p>
            <a:pPr marL="0" indent="0">
              <a:buNone/>
              <a:defRPr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580" indent="-68580">
              <a:defRPr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This so-called physiologic nadir is accentuated in premature infants. </a:t>
            </a:r>
          </a:p>
          <a:p>
            <a:pPr marL="0" indent="0">
              <a:buNone/>
              <a:defRPr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580" indent="-68580">
              <a:defRPr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By 6 months of age in healthy infants, only trace gamma chain synthesis occurs. </a:t>
            </a:r>
          </a:p>
          <a:p>
            <a:pPr marL="68580" indent="-68580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68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1527E6-C3D7-A4AD-11FE-BCCC74B10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68220"/>
              </p:ext>
            </p:extLst>
          </p:nvPr>
        </p:nvGraphicFramePr>
        <p:xfrm>
          <a:off x="251520" y="116632"/>
          <a:ext cx="8640960" cy="6624735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val="3335159435"/>
                    </a:ext>
                  </a:extLst>
                </a:gridCol>
              </a:tblGrid>
              <a:tr h="706262">
                <a:tc>
                  <a:txBody>
                    <a:bodyPr/>
                    <a:lstStyle/>
                    <a:p>
                      <a:pPr fontAlgn="ctr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Intrinsic red blood cell defects</a:t>
                      </a:r>
                    </a:p>
                  </a:txBody>
                  <a:tcPr marL="56252" marR="56252" marT="29298" marB="2929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88134"/>
                  </a:ext>
                </a:extLst>
              </a:tr>
              <a:tr h="700786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Hemoglobinopathies (eg, sickle cell disease, thalassemias)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318337"/>
                  </a:ext>
                </a:extLst>
              </a:tr>
              <a:tr h="70078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Membrane defects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hereditary spherocytosis, elliptocytosis)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021667"/>
                  </a:ext>
                </a:extLst>
              </a:tr>
              <a:tr h="700786">
                <a:tc>
                  <a:txBody>
                    <a:bodyPr/>
                    <a:lstStyle/>
                    <a:p>
                      <a:pPr fontAlgn="t"/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Enzyme deficiencies (eg, G6PD, pyruvate kinase deficiencies)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57541"/>
                  </a:ext>
                </a:extLst>
              </a:tr>
              <a:tr h="706262">
                <a:tc>
                  <a:txBody>
                    <a:bodyPr/>
                    <a:lstStyle/>
                    <a:p>
                      <a:pPr fontAlgn="ctr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Extrinsic hemolytic processes</a:t>
                      </a:r>
                    </a:p>
                  </a:txBody>
                  <a:tcPr marL="56252" marR="56252" marT="29298" marB="2929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85075"/>
                  </a:ext>
                </a:extLst>
              </a:tr>
              <a:tr h="240906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Autoimmune hemolytic anemia (AIHA)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Warm-reactive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agglutinin disease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Paroxysmal cold hemoglobinuria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636056"/>
                  </a:ext>
                </a:extLst>
              </a:tr>
              <a:tr h="70078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Hypersplenism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84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232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00F75B-17A0-7AAB-C098-BE1901EB8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52921"/>
              </p:ext>
            </p:extLst>
          </p:nvPr>
        </p:nvGraphicFramePr>
        <p:xfrm>
          <a:off x="179512" y="332656"/>
          <a:ext cx="8568952" cy="6048672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val="3678452751"/>
                    </a:ext>
                  </a:extLst>
                </a:gridCol>
              </a:tblGrid>
              <a:tr h="21055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Extrinsic hemolytic processes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Systemic disease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Infection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malaria, 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Clostridium perfringens)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 disease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Renal disease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38670"/>
                  </a:ext>
                </a:extLst>
              </a:tr>
              <a:tr h="612504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Drugs and toxins*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52461"/>
                  </a:ext>
                </a:extLst>
              </a:tr>
              <a:tr h="2105580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Microangiopathies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Hemolytic uremic syndrome (HUS)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Thrombotic thrombocytopenic purpura (congenital or acquired) 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Disseminated intravascular coagulation (DIC) 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880410"/>
                  </a:ext>
                </a:extLst>
              </a:tr>
              <a:tr h="612504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Mechanical damage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artificial heart valves,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Kasabach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-Merritt phenomena)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397932"/>
                  </a:ext>
                </a:extLst>
              </a:tr>
              <a:tr h="612504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Wilson disease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863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731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b="1" dirty="0"/>
              <a:t>Hereditary spherocytosis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47" y="1124744"/>
            <a:ext cx="8229600" cy="5400600"/>
          </a:xfrm>
        </p:spPr>
        <p:txBody>
          <a:bodyPr>
            <a:noAutofit/>
          </a:bodyPr>
          <a:lstStyle/>
          <a:p>
            <a:r>
              <a:rPr lang="en-GB" sz="2800" b="1" dirty="0"/>
              <a:t>Most common inherited abnormality of the RBC membrane </a:t>
            </a:r>
            <a:endParaRPr lang="en-GB" sz="2800" dirty="0"/>
          </a:p>
          <a:p>
            <a:r>
              <a:rPr lang="en-GB" sz="2800" dirty="0"/>
              <a:t>Northern European</a:t>
            </a:r>
          </a:p>
          <a:p>
            <a:r>
              <a:rPr lang="en-GB" sz="2800" dirty="0"/>
              <a:t>large spectrum of phenotypes, from asymptomatic to  transfusion-dependent starting in infancy.</a:t>
            </a:r>
          </a:p>
          <a:p>
            <a:endParaRPr lang="en-GB" sz="2800" dirty="0"/>
          </a:p>
          <a:p>
            <a:r>
              <a:rPr lang="en-GB" sz="2800" dirty="0"/>
              <a:t>There is a deficiency or abnormality of the structural RBC membrane protein </a:t>
            </a:r>
            <a:r>
              <a:rPr lang="en-GB" sz="2800" b="1" dirty="0"/>
              <a:t>spectrin, </a:t>
            </a:r>
            <a:r>
              <a:rPr lang="en-GB" sz="2800" dirty="0"/>
              <a:t>causing the RBC to assume its spherical shape. </a:t>
            </a:r>
          </a:p>
          <a:p>
            <a:endParaRPr lang="en-GB" sz="2800" dirty="0"/>
          </a:p>
          <a:p>
            <a:r>
              <a:rPr lang="en-GB" sz="2800" dirty="0"/>
              <a:t>Inheritance is usually </a:t>
            </a:r>
            <a:r>
              <a:rPr lang="en-GB" sz="2800" b="1" dirty="0"/>
              <a:t>autosomal dominant.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27176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Hereditary spherocytosis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Infants may present with jaundice and anemia.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By 2–3 years of age, patients develop pallor, weakness, and </a:t>
            </a:r>
            <a:r>
              <a:rPr lang="en-GB" sz="2800" b="1" dirty="0"/>
              <a:t>splenomegaly</a:t>
            </a:r>
            <a:r>
              <a:rPr lang="en-GB" sz="2800" dirty="0"/>
              <a:t>, as spherocytes are trapped in the spleen and destroyed.</a:t>
            </a:r>
          </a:p>
          <a:p>
            <a:endParaRPr lang="en-GB" sz="2800" dirty="0"/>
          </a:p>
          <a:p>
            <a:r>
              <a:rPr lang="en-GB" sz="2800" dirty="0"/>
              <a:t>Other complications include </a:t>
            </a:r>
            <a:r>
              <a:rPr lang="en-GB" sz="2800" b="1" dirty="0"/>
              <a:t>aplastic crises, </a:t>
            </a:r>
            <a:r>
              <a:rPr lang="en-GB" sz="2800" dirty="0"/>
              <a:t>most commonly associated with parvovirus B19 infection, and </a:t>
            </a:r>
            <a:r>
              <a:rPr lang="en-GB" sz="2800" b="1" dirty="0"/>
              <a:t>pigmentary  gallstones.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57484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96"/>
            <a:ext cx="8229600" cy="1143000"/>
          </a:xfrm>
        </p:spPr>
        <p:txBody>
          <a:bodyPr/>
          <a:lstStyle/>
          <a:p>
            <a:r>
              <a:rPr lang="en-GB" b="1" dirty="0"/>
              <a:t>Hereditary spherocytosis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29" y="1412776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en-GB" sz="3300" b="1" dirty="0"/>
              <a:t>Laboratory findings of hemolysis:</a:t>
            </a:r>
          </a:p>
          <a:p>
            <a:endParaRPr lang="en-GB" sz="3300" b="1" dirty="0"/>
          </a:p>
          <a:p>
            <a:r>
              <a:rPr lang="en-GB" sz="3300" b="1" dirty="0"/>
              <a:t>Elevated reticulocyte count, indirect hyperbilirubinemia, high LDH, and low Haptoglobin</a:t>
            </a:r>
          </a:p>
          <a:p>
            <a:pPr marL="0" indent="0">
              <a:buNone/>
            </a:pPr>
            <a:endParaRPr lang="en-GB" sz="3300" dirty="0"/>
          </a:p>
          <a:p>
            <a:r>
              <a:rPr lang="en-GB" sz="3300" b="1" dirty="0"/>
              <a:t>Spherocytes </a:t>
            </a:r>
            <a:r>
              <a:rPr lang="en-GB" sz="3300" dirty="0"/>
              <a:t>on blood smear, increased </a:t>
            </a:r>
            <a:r>
              <a:rPr lang="en-GB" sz="3300" b="1" dirty="0"/>
              <a:t>MCHC</a:t>
            </a:r>
            <a:r>
              <a:rPr lang="en-GB" sz="3300" dirty="0"/>
              <a:t> (mean corpuscular hemoglobin concentration)</a:t>
            </a:r>
          </a:p>
          <a:p>
            <a:pPr marL="0" indent="0">
              <a:buNone/>
            </a:pPr>
            <a:endParaRPr lang="en-GB" sz="3300" dirty="0"/>
          </a:p>
          <a:p>
            <a:r>
              <a:rPr lang="en-GB" sz="3300" b="1" dirty="0"/>
              <a:t>Abnormal RBC fragility with osmotic fragility studies.</a:t>
            </a:r>
            <a:br>
              <a:rPr lang="en-GB" sz="3300" b="1" dirty="0"/>
            </a:br>
            <a:br>
              <a:rPr lang="en-GB" sz="3300" b="1" dirty="0"/>
            </a:br>
            <a:endParaRPr lang="en-GB" sz="3300" b="1" dirty="0"/>
          </a:p>
          <a:p>
            <a:r>
              <a:rPr lang="en-US" sz="3300" b="1" i="0" dirty="0">
                <a:effectLst/>
                <a:cs typeface="Calibri Light" panose="020F0302020204030204" pitchFamily="34" charset="0"/>
              </a:rPr>
              <a:t>Flow cytometry using the eosin-5'-maleimide (EMA) binding test </a:t>
            </a:r>
            <a:endParaRPr lang="en-GB" sz="3300" b="1" dirty="0">
              <a:cs typeface="Calibri Light" panose="020F0302020204030204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81674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Hereditary spherocytosis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Management</a:t>
            </a:r>
            <a:br>
              <a:rPr lang="en-GB" b="1" dirty="0"/>
            </a:b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includes transfusions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Folic acid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Splenectomy cures the disorder :Is generally delayed until after 5 years of age.</a:t>
            </a:r>
          </a:p>
        </p:txBody>
      </p:sp>
    </p:spTree>
    <p:extLst>
      <p:ext uri="{BB962C8B-B14F-4D97-AF65-F5344CB8AC3E}">
        <p14:creationId xmlns:p14="http://schemas.microsoft.com/office/powerpoint/2010/main" val="3631366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Hereditary elliptocytosis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GB" sz="2800" b="1" dirty="0"/>
              <a:t>Autosomal dominant </a:t>
            </a:r>
            <a:r>
              <a:rPr lang="en-GB" sz="2800" dirty="0"/>
              <a:t>defect in the structure of </a:t>
            </a:r>
            <a:r>
              <a:rPr lang="en-GB" sz="2800" b="1" dirty="0"/>
              <a:t>spectrin </a:t>
            </a:r>
          </a:p>
          <a:p>
            <a:r>
              <a:rPr lang="en-GB" sz="2800" dirty="0"/>
              <a:t>Clinical features are more variable than in hereditary spherocytosis. </a:t>
            </a:r>
          </a:p>
          <a:p>
            <a:endParaRPr lang="en-GB" sz="2800" dirty="0"/>
          </a:p>
          <a:p>
            <a:r>
              <a:rPr lang="en-GB" sz="2800" dirty="0"/>
              <a:t>The </a:t>
            </a:r>
            <a:r>
              <a:rPr lang="en-GB" sz="2800" b="1" dirty="0"/>
              <a:t>majority of patients are asymptomatic, </a:t>
            </a:r>
            <a:r>
              <a:rPr lang="en-GB" sz="2800" dirty="0"/>
              <a:t>although 10% have jaundice at birth, and later may develop splenomegaly and gallstones.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Treatment includes </a:t>
            </a:r>
            <a:r>
              <a:rPr lang="en-GB" sz="2800" b="1" dirty="0"/>
              <a:t>splenectomy</a:t>
            </a:r>
            <a:r>
              <a:rPr lang="en-GB" sz="2800" dirty="0"/>
              <a:t> for patients with severe chronic hemolysis. </a:t>
            </a:r>
          </a:p>
        </p:txBody>
      </p:sp>
    </p:spTree>
    <p:extLst>
      <p:ext uri="{BB962C8B-B14F-4D97-AF65-F5344CB8AC3E}">
        <p14:creationId xmlns:p14="http://schemas.microsoft.com/office/powerpoint/2010/main" val="3382350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b="1" dirty="0"/>
              <a:t>Glucose-6-phosphate dehydrogenase deficiency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/>
              <a:t>(G6PD) is the most common RBC enzymatic defect. </a:t>
            </a:r>
            <a:r>
              <a:rPr lang="en-GB" sz="2800" dirty="0"/>
              <a:t>It may occur as an </a:t>
            </a:r>
            <a:r>
              <a:rPr lang="en-GB" sz="2800" b="1" dirty="0"/>
              <a:t>acute </a:t>
            </a:r>
            <a:r>
              <a:rPr lang="en-GB" sz="2800" dirty="0"/>
              <a:t>hemolytic disease, induced by infection or medications, or as a </a:t>
            </a:r>
            <a:r>
              <a:rPr lang="en-GB" sz="2800" b="1" dirty="0"/>
              <a:t>chronic </a:t>
            </a:r>
            <a:r>
              <a:rPr lang="en-GB" sz="2800" dirty="0"/>
              <a:t>hemolytic disease.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US" sz="2800" b="1" dirty="0"/>
              <a:t>X linked  disease</a:t>
            </a:r>
            <a:br>
              <a:rPr lang="en-US" sz="2800" b="1" dirty="0"/>
            </a:b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   Triggers of hemolysis 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dirty="0"/>
              <a:t>Infection</a:t>
            </a:r>
          </a:p>
          <a:p>
            <a:r>
              <a:rPr lang="en-GB" sz="2800" dirty="0"/>
              <a:t>Fava beans</a:t>
            </a:r>
          </a:p>
          <a:p>
            <a:r>
              <a:rPr lang="en-GB" sz="2800" dirty="0"/>
              <a:t>Drugs (e.g., sulpha, salicylates, antimalarials)</a:t>
            </a:r>
          </a:p>
          <a:p>
            <a:r>
              <a:rPr lang="en-GB" sz="2800" dirty="0"/>
              <a:t>Naphthalene balls </a:t>
            </a:r>
          </a:p>
          <a:p>
            <a:r>
              <a:rPr lang="en-GB" sz="2800" dirty="0"/>
              <a:t>henna</a:t>
            </a:r>
          </a:p>
        </p:txBody>
      </p:sp>
    </p:spTree>
    <p:extLst>
      <p:ext uri="{BB962C8B-B14F-4D97-AF65-F5344CB8AC3E}">
        <p14:creationId xmlns:p14="http://schemas.microsoft.com/office/powerpoint/2010/main" val="64058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89BD-E8BC-A4A0-B4A5-8D577E20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Glucose-6-phosphate dehydrogenase deficiency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5109-8C56-89F6-82E8-8435FCFED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568952" cy="51657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Clinically evident jaundice, dark urine resulting from bilirubin pigments, hemoglobinuria when hemolysis is intravascular, and decreased haptoglobin levels are common during hemolytic episodes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Transfusions are indicated when significant cardiovascular compromise is present. Maintaining hydration and urine alkalization protects the kidneys against damage from precipitated free hemoglobin.</a:t>
            </a:r>
          </a:p>
        </p:txBody>
      </p:sp>
    </p:spTree>
    <p:extLst>
      <p:ext uri="{BB962C8B-B14F-4D97-AF65-F5344CB8AC3E}">
        <p14:creationId xmlns:p14="http://schemas.microsoft.com/office/powerpoint/2010/main" val="10392836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PK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8" y="1368001"/>
            <a:ext cx="8229600" cy="5213176"/>
          </a:xfrm>
        </p:spPr>
        <p:txBody>
          <a:bodyPr>
            <a:noAutofit/>
          </a:bodyPr>
          <a:lstStyle/>
          <a:p>
            <a:r>
              <a:rPr lang="en-GB" sz="2800" dirty="0"/>
              <a:t>Is an </a:t>
            </a:r>
            <a:r>
              <a:rPr lang="en-GB" sz="2800" b="1" dirty="0"/>
              <a:t>autosomal recessive </a:t>
            </a:r>
            <a:r>
              <a:rPr lang="en-GB" sz="2800" dirty="0"/>
              <a:t>disorder </a:t>
            </a:r>
          </a:p>
          <a:p>
            <a:r>
              <a:rPr lang="en-GB" sz="2800" b="1" dirty="0"/>
              <a:t>Clinical features </a:t>
            </a:r>
            <a:r>
              <a:rPr lang="en-GB" sz="2800" dirty="0"/>
              <a:t>include pallor, jaundice, and splenomegaly.</a:t>
            </a:r>
          </a:p>
          <a:p>
            <a:r>
              <a:rPr lang="en-GB" sz="2800" dirty="0"/>
              <a:t>Kernicterus has been reported in neonates.</a:t>
            </a:r>
          </a:p>
          <a:p>
            <a:r>
              <a:rPr lang="en-GB" sz="2800" b="1" dirty="0"/>
              <a:t>Laboratory findings </a:t>
            </a:r>
            <a:r>
              <a:rPr lang="en-GB" sz="2800" dirty="0"/>
              <a:t>include varying degrees of anemia and a blood smear showing </a:t>
            </a:r>
            <a:r>
              <a:rPr lang="en-GB" sz="2800" b="1" dirty="0"/>
              <a:t>polychromatic RBCs.</a:t>
            </a:r>
          </a:p>
          <a:p>
            <a:r>
              <a:rPr lang="en-GB" sz="2800" b="1" dirty="0"/>
              <a:t>Diagnosis </a:t>
            </a:r>
            <a:r>
              <a:rPr lang="en-GB" sz="2800" dirty="0"/>
              <a:t>is by finding decreased PK activity in the RBCs.</a:t>
            </a:r>
          </a:p>
          <a:p>
            <a:r>
              <a:rPr lang="en-GB" sz="2800" b="1" dirty="0"/>
              <a:t>Management </a:t>
            </a:r>
            <a:r>
              <a:rPr lang="en-GB" sz="2800" dirty="0"/>
              <a:t>includes transfusions and splenectomy for severe disease.</a:t>
            </a:r>
          </a:p>
        </p:txBody>
      </p:sp>
    </p:spTree>
    <p:extLst>
      <p:ext uri="{BB962C8B-B14F-4D97-AF65-F5344CB8AC3E}">
        <p14:creationId xmlns:p14="http://schemas.microsoft.com/office/powerpoint/2010/main" val="311652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21" y="260648"/>
            <a:ext cx="8552905" cy="640630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is a tetramer of 4 globin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chains ( 2 alpha (α) and 2 beta (β) polypeptide chains )  with an iron-containing porphyrin ring called </a:t>
            </a:r>
            <a:r>
              <a:rPr lang="en-US" sz="1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 to each chain.</a:t>
            </a: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dynamic interaction between heme and globin gives hemoglobin its unique properties in the reversible transport of oxygen.</a:t>
            </a: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α-globin and β-globin gene clusters are located on chromosome 16 and 11, respectively.</a:t>
            </a: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4 α-globin genes and 2 β-globin genes. </a:t>
            </a:r>
          </a:p>
          <a:p>
            <a:pPr marL="0" indent="0" algn="just">
              <a:buNone/>
            </a:pP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endParaRPr lang="en-US" sz="375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756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α-</a:t>
            </a:r>
            <a:r>
              <a:rPr lang="en-GB" sz="3200" b="1" dirty="0"/>
              <a:t>Thalassemia and </a:t>
            </a:r>
            <a:r>
              <a:rPr lang="el-GR" sz="3200" b="1" dirty="0"/>
              <a:t>β-</a:t>
            </a:r>
            <a:r>
              <a:rPr lang="en-GB" sz="3200" b="1" dirty="0"/>
              <a:t>thalassemia syndromes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Thalassemia is a group of inherited anemias characterized by </a:t>
            </a:r>
            <a:r>
              <a:rPr lang="en-GB" sz="2800" b="1" dirty="0"/>
              <a:t>defective synthesis of one of the Hemoglobin chains</a:t>
            </a:r>
          </a:p>
          <a:p>
            <a:endParaRPr lang="en-GB" sz="2800" b="1" dirty="0"/>
          </a:p>
          <a:p>
            <a:r>
              <a:rPr lang="en-GB" sz="2800" b="1" dirty="0"/>
              <a:t>Normally, </a:t>
            </a:r>
            <a:r>
              <a:rPr lang="en-GB" sz="2800" dirty="0"/>
              <a:t>the major </a:t>
            </a:r>
            <a:r>
              <a:rPr lang="en-GB" sz="2800" b="1" dirty="0"/>
              <a:t>Hemoglobin</a:t>
            </a:r>
            <a:r>
              <a:rPr lang="en-GB" sz="2800" dirty="0"/>
              <a:t> in RBCs is hemoglobin A1, a tetramer of two α- chains and two β-chains. </a:t>
            </a:r>
          </a:p>
          <a:p>
            <a:endParaRPr lang="en-GB" sz="2800" dirty="0"/>
          </a:p>
          <a:p>
            <a:r>
              <a:rPr lang="en-GB" sz="2800" dirty="0"/>
              <a:t>HgbA2 and Hemoglobin F may also be present in small amounts.</a:t>
            </a:r>
          </a:p>
        </p:txBody>
      </p:sp>
    </p:spTree>
    <p:extLst>
      <p:ext uri="{BB962C8B-B14F-4D97-AF65-F5344CB8AC3E}">
        <p14:creationId xmlns:p14="http://schemas.microsoft.com/office/powerpoint/2010/main" val="16774542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400600"/>
          </a:xfrm>
        </p:spPr>
        <p:txBody>
          <a:bodyPr>
            <a:normAutofit/>
          </a:bodyPr>
          <a:lstStyle/>
          <a:p>
            <a:r>
              <a:rPr lang="en-GB" sz="2800" b="1" dirty="0"/>
              <a:t>α-Thalassemia </a:t>
            </a:r>
            <a:r>
              <a:rPr lang="en-GB" sz="2800" dirty="0"/>
              <a:t>results from </a:t>
            </a:r>
            <a:r>
              <a:rPr lang="en-GB" sz="2800" b="1" dirty="0"/>
              <a:t>defective α-globin chain synthesis, </a:t>
            </a:r>
            <a:r>
              <a:rPr lang="en-GB" sz="2800" dirty="0"/>
              <a:t>and </a:t>
            </a:r>
            <a:r>
              <a:rPr lang="en-GB" sz="2800" b="1" dirty="0"/>
              <a:t>β- thalassemia </a:t>
            </a:r>
            <a:r>
              <a:rPr lang="en-GB" sz="2800" dirty="0"/>
              <a:t>results from </a:t>
            </a:r>
            <a:r>
              <a:rPr lang="en-GB" sz="2800" b="1" dirty="0"/>
              <a:t>defective β-globin chain synthesis.</a:t>
            </a:r>
          </a:p>
          <a:p>
            <a:endParaRPr lang="en-GB" sz="2800" b="1" dirty="0"/>
          </a:p>
          <a:p>
            <a:r>
              <a:rPr lang="en-GB" sz="2800" dirty="0"/>
              <a:t>Both types of thalassemia result in hemolysis that leads to increased bone marrow activity.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 As marrow activity increases, the marrow spaces enlarge, increasing the size of bones in the face, skull, and other bones if severe and untreated.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555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α-Thalassemia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Is the result of deletions of the </a:t>
            </a:r>
            <a:r>
              <a:rPr lang="en-GB" b="1" dirty="0"/>
              <a:t>α-globin chain </a:t>
            </a:r>
            <a:r>
              <a:rPr lang="en-GB" dirty="0"/>
              <a:t>and occurs predominantly in Southeast Asians.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Silent carrier. </a:t>
            </a:r>
            <a:r>
              <a:rPr lang="en-GB" dirty="0"/>
              <a:t>One α-globin gene is deleted. Patients have </a:t>
            </a:r>
            <a:r>
              <a:rPr lang="en-GB" b="1" dirty="0"/>
              <a:t>no anemia </a:t>
            </a:r>
            <a:r>
              <a:rPr lang="en-GB" dirty="0"/>
              <a:t>and are </a:t>
            </a:r>
            <a:r>
              <a:rPr lang="en-GB" b="1" dirty="0"/>
              <a:t>asymptomatic.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α-Thalassemia minor. </a:t>
            </a:r>
            <a:r>
              <a:rPr lang="en-GB" dirty="0"/>
              <a:t>Two α-globin genes are deleted. Patients have </a:t>
            </a:r>
            <a:r>
              <a:rPr lang="en-GB" b="1" dirty="0"/>
              <a:t>mild microcytic anemia </a:t>
            </a:r>
            <a:r>
              <a:rPr lang="en-GB" dirty="0"/>
              <a:t>which is diagnosed by </a:t>
            </a:r>
            <a:r>
              <a:rPr lang="en-GB" b="1" dirty="0"/>
              <a:t>gene testing (PCR)</a:t>
            </a:r>
          </a:p>
        </p:txBody>
      </p:sp>
    </p:spTree>
    <p:extLst>
      <p:ext uri="{BB962C8B-B14F-4D97-AF65-F5344CB8AC3E}">
        <p14:creationId xmlns:p14="http://schemas.microsoft.com/office/powerpoint/2010/main" val="1756542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254642"/>
          <a:ext cx="7886700" cy="6817875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830">
                <a:tc gridSpan="3"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n-US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-THALASSEMIA </a:t>
                      </a:r>
                      <a:endParaRPr lang="en-US" sz="2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085"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Silent carrier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l-GR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-/</a:t>
                      </a:r>
                      <a:r>
                        <a:rPr lang="el-GR" sz="24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αα</a:t>
                      </a:r>
                      <a:r>
                        <a:rPr lang="el-GR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Normal complete blood count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08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-Thalassemia trait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αα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/- - (</a:t>
                      </a:r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-thalassemia 1) </a:t>
                      </a:r>
                      <a:r>
                        <a:rPr lang="el-GR" sz="2400" b="0" i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 </a:t>
                      </a:r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 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-/</a:t>
                      </a:r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 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(</a:t>
                      </a:r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-thalassemia 2) </a:t>
                      </a:r>
                      <a:endParaRPr lang="el-GR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Mild microcytic anemia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338"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Hemoglobin H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 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-/- - </a:t>
                      </a:r>
                      <a:endParaRPr lang="el-GR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Microcytic anemia and mild hemolysis; not transfusion- dependent</a:t>
                      </a:r>
                      <a:endParaRPr lang="en-US" sz="2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592"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Hydrops fetalis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-/- -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Severe anemia, intrauterine anasarca from congestive heart failure; death in utero or at birth </a:t>
                      </a:r>
                      <a:endParaRPr lang="en-US" sz="2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225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α-Thalassemia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dirty="0"/>
              <a:t>Hemoglobin H disease. </a:t>
            </a:r>
            <a:r>
              <a:rPr lang="en-GB" sz="2800" dirty="0"/>
              <a:t>Three α-globin genes are deleted. Patients have </a:t>
            </a:r>
            <a:r>
              <a:rPr lang="en-GB" sz="2800" b="1" dirty="0"/>
              <a:t>moderate to severe anemia at birth </a:t>
            </a:r>
          </a:p>
          <a:p>
            <a:pPr marL="0" indent="0">
              <a:buNone/>
            </a:pPr>
            <a:r>
              <a:rPr lang="en-GB" sz="2800" dirty="0"/>
              <a:t> </a:t>
            </a:r>
          </a:p>
          <a:p>
            <a:r>
              <a:rPr lang="en-GB" sz="2800" b="1" dirty="0"/>
              <a:t>Fetal hydrops. </a:t>
            </a:r>
            <a:r>
              <a:rPr lang="en-GB" sz="2800" dirty="0"/>
              <a:t>Four α-globin genes are deleted. </a:t>
            </a:r>
          </a:p>
          <a:p>
            <a:endParaRPr lang="en-GB" sz="2800" dirty="0"/>
          </a:p>
          <a:p>
            <a:r>
              <a:rPr lang="en-GB" sz="2800" dirty="0"/>
              <a:t>Only Hemoglobin Bart’s are formed, and in utero, this causes profound anemia , congestive heart failure (CHF), and death if not identified early enough for intrauterine transfusion to occur.</a:t>
            </a:r>
          </a:p>
        </p:txBody>
      </p:sp>
    </p:spTree>
    <p:extLst>
      <p:ext uri="{BB962C8B-B14F-4D97-AF65-F5344CB8AC3E}">
        <p14:creationId xmlns:p14="http://schemas.microsoft.com/office/powerpoint/2010/main" val="3163462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β-Thalassemia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Is the result of mutations of the </a:t>
            </a:r>
            <a:r>
              <a:rPr lang="en-GB" sz="2800" b="1" dirty="0"/>
              <a:t>β-globin chain. </a:t>
            </a:r>
            <a:r>
              <a:rPr lang="en-GB" sz="2800" dirty="0"/>
              <a:t>Because there are only two β-globin genes in each cell, there are only two states: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β-Thalassemia major </a:t>
            </a:r>
            <a:r>
              <a:rPr lang="en-GB" sz="2800" dirty="0"/>
              <a:t>(Cooley anemia ) may be caused by either </a:t>
            </a:r>
            <a:r>
              <a:rPr lang="en-GB" sz="2800" b="1" dirty="0"/>
              <a:t>total absence of the β-globin chains or deficient β-globin chain production.</a:t>
            </a:r>
          </a:p>
          <a:p>
            <a:endParaRPr lang="en-GB" sz="2800" b="1" dirty="0"/>
          </a:p>
          <a:p>
            <a:r>
              <a:rPr lang="en-GB" sz="2800" dirty="0"/>
              <a:t>β-Thalassemia major occurs predominantly among patients of Mediterranean background.</a:t>
            </a:r>
          </a:p>
        </p:txBody>
      </p:sp>
    </p:spTree>
    <p:extLst>
      <p:ext uri="{BB962C8B-B14F-4D97-AF65-F5344CB8AC3E}">
        <p14:creationId xmlns:p14="http://schemas.microsoft.com/office/powerpoint/2010/main" val="9025548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814776"/>
              </p:ext>
            </p:extLst>
          </p:nvPr>
        </p:nvGraphicFramePr>
        <p:xfrm>
          <a:off x="107504" y="1"/>
          <a:ext cx="8856984" cy="6857999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7845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DISORDER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GENOTYPIC ABNORMALITY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CLINICAL PHENOTYPE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25">
                <a:tc gridSpan="3"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-THALASSEMIA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363"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Thalassemia major (Cooley’s anemia)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Homozygous 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0-thalassemia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Severe hemolysis, ineffective erythropoiesis, transfusion dependency, hepatosplenomegaly, iron overload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882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Thalassemia </a:t>
                      </a:r>
                      <a:r>
                        <a:rPr lang="en-US" sz="2000" b="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intermedia</a:t>
                      </a:r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Compound heterozygous 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0- and 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+-thalassemia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Moderate hemolysis, splenomegaly, moderately severe anemia, but not transfusion-dependent; main life- threatening complication is iron overload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584"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Thalassemia minor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Heterozygous </a:t>
                      </a:r>
                      <a:r>
                        <a:rPr lang="en-US" sz="2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0- and </a:t>
                      </a:r>
                      <a:r>
                        <a:rPr lang="en-US" sz="2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+-thalassemia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Microcytosis, mild anemia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2788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328592"/>
          </a:xfrm>
        </p:spPr>
        <p:txBody>
          <a:bodyPr>
            <a:noAutofit/>
          </a:bodyPr>
          <a:lstStyle/>
          <a:p>
            <a:r>
              <a:rPr lang="en-GB" sz="2800" b="1" dirty="0"/>
              <a:t>Profound hemolytic anemia </a:t>
            </a:r>
            <a:r>
              <a:rPr lang="en-GB" sz="2800" dirty="0"/>
              <a:t>in infancy (6 month of age)</a:t>
            </a:r>
            <a:endParaRPr lang="en-GB" sz="2800" b="1" dirty="0"/>
          </a:p>
          <a:p>
            <a:r>
              <a:rPr lang="en-GB" sz="2800" dirty="0"/>
              <a:t>If untreated, </a:t>
            </a:r>
            <a:r>
              <a:rPr lang="en-GB" sz="2800" b="1" dirty="0"/>
              <a:t>bone marrow hyperplasia </a:t>
            </a:r>
            <a:r>
              <a:rPr lang="en-GB" sz="2800" dirty="0"/>
              <a:t>in sites that result in a characteristic </a:t>
            </a:r>
            <a:r>
              <a:rPr lang="en-GB" sz="2800" b="1" dirty="0"/>
              <a:t>“thalassemia facies” </a:t>
            </a:r>
            <a:r>
              <a:rPr lang="en-GB" sz="2800" dirty="0"/>
              <a:t>(frontal bossing, maxillary hyperplasia with prominent cheekbones (</a:t>
            </a:r>
            <a:r>
              <a:rPr lang="en-US" sz="2800" b="0" i="0" dirty="0">
                <a:effectLst/>
                <a:latin typeface="Google Sans"/>
              </a:rPr>
              <a:t>chipmunk face)</a:t>
            </a:r>
          </a:p>
          <a:p>
            <a:pPr marL="0" indent="0">
              <a:buNone/>
            </a:pPr>
            <a:endParaRPr lang="en-US" sz="2800" b="0" i="0" dirty="0">
              <a:effectLst/>
              <a:latin typeface="Google Sans"/>
            </a:endParaRPr>
          </a:p>
          <a:p>
            <a:r>
              <a:rPr lang="en-US" sz="2800" b="1" dirty="0">
                <a:latin typeface="Google Sans"/>
              </a:rPr>
              <a:t>Extramedullary Hematopoiesis</a:t>
            </a:r>
          </a:p>
          <a:p>
            <a:endParaRPr lang="en-US" sz="2800" b="1" dirty="0">
              <a:latin typeface="Google Sans"/>
            </a:endParaRPr>
          </a:p>
          <a:p>
            <a:r>
              <a:rPr lang="en-GB" sz="2800" b="1" dirty="0"/>
              <a:t>Hepatosplenomegaly</a:t>
            </a:r>
          </a:p>
          <a:p>
            <a:endParaRPr lang="en-GB" sz="2800" dirty="0"/>
          </a:p>
          <a:p>
            <a:r>
              <a:rPr lang="en-GB" sz="2800" dirty="0"/>
              <a:t>Delayed growth and puberty may also be present</a:t>
            </a:r>
          </a:p>
        </p:txBody>
      </p:sp>
    </p:spTree>
    <p:extLst>
      <p:ext uri="{BB962C8B-B14F-4D97-AF65-F5344CB8AC3E}">
        <p14:creationId xmlns:p14="http://schemas.microsoft.com/office/powerpoint/2010/main" val="42904542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2932550-59DD-465A-96FD-2990C0A155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057401"/>
            <a:ext cx="360045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487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lassemia facies">
            <a:extLst>
              <a:ext uri="{FF2B5EF4-FFF2-40B4-BE49-F238E27FC236}">
                <a16:creationId xmlns:a16="http://schemas.microsoft.com/office/drawing/2014/main" id="{4309E44C-5A4A-0AF4-0DFE-2A340BFBD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8" y="1196752"/>
            <a:ext cx="707570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9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95617"/>
            <a:ext cx="8191822" cy="99417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Cell Life Span in the Fetus and Neonate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76434"/>
            <a:ext cx="8820472" cy="27407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erythrocyte life span in normal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approximately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days.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life span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fetal/neonatal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erythrocytes was once estimated to be considerably less, with an average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60- 90 days.</a:t>
            </a:r>
          </a:p>
        </p:txBody>
      </p:sp>
    </p:spTree>
    <p:extLst>
      <p:ext uri="{BB962C8B-B14F-4D97-AF65-F5344CB8AC3E}">
        <p14:creationId xmlns:p14="http://schemas.microsoft.com/office/powerpoint/2010/main" val="33478525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Laboratory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/>
              <a:t>Severe hypochromia and microcytosis, elevated reticulocyte count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dirty="0"/>
              <a:t>Elevated unconjugated bilirubin, serum iron, and lactate dehydrogenase (LDH)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US" sz="2800" b="0" i="0" dirty="0">
                <a:solidFill>
                  <a:srgbClr val="111111"/>
                </a:solidFill>
                <a:effectLst/>
                <a:latin typeface="Muli"/>
              </a:rPr>
              <a:t>Plain skull X-ray shows the classical ‘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Muli"/>
              </a:rPr>
              <a:t>hair on end‘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Muli"/>
              </a:rPr>
              <a:t>appearance.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Electrophoresis demonstrates low or absent Hemoglobin A and elevated Hemoglobin F.</a:t>
            </a:r>
          </a:p>
        </p:txBody>
      </p:sp>
    </p:spTree>
    <p:extLst>
      <p:ext uri="{BB962C8B-B14F-4D97-AF65-F5344CB8AC3E}">
        <p14:creationId xmlns:p14="http://schemas.microsoft.com/office/powerpoint/2010/main" val="26623996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Lifelong transfusions</a:t>
            </a:r>
          </a:p>
          <a:p>
            <a:endParaRPr lang="en-GB" b="1" dirty="0"/>
          </a:p>
          <a:p>
            <a:r>
              <a:rPr lang="en-GB" b="1" dirty="0"/>
              <a:t>Chelation therapy </a:t>
            </a:r>
            <a:r>
              <a:rPr lang="en-GB" dirty="0"/>
              <a:t>to avoid iron overload and often </a:t>
            </a:r>
            <a:r>
              <a:rPr lang="en-GB" b="1" dirty="0"/>
              <a:t>splenectomy.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Bone marrow transplant </a:t>
            </a:r>
            <a:r>
              <a:rPr lang="en-GB" dirty="0"/>
              <a:t>is curative and is the   therapy of choice.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Gene therapy.</a:t>
            </a:r>
          </a:p>
        </p:txBody>
      </p:sp>
    </p:spTree>
    <p:extLst>
      <p:ext uri="{BB962C8B-B14F-4D97-AF65-F5344CB8AC3E}">
        <p14:creationId xmlns:p14="http://schemas.microsoft.com/office/powerpoint/2010/main" val="22384563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>
            <a:noAutofit/>
          </a:bodyPr>
          <a:lstStyle/>
          <a:p>
            <a:r>
              <a:rPr lang="en-GB" sz="2800" b="1" dirty="0"/>
              <a:t>Hemochromatosis </a:t>
            </a:r>
            <a:r>
              <a:rPr lang="en-GB" sz="2800" dirty="0"/>
              <a:t>(iron accumulation within the heart, liver, lungs, pancreas, and skin) is a major complication and is caused by increased iron absorption from the intestine and from iron in transfused RBCs. 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1" dirty="0"/>
              <a:t>Chelation of iron </a:t>
            </a:r>
            <a:r>
              <a:rPr lang="en-GB" sz="2800" dirty="0"/>
              <a:t>with the intravenous agent </a:t>
            </a:r>
            <a:r>
              <a:rPr lang="en-GB" sz="2800" b="1" dirty="0"/>
              <a:t>deferoxamine </a:t>
            </a:r>
            <a:r>
              <a:rPr lang="en-GB" sz="2800" dirty="0"/>
              <a:t>and/or the oral agent </a:t>
            </a:r>
            <a:r>
              <a:rPr lang="en-GB" sz="2800" b="1" dirty="0" err="1"/>
              <a:t>deferasirox</a:t>
            </a:r>
            <a:r>
              <a:rPr lang="en-GB" sz="2800" b="1" dirty="0"/>
              <a:t> </a:t>
            </a:r>
            <a:r>
              <a:rPr lang="en-GB" sz="2800" dirty="0"/>
              <a:t>promotes iron excretion and may help prevent or delay hemochromatosis.</a:t>
            </a:r>
          </a:p>
        </p:txBody>
      </p:sp>
    </p:spTree>
    <p:extLst>
      <p:ext uri="{BB962C8B-B14F-4D97-AF65-F5344CB8AC3E}">
        <p14:creationId xmlns:p14="http://schemas.microsoft.com/office/powerpoint/2010/main" val="21699333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SS hemoglobinopathies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54461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SS disease occurs in 1 in 800 black newborns in the United States</a:t>
            </a:r>
          </a:p>
          <a:p>
            <a:endParaRPr lang="en-GB" dirty="0"/>
          </a:p>
          <a:p>
            <a:r>
              <a:rPr lang="en-GB" sz="3200" b="1" dirty="0"/>
              <a:t>SS disease </a:t>
            </a:r>
            <a:r>
              <a:rPr lang="en-GB" sz="3200" dirty="0"/>
              <a:t>is caused by a </a:t>
            </a:r>
            <a:r>
              <a:rPr lang="en-GB" sz="3200" b="1" dirty="0"/>
              <a:t>single amino acid substitution </a:t>
            </a:r>
            <a:r>
              <a:rPr lang="en-GB" sz="3200" dirty="0"/>
              <a:t>of </a:t>
            </a:r>
            <a:r>
              <a:rPr lang="en-GB" sz="3200" b="1" dirty="0"/>
              <a:t>valine for glutamic acid </a:t>
            </a:r>
            <a:r>
              <a:rPr lang="en-GB" sz="3200" dirty="0"/>
              <a:t>on the </a:t>
            </a:r>
            <a:r>
              <a:rPr lang="en-GB" sz="3200" b="1" dirty="0"/>
              <a:t>number 6 position of the β-globin chain </a:t>
            </a:r>
            <a:r>
              <a:rPr lang="en-GB" sz="3200" dirty="0"/>
              <a:t>of </a:t>
            </a:r>
            <a:r>
              <a:rPr lang="en-GB" sz="3200" dirty="0" err="1"/>
              <a:t>Hemoglobin</a:t>
            </a:r>
            <a:r>
              <a:rPr lang="en-GB" sz="3200" dirty="0"/>
              <a:t>.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The mutation results in polymerization of Hgb within the RBC membrane when the RBC is exposed to low oxygen or acidosis.</a:t>
            </a:r>
            <a:br>
              <a:rPr lang="en-GB" sz="3200" dirty="0"/>
            </a:br>
            <a:endParaRPr lang="en-GB" sz="3200" dirty="0"/>
          </a:p>
          <a:p>
            <a:r>
              <a:rPr lang="en-GB" b="1" dirty="0"/>
              <a:t>D</a:t>
            </a:r>
            <a:r>
              <a:rPr lang="en-GB" sz="3200" b="1" dirty="0"/>
              <a:t>istorted RBC shape </a:t>
            </a:r>
            <a:r>
              <a:rPr lang="en-GB" sz="3200" dirty="0"/>
              <a:t>(sickled) that leads to decreased RBC life span </a:t>
            </a:r>
            <a:r>
              <a:rPr lang="en-GB" sz="3200" b="1" dirty="0"/>
              <a:t>(hemolysis) </a:t>
            </a:r>
            <a:r>
              <a:rPr lang="en-GB" sz="3200" dirty="0"/>
              <a:t>and </a:t>
            </a:r>
            <a:r>
              <a:rPr lang="en-GB" sz="3200" b="1" dirty="0"/>
              <a:t>occlusion of small vessels, </a:t>
            </a:r>
            <a:r>
              <a:rPr lang="en-GB" sz="3200" dirty="0"/>
              <a:t>resulting in distal ischemia, infarction, and organ dysfunction.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334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Clinical characteristics are not generally present until protective Hgb F declines (by 6 months of age).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Clinical episodes are often termed crises </a:t>
            </a:r>
            <a:r>
              <a:rPr lang="en-GB" sz="2800" i="1" dirty="0"/>
              <a:t> </a:t>
            </a:r>
            <a:r>
              <a:rPr lang="en-GB" sz="2800" dirty="0"/>
              <a:t>because they occur suddenly.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58654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D8000-2CF9-DAD0-878D-E2F2E78F9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712968" cy="6120680"/>
          </a:xfrm>
        </p:spPr>
        <p:txBody>
          <a:bodyPr>
            <a:normAutofit lnSpcReduction="10000"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en-US" sz="2400" b="0" i="0" u="none" strike="noStrike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Chronic, onset 3–4 month of age; may require folate therapy for chronic hemolysis; hemoglobin usually 6-10 g/dL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Aplastic crisis </a:t>
            </a:r>
            <a:endParaRPr lang="en-US" sz="24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Parvovirus infection, reticulocytopenia; acute and reversible; may need transfusion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Sequestration crisis </a:t>
            </a:r>
            <a:endParaRPr lang="en-US" sz="24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Massive splenomegaly (may involve liver), shock; treat with transfusion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Hemolytic crisis </a:t>
            </a:r>
            <a:endParaRPr lang="en-US" sz="24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be associated with G6PD deficiency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Dactylitis </a:t>
            </a:r>
            <a:endParaRPr lang="en-US" sz="24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Hand-foot swelling in early infancy 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023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B81DC-5555-B02D-A67E-AC2CC4732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36704"/>
          </a:xfrm>
        </p:spPr>
        <p:txBody>
          <a:bodyPr>
            <a:normAutofit fontScale="92500" lnSpcReduction="10000"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Painful crisis </a:t>
            </a:r>
            <a:endParaRPr lang="en-US" sz="24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Microvascular painful vasoocclusive infarcts of muscle, bone, bone marrow, lung, intestines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Cerebrovascular accidents </a:t>
            </a:r>
            <a:endParaRPr lang="en-US" sz="24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and small vessel occlusion → thrombosis/bleeding (stroke); requires chronic transfusion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Acute chest syndrome </a:t>
            </a:r>
            <a:endParaRPr lang="en-US" sz="24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Infection, asthma, atelectasis, infarction, fat emboli, severe hypoxemia, infiltrate, dyspnea, absent breath sounds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Chronic lung disease </a:t>
            </a:r>
            <a:endParaRPr lang="en-US" sz="24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Pulmonary fibrosis, restrictive lung disease, </a:t>
            </a:r>
            <a:r>
              <a:rPr lang="en-US" sz="24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pulmonale, pulmonary hypertension 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Priapism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eventual impotence; treated with transfusion, oxygen, or corpora cavernosa-to- spongiosa shunt 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948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017F-C889-74FB-FAAB-98DC5EC89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480720"/>
          </a:xfrm>
        </p:spPr>
        <p:txBody>
          <a:bodyPr>
            <a:normAutofit fontScale="92500" lnSpcReduction="10000"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Ocular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Retinopathy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Gallbladder disease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Bilirubin stones; cholecystitis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Hematuria, papillary necrosis, renal concentrating defect; nephropathy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Cardiomyopathy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failure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Skeletal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Osteonecrosis (avascular) of femoral or humeral head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 ulceration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Seen in older patients </a:t>
            </a: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438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0788-33A7-E2FA-D39F-FE1BB80E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6048672"/>
          </a:xfrm>
        </p:spPr>
        <p:txBody>
          <a:bodyPr>
            <a:normAutofit lnSpcReduction="10000"/>
          </a:bodyPr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Infections 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Functional asplenia, defects in properdin system; pneumococcal bacteremia, meningitis, and arthritis; deafness from meningitis; </a:t>
            </a:r>
            <a:r>
              <a:rPr lang="en-US" sz="2800" b="0" i="1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Salmonella 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0" i="1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Staphylococcus aureus 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osteomyelitis; severe </a:t>
            </a:r>
            <a:r>
              <a:rPr lang="en-US" sz="2800" b="0" i="1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Mycoplasma 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pneumonia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failure, delayed puberty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Psychological problems 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Narcotic addiction (rare), dependence unusual; chronic illness, chronic pain syndrome </a:t>
            </a: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768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432"/>
            <a:ext cx="8229600" cy="5666928"/>
          </a:xfrm>
        </p:spPr>
        <p:txBody>
          <a:bodyPr>
            <a:normAutofit/>
          </a:bodyPr>
          <a:lstStyle/>
          <a:p>
            <a:r>
              <a:rPr lang="en-GB" sz="2800" b="1" dirty="0">
                <a:cs typeface="Calibri Light" panose="020F0302020204030204" pitchFamily="34" charset="0"/>
              </a:rPr>
              <a:t>Usual Laboratory Findings in Sickle Cell Anemia</a:t>
            </a:r>
          </a:p>
          <a:p>
            <a:pPr marL="0" indent="0">
              <a:buNone/>
            </a:pPr>
            <a:endParaRPr lang="en-GB" sz="2800" b="1" dirty="0">
              <a:cs typeface="Calibri Light" panose="020F0302020204030204" pitchFamily="34" charset="0"/>
            </a:endParaRPr>
          </a:p>
          <a:p>
            <a:r>
              <a:rPr lang="en-GB" sz="2800" b="1" dirty="0">
                <a:cs typeface="Calibri Light" panose="020F0302020204030204" pitchFamily="34" charset="0"/>
              </a:rPr>
              <a:t>Red blood cell life span </a:t>
            </a:r>
            <a:r>
              <a:rPr lang="en-GB" sz="2800" dirty="0">
                <a:cs typeface="Calibri Light" panose="020F0302020204030204" pitchFamily="34" charset="0"/>
              </a:rPr>
              <a:t>10–50 days</a:t>
            </a:r>
          </a:p>
          <a:p>
            <a:r>
              <a:rPr lang="en-GB" sz="2800" b="1" dirty="0">
                <a:cs typeface="Calibri Light" panose="020F0302020204030204" pitchFamily="34" charset="0"/>
              </a:rPr>
              <a:t>Hemoglobin </a:t>
            </a:r>
            <a:r>
              <a:rPr lang="en-GB" sz="2800" dirty="0">
                <a:cs typeface="Calibri Light" panose="020F0302020204030204" pitchFamily="34" charset="0"/>
              </a:rPr>
              <a:t>6–9 g/dL</a:t>
            </a:r>
          </a:p>
          <a:p>
            <a:r>
              <a:rPr lang="en-GB" sz="2800" b="1" dirty="0">
                <a:cs typeface="Calibri Light" panose="020F0302020204030204" pitchFamily="34" charset="0"/>
              </a:rPr>
              <a:t>Reticulocyte count </a:t>
            </a:r>
            <a:r>
              <a:rPr lang="en-GB" sz="2800" dirty="0">
                <a:cs typeface="Calibri Light" panose="020F0302020204030204" pitchFamily="34" charset="0"/>
              </a:rPr>
              <a:t>5–15%</a:t>
            </a:r>
          </a:p>
          <a:p>
            <a:r>
              <a:rPr lang="en-GB" sz="2800" b="1" dirty="0">
                <a:cs typeface="Calibri Light" panose="020F0302020204030204" pitchFamily="34" charset="0"/>
              </a:rPr>
              <a:t>Indirect Bilirubin </a:t>
            </a:r>
            <a:r>
              <a:rPr lang="en-GB" sz="2800" dirty="0">
                <a:cs typeface="Calibri Light" panose="020F0302020204030204" pitchFamily="34" charset="0"/>
              </a:rPr>
              <a:t>Increased</a:t>
            </a:r>
          </a:p>
          <a:p>
            <a:r>
              <a:rPr lang="en-GB" sz="2800" b="1" dirty="0">
                <a:cs typeface="Calibri Light" panose="020F0302020204030204" pitchFamily="34" charset="0"/>
              </a:rPr>
              <a:t>Blood smear </a:t>
            </a:r>
            <a:r>
              <a:rPr lang="en-GB" sz="2800" dirty="0">
                <a:cs typeface="Calibri Light" panose="020F0302020204030204" pitchFamily="34" charset="0"/>
              </a:rPr>
              <a:t>Sickled cells, target cells, Howell–Jolly bodies</a:t>
            </a:r>
          </a:p>
          <a:p>
            <a:r>
              <a:rPr lang="en-GB" sz="2800" b="1" dirty="0">
                <a:cs typeface="Calibri Light" panose="020F0302020204030204" pitchFamily="34" charset="0"/>
              </a:rPr>
              <a:t>Bone marrow </a:t>
            </a:r>
            <a:r>
              <a:rPr lang="en-GB" sz="2800" dirty="0">
                <a:cs typeface="Calibri Light" panose="020F0302020204030204" pitchFamily="34" charset="0"/>
              </a:rPr>
              <a:t>Erythroid hyperplasia</a:t>
            </a:r>
          </a:p>
        </p:txBody>
      </p:sp>
    </p:spTree>
    <p:extLst>
      <p:ext uri="{BB962C8B-B14F-4D97-AF65-F5344CB8AC3E}">
        <p14:creationId xmlns:p14="http://schemas.microsoft.com/office/powerpoint/2010/main" val="373527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46" y="836713"/>
            <a:ext cx="7974875" cy="49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704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128" y="219920"/>
          <a:ext cx="8819910" cy="5513336"/>
        </p:xfrm>
        <a:graphic>
          <a:graphicData uri="http://schemas.openxmlformats.org/drawingml/2006/table">
            <a:tbl>
              <a:tblPr/>
              <a:tblGrid>
                <a:gridCol w="110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91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42337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PERCENT HEMOGLOBIN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169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GENOTYPE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CLINICAL CONDITION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A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S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A2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F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C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OTHER FINDING(S)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13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SA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Sickle cell trait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55–60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40–45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2–3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Usually asymptomatic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697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SS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Sickle cell anemia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85–95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2–3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5–15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Clinically severe anemia; Hb F heterogeneous in distribution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244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/>
              <a:t>Historically, infection was the leading cause of death due to impaired splenic function.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Patients are at risk for infection with </a:t>
            </a:r>
            <a:r>
              <a:rPr lang="en-GB" sz="2800" b="1" dirty="0"/>
              <a:t>encapsulated bacteria </a:t>
            </a:r>
            <a:r>
              <a:rPr lang="en-GB" sz="2800" dirty="0"/>
              <a:t>(Haemophilus influenzae type b, Streptococcus pneumoniae, Salmonella,Neisseria meningitidis).</a:t>
            </a:r>
          </a:p>
          <a:p>
            <a:endParaRPr lang="en-GB" sz="2800" dirty="0"/>
          </a:p>
          <a:p>
            <a:r>
              <a:rPr lang="en-GB" sz="2800" b="1" dirty="0"/>
              <a:t>Fever </a:t>
            </a:r>
            <a:r>
              <a:rPr lang="en-GB" sz="2800" dirty="0"/>
              <a:t>in any patient with SS disease is managed with </a:t>
            </a:r>
            <a:r>
              <a:rPr lang="en-GB" sz="2800" b="1" dirty="0"/>
              <a:t>urgent</a:t>
            </a:r>
            <a:r>
              <a:rPr lang="en-GB" sz="2800" dirty="0"/>
              <a:t> assessment and appropriate cultures (blood and urine), chest radiograph to rule out pneumonia, and parenteral antibiotics until bacterial infection can be safely excluded.</a:t>
            </a:r>
          </a:p>
        </p:txBody>
      </p:sp>
    </p:spTree>
    <p:extLst>
      <p:ext uri="{BB962C8B-B14F-4D97-AF65-F5344CB8AC3E}">
        <p14:creationId xmlns:p14="http://schemas.microsoft.com/office/powerpoint/2010/main" val="32061503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12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Preventive care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762"/>
            <a:ext cx="8229600" cy="5675238"/>
          </a:xfrm>
        </p:spPr>
        <p:txBody>
          <a:bodyPr>
            <a:normAutofit/>
          </a:bodyPr>
          <a:lstStyle/>
          <a:p>
            <a:r>
              <a:rPr lang="en-GB" sz="2400" b="1" dirty="0"/>
              <a:t>Hydroxyurea, </a:t>
            </a:r>
            <a:r>
              <a:rPr lang="en-GB" sz="2400" dirty="0"/>
              <a:t>a chemotherapeutic agent that increases Hgb F, has been shown to decrease the incidence of Vasoocclusive crises.</a:t>
            </a:r>
          </a:p>
          <a:p>
            <a:r>
              <a:rPr lang="en-GB" sz="2400" b="1" dirty="0"/>
              <a:t>Daily oral penicillin prophylaxis </a:t>
            </a:r>
            <a:r>
              <a:rPr lang="en-GB" sz="2400" dirty="0"/>
              <a:t>till age of 5 . </a:t>
            </a:r>
          </a:p>
          <a:p>
            <a:r>
              <a:rPr lang="en-GB" sz="2400" b="1" dirty="0"/>
              <a:t>Folic acid </a:t>
            </a:r>
          </a:p>
          <a:p>
            <a:r>
              <a:rPr lang="en-GB" sz="2400" b="1" dirty="0"/>
              <a:t>Routine immunizations </a:t>
            </a:r>
          </a:p>
          <a:p>
            <a:pPr marL="0" indent="0">
              <a:buNone/>
            </a:pPr>
            <a:r>
              <a:rPr lang="en-GB" sz="2400" dirty="0"/>
              <a:t>     Yearly influenza vaccination.</a:t>
            </a:r>
          </a:p>
          <a:p>
            <a:pPr marL="0" indent="0">
              <a:buNone/>
            </a:pPr>
            <a:r>
              <a:rPr lang="en-GB" sz="2400" dirty="0"/>
              <a:t>     Pneumococcal vaccine at 2 years of age.</a:t>
            </a:r>
          </a:p>
          <a:p>
            <a:pPr marL="0" indent="0">
              <a:buNone/>
            </a:pPr>
            <a:r>
              <a:rPr lang="en-GB" sz="2400" dirty="0"/>
              <a:t>     Meningococcal vaccine.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Bone marrow transplant is curative and is considered for children with severe manifestations.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6794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/>
              <a:t>Defects extrinsic to the RBC that cause hemolysis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r>
              <a:rPr lang="en-GB" sz="2800" b="1" dirty="0"/>
              <a:t>Autoimmune hemolytic anemia (AIHA) </a:t>
            </a:r>
            <a:r>
              <a:rPr lang="en-GB" sz="2800" dirty="0"/>
              <a:t>occurs when </a:t>
            </a:r>
            <a:r>
              <a:rPr lang="en-GB" sz="2800" b="1" dirty="0"/>
              <a:t>antibodies are misdirected against the RBCs.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Primary AIHA </a:t>
            </a:r>
            <a:r>
              <a:rPr lang="en-GB" sz="2800" dirty="0"/>
              <a:t>is generally </a:t>
            </a:r>
            <a:r>
              <a:rPr lang="en-GB" sz="2800" b="1" dirty="0"/>
              <a:t>idiopathic </a:t>
            </a:r>
            <a:r>
              <a:rPr lang="en-GB" sz="2800" dirty="0"/>
              <a:t>in which no underlying disease is identified. Viral infections and occasionally drugs may be causal in some patients.</a:t>
            </a:r>
          </a:p>
          <a:p>
            <a:endParaRPr lang="en-GB" sz="2800" dirty="0"/>
          </a:p>
          <a:p>
            <a:r>
              <a:rPr lang="en-GB" sz="2800" b="1" dirty="0"/>
              <a:t>Secondary AIHA </a:t>
            </a:r>
            <a:r>
              <a:rPr lang="en-GB" sz="2800" dirty="0"/>
              <a:t>is associated with an </a:t>
            </a:r>
            <a:r>
              <a:rPr lang="en-GB" sz="2800" b="1" dirty="0"/>
              <a:t>underlying disease process, </a:t>
            </a:r>
            <a:r>
              <a:rPr lang="en-GB" sz="2800" dirty="0"/>
              <a:t>such as lymphoma, systemic lupus erythematosus (SLE), or immunodeficiency</a:t>
            </a:r>
          </a:p>
        </p:txBody>
      </p:sp>
    </p:spTree>
    <p:extLst>
      <p:ext uri="{BB962C8B-B14F-4D97-AF65-F5344CB8AC3E}">
        <p14:creationId xmlns:p14="http://schemas.microsoft.com/office/powerpoint/2010/main" val="18264229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Clinical features</a:t>
            </a:r>
            <a:br>
              <a:rPr lang="en-GB" sz="2800" b="1" dirty="0"/>
            </a:br>
            <a:endParaRPr lang="en-GB" sz="2800" b="1" dirty="0"/>
          </a:p>
          <a:p>
            <a:r>
              <a:rPr lang="en-GB" sz="2800" b="1" dirty="0"/>
              <a:t>Fulminant acute-type AIHA </a:t>
            </a:r>
            <a:r>
              <a:rPr lang="en-GB" sz="2800" dirty="0"/>
              <a:t>occurs in infants and young children and is preceded by a respiratory infection.</a:t>
            </a:r>
          </a:p>
          <a:p>
            <a:r>
              <a:rPr lang="en-GB" sz="2800" dirty="0"/>
              <a:t>Presenting features include the acute onset of pallor, jaundice, hemoglobinuria, and splenomegaly.</a:t>
            </a:r>
          </a:p>
          <a:p>
            <a:r>
              <a:rPr lang="en-GB" sz="2800" b="1" dirty="0"/>
              <a:t>Complete recovery is expected.</a:t>
            </a:r>
          </a:p>
          <a:p>
            <a:endParaRPr lang="en-GB" sz="2800" b="1" dirty="0"/>
          </a:p>
          <a:p>
            <a:r>
              <a:rPr lang="en-GB" sz="2800" b="1" dirty="0"/>
              <a:t>Prolonged-type AIHA </a:t>
            </a:r>
            <a:r>
              <a:rPr lang="en-GB" sz="2800" dirty="0"/>
              <a:t>is characterized by a protracted course and high mortality. Underlying disease is frequently present.</a:t>
            </a:r>
          </a:p>
        </p:txBody>
      </p:sp>
    </p:spTree>
    <p:extLst>
      <p:ext uri="{BB962C8B-B14F-4D97-AF65-F5344CB8AC3E}">
        <p14:creationId xmlns:p14="http://schemas.microsoft.com/office/powerpoint/2010/main" val="23111016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2332"/>
            <a:ext cx="8784976" cy="665566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Laboratory findings.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Studies show severe anemia, spherocytes on blood smear, prominent reticulocytosis , indirect bilirubin , and high LDH .</a:t>
            </a: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direct Coombs test is positive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(detects coating of antibodies on the surface of RBCs or complement).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Warm type AIHA : IgG antibodies ( lymphoma, systemic lupus erythematosus (SLE), or immunodeficiency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Cold type AIHA :IgM cold agglutinin antibodies( mycoplasma pneumonia and EBV)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762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6797352"/>
          </a:xfrm>
        </p:spPr>
        <p:txBody>
          <a:bodyPr>
            <a:normAutofit/>
          </a:bodyPr>
          <a:lstStyle/>
          <a:p>
            <a:r>
              <a:rPr lang="en-GB" sz="2800" b="1" dirty="0"/>
              <a:t>Transfusions</a:t>
            </a:r>
            <a:r>
              <a:rPr lang="en-GB" sz="2800" dirty="0"/>
              <a:t>  provides only transient benefit , and usually given in life threatening anemia 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Difficulty of finding  compatible blood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1" dirty="0"/>
              <a:t>Corticosteroids </a:t>
            </a:r>
            <a:br>
              <a:rPr lang="en-GB" sz="2800" b="1" dirty="0"/>
            </a:br>
            <a:endParaRPr lang="en-GB" sz="2800" b="1" dirty="0"/>
          </a:p>
          <a:p>
            <a:r>
              <a:rPr lang="en-GB" sz="2800" b="1" dirty="0"/>
              <a:t>Rituximab </a:t>
            </a:r>
            <a:br>
              <a:rPr lang="en-GB" sz="2800" b="1" dirty="0"/>
            </a:br>
            <a:endParaRPr lang="en-GB" sz="2800" b="1" dirty="0"/>
          </a:p>
          <a:p>
            <a:r>
              <a:rPr lang="en-GB" sz="2800" b="1" dirty="0"/>
              <a:t>Splenectomy </a:t>
            </a:r>
            <a:br>
              <a:rPr lang="en-GB" sz="2800" b="1" dirty="0"/>
            </a:b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61817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642B-D1DA-9DC3-EC2C-727C9680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Alloimmune </a:t>
            </a:r>
            <a:r>
              <a:rPr lang="en-GB" b="1" dirty="0"/>
              <a:t>H</a:t>
            </a:r>
            <a:r>
              <a:rPr lang="en-GB" sz="4400" b="1" dirty="0"/>
              <a:t>emolytic </a:t>
            </a:r>
            <a:r>
              <a:rPr lang="en-GB" b="1" dirty="0"/>
              <a:t>A</a:t>
            </a:r>
            <a:r>
              <a:rPr lang="en-GB" sz="4400" b="1" dirty="0"/>
              <a:t>nemia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36A82-7ECF-0D73-31BE-15798099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GB" dirty="0"/>
              <a:t>O</a:t>
            </a:r>
            <a:r>
              <a:rPr lang="en-GB" sz="3200" dirty="0"/>
              <a:t>ccurs when antibodies from someone else are directed at the patients’ RBCs 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  <a:p>
            <a:r>
              <a:rPr lang="en-GB" sz="3200" b="1" dirty="0"/>
              <a:t>Rh hemolytic disease </a:t>
            </a:r>
            <a:r>
              <a:rPr lang="en-GB" sz="3200" dirty="0"/>
              <a:t>occurs when the mother, who has no Rh antigen (maternal Rh negative), produces antibodies to the Rh antigen on her fetus’s RBCs (fetal Rh positive).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029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120680"/>
          </a:xfrm>
        </p:spPr>
        <p:txBody>
          <a:bodyPr>
            <a:normAutofit/>
          </a:bodyPr>
          <a:lstStyle/>
          <a:p>
            <a:r>
              <a:rPr lang="en-GB" sz="3000" dirty="0"/>
              <a:t>In </a:t>
            </a:r>
            <a:r>
              <a:rPr lang="en-GB" sz="3000" b="1" dirty="0"/>
              <a:t>subsequent pregnancies, </a:t>
            </a:r>
            <a:r>
              <a:rPr lang="en-GB" sz="3000" dirty="0"/>
              <a:t>antibodies pass from the mother to the fetus causing hemolysis that presents as severe jaundice (which can lead to kernicterus), anemia, hepatosplenomegaly, and </a:t>
            </a:r>
            <a:r>
              <a:rPr lang="en-GB" sz="3000" b="1" dirty="0"/>
              <a:t>hydrops fetalis.</a:t>
            </a:r>
            <a:br>
              <a:rPr lang="en-GB" sz="3000" b="1" dirty="0"/>
            </a:br>
            <a:endParaRPr lang="en-GB" sz="3000" b="1" dirty="0"/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 </a:t>
            </a:r>
            <a:r>
              <a:rPr lang="en-GB" dirty="0"/>
              <a:t>A direct Coombs test is </a:t>
            </a:r>
            <a:r>
              <a:rPr lang="en-GB" b="1" dirty="0"/>
              <a:t>strongly positive.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2040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Alloimmune </a:t>
            </a:r>
            <a:r>
              <a:rPr lang="en-GB" b="1" dirty="0"/>
              <a:t>H</a:t>
            </a:r>
            <a:r>
              <a:rPr lang="en-GB" sz="4400" b="1" dirty="0"/>
              <a:t>emolytic </a:t>
            </a:r>
            <a:r>
              <a:rPr lang="en-GB" b="1" dirty="0"/>
              <a:t>A</a:t>
            </a:r>
            <a:r>
              <a:rPr lang="en-GB" sz="4400" b="1" dirty="0"/>
              <a:t>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sz="2800" b="1" dirty="0"/>
              <a:t>ABO hemolytic disease </a:t>
            </a:r>
            <a:r>
              <a:rPr lang="en-GB" sz="2800" dirty="0"/>
              <a:t>occurs when the mother is blood group O and her fetus is blood group A, B, or AB. 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A direct Coombs test is </a:t>
            </a:r>
            <a:r>
              <a:rPr lang="en-GB" sz="2800" b="1" dirty="0"/>
              <a:t>weakly positive. </a:t>
            </a:r>
            <a:br>
              <a:rPr lang="en-GB" sz="2800" b="1" dirty="0"/>
            </a:br>
            <a:endParaRPr lang="en-GB" sz="2800" b="1" dirty="0"/>
          </a:p>
          <a:p>
            <a:r>
              <a:rPr lang="en-GB" sz="2800" dirty="0"/>
              <a:t>Of note, </a:t>
            </a:r>
            <a:r>
              <a:rPr lang="en-GB" sz="2800" b="1" dirty="0"/>
              <a:t>ABO disease can occur in the first pregnancy, unlike Rh hemolytic disease.</a:t>
            </a:r>
            <a:br>
              <a:rPr lang="en-GB" sz="2800" b="1" dirty="0"/>
            </a:br>
            <a:endParaRPr lang="en-GB" sz="2800" b="1" dirty="0"/>
          </a:p>
          <a:p>
            <a:r>
              <a:rPr lang="en-GB" sz="2800" b="1" dirty="0"/>
              <a:t>Management. </a:t>
            </a:r>
            <a:r>
              <a:rPr lang="en-GB" sz="2800" dirty="0"/>
              <a:t>Treatment may include phototherapy for mild to moderate jaundice and exchange transfusion for severe jaundice.</a:t>
            </a:r>
          </a:p>
        </p:txBody>
      </p:sp>
    </p:spTree>
    <p:extLst>
      <p:ext uri="{BB962C8B-B14F-4D97-AF65-F5344CB8AC3E}">
        <p14:creationId xmlns:p14="http://schemas.microsoft.com/office/powerpoint/2010/main" val="142012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Embryonic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562" y="2202820"/>
            <a:ext cx="7886700" cy="326350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Gower-1 and Gower-2,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Portland, which has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mobility.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embryos up to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gestation, the Gower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predominate but are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longer detectable by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month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gestation.</a:t>
            </a:r>
          </a:p>
        </p:txBody>
      </p:sp>
    </p:spTree>
    <p:extLst>
      <p:ext uri="{BB962C8B-B14F-4D97-AF65-F5344CB8AC3E}">
        <p14:creationId xmlns:p14="http://schemas.microsoft.com/office/powerpoint/2010/main" val="3470446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Microangiopathic hemolytic anemia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82" y="1700808"/>
            <a:ext cx="8435280" cy="5040560"/>
          </a:xfrm>
        </p:spPr>
        <p:txBody>
          <a:bodyPr>
            <a:normAutofit/>
          </a:bodyPr>
          <a:lstStyle/>
          <a:p>
            <a:r>
              <a:rPr lang="en-GB" dirty="0"/>
              <a:t>This form of anemia results from mechanical damage to RBCs caused by passage through an injured vascular endothelium.</a:t>
            </a:r>
            <a:br>
              <a:rPr lang="en-GB" dirty="0"/>
            </a:br>
            <a:endParaRPr lang="en-GB" dirty="0"/>
          </a:p>
          <a:p>
            <a:r>
              <a:rPr lang="en-GB" dirty="0"/>
              <a:t>Causes include severe hypertension , </a:t>
            </a:r>
            <a:r>
              <a:rPr lang="en-GB" b="1" dirty="0"/>
              <a:t>hemolytic uremic syndrome </a:t>
            </a:r>
            <a:r>
              <a:rPr lang="en-GB" dirty="0"/>
              <a:t>(HUS),TTP, artificial heart valves, a giant hemangioma, and disseminated intravascular coagulation.</a:t>
            </a:r>
          </a:p>
        </p:txBody>
      </p:sp>
    </p:spTree>
    <p:extLst>
      <p:ext uri="{BB962C8B-B14F-4D97-AF65-F5344CB8AC3E}">
        <p14:creationId xmlns:p14="http://schemas.microsoft.com/office/powerpoint/2010/main" val="8933261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>Microangiopathic hemolytic anemia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Signs and symptoms are those characteristic of anemia and thrombocytopenia.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Studies show RBC fragmentation seen as “burr” cells and </a:t>
            </a:r>
            <a:r>
              <a:rPr lang="en-GB" b="1" dirty="0" err="1"/>
              <a:t>Schistocytes</a:t>
            </a:r>
            <a:r>
              <a:rPr lang="en-GB" b="1" dirty="0"/>
              <a:t>,</a:t>
            </a:r>
            <a:r>
              <a:rPr lang="en-GB" dirty="0"/>
              <a:t> along wit thrombocytopenia.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 </a:t>
            </a:r>
            <a:r>
              <a:rPr lang="en-GB" b="1" dirty="0"/>
              <a:t>Management. </a:t>
            </a:r>
            <a:r>
              <a:rPr lang="en-GB" dirty="0"/>
              <a:t>Therapy includes supportive care and treatment of the underlying cause.</a:t>
            </a:r>
          </a:p>
        </p:txBody>
      </p:sp>
    </p:spTree>
    <p:extLst>
      <p:ext uri="{BB962C8B-B14F-4D97-AF65-F5344CB8AC3E}">
        <p14:creationId xmlns:p14="http://schemas.microsoft.com/office/powerpoint/2010/main" val="40802553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426170"/>
          </a:xfrm>
        </p:spPr>
        <p:txBody>
          <a:bodyPr>
            <a:normAutofit/>
          </a:bodyPr>
          <a:lstStyle/>
          <a:p>
            <a:r>
              <a:rPr lang="en-GB" sz="4000" b="1" dirty="0"/>
              <a:t>Macrocytic  anemias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8105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These anemias are characterized by </a:t>
            </a:r>
            <a:r>
              <a:rPr lang="en-GB" sz="2800" b="1" dirty="0"/>
              <a:t>large RBCs </a:t>
            </a:r>
            <a:r>
              <a:rPr lang="en-GB" sz="2800" dirty="0"/>
              <a:t>with </a:t>
            </a:r>
            <a:r>
              <a:rPr lang="en-GB" sz="2800" b="1" dirty="0"/>
              <a:t>MCV &gt; 95. </a:t>
            </a:r>
            <a:r>
              <a:rPr lang="en-GB" sz="2800" dirty="0"/>
              <a:t>The two major causes in children are folic acid and vitamin B12 deficiencies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Rare causes of macrocytic anemia include </a:t>
            </a:r>
            <a:r>
              <a:rPr lang="en-GB" sz="2800" b="1" dirty="0"/>
              <a:t>bone marrow failure syndromes ( Fanconi and DBA) </a:t>
            </a:r>
          </a:p>
          <a:p>
            <a:endParaRPr lang="en-GB" sz="2800" dirty="0"/>
          </a:p>
          <a:p>
            <a:r>
              <a:rPr lang="en-GB" sz="2800" dirty="0"/>
              <a:t>hypothyroidism , and alcoholic liver disease .</a:t>
            </a:r>
          </a:p>
        </p:txBody>
      </p:sp>
    </p:spTree>
    <p:extLst>
      <p:ext uri="{BB962C8B-B14F-4D97-AF65-F5344CB8AC3E}">
        <p14:creationId xmlns:p14="http://schemas.microsoft.com/office/powerpoint/2010/main" val="17982670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Folic acid deficiency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GB" b="1" dirty="0"/>
              <a:t>Decreased folic acid intake </a:t>
            </a:r>
            <a:r>
              <a:rPr lang="en-GB" dirty="0"/>
              <a:t>(i.e., from a diet lacking uncooked fresh fruits and vegetables or from </a:t>
            </a:r>
            <a:r>
              <a:rPr lang="en-GB" b="1" dirty="0"/>
              <a:t>exclusive feedings with goat’s milk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Decreased intestinal absorption of folic acid </a:t>
            </a:r>
            <a:r>
              <a:rPr lang="en-GB" dirty="0"/>
              <a:t>from diseases affecting the small intestine, such as celiac disease, chronic infectious enteritis, Crohn disease, or medications, such as anticonvulsants and oral contraceptives).</a:t>
            </a:r>
          </a:p>
        </p:txBody>
      </p:sp>
    </p:spTree>
    <p:extLst>
      <p:ext uri="{BB962C8B-B14F-4D97-AF65-F5344CB8AC3E}">
        <p14:creationId xmlns:p14="http://schemas.microsoft.com/office/powerpoint/2010/main" val="1001802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Folic acid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GB" sz="2800" dirty="0"/>
              <a:t>In addition to the characteristic signs and symptoms of anemia, patients may have </a:t>
            </a:r>
            <a:r>
              <a:rPr lang="en-GB" sz="2800" b="1" dirty="0"/>
              <a:t>failure to thrive, chronic diarrhea, and irritability.</a:t>
            </a:r>
          </a:p>
          <a:p>
            <a:endParaRPr lang="en-GB" sz="2800" b="1" dirty="0"/>
          </a:p>
          <a:p>
            <a:r>
              <a:rPr lang="en-GB" sz="2800" b="1" dirty="0"/>
              <a:t>Diagnosis. </a:t>
            </a:r>
            <a:r>
              <a:rPr lang="en-GB" sz="2800" dirty="0"/>
              <a:t>Documentation of </a:t>
            </a:r>
            <a:r>
              <a:rPr lang="en-GB" sz="2800" b="1" dirty="0"/>
              <a:t>low serum folic acid </a:t>
            </a:r>
            <a:r>
              <a:rPr lang="en-GB" sz="2800" dirty="0"/>
              <a:t>is diagnostic.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Management. </a:t>
            </a:r>
            <a:r>
              <a:rPr lang="en-GB" sz="2800" dirty="0"/>
              <a:t>Treatment includes </a:t>
            </a:r>
            <a:r>
              <a:rPr lang="en-GB" sz="2800" b="1" dirty="0"/>
              <a:t>dietary folic acid </a:t>
            </a:r>
            <a:r>
              <a:rPr lang="en-GB" sz="2800" dirty="0"/>
              <a:t>and identification and treatment of the underlying cause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3450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Vitamin B12 deficiency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GB" sz="2800" b="1" dirty="0"/>
              <a:t>Normal physiology. </a:t>
            </a:r>
            <a:r>
              <a:rPr lang="en-GB" sz="2800" dirty="0"/>
              <a:t>To be absorbed, dietary vitamin B12 must first combine with a glycoprotein (</a:t>
            </a:r>
            <a:r>
              <a:rPr lang="en-GB" sz="2800" b="1" dirty="0"/>
              <a:t>intrinsic factor</a:t>
            </a:r>
            <a:r>
              <a:rPr lang="en-GB" sz="2800" dirty="0"/>
              <a:t>) secreted by the gastric parietal cells.</a:t>
            </a:r>
          </a:p>
          <a:p>
            <a:r>
              <a:rPr lang="en-GB" sz="2800" dirty="0"/>
              <a:t> Absorption then occurs in the terminal ileum.</a:t>
            </a:r>
          </a:p>
          <a:p>
            <a:r>
              <a:rPr lang="en-GB" sz="2800" dirty="0"/>
              <a:t>Causes include </a:t>
            </a:r>
            <a:r>
              <a:rPr lang="en-GB" sz="2800" b="1" dirty="0"/>
              <a:t>inadequate dietary intake </a:t>
            </a:r>
            <a:r>
              <a:rPr lang="en-GB" sz="2800" dirty="0"/>
              <a:t>(e.g., from a strict vegetarian [vegan] diet)</a:t>
            </a:r>
          </a:p>
          <a:p>
            <a:r>
              <a:rPr lang="en-GB" sz="2800" dirty="0"/>
              <a:t>Inherited </a:t>
            </a:r>
            <a:r>
              <a:rPr lang="en-GB" sz="2800" b="1" dirty="0"/>
              <a:t>inability to secrete intrinsic factor </a:t>
            </a:r>
            <a:r>
              <a:rPr lang="en-GB" sz="2800" dirty="0"/>
              <a:t>(juvenile pernicious anemia)</a:t>
            </a:r>
          </a:p>
          <a:p>
            <a:r>
              <a:rPr lang="en-GB" sz="2800" dirty="0"/>
              <a:t> or an </a:t>
            </a:r>
            <a:r>
              <a:rPr lang="en-GB" sz="2800" b="1" dirty="0"/>
              <a:t>inability to absorb vitamin B12 </a:t>
            </a:r>
            <a:r>
              <a:rPr lang="en-GB" sz="2800" dirty="0"/>
              <a:t>(e.g., </a:t>
            </a:r>
            <a:r>
              <a:rPr lang="en-GB" sz="2800" dirty="0" err="1"/>
              <a:t>Crohns</a:t>
            </a:r>
            <a:r>
              <a:rPr lang="en-GB" sz="2800" dirty="0"/>
              <a:t> disease, short gut syndrome).</a:t>
            </a:r>
          </a:p>
        </p:txBody>
      </p:sp>
    </p:spTree>
    <p:extLst>
      <p:ext uri="{BB962C8B-B14F-4D97-AF65-F5344CB8AC3E}">
        <p14:creationId xmlns:p14="http://schemas.microsoft.com/office/powerpoint/2010/main" val="36675613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Vitamin B12 deficiency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44" y="1124744"/>
            <a:ext cx="8229600" cy="5616624"/>
          </a:xfrm>
        </p:spPr>
        <p:txBody>
          <a:bodyPr>
            <a:noAutofit/>
          </a:bodyPr>
          <a:lstStyle/>
          <a:p>
            <a:r>
              <a:rPr lang="en-GB" sz="2800" dirty="0"/>
              <a:t>Anorexia,</a:t>
            </a:r>
            <a:r>
              <a:rPr lang="en-GB" sz="2800" b="1" dirty="0"/>
              <a:t> smooth red tongue, </a:t>
            </a:r>
            <a:r>
              <a:rPr lang="en-GB" sz="2800" dirty="0"/>
              <a:t>and </a:t>
            </a:r>
            <a:r>
              <a:rPr lang="en-GB" sz="2800" b="1" dirty="0"/>
              <a:t>neurologic manifestations </a:t>
            </a:r>
            <a:r>
              <a:rPr lang="en-GB" sz="2800" dirty="0"/>
              <a:t>(such as ataxia, hyporeflexia, and positive Babinski responses).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Diagnosis. </a:t>
            </a:r>
            <a:r>
              <a:rPr lang="en-GB" sz="2800" dirty="0"/>
              <a:t>Documentation of </a:t>
            </a:r>
            <a:r>
              <a:rPr lang="en-GB" sz="2800" b="1" dirty="0"/>
              <a:t>low serum vitamin B12 level </a:t>
            </a:r>
            <a:r>
              <a:rPr lang="en-GB" sz="2800" dirty="0"/>
              <a:t>is diagnostic.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1" dirty="0"/>
              <a:t>Pancytopenia and hypersegmented neutrophils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Management. </a:t>
            </a:r>
            <a:r>
              <a:rPr lang="en-GB" sz="2800" dirty="0"/>
              <a:t>Treatment is by </a:t>
            </a:r>
            <a:r>
              <a:rPr lang="en-GB" sz="2800" b="1" dirty="0"/>
              <a:t>monthly intramuscular vitamin B12 injections.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885052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Macrocytic anemias :RBC aplasias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5251722"/>
          </a:xfrm>
        </p:spPr>
        <p:txBody>
          <a:bodyPr>
            <a:normAutofit/>
          </a:bodyPr>
          <a:lstStyle/>
          <a:p>
            <a:r>
              <a:rPr lang="en-GB" sz="2800" dirty="0"/>
              <a:t>A group of congenital or acquired blood disorders characterized by anemia, reticulocytopenia, and a paucity of RBC precursors in the bone marrow. </a:t>
            </a:r>
          </a:p>
          <a:p>
            <a:r>
              <a:rPr lang="en-GB" sz="2800" dirty="0"/>
              <a:t>Three most common disorders occurring in childhood</a:t>
            </a:r>
          </a:p>
          <a:p>
            <a:r>
              <a:rPr lang="en-GB" sz="2800" b="1" dirty="0"/>
              <a:t>Congenital pure red cell aplasia (Diamond–Blackfan anemia)</a:t>
            </a:r>
          </a:p>
          <a:p>
            <a:endParaRPr lang="en-GB" sz="2800" b="1" dirty="0"/>
          </a:p>
          <a:p>
            <a:r>
              <a:rPr lang="en-GB" sz="2800" b="1" dirty="0"/>
              <a:t>Transient erythroblastopenia of childhood(TEC)</a:t>
            </a:r>
          </a:p>
          <a:p>
            <a:endParaRPr lang="en-GB" sz="2800" b="1" dirty="0"/>
          </a:p>
          <a:p>
            <a:r>
              <a:rPr lang="en-GB" sz="2800" b="1" dirty="0"/>
              <a:t>Parvovirus B19–associated RBC aplasia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763206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7639"/>
            <a:ext cx="8640960" cy="5165724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3600" dirty="0"/>
              <a:t>The primary defects are in the erythroid progenitor cells(</a:t>
            </a:r>
            <a:r>
              <a:rPr lang="en-US" sz="3600" dirty="0">
                <a:solidFill>
                  <a:srgbClr val="FF0000"/>
                </a:solidFill>
              </a:rPr>
              <a:t>pure red cell aplasia</a:t>
            </a:r>
            <a:r>
              <a:rPr lang="en-US" sz="3600" dirty="0"/>
              <a:t>) in an otherwise normally cellular bone marrow.</a:t>
            </a:r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00" dirty="0"/>
          </a:p>
          <a:p>
            <a:r>
              <a:rPr lang="en-US" sz="3600" dirty="0"/>
              <a:t> Recognized in the </a:t>
            </a:r>
            <a:r>
              <a:rPr lang="en-US" sz="3600" dirty="0">
                <a:solidFill>
                  <a:srgbClr val="FF0000"/>
                </a:solidFill>
              </a:rPr>
              <a:t>1st year of life, </a:t>
            </a:r>
            <a:r>
              <a:rPr lang="en-US" sz="3600" dirty="0">
                <a:cs typeface="Times New Roman" panose="02020603050405020304" pitchFamily="18" charset="0"/>
              </a:rPr>
              <a:t>p</a:t>
            </a:r>
            <a:r>
              <a:rPr lang="en-US" altLang="en-US" sz="3600" dirty="0">
                <a:cs typeface="Times New Roman" panose="02020603050405020304" pitchFamily="18" charset="0"/>
              </a:rPr>
              <a:t>rofound anemia usually becomes evident by 2</a:t>
            </a:r>
            <a:r>
              <a:rPr lang="en-US" altLang="en-US" sz="3600" dirty="0">
                <a:latin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3600" dirty="0">
                <a:cs typeface="Times New Roman" panose="02020603050405020304" pitchFamily="18" charset="0"/>
              </a:rPr>
              <a:t>6 month of age. </a:t>
            </a:r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/>
          </a:p>
          <a:p>
            <a:r>
              <a:rPr lang="en-US" sz="3600" dirty="0"/>
              <a:t>Up to 50% of affected individuals have additional, </a:t>
            </a:r>
            <a:r>
              <a:rPr lang="en-US" sz="3600" dirty="0">
                <a:solidFill>
                  <a:srgbClr val="FF0000"/>
                </a:solidFill>
              </a:rPr>
              <a:t>extra hematopoietic</a:t>
            </a:r>
            <a:r>
              <a:rPr lang="en-US" sz="3600" dirty="0"/>
              <a:t> anomalies.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altLang="en-US" sz="3600" dirty="0">
                <a:cs typeface="Times New Roman" panose="02020603050405020304" pitchFamily="18" charset="0"/>
              </a:rPr>
              <a:t>Congenital anomalies, including short stature, </a:t>
            </a:r>
            <a:r>
              <a:rPr lang="en-US" alt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craniofacial deformities</a:t>
            </a:r>
            <a:r>
              <a:rPr lang="en-US" altLang="en-US" sz="3600" dirty="0">
                <a:cs typeface="Times New Roman" panose="02020603050405020304" pitchFamily="18" charset="0"/>
              </a:rPr>
              <a:t>,  triphalangeal thumbs.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Dominantly</a:t>
            </a:r>
            <a:r>
              <a:rPr lang="en-US" sz="3600" dirty="0"/>
              <a:t> inherited.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Diamond-</a:t>
            </a:r>
            <a:r>
              <a:rPr lang="en-US" sz="4400" b="1" dirty="0" err="1"/>
              <a:t>Blackfan</a:t>
            </a:r>
            <a:r>
              <a:rPr lang="en-US" sz="4400" b="1" dirty="0"/>
              <a:t> Anemia </a:t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39824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2514941"/>
            <a:ext cx="31861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6491</Words>
  <Application>Microsoft Office PowerPoint</Application>
  <PresentationFormat>On-screen Show (4:3)</PresentationFormat>
  <Paragraphs>938</Paragraphs>
  <Slides>129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8" baseType="lpstr">
      <vt:lpstr>Arial</vt:lpstr>
      <vt:lpstr>Calibri</vt:lpstr>
      <vt:lpstr>Calibri Light</vt:lpstr>
      <vt:lpstr>Comic Sans MS</vt:lpstr>
      <vt:lpstr>Google Sans</vt:lpstr>
      <vt:lpstr>Muli</vt:lpstr>
      <vt:lpstr>Noto Sans</vt:lpstr>
      <vt:lpstr>Times New Roman</vt:lpstr>
      <vt:lpstr>Office Theme</vt:lpstr>
      <vt:lpstr>Hematology </vt:lpstr>
      <vt:lpstr>Hematopoiesis</vt:lpstr>
      <vt:lpstr>PowerPoint Presentation</vt:lpstr>
      <vt:lpstr>PowerPoint Presentation</vt:lpstr>
      <vt:lpstr>PowerPoint Presentation</vt:lpstr>
      <vt:lpstr>PowerPoint Presentation</vt:lpstr>
      <vt:lpstr>Red Cell Life Span in the Fetus and Neonate</vt:lpstr>
      <vt:lpstr>PowerPoint Presentation</vt:lpstr>
      <vt:lpstr>Embryonic Hemoglobins</vt:lpstr>
      <vt:lpstr>Fetal Hemoglobin</vt:lpstr>
      <vt:lpstr>Adult Hemoglobins</vt:lpstr>
      <vt:lpstr>Anemia</vt:lpstr>
      <vt:lpstr>PowerPoint Presentation</vt:lpstr>
      <vt:lpstr>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PowerPoint Presentation</vt:lpstr>
      <vt:lpstr>Clinical Features of Anemia </vt:lpstr>
      <vt:lpstr>Clinical Features of Anemia </vt:lpstr>
      <vt:lpstr>Microcytic, hypochromic anemias</vt:lpstr>
      <vt:lpstr>Iron-deficiency anemia</vt:lpstr>
      <vt:lpstr>Iron-deficiency anemia</vt:lpstr>
      <vt:lpstr>Iron-deficiency anemia</vt:lpstr>
      <vt:lpstr>Clinical Manifestations</vt:lpstr>
      <vt:lpstr>Differential Diagnosis</vt:lpstr>
      <vt:lpstr>PowerPoint Presentation</vt:lpstr>
      <vt:lpstr>Laboratory findings </vt:lpstr>
      <vt:lpstr>Management </vt:lpstr>
      <vt:lpstr>PowerPoint Presentation</vt:lpstr>
      <vt:lpstr>β-Thalassemia minor</vt:lpstr>
      <vt:lpstr>Sideroblastic anemia</vt:lpstr>
      <vt:lpstr>Hypochromic microcytic anemia</vt:lpstr>
      <vt:lpstr>PowerPoint Presentation</vt:lpstr>
      <vt:lpstr>Normocytic, Normochromic Anemias</vt:lpstr>
      <vt:lpstr>Normocytic, Normochromic Anemia</vt:lpstr>
      <vt:lpstr>Hemolytic anemias </vt:lpstr>
      <vt:lpstr>PowerPoint Presentation</vt:lpstr>
      <vt:lpstr>PowerPoint Presentation</vt:lpstr>
      <vt:lpstr>Hereditary spherocytosis</vt:lpstr>
      <vt:lpstr>Hereditary spherocytosis</vt:lpstr>
      <vt:lpstr>Hereditary spherocytosis</vt:lpstr>
      <vt:lpstr>Hereditary spherocytosis</vt:lpstr>
      <vt:lpstr>Hereditary elliptocytosis</vt:lpstr>
      <vt:lpstr>Glucose-6-phosphate dehydrogenase deficiency</vt:lpstr>
      <vt:lpstr>Glucose-6-phosphate dehydrogenase deficiency</vt:lpstr>
      <vt:lpstr>PK deficiency</vt:lpstr>
      <vt:lpstr>α-Thalassemia and β-thalassemia syndromes</vt:lpstr>
      <vt:lpstr>PowerPoint Presentation</vt:lpstr>
      <vt:lpstr>α-Thalassemia</vt:lpstr>
      <vt:lpstr>PowerPoint Presentation</vt:lpstr>
      <vt:lpstr>α-Thalassemia</vt:lpstr>
      <vt:lpstr>β-Thalassemia</vt:lpstr>
      <vt:lpstr>PowerPoint Presentation</vt:lpstr>
      <vt:lpstr>Clinical features</vt:lpstr>
      <vt:lpstr>PowerPoint Presentation</vt:lpstr>
      <vt:lpstr>PowerPoint Presentation</vt:lpstr>
      <vt:lpstr>Laboratory findings</vt:lpstr>
      <vt:lpstr>Management</vt:lpstr>
      <vt:lpstr>Complications</vt:lpstr>
      <vt:lpstr>SS hemoglobinopathies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Preventive care </vt:lpstr>
      <vt:lpstr>Defects extrinsic to the RBC that cause hemolysis </vt:lpstr>
      <vt:lpstr>PowerPoint Presentation</vt:lpstr>
      <vt:lpstr>PowerPoint Presentation</vt:lpstr>
      <vt:lpstr>Management </vt:lpstr>
      <vt:lpstr>Alloimmune Hemolytic Anemia</vt:lpstr>
      <vt:lpstr>PowerPoint Presentation</vt:lpstr>
      <vt:lpstr>Alloimmune Hemolytic Anemia</vt:lpstr>
      <vt:lpstr>Microangiopathic hemolytic anemia </vt:lpstr>
      <vt:lpstr>Microangiopathic hemolytic anemia </vt:lpstr>
      <vt:lpstr>Macrocytic  anemias</vt:lpstr>
      <vt:lpstr>Folic acid deficiency </vt:lpstr>
      <vt:lpstr>Folic acid deficiency</vt:lpstr>
      <vt:lpstr>Vitamin B12 deficiency </vt:lpstr>
      <vt:lpstr>Vitamin B12 deficiency </vt:lpstr>
      <vt:lpstr>Macrocytic anemias :RBC aplasias</vt:lpstr>
      <vt:lpstr>Diamond-Blackfan Anemia  </vt:lpstr>
      <vt:lpstr>PowerPoint Presentation</vt:lpstr>
      <vt:lpstr>Laboratory Findings</vt:lpstr>
      <vt:lpstr>Treatment</vt:lpstr>
      <vt:lpstr>Prognosis</vt:lpstr>
      <vt:lpstr>Transient Erythroblastopenia of Childhood</vt:lpstr>
      <vt:lpstr>PowerPoint Presentation</vt:lpstr>
      <vt:lpstr>PowerPoint Presentation</vt:lpstr>
      <vt:lpstr>Red Cell Aplasia Associated With Parvovirus B19 Infection</vt:lpstr>
      <vt:lpstr>PowerPoint Presentation</vt:lpstr>
      <vt:lpstr>PowerPoint Presentation</vt:lpstr>
      <vt:lpstr>Macrocytic anemia  Pancytopenia and Aplastic Anemia</vt:lpstr>
      <vt:lpstr>Fanconi Anemia</vt:lpstr>
      <vt:lpstr>Fanconi Anemia</vt:lpstr>
      <vt:lpstr>PowerPoint Presentation</vt:lpstr>
      <vt:lpstr>PowerPoint Presentation</vt:lpstr>
      <vt:lpstr>Fanconi anemia</vt:lpstr>
      <vt:lpstr>Acquired aplastic anemia </vt:lpstr>
      <vt:lpstr>Acquired aplastic anemia</vt:lpstr>
      <vt:lpstr>Complete Blood Count </vt:lpstr>
      <vt:lpstr>PowerPoint Presentation</vt:lpstr>
      <vt:lpstr>Bone Marrow Failure syndromes</vt:lpstr>
      <vt:lpstr>Peripheral destruction</vt:lpstr>
      <vt:lpstr>Peripheral destruction</vt:lpstr>
      <vt:lpstr>Normal</vt:lpstr>
      <vt:lpstr>IDA </vt:lpstr>
      <vt:lpstr>Spherocytosis</vt:lpstr>
      <vt:lpstr>Spherocytosis</vt:lpstr>
      <vt:lpstr>Elliptocytosis</vt:lpstr>
      <vt:lpstr>PowerPoint Presentation</vt:lpstr>
      <vt:lpstr>Schistocytes</vt:lpstr>
      <vt:lpstr>Hypesegmented neutrophils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Hematology</dc:title>
  <dc:creator>pc3339</dc:creator>
  <cp:lastModifiedBy>ghadaq alzabenn</cp:lastModifiedBy>
  <cp:revision>112</cp:revision>
  <dcterms:created xsi:type="dcterms:W3CDTF">2020-07-18T14:16:13Z</dcterms:created>
  <dcterms:modified xsi:type="dcterms:W3CDTF">2024-07-08T03:54:33Z</dcterms:modified>
</cp:coreProperties>
</file>