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774" r:id="rId2"/>
  </p:sldMasterIdLst>
  <p:notesMasterIdLst>
    <p:notesMasterId r:id="rId39"/>
  </p:notesMasterIdLst>
  <p:sldIdLst>
    <p:sldId id="256" r:id="rId3"/>
    <p:sldId id="298" r:id="rId4"/>
    <p:sldId id="258" r:id="rId5"/>
    <p:sldId id="259" r:id="rId6"/>
    <p:sldId id="307" r:id="rId7"/>
    <p:sldId id="261" r:id="rId8"/>
    <p:sldId id="262" r:id="rId9"/>
    <p:sldId id="263" r:id="rId10"/>
    <p:sldId id="264" r:id="rId11"/>
    <p:sldId id="265" r:id="rId12"/>
    <p:sldId id="308" r:id="rId13"/>
    <p:sldId id="266" r:id="rId14"/>
    <p:sldId id="300" r:id="rId15"/>
    <p:sldId id="309" r:id="rId16"/>
    <p:sldId id="268" r:id="rId17"/>
    <p:sldId id="267" r:id="rId18"/>
    <p:sldId id="269" r:id="rId19"/>
    <p:sldId id="270" r:id="rId20"/>
    <p:sldId id="305" r:id="rId21"/>
    <p:sldId id="271" r:id="rId22"/>
    <p:sldId id="303" r:id="rId23"/>
    <p:sldId id="301" r:id="rId24"/>
    <p:sldId id="273" r:id="rId25"/>
    <p:sldId id="274" r:id="rId26"/>
    <p:sldId id="275" r:id="rId27"/>
    <p:sldId id="276" r:id="rId28"/>
    <p:sldId id="277" r:id="rId29"/>
    <p:sldId id="278" r:id="rId30"/>
    <p:sldId id="279" r:id="rId31"/>
    <p:sldId id="280" r:id="rId32"/>
    <p:sldId id="281" r:id="rId33"/>
    <p:sldId id="282" r:id="rId34"/>
    <p:sldId id="283" r:id="rId35"/>
    <p:sldId id="310" r:id="rId36"/>
    <p:sldId id="284" r:id="rId37"/>
    <p:sldId id="304" r:id="rId38"/>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62366" autoAdjust="0"/>
  </p:normalViewPr>
  <p:slideViewPr>
    <p:cSldViewPr>
      <p:cViewPr>
        <p:scale>
          <a:sx n="49" d="100"/>
          <a:sy n="49" d="100"/>
        </p:scale>
        <p:origin x="-19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972DC66F-9521-45FE-B31E-DE89BA1B4FAD}" type="datetimeFigureOut">
              <a:rPr lang="en-US"/>
              <a:pPr>
                <a:defRPr/>
              </a:pPr>
              <a:t>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81C6DEB2-38EE-456C-B8DA-DFAC39FC2BD1}" type="slidenum">
              <a:rPr lang="en-US"/>
              <a:pPr>
                <a:defRPr/>
              </a:pPr>
              <a:t>‹#›</a:t>
            </a:fld>
            <a:endParaRPr lang="en-US"/>
          </a:p>
        </p:txBody>
      </p:sp>
    </p:spTree>
    <p:extLst>
      <p:ext uri="{BB962C8B-B14F-4D97-AF65-F5344CB8AC3E}">
        <p14:creationId xmlns:p14="http://schemas.microsoft.com/office/powerpoint/2010/main" val="2767583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cs typeface="Arial" pitchFamily="34"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A6E7A0-F707-498A-B51E-19BCC21C23D1}"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660A50-047E-458F-A6E7-0ED07188E654}" type="slidenum">
              <a:rPr lang="en-US" smtClean="0"/>
              <a:pPr eaLnBrk="1" hangingPunct="1"/>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04DF068-CF1F-4A26-B27E-6808FFCA28B0}" type="slidenum">
              <a:rPr lang="en-US" smtClean="0"/>
              <a:pPr eaLnBrk="1" hangingPunct="1"/>
              <a:t>16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C9F5A2B-234F-4F79-88F8-94C471D85F78}" type="slidenum">
              <a:rPr lang="en-US" smtClean="0"/>
              <a:pPr eaLnBrk="1" hangingPunct="1"/>
              <a:t>18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44AF7EC-4917-4429-AE10-28FE3F216AAC}" type="slidenum">
              <a:rPr lang="en-US" smtClean="0"/>
              <a:pPr eaLnBrk="1" hangingPunct="1"/>
              <a:t>19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cs typeface="Arial" pitchFamily="34" charset="0"/>
              </a:rPr>
              <a:t>For the elderly or frail patient with a scarred, narrowed vagina or in cases where other surgery has failed,</a:t>
            </a:r>
          </a:p>
          <a:p>
            <a:r>
              <a:rPr lang="en-US" smtClean="0">
                <a:cs typeface="Arial" pitchFamily="34" charset="0"/>
              </a:rPr>
              <a:t>Periurethral bulking injections.</a:t>
            </a:r>
          </a:p>
          <a:p>
            <a:r>
              <a:rPr lang="en-US" smtClean="0">
                <a:cs typeface="Arial" pitchFamily="34" charset="0"/>
              </a:rPr>
              <a:t>Early success at three-month follow up ranges from 80 to 90%, but there is a time-dependent decline to approximately 50% at three to four</a:t>
            </a:r>
          </a:p>
          <a:p>
            <a:r>
              <a:rPr lang="en-US" smtClean="0">
                <a:cs typeface="Arial" pitchFamily="34" charset="0"/>
              </a:rPr>
              <a:t>years. </a:t>
            </a:r>
          </a:p>
          <a:p>
            <a:r>
              <a:rPr lang="en-US" smtClean="0">
                <a:cs typeface="Arial" pitchFamily="34" charset="0"/>
              </a:rPr>
              <a:t>Complications are uncommon and minor: Dysuria, urinary tract infection and retention</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76BFB94-0C7A-45F6-B168-F130BC142F64}" type="slidenum">
              <a:rPr lang="en-US" smtClean="0"/>
              <a:pPr eaLnBrk="1" hangingPunct="1"/>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pitchFamily="34"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2F9E534-C314-4822-A904-EBF7D2621025}"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endParaRPr 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348E407-4EB2-4398-AFE9-536DE6ACACE6}" type="slidenum">
              <a:rPr lang="en-US" smtClean="0"/>
              <a:pPr eaLnBrk="1" hangingPunct="1"/>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cs typeface="Arial"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19D2759-C873-47EA-974A-5FBAC6E886ED}" type="slidenum">
              <a:rPr lang="en-US" smtClean="0"/>
              <a:pPr eaLnBrk="1" hangingPunct="1"/>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0FA8A8-1717-43BF-A95B-5B769E145186}" type="slidenum">
              <a:rPr lang="en-US" smtClean="0"/>
              <a:pPr eaLnBrk="1" hangingPunct="1"/>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0AA6AB-3F0B-4DD5-B3CF-6681344FEC35}" type="slidenum">
              <a:rPr lang="en-US" smtClean="0"/>
              <a:pPr eaLnBrk="1" hangingPunct="1"/>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pitchFamily="34"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6583467-704E-4DDC-8C12-FC323256FE37}" type="slidenum">
              <a:rPr lang="en-US" smtClean="0"/>
              <a:pPr eaLnBrk="1" hangingPunct="1"/>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2F6F09F-692C-4A89-B5F4-91C3C2FC1F22}" type="slidenum">
              <a:rPr lang="en-US" smtClean="0"/>
              <a:pPr eaLnBrk="1" hangingPunct="1"/>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a:defRPr/>
            </a:pPr>
            <a:endParaRPr 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206B937-EA1B-4FC0-80F5-5B318A2547FE}" type="slidenum">
              <a:rPr lang="en-US" smtClean="0"/>
              <a:pPr eaLnBrk="1" hangingPunct="1"/>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A06D6D99-2C7D-466B-A946-F188AFAC6E8A}" type="datetimeFigureOut">
              <a:rPr lang="ar-SA"/>
              <a:pPr>
                <a:defRPr/>
              </a:pPr>
              <a:t>01/07/1442</a:t>
            </a:fld>
            <a:endParaRPr lang="ar-SA"/>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ar-SA"/>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666B9441-5B88-4CBB-BB55-B0D0215FDCBC}" type="slidenum">
              <a:rPr lang="ar-SA"/>
              <a:pPr>
                <a:defRPr/>
              </a:pPr>
              <a:t>‹#›</a:t>
            </a:fld>
            <a:endParaRPr lang="ar-SA"/>
          </a:p>
        </p:txBody>
      </p:sp>
    </p:spTree>
    <p:extLst>
      <p:ext uri="{BB962C8B-B14F-4D97-AF65-F5344CB8AC3E}">
        <p14:creationId xmlns:p14="http://schemas.microsoft.com/office/powerpoint/2010/main" val="179226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4D211C2-7BFB-425D-BD78-FF6103A7AE8B}" type="datetimeFigureOut">
              <a:rPr lang="ar-SA"/>
              <a:pPr>
                <a:defRPr/>
              </a:pPr>
              <a:t>01/07/1442</a:t>
            </a:fld>
            <a:endParaRPr lang="ar-SA"/>
          </a:p>
        </p:txBody>
      </p:sp>
      <p:sp>
        <p:nvSpPr>
          <p:cNvPr id="5" name="Footer Placeholder 21"/>
          <p:cNvSpPr>
            <a:spLocks noGrp="1"/>
          </p:cNvSpPr>
          <p:nvPr>
            <p:ph type="ftr" sz="quarter" idx="11"/>
          </p:nvPr>
        </p:nvSpPr>
        <p:spPr/>
        <p:txBody>
          <a:bodyPr/>
          <a:lstStyle>
            <a:lvl1pPr>
              <a:defRPr/>
            </a:lvl1pPr>
          </a:lstStyle>
          <a:p>
            <a:pPr>
              <a:defRPr/>
            </a:pPr>
            <a:endParaRPr lang="ar-SA"/>
          </a:p>
        </p:txBody>
      </p:sp>
      <p:sp>
        <p:nvSpPr>
          <p:cNvPr id="6" name="Slide Number Placeholder 17"/>
          <p:cNvSpPr>
            <a:spLocks noGrp="1"/>
          </p:cNvSpPr>
          <p:nvPr>
            <p:ph type="sldNum" sz="quarter" idx="12"/>
          </p:nvPr>
        </p:nvSpPr>
        <p:spPr/>
        <p:txBody>
          <a:bodyPr/>
          <a:lstStyle>
            <a:lvl1pPr>
              <a:defRPr/>
            </a:lvl1pPr>
          </a:lstStyle>
          <a:p>
            <a:pPr>
              <a:defRPr/>
            </a:pPr>
            <a:fld id="{969A5CFA-E751-4E50-8885-A3E784C8D52C}" type="slidenum">
              <a:rPr lang="ar-SA"/>
              <a:pPr>
                <a:defRPr/>
              </a:pPr>
              <a:t>‹#›</a:t>
            </a:fld>
            <a:endParaRPr lang="ar-SA"/>
          </a:p>
        </p:txBody>
      </p:sp>
    </p:spTree>
    <p:extLst>
      <p:ext uri="{BB962C8B-B14F-4D97-AF65-F5344CB8AC3E}">
        <p14:creationId xmlns:p14="http://schemas.microsoft.com/office/powerpoint/2010/main" val="19887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8A43F6F-CCC4-4622-A7DB-108BCFA091F2}" type="datetimeFigureOut">
              <a:rPr lang="ar-SA"/>
              <a:pPr>
                <a:defRPr/>
              </a:pPr>
              <a:t>01/07/1442</a:t>
            </a:fld>
            <a:endParaRPr lang="ar-SA"/>
          </a:p>
        </p:txBody>
      </p:sp>
      <p:sp>
        <p:nvSpPr>
          <p:cNvPr id="5" name="Footer Placeholder 21"/>
          <p:cNvSpPr>
            <a:spLocks noGrp="1"/>
          </p:cNvSpPr>
          <p:nvPr>
            <p:ph type="ftr" sz="quarter" idx="11"/>
          </p:nvPr>
        </p:nvSpPr>
        <p:spPr/>
        <p:txBody>
          <a:bodyPr/>
          <a:lstStyle>
            <a:lvl1pPr>
              <a:defRPr/>
            </a:lvl1pPr>
          </a:lstStyle>
          <a:p>
            <a:pPr>
              <a:defRPr/>
            </a:pPr>
            <a:endParaRPr lang="ar-SA"/>
          </a:p>
        </p:txBody>
      </p:sp>
      <p:sp>
        <p:nvSpPr>
          <p:cNvPr id="6" name="Slide Number Placeholder 17"/>
          <p:cNvSpPr>
            <a:spLocks noGrp="1"/>
          </p:cNvSpPr>
          <p:nvPr>
            <p:ph type="sldNum" sz="quarter" idx="12"/>
          </p:nvPr>
        </p:nvSpPr>
        <p:spPr/>
        <p:txBody>
          <a:bodyPr/>
          <a:lstStyle>
            <a:lvl1pPr>
              <a:defRPr/>
            </a:lvl1pPr>
          </a:lstStyle>
          <a:p>
            <a:pPr>
              <a:defRPr/>
            </a:pPr>
            <a:fld id="{4420B78A-2420-4C10-8DCB-51331DFC9530}" type="slidenum">
              <a:rPr lang="ar-SA"/>
              <a:pPr>
                <a:defRPr/>
              </a:pPr>
              <a:t>‹#›</a:t>
            </a:fld>
            <a:endParaRPr lang="ar-SA"/>
          </a:p>
        </p:txBody>
      </p:sp>
    </p:spTree>
    <p:extLst>
      <p:ext uri="{BB962C8B-B14F-4D97-AF65-F5344CB8AC3E}">
        <p14:creationId xmlns:p14="http://schemas.microsoft.com/office/powerpoint/2010/main" val="550531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CCFB25-F516-4107-B043-6D298B41261D}" type="datetimeFigureOut">
              <a:rPr lang="ar-SA"/>
              <a:pPr>
                <a:defRPr/>
              </a:pPr>
              <a:t>01/07/1442</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A42E932A-DF55-4CFD-B8E2-DC6BD7608805}" type="slidenum">
              <a:rPr lang="ar-SA"/>
              <a:pPr>
                <a:defRPr/>
              </a:pPr>
              <a:t>‹#›</a:t>
            </a:fld>
            <a:endParaRPr lang="ar-SA"/>
          </a:p>
        </p:txBody>
      </p:sp>
    </p:spTree>
    <p:extLst>
      <p:ext uri="{BB962C8B-B14F-4D97-AF65-F5344CB8AC3E}">
        <p14:creationId xmlns:p14="http://schemas.microsoft.com/office/powerpoint/2010/main" val="2775699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E569EB-4FB8-4F98-9843-DD2819F714F2}" type="datetimeFigureOut">
              <a:rPr lang="ar-SA"/>
              <a:pPr>
                <a:defRPr/>
              </a:pPr>
              <a:t>01/07/1442</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EF6B9D6A-5551-40D9-A51E-6D446FF87B9F}" type="slidenum">
              <a:rPr lang="ar-SA"/>
              <a:pPr>
                <a:defRPr/>
              </a:pPr>
              <a:t>‹#›</a:t>
            </a:fld>
            <a:endParaRPr lang="ar-SA"/>
          </a:p>
        </p:txBody>
      </p:sp>
    </p:spTree>
    <p:extLst>
      <p:ext uri="{BB962C8B-B14F-4D97-AF65-F5344CB8AC3E}">
        <p14:creationId xmlns:p14="http://schemas.microsoft.com/office/powerpoint/2010/main" val="48689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5F3438-93EC-457B-97C9-D4C93C7FDBFB}" type="datetimeFigureOut">
              <a:rPr lang="ar-SA"/>
              <a:pPr>
                <a:defRPr/>
              </a:pPr>
              <a:t>01/07/1442</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90AAB5F3-C868-4276-8EB3-1A9808A869F2}" type="slidenum">
              <a:rPr lang="ar-SA"/>
              <a:pPr>
                <a:defRPr/>
              </a:pPr>
              <a:t>‹#›</a:t>
            </a:fld>
            <a:endParaRPr lang="ar-SA"/>
          </a:p>
        </p:txBody>
      </p:sp>
    </p:spTree>
    <p:extLst>
      <p:ext uri="{BB962C8B-B14F-4D97-AF65-F5344CB8AC3E}">
        <p14:creationId xmlns:p14="http://schemas.microsoft.com/office/powerpoint/2010/main" val="2472051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111C58A-87D2-41F7-8081-AD355ED2D67E}" type="datetimeFigureOut">
              <a:rPr lang="ar-SA"/>
              <a:pPr>
                <a:defRPr/>
              </a:pPr>
              <a:t>01/07/1442</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85253E9B-19CF-4F33-825F-E5143D207AA7}" type="slidenum">
              <a:rPr lang="ar-SA"/>
              <a:pPr>
                <a:defRPr/>
              </a:pPr>
              <a:t>‹#›</a:t>
            </a:fld>
            <a:endParaRPr lang="ar-SA"/>
          </a:p>
        </p:txBody>
      </p:sp>
    </p:spTree>
    <p:extLst>
      <p:ext uri="{BB962C8B-B14F-4D97-AF65-F5344CB8AC3E}">
        <p14:creationId xmlns:p14="http://schemas.microsoft.com/office/powerpoint/2010/main" val="413960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B9FB6D-7E40-4D53-B4A9-3B1DDF8F399E}" type="datetimeFigureOut">
              <a:rPr lang="ar-SA"/>
              <a:pPr>
                <a:defRPr/>
              </a:pPr>
              <a:t>01/07/1442</a:t>
            </a:fld>
            <a:endParaRPr lang="ar-SA"/>
          </a:p>
        </p:txBody>
      </p:sp>
      <p:sp>
        <p:nvSpPr>
          <p:cNvPr id="8" name="Footer Placeholder 4"/>
          <p:cNvSpPr>
            <a:spLocks noGrp="1"/>
          </p:cNvSpPr>
          <p:nvPr>
            <p:ph type="ftr" sz="quarter" idx="11"/>
          </p:nvPr>
        </p:nvSpPr>
        <p:spPr/>
        <p:txBody>
          <a:bodyPr/>
          <a:lstStyle>
            <a:lvl1pPr>
              <a:defRPr/>
            </a:lvl1pPr>
          </a:lstStyle>
          <a:p>
            <a:pPr>
              <a:defRPr/>
            </a:pPr>
            <a:endParaRPr lang="ar-SA"/>
          </a:p>
        </p:txBody>
      </p:sp>
      <p:sp>
        <p:nvSpPr>
          <p:cNvPr id="9" name="Slide Number Placeholder 5"/>
          <p:cNvSpPr>
            <a:spLocks noGrp="1"/>
          </p:cNvSpPr>
          <p:nvPr>
            <p:ph type="sldNum" sz="quarter" idx="12"/>
          </p:nvPr>
        </p:nvSpPr>
        <p:spPr/>
        <p:txBody>
          <a:bodyPr/>
          <a:lstStyle>
            <a:lvl1pPr>
              <a:defRPr/>
            </a:lvl1pPr>
          </a:lstStyle>
          <a:p>
            <a:pPr>
              <a:defRPr/>
            </a:pPr>
            <a:fld id="{623C3AD2-923B-44FB-BAF2-C6274316B418}" type="slidenum">
              <a:rPr lang="ar-SA"/>
              <a:pPr>
                <a:defRPr/>
              </a:pPr>
              <a:t>‹#›</a:t>
            </a:fld>
            <a:endParaRPr lang="ar-SA"/>
          </a:p>
        </p:txBody>
      </p:sp>
    </p:spTree>
    <p:extLst>
      <p:ext uri="{BB962C8B-B14F-4D97-AF65-F5344CB8AC3E}">
        <p14:creationId xmlns:p14="http://schemas.microsoft.com/office/powerpoint/2010/main" val="618525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AFE4A7-6F55-49CF-9E40-7D9D25AF1761}" type="datetimeFigureOut">
              <a:rPr lang="ar-SA"/>
              <a:pPr>
                <a:defRPr/>
              </a:pPr>
              <a:t>01/07/1442</a:t>
            </a:fld>
            <a:endParaRPr lang="ar-SA"/>
          </a:p>
        </p:txBody>
      </p:sp>
      <p:sp>
        <p:nvSpPr>
          <p:cNvPr id="4" name="Footer Placeholder 4"/>
          <p:cNvSpPr>
            <a:spLocks noGrp="1"/>
          </p:cNvSpPr>
          <p:nvPr>
            <p:ph type="ftr" sz="quarter" idx="11"/>
          </p:nvPr>
        </p:nvSpPr>
        <p:spPr/>
        <p:txBody>
          <a:bodyPr/>
          <a:lstStyle>
            <a:lvl1pPr>
              <a:defRPr/>
            </a:lvl1pPr>
          </a:lstStyle>
          <a:p>
            <a:pPr>
              <a:defRPr/>
            </a:pPr>
            <a:endParaRPr lang="ar-SA"/>
          </a:p>
        </p:txBody>
      </p:sp>
      <p:sp>
        <p:nvSpPr>
          <p:cNvPr id="5" name="Slide Number Placeholder 5"/>
          <p:cNvSpPr>
            <a:spLocks noGrp="1"/>
          </p:cNvSpPr>
          <p:nvPr>
            <p:ph type="sldNum" sz="quarter" idx="12"/>
          </p:nvPr>
        </p:nvSpPr>
        <p:spPr/>
        <p:txBody>
          <a:bodyPr/>
          <a:lstStyle>
            <a:lvl1pPr>
              <a:defRPr/>
            </a:lvl1pPr>
          </a:lstStyle>
          <a:p>
            <a:pPr>
              <a:defRPr/>
            </a:pPr>
            <a:fld id="{F4F4E250-9B23-4803-8F5A-58EE4437DBE1}" type="slidenum">
              <a:rPr lang="ar-SA"/>
              <a:pPr>
                <a:defRPr/>
              </a:pPr>
              <a:t>‹#›</a:t>
            </a:fld>
            <a:endParaRPr lang="ar-SA"/>
          </a:p>
        </p:txBody>
      </p:sp>
    </p:spTree>
    <p:extLst>
      <p:ext uri="{BB962C8B-B14F-4D97-AF65-F5344CB8AC3E}">
        <p14:creationId xmlns:p14="http://schemas.microsoft.com/office/powerpoint/2010/main" val="1761771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E7819E-69C9-4BA9-8AD9-AAB3E789F3FC}" type="datetimeFigureOut">
              <a:rPr lang="ar-SA"/>
              <a:pPr>
                <a:defRPr/>
              </a:pPr>
              <a:t>01/07/1442</a:t>
            </a:fld>
            <a:endParaRPr lang="ar-SA"/>
          </a:p>
        </p:txBody>
      </p:sp>
      <p:sp>
        <p:nvSpPr>
          <p:cNvPr id="3" name="Footer Placeholder 4"/>
          <p:cNvSpPr>
            <a:spLocks noGrp="1"/>
          </p:cNvSpPr>
          <p:nvPr>
            <p:ph type="ftr" sz="quarter" idx="11"/>
          </p:nvPr>
        </p:nvSpPr>
        <p:spPr/>
        <p:txBody>
          <a:bodyPr/>
          <a:lstStyle>
            <a:lvl1pPr>
              <a:defRPr/>
            </a:lvl1pPr>
          </a:lstStyle>
          <a:p>
            <a:pPr>
              <a:defRPr/>
            </a:pPr>
            <a:endParaRPr lang="ar-SA"/>
          </a:p>
        </p:txBody>
      </p:sp>
      <p:sp>
        <p:nvSpPr>
          <p:cNvPr id="4" name="Slide Number Placeholder 5"/>
          <p:cNvSpPr>
            <a:spLocks noGrp="1"/>
          </p:cNvSpPr>
          <p:nvPr>
            <p:ph type="sldNum" sz="quarter" idx="12"/>
          </p:nvPr>
        </p:nvSpPr>
        <p:spPr/>
        <p:txBody>
          <a:bodyPr/>
          <a:lstStyle>
            <a:lvl1pPr>
              <a:defRPr/>
            </a:lvl1pPr>
          </a:lstStyle>
          <a:p>
            <a:pPr>
              <a:defRPr/>
            </a:pPr>
            <a:fld id="{9A0933A6-FEF5-44F6-84DA-B62846A59968}" type="slidenum">
              <a:rPr lang="ar-SA"/>
              <a:pPr>
                <a:defRPr/>
              </a:pPr>
              <a:t>‹#›</a:t>
            </a:fld>
            <a:endParaRPr lang="ar-SA"/>
          </a:p>
        </p:txBody>
      </p:sp>
    </p:spTree>
    <p:extLst>
      <p:ext uri="{BB962C8B-B14F-4D97-AF65-F5344CB8AC3E}">
        <p14:creationId xmlns:p14="http://schemas.microsoft.com/office/powerpoint/2010/main" val="4173560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46BB4-8112-4C39-949B-4AA25FEC57EE}" type="datetimeFigureOut">
              <a:rPr lang="ar-SA"/>
              <a:pPr>
                <a:defRPr/>
              </a:pPr>
              <a:t>01/07/1442</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794C9B03-2C4A-4925-835C-6440C3018ECA}" type="slidenum">
              <a:rPr lang="ar-SA"/>
              <a:pPr>
                <a:defRPr/>
              </a:pPr>
              <a:t>‹#›</a:t>
            </a:fld>
            <a:endParaRPr lang="ar-SA"/>
          </a:p>
        </p:txBody>
      </p:sp>
    </p:spTree>
    <p:extLst>
      <p:ext uri="{BB962C8B-B14F-4D97-AF65-F5344CB8AC3E}">
        <p14:creationId xmlns:p14="http://schemas.microsoft.com/office/powerpoint/2010/main" val="308424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E9DF8A00-D15A-4C44-AB72-6E3AC970B4E9}" type="datetimeFigureOut">
              <a:rPr lang="ar-SA"/>
              <a:pPr>
                <a:defRPr/>
              </a:pPr>
              <a:t>01/07/1442</a:t>
            </a:fld>
            <a:endParaRPr lang="ar-SA"/>
          </a:p>
        </p:txBody>
      </p:sp>
      <p:sp>
        <p:nvSpPr>
          <p:cNvPr id="5" name="Footer Placeholder 21"/>
          <p:cNvSpPr>
            <a:spLocks noGrp="1"/>
          </p:cNvSpPr>
          <p:nvPr>
            <p:ph type="ftr" sz="quarter" idx="11"/>
          </p:nvPr>
        </p:nvSpPr>
        <p:spPr/>
        <p:txBody>
          <a:bodyPr/>
          <a:lstStyle>
            <a:lvl1pPr>
              <a:defRPr/>
            </a:lvl1pPr>
          </a:lstStyle>
          <a:p>
            <a:pPr>
              <a:defRPr/>
            </a:pPr>
            <a:endParaRPr lang="ar-SA"/>
          </a:p>
        </p:txBody>
      </p:sp>
      <p:sp>
        <p:nvSpPr>
          <p:cNvPr id="6" name="Slide Number Placeholder 17"/>
          <p:cNvSpPr>
            <a:spLocks noGrp="1"/>
          </p:cNvSpPr>
          <p:nvPr>
            <p:ph type="sldNum" sz="quarter" idx="12"/>
          </p:nvPr>
        </p:nvSpPr>
        <p:spPr/>
        <p:txBody>
          <a:bodyPr/>
          <a:lstStyle>
            <a:lvl1pPr>
              <a:defRPr/>
            </a:lvl1pPr>
          </a:lstStyle>
          <a:p>
            <a:pPr>
              <a:defRPr/>
            </a:pPr>
            <a:fld id="{637B933F-D5D8-4690-90E8-3201AD8E3E1E}" type="slidenum">
              <a:rPr lang="ar-SA"/>
              <a:pPr>
                <a:defRPr/>
              </a:pPr>
              <a:t>‹#›</a:t>
            </a:fld>
            <a:endParaRPr lang="ar-SA"/>
          </a:p>
        </p:txBody>
      </p:sp>
    </p:spTree>
    <p:extLst>
      <p:ext uri="{BB962C8B-B14F-4D97-AF65-F5344CB8AC3E}">
        <p14:creationId xmlns:p14="http://schemas.microsoft.com/office/powerpoint/2010/main" val="3312099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BA5C50-E47A-4143-BC3A-AF61194C76B2}" type="datetimeFigureOut">
              <a:rPr lang="ar-SA"/>
              <a:pPr>
                <a:defRPr/>
              </a:pPr>
              <a:t>01/07/1442</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pPr>
              <a:defRPr/>
            </a:pPr>
            <a:fld id="{931E58AE-84F0-4810-BBD8-88021DF867C4}" type="slidenum">
              <a:rPr lang="ar-SA"/>
              <a:pPr>
                <a:defRPr/>
              </a:pPr>
              <a:t>‹#›</a:t>
            </a:fld>
            <a:endParaRPr lang="ar-SA"/>
          </a:p>
        </p:txBody>
      </p:sp>
    </p:spTree>
    <p:extLst>
      <p:ext uri="{BB962C8B-B14F-4D97-AF65-F5344CB8AC3E}">
        <p14:creationId xmlns:p14="http://schemas.microsoft.com/office/powerpoint/2010/main" val="878044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290C5C-1906-480B-AD73-48AF5BC8DECB}" type="datetimeFigureOut">
              <a:rPr lang="ar-SA"/>
              <a:pPr>
                <a:defRPr/>
              </a:pPr>
              <a:t>01/07/1442</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DB16315B-D294-407A-BF54-DBAD157BE349}" type="slidenum">
              <a:rPr lang="ar-SA"/>
              <a:pPr>
                <a:defRPr/>
              </a:pPr>
              <a:t>‹#›</a:t>
            </a:fld>
            <a:endParaRPr lang="ar-SA"/>
          </a:p>
        </p:txBody>
      </p:sp>
    </p:spTree>
    <p:extLst>
      <p:ext uri="{BB962C8B-B14F-4D97-AF65-F5344CB8AC3E}">
        <p14:creationId xmlns:p14="http://schemas.microsoft.com/office/powerpoint/2010/main" val="253028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28BFBD-FF64-4717-B16B-C9DCFCFDB43C}" type="datetimeFigureOut">
              <a:rPr lang="ar-SA"/>
              <a:pPr>
                <a:defRPr/>
              </a:pPr>
              <a:t>01/07/1442</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pPr>
              <a:defRPr/>
            </a:pPr>
            <a:fld id="{2A3A89E5-759F-4694-80D7-CD4DCEF4E798}" type="slidenum">
              <a:rPr lang="ar-SA"/>
              <a:pPr>
                <a:defRPr/>
              </a:pPr>
              <a:t>‹#›</a:t>
            </a:fld>
            <a:endParaRPr lang="ar-SA"/>
          </a:p>
        </p:txBody>
      </p:sp>
    </p:spTree>
    <p:extLst>
      <p:ext uri="{BB962C8B-B14F-4D97-AF65-F5344CB8AC3E}">
        <p14:creationId xmlns:p14="http://schemas.microsoft.com/office/powerpoint/2010/main" val="225113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68A3E894-5751-4398-A4DB-7755C8C70242}" type="datetimeFigureOut">
              <a:rPr lang="ar-SA"/>
              <a:pPr>
                <a:defRPr/>
              </a:pPr>
              <a:t>01/07/1442</a:t>
            </a:fld>
            <a:endParaRPr lang="ar-SA"/>
          </a:p>
        </p:txBody>
      </p:sp>
      <p:sp>
        <p:nvSpPr>
          <p:cNvPr id="7" name="Footer Placeholder 4"/>
          <p:cNvSpPr>
            <a:spLocks noGrp="1"/>
          </p:cNvSpPr>
          <p:nvPr>
            <p:ph type="ftr" sz="quarter" idx="11"/>
          </p:nvPr>
        </p:nvSpPr>
        <p:spPr/>
        <p:txBody>
          <a:bodyPr/>
          <a:lstStyle>
            <a:lvl1pPr>
              <a:defRPr/>
            </a:lvl1pPr>
            <a:extLst/>
          </a:lstStyle>
          <a:p>
            <a:pPr>
              <a:defRPr/>
            </a:pPr>
            <a:endParaRPr lang="ar-SA"/>
          </a:p>
        </p:txBody>
      </p:sp>
      <p:sp>
        <p:nvSpPr>
          <p:cNvPr id="8" name="Slide Number Placeholder 5"/>
          <p:cNvSpPr>
            <a:spLocks noGrp="1"/>
          </p:cNvSpPr>
          <p:nvPr>
            <p:ph type="sldNum" sz="quarter" idx="12"/>
          </p:nvPr>
        </p:nvSpPr>
        <p:spPr/>
        <p:txBody>
          <a:bodyPr/>
          <a:lstStyle>
            <a:lvl1pPr>
              <a:defRPr/>
            </a:lvl1pPr>
            <a:extLst/>
          </a:lstStyle>
          <a:p>
            <a:pPr>
              <a:defRPr/>
            </a:pPr>
            <a:fld id="{121F7420-CF6F-40CA-9697-DB38DFD64E7D}" type="slidenum">
              <a:rPr lang="ar-SA"/>
              <a:pPr>
                <a:defRPr/>
              </a:pPr>
              <a:t>‹#›</a:t>
            </a:fld>
            <a:endParaRPr lang="ar-SA"/>
          </a:p>
        </p:txBody>
      </p:sp>
    </p:spTree>
    <p:extLst>
      <p:ext uri="{BB962C8B-B14F-4D97-AF65-F5344CB8AC3E}">
        <p14:creationId xmlns:p14="http://schemas.microsoft.com/office/powerpoint/2010/main" val="22271942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1F12DF0D-0BB1-4480-9EAA-698D6F206BC8}" type="datetimeFigureOut">
              <a:rPr lang="ar-SA"/>
              <a:pPr>
                <a:defRPr/>
              </a:pPr>
              <a:t>01/07/1442</a:t>
            </a:fld>
            <a:endParaRPr lang="ar-SA"/>
          </a:p>
        </p:txBody>
      </p:sp>
      <p:sp>
        <p:nvSpPr>
          <p:cNvPr id="6" name="Footer Placeholder 5"/>
          <p:cNvSpPr>
            <a:spLocks noGrp="1"/>
          </p:cNvSpPr>
          <p:nvPr>
            <p:ph type="ftr" sz="quarter" idx="11"/>
          </p:nvPr>
        </p:nvSpPr>
        <p:spPr/>
        <p:txBody>
          <a:bodyPr/>
          <a:lstStyle>
            <a:lvl1pPr>
              <a:defRPr/>
            </a:lvl1pPr>
            <a:extLst/>
          </a:lstStyle>
          <a:p>
            <a:pPr>
              <a:defRPr/>
            </a:pPr>
            <a:endParaRPr lang="ar-SA"/>
          </a:p>
        </p:txBody>
      </p:sp>
      <p:sp>
        <p:nvSpPr>
          <p:cNvPr id="7" name="Slide Number Placeholder 6"/>
          <p:cNvSpPr>
            <a:spLocks noGrp="1"/>
          </p:cNvSpPr>
          <p:nvPr>
            <p:ph type="sldNum" sz="quarter" idx="12"/>
          </p:nvPr>
        </p:nvSpPr>
        <p:spPr/>
        <p:txBody>
          <a:bodyPr/>
          <a:lstStyle>
            <a:lvl1pPr>
              <a:defRPr/>
            </a:lvl1pPr>
            <a:extLst/>
          </a:lstStyle>
          <a:p>
            <a:pPr>
              <a:defRPr/>
            </a:pPr>
            <a:fld id="{6327E676-E547-4E3E-8BAC-97B6723D6E0F}" type="slidenum">
              <a:rPr lang="ar-SA"/>
              <a:pPr>
                <a:defRPr/>
              </a:pPr>
              <a:t>‹#›</a:t>
            </a:fld>
            <a:endParaRPr lang="ar-SA"/>
          </a:p>
        </p:txBody>
      </p:sp>
    </p:spTree>
    <p:extLst>
      <p:ext uri="{BB962C8B-B14F-4D97-AF65-F5344CB8AC3E}">
        <p14:creationId xmlns:p14="http://schemas.microsoft.com/office/powerpoint/2010/main" val="12631716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97DE5983-031C-4EC3-88EF-7FE8F2534195}" type="datetimeFigureOut">
              <a:rPr lang="ar-SA"/>
              <a:pPr>
                <a:defRPr/>
              </a:pPr>
              <a:t>01/07/1442</a:t>
            </a:fld>
            <a:endParaRPr lang="ar-SA"/>
          </a:p>
        </p:txBody>
      </p:sp>
      <p:sp>
        <p:nvSpPr>
          <p:cNvPr id="8" name="Footer Placeholder 7"/>
          <p:cNvSpPr>
            <a:spLocks noGrp="1"/>
          </p:cNvSpPr>
          <p:nvPr>
            <p:ph type="ftr" sz="quarter" idx="11"/>
          </p:nvPr>
        </p:nvSpPr>
        <p:spPr/>
        <p:txBody>
          <a:bodyPr/>
          <a:lstStyle>
            <a:lvl1pPr>
              <a:defRPr/>
            </a:lvl1pPr>
            <a:extLst/>
          </a:lstStyle>
          <a:p>
            <a:pPr>
              <a:defRPr/>
            </a:pPr>
            <a:endParaRPr lang="ar-SA"/>
          </a:p>
        </p:txBody>
      </p:sp>
      <p:sp>
        <p:nvSpPr>
          <p:cNvPr id="9" name="Slide Number Placeholder 8"/>
          <p:cNvSpPr>
            <a:spLocks noGrp="1"/>
          </p:cNvSpPr>
          <p:nvPr>
            <p:ph type="sldNum" sz="quarter" idx="12"/>
          </p:nvPr>
        </p:nvSpPr>
        <p:spPr/>
        <p:txBody>
          <a:bodyPr/>
          <a:lstStyle>
            <a:lvl1pPr>
              <a:defRPr/>
            </a:lvl1pPr>
            <a:extLst/>
          </a:lstStyle>
          <a:p>
            <a:pPr>
              <a:defRPr/>
            </a:pPr>
            <a:fld id="{549AC6ED-6217-4690-B4F0-45366FDEB14A}" type="slidenum">
              <a:rPr lang="ar-SA"/>
              <a:pPr>
                <a:defRPr/>
              </a:pPr>
              <a:t>‹#›</a:t>
            </a:fld>
            <a:endParaRPr lang="ar-SA"/>
          </a:p>
        </p:txBody>
      </p:sp>
    </p:spTree>
    <p:extLst>
      <p:ext uri="{BB962C8B-B14F-4D97-AF65-F5344CB8AC3E}">
        <p14:creationId xmlns:p14="http://schemas.microsoft.com/office/powerpoint/2010/main" val="206660811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E67B4D1D-FCD4-4E9F-99BF-4977CFFAF2C2}" type="datetimeFigureOut">
              <a:rPr lang="ar-SA"/>
              <a:pPr>
                <a:defRPr/>
              </a:pPr>
              <a:t>01/07/1442</a:t>
            </a:fld>
            <a:endParaRPr lang="ar-SA"/>
          </a:p>
        </p:txBody>
      </p:sp>
      <p:sp>
        <p:nvSpPr>
          <p:cNvPr id="4" name="Footer Placeholder 3"/>
          <p:cNvSpPr>
            <a:spLocks noGrp="1"/>
          </p:cNvSpPr>
          <p:nvPr>
            <p:ph type="ftr" sz="quarter" idx="11"/>
          </p:nvPr>
        </p:nvSpPr>
        <p:spPr/>
        <p:txBody>
          <a:bodyPr/>
          <a:lstStyle>
            <a:lvl1pPr>
              <a:defRPr/>
            </a:lvl1pPr>
            <a:extLst/>
          </a:lstStyle>
          <a:p>
            <a:pPr>
              <a:defRPr/>
            </a:pPr>
            <a:endParaRPr lang="ar-SA"/>
          </a:p>
        </p:txBody>
      </p:sp>
      <p:sp>
        <p:nvSpPr>
          <p:cNvPr id="5" name="Slide Number Placeholder 4"/>
          <p:cNvSpPr>
            <a:spLocks noGrp="1"/>
          </p:cNvSpPr>
          <p:nvPr>
            <p:ph type="sldNum" sz="quarter" idx="12"/>
          </p:nvPr>
        </p:nvSpPr>
        <p:spPr/>
        <p:txBody>
          <a:bodyPr/>
          <a:lstStyle>
            <a:lvl1pPr>
              <a:defRPr/>
            </a:lvl1pPr>
            <a:extLst/>
          </a:lstStyle>
          <a:p>
            <a:pPr>
              <a:defRPr/>
            </a:pPr>
            <a:fld id="{CCE68998-F46B-40DD-AA43-A87BD2F6AABF}" type="slidenum">
              <a:rPr lang="ar-SA"/>
              <a:pPr>
                <a:defRPr/>
              </a:pPr>
              <a:t>‹#›</a:t>
            </a:fld>
            <a:endParaRPr lang="ar-SA"/>
          </a:p>
        </p:txBody>
      </p:sp>
    </p:spTree>
    <p:extLst>
      <p:ext uri="{BB962C8B-B14F-4D97-AF65-F5344CB8AC3E}">
        <p14:creationId xmlns:p14="http://schemas.microsoft.com/office/powerpoint/2010/main" val="3057136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5CD8F0F-EF8C-453B-9016-5F38893FCC1C}" type="datetimeFigureOut">
              <a:rPr lang="ar-SA"/>
              <a:pPr>
                <a:defRPr/>
              </a:pPr>
              <a:t>01/07/1442</a:t>
            </a:fld>
            <a:endParaRPr lang="ar-SA"/>
          </a:p>
        </p:txBody>
      </p:sp>
      <p:sp>
        <p:nvSpPr>
          <p:cNvPr id="3" name="Footer Placeholder 21"/>
          <p:cNvSpPr>
            <a:spLocks noGrp="1"/>
          </p:cNvSpPr>
          <p:nvPr>
            <p:ph type="ftr" sz="quarter" idx="11"/>
          </p:nvPr>
        </p:nvSpPr>
        <p:spPr/>
        <p:txBody>
          <a:bodyPr/>
          <a:lstStyle>
            <a:lvl1pPr>
              <a:defRPr/>
            </a:lvl1pPr>
          </a:lstStyle>
          <a:p>
            <a:pPr>
              <a:defRPr/>
            </a:pPr>
            <a:endParaRPr lang="ar-SA"/>
          </a:p>
        </p:txBody>
      </p:sp>
      <p:sp>
        <p:nvSpPr>
          <p:cNvPr id="4" name="Slide Number Placeholder 17"/>
          <p:cNvSpPr>
            <a:spLocks noGrp="1"/>
          </p:cNvSpPr>
          <p:nvPr>
            <p:ph type="sldNum" sz="quarter" idx="12"/>
          </p:nvPr>
        </p:nvSpPr>
        <p:spPr/>
        <p:txBody>
          <a:bodyPr/>
          <a:lstStyle>
            <a:lvl1pPr>
              <a:defRPr/>
            </a:lvl1pPr>
          </a:lstStyle>
          <a:p>
            <a:pPr>
              <a:defRPr/>
            </a:pPr>
            <a:fld id="{71EBF370-BEFD-4FAD-9907-372845098124}" type="slidenum">
              <a:rPr lang="ar-SA"/>
              <a:pPr>
                <a:defRPr/>
              </a:pPr>
              <a:t>‹#›</a:t>
            </a:fld>
            <a:endParaRPr lang="ar-SA"/>
          </a:p>
        </p:txBody>
      </p:sp>
    </p:spTree>
    <p:extLst>
      <p:ext uri="{BB962C8B-B14F-4D97-AF65-F5344CB8AC3E}">
        <p14:creationId xmlns:p14="http://schemas.microsoft.com/office/powerpoint/2010/main" val="160557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F52661E8-7F8C-4808-9ECC-689BB723D78C}" type="datetimeFigureOut">
              <a:rPr lang="ar-SA"/>
              <a:pPr>
                <a:defRPr/>
              </a:pPr>
              <a:t>01/07/1442</a:t>
            </a:fld>
            <a:endParaRPr lang="ar-SA"/>
          </a:p>
        </p:txBody>
      </p:sp>
      <p:sp>
        <p:nvSpPr>
          <p:cNvPr id="6" name="Footer Placeholder 5"/>
          <p:cNvSpPr>
            <a:spLocks noGrp="1"/>
          </p:cNvSpPr>
          <p:nvPr>
            <p:ph type="ftr" sz="quarter" idx="11"/>
          </p:nvPr>
        </p:nvSpPr>
        <p:spPr/>
        <p:txBody>
          <a:bodyPr/>
          <a:lstStyle>
            <a:lvl1pPr>
              <a:defRPr/>
            </a:lvl1pPr>
            <a:extLst/>
          </a:lstStyle>
          <a:p>
            <a:pPr>
              <a:defRPr/>
            </a:pPr>
            <a:endParaRPr lang="ar-SA"/>
          </a:p>
        </p:txBody>
      </p:sp>
      <p:sp>
        <p:nvSpPr>
          <p:cNvPr id="7" name="Slide Number Placeholder 6"/>
          <p:cNvSpPr>
            <a:spLocks noGrp="1"/>
          </p:cNvSpPr>
          <p:nvPr>
            <p:ph type="sldNum" sz="quarter" idx="12"/>
          </p:nvPr>
        </p:nvSpPr>
        <p:spPr/>
        <p:txBody>
          <a:bodyPr/>
          <a:lstStyle>
            <a:lvl1pPr>
              <a:defRPr/>
            </a:lvl1pPr>
            <a:extLst/>
          </a:lstStyle>
          <a:p>
            <a:pPr>
              <a:defRPr/>
            </a:pPr>
            <a:fld id="{6747DAAF-BC31-4CD3-93F3-1B35E4EB9101}" type="slidenum">
              <a:rPr lang="ar-SA"/>
              <a:pPr>
                <a:defRPr/>
              </a:pPr>
              <a:t>‹#›</a:t>
            </a:fld>
            <a:endParaRPr lang="ar-SA"/>
          </a:p>
        </p:txBody>
      </p:sp>
    </p:spTree>
    <p:extLst>
      <p:ext uri="{BB962C8B-B14F-4D97-AF65-F5344CB8AC3E}">
        <p14:creationId xmlns:p14="http://schemas.microsoft.com/office/powerpoint/2010/main" val="26961174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80DBCA0-8B09-4841-8EBA-22CAB3C5B049}" type="datetimeFigureOut">
              <a:rPr lang="ar-SA"/>
              <a:pPr>
                <a:defRPr/>
              </a:pPr>
              <a:t>01/07/1442</a:t>
            </a:fld>
            <a:endParaRPr lang="ar-SA"/>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ar-SA"/>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7BA3CA7-B0B4-45A2-9C77-4E07B6F5F059}" type="slidenum">
              <a:rPr lang="ar-SA"/>
              <a:pPr>
                <a:defRPr/>
              </a:pPr>
              <a:t>‹#›</a:t>
            </a:fld>
            <a:endParaRPr lang="ar-SA"/>
          </a:p>
        </p:txBody>
      </p:sp>
    </p:spTree>
    <p:extLst>
      <p:ext uri="{BB962C8B-B14F-4D97-AF65-F5344CB8AC3E}">
        <p14:creationId xmlns:p14="http://schemas.microsoft.com/office/powerpoint/2010/main" val="410994512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latin typeface="Arial"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fld id="{223936F0-0458-4E6F-A0B8-B92FA97D77F4}" type="datetimeFigureOut">
              <a:rPr lang="ar-SA"/>
              <a:pPr>
                <a:defRPr/>
              </a:pPr>
              <a:t>01/07/1442</a:t>
            </a:fld>
            <a:endParaRPr lang="ar-SA"/>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cs typeface="Arial" charset="0"/>
              </a:defRPr>
            </a:lvl1pPr>
            <a:extLst/>
          </a:lstStyle>
          <a:p>
            <a:pPr>
              <a:defRPr/>
            </a:pPr>
            <a:endParaRPr lang="ar-SA"/>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cs typeface="Arial" charset="0"/>
              </a:defRPr>
            </a:lvl1pPr>
            <a:extLst/>
          </a:lstStyle>
          <a:p>
            <a:pPr>
              <a:defRPr/>
            </a:pPr>
            <a:fld id="{816D1F62-695F-47AA-ACA8-195525F88F1C}"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4156" r:id="rId1"/>
    <p:sldLayoutId id="2147484141" r:id="rId2"/>
    <p:sldLayoutId id="2147484157" r:id="rId3"/>
    <p:sldLayoutId id="2147484158" r:id="rId4"/>
    <p:sldLayoutId id="2147484159" r:id="rId5"/>
    <p:sldLayoutId id="2147484160" r:id="rId6"/>
    <p:sldLayoutId id="2147484142" r:id="rId7"/>
    <p:sldLayoutId id="2147484161" r:id="rId8"/>
    <p:sldLayoutId id="2147484162" r:id="rId9"/>
    <p:sldLayoutId id="2147484143" r:id="rId10"/>
    <p:sldLayoutId id="214748414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cs typeface="Arial" charset="0"/>
        </a:defRPr>
      </a:lvl2pPr>
      <a:lvl3pPr algn="l" rtl="0" eaLnBrk="0" fontAlgn="base" hangingPunct="0">
        <a:spcBef>
          <a:spcPct val="0"/>
        </a:spcBef>
        <a:spcAft>
          <a:spcPct val="0"/>
        </a:spcAft>
        <a:defRPr sz="4100" b="1">
          <a:solidFill>
            <a:schemeClr val="tx2"/>
          </a:solidFill>
          <a:latin typeface="Lucida Sans Unicode" pitchFamily="34" charset="0"/>
          <a:cs typeface="Arial" charset="0"/>
        </a:defRPr>
      </a:lvl3pPr>
      <a:lvl4pPr algn="l" rtl="0" eaLnBrk="0" fontAlgn="base" hangingPunct="0">
        <a:spcBef>
          <a:spcPct val="0"/>
        </a:spcBef>
        <a:spcAft>
          <a:spcPct val="0"/>
        </a:spcAft>
        <a:defRPr sz="4100" b="1">
          <a:solidFill>
            <a:schemeClr val="tx2"/>
          </a:solidFill>
          <a:latin typeface="Lucida Sans Unicode" pitchFamily="34" charset="0"/>
          <a:cs typeface="Arial" charset="0"/>
        </a:defRPr>
      </a:lvl4pPr>
      <a:lvl5pPr algn="l" rtl="0" eaLnBrk="0" fontAlgn="base" hangingPunct="0">
        <a:spcBef>
          <a:spcPct val="0"/>
        </a:spcBef>
        <a:spcAft>
          <a:spcPct val="0"/>
        </a:spcAft>
        <a:defRPr sz="4100" b="1">
          <a:solidFill>
            <a:schemeClr val="tx2"/>
          </a:solidFill>
          <a:latin typeface="Lucida Sans Unicode" pitchFamily="34" charset="0"/>
          <a:cs typeface="Arial" charset="0"/>
        </a:defRPr>
      </a:lvl5pPr>
      <a:lvl6pPr marL="457200" algn="l" rtl="0" fontAlgn="base">
        <a:spcBef>
          <a:spcPct val="0"/>
        </a:spcBef>
        <a:spcAft>
          <a:spcPct val="0"/>
        </a:spcAft>
        <a:defRPr sz="4100" b="1">
          <a:solidFill>
            <a:schemeClr val="tx2"/>
          </a:solidFill>
          <a:latin typeface="Lucida Sans Unicode" pitchFamily="34" charset="0"/>
          <a:cs typeface="Arial" charset="0"/>
        </a:defRPr>
      </a:lvl6pPr>
      <a:lvl7pPr marL="914400" algn="l" rtl="0" fontAlgn="base">
        <a:spcBef>
          <a:spcPct val="0"/>
        </a:spcBef>
        <a:spcAft>
          <a:spcPct val="0"/>
        </a:spcAft>
        <a:defRPr sz="4100" b="1">
          <a:solidFill>
            <a:schemeClr val="tx2"/>
          </a:solidFill>
          <a:latin typeface="Lucida Sans Unicode" pitchFamily="34" charset="0"/>
          <a:cs typeface="Arial" charset="0"/>
        </a:defRPr>
      </a:lvl7pPr>
      <a:lvl8pPr marL="1371600" algn="l" rtl="0" fontAlgn="base">
        <a:spcBef>
          <a:spcPct val="0"/>
        </a:spcBef>
        <a:spcAft>
          <a:spcPct val="0"/>
        </a:spcAft>
        <a:defRPr sz="4100" b="1">
          <a:solidFill>
            <a:schemeClr val="tx2"/>
          </a:solidFill>
          <a:latin typeface="Lucida Sans Unicode" pitchFamily="34" charset="0"/>
          <a:cs typeface="Arial" charset="0"/>
        </a:defRPr>
      </a:lvl8pPr>
      <a:lvl9pPr marL="1828800" algn="l" rtl="0" fontAlgn="base">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ADDB10E3-558C-4A6B-8943-8AED6CA9E9B3}" type="datetimeFigureOut">
              <a:rPr lang="ar-SA"/>
              <a:pPr>
                <a:defRPr/>
              </a:pPr>
              <a:t>01/07/1442</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ar-S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7F602FF5-9CDA-420E-A2EB-5B7BF31D9EE4}"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jo/url?sa=i&amp;rct=j&amp;q=&amp;esrc=s&amp;source=images&amp;cd=&amp;cad=rja&amp;uact=8&amp;ved=0ahUKEwjaufCB3vfJAhWFVxoKHd4EDyIQjRwIBw&amp;url=https%3A%2F%2Fwww.mutah.edu.jo%2FNational-sec%2Findex.htm&amp;psig=AFQjCNF9gqZMCJ2L1WCSX58F8SAdyG2nUw&amp;ust=145115774183085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jo/url?sa=i&amp;rct=j&amp;q=&amp;esrc=s&amp;source=images&amp;cd=&amp;cad=rja&amp;uact=8&amp;ved=0ahUKEwj32rTNsPnJAhXCMBoKHdjZB4gQjRwIBw&amp;url=http%3A%2F%2Fbladderdoc.com%2Fprocedure%2Fpessary&amp;psig=AFQjCNGr-ovr3VPVJ1I_A6Y9bWCY5pV4-Q&amp;ust=1451214268494154"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342188" cy="3168650"/>
          </a:xfrm>
        </p:spPr>
        <p:txBody>
          <a:bodyPr>
            <a:normAutofit fontScale="90000"/>
          </a:bodyPr>
          <a:lstStyle/>
          <a:p>
            <a:pPr algn="ctr" eaLnBrk="1" fontAlgn="auto" hangingPunct="1">
              <a:spcAft>
                <a:spcPts val="0"/>
              </a:spcAft>
              <a:defRPr/>
            </a:pPr>
            <a:r>
              <a:rPr lang="en-US" dirty="0" smtClean="0">
                <a:solidFill>
                  <a:srgbClr val="C00000"/>
                </a:solidFill>
              </a:rPr>
              <a:t/>
            </a:r>
            <a:br>
              <a:rPr lang="en-US" dirty="0" smtClean="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latin typeface="Arial" pitchFamily="34" charset="0"/>
                <a:cs typeface="Arial" pitchFamily="34" charset="0"/>
              </a:rPr>
              <a:t>Urinary Incontinence</a:t>
            </a:r>
            <a:r>
              <a:rPr lang="en-US" dirty="0">
                <a:solidFill>
                  <a:srgbClr val="C00000"/>
                </a:solidFill>
                <a:latin typeface="Arial" pitchFamily="34" charset="0"/>
                <a:cs typeface="Arial" pitchFamily="34" charset="0"/>
              </a:rPr>
              <a:t/>
            </a:r>
            <a:br>
              <a:rPr lang="en-US" dirty="0">
                <a:solidFill>
                  <a:srgbClr val="C00000"/>
                </a:solidFill>
                <a:latin typeface="Arial" pitchFamily="34" charset="0"/>
                <a:cs typeface="Arial" pitchFamily="34" charset="0"/>
              </a:rPr>
            </a:br>
            <a:r>
              <a:rPr lang="en-US" dirty="0" smtClean="0">
                <a:solidFill>
                  <a:srgbClr val="C00000"/>
                </a:solidFill>
                <a:latin typeface="Arial" pitchFamily="34" charset="0"/>
                <a:cs typeface="Arial" pitchFamily="34" charset="0"/>
              </a:rPr>
              <a:t/>
            </a:r>
            <a:br>
              <a:rPr lang="en-US" dirty="0" smtClean="0">
                <a:solidFill>
                  <a:srgbClr val="C00000"/>
                </a:solidFill>
                <a:latin typeface="Arial" pitchFamily="34" charset="0"/>
                <a:cs typeface="Arial" pitchFamily="34" charset="0"/>
              </a:rPr>
            </a:br>
            <a:r>
              <a:rPr lang="en-US" sz="2400" dirty="0" smtClean="0">
                <a:solidFill>
                  <a:schemeClr val="tx1"/>
                </a:solidFill>
                <a:latin typeface="Arial" pitchFamily="34" charset="0"/>
                <a:cs typeface="Arial" pitchFamily="34" charset="0"/>
              </a:rPr>
              <a:t>Dr. </a:t>
            </a:r>
            <a:r>
              <a:rPr lang="en-US" sz="2400" dirty="0" err="1" smtClean="0">
                <a:solidFill>
                  <a:schemeClr val="tx1"/>
                </a:solidFill>
                <a:latin typeface="Arial" pitchFamily="34" charset="0"/>
                <a:cs typeface="Arial" pitchFamily="34" charset="0"/>
              </a:rPr>
              <a:t>Ahlam</a:t>
            </a:r>
            <a:r>
              <a:rPr lang="en-US" sz="2400" dirty="0" smtClean="0">
                <a:solidFill>
                  <a:schemeClr val="tx1"/>
                </a:solidFill>
                <a:latin typeface="Arial" pitchFamily="34" charset="0"/>
                <a:cs typeface="Arial" pitchFamily="34" charset="0"/>
              </a:rPr>
              <a:t> Al-</a:t>
            </a:r>
            <a:r>
              <a:rPr lang="en-US" sz="2400" dirty="0" err="1" smtClean="0">
                <a:solidFill>
                  <a:schemeClr val="tx1"/>
                </a:solidFill>
                <a:latin typeface="Arial" pitchFamily="34" charset="0"/>
                <a:cs typeface="Arial" pitchFamily="34" charset="0"/>
              </a:rPr>
              <a:t>Kharabsheh</a:t>
            </a:r>
            <a:r>
              <a:rPr lang="en-US" sz="2400" dirty="0" smtClean="0">
                <a:solidFill>
                  <a:schemeClr val="tx1"/>
                </a:solidFill>
                <a:latin typeface="Arial" pitchFamily="34" charset="0"/>
                <a:cs typeface="Arial" pitchFamily="34" charset="0"/>
              </a:rPr>
              <a:t/>
            </a:r>
            <a:br>
              <a:rPr lang="en-US" sz="2400" dirty="0" smtClean="0">
                <a:solidFill>
                  <a:schemeClr val="tx1"/>
                </a:solidFill>
                <a:latin typeface="Arial" pitchFamily="34" charset="0"/>
                <a:cs typeface="Arial" pitchFamily="34" charset="0"/>
              </a:rPr>
            </a:br>
            <a:endParaRPr lang="en-US" sz="2400" dirty="0">
              <a:solidFill>
                <a:schemeClr val="tx1"/>
              </a:solidFill>
              <a:latin typeface="Arial" pitchFamily="34" charset="0"/>
              <a:cs typeface="Arial" pitchFamily="34" charset="0"/>
            </a:endParaRPr>
          </a:p>
        </p:txBody>
      </p:sp>
      <p:pic>
        <p:nvPicPr>
          <p:cNvPr id="10243" name="Picture 9" descr="https://www.mutah.edu.jo/National-sec/images/mutahlogo.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765175"/>
            <a:ext cx="7056437" cy="57594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457200" y="274638"/>
            <a:ext cx="8229600" cy="4830762"/>
          </a:xfrm>
        </p:spPr>
        <p:txBody>
          <a:bodyPr/>
          <a:lstStyle/>
          <a:p>
            <a:pPr algn="l" eaLnBrk="1" hangingPunct="1"/>
            <a:r>
              <a:rPr lang="en-US" sz="3200" b="1" smtClean="0">
                <a:solidFill>
                  <a:srgbClr val="FF0000"/>
                </a:solidFill>
                <a:latin typeface="Arial" pitchFamily="34" charset="0"/>
                <a:cs typeface="Arial" pitchFamily="34" charset="0"/>
              </a:rPr>
              <a:t>Classification:</a:t>
            </a:r>
            <a:r>
              <a:rPr lang="en-US" sz="2800" b="1" smtClean="0">
                <a:solidFill>
                  <a:srgbClr val="FF0000"/>
                </a:solidFill>
                <a:latin typeface="Arial" pitchFamily="34" charset="0"/>
                <a:cs typeface="Arial" pitchFamily="34" charset="0"/>
              </a:rPr>
              <a:t/>
            </a:r>
            <a:br>
              <a:rPr lang="en-US" sz="2800" b="1" smtClean="0">
                <a:solidFill>
                  <a:srgbClr val="FF0000"/>
                </a:solidFill>
                <a:latin typeface="Arial" pitchFamily="34" charset="0"/>
                <a:cs typeface="Arial" pitchFamily="34" charset="0"/>
              </a:rPr>
            </a:br>
            <a:r>
              <a:rPr lang="en-US" sz="2400" smtClean="0">
                <a:latin typeface="Arial" pitchFamily="34" charset="0"/>
                <a:cs typeface="Arial" pitchFamily="34" charset="0"/>
              </a:rPr>
              <a:t>There are many cause of urinary incontinence divided into </a:t>
            </a:r>
            <a:r>
              <a:rPr lang="en-US" sz="2400" b="1" smtClean="0">
                <a:latin typeface="Arial" pitchFamily="34" charset="0"/>
                <a:cs typeface="Arial" pitchFamily="34" charset="0"/>
              </a:rPr>
              <a:t>urethral</a:t>
            </a:r>
            <a:r>
              <a:rPr lang="en-US" sz="2400" smtClean="0">
                <a:latin typeface="Arial" pitchFamily="34" charset="0"/>
                <a:cs typeface="Arial" pitchFamily="34" charset="0"/>
              </a:rPr>
              <a:t> and </a:t>
            </a:r>
            <a:r>
              <a:rPr lang="en-US" sz="2400" b="1" smtClean="0">
                <a:latin typeface="Arial" pitchFamily="34" charset="0"/>
                <a:cs typeface="Arial" pitchFamily="34" charset="0"/>
              </a:rPr>
              <a:t>extra-urethral</a:t>
            </a:r>
            <a:r>
              <a:rPr lang="en-US" sz="2400" smtClean="0">
                <a:latin typeface="Arial" pitchFamily="34" charset="0"/>
                <a:cs typeface="Arial" pitchFamily="34" charset="0"/>
              </a:rPr>
              <a:t> causes</a:t>
            </a:r>
            <a:r>
              <a:rPr lang="en-US" smtClean="0">
                <a:latin typeface="Arial" pitchFamily="34" charset="0"/>
                <a:cs typeface="Arial" pitchFamily="34" charset="0"/>
              </a:rPr>
              <a:t/>
            </a:r>
            <a:br>
              <a:rPr lang="en-US" smtClean="0">
                <a:latin typeface="Arial" pitchFamily="34" charset="0"/>
                <a:cs typeface="Arial" pitchFamily="34" charset="0"/>
              </a:rPr>
            </a:br>
            <a:endParaRPr lang="en-US" smtClean="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ubtitle 2"/>
          <p:cNvSpPr>
            <a:spLocks noGrp="1"/>
          </p:cNvSpPr>
          <p:nvPr>
            <p:ph type="subTitle" idx="1"/>
          </p:nvPr>
        </p:nvSpPr>
        <p:spPr>
          <a:xfrm>
            <a:off x="381000" y="152400"/>
            <a:ext cx="8305800" cy="6705600"/>
          </a:xfrm>
        </p:spPr>
        <p:txBody>
          <a:bodyPr/>
          <a:lstStyle/>
          <a:p>
            <a:pPr marR="0" algn="l" eaLnBrk="1" hangingPunct="1">
              <a:buFont typeface="Arial" pitchFamily="34" charset="0"/>
              <a:buNone/>
            </a:pPr>
            <a:r>
              <a:rPr lang="en-US" sz="2600" b="1" smtClean="0">
                <a:solidFill>
                  <a:srgbClr val="C00000"/>
                </a:solidFill>
                <a:latin typeface="Arial" pitchFamily="34" charset="0"/>
                <a:cs typeface="Arial" pitchFamily="34" charset="0"/>
              </a:rPr>
              <a:t> </a:t>
            </a:r>
            <a:r>
              <a:rPr lang="en-US" sz="2200" b="1" i="1" smtClean="0">
                <a:solidFill>
                  <a:srgbClr val="00B0F0"/>
                </a:solidFill>
                <a:latin typeface="Arial" pitchFamily="34" charset="0"/>
                <a:cs typeface="Arial" pitchFamily="34" charset="0"/>
              </a:rPr>
              <a:t>Urethral causes</a:t>
            </a:r>
          </a:p>
          <a:p>
            <a:pPr marR="0" algn="l" eaLnBrk="1" hangingPunct="1">
              <a:buFont typeface="Arial" pitchFamily="34" charset="0"/>
              <a:buNone/>
            </a:pPr>
            <a:r>
              <a:rPr lang="en-US" sz="2200" b="1" smtClean="0">
                <a:solidFill>
                  <a:srgbClr val="C00000"/>
                </a:solidFill>
                <a:latin typeface="Arial" pitchFamily="34" charset="0"/>
                <a:cs typeface="Arial" pitchFamily="34" charset="0"/>
              </a:rPr>
              <a:t>Stress incontinence:</a:t>
            </a:r>
            <a:endParaRPr lang="en-US" sz="2200" smtClean="0">
              <a:solidFill>
                <a:srgbClr val="C00000"/>
              </a:solidFill>
              <a:latin typeface="Arial" pitchFamily="34" charset="0"/>
              <a:cs typeface="Arial" pitchFamily="34" charset="0"/>
            </a:endParaRPr>
          </a:p>
          <a:p>
            <a:pPr marR="0" algn="l" eaLnBrk="1" hangingPunct="1">
              <a:buClr>
                <a:srgbClr val="C00000"/>
              </a:buClr>
              <a:buFont typeface="Arial" pitchFamily="34" charset="0"/>
              <a:buChar char="•"/>
            </a:pPr>
            <a:r>
              <a:rPr lang="en-US" sz="1900" smtClean="0">
                <a:solidFill>
                  <a:schemeClr val="tx1"/>
                </a:solidFill>
                <a:latin typeface="Arial" pitchFamily="34" charset="0"/>
                <a:cs typeface="Arial" pitchFamily="34" charset="0"/>
              </a:rPr>
              <a:t>The most common type </a:t>
            </a:r>
          </a:p>
          <a:p>
            <a:pPr marR="0" algn="l" eaLnBrk="1" hangingPunct="1">
              <a:buClr>
                <a:srgbClr val="C00000"/>
              </a:buClr>
              <a:buFont typeface="Arial" pitchFamily="34" charset="0"/>
              <a:buChar char="•"/>
            </a:pPr>
            <a:r>
              <a:rPr lang="en-US" sz="1900" smtClean="0">
                <a:solidFill>
                  <a:schemeClr val="tx1"/>
                </a:solidFill>
                <a:latin typeface="Arial" pitchFamily="34" charset="0"/>
                <a:cs typeface="Arial" pitchFamily="34" charset="0"/>
              </a:rPr>
              <a:t>Patient have </a:t>
            </a:r>
            <a:r>
              <a:rPr lang="en-US" sz="2400" smtClean="0">
                <a:solidFill>
                  <a:srgbClr val="002060"/>
                </a:solidFill>
                <a:latin typeface="Arial" pitchFamily="34" charset="0"/>
                <a:cs typeface="Arial" pitchFamily="34" charset="0"/>
              </a:rPr>
              <a:t>involuntary leakage of urine that occurs with sneezing, coughing, laughing, or anytime an increase in intra-abdominal pressure exceeds urethral sphincter closure mechanisms </a:t>
            </a:r>
          </a:p>
          <a:p>
            <a:pPr marR="0" algn="l" eaLnBrk="1" hangingPunct="1">
              <a:buClr>
                <a:srgbClr val="C00000"/>
              </a:buClr>
              <a:buFont typeface="Arial" pitchFamily="34" charset="0"/>
              <a:buChar char="•"/>
            </a:pPr>
            <a:r>
              <a:rPr lang="en-US" sz="1900" smtClean="0">
                <a:solidFill>
                  <a:schemeClr val="tx1"/>
                </a:solidFill>
                <a:latin typeface="Arial" pitchFamily="34" charset="0"/>
                <a:cs typeface="Arial" pitchFamily="34" charset="0"/>
              </a:rPr>
              <a:t>Stress incontinence may be provoked by minimal or no activity when there is severe sphincter dysfunction</a:t>
            </a:r>
          </a:p>
          <a:p>
            <a:pPr marR="0" algn="l" eaLnBrk="1" hangingPunct="1">
              <a:buFont typeface="Arial" pitchFamily="34" charset="0"/>
              <a:buNone/>
            </a:pPr>
            <a:r>
              <a:rPr lang="en-US" sz="2000" i="1" u="sng" smtClean="0">
                <a:solidFill>
                  <a:srgbClr val="C00000"/>
                </a:solidFill>
                <a:latin typeface="Arial" pitchFamily="34" charset="0"/>
                <a:cs typeface="Arial" pitchFamily="34" charset="0"/>
              </a:rPr>
              <a:t>Causes</a:t>
            </a:r>
            <a:r>
              <a:rPr lang="en-US" sz="2000" smtClean="0">
                <a:solidFill>
                  <a:srgbClr val="C00000"/>
                </a:solidFill>
                <a:latin typeface="Arial" pitchFamily="34" charset="0"/>
                <a:cs typeface="Arial" pitchFamily="34" charset="0"/>
              </a:rPr>
              <a:t> </a:t>
            </a:r>
            <a:r>
              <a:rPr lang="en-US" sz="2500" smtClean="0">
                <a:solidFill>
                  <a:srgbClr val="C00000"/>
                </a:solidFill>
                <a:latin typeface="Arial" pitchFamily="34" charset="0"/>
                <a:cs typeface="Arial" pitchFamily="34" charset="0"/>
              </a:rPr>
              <a:t> </a:t>
            </a:r>
          </a:p>
          <a:p>
            <a:pPr marR="0" algn="l"/>
            <a:r>
              <a:rPr lang="en-US" sz="1800" smtClean="0">
                <a:solidFill>
                  <a:srgbClr val="C00000"/>
                </a:solidFill>
                <a:latin typeface="Arial" pitchFamily="34" charset="0"/>
                <a:cs typeface="Arial" pitchFamily="34" charset="0"/>
              </a:rPr>
              <a:t>.  </a:t>
            </a:r>
            <a:r>
              <a:rPr lang="en-US" sz="1800" smtClean="0">
                <a:solidFill>
                  <a:schemeClr val="tx1"/>
                </a:solidFill>
                <a:latin typeface="Arial" pitchFamily="34" charset="0"/>
                <a:cs typeface="Arial" pitchFamily="34" charset="0"/>
              </a:rPr>
              <a:t>Damage of the nerve supply of the pelvic floor , urethral sphincter and damage  to pelvic floor muscle during vaginal delivery</a:t>
            </a:r>
            <a:r>
              <a:rPr lang="en-US" sz="1800" smtClean="0">
                <a:solidFill>
                  <a:srgbClr val="FF0000"/>
                </a:solidFill>
                <a:latin typeface="Arial" pitchFamily="34" charset="0"/>
                <a:cs typeface="Arial" pitchFamily="34" charset="0"/>
              </a:rPr>
              <a:t>. (</a:t>
            </a:r>
            <a:r>
              <a:rPr lang="en-US" sz="1600" smtClean="0">
                <a:latin typeface="Arial" pitchFamily="34" charset="0"/>
                <a:cs typeface="Arial" pitchFamily="34" charset="0"/>
              </a:rPr>
              <a:t>Prolonged second stage, large babies and instrumental deliveries cause the most damage.))</a:t>
            </a:r>
          </a:p>
          <a:p>
            <a:pPr marR="0" algn="l"/>
            <a:endParaRPr lang="en-US" sz="1800" smtClean="0">
              <a:solidFill>
                <a:srgbClr val="FF0000"/>
              </a:solidFill>
              <a:latin typeface="Arial" pitchFamily="34" charset="0"/>
              <a:cs typeface="Arial" pitchFamily="34" charset="0"/>
            </a:endParaRPr>
          </a:p>
          <a:p>
            <a:pPr marR="0" algn="l"/>
            <a:endParaRPr lang="en-US" sz="1800" smtClean="0">
              <a:solidFill>
                <a:srgbClr val="FF0000"/>
              </a:solidFill>
              <a:latin typeface="Arial" pitchFamily="34" charset="0"/>
              <a:cs typeface="Arial" pitchFamily="34" charset="0"/>
            </a:endParaRPr>
          </a:p>
          <a:p>
            <a:pPr marR="0" algn="l" eaLnBrk="1" hangingPunct="1">
              <a:buFont typeface="Arial" pitchFamily="34" charset="0"/>
              <a:buNone/>
            </a:pPr>
            <a:r>
              <a:rPr lang="en-US" sz="1800" smtClean="0">
                <a:solidFill>
                  <a:srgbClr val="C00000"/>
                </a:solidFill>
                <a:latin typeface="Arial" pitchFamily="34" charset="0"/>
                <a:cs typeface="Arial" pitchFamily="34" charset="0"/>
              </a:rPr>
              <a:t>.</a:t>
            </a:r>
            <a:r>
              <a:rPr lang="en-US" sz="1800" smtClean="0">
                <a:solidFill>
                  <a:schemeClr val="tx1"/>
                </a:solidFill>
                <a:latin typeface="Arial" pitchFamily="34" charset="0"/>
                <a:cs typeface="Arial" pitchFamily="34" charset="0"/>
              </a:rPr>
              <a:t> Atrophy due to menopause .</a:t>
            </a:r>
          </a:p>
          <a:p>
            <a:pPr marR="0" algn="l" eaLnBrk="1" hangingPunct="1">
              <a:buFont typeface="Arial" pitchFamily="34" charset="0"/>
              <a:buNone/>
            </a:pPr>
            <a:r>
              <a:rPr lang="en-US" sz="1800" smtClean="0">
                <a:solidFill>
                  <a:srgbClr val="C00000"/>
                </a:solidFill>
                <a:latin typeface="Arial" pitchFamily="34" charset="0"/>
                <a:cs typeface="Arial" pitchFamily="34" charset="0"/>
              </a:rPr>
              <a:t>. </a:t>
            </a:r>
            <a:r>
              <a:rPr lang="en-US" sz="1800" smtClean="0">
                <a:solidFill>
                  <a:schemeClr val="tx1"/>
                </a:solidFill>
                <a:latin typeface="Arial" pitchFamily="34" charset="0"/>
                <a:cs typeface="Arial" pitchFamily="34" charset="0"/>
              </a:rPr>
              <a:t>Chronic raise in  intra abd pressure (cough , obesity, constipation…</a:t>
            </a:r>
          </a:p>
          <a:p>
            <a:pPr marR="0" algn="l" eaLnBrk="1" hangingPunct="1">
              <a:buFont typeface="Arial" pitchFamily="34" charset="0"/>
              <a:buNone/>
            </a:pPr>
            <a:r>
              <a:rPr lang="en-US" sz="1800" smtClean="0">
                <a:solidFill>
                  <a:srgbClr val="C00000"/>
                </a:solidFill>
                <a:latin typeface="Arial" pitchFamily="34" charset="0"/>
                <a:cs typeface="Arial" pitchFamily="34" charset="0"/>
              </a:rPr>
              <a:t>.</a:t>
            </a:r>
            <a:r>
              <a:rPr lang="en-US" sz="1800" smtClean="0">
                <a:solidFill>
                  <a:schemeClr val="tx1"/>
                </a:solidFill>
                <a:latin typeface="Arial" pitchFamily="34" charset="0"/>
                <a:cs typeface="Arial" pitchFamily="34" charset="0"/>
              </a:rPr>
              <a:t> Congenital collagen diseases</a:t>
            </a:r>
          </a:p>
          <a:p>
            <a:pPr marR="0" eaLnBrk="1" hangingPunct="1">
              <a:buFont typeface="Arial" pitchFamily="34" charset="0"/>
              <a:buNone/>
            </a:pPr>
            <a:endParaRPr lang="en-US" sz="2500" smtClean="0">
              <a:solidFill>
                <a:srgbClr val="C00000"/>
              </a:solidFill>
              <a:cs typeface="Arial" pitchFamily="34" charset="0"/>
            </a:endParaRPr>
          </a:p>
          <a:p>
            <a:pPr marR="0" eaLnBrk="1" hangingPunct="1">
              <a:buFont typeface="Arial" pitchFamily="34" charset="0"/>
              <a:buNone/>
            </a:pPr>
            <a:r>
              <a:rPr lang="en-US" sz="2500" smtClean="0">
                <a:solidFill>
                  <a:schemeClr val="tx1"/>
                </a:solidFill>
                <a:cs typeface="Arial" pitchFamily="34" charset="0"/>
              </a:rPr>
              <a:t> </a:t>
            </a:r>
          </a:p>
          <a:p>
            <a:pPr marR="0" eaLnBrk="1" hangingPunct="1">
              <a:buFont typeface="Arial" pitchFamily="34" charset="0"/>
              <a:buNone/>
            </a:pPr>
            <a:endParaRPr lang="en-US" sz="2500" smtClean="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934200" cy="49688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447800" y="304800"/>
            <a:ext cx="6956425" cy="646113"/>
          </a:xfrm>
          <a:prstGeom prst="rect">
            <a:avLst/>
          </a:prstGeom>
        </p:spPr>
        <p:txBody>
          <a:bodyPr wrap="none">
            <a:spAutoFit/>
          </a:bodyPr>
          <a:lstStyle/>
          <a:p>
            <a:pPr>
              <a:defRPr/>
            </a:pPr>
            <a:r>
              <a:rPr lang="en-US" sz="3600" b="1" dirty="0">
                <a:solidFill>
                  <a:srgbClr val="FF0000"/>
                </a:solidFill>
                <a:effectLst>
                  <a:outerShdw blurRad="38100" dist="38100" dir="2700000" algn="tl">
                    <a:srgbClr val="000000">
                      <a:alpha val="43137"/>
                    </a:srgbClr>
                  </a:outerShdw>
                </a:effectLst>
              </a:rPr>
              <a:t>Pressure-Transmission Theory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457200"/>
            <a:ext cx="8153400" cy="914400"/>
          </a:xfrm>
        </p:spPr>
        <p:txBody>
          <a:bodyPr>
            <a:normAutofit fontScale="90000"/>
          </a:bodyPr>
          <a:lstStyle/>
          <a:p>
            <a:pPr algn="l">
              <a:defRPr/>
            </a:pPr>
            <a:r>
              <a:rPr lang="en-US" sz="3100" dirty="0" smtClean="0">
                <a:solidFill>
                  <a:srgbClr val="C00000"/>
                </a:solidFill>
                <a:effectLst/>
                <a:latin typeface="Arial" charset="0"/>
                <a:cs typeface="Arial" charset="0"/>
              </a:rPr>
              <a:t>Urge incontinence: </a:t>
            </a:r>
            <a:r>
              <a:rPr lang="en-US" dirty="0" smtClean="0">
                <a:solidFill>
                  <a:srgbClr val="C00000"/>
                </a:solidFill>
                <a:latin typeface="Arial" charset="0"/>
                <a:cs typeface="Arial" charset="0"/>
              </a:rPr>
              <a:t/>
            </a:r>
            <a:br>
              <a:rPr lang="en-US" dirty="0" smtClean="0">
                <a:solidFill>
                  <a:srgbClr val="C00000"/>
                </a:solidFill>
                <a:latin typeface="Arial" charset="0"/>
                <a:cs typeface="Arial" charset="0"/>
              </a:rPr>
            </a:br>
            <a:endParaRPr lang="en-US" dirty="0">
              <a:latin typeface="Arial" pitchFamily="34" charset="0"/>
              <a:cs typeface="Arial" pitchFamily="34" charset="0"/>
            </a:endParaRPr>
          </a:p>
        </p:txBody>
      </p:sp>
      <p:sp>
        <p:nvSpPr>
          <p:cNvPr id="23555" name="Subtitle 4"/>
          <p:cNvSpPr>
            <a:spLocks noGrp="1"/>
          </p:cNvSpPr>
          <p:nvPr>
            <p:ph type="subTitle" idx="1"/>
          </p:nvPr>
        </p:nvSpPr>
        <p:spPr>
          <a:xfrm>
            <a:off x="304800" y="990600"/>
            <a:ext cx="8458200" cy="5562600"/>
          </a:xfrm>
        </p:spPr>
        <p:txBody>
          <a:bodyPr/>
          <a:lstStyle/>
          <a:p>
            <a:pPr marR="0" algn="l" eaLnBrk="1" hangingPunct="1">
              <a:lnSpc>
                <a:spcPct val="90000"/>
              </a:lnSpc>
              <a:buClr>
                <a:srgbClr val="C00000"/>
              </a:buClr>
              <a:buFont typeface="Arial" pitchFamily="34" charset="0"/>
              <a:buChar char="•"/>
            </a:pPr>
            <a:r>
              <a:rPr lang="en-US" sz="2000" smtClean="0">
                <a:solidFill>
                  <a:schemeClr val="tx1"/>
                </a:solidFill>
                <a:latin typeface="Arial" pitchFamily="34" charset="0"/>
                <a:cs typeface="Arial" pitchFamily="34" charset="0"/>
              </a:rPr>
              <a:t>Patient typically have </a:t>
            </a:r>
            <a:r>
              <a:rPr lang="en-US" sz="2000" b="1" smtClean="0">
                <a:solidFill>
                  <a:schemeClr val="tx1"/>
                </a:solidFill>
                <a:latin typeface="Arial" pitchFamily="34" charset="0"/>
                <a:cs typeface="Arial" pitchFamily="34" charset="0"/>
              </a:rPr>
              <a:t>symptoms of involuntary leakage of urine accompanied by urgency.</a:t>
            </a:r>
          </a:p>
          <a:p>
            <a:pPr marR="0" algn="l" eaLnBrk="1" hangingPunct="1">
              <a:lnSpc>
                <a:spcPct val="90000"/>
              </a:lnSpc>
              <a:buClr>
                <a:srgbClr val="C00000"/>
              </a:buClr>
              <a:buFont typeface="Arial" pitchFamily="34" charset="0"/>
              <a:buChar char="•"/>
            </a:pPr>
            <a:endParaRPr lang="en-US" sz="2000" b="1" smtClean="0">
              <a:solidFill>
                <a:schemeClr val="tx1"/>
              </a:solidFill>
              <a:latin typeface="Arial" pitchFamily="34" charset="0"/>
              <a:cs typeface="Arial" pitchFamily="34" charset="0"/>
            </a:endParaRPr>
          </a:p>
          <a:p>
            <a:pPr marR="0" algn="l" eaLnBrk="1" hangingPunct="1">
              <a:lnSpc>
                <a:spcPct val="90000"/>
              </a:lnSpc>
              <a:buClr>
                <a:srgbClr val="C00000"/>
              </a:buClr>
              <a:buFont typeface="Arial" pitchFamily="34" charset="0"/>
              <a:buChar char="•"/>
            </a:pPr>
            <a:r>
              <a:rPr lang="en-US" sz="2000" b="1" smtClean="0">
                <a:solidFill>
                  <a:schemeClr val="tx1"/>
                </a:solidFill>
                <a:latin typeface="Arial" pitchFamily="34" charset="0"/>
                <a:cs typeface="Arial" pitchFamily="34" charset="0"/>
              </a:rPr>
              <a:t> </a:t>
            </a:r>
            <a:r>
              <a:rPr lang="en-US" sz="2000" smtClean="0">
                <a:solidFill>
                  <a:schemeClr val="tx1"/>
                </a:solidFill>
                <a:latin typeface="Arial" pitchFamily="34" charset="0"/>
                <a:cs typeface="Arial" pitchFamily="34" charset="0"/>
              </a:rPr>
              <a:t>Women may have increased daytime frequency and nocturia . </a:t>
            </a:r>
          </a:p>
          <a:p>
            <a:pPr marR="0" algn="l" eaLnBrk="1" hangingPunct="1">
              <a:lnSpc>
                <a:spcPct val="90000"/>
              </a:lnSpc>
              <a:buClr>
                <a:srgbClr val="C00000"/>
              </a:buClr>
              <a:buFont typeface="Arial" pitchFamily="34" charset="0"/>
              <a:buChar char="•"/>
            </a:pPr>
            <a:endParaRPr lang="en-US" sz="2000" smtClean="0">
              <a:solidFill>
                <a:schemeClr val="tx1"/>
              </a:solidFill>
              <a:latin typeface="Arial" pitchFamily="34" charset="0"/>
              <a:cs typeface="Arial" pitchFamily="34" charset="0"/>
            </a:endParaRPr>
          </a:p>
          <a:p>
            <a:pPr marR="0" algn="l" eaLnBrk="1" hangingPunct="1">
              <a:lnSpc>
                <a:spcPct val="90000"/>
              </a:lnSpc>
              <a:buClr>
                <a:srgbClr val="C00000"/>
              </a:buClr>
              <a:buFont typeface="Arial" pitchFamily="34" charset="0"/>
              <a:buChar char="•"/>
            </a:pPr>
            <a:r>
              <a:rPr lang="en-US" sz="2000" smtClean="0">
                <a:solidFill>
                  <a:schemeClr val="tx1"/>
                </a:solidFill>
                <a:latin typeface="Arial" pitchFamily="34" charset="0"/>
                <a:cs typeface="Arial" pitchFamily="34" charset="0"/>
              </a:rPr>
              <a:t>Common triggers include running water, hand washing, and cold weather exposure.</a:t>
            </a:r>
          </a:p>
          <a:p>
            <a:pPr marR="0" algn="l" eaLnBrk="1" hangingPunct="1">
              <a:lnSpc>
                <a:spcPct val="90000"/>
              </a:lnSpc>
              <a:buClr>
                <a:srgbClr val="C00000"/>
              </a:buClr>
            </a:pPr>
            <a:r>
              <a:rPr lang="en-US" sz="2800" smtClean="0">
                <a:solidFill>
                  <a:schemeClr val="tx1"/>
                </a:solidFill>
                <a:latin typeface="Arial" pitchFamily="34" charset="0"/>
                <a:cs typeface="Arial" pitchFamily="34" charset="0"/>
              </a:rPr>
              <a:t> </a:t>
            </a:r>
          </a:p>
          <a:p>
            <a:pPr marR="0" algn="l" eaLnBrk="1" hangingPunct="1">
              <a:lnSpc>
                <a:spcPct val="90000"/>
              </a:lnSpc>
              <a:buClr>
                <a:srgbClr val="C00000"/>
              </a:buClr>
              <a:buFont typeface="Arial" pitchFamily="34" charset="0"/>
              <a:buChar char="•"/>
            </a:pPr>
            <a:r>
              <a:rPr lang="en-US" sz="2000" b="1" smtClean="0">
                <a:solidFill>
                  <a:srgbClr val="0070C0"/>
                </a:solidFill>
                <a:latin typeface="Arial" pitchFamily="34" charset="0"/>
                <a:cs typeface="Arial" pitchFamily="34" charset="0"/>
              </a:rPr>
              <a:t>Urge incontinence is believed to be  caused by detrsuor overactivity.</a:t>
            </a:r>
          </a:p>
          <a:p>
            <a:pPr marR="0" algn="l" eaLnBrk="1" hangingPunct="1">
              <a:lnSpc>
                <a:spcPct val="90000"/>
              </a:lnSpc>
              <a:buClr>
                <a:srgbClr val="C00000"/>
              </a:buClr>
              <a:buFont typeface="Arial" pitchFamily="34" charset="0"/>
              <a:buChar char="•"/>
            </a:pPr>
            <a:r>
              <a:rPr lang="en-US" sz="2000" smtClean="0">
                <a:solidFill>
                  <a:schemeClr val="tx1"/>
                </a:solidFill>
                <a:latin typeface="Arial" pitchFamily="34" charset="0"/>
                <a:cs typeface="Arial" pitchFamily="34" charset="0"/>
              </a:rPr>
              <a:t>Causes are poorly understood</a:t>
            </a:r>
          </a:p>
          <a:p>
            <a:pPr marR="0" algn="l"/>
            <a:endParaRPr lang="en-US" smtClean="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92150"/>
            <a:ext cx="691356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itle 2"/>
          <p:cNvSpPr>
            <a:spLocks noGrp="1"/>
          </p:cNvSpPr>
          <p:nvPr>
            <p:ph type="subTitle" idx="1"/>
          </p:nvPr>
        </p:nvSpPr>
        <p:spPr>
          <a:xfrm>
            <a:off x="685800" y="0"/>
            <a:ext cx="7342188" cy="6858000"/>
          </a:xfrm>
        </p:spPr>
        <p:txBody>
          <a:bodyPr/>
          <a:lstStyle/>
          <a:p>
            <a:pPr marR="0" algn="l" eaLnBrk="1" hangingPunct="1">
              <a:lnSpc>
                <a:spcPct val="90000"/>
              </a:lnSpc>
              <a:buFont typeface="Arial" pitchFamily="34" charset="0"/>
              <a:buNone/>
            </a:pPr>
            <a:endParaRPr lang="en-US" sz="2400" b="1" smtClean="0">
              <a:solidFill>
                <a:srgbClr val="C00000"/>
              </a:solidFill>
              <a:latin typeface="Arial" pitchFamily="34" charset="0"/>
              <a:cs typeface="Arial" pitchFamily="34" charset="0"/>
            </a:endParaRPr>
          </a:p>
          <a:p>
            <a:pPr marR="0" algn="l" eaLnBrk="1" hangingPunct="1">
              <a:lnSpc>
                <a:spcPct val="90000"/>
              </a:lnSpc>
              <a:buFont typeface="Arial" pitchFamily="34" charset="0"/>
              <a:buNone/>
            </a:pPr>
            <a:endParaRPr lang="en-US" sz="2400" b="1" smtClean="0">
              <a:solidFill>
                <a:srgbClr val="C00000"/>
              </a:solidFill>
              <a:latin typeface="Arial" pitchFamily="34" charset="0"/>
              <a:cs typeface="Arial" pitchFamily="34" charset="0"/>
            </a:endParaRPr>
          </a:p>
          <a:p>
            <a:pPr marR="0" algn="l" eaLnBrk="1" hangingPunct="1">
              <a:lnSpc>
                <a:spcPct val="90000"/>
              </a:lnSpc>
              <a:buFont typeface="Arial" pitchFamily="34" charset="0"/>
              <a:buNone/>
            </a:pPr>
            <a:r>
              <a:rPr lang="en-US" sz="2400" b="1" smtClean="0">
                <a:solidFill>
                  <a:srgbClr val="C00000"/>
                </a:solidFill>
                <a:latin typeface="Arial" pitchFamily="34" charset="0"/>
                <a:cs typeface="Arial" pitchFamily="34" charset="0"/>
              </a:rPr>
              <a:t>Mixed stress and urge urinary incontinence </a:t>
            </a:r>
            <a:r>
              <a:rPr lang="en-US" sz="2000" b="1" smtClean="0">
                <a:solidFill>
                  <a:srgbClr val="C00000"/>
                </a:solidFill>
                <a:latin typeface="Arial" pitchFamily="34" charset="0"/>
                <a:cs typeface="Arial" pitchFamily="34" charset="0"/>
              </a:rPr>
              <a:t>: </a:t>
            </a:r>
          </a:p>
          <a:p>
            <a:pPr marR="0" algn="l" eaLnBrk="1" hangingPunct="1">
              <a:lnSpc>
                <a:spcPct val="90000"/>
              </a:lnSpc>
              <a:buFont typeface="Arial" pitchFamily="34" charset="0"/>
              <a:buNone/>
            </a:pPr>
            <a:r>
              <a:rPr lang="en-US" sz="2400" b="1" i="1" smtClean="0">
                <a:solidFill>
                  <a:srgbClr val="C00000"/>
                </a:solidFill>
                <a:latin typeface="Arial" pitchFamily="34" charset="0"/>
                <a:cs typeface="Arial" pitchFamily="34" charset="0"/>
              </a:rPr>
              <a:t>.</a:t>
            </a:r>
            <a:r>
              <a:rPr lang="en-US" sz="2400" b="1" smtClean="0">
                <a:solidFill>
                  <a:srgbClr val="C00000"/>
                </a:solidFill>
                <a:latin typeface="Arial" pitchFamily="34" charset="0"/>
                <a:cs typeface="Arial" pitchFamily="34" charset="0"/>
              </a:rPr>
              <a:t> </a:t>
            </a:r>
            <a:r>
              <a:rPr lang="en-US" sz="2400" b="1" smtClean="0">
                <a:solidFill>
                  <a:schemeClr val="tx1"/>
                </a:solidFill>
                <a:latin typeface="Arial" pitchFamily="34" charset="0"/>
                <a:cs typeface="Arial" pitchFamily="34" charset="0"/>
              </a:rPr>
              <a:t>   </a:t>
            </a:r>
            <a:r>
              <a:rPr lang="en-US" sz="1800" smtClean="0">
                <a:solidFill>
                  <a:schemeClr val="tx1"/>
                </a:solidFill>
                <a:latin typeface="Arial" pitchFamily="34" charset="0"/>
                <a:cs typeface="Arial" pitchFamily="34" charset="0"/>
              </a:rPr>
              <a:t>Symptoms of urge and stress incontinence</a:t>
            </a:r>
          </a:p>
          <a:p>
            <a:pPr marR="0" algn="l" eaLnBrk="1" hangingPunct="1">
              <a:lnSpc>
                <a:spcPct val="90000"/>
              </a:lnSpc>
              <a:buFont typeface="Arial" pitchFamily="34" charset="0"/>
              <a:buNone/>
            </a:pPr>
            <a:endParaRPr lang="en-US" sz="1800" smtClean="0">
              <a:solidFill>
                <a:schemeClr val="tx1"/>
              </a:solidFill>
              <a:latin typeface="Arial" pitchFamily="34" charset="0"/>
              <a:cs typeface="Arial" pitchFamily="34" charset="0"/>
            </a:endParaRPr>
          </a:p>
          <a:p>
            <a:pPr marR="0" algn="l" eaLnBrk="1" hangingPunct="1">
              <a:lnSpc>
                <a:spcPct val="90000"/>
              </a:lnSpc>
              <a:buFont typeface="Arial" pitchFamily="34" charset="0"/>
              <a:buNone/>
            </a:pPr>
            <a:endParaRPr lang="en-US" sz="1800" smtClean="0">
              <a:solidFill>
                <a:schemeClr val="tx1"/>
              </a:solidFill>
              <a:latin typeface="Arial" pitchFamily="34" charset="0"/>
              <a:cs typeface="Arial" pitchFamily="34" charset="0"/>
            </a:endParaRPr>
          </a:p>
          <a:p>
            <a:pPr marR="0" algn="l" eaLnBrk="1" hangingPunct="1">
              <a:lnSpc>
                <a:spcPct val="90000"/>
              </a:lnSpc>
              <a:buFont typeface="Arial" pitchFamily="34" charset="0"/>
              <a:buNone/>
            </a:pPr>
            <a:r>
              <a:rPr lang="en-US" sz="2400" b="1" smtClean="0">
                <a:solidFill>
                  <a:srgbClr val="C00000"/>
                </a:solidFill>
                <a:latin typeface="Arial" pitchFamily="34" charset="0"/>
                <a:cs typeface="Arial" pitchFamily="34" charset="0"/>
              </a:rPr>
              <a:t>Overflow incontinence:</a:t>
            </a:r>
            <a:endParaRPr lang="en-US" sz="2400" smtClean="0">
              <a:solidFill>
                <a:srgbClr val="C00000"/>
              </a:solidFill>
              <a:latin typeface="Arial" pitchFamily="34" charset="0"/>
              <a:cs typeface="Arial" pitchFamily="34" charset="0"/>
            </a:endParaRPr>
          </a:p>
          <a:p>
            <a:pPr marR="0" algn="l" eaLnBrk="1" hangingPunct="1">
              <a:lnSpc>
                <a:spcPct val="90000"/>
              </a:lnSpc>
              <a:buClr>
                <a:srgbClr val="C00000"/>
              </a:buClr>
              <a:buFont typeface="Arial" pitchFamily="34" charset="0"/>
              <a:buChar char="•"/>
            </a:pPr>
            <a:r>
              <a:rPr lang="en-US" sz="1800" smtClean="0">
                <a:solidFill>
                  <a:schemeClr val="tx1"/>
                </a:solidFill>
                <a:latin typeface="Arial" pitchFamily="34" charset="0"/>
                <a:cs typeface="Arial" pitchFamily="34" charset="0"/>
              </a:rPr>
              <a:t> </a:t>
            </a:r>
            <a:r>
              <a:rPr lang="en-US" sz="1800" b="1" smtClean="0">
                <a:solidFill>
                  <a:schemeClr val="tx1"/>
                </a:solidFill>
                <a:latin typeface="Arial" pitchFamily="34" charset="0"/>
                <a:cs typeface="Arial" pitchFamily="34" charset="0"/>
              </a:rPr>
              <a:t>Involuntary, continuous, urinary leakage or dribbling and</a:t>
            </a:r>
          </a:p>
          <a:p>
            <a:pPr marR="0" algn="l" eaLnBrk="1" hangingPunct="1">
              <a:lnSpc>
                <a:spcPct val="90000"/>
              </a:lnSpc>
              <a:buClr>
                <a:srgbClr val="C00000"/>
              </a:buClr>
            </a:pPr>
            <a:r>
              <a:rPr lang="en-US" sz="1800" b="1" smtClean="0">
                <a:solidFill>
                  <a:schemeClr val="tx1"/>
                </a:solidFill>
                <a:latin typeface="Arial" pitchFamily="34" charset="0"/>
                <a:cs typeface="Arial" pitchFamily="34" charset="0"/>
              </a:rPr>
              <a:t>  incomplete bladder emptying.</a:t>
            </a:r>
          </a:p>
          <a:p>
            <a:pPr marR="0" algn="l" eaLnBrk="1" hangingPunct="1">
              <a:lnSpc>
                <a:spcPct val="90000"/>
              </a:lnSpc>
              <a:buClr>
                <a:srgbClr val="C00000"/>
              </a:buClr>
              <a:buFont typeface="Arial" pitchFamily="34" charset="0"/>
              <a:buChar char="•"/>
            </a:pPr>
            <a:r>
              <a:rPr lang="en-US" sz="1800" smtClean="0">
                <a:solidFill>
                  <a:schemeClr val="tx1"/>
                </a:solidFill>
                <a:latin typeface="Arial" pitchFamily="34" charset="0"/>
                <a:cs typeface="Arial" pitchFamily="34" charset="0"/>
              </a:rPr>
              <a:t>It is caused by impaired detrusor contractility or bladder outlet obstruction (rare in women) </a:t>
            </a:r>
          </a:p>
          <a:p>
            <a:pPr marR="0" algn="l" eaLnBrk="1" hangingPunct="1">
              <a:lnSpc>
                <a:spcPct val="90000"/>
              </a:lnSpc>
              <a:buClr>
                <a:srgbClr val="C00000"/>
              </a:buClr>
              <a:buFont typeface="Arial" pitchFamily="34" charset="0"/>
              <a:buChar char="•"/>
            </a:pPr>
            <a:r>
              <a:rPr lang="en-US" sz="1800" smtClean="0">
                <a:solidFill>
                  <a:schemeClr val="tx1"/>
                </a:solidFill>
                <a:latin typeface="Arial" pitchFamily="34" charset="0"/>
                <a:cs typeface="Arial" pitchFamily="34" charset="0"/>
              </a:rPr>
              <a:t>If the bladder is over-distended</a:t>
            </a:r>
            <a:r>
              <a:rPr lang="en-US" sz="2500" smtClean="0">
                <a:solidFill>
                  <a:schemeClr val="tx1"/>
                </a:solidFill>
                <a:latin typeface="Arial" pitchFamily="34" charset="0"/>
                <a:cs typeface="Arial" pitchFamily="34" charset="0"/>
              </a:rPr>
              <a:t>: </a:t>
            </a:r>
            <a:endParaRPr lang="en-US" sz="2600" smtClean="0">
              <a:solidFill>
                <a:schemeClr val="tx1"/>
              </a:solidFill>
              <a:latin typeface="Arial" pitchFamily="34" charset="0"/>
              <a:cs typeface="Arial" pitchFamily="34" charset="0"/>
            </a:endParaRPr>
          </a:p>
          <a:p>
            <a:pPr marL="800100" lvl="1" indent="-342900" algn="l" eaLnBrk="1" hangingPunct="1">
              <a:lnSpc>
                <a:spcPct val="90000"/>
              </a:lnSpc>
              <a:buClr>
                <a:srgbClr val="C00000"/>
              </a:buClr>
              <a:buFont typeface="Arial" pitchFamily="34" charset="0"/>
              <a:buChar char="•"/>
            </a:pPr>
            <a:r>
              <a:rPr lang="en-US" sz="1800" smtClean="0">
                <a:latin typeface="Arial" pitchFamily="34" charset="0"/>
                <a:cs typeface="Arial" pitchFamily="34" charset="0"/>
              </a:rPr>
              <a:t>An increases in intra-abdominal pressure can force urine past the urethral sphincter, causing stress incontinence</a:t>
            </a:r>
          </a:p>
          <a:p>
            <a:pPr marL="800100" lvl="1" indent="-342900" algn="l" eaLnBrk="1" hangingPunct="1">
              <a:lnSpc>
                <a:spcPct val="90000"/>
              </a:lnSpc>
              <a:buClr>
                <a:srgbClr val="C00000"/>
              </a:buClr>
              <a:buFont typeface="Arial" pitchFamily="34" charset="0"/>
              <a:buChar char="•"/>
            </a:pPr>
            <a:r>
              <a:rPr lang="en-US" sz="1800" smtClean="0">
                <a:latin typeface="Arial" pitchFamily="34" charset="0"/>
                <a:cs typeface="Arial" pitchFamily="34" charset="0"/>
              </a:rPr>
              <a:t>In some cases, bladder over-distention may provoke an uninhibited contraction of the detrusor muscle, leading to incontinence. </a:t>
            </a:r>
          </a:p>
          <a:p>
            <a:pPr marR="0" eaLnBrk="1" hangingPunct="1">
              <a:lnSpc>
                <a:spcPct val="90000"/>
              </a:lnSpc>
              <a:buClr>
                <a:srgbClr val="C00000"/>
              </a:buClr>
              <a:buFont typeface="Arial" pitchFamily="34" charset="0"/>
              <a:buChar char="•"/>
            </a:pPr>
            <a:endParaRPr lang="en-US" sz="2500" smtClean="0">
              <a:cs typeface="Arial" pitchFamily="34" charset="0"/>
            </a:endParaRPr>
          </a:p>
          <a:p>
            <a:pPr marR="0" eaLnBrk="1" hangingPunct="1">
              <a:lnSpc>
                <a:spcPct val="90000"/>
              </a:lnSpc>
              <a:buFont typeface="Arial" pitchFamily="34" charset="0"/>
              <a:buNone/>
            </a:pPr>
            <a:endParaRPr lang="en-US" sz="2500" smtClean="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2"/>
          <p:cNvSpPr>
            <a:spLocks noGrp="1"/>
          </p:cNvSpPr>
          <p:nvPr>
            <p:ph type="subTitle" idx="1"/>
          </p:nvPr>
        </p:nvSpPr>
        <p:spPr>
          <a:xfrm>
            <a:off x="684213" y="692150"/>
            <a:ext cx="7558087" cy="5689600"/>
          </a:xfrm>
        </p:spPr>
        <p:txBody>
          <a:bodyPr/>
          <a:lstStyle/>
          <a:p>
            <a:pPr marR="0" algn="l" eaLnBrk="1" hangingPunct="1">
              <a:buFont typeface="Arial" pitchFamily="34" charset="0"/>
              <a:buNone/>
            </a:pPr>
            <a:r>
              <a:rPr lang="en-US" b="1" smtClean="0">
                <a:solidFill>
                  <a:srgbClr val="C00000"/>
                </a:solidFill>
                <a:latin typeface="Arial" pitchFamily="34" charset="0"/>
                <a:cs typeface="Arial" pitchFamily="34" charset="0"/>
              </a:rPr>
              <a:t>Causes of urethral incontinence : </a:t>
            </a:r>
          </a:p>
          <a:p>
            <a:pPr marR="0" algn="l" eaLnBrk="1" hangingPunct="1">
              <a:buFont typeface="Arial" pitchFamily="34" charset="0"/>
              <a:buNone/>
            </a:pPr>
            <a:r>
              <a:rPr lang="en-US" b="1" smtClean="0">
                <a:solidFill>
                  <a:srgbClr val="C00000"/>
                </a:solidFill>
                <a:latin typeface="Arial" pitchFamily="34" charset="0"/>
                <a:cs typeface="Arial" pitchFamily="34" charset="0"/>
              </a:rPr>
              <a:t>Genitourinary </a:t>
            </a:r>
            <a:endParaRPr lang="en-US" smtClean="0">
              <a:solidFill>
                <a:srgbClr val="C00000"/>
              </a:solidFill>
              <a:latin typeface="Arial" pitchFamily="34" charset="0"/>
              <a:cs typeface="Arial" pitchFamily="34" charset="0"/>
            </a:endParaRPr>
          </a:p>
          <a:p>
            <a:pPr marR="0" algn="l" eaLnBrk="1" hangingPunct="1">
              <a:buClr>
                <a:srgbClr val="C00000"/>
              </a:buClr>
              <a:buFont typeface="Arial" pitchFamily="34" charset="0"/>
              <a:buNone/>
            </a:pPr>
            <a:r>
              <a:rPr lang="en-US" sz="1900" smtClean="0">
                <a:solidFill>
                  <a:schemeClr val="tx1"/>
                </a:solidFill>
                <a:latin typeface="Arial" pitchFamily="34" charset="0"/>
                <a:cs typeface="Arial" pitchFamily="34" charset="0"/>
              </a:rPr>
              <a:t>In older women, several physiologic changes occur in the lower urinary tract that can cause incontinence: </a:t>
            </a:r>
          </a:p>
          <a:p>
            <a:pPr marR="0" algn="l" eaLnBrk="1" hangingPunct="1">
              <a:buClr>
                <a:srgbClr val="C00000"/>
              </a:buClr>
              <a:buFont typeface="Arial" pitchFamily="34" charset="0"/>
              <a:buChar char="•"/>
            </a:pPr>
            <a:r>
              <a:rPr lang="en-US" sz="1900" smtClean="0">
                <a:solidFill>
                  <a:schemeClr val="tx1"/>
                </a:solidFill>
                <a:latin typeface="Arial" pitchFamily="34" charset="0"/>
                <a:cs typeface="Arial" pitchFamily="34" charset="0"/>
              </a:rPr>
              <a:t>Involuntary detrusor contractions or overactivity</a:t>
            </a:r>
          </a:p>
          <a:p>
            <a:pPr marR="0" algn="l" eaLnBrk="1" hangingPunct="1">
              <a:buClr>
                <a:srgbClr val="C00000"/>
              </a:buClr>
              <a:buFont typeface="Arial" pitchFamily="34" charset="0"/>
              <a:buChar char="•"/>
            </a:pPr>
            <a:r>
              <a:rPr lang="en-US" sz="1900" smtClean="0">
                <a:solidFill>
                  <a:schemeClr val="tx1"/>
                </a:solidFill>
                <a:latin typeface="Arial" pitchFamily="34" charset="0"/>
                <a:cs typeface="Arial" pitchFamily="34" charset="0"/>
              </a:rPr>
              <a:t>Decreased detrusor contractility</a:t>
            </a:r>
          </a:p>
          <a:p>
            <a:pPr marR="0" algn="l" eaLnBrk="1" hangingPunct="1">
              <a:buClr>
                <a:srgbClr val="C00000"/>
              </a:buClr>
              <a:buFont typeface="Arial" pitchFamily="34" charset="0"/>
              <a:buChar char="•"/>
            </a:pPr>
            <a:r>
              <a:rPr lang="en-US" sz="1900" smtClean="0">
                <a:solidFill>
                  <a:schemeClr val="tx1"/>
                </a:solidFill>
                <a:latin typeface="Arial" pitchFamily="34" charset="0"/>
                <a:cs typeface="Arial" pitchFamily="34" charset="0"/>
              </a:rPr>
              <a:t>Low estrogen levels</a:t>
            </a:r>
          </a:p>
          <a:p>
            <a:pPr marR="0" algn="l" eaLnBrk="1" hangingPunct="1">
              <a:buClr>
                <a:srgbClr val="C00000"/>
              </a:buClr>
              <a:buFont typeface="Arial" pitchFamily="34" charset="0"/>
              <a:buChar char="•"/>
            </a:pPr>
            <a:r>
              <a:rPr lang="en-US" sz="1900" smtClean="0">
                <a:solidFill>
                  <a:schemeClr val="tx1"/>
                </a:solidFill>
                <a:latin typeface="Arial" pitchFamily="34" charset="0"/>
                <a:cs typeface="Arial" pitchFamily="34" charset="0"/>
              </a:rPr>
              <a:t>Decrease in urethral closure pressure</a:t>
            </a:r>
          </a:p>
          <a:p>
            <a:pPr marR="0" algn="l" eaLnBrk="1" hangingPunct="1">
              <a:buClr>
                <a:srgbClr val="C00000"/>
              </a:buClr>
              <a:buFont typeface="Arial" pitchFamily="34" charset="0"/>
              <a:buNone/>
            </a:pPr>
            <a:r>
              <a:rPr lang="en-US" smtClean="0">
                <a:solidFill>
                  <a:schemeClr val="tx1"/>
                </a:solidFill>
                <a:latin typeface="Arial" pitchFamily="34" charset="0"/>
                <a:cs typeface="Arial" pitchFamily="34" charset="0"/>
              </a:rPr>
              <a:t>Others:</a:t>
            </a:r>
          </a:p>
          <a:p>
            <a:pPr marR="0" algn="l" eaLnBrk="1" hangingPunct="1">
              <a:buClr>
                <a:srgbClr val="C00000"/>
              </a:buClr>
              <a:buFont typeface="Arial" pitchFamily="34" charset="0"/>
              <a:buChar char="•"/>
            </a:pPr>
            <a:r>
              <a:rPr lang="en-US" smtClean="0">
                <a:solidFill>
                  <a:schemeClr val="tx1"/>
                </a:solidFill>
                <a:latin typeface="Arial" pitchFamily="34" charset="0"/>
                <a:cs typeface="Arial" pitchFamily="34" charset="0"/>
              </a:rPr>
              <a:t> </a:t>
            </a:r>
            <a:r>
              <a:rPr lang="en-US" sz="2000" smtClean="0">
                <a:solidFill>
                  <a:schemeClr val="tx1"/>
                </a:solidFill>
                <a:latin typeface="Arial" pitchFamily="34" charset="0"/>
                <a:cs typeface="Arial" pitchFamily="34" charset="0"/>
              </a:rPr>
              <a:t>Interstitial cystitis (painful bladder syndrome).</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 Pelvic organ prolapse (Cystocele)</a:t>
            </a:r>
          </a:p>
          <a:p>
            <a:pPr marR="0" algn="l" eaLnBrk="1" hangingPunct="1">
              <a:buFont typeface="Arial" pitchFamily="34" charset="0"/>
              <a:buNone/>
            </a:pPr>
            <a:endParaRPr lang="en-US" smtClean="0">
              <a:solidFill>
                <a:schemeClr val="tx1"/>
              </a:solidFill>
              <a:latin typeface="Arial" pitchFamily="34" charset="0"/>
              <a:cs typeface="Arial" pitchFamily="34" charset="0"/>
            </a:endParaRPr>
          </a:p>
          <a:p>
            <a:pPr marR="0" eaLnBrk="1" hangingPunct="1">
              <a:buFont typeface="Arial" pitchFamily="34" charset="0"/>
              <a:buNone/>
            </a:pPr>
            <a:endParaRPr lang="en-US" smtClean="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2"/>
          <p:cNvSpPr>
            <a:spLocks noGrp="1"/>
          </p:cNvSpPr>
          <p:nvPr>
            <p:ph type="subTitle" idx="1"/>
          </p:nvPr>
        </p:nvSpPr>
        <p:spPr>
          <a:xfrm>
            <a:off x="685800" y="549275"/>
            <a:ext cx="7415213" cy="5759450"/>
          </a:xfrm>
        </p:spPr>
        <p:txBody>
          <a:bodyPr/>
          <a:lstStyle/>
          <a:p>
            <a:pPr marR="0" algn="l" eaLnBrk="1" hangingPunct="1">
              <a:buFont typeface="Arial" pitchFamily="34" charset="0"/>
              <a:buNone/>
            </a:pPr>
            <a:r>
              <a:rPr lang="en-US" smtClean="0">
                <a:solidFill>
                  <a:srgbClr val="C00000"/>
                </a:solidFill>
                <a:latin typeface="Arial" pitchFamily="34" charset="0"/>
                <a:cs typeface="Arial" pitchFamily="34" charset="0"/>
              </a:rPr>
              <a:t>Systemic conditions </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Neurologic disorders: e.g. stroke, multiple sclerosis, Parkinson disease, disc herniation, spinal cord injury…</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Diabetes mellitus: overflow incontinence and poor urinary stream can be present in patients with diabetic autonomic neuropathy</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Cancers</a:t>
            </a:r>
            <a:endParaRPr lang="en-US" smtClean="0">
              <a:solidFill>
                <a:schemeClr val="tx1"/>
              </a:solidFill>
              <a:latin typeface="Arial" pitchFamily="34" charset="0"/>
              <a:cs typeface="Arial" pitchFamily="34" charset="0"/>
            </a:endParaRPr>
          </a:p>
          <a:p>
            <a:pPr marR="0" algn="l" eaLnBrk="1" hangingPunct="1">
              <a:buClr>
                <a:srgbClr val="C00000"/>
              </a:buClr>
              <a:buFont typeface="Arial" pitchFamily="34" charset="0"/>
              <a:buNone/>
            </a:pPr>
            <a:r>
              <a:rPr lang="en-US" smtClean="0">
                <a:solidFill>
                  <a:srgbClr val="C00000"/>
                </a:solidFill>
                <a:latin typeface="Arial" pitchFamily="34" charset="0"/>
                <a:cs typeface="Arial" pitchFamily="34" charset="0"/>
              </a:rPr>
              <a:t>Potentially reversible causes </a:t>
            </a:r>
            <a:r>
              <a:rPr lang="en-US" sz="2400" smtClean="0">
                <a:solidFill>
                  <a:srgbClr val="0070C0"/>
                </a:solidFill>
                <a:latin typeface="Arial" pitchFamily="34" charset="0"/>
                <a:cs typeface="Arial" pitchFamily="34" charset="0"/>
              </a:rPr>
              <a:t>(Functional incontinence) </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Medications ( alpha blockers, ACE inhibitors, Anti-depressant)</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Decreased mobility (e.g., post-surgery) </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Change in cognitive or mental status ( sedation from medications as Morphine &amp; mepredine)</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Stool impaction</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Alcohol and caffeine intake</a:t>
            </a:r>
          </a:p>
          <a:p>
            <a:pPr marR="0" algn="l" eaLnBrk="1" hangingPunct="1">
              <a:buClr>
                <a:srgbClr val="C00000"/>
              </a:buClr>
              <a:buFont typeface="Arial" pitchFamily="34" charset="0"/>
              <a:buNone/>
            </a:pPr>
            <a:endParaRPr lang="en-US" sz="2000" smtClean="0">
              <a:latin typeface="Arial" pitchFamily="34" charset="0"/>
              <a:cs typeface="Arial" pitchFamily="34" charset="0"/>
            </a:endParaRPr>
          </a:p>
          <a:p>
            <a:pPr marR="0" algn="l" eaLnBrk="1" hangingPunct="1">
              <a:buFont typeface="Arial" pitchFamily="34" charset="0"/>
              <a:buNone/>
            </a:pP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04800" y="2133600"/>
            <a:ext cx="8229600" cy="4525963"/>
          </a:xfrm>
        </p:spPr>
        <p:txBody>
          <a:bodyPr/>
          <a:lstStyle/>
          <a:p>
            <a:pPr eaLnBrk="1" hangingPunct="1">
              <a:buFont typeface="Arial" pitchFamily="34" charset="0"/>
              <a:buNone/>
            </a:pPr>
            <a:r>
              <a:rPr lang="en-US" smtClean="0">
                <a:solidFill>
                  <a:srgbClr val="C00000"/>
                </a:solidFill>
                <a:latin typeface="Arial" pitchFamily="34" charset="0"/>
                <a:cs typeface="Arial" pitchFamily="34" charset="0"/>
              </a:rPr>
              <a:t>*Congenital</a:t>
            </a:r>
          </a:p>
          <a:p>
            <a:pPr eaLnBrk="1" hangingPunct="1">
              <a:buFont typeface="Arial" pitchFamily="34" charset="0"/>
              <a:buNone/>
            </a:pPr>
            <a:r>
              <a:rPr lang="en-US" smtClean="0">
                <a:solidFill>
                  <a:srgbClr val="C00000"/>
                </a:solidFill>
                <a:latin typeface="Arial" pitchFamily="34" charset="0"/>
                <a:cs typeface="Arial" pitchFamily="34" charset="0"/>
              </a:rPr>
              <a:t>  </a:t>
            </a:r>
            <a:r>
              <a:rPr lang="en-US" sz="2000" smtClean="0">
                <a:latin typeface="Arial" pitchFamily="34" charset="0"/>
                <a:cs typeface="Arial" pitchFamily="34" charset="0"/>
              </a:rPr>
              <a:t>Bladder exstrophy and ectopic ureter</a:t>
            </a:r>
          </a:p>
          <a:p>
            <a:pPr eaLnBrk="1" hangingPunct="1">
              <a:buFont typeface="Arial" pitchFamily="34" charset="0"/>
              <a:buNone/>
            </a:pPr>
            <a:r>
              <a:rPr lang="en-US" smtClean="0">
                <a:solidFill>
                  <a:srgbClr val="C00000"/>
                </a:solidFill>
                <a:latin typeface="Arial" pitchFamily="34" charset="0"/>
                <a:cs typeface="Arial" pitchFamily="34" charset="0"/>
              </a:rPr>
              <a:t>*Fistula </a:t>
            </a:r>
          </a:p>
          <a:p>
            <a:pPr eaLnBrk="1" hangingPunct="1">
              <a:buFont typeface="Arial" pitchFamily="34" charset="0"/>
              <a:buNone/>
            </a:pPr>
            <a:r>
              <a:rPr lang="en-US" sz="2000" smtClean="0">
                <a:solidFill>
                  <a:srgbClr val="C00000"/>
                </a:solidFill>
                <a:latin typeface="Arial" pitchFamily="34" charset="0"/>
                <a:cs typeface="Arial" pitchFamily="34" charset="0"/>
              </a:rPr>
              <a:t>   </a:t>
            </a:r>
            <a:r>
              <a:rPr lang="en-US" sz="2000" smtClean="0">
                <a:latin typeface="Arial" pitchFamily="34" charset="0"/>
                <a:cs typeface="Arial" pitchFamily="34" charset="0"/>
              </a:rPr>
              <a:t>Abnormal opening between the urinary tract and the outside</a:t>
            </a:r>
          </a:p>
          <a:p>
            <a:pPr eaLnBrk="1" hangingPunct="1">
              <a:buFont typeface="Arial" pitchFamily="34" charset="0"/>
              <a:buNone/>
            </a:pPr>
            <a:r>
              <a:rPr lang="en-US" sz="2000" smtClean="0">
                <a:latin typeface="Arial" pitchFamily="34" charset="0"/>
                <a:cs typeface="Arial" pitchFamily="34" charset="0"/>
              </a:rPr>
              <a:t>It has obstetric and gynaecologycal causes such as obstructed labor , malignancy and radiotherapy </a:t>
            </a:r>
            <a:r>
              <a:rPr lang="en-US" sz="2000" smtClean="0">
                <a:solidFill>
                  <a:srgbClr val="C00000"/>
                </a:solidFill>
                <a:latin typeface="Arial" pitchFamily="34" charset="0"/>
                <a:cs typeface="Arial" pitchFamily="34" charset="0"/>
              </a:rPr>
              <a:t> </a:t>
            </a:r>
            <a:endParaRPr lang="ar-SA" sz="2000" smtClean="0">
              <a:solidFill>
                <a:srgbClr val="C00000"/>
              </a:solidFill>
              <a:latin typeface="Arial" pitchFamily="34" charset="0"/>
            </a:endParaRPr>
          </a:p>
        </p:txBody>
      </p:sp>
      <p:sp>
        <p:nvSpPr>
          <p:cNvPr id="2" name="Title 1"/>
          <p:cNvSpPr>
            <a:spLocks noGrp="1"/>
          </p:cNvSpPr>
          <p:nvPr>
            <p:ph type="title"/>
          </p:nvPr>
        </p:nvSpPr>
        <p:spPr>
          <a:xfrm>
            <a:off x="457200" y="274638"/>
            <a:ext cx="8229600" cy="1858962"/>
          </a:xfrm>
        </p:spPr>
        <p:txBody>
          <a:bodyPr/>
          <a:lstStyle/>
          <a:p>
            <a:pPr eaLnBrk="1" fontAlgn="auto" hangingPunct="1">
              <a:spcAft>
                <a:spcPts val="0"/>
              </a:spcAft>
              <a:defRPr/>
            </a:pPr>
            <a:r>
              <a:rPr lang="en-US" sz="3200" dirty="0" err="1" smtClean="0">
                <a:solidFill>
                  <a:srgbClr val="C00000"/>
                </a:solidFill>
                <a:latin typeface="Arial" pitchFamily="34" charset="0"/>
                <a:cs typeface="Arial" pitchFamily="34" charset="0"/>
              </a:rPr>
              <a:t>Extraurthral</a:t>
            </a:r>
            <a:r>
              <a:rPr lang="en-US" sz="3200" dirty="0" smtClean="0">
                <a:solidFill>
                  <a:srgbClr val="C00000"/>
                </a:solidFill>
                <a:latin typeface="Arial" pitchFamily="34" charset="0"/>
                <a:cs typeface="Arial" pitchFamily="34" charset="0"/>
              </a:rPr>
              <a:t> causes:</a:t>
            </a:r>
            <a:br>
              <a:rPr lang="en-US" sz="3200" dirty="0" smtClean="0">
                <a:solidFill>
                  <a:srgbClr val="C00000"/>
                </a:solidFill>
                <a:latin typeface="Arial" pitchFamily="34" charset="0"/>
                <a:cs typeface="Arial" pitchFamily="34" charset="0"/>
              </a:rPr>
            </a:br>
            <a:r>
              <a:rPr lang="en-US" sz="1800" b="0" dirty="0" smtClean="0">
                <a:solidFill>
                  <a:schemeClr val="tx1"/>
                </a:solidFill>
                <a:effectLst/>
                <a:latin typeface="Arial" pitchFamily="34" charset="0"/>
                <a:cs typeface="Arial" pitchFamily="34" charset="0"/>
              </a:rPr>
              <a:t>The observation of urine leakage through channels other than the urethra.</a:t>
            </a:r>
            <a:r>
              <a:rPr lang="en-US" sz="3200" dirty="0" smtClean="0">
                <a:solidFill>
                  <a:srgbClr val="C00000"/>
                </a:solidFill>
                <a:latin typeface="Arial" pitchFamily="34" charset="0"/>
                <a:cs typeface="Arial" pitchFamily="34" charset="0"/>
              </a:rPr>
              <a:t>   </a:t>
            </a:r>
            <a:endParaRPr lang="ar-SA" sz="3200" dirty="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975"/>
            <a:ext cx="7643813" cy="5203825"/>
          </a:xfrm>
        </p:spPr>
        <p:txBody>
          <a:bodyPr rtlCol="0">
            <a:normAutofit/>
          </a:bodyPr>
          <a:lstStyle/>
          <a:p>
            <a:pPr marL="114300" indent="0" eaLnBrk="1" fontAlgn="auto" hangingPunct="1">
              <a:spcAft>
                <a:spcPts val="0"/>
              </a:spcAft>
              <a:buClr>
                <a:srgbClr val="C00000"/>
              </a:buClr>
              <a:buFont typeface="Arial" pitchFamily="34" charset="0"/>
              <a:buNone/>
              <a:defRPr/>
            </a:pPr>
            <a:r>
              <a:rPr lang="en-US" sz="2200" b="1" dirty="0" smtClean="0">
                <a:latin typeface="Arial" pitchFamily="34" charset="0"/>
                <a:cs typeface="Arial" pitchFamily="34" charset="0"/>
              </a:rPr>
              <a:t>The </a:t>
            </a:r>
            <a:r>
              <a:rPr lang="en-US" sz="2200" b="1" dirty="0">
                <a:latin typeface="Arial" pitchFamily="34" charset="0"/>
                <a:cs typeface="Arial" pitchFamily="34" charset="0"/>
              </a:rPr>
              <a:t>involuntary leakage of </a:t>
            </a:r>
            <a:r>
              <a:rPr lang="en-US" sz="2200" b="1" dirty="0" smtClean="0">
                <a:latin typeface="Arial" pitchFamily="34" charset="0"/>
                <a:cs typeface="Arial" pitchFamily="34" charset="0"/>
              </a:rPr>
              <a:t>urine.</a:t>
            </a:r>
          </a:p>
          <a:p>
            <a:pPr marL="114300" indent="0" eaLnBrk="1" fontAlgn="auto" hangingPunct="1">
              <a:spcAft>
                <a:spcPts val="0"/>
              </a:spcAft>
              <a:buClr>
                <a:srgbClr val="C00000"/>
              </a:buClr>
              <a:buFont typeface="Arial" pitchFamily="34" charset="0"/>
              <a:buNone/>
              <a:defRPr/>
            </a:pPr>
            <a:endParaRPr lang="en-US" sz="2200" dirty="0" smtClean="0">
              <a:latin typeface="Arial" pitchFamily="34" charset="0"/>
              <a:cs typeface="Arial" pitchFamily="34" charset="0"/>
            </a:endParaRPr>
          </a:p>
          <a:p>
            <a:pPr marL="114300" indent="0" eaLnBrk="1" fontAlgn="auto" hangingPunct="1">
              <a:spcAft>
                <a:spcPts val="0"/>
              </a:spcAft>
              <a:buClr>
                <a:srgbClr val="C00000"/>
              </a:buClr>
              <a:buFont typeface="Arial" pitchFamily="34" charset="0"/>
              <a:buNone/>
              <a:defRPr/>
            </a:pPr>
            <a:r>
              <a:rPr lang="en-US" sz="2200" dirty="0" smtClean="0">
                <a:latin typeface="Arial" pitchFamily="34" charset="0"/>
                <a:cs typeface="Arial" pitchFamily="34" charset="0"/>
              </a:rPr>
              <a:t> **</a:t>
            </a:r>
            <a:r>
              <a:rPr lang="en-US" sz="1800" dirty="0" smtClean="0">
                <a:latin typeface="Arial" pitchFamily="34" charset="0"/>
                <a:cs typeface="Arial" pitchFamily="34" charset="0"/>
              </a:rPr>
              <a:t>It </a:t>
            </a:r>
            <a:r>
              <a:rPr lang="en-US" sz="1800" dirty="0">
                <a:latin typeface="Arial" pitchFamily="34" charset="0"/>
                <a:cs typeface="Arial" pitchFamily="34" charset="0"/>
              </a:rPr>
              <a:t>remains undetected and undertreated worldwide despite </a:t>
            </a:r>
            <a:r>
              <a:rPr lang="en-US" sz="1800" dirty="0" smtClean="0">
                <a:latin typeface="Arial" pitchFamily="34" charset="0"/>
                <a:cs typeface="Arial" pitchFamily="34" charset="0"/>
              </a:rPr>
              <a:t>its</a:t>
            </a:r>
          </a:p>
          <a:p>
            <a:pPr marL="114300" indent="0" eaLnBrk="1" fontAlgn="auto" hangingPunct="1">
              <a:spcAft>
                <a:spcPts val="0"/>
              </a:spcAft>
              <a:buClr>
                <a:srgbClr val="C00000"/>
              </a:buClr>
              <a:buFont typeface="Arial" pitchFamily="34" charset="0"/>
              <a:buNone/>
              <a:defRPr/>
            </a:pPr>
            <a:r>
              <a:rPr lang="en-US" sz="1800" dirty="0" smtClean="0">
                <a:latin typeface="Arial" pitchFamily="34" charset="0"/>
                <a:cs typeface="Arial" pitchFamily="34" charset="0"/>
              </a:rPr>
              <a:t>     </a:t>
            </a:r>
            <a:r>
              <a:rPr lang="en-US" sz="1800" dirty="0">
                <a:latin typeface="Arial" pitchFamily="34" charset="0"/>
                <a:cs typeface="Arial" pitchFamily="34" charset="0"/>
              </a:rPr>
              <a:t>substantial impact on affected </a:t>
            </a:r>
            <a:r>
              <a:rPr lang="en-US" sz="1800" dirty="0" smtClean="0">
                <a:latin typeface="Arial" pitchFamily="34" charset="0"/>
                <a:cs typeface="Arial" pitchFamily="34" charset="0"/>
              </a:rPr>
              <a:t>individuals.</a:t>
            </a:r>
          </a:p>
          <a:p>
            <a:pPr marL="114300" indent="0" eaLnBrk="1" fontAlgn="auto" hangingPunct="1">
              <a:spcAft>
                <a:spcPts val="0"/>
              </a:spcAft>
              <a:buClr>
                <a:srgbClr val="C00000"/>
              </a:buClr>
              <a:buFont typeface="Arial" pitchFamily="34" charset="0"/>
              <a:buNone/>
              <a:defRPr/>
            </a:pPr>
            <a:r>
              <a:rPr lang="en-US" sz="1800" dirty="0" smtClean="0">
                <a:latin typeface="Arial" pitchFamily="34" charset="0"/>
                <a:cs typeface="Arial" pitchFamily="34" charset="0"/>
              </a:rPr>
              <a:t>     </a:t>
            </a:r>
            <a:r>
              <a:rPr lang="en-US" sz="1400" dirty="0" smtClean="0">
                <a:latin typeface="Arial" pitchFamily="34" charset="0"/>
                <a:cs typeface="Arial" pitchFamily="34" charset="0"/>
              </a:rPr>
              <a:t>In </a:t>
            </a:r>
            <a:r>
              <a:rPr lang="en-US" sz="1400" dirty="0">
                <a:latin typeface="Arial" pitchFamily="34" charset="0"/>
                <a:cs typeface="Arial" pitchFamily="34" charset="0"/>
              </a:rPr>
              <a:t>a US survey, only 45% of women who reported urinary </a:t>
            </a:r>
            <a:r>
              <a:rPr lang="en-US" sz="1400" dirty="0" smtClean="0">
                <a:latin typeface="Arial" pitchFamily="34" charset="0"/>
                <a:cs typeface="Arial" pitchFamily="34" charset="0"/>
              </a:rPr>
              <a:t>incontinence </a:t>
            </a:r>
            <a:r>
              <a:rPr lang="en-US" sz="1400" dirty="0">
                <a:latin typeface="Arial" pitchFamily="34" charset="0"/>
                <a:cs typeface="Arial" pitchFamily="34" charset="0"/>
              </a:rPr>
              <a:t>occurring </a:t>
            </a:r>
            <a:endParaRPr lang="en-US" sz="1400" dirty="0" smtClean="0">
              <a:latin typeface="Arial" pitchFamily="34" charset="0"/>
              <a:cs typeface="Arial" pitchFamily="34" charset="0"/>
            </a:endParaRPr>
          </a:p>
          <a:p>
            <a:pPr marL="114300" indent="0" eaLnBrk="1" fontAlgn="auto" hangingPunct="1">
              <a:spcAft>
                <a:spcPts val="0"/>
              </a:spcAft>
              <a:buClr>
                <a:srgbClr val="C00000"/>
              </a:buClr>
              <a:buFont typeface="Arial" pitchFamily="34" charset="0"/>
              <a:buNone/>
              <a:defRPr/>
            </a:pPr>
            <a:r>
              <a:rPr lang="en-US" sz="1400" dirty="0" smtClean="0">
                <a:latin typeface="Arial" pitchFamily="34" charset="0"/>
                <a:cs typeface="Arial" pitchFamily="34" charset="0"/>
              </a:rPr>
              <a:t>      at </a:t>
            </a:r>
            <a:r>
              <a:rPr lang="en-US" sz="1400" dirty="0">
                <a:latin typeface="Arial" pitchFamily="34" charset="0"/>
                <a:cs typeface="Arial" pitchFamily="34" charset="0"/>
              </a:rPr>
              <a:t>least once a week sought care for </a:t>
            </a:r>
            <a:r>
              <a:rPr lang="en-US" sz="1400" dirty="0" smtClean="0">
                <a:latin typeface="Arial" pitchFamily="34" charset="0"/>
                <a:cs typeface="Arial" pitchFamily="34" charset="0"/>
              </a:rPr>
              <a:t>their </a:t>
            </a:r>
            <a:r>
              <a:rPr lang="en-US" sz="1400" dirty="0">
                <a:latin typeface="Arial" pitchFamily="34" charset="0"/>
                <a:cs typeface="Arial" pitchFamily="34" charset="0"/>
              </a:rPr>
              <a:t>incontinence </a:t>
            </a:r>
            <a:r>
              <a:rPr lang="en-US" sz="1400" dirty="0" smtClean="0">
                <a:latin typeface="Arial" pitchFamily="34" charset="0"/>
                <a:cs typeface="Arial" pitchFamily="34" charset="0"/>
              </a:rPr>
              <a:t>symptoms.</a:t>
            </a:r>
            <a:endParaRPr lang="en-US" sz="1400" dirty="0">
              <a:latin typeface="Arial" pitchFamily="34" charset="0"/>
              <a:cs typeface="Arial" pitchFamily="34" charset="0"/>
            </a:endParaRPr>
          </a:p>
          <a:p>
            <a:pPr marL="114300" indent="0" eaLnBrk="1" fontAlgn="auto" hangingPunct="1">
              <a:spcAft>
                <a:spcPts val="0"/>
              </a:spcAft>
              <a:buClr>
                <a:srgbClr val="C00000"/>
              </a:buClr>
              <a:buFont typeface="Arial" pitchFamily="34" charset="0"/>
              <a:buNone/>
              <a:defRPr/>
            </a:pPr>
            <a:endParaRPr lang="en-US" sz="2200" dirty="0">
              <a:latin typeface="Arial" pitchFamily="34" charset="0"/>
              <a:cs typeface="Arial" pitchFamily="34" charset="0"/>
            </a:endParaRPr>
          </a:p>
          <a:p>
            <a:pPr marL="114300" indent="0" eaLnBrk="1" fontAlgn="auto" hangingPunct="1">
              <a:spcAft>
                <a:spcPts val="0"/>
              </a:spcAft>
              <a:buClr>
                <a:srgbClr val="C00000"/>
              </a:buClr>
              <a:buFont typeface="Arial" pitchFamily="34" charset="0"/>
              <a:buNone/>
              <a:defRPr/>
            </a:pPr>
            <a:r>
              <a:rPr lang="en-US" sz="2200" dirty="0">
                <a:solidFill>
                  <a:srgbClr val="FF0000"/>
                </a:solidFill>
                <a:latin typeface="Arial" pitchFamily="34" charset="0"/>
                <a:cs typeface="Arial" pitchFamily="34" charset="0"/>
              </a:rPr>
              <a:t>The prevalence of incontinence in women is high</a:t>
            </a:r>
          </a:p>
          <a:p>
            <a:pPr marL="365760" indent="-256032" eaLnBrk="1" fontAlgn="auto" hangingPunct="1">
              <a:spcAft>
                <a:spcPts val="0"/>
              </a:spcAft>
              <a:buClr>
                <a:srgbClr val="C00000"/>
              </a:buClr>
              <a:buFont typeface="Arial" pitchFamily="34" charset="0"/>
              <a:buChar char="•"/>
              <a:defRPr/>
            </a:pPr>
            <a:r>
              <a:rPr lang="en-US" sz="1800" dirty="0">
                <a:latin typeface="Arial" pitchFamily="34" charset="0"/>
                <a:cs typeface="Arial" pitchFamily="34" charset="0"/>
              </a:rPr>
              <a:t>In older </a:t>
            </a:r>
            <a:r>
              <a:rPr lang="en-US" sz="1800" dirty="0" smtClean="0">
                <a:latin typeface="Arial" pitchFamily="34" charset="0"/>
                <a:cs typeface="Arial" pitchFamily="34" charset="0"/>
              </a:rPr>
              <a:t>than 65, </a:t>
            </a:r>
            <a:r>
              <a:rPr lang="en-US" sz="1800" dirty="0">
                <a:latin typeface="Arial" pitchFamily="34" charset="0"/>
                <a:cs typeface="Arial" pitchFamily="34" charset="0"/>
              </a:rPr>
              <a:t>the prevalence of urinary incontinence is </a:t>
            </a:r>
            <a:r>
              <a:rPr lang="en-US" sz="1800" dirty="0" smtClean="0">
                <a:latin typeface="Arial" pitchFamily="34" charset="0"/>
                <a:cs typeface="Arial" pitchFamily="34" charset="0"/>
              </a:rPr>
              <a:t>20%.</a:t>
            </a:r>
            <a:endParaRPr lang="en-US" sz="1800" dirty="0">
              <a:latin typeface="Arial" pitchFamily="34" charset="0"/>
              <a:cs typeface="Arial" pitchFamily="34" charset="0"/>
            </a:endParaRPr>
          </a:p>
          <a:p>
            <a:pPr marL="365760" indent="-256032" eaLnBrk="1" fontAlgn="auto" hangingPunct="1">
              <a:spcAft>
                <a:spcPts val="0"/>
              </a:spcAft>
              <a:buClr>
                <a:srgbClr val="C00000"/>
              </a:buClr>
              <a:buFont typeface="Arial" pitchFamily="34" charset="0"/>
              <a:buChar char="•"/>
              <a:defRPr/>
            </a:pPr>
            <a:r>
              <a:rPr lang="en-US" sz="1800" dirty="0">
                <a:latin typeface="Arial" pitchFamily="34" charset="0"/>
                <a:cs typeface="Arial" pitchFamily="34" charset="0"/>
              </a:rPr>
              <a:t>For younger and middle-aged women, the prevalence is </a:t>
            </a:r>
            <a:r>
              <a:rPr lang="en-US" sz="1800" dirty="0" smtClean="0">
                <a:latin typeface="Arial" pitchFamily="34" charset="0"/>
                <a:cs typeface="Arial" pitchFamily="34" charset="0"/>
              </a:rPr>
              <a:t>5-10%.</a:t>
            </a:r>
          </a:p>
          <a:p>
            <a:pPr marL="114300" indent="0" eaLnBrk="1" fontAlgn="auto" hangingPunct="1">
              <a:spcAft>
                <a:spcPts val="0"/>
              </a:spcAft>
              <a:buClr>
                <a:srgbClr val="C00000"/>
              </a:buClr>
              <a:buFont typeface="Arial" pitchFamily="34" charset="0"/>
              <a:buNone/>
              <a:defRPr/>
            </a:pPr>
            <a:endParaRPr lang="en-US" dirty="0" smtClean="0"/>
          </a:p>
          <a:p>
            <a:pPr marL="114300" indent="0" eaLnBrk="1" fontAlgn="auto" hangingPunct="1">
              <a:spcAft>
                <a:spcPts val="0"/>
              </a:spcAft>
              <a:buClr>
                <a:srgbClr val="C00000"/>
              </a:buClr>
              <a:buFont typeface="Wingdings 3" pitchFamily="18" charset="2"/>
              <a:buNone/>
              <a:defRPr/>
            </a:pPr>
            <a:r>
              <a:rPr lang="en-US" sz="1900" dirty="0" smtClean="0">
                <a:solidFill>
                  <a:srgbClr val="00B0F0"/>
                </a:solidFill>
                <a:latin typeface="Arial" charset="0"/>
                <a:cs typeface="Arial" charset="0"/>
              </a:rPr>
              <a:t>**Urinary incontinence has profound effects on quality of life and</a:t>
            </a:r>
          </a:p>
          <a:p>
            <a:pPr marL="114300" indent="0" eaLnBrk="1" fontAlgn="auto" hangingPunct="1">
              <a:spcAft>
                <a:spcPts val="0"/>
              </a:spcAft>
              <a:buClr>
                <a:srgbClr val="C00000"/>
              </a:buClr>
              <a:buFont typeface="Wingdings 3" pitchFamily="18" charset="2"/>
              <a:buNone/>
              <a:defRPr/>
            </a:pPr>
            <a:r>
              <a:rPr lang="en-US" sz="1900" dirty="0" smtClean="0">
                <a:solidFill>
                  <a:srgbClr val="00B0F0"/>
                </a:solidFill>
                <a:latin typeface="Arial" charset="0"/>
                <a:cs typeface="Arial" charset="0"/>
              </a:rPr>
              <a:t>   is associated with depression and anxiety, work impairment, </a:t>
            </a:r>
          </a:p>
          <a:p>
            <a:pPr marL="114300" indent="0" eaLnBrk="1" fontAlgn="auto" hangingPunct="1">
              <a:spcAft>
                <a:spcPts val="0"/>
              </a:spcAft>
              <a:buClr>
                <a:srgbClr val="C00000"/>
              </a:buClr>
              <a:buFont typeface="Wingdings 3" pitchFamily="18" charset="2"/>
              <a:buNone/>
              <a:defRPr/>
            </a:pPr>
            <a:r>
              <a:rPr lang="en-US" sz="1900" dirty="0" smtClean="0">
                <a:solidFill>
                  <a:srgbClr val="00B0F0"/>
                </a:solidFill>
                <a:latin typeface="Arial" charset="0"/>
                <a:cs typeface="Arial" charset="0"/>
              </a:rPr>
              <a:t>          social isolation, and sexual dysfunction</a:t>
            </a:r>
          </a:p>
          <a:p>
            <a:pPr marL="114300" indent="0" eaLnBrk="1" fontAlgn="auto" hangingPunct="1">
              <a:spcAft>
                <a:spcPts val="0"/>
              </a:spcAft>
              <a:buClr>
                <a:srgbClr val="C00000"/>
              </a:buClr>
              <a:buFont typeface="Arial" pitchFamily="34" charset="0"/>
              <a:buNone/>
              <a:defRPr/>
            </a:pPr>
            <a:endParaRPr lang="en-US" dirty="0" smtClean="0"/>
          </a:p>
          <a:p>
            <a:pPr marL="365760" indent="-256032" eaLnBrk="1" fontAlgn="auto" hangingPunct="1">
              <a:spcAft>
                <a:spcPts val="0"/>
              </a:spcAft>
              <a:buFont typeface="Arial" pitchFamily="34" charset="0"/>
              <a:buChar char="•"/>
              <a:defRPr/>
            </a:pPr>
            <a:endParaRPr lang="en-US" dirty="0"/>
          </a:p>
        </p:txBody>
      </p:sp>
      <p:sp>
        <p:nvSpPr>
          <p:cNvPr id="2" name="Title 1"/>
          <p:cNvSpPr>
            <a:spLocks noGrp="1"/>
          </p:cNvSpPr>
          <p:nvPr>
            <p:ph type="title"/>
          </p:nvPr>
        </p:nvSpPr>
        <p:spPr>
          <a:xfrm>
            <a:off x="457200" y="274638"/>
            <a:ext cx="7283450" cy="633412"/>
          </a:xfrm>
        </p:spPr>
        <p:txBody>
          <a:bodyPr>
            <a:normAutofit fontScale="90000"/>
          </a:bodyPr>
          <a:lstStyle/>
          <a:p>
            <a:pPr algn="ctr" eaLnBrk="1" fontAlgn="auto" hangingPunct="1">
              <a:spcAft>
                <a:spcPts val="0"/>
              </a:spcAft>
              <a:defRPr/>
            </a:pPr>
            <a:r>
              <a:rPr lang="en-US" sz="3200" dirty="0" smtClean="0">
                <a:solidFill>
                  <a:srgbClr val="C00000"/>
                </a:solidFill>
                <a:latin typeface="Arial" pitchFamily="34" charset="0"/>
                <a:cs typeface="Arial" pitchFamily="34" charset="0"/>
              </a:rPr>
              <a:t/>
            </a:r>
            <a:br>
              <a:rPr lang="en-US" sz="3200" dirty="0" smtClean="0">
                <a:solidFill>
                  <a:srgbClr val="C00000"/>
                </a:solidFill>
                <a:latin typeface="Arial" pitchFamily="34" charset="0"/>
                <a:cs typeface="Arial" pitchFamily="34" charset="0"/>
              </a:rPr>
            </a:br>
            <a:r>
              <a:rPr lang="en-US" sz="3600" dirty="0" smtClean="0">
                <a:solidFill>
                  <a:srgbClr val="C00000"/>
                </a:solidFill>
                <a:latin typeface="Arial" pitchFamily="34" charset="0"/>
                <a:cs typeface="Arial" pitchFamily="34" charset="0"/>
              </a:rPr>
              <a:t>Urinary </a:t>
            </a:r>
            <a:r>
              <a:rPr lang="en-US" sz="3600" dirty="0">
                <a:solidFill>
                  <a:srgbClr val="C00000"/>
                </a:solidFill>
                <a:latin typeface="Arial" pitchFamily="34" charset="0"/>
                <a:cs typeface="Arial" pitchFamily="34" charset="0"/>
              </a:rPr>
              <a:t>incontinence</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2"/>
          <p:cNvSpPr>
            <a:spLocks noGrp="1"/>
          </p:cNvSpPr>
          <p:nvPr>
            <p:ph type="subTitle" idx="1"/>
          </p:nvPr>
        </p:nvSpPr>
        <p:spPr>
          <a:xfrm>
            <a:off x="304800" y="404813"/>
            <a:ext cx="7796213" cy="6119812"/>
          </a:xfrm>
        </p:spPr>
        <p:txBody>
          <a:bodyPr/>
          <a:lstStyle/>
          <a:p>
            <a:pPr marR="0" algn="l" eaLnBrk="1" hangingPunct="1">
              <a:buFont typeface="Arial" pitchFamily="34" charset="0"/>
              <a:buNone/>
            </a:pPr>
            <a:r>
              <a:rPr lang="en-US" sz="2600" b="1" smtClean="0">
                <a:solidFill>
                  <a:srgbClr val="C00000"/>
                </a:solidFill>
                <a:latin typeface="Arial" pitchFamily="34" charset="0"/>
                <a:cs typeface="Arial" pitchFamily="34" charset="0"/>
              </a:rPr>
              <a:t>EVALUATION</a:t>
            </a:r>
            <a:r>
              <a:rPr lang="en-US" b="1" smtClean="0">
                <a:solidFill>
                  <a:srgbClr val="C00000"/>
                </a:solidFill>
                <a:latin typeface="Arial" pitchFamily="34" charset="0"/>
                <a:cs typeface="Arial" pitchFamily="34" charset="0"/>
              </a:rPr>
              <a:t> </a:t>
            </a:r>
          </a:p>
          <a:p>
            <a:pPr marR="0" algn="l" eaLnBrk="1" hangingPunct="1">
              <a:buFont typeface="Arial" pitchFamily="34" charset="0"/>
              <a:buNone/>
            </a:pPr>
            <a:endParaRPr lang="en-US" smtClean="0">
              <a:solidFill>
                <a:srgbClr val="C00000"/>
              </a:solidFill>
              <a:latin typeface="Arial" pitchFamily="34" charset="0"/>
              <a:cs typeface="Arial" pitchFamily="34" charset="0"/>
            </a:endParaRPr>
          </a:p>
          <a:p>
            <a:pPr marR="0" algn="l" eaLnBrk="1" hangingPunct="1">
              <a:buFont typeface="Arial" pitchFamily="34" charset="0"/>
              <a:buNone/>
            </a:pPr>
            <a:r>
              <a:rPr lang="en-US" sz="2400" b="1" smtClean="0">
                <a:solidFill>
                  <a:srgbClr val="C00000"/>
                </a:solidFill>
                <a:latin typeface="Arial" pitchFamily="34" charset="0"/>
                <a:cs typeface="Arial" pitchFamily="34" charset="0"/>
              </a:rPr>
              <a:t>History:</a:t>
            </a:r>
            <a:endParaRPr lang="en-US" sz="2400" smtClean="0">
              <a:solidFill>
                <a:srgbClr val="C00000"/>
              </a:solidFill>
              <a:latin typeface="Arial" pitchFamily="34" charset="0"/>
              <a:cs typeface="Arial" pitchFamily="34" charset="0"/>
            </a:endParaRPr>
          </a:p>
          <a:p>
            <a:pPr marR="0" algn="l" eaLnBrk="1" hangingPunct="1">
              <a:buClr>
                <a:srgbClr val="C00000"/>
              </a:buClr>
              <a:buFont typeface="Arial" pitchFamily="34" charset="0"/>
              <a:buNone/>
            </a:pPr>
            <a:r>
              <a:rPr lang="en-US" sz="2200" smtClean="0">
                <a:solidFill>
                  <a:schemeClr val="tx1"/>
                </a:solidFill>
                <a:latin typeface="Arial" pitchFamily="34" charset="0"/>
                <a:cs typeface="Arial" pitchFamily="34" charset="0"/>
              </a:rPr>
              <a:t>- </a:t>
            </a:r>
            <a:r>
              <a:rPr lang="en-US" sz="2000" smtClean="0">
                <a:solidFill>
                  <a:schemeClr val="tx1"/>
                </a:solidFill>
                <a:latin typeface="Arial" pitchFamily="34" charset="0"/>
                <a:cs typeface="Arial" pitchFamily="34" charset="0"/>
              </a:rPr>
              <a:t>Patient’s urinary symptoms </a:t>
            </a:r>
            <a:r>
              <a:rPr lang="en-US" sz="1800" smtClean="0">
                <a:solidFill>
                  <a:schemeClr val="tx1"/>
                </a:solidFill>
                <a:latin typeface="Arial" pitchFamily="34" charset="0"/>
                <a:cs typeface="Arial" pitchFamily="34" charset="0"/>
              </a:rPr>
              <a:t>(volume, onset of incontinence, timing, severity, hesitancy, precipitating triggers, nocturia, intermittent or slow stream, incomplete emptying, continuous urine leakage, and straining to void)</a:t>
            </a:r>
          </a:p>
          <a:p>
            <a:pPr marR="0" algn="l" eaLnBrk="1" hangingPunct="1">
              <a:buClr>
                <a:srgbClr val="C00000"/>
              </a:buClr>
              <a:buFont typeface="Wingdings" pitchFamily="2" charset="2"/>
              <a:buChar char="ü"/>
            </a:pPr>
            <a:r>
              <a:rPr lang="en-US" sz="2000" smtClean="0">
                <a:solidFill>
                  <a:srgbClr val="00B0F0"/>
                </a:solidFill>
                <a:latin typeface="Arial" pitchFamily="34" charset="0"/>
                <a:cs typeface="Arial" pitchFamily="34" charset="0"/>
              </a:rPr>
              <a:t>Voiding (bladder) diaries</a:t>
            </a:r>
            <a:r>
              <a:rPr lang="en-US" sz="2000" smtClean="0">
                <a:solidFill>
                  <a:schemeClr val="tx1"/>
                </a:solidFill>
                <a:latin typeface="Arial" pitchFamily="34" charset="0"/>
                <a:cs typeface="Arial" pitchFamily="34" charset="0"/>
              </a:rPr>
              <a:t>// </a:t>
            </a:r>
            <a:r>
              <a:rPr lang="en-US" sz="1600" smtClean="0">
                <a:solidFill>
                  <a:schemeClr val="tx1"/>
                </a:solidFill>
                <a:latin typeface="Arial" pitchFamily="34" charset="0"/>
                <a:cs typeface="Arial" pitchFamily="34" charset="0"/>
              </a:rPr>
              <a:t>Frequency- volume bladder charts </a:t>
            </a:r>
            <a:r>
              <a:rPr lang="en-US" sz="2000" smtClean="0">
                <a:solidFill>
                  <a:schemeClr val="tx1"/>
                </a:solidFill>
                <a:latin typeface="Arial" pitchFamily="34" charset="0"/>
                <a:cs typeface="Arial" pitchFamily="34" charset="0"/>
              </a:rPr>
              <a:t>are  useful for assessing incontinence frequency, severity, and volume of urine loss during incontinent episodes.  </a:t>
            </a:r>
          </a:p>
          <a:p>
            <a:pPr marR="0" algn="l" eaLnBrk="1" hangingPunct="1">
              <a:buClr>
                <a:srgbClr val="C00000"/>
              </a:buClr>
              <a:buFont typeface="Arial" pitchFamily="34" charset="0"/>
              <a:buNone/>
            </a:pPr>
            <a:endParaRPr lang="en-US" sz="2000" smtClean="0">
              <a:solidFill>
                <a:schemeClr val="tx1"/>
              </a:solidFill>
              <a:latin typeface="Arial" pitchFamily="34" charset="0"/>
              <a:cs typeface="Arial" pitchFamily="34" charset="0"/>
            </a:endParaRPr>
          </a:p>
          <a:p>
            <a:pPr marR="0" algn="l" eaLnBrk="1" hangingPunct="1">
              <a:buClr>
                <a:srgbClr val="C00000"/>
              </a:buClr>
              <a:buFont typeface="Arial" pitchFamily="34" charset="0"/>
              <a:buNone/>
            </a:pPr>
            <a:r>
              <a:rPr lang="en-US" sz="2000" smtClean="0">
                <a:solidFill>
                  <a:schemeClr val="tx1"/>
                </a:solidFill>
                <a:latin typeface="Arial" pitchFamily="34" charset="0"/>
                <a:cs typeface="Arial" pitchFamily="34" charset="0"/>
              </a:rPr>
              <a:t> </a:t>
            </a:r>
            <a:r>
              <a:rPr lang="en-US" sz="2000" smtClean="0">
                <a:solidFill>
                  <a:srgbClr val="00B0F0"/>
                </a:solidFill>
                <a:latin typeface="Arial" pitchFamily="34" charset="0"/>
                <a:cs typeface="Arial" pitchFamily="34" charset="0"/>
              </a:rPr>
              <a:t>Severity of symptoms &amp; degree of bother and effect on quality of life </a:t>
            </a:r>
            <a:r>
              <a:rPr lang="en-US" sz="1600" smtClean="0">
                <a:solidFill>
                  <a:schemeClr val="tx1"/>
                </a:solidFill>
                <a:latin typeface="Arial" pitchFamily="34" charset="0"/>
                <a:cs typeface="Arial" pitchFamily="34" charset="0"/>
              </a:rPr>
              <a:t>(Questionnaires to assess quality of life and urinary incontinence) :</a:t>
            </a:r>
          </a:p>
          <a:p>
            <a:pPr marR="0" algn="l" eaLnBrk="1" hangingPunct="1">
              <a:buClr>
                <a:srgbClr val="C00000"/>
              </a:buClr>
              <a:buFont typeface="Arial" pitchFamily="34" charset="0"/>
              <a:buNone/>
            </a:pPr>
            <a:endParaRPr lang="en-US" sz="1600" smtClean="0">
              <a:solidFill>
                <a:schemeClr val="tx1"/>
              </a:solidFill>
              <a:latin typeface="Arial" pitchFamily="34" charset="0"/>
              <a:cs typeface="Arial" pitchFamily="34" charset="0"/>
            </a:endParaRPr>
          </a:p>
          <a:p>
            <a:pPr marR="0" algn="l" eaLnBrk="1" hangingPunct="1">
              <a:buClr>
                <a:srgbClr val="C00000"/>
              </a:buClr>
              <a:buFont typeface="Arial" pitchFamily="34" charset="0"/>
              <a:buNone/>
            </a:pPr>
            <a:endParaRPr lang="en-US" sz="1600" smtClean="0">
              <a:solidFill>
                <a:schemeClr val="tx1"/>
              </a:solidFill>
              <a:latin typeface="Arial" pitchFamily="34" charset="0"/>
              <a:cs typeface="Arial" pitchFamily="34" charset="0"/>
            </a:endParaRPr>
          </a:p>
          <a:p>
            <a:pPr marR="0" algn="l" eaLnBrk="1" hangingPunct="1">
              <a:buClr>
                <a:srgbClr val="C00000"/>
              </a:buClr>
              <a:buFont typeface="Arial" pitchFamily="34" charset="0"/>
              <a:buNone/>
            </a:pPr>
            <a:r>
              <a:rPr lang="en-US" sz="1600" smtClean="0">
                <a:solidFill>
                  <a:schemeClr val="tx1"/>
                </a:solidFill>
                <a:latin typeface="Arial" pitchFamily="34" charset="0"/>
                <a:cs typeface="Arial" pitchFamily="34" charset="0"/>
              </a:rPr>
              <a:t>1- </a:t>
            </a:r>
            <a:r>
              <a:rPr lang="en-US" sz="1600" b="1" smtClean="0">
                <a:solidFill>
                  <a:srgbClr val="FFFF00"/>
                </a:solidFill>
                <a:latin typeface="Arial" pitchFamily="34" charset="0"/>
                <a:cs typeface="Arial" pitchFamily="34" charset="0"/>
              </a:rPr>
              <a:t>UDI-6: </a:t>
            </a:r>
            <a:r>
              <a:rPr lang="en-US" sz="1600" smtClean="0">
                <a:solidFill>
                  <a:schemeClr val="tx1"/>
                </a:solidFill>
                <a:latin typeface="Arial" pitchFamily="34" charset="0"/>
                <a:cs typeface="Arial" pitchFamily="34" charset="0"/>
              </a:rPr>
              <a:t>Urogenital Distress Inventory, short form.</a:t>
            </a:r>
          </a:p>
          <a:p>
            <a:pPr marR="0" algn="l" eaLnBrk="1" hangingPunct="1">
              <a:buClr>
                <a:srgbClr val="C00000"/>
              </a:buClr>
              <a:buFont typeface="Arial" pitchFamily="34" charset="0"/>
              <a:buNone/>
            </a:pPr>
            <a:r>
              <a:rPr lang="en-US" sz="1600" smtClean="0">
                <a:solidFill>
                  <a:schemeClr val="tx1"/>
                </a:solidFill>
                <a:latin typeface="Arial" pitchFamily="34" charset="0"/>
                <a:cs typeface="Arial" pitchFamily="34" charset="0"/>
              </a:rPr>
              <a:t>2- </a:t>
            </a:r>
            <a:r>
              <a:rPr lang="en-US" sz="1600" b="1" smtClean="0">
                <a:solidFill>
                  <a:srgbClr val="FFFF00"/>
                </a:solidFill>
                <a:latin typeface="Arial" pitchFamily="34" charset="0"/>
                <a:cs typeface="Arial" pitchFamily="34" charset="0"/>
              </a:rPr>
              <a:t>IIQ-7 : </a:t>
            </a:r>
            <a:r>
              <a:rPr lang="en-US" sz="1600" smtClean="0">
                <a:solidFill>
                  <a:schemeClr val="tx1"/>
                </a:solidFill>
                <a:latin typeface="Arial" pitchFamily="34" charset="0"/>
                <a:cs typeface="Arial" pitchFamily="34" charset="0"/>
              </a:rPr>
              <a:t>Incontinence Impact Questionnaires, short form.</a:t>
            </a:r>
            <a:endParaRPr lang="en-US" sz="1600" b="1" smtClean="0">
              <a:solidFill>
                <a:srgbClr val="FFFF00"/>
              </a:solidFill>
              <a:latin typeface="Arial" pitchFamily="34" charset="0"/>
              <a:cs typeface="Arial" pitchFamily="34" charset="0"/>
            </a:endParaRPr>
          </a:p>
          <a:p>
            <a:pPr marR="0" algn="l" eaLnBrk="1" hangingPunct="1">
              <a:buClr>
                <a:srgbClr val="C00000"/>
              </a:buClr>
              <a:buFont typeface="Arial" pitchFamily="34" charset="0"/>
              <a:buNone/>
            </a:pPr>
            <a:endParaRPr lang="en-US" sz="2000" smtClean="0">
              <a:solidFill>
                <a:schemeClr val="tx1"/>
              </a:solidFill>
              <a:latin typeface="Arial" pitchFamily="34" charset="0"/>
              <a:cs typeface="Arial" pitchFamily="34" charset="0"/>
            </a:endParaRPr>
          </a:p>
          <a:p>
            <a:pPr marR="0" algn="l" eaLnBrk="1" hangingPunct="1">
              <a:buClr>
                <a:srgbClr val="C00000"/>
              </a:buClr>
              <a:buFont typeface="Wingdings" pitchFamily="2" charset="2"/>
              <a:buChar char="ü"/>
            </a:pPr>
            <a:endParaRPr lang="en-US" sz="2000" smtClean="0">
              <a:solidFill>
                <a:schemeClr val="tx1"/>
              </a:solidFill>
              <a:latin typeface="Arial" pitchFamily="34" charset="0"/>
              <a:cs typeface="Arial" pitchFamily="34" charset="0"/>
            </a:endParaRPr>
          </a:p>
          <a:p>
            <a:pPr marR="0" algn="l" eaLnBrk="1" hangingPunct="1">
              <a:buClr>
                <a:srgbClr val="C00000"/>
              </a:buClr>
            </a:pPr>
            <a:endParaRPr lang="en-US" sz="2000" smtClean="0">
              <a:solidFill>
                <a:schemeClr val="tx1"/>
              </a:solidFill>
              <a:latin typeface="Arial" pitchFamily="34" charset="0"/>
              <a:cs typeface="Arial" pitchFamily="34" charset="0"/>
            </a:endParaRPr>
          </a:p>
          <a:p>
            <a:pPr marR="0" eaLnBrk="1" hangingPunct="1">
              <a:buClr>
                <a:srgbClr val="C00000"/>
              </a:buClr>
              <a:buFont typeface="Arial" pitchFamily="34" charset="0"/>
              <a:buNone/>
            </a:pPr>
            <a:endParaRPr lang="en-US" sz="2000" smtClean="0">
              <a:solidFill>
                <a:schemeClr val="tx1"/>
              </a:solidFill>
              <a:cs typeface="Arial" pitchFamily="34" charset="0"/>
            </a:endParaRPr>
          </a:p>
          <a:p>
            <a:pPr marR="0" eaLnBrk="1" hangingPunct="1">
              <a:buFont typeface="Arial" pitchFamily="34" charset="0"/>
              <a:buNone/>
            </a:pPr>
            <a:endParaRPr lang="en-US" smtClean="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08050"/>
            <a:ext cx="7488238" cy="5257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549275"/>
            <a:ext cx="7466012" cy="5851525"/>
          </a:xfrm>
        </p:spPr>
        <p:txBody>
          <a:bodyPr rtlCol="0">
            <a:normAutofit/>
          </a:bodyPr>
          <a:lstStyle/>
          <a:p>
            <a:pPr marL="0" indent="0" eaLnBrk="1" fontAlgn="auto" hangingPunct="1">
              <a:spcAft>
                <a:spcPts val="0"/>
              </a:spcAft>
              <a:buClr>
                <a:srgbClr val="C00000"/>
              </a:buClr>
              <a:buFont typeface="Arial" pitchFamily="34" charset="0"/>
              <a:buNone/>
              <a:defRPr/>
            </a:pPr>
            <a:r>
              <a:rPr lang="en-US" b="1" dirty="0">
                <a:solidFill>
                  <a:srgbClr val="C00000"/>
                </a:solidFill>
                <a:latin typeface="Arial" pitchFamily="34" charset="0"/>
                <a:cs typeface="Arial" pitchFamily="34" charset="0"/>
              </a:rPr>
              <a:t>History:</a:t>
            </a:r>
            <a:endParaRPr lang="en-US" dirty="0">
              <a:solidFill>
                <a:srgbClr val="C00000"/>
              </a:solidFill>
              <a:latin typeface="Arial" pitchFamily="34" charset="0"/>
              <a:cs typeface="Arial" pitchFamily="34" charset="0"/>
            </a:endParaRPr>
          </a:p>
          <a:p>
            <a:pPr marL="0" indent="0" eaLnBrk="1" fontAlgn="auto" hangingPunct="1">
              <a:spcAft>
                <a:spcPts val="0"/>
              </a:spcAft>
              <a:buClr>
                <a:srgbClr val="C00000"/>
              </a:buClr>
              <a:buFont typeface="Arial" pitchFamily="34" charset="0"/>
              <a:buNone/>
              <a:defRPr/>
            </a:pPr>
            <a:endParaRPr lang="en-US" dirty="0" smtClean="0">
              <a:latin typeface="Arial" pitchFamily="34" charset="0"/>
              <a:cs typeface="Arial" pitchFamily="34" charset="0"/>
            </a:endParaRPr>
          </a:p>
          <a:p>
            <a:pPr marL="0" indent="0" eaLnBrk="1" fontAlgn="auto" hangingPunct="1">
              <a:spcAft>
                <a:spcPts val="0"/>
              </a:spcAft>
              <a:buClr>
                <a:srgbClr val="C00000"/>
              </a:buClr>
              <a:buFont typeface="Arial" pitchFamily="34" charset="0"/>
              <a:buNone/>
              <a:defRPr/>
            </a:pPr>
            <a:r>
              <a:rPr lang="en-US" dirty="0" smtClean="0">
                <a:latin typeface="Arial" pitchFamily="34" charset="0"/>
                <a:cs typeface="Arial" pitchFamily="34" charset="0"/>
              </a:rPr>
              <a:t>- </a:t>
            </a:r>
            <a:r>
              <a:rPr lang="en-US" sz="2000" dirty="0" smtClean="0">
                <a:latin typeface="Arial" pitchFamily="34" charset="0"/>
                <a:cs typeface="Arial" pitchFamily="34" charset="0"/>
              </a:rPr>
              <a:t>If </a:t>
            </a:r>
            <a:r>
              <a:rPr lang="en-US" sz="2000" dirty="0">
                <a:latin typeface="Arial" pitchFamily="34" charset="0"/>
                <a:cs typeface="Arial" pitchFamily="34" charset="0"/>
              </a:rPr>
              <a:t>there is indications to evaluate for underlying serious causes or potentially reversible conditions. Alarm symptoms on history include: </a:t>
            </a:r>
            <a:endParaRPr lang="en-US" sz="2000" dirty="0" smtClean="0">
              <a:latin typeface="Arial" pitchFamily="34" charset="0"/>
              <a:cs typeface="Arial" pitchFamily="34" charset="0"/>
            </a:endParaRPr>
          </a:p>
          <a:p>
            <a:pPr marL="365760" indent="-342900" eaLnBrk="1" fontAlgn="auto" hangingPunct="1">
              <a:spcAft>
                <a:spcPts val="0"/>
              </a:spcAft>
              <a:buClr>
                <a:srgbClr val="C00000"/>
              </a:buClr>
              <a:buFont typeface="Wingdings" panose="05000000000000000000" pitchFamily="2" charset="2"/>
              <a:buChar char="ü"/>
              <a:defRPr/>
            </a:pPr>
            <a:r>
              <a:rPr lang="en-US" sz="2000" dirty="0" smtClean="0">
                <a:latin typeface="Arial" pitchFamily="34" charset="0"/>
                <a:cs typeface="Arial" pitchFamily="34" charset="0"/>
              </a:rPr>
              <a:t>sudden </a:t>
            </a:r>
            <a:r>
              <a:rPr lang="en-US" sz="2000" dirty="0">
                <a:latin typeface="Arial" pitchFamily="34" charset="0"/>
                <a:cs typeface="Arial" pitchFamily="34" charset="0"/>
              </a:rPr>
              <a:t>onset of </a:t>
            </a:r>
            <a:r>
              <a:rPr lang="en-US" sz="2000" dirty="0" smtClean="0">
                <a:latin typeface="Arial" pitchFamily="34" charset="0"/>
                <a:cs typeface="Arial" pitchFamily="34" charset="0"/>
              </a:rPr>
              <a:t>incontinence</a:t>
            </a:r>
          </a:p>
          <a:p>
            <a:pPr marL="365760" indent="-342900" eaLnBrk="1" fontAlgn="auto" hangingPunct="1">
              <a:spcAft>
                <a:spcPts val="0"/>
              </a:spcAft>
              <a:buClr>
                <a:srgbClr val="C00000"/>
              </a:buClr>
              <a:buFont typeface="Wingdings" panose="05000000000000000000" pitchFamily="2" charset="2"/>
              <a:buChar char="ü"/>
              <a:defRPr/>
            </a:pPr>
            <a:r>
              <a:rPr lang="en-US" sz="2000" dirty="0" smtClean="0">
                <a:latin typeface="Arial" pitchFamily="34" charset="0"/>
                <a:cs typeface="Arial" pitchFamily="34" charset="0"/>
              </a:rPr>
              <a:t>the </a:t>
            </a:r>
            <a:r>
              <a:rPr lang="en-US" sz="2000" dirty="0">
                <a:latin typeface="Arial" pitchFamily="34" charset="0"/>
                <a:cs typeface="Arial" pitchFamily="34" charset="0"/>
              </a:rPr>
              <a:t>presence of abdominal or pelvic </a:t>
            </a:r>
            <a:r>
              <a:rPr lang="en-US" sz="2000" dirty="0" smtClean="0">
                <a:latin typeface="Arial" pitchFamily="34" charset="0"/>
                <a:cs typeface="Arial" pitchFamily="34" charset="0"/>
              </a:rPr>
              <a:t>pain</a:t>
            </a:r>
          </a:p>
          <a:p>
            <a:pPr marL="365760" indent="-342900" eaLnBrk="1" fontAlgn="auto" hangingPunct="1">
              <a:spcAft>
                <a:spcPts val="0"/>
              </a:spcAft>
              <a:buClr>
                <a:srgbClr val="C00000"/>
              </a:buClr>
              <a:buFont typeface="Wingdings" panose="05000000000000000000" pitchFamily="2" charset="2"/>
              <a:buChar char="ü"/>
              <a:defRPr/>
            </a:pPr>
            <a:r>
              <a:rPr lang="en-US" sz="2000" dirty="0" smtClean="0">
                <a:latin typeface="Arial" pitchFamily="34" charset="0"/>
                <a:cs typeface="Arial" pitchFamily="34" charset="0"/>
              </a:rPr>
              <a:t>Hematuria</a:t>
            </a:r>
          </a:p>
          <a:p>
            <a:pPr marL="365760" indent="-342900" eaLnBrk="1" fontAlgn="auto" hangingPunct="1">
              <a:spcAft>
                <a:spcPts val="0"/>
              </a:spcAft>
              <a:buClr>
                <a:srgbClr val="C00000"/>
              </a:buClr>
              <a:buFont typeface="Wingdings" panose="05000000000000000000" pitchFamily="2" charset="2"/>
              <a:buChar char="ü"/>
              <a:defRPr/>
            </a:pPr>
            <a:r>
              <a:rPr lang="en-US" sz="2000" dirty="0" smtClean="0">
                <a:latin typeface="Arial" pitchFamily="34" charset="0"/>
                <a:cs typeface="Arial" pitchFamily="34" charset="0"/>
              </a:rPr>
              <a:t>changes </a:t>
            </a:r>
            <a:r>
              <a:rPr lang="en-US" sz="2000" dirty="0">
                <a:latin typeface="Arial" pitchFamily="34" charset="0"/>
                <a:cs typeface="Arial" pitchFamily="34" charset="0"/>
              </a:rPr>
              <a:t>in gait or new lower extremity weakness</a:t>
            </a:r>
            <a:r>
              <a:rPr lang="en-US" sz="2000" dirty="0" smtClean="0">
                <a:latin typeface="Arial" pitchFamily="34" charset="0"/>
                <a:cs typeface="Arial" pitchFamily="34" charset="0"/>
              </a:rPr>
              <a:t>,</a:t>
            </a:r>
          </a:p>
          <a:p>
            <a:pPr marL="365760" indent="-342900" eaLnBrk="1" fontAlgn="auto" hangingPunct="1">
              <a:spcAft>
                <a:spcPts val="0"/>
              </a:spcAft>
              <a:buClr>
                <a:srgbClr val="C00000"/>
              </a:buClr>
              <a:buFont typeface="Wingdings" panose="05000000000000000000" pitchFamily="2" charset="2"/>
              <a:buChar char="ü"/>
              <a:defRPr/>
            </a:pPr>
            <a:r>
              <a:rPr lang="en-US" sz="2000" dirty="0" smtClean="0">
                <a:latin typeface="Arial" pitchFamily="34" charset="0"/>
                <a:cs typeface="Arial" pitchFamily="34" charset="0"/>
              </a:rPr>
              <a:t>cardiopulmonary </a:t>
            </a:r>
            <a:r>
              <a:rPr lang="en-US" sz="2000" dirty="0">
                <a:latin typeface="Arial" pitchFamily="34" charset="0"/>
                <a:cs typeface="Arial" pitchFamily="34" charset="0"/>
              </a:rPr>
              <a:t>or neurologic </a:t>
            </a:r>
            <a:r>
              <a:rPr lang="en-US" sz="2000" dirty="0" smtClean="0">
                <a:latin typeface="Arial" pitchFamily="34" charset="0"/>
                <a:cs typeface="Arial" pitchFamily="34" charset="0"/>
              </a:rPr>
              <a:t>symptoms</a:t>
            </a:r>
          </a:p>
          <a:p>
            <a:pPr marL="365760" indent="-342900" eaLnBrk="1" fontAlgn="auto" hangingPunct="1">
              <a:spcAft>
                <a:spcPts val="0"/>
              </a:spcAft>
              <a:buClr>
                <a:srgbClr val="C00000"/>
              </a:buClr>
              <a:buFont typeface="Wingdings" panose="05000000000000000000" pitchFamily="2" charset="2"/>
              <a:buChar char="ü"/>
              <a:defRPr/>
            </a:pPr>
            <a:r>
              <a:rPr lang="en-US" sz="2000" dirty="0" smtClean="0">
                <a:latin typeface="Arial" pitchFamily="34" charset="0"/>
                <a:cs typeface="Arial" pitchFamily="34" charset="0"/>
              </a:rPr>
              <a:t>mental </a:t>
            </a:r>
            <a:r>
              <a:rPr lang="en-US" sz="2000" dirty="0">
                <a:latin typeface="Arial" pitchFamily="34" charset="0"/>
                <a:cs typeface="Arial" pitchFamily="34" charset="0"/>
              </a:rPr>
              <a:t>status changes</a:t>
            </a:r>
          </a:p>
          <a:p>
            <a:pPr marL="365760" indent="-342900" eaLnBrk="1" fontAlgn="auto" hangingPunct="1">
              <a:spcAft>
                <a:spcPts val="0"/>
              </a:spcAft>
              <a:buClr>
                <a:srgbClr val="C00000"/>
              </a:buClr>
              <a:buFont typeface="Arial" pitchFamily="34" charset="0"/>
              <a:buChar char="•"/>
              <a:defRPr/>
            </a:pPr>
            <a:endParaRPr lang="en-US" dirty="0" smtClean="0">
              <a:latin typeface="Arial" pitchFamily="34" charset="0"/>
              <a:cs typeface="Arial" pitchFamily="34" charset="0"/>
            </a:endParaRPr>
          </a:p>
          <a:p>
            <a:pPr marL="0" indent="0" eaLnBrk="1" fontAlgn="auto" hangingPunct="1">
              <a:spcAft>
                <a:spcPts val="0"/>
              </a:spcAft>
              <a:buClr>
                <a:srgbClr val="C00000"/>
              </a:buClr>
              <a:buFont typeface="Arial" pitchFamily="34" charset="0"/>
              <a:buNone/>
              <a:defRPr/>
            </a:pPr>
            <a:r>
              <a:rPr lang="en-US" sz="2000" dirty="0" smtClean="0">
                <a:latin typeface="Arial" pitchFamily="34" charset="0"/>
                <a:cs typeface="Arial" pitchFamily="34" charset="0"/>
              </a:rPr>
              <a:t>- Other</a:t>
            </a:r>
            <a:r>
              <a:rPr lang="en-US" sz="2000" dirty="0">
                <a:latin typeface="Arial" pitchFamily="34" charset="0"/>
                <a:cs typeface="Arial" pitchFamily="34" charset="0"/>
              </a:rPr>
              <a:t>: drug history, constipation, caffeine intake …etc. </a:t>
            </a:r>
          </a:p>
          <a:p>
            <a:pPr marL="365760" indent="-256032" eaLnBrk="1" fontAlgn="auto" hangingPunct="1">
              <a:spcAft>
                <a:spcPts val="0"/>
              </a:spcAft>
              <a:buFont typeface="Arial" pitchFamily="34" charset="0"/>
              <a:buChar char="•"/>
              <a:defRPr/>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2"/>
          <p:cNvSpPr>
            <a:spLocks noGrp="1"/>
          </p:cNvSpPr>
          <p:nvPr>
            <p:ph type="subTitle" idx="1"/>
          </p:nvPr>
        </p:nvSpPr>
        <p:spPr>
          <a:xfrm>
            <a:off x="304800" y="549275"/>
            <a:ext cx="8382000" cy="6308725"/>
          </a:xfrm>
        </p:spPr>
        <p:txBody>
          <a:bodyPr/>
          <a:lstStyle/>
          <a:p>
            <a:pPr marR="0" algn="l" eaLnBrk="1" hangingPunct="1">
              <a:lnSpc>
                <a:spcPct val="90000"/>
              </a:lnSpc>
              <a:buFont typeface="Arial" pitchFamily="34" charset="0"/>
              <a:buNone/>
            </a:pPr>
            <a:r>
              <a:rPr lang="en-US" sz="2400" b="1" smtClean="0">
                <a:solidFill>
                  <a:srgbClr val="C00000"/>
                </a:solidFill>
                <a:latin typeface="Arial" pitchFamily="34" charset="0"/>
                <a:cs typeface="Arial" pitchFamily="34" charset="0"/>
              </a:rPr>
              <a:t>Physical examination</a:t>
            </a:r>
          </a:p>
          <a:p>
            <a:pPr marR="0" algn="l" eaLnBrk="1" hangingPunct="1">
              <a:lnSpc>
                <a:spcPct val="90000"/>
              </a:lnSpc>
              <a:buFont typeface="Arial" pitchFamily="34" charset="0"/>
              <a:buNone/>
            </a:pPr>
            <a:endParaRPr lang="en-US" sz="2200" smtClean="0">
              <a:solidFill>
                <a:srgbClr val="C00000"/>
              </a:solidFill>
              <a:latin typeface="Arial" pitchFamily="34" charset="0"/>
              <a:cs typeface="Arial" pitchFamily="34" charset="0"/>
            </a:endParaRPr>
          </a:p>
          <a:p>
            <a:pPr marR="0" algn="l" eaLnBrk="1" hangingPunct="1">
              <a:lnSpc>
                <a:spcPct val="90000"/>
              </a:lnSpc>
              <a:buFontTx/>
              <a:buChar char="-"/>
            </a:pPr>
            <a:r>
              <a:rPr lang="en-US" sz="1600" smtClean="0">
                <a:solidFill>
                  <a:schemeClr val="tx1"/>
                </a:solidFill>
                <a:latin typeface="Arial" pitchFamily="34" charset="0"/>
                <a:cs typeface="Arial" pitchFamily="34" charset="0"/>
              </a:rPr>
              <a:t>All women presenting with incontinence need a pelvic examination.</a:t>
            </a:r>
          </a:p>
          <a:p>
            <a:pPr marR="0" algn="l" eaLnBrk="1" hangingPunct="1">
              <a:lnSpc>
                <a:spcPct val="90000"/>
              </a:lnSpc>
            </a:pPr>
            <a:r>
              <a:rPr lang="en-US" sz="1600" smtClean="0">
                <a:solidFill>
                  <a:schemeClr val="tx1"/>
                </a:solidFill>
                <a:latin typeface="Arial" pitchFamily="34" charset="0"/>
                <a:cs typeface="Arial" pitchFamily="34" charset="0"/>
              </a:rPr>
              <a:t> In addition, a comprehensive examination is often necessary to detect potentially reversible factors and underlying serious conditions</a:t>
            </a:r>
          </a:p>
          <a:p>
            <a:pPr marR="0" algn="l" eaLnBrk="1" hangingPunct="1">
              <a:lnSpc>
                <a:spcPct val="90000"/>
              </a:lnSpc>
              <a:buFont typeface="Arial" pitchFamily="34" charset="0"/>
              <a:buNone/>
            </a:pPr>
            <a:r>
              <a:rPr lang="en-US" sz="2000" smtClean="0">
                <a:solidFill>
                  <a:schemeClr val="tx1"/>
                </a:solidFill>
                <a:latin typeface="Arial" pitchFamily="34" charset="0"/>
                <a:cs typeface="Arial" pitchFamily="34" charset="0"/>
              </a:rPr>
              <a:t> </a:t>
            </a:r>
          </a:p>
          <a:p>
            <a:pPr marR="0" algn="l" eaLnBrk="1" hangingPunct="1">
              <a:lnSpc>
                <a:spcPct val="90000"/>
              </a:lnSpc>
              <a:buFont typeface="Arial" pitchFamily="34" charset="0"/>
              <a:buNone/>
            </a:pPr>
            <a:r>
              <a:rPr lang="en-US" sz="2000" smtClean="0">
                <a:solidFill>
                  <a:schemeClr val="tx1"/>
                </a:solidFill>
                <a:latin typeface="Arial" pitchFamily="34" charset="0"/>
                <a:cs typeface="Arial" pitchFamily="34" charset="0"/>
              </a:rPr>
              <a:t>- </a:t>
            </a:r>
            <a:r>
              <a:rPr lang="en-US" sz="2000" b="1" smtClean="0">
                <a:solidFill>
                  <a:srgbClr val="00B0F0"/>
                </a:solidFill>
                <a:latin typeface="Arial" pitchFamily="34" charset="0"/>
                <a:cs typeface="Arial" pitchFamily="34" charset="0"/>
              </a:rPr>
              <a:t>The detailed pelvic examination in women includes: </a:t>
            </a:r>
          </a:p>
          <a:p>
            <a:pPr marR="0" algn="l" eaLnBrk="1" hangingPunct="1">
              <a:lnSpc>
                <a:spcPct val="90000"/>
              </a:lnSpc>
              <a:buClr>
                <a:srgbClr val="C00000"/>
              </a:buClr>
              <a:buFont typeface="Wingdings" pitchFamily="2" charset="2"/>
              <a:buChar char="§"/>
            </a:pPr>
            <a:r>
              <a:rPr lang="en-US" sz="2000" b="1" smtClean="0">
                <a:solidFill>
                  <a:srgbClr val="FF0000"/>
                </a:solidFill>
                <a:latin typeface="Arial" pitchFamily="34" charset="0"/>
                <a:cs typeface="Arial" pitchFamily="34" charset="0"/>
              </a:rPr>
              <a:t>Inspect</a:t>
            </a:r>
            <a:r>
              <a:rPr lang="en-US" sz="2000" smtClean="0">
                <a:solidFill>
                  <a:schemeClr val="tx1"/>
                </a:solidFill>
                <a:latin typeface="Arial" pitchFamily="34" charset="0"/>
                <a:cs typeface="Arial" pitchFamily="34" charset="0"/>
              </a:rPr>
              <a:t> the vaginal mucosa for signs of atrophy (thinning, pallor, loss of rugae), and inflammation </a:t>
            </a:r>
          </a:p>
          <a:p>
            <a:pPr marR="0" algn="l" eaLnBrk="1" hangingPunct="1">
              <a:lnSpc>
                <a:spcPct val="90000"/>
              </a:lnSpc>
              <a:buClr>
                <a:srgbClr val="C00000"/>
              </a:buClr>
              <a:buFont typeface="Wingdings" pitchFamily="2" charset="2"/>
              <a:buChar char="§"/>
            </a:pPr>
            <a:endParaRPr lang="en-US" sz="2000" smtClean="0">
              <a:solidFill>
                <a:schemeClr val="tx1"/>
              </a:solidFill>
              <a:latin typeface="Arial" pitchFamily="34" charset="0"/>
              <a:cs typeface="Arial" pitchFamily="34" charset="0"/>
            </a:endParaRPr>
          </a:p>
          <a:p>
            <a:pPr marR="0" algn="l" eaLnBrk="1" hangingPunct="1">
              <a:lnSpc>
                <a:spcPct val="90000"/>
              </a:lnSpc>
              <a:buClr>
                <a:srgbClr val="C00000"/>
              </a:buClr>
              <a:buFont typeface="Wingdings" pitchFamily="2" charset="2"/>
              <a:buChar char="§"/>
            </a:pPr>
            <a:r>
              <a:rPr lang="en-US" sz="2000" b="1" smtClean="0">
                <a:solidFill>
                  <a:srgbClr val="FF0000"/>
                </a:solidFill>
                <a:latin typeface="Arial" pitchFamily="34" charset="0"/>
                <a:cs typeface="Arial" pitchFamily="34" charset="0"/>
              </a:rPr>
              <a:t>Palpate</a:t>
            </a:r>
            <a:r>
              <a:rPr lang="en-US" sz="2000" smtClean="0">
                <a:solidFill>
                  <a:schemeClr val="tx1"/>
                </a:solidFill>
                <a:latin typeface="Arial" pitchFamily="34" charset="0"/>
                <a:cs typeface="Arial" pitchFamily="34" charset="0"/>
              </a:rPr>
              <a:t> bimanually to evaluate for masses or tenderness.</a:t>
            </a:r>
          </a:p>
          <a:p>
            <a:pPr marR="0" algn="l" eaLnBrk="1" hangingPunct="1">
              <a:lnSpc>
                <a:spcPct val="90000"/>
              </a:lnSpc>
              <a:buClr>
                <a:srgbClr val="C00000"/>
              </a:buClr>
            </a:pPr>
            <a:r>
              <a:rPr lang="en-US" sz="2000" smtClean="0">
                <a:solidFill>
                  <a:schemeClr val="tx1"/>
                </a:solidFill>
                <a:latin typeface="Arial" pitchFamily="34" charset="0"/>
                <a:cs typeface="Arial" pitchFamily="34" charset="0"/>
              </a:rPr>
              <a:t> </a:t>
            </a:r>
            <a:endParaRPr lang="en-US" sz="2000" smtClean="0">
              <a:solidFill>
                <a:srgbClr val="FF0000"/>
              </a:solidFill>
              <a:latin typeface="Arial" pitchFamily="34" charset="0"/>
              <a:cs typeface="Arial" pitchFamily="34" charset="0"/>
            </a:endParaRPr>
          </a:p>
          <a:p>
            <a:pPr marR="0" algn="l" eaLnBrk="1" hangingPunct="1">
              <a:lnSpc>
                <a:spcPct val="90000"/>
              </a:lnSpc>
              <a:buClr>
                <a:srgbClr val="C00000"/>
              </a:buClr>
              <a:buFont typeface="Wingdings" pitchFamily="2" charset="2"/>
              <a:buChar char="§"/>
            </a:pPr>
            <a:r>
              <a:rPr lang="en-US" sz="2000" b="1" smtClean="0">
                <a:solidFill>
                  <a:srgbClr val="FF0000"/>
                </a:solidFill>
                <a:latin typeface="Arial" pitchFamily="34" charset="0"/>
                <a:cs typeface="Arial" pitchFamily="34" charset="0"/>
              </a:rPr>
              <a:t>Assess for pelvic organ prolapse: </a:t>
            </a:r>
            <a:r>
              <a:rPr lang="en-US" sz="2000" smtClean="0">
                <a:solidFill>
                  <a:schemeClr val="tx1"/>
                </a:solidFill>
                <a:latin typeface="Arial" pitchFamily="34" charset="0"/>
                <a:cs typeface="Arial" pitchFamily="34" charset="0"/>
              </a:rPr>
              <a:t>hold the blade firmly against the posterior vaginal wall. Ask the woman to cough once, looking for urethral leakage &amp;/or cystocele. </a:t>
            </a:r>
          </a:p>
          <a:p>
            <a:pPr marR="0" algn="l" eaLnBrk="1" hangingPunct="1">
              <a:lnSpc>
                <a:spcPct val="90000"/>
              </a:lnSpc>
              <a:buClr>
                <a:srgbClr val="C00000"/>
              </a:buClr>
              <a:buFont typeface="Wingdings" pitchFamily="2" charset="2"/>
              <a:buChar char="§"/>
            </a:pPr>
            <a:endParaRPr lang="en-US" sz="2000" smtClean="0">
              <a:solidFill>
                <a:schemeClr val="tx1"/>
              </a:solidFill>
              <a:latin typeface="Arial" pitchFamily="34" charset="0"/>
              <a:cs typeface="Arial" pitchFamily="34" charset="0"/>
            </a:endParaRPr>
          </a:p>
          <a:p>
            <a:pPr marR="0" algn="l" eaLnBrk="1" hangingPunct="1">
              <a:lnSpc>
                <a:spcPct val="90000"/>
              </a:lnSpc>
              <a:buClr>
                <a:srgbClr val="C00000"/>
              </a:buClr>
              <a:buFont typeface="Wingdings" pitchFamily="2" charset="2"/>
              <a:buChar char="§"/>
            </a:pPr>
            <a:endParaRPr lang="en-US" sz="2000" smtClean="0">
              <a:solidFill>
                <a:schemeClr val="tx1"/>
              </a:solidFill>
              <a:latin typeface="Arial" pitchFamily="34" charset="0"/>
              <a:cs typeface="Arial" pitchFamily="34" charset="0"/>
            </a:endParaRPr>
          </a:p>
          <a:p>
            <a:pPr marR="0" algn="l" eaLnBrk="1" hangingPunct="1">
              <a:lnSpc>
                <a:spcPct val="90000"/>
              </a:lnSpc>
              <a:buClr>
                <a:srgbClr val="C00000"/>
              </a:buClr>
              <a:buFont typeface="Wingdings" pitchFamily="2" charset="2"/>
              <a:buChar char="§"/>
            </a:pPr>
            <a:r>
              <a:rPr lang="en-US" sz="2000" b="1" smtClean="0">
                <a:solidFill>
                  <a:srgbClr val="FF0000"/>
                </a:solidFill>
                <a:latin typeface="Arial" pitchFamily="34" charset="0"/>
                <a:cs typeface="Arial" pitchFamily="34" charset="0"/>
              </a:rPr>
              <a:t>Bladder stress test: </a:t>
            </a:r>
            <a:r>
              <a:rPr lang="en-US" sz="2000" smtClean="0">
                <a:solidFill>
                  <a:schemeClr val="tx1"/>
                </a:solidFill>
                <a:latin typeface="Arial" pitchFamily="34" charset="0"/>
                <a:cs typeface="Arial" pitchFamily="34" charset="0"/>
              </a:rPr>
              <a:t> is performed by asking the patient, with a full bladder, to stand, relax, and give a single vigorous cough</a:t>
            </a:r>
          </a:p>
          <a:p>
            <a:pPr marR="0" algn="l" eaLnBrk="1" hangingPunct="1">
              <a:lnSpc>
                <a:spcPct val="90000"/>
              </a:lnSpc>
              <a:buFont typeface="Arial" pitchFamily="34" charset="0"/>
              <a:buNone/>
            </a:pPr>
            <a:r>
              <a:rPr lang="en-US" sz="2000" smtClean="0">
                <a:solidFill>
                  <a:schemeClr val="tx1"/>
                </a:solidFill>
                <a:latin typeface="Arial" pitchFamily="34" charset="0"/>
                <a:cs typeface="Arial" pitchFamily="34" charset="0"/>
              </a:rPr>
              <a:t> </a:t>
            </a:r>
          </a:p>
          <a:p>
            <a:pPr marR="0" algn="l" eaLnBrk="1" hangingPunct="1">
              <a:lnSpc>
                <a:spcPct val="90000"/>
              </a:lnSpc>
              <a:buFont typeface="Arial" pitchFamily="34" charset="0"/>
              <a:buNone/>
            </a:pPr>
            <a:endParaRPr lang="en-US" sz="25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2"/>
          <p:cNvSpPr>
            <a:spLocks noGrp="1"/>
          </p:cNvSpPr>
          <p:nvPr>
            <p:ph type="subTitle" idx="1"/>
          </p:nvPr>
        </p:nvSpPr>
        <p:spPr>
          <a:xfrm>
            <a:off x="685800" y="476250"/>
            <a:ext cx="7486650" cy="5545138"/>
          </a:xfrm>
        </p:spPr>
        <p:txBody>
          <a:bodyPr/>
          <a:lstStyle/>
          <a:p>
            <a:pPr marR="0" algn="l" eaLnBrk="1" hangingPunct="1">
              <a:buFont typeface="Arial" pitchFamily="34" charset="0"/>
              <a:buNone/>
            </a:pPr>
            <a:r>
              <a:rPr lang="en-US" sz="2400" b="1" smtClean="0">
                <a:solidFill>
                  <a:srgbClr val="C00000"/>
                </a:solidFill>
                <a:latin typeface="Arial" pitchFamily="34" charset="0"/>
                <a:cs typeface="Arial" pitchFamily="34" charset="0"/>
              </a:rPr>
              <a:t>Investigations:</a:t>
            </a:r>
            <a:endParaRPr lang="en-US" sz="2400" smtClean="0">
              <a:solidFill>
                <a:srgbClr val="C00000"/>
              </a:solidFill>
              <a:latin typeface="Arial" pitchFamily="34" charset="0"/>
              <a:cs typeface="Arial" pitchFamily="34" charset="0"/>
            </a:endParaRPr>
          </a:p>
          <a:p>
            <a:pPr marR="0" algn="l" eaLnBrk="1" hangingPunct="1">
              <a:buClr>
                <a:srgbClr val="C00000"/>
              </a:buClr>
              <a:buFont typeface="Arial" pitchFamily="34" charset="0"/>
              <a:buChar char="•"/>
            </a:pPr>
            <a:r>
              <a:rPr lang="en-US" sz="2000" u="sng" smtClean="0">
                <a:solidFill>
                  <a:schemeClr val="tx1"/>
                </a:solidFill>
                <a:latin typeface="Arial" pitchFamily="34" charset="0"/>
                <a:cs typeface="Arial" pitchFamily="34" charset="0"/>
              </a:rPr>
              <a:t>Urine analysis</a:t>
            </a:r>
          </a:p>
          <a:p>
            <a:pPr marR="0" algn="l" eaLnBrk="1" hangingPunct="1">
              <a:buClr>
                <a:srgbClr val="C00000"/>
              </a:buClr>
              <a:buFont typeface="Arial" pitchFamily="34" charset="0"/>
              <a:buNone/>
            </a:pPr>
            <a:endParaRPr lang="en-US" sz="2000" smtClean="0">
              <a:solidFill>
                <a:schemeClr val="tx1"/>
              </a:solidFill>
              <a:latin typeface="Arial" pitchFamily="34" charset="0"/>
              <a:cs typeface="Arial" pitchFamily="34" charset="0"/>
            </a:endParaRPr>
          </a:p>
          <a:p>
            <a:pPr marR="0" algn="l" eaLnBrk="1" hangingPunct="1">
              <a:buClr>
                <a:srgbClr val="C00000"/>
              </a:buClr>
              <a:buFont typeface="Arial" pitchFamily="34" charset="0"/>
              <a:buChar char="•"/>
            </a:pPr>
            <a:r>
              <a:rPr lang="en-US" sz="2000" u="sng" smtClean="0">
                <a:solidFill>
                  <a:schemeClr val="tx1"/>
                </a:solidFill>
                <a:latin typeface="Arial" pitchFamily="34" charset="0"/>
                <a:cs typeface="Arial" pitchFamily="34" charset="0"/>
              </a:rPr>
              <a:t>Postvoid residual volume </a:t>
            </a:r>
            <a:r>
              <a:rPr lang="en-US" sz="2000" b="1" u="sng" smtClean="0">
                <a:solidFill>
                  <a:schemeClr val="tx1"/>
                </a:solidFill>
                <a:latin typeface="Arial" pitchFamily="34" charset="0"/>
                <a:cs typeface="Arial" pitchFamily="34" charset="0"/>
              </a:rPr>
              <a:t>(PVR) </a:t>
            </a:r>
            <a:r>
              <a:rPr lang="en-US" sz="2000" smtClean="0">
                <a:solidFill>
                  <a:schemeClr val="tx1"/>
                </a:solidFill>
                <a:latin typeface="Arial" pitchFamily="34" charset="0"/>
                <a:cs typeface="Arial" pitchFamily="34" charset="0"/>
              </a:rPr>
              <a:t>— In general, a PVR of &lt; 50 mL is considered adequate emptying, and a PVR &gt; 200 mL is considered inadequate and suggestive of either detrusor weakness or bladder outlet obstruction </a:t>
            </a:r>
          </a:p>
          <a:p>
            <a:pPr marR="0" algn="l" eaLnBrk="1" hangingPunct="1">
              <a:buClr>
                <a:srgbClr val="C00000"/>
              </a:buClr>
              <a:buFont typeface="Arial" pitchFamily="34" charset="0"/>
              <a:buNone/>
            </a:pPr>
            <a:endParaRPr lang="en-US" sz="2000" smtClean="0">
              <a:solidFill>
                <a:schemeClr val="tx1"/>
              </a:solidFill>
              <a:latin typeface="Arial" pitchFamily="34" charset="0"/>
              <a:cs typeface="Arial" pitchFamily="34" charset="0"/>
            </a:endParaRPr>
          </a:p>
          <a:p>
            <a:pPr marR="0" algn="l" eaLnBrk="1" hangingPunct="1">
              <a:buClr>
                <a:srgbClr val="C00000"/>
              </a:buClr>
              <a:buFont typeface="Arial" pitchFamily="34" charset="0"/>
              <a:buChar char="•"/>
            </a:pPr>
            <a:r>
              <a:rPr lang="en-US" sz="2000" b="1" u="sng" smtClean="0">
                <a:solidFill>
                  <a:schemeClr val="tx1"/>
                </a:solidFill>
                <a:latin typeface="Arial" pitchFamily="34" charset="0"/>
                <a:cs typeface="Arial" pitchFamily="34" charset="0"/>
              </a:rPr>
              <a:t>Urodynamic testing:</a:t>
            </a:r>
          </a:p>
          <a:p>
            <a:pPr marR="0" algn="l" eaLnBrk="1" hangingPunct="1">
              <a:lnSpc>
                <a:spcPct val="90000"/>
              </a:lnSpc>
            </a:pPr>
            <a:r>
              <a:rPr lang="en-US" sz="2000" smtClean="0">
                <a:solidFill>
                  <a:schemeClr val="tx1"/>
                </a:solidFill>
                <a:latin typeface="Arial" pitchFamily="34" charset="0"/>
                <a:cs typeface="Arial" pitchFamily="34" charset="0"/>
              </a:rPr>
              <a:t>       </a:t>
            </a:r>
            <a:r>
              <a:rPr lang="en-US" sz="1800" smtClean="0">
                <a:solidFill>
                  <a:schemeClr val="tx1"/>
                </a:solidFill>
                <a:latin typeface="Arial" pitchFamily="34" charset="0"/>
                <a:cs typeface="Arial" pitchFamily="34" charset="0"/>
              </a:rPr>
              <a:t>group of tests used to assess function of the urinary tract. Some specific types of urodynamic testing are:</a:t>
            </a:r>
          </a:p>
          <a:p>
            <a:pPr marR="0" algn="l" eaLnBrk="1" hangingPunct="1">
              <a:lnSpc>
                <a:spcPct val="90000"/>
              </a:lnSpc>
              <a:buFont typeface="Arial" pitchFamily="34" charset="0"/>
              <a:buChar char="•"/>
            </a:pPr>
            <a:r>
              <a:rPr lang="en-US" sz="2000" b="1" smtClean="0">
                <a:solidFill>
                  <a:srgbClr val="FF0000"/>
                </a:solidFill>
                <a:latin typeface="Arial" pitchFamily="34" charset="0"/>
                <a:cs typeface="Arial" pitchFamily="34" charset="0"/>
              </a:rPr>
              <a:t>Cystometry </a:t>
            </a:r>
            <a:r>
              <a:rPr lang="en-US" sz="1600" b="1" smtClean="0">
                <a:solidFill>
                  <a:srgbClr val="FF0000"/>
                </a:solidFill>
                <a:latin typeface="Arial" pitchFamily="34" charset="0"/>
                <a:cs typeface="Arial" pitchFamily="34" charset="0"/>
              </a:rPr>
              <a:t>(Cystometrogram</a:t>
            </a:r>
            <a:r>
              <a:rPr lang="en-US" sz="1600" smtClean="0">
                <a:solidFill>
                  <a:srgbClr val="FF0000"/>
                </a:solidFill>
                <a:latin typeface="Arial" pitchFamily="34" charset="0"/>
                <a:cs typeface="Arial" pitchFamily="34" charset="0"/>
              </a:rPr>
              <a:t>) </a:t>
            </a:r>
            <a:r>
              <a:rPr lang="en-US" sz="1600" b="1" smtClean="0">
                <a:solidFill>
                  <a:schemeClr val="tx1"/>
                </a:solidFill>
                <a:latin typeface="Arial" pitchFamily="34" charset="0"/>
                <a:cs typeface="Arial" pitchFamily="34" charset="0"/>
              </a:rPr>
              <a:t>evaluates</a:t>
            </a:r>
            <a:r>
              <a:rPr lang="en-US" sz="1600" smtClean="0">
                <a:solidFill>
                  <a:schemeClr val="tx1"/>
                </a:solidFill>
                <a:latin typeface="Arial" pitchFamily="34" charset="0"/>
                <a:cs typeface="Arial" pitchFamily="34" charset="0"/>
              </a:rPr>
              <a:t> bladder function by measuring pressure and volume of fluid in the bladder during filling, storage, and voiding.</a:t>
            </a:r>
          </a:p>
          <a:p>
            <a:pPr marR="0" algn="l" eaLnBrk="1" hangingPunct="1">
              <a:lnSpc>
                <a:spcPct val="90000"/>
              </a:lnSpc>
              <a:buFont typeface="Arial" pitchFamily="34" charset="0"/>
              <a:buChar char="•"/>
            </a:pPr>
            <a:r>
              <a:rPr lang="en-US" sz="2000" b="1" smtClean="0">
                <a:solidFill>
                  <a:srgbClr val="FF0000"/>
                </a:solidFill>
                <a:latin typeface="Arial" pitchFamily="34" charset="0"/>
                <a:cs typeface="Arial" pitchFamily="34" charset="0"/>
              </a:rPr>
              <a:t>Uroflowmetry</a:t>
            </a:r>
            <a:r>
              <a:rPr lang="en-US" sz="2000" smtClean="0">
                <a:solidFill>
                  <a:schemeClr val="tx1"/>
                </a:solidFill>
                <a:latin typeface="Arial" pitchFamily="34" charset="0"/>
                <a:cs typeface="Arial" pitchFamily="34" charset="0"/>
              </a:rPr>
              <a:t> </a:t>
            </a:r>
            <a:r>
              <a:rPr lang="en-US" sz="1600" smtClean="0">
                <a:solidFill>
                  <a:schemeClr val="tx1"/>
                </a:solidFill>
                <a:latin typeface="Arial" pitchFamily="34" charset="0"/>
                <a:cs typeface="Arial" pitchFamily="34" charset="0"/>
              </a:rPr>
              <a:t>measures the rate of urine flow.</a:t>
            </a:r>
          </a:p>
          <a:p>
            <a:pPr marR="0" algn="l" eaLnBrk="1" hangingPunct="1">
              <a:lnSpc>
                <a:spcPct val="90000"/>
              </a:lnSpc>
            </a:pPr>
            <a:r>
              <a:rPr lang="en-US" sz="2000" smtClean="0">
                <a:solidFill>
                  <a:schemeClr val="tx1"/>
                </a:solidFill>
                <a:latin typeface="Arial" pitchFamily="34" charset="0"/>
                <a:cs typeface="Arial" pitchFamily="34" charset="0"/>
              </a:rPr>
              <a:t> </a:t>
            </a:r>
          </a:p>
          <a:p>
            <a:pPr marR="0" algn="l" eaLnBrk="1" hangingPunct="1">
              <a:lnSpc>
                <a:spcPct val="90000"/>
              </a:lnSpc>
            </a:pPr>
            <a:endParaRPr lang="en-US" sz="2000" smtClean="0">
              <a:solidFill>
                <a:schemeClr val="tx1"/>
              </a:solidFill>
              <a:latin typeface="Arial" pitchFamily="34" charset="0"/>
              <a:cs typeface="Arial" pitchFamily="34" charset="0"/>
            </a:endParaRPr>
          </a:p>
          <a:p>
            <a:pPr marR="0" algn="ctr" eaLnBrk="1" hangingPunct="1">
              <a:lnSpc>
                <a:spcPct val="90000"/>
              </a:lnSpc>
            </a:pPr>
            <a:r>
              <a:rPr lang="en-US" sz="2000" b="1" smtClean="0">
                <a:solidFill>
                  <a:srgbClr val="FFFF00"/>
                </a:solidFill>
                <a:latin typeface="Arial" pitchFamily="34" charset="0"/>
                <a:cs typeface="Arial" pitchFamily="34" charset="0"/>
              </a:rPr>
              <a:t>Clinical evaluation with urodynamics may lead to a more accurate diagnosis of incontinence type </a:t>
            </a:r>
          </a:p>
          <a:p>
            <a:pPr marR="0" algn="l" eaLnBrk="1" hangingPunct="1">
              <a:buClr>
                <a:srgbClr val="C00000"/>
              </a:buClr>
            </a:pPr>
            <a:r>
              <a:rPr lang="en-US" sz="2000" smtClean="0">
                <a:solidFill>
                  <a:schemeClr val="tx1"/>
                </a:solidFill>
                <a:latin typeface="Arial" pitchFamily="34" charset="0"/>
                <a:cs typeface="Arial" pitchFamily="34" charset="0"/>
              </a:rPr>
              <a:t> </a:t>
            </a:r>
          </a:p>
          <a:p>
            <a:pPr marR="0" eaLnBrk="1" hangingPunct="1">
              <a:buFont typeface="Arial" pitchFamily="34" charset="0"/>
              <a:buNone/>
            </a:pPr>
            <a:endParaRPr lang="en-US" smtClean="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ubtitle 2"/>
          <p:cNvSpPr>
            <a:spLocks noGrp="1"/>
          </p:cNvSpPr>
          <p:nvPr>
            <p:ph type="subTitle" idx="1"/>
          </p:nvPr>
        </p:nvSpPr>
        <p:spPr>
          <a:xfrm>
            <a:off x="533400" y="228600"/>
            <a:ext cx="7924800" cy="6153150"/>
          </a:xfrm>
        </p:spPr>
        <p:txBody>
          <a:bodyPr/>
          <a:lstStyle/>
          <a:p>
            <a:pPr marR="0" algn="l" eaLnBrk="1" hangingPunct="1">
              <a:lnSpc>
                <a:spcPct val="90000"/>
              </a:lnSpc>
              <a:buFont typeface="Arial" pitchFamily="34" charset="0"/>
              <a:buNone/>
            </a:pPr>
            <a:r>
              <a:rPr lang="en-US" b="1" smtClean="0">
                <a:solidFill>
                  <a:srgbClr val="C00000"/>
                </a:solidFill>
                <a:latin typeface="Arial" pitchFamily="34" charset="0"/>
                <a:cs typeface="Arial" pitchFamily="34" charset="0"/>
              </a:rPr>
              <a:t>Normal observations and results</a:t>
            </a:r>
            <a:r>
              <a:rPr lang="en-US" smtClean="0">
                <a:solidFill>
                  <a:schemeClr val="tx1"/>
                </a:solidFill>
                <a:latin typeface="Arial" pitchFamily="34" charset="0"/>
                <a:cs typeface="Arial" pitchFamily="34" charset="0"/>
              </a:rPr>
              <a:t> —</a:t>
            </a:r>
          </a:p>
          <a:p>
            <a:pPr marR="0" algn="l" eaLnBrk="1" hangingPunct="1">
              <a:lnSpc>
                <a:spcPct val="90000"/>
              </a:lnSpc>
              <a:buFont typeface="Arial" pitchFamily="34" charset="0"/>
              <a:buNone/>
            </a:pPr>
            <a:endParaRPr lang="en-US" smtClean="0">
              <a:solidFill>
                <a:schemeClr val="tx1"/>
              </a:solidFill>
              <a:latin typeface="Arial" pitchFamily="34" charset="0"/>
              <a:cs typeface="Arial" pitchFamily="34" charset="0"/>
            </a:endParaRPr>
          </a:p>
          <a:p>
            <a:pPr marR="0" algn="l" eaLnBrk="1" hangingPunct="1">
              <a:lnSpc>
                <a:spcPct val="90000"/>
              </a:lnSpc>
              <a:buFont typeface="Arial" pitchFamily="34" charset="0"/>
              <a:buNone/>
            </a:pPr>
            <a:r>
              <a:rPr lang="en-US" sz="2000" smtClean="0">
                <a:solidFill>
                  <a:srgbClr val="0070C0"/>
                </a:solidFill>
                <a:latin typeface="Arial" pitchFamily="34" charset="0"/>
                <a:cs typeface="Arial" pitchFamily="34" charset="0"/>
              </a:rPr>
              <a:t>The normal bladder </a:t>
            </a:r>
            <a:r>
              <a:rPr lang="en-US" sz="2000" smtClean="0">
                <a:solidFill>
                  <a:schemeClr val="tx1"/>
                </a:solidFill>
                <a:latin typeface="Arial" pitchFamily="34" charset="0"/>
                <a:cs typeface="Arial" pitchFamily="34" charset="0"/>
              </a:rPr>
              <a:t>should not have involuntary phasic contractions during filling despite provocation. It should initially expand without resistance or increased intraluminal pressure.</a:t>
            </a:r>
          </a:p>
          <a:p>
            <a:pPr marR="0" algn="l" eaLnBrk="1" hangingPunct="1">
              <a:lnSpc>
                <a:spcPct val="90000"/>
              </a:lnSpc>
              <a:buFont typeface="Arial" pitchFamily="34" charset="0"/>
              <a:buNone/>
            </a:pPr>
            <a:r>
              <a:rPr lang="en-US" sz="2000" smtClean="0">
                <a:solidFill>
                  <a:schemeClr val="tx1"/>
                </a:solidFill>
                <a:latin typeface="Arial" pitchFamily="34" charset="0"/>
                <a:cs typeface="Arial" pitchFamily="34" charset="0"/>
              </a:rPr>
              <a:t> </a:t>
            </a:r>
          </a:p>
          <a:p>
            <a:pPr marR="0" algn="l" eaLnBrk="1" hangingPunct="1">
              <a:lnSpc>
                <a:spcPct val="90000"/>
              </a:lnSpc>
              <a:buFont typeface="Arial" pitchFamily="34" charset="0"/>
              <a:buNone/>
            </a:pPr>
            <a:r>
              <a:rPr lang="en-US" sz="2000" smtClean="0">
                <a:solidFill>
                  <a:srgbClr val="0070C0"/>
                </a:solidFill>
                <a:latin typeface="Arial" pitchFamily="34" charset="0"/>
                <a:cs typeface="Arial" pitchFamily="34" charset="0"/>
              </a:rPr>
              <a:t>The urethral sphincter </a:t>
            </a:r>
            <a:r>
              <a:rPr lang="en-US" sz="2000" smtClean="0">
                <a:solidFill>
                  <a:schemeClr val="tx1"/>
                </a:solidFill>
                <a:latin typeface="Arial" pitchFamily="34" charset="0"/>
                <a:cs typeface="Arial" pitchFamily="34" charset="0"/>
              </a:rPr>
              <a:t>should relax and open when the patient wants to initiate voiding, accompanied by detrusor contractions. </a:t>
            </a:r>
          </a:p>
          <a:p>
            <a:pPr marR="0" algn="l" eaLnBrk="1" hangingPunct="1">
              <a:lnSpc>
                <a:spcPct val="90000"/>
              </a:lnSpc>
              <a:buFont typeface="Arial" pitchFamily="34" charset="0"/>
              <a:buNone/>
            </a:pPr>
            <a:endParaRPr lang="en-US" sz="2000" smtClean="0">
              <a:solidFill>
                <a:schemeClr val="tx1"/>
              </a:solidFill>
              <a:latin typeface="Arial" pitchFamily="34" charset="0"/>
              <a:cs typeface="Arial" pitchFamily="34" charset="0"/>
            </a:endParaRPr>
          </a:p>
          <a:p>
            <a:pPr marR="0" algn="l" eaLnBrk="1" hangingPunct="1">
              <a:lnSpc>
                <a:spcPct val="90000"/>
              </a:lnSpc>
              <a:buFont typeface="Arial" pitchFamily="34" charset="0"/>
              <a:buNone/>
            </a:pPr>
            <a:r>
              <a:rPr lang="en-US" sz="2000" smtClean="0">
                <a:solidFill>
                  <a:schemeClr val="tx1"/>
                </a:solidFill>
                <a:latin typeface="Arial" pitchFamily="34" charset="0"/>
                <a:cs typeface="Arial" pitchFamily="34" charset="0"/>
              </a:rPr>
              <a:t>During voiding, detrusor contraction should be smooth and lead to a steady urine stream.</a:t>
            </a:r>
          </a:p>
          <a:p>
            <a:pPr marR="0" algn="l" eaLnBrk="1" hangingPunct="1">
              <a:lnSpc>
                <a:spcPct val="90000"/>
              </a:lnSpc>
              <a:buFont typeface="Arial" pitchFamily="34" charset="0"/>
              <a:buNone/>
            </a:pP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836613"/>
            <a:ext cx="7127875" cy="53292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836613"/>
            <a:ext cx="801846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ubtitle 2"/>
          <p:cNvSpPr>
            <a:spLocks noGrp="1"/>
          </p:cNvSpPr>
          <p:nvPr>
            <p:ph type="subTitle" idx="1"/>
          </p:nvPr>
        </p:nvSpPr>
        <p:spPr>
          <a:xfrm>
            <a:off x="381000" y="381000"/>
            <a:ext cx="8153400" cy="6096000"/>
          </a:xfrm>
        </p:spPr>
        <p:txBody>
          <a:bodyPr/>
          <a:lstStyle/>
          <a:p>
            <a:pPr marR="0" algn="l" eaLnBrk="1" hangingPunct="1">
              <a:buFont typeface="Arial" pitchFamily="34" charset="0"/>
              <a:buNone/>
            </a:pPr>
            <a:r>
              <a:rPr lang="en-US" sz="2400" b="1" smtClean="0">
                <a:solidFill>
                  <a:srgbClr val="C00000"/>
                </a:solidFill>
                <a:latin typeface="Arial" pitchFamily="34" charset="0"/>
                <a:cs typeface="Arial" pitchFamily="34" charset="0"/>
              </a:rPr>
              <a:t>Technique</a:t>
            </a:r>
            <a:endParaRPr lang="en-US" sz="2400" smtClean="0">
              <a:solidFill>
                <a:srgbClr val="C00000"/>
              </a:solidFill>
              <a:latin typeface="Arial" pitchFamily="34" charset="0"/>
              <a:cs typeface="Arial" pitchFamily="34" charset="0"/>
            </a:endParaRP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The patient begins by emptying her bladder as much as possible</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A catheter is inserted into the bladder</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Intravesical &amp; rectal catheters are placed to measure detrusor and abdominal pressure </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Water or normal saline is used to fill the bladder</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the woman is asked to describe sensations during filling, including when the first feeling of bladder fullness occurs.</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Provocative maneuvers, such as coughing, Valsalva, listening to running water are helpful for determining if they cause leakage and whether the leakage is related to uninhibited detrusor contractions or stress incontinence</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Once the bladder is completely full, the woman is asked to begin voiding, and measurements are made of pressure, volume, and flow rate.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9275"/>
            <a:ext cx="7272337" cy="58324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188" y="115888"/>
            <a:ext cx="6910387" cy="1081087"/>
          </a:xfrm>
        </p:spPr>
        <p:txBody>
          <a:bodyPr/>
          <a:lstStyle/>
          <a:p>
            <a:pPr algn="l" eaLnBrk="1" fontAlgn="auto" hangingPunct="1">
              <a:spcAft>
                <a:spcPts val="0"/>
              </a:spcAft>
              <a:defRPr/>
            </a:pPr>
            <a:r>
              <a:rPr lang="en-US" sz="2800" dirty="0">
                <a:solidFill>
                  <a:srgbClr val="C00000"/>
                </a:solidFill>
                <a:latin typeface="Arial" pitchFamily="34" charset="0"/>
                <a:cs typeface="Arial" pitchFamily="34" charset="0"/>
              </a:rPr>
              <a:t>Anatomy of the urinary system:</a:t>
            </a:r>
            <a:br>
              <a:rPr lang="en-US" sz="2800" dirty="0">
                <a:solidFill>
                  <a:srgbClr val="C00000"/>
                </a:solidFill>
                <a:latin typeface="Arial" pitchFamily="34" charset="0"/>
                <a:cs typeface="Arial" pitchFamily="34" charset="0"/>
              </a:rPr>
            </a:br>
            <a:endParaRPr lang="en-US" sz="2800" dirty="0">
              <a:solidFill>
                <a:srgbClr val="C00000"/>
              </a:solidFill>
              <a:latin typeface="Arial" pitchFamily="34" charset="0"/>
              <a:cs typeface="Arial" pitchFamily="34" charset="0"/>
            </a:endParaRPr>
          </a:p>
        </p:txBody>
      </p:sp>
      <p:sp>
        <p:nvSpPr>
          <p:cNvPr id="12291" name="Subtitle 2"/>
          <p:cNvSpPr>
            <a:spLocks noGrp="1"/>
          </p:cNvSpPr>
          <p:nvPr>
            <p:ph type="subTitle" idx="1"/>
          </p:nvPr>
        </p:nvSpPr>
        <p:spPr>
          <a:xfrm>
            <a:off x="395288" y="1125538"/>
            <a:ext cx="7777162" cy="5327650"/>
          </a:xfrm>
        </p:spPr>
        <p:txBody>
          <a:bodyPr/>
          <a:lstStyle/>
          <a:p>
            <a:pPr marR="0" algn="l" eaLnBrk="1" hangingPunct="1">
              <a:buFont typeface="Arial" pitchFamily="34" charset="0"/>
              <a:buNone/>
            </a:pPr>
            <a:r>
              <a:rPr lang="en-US" sz="2000" b="1" smtClean="0">
                <a:solidFill>
                  <a:schemeClr val="tx1"/>
                </a:solidFill>
                <a:latin typeface="Arial" pitchFamily="34" charset="0"/>
                <a:cs typeface="Arial" pitchFamily="34" charset="0"/>
              </a:rPr>
              <a:t>Normal Urethral Closure </a:t>
            </a:r>
            <a:endParaRPr lang="en-US" sz="2000" smtClean="0">
              <a:solidFill>
                <a:schemeClr val="tx1"/>
              </a:solidFill>
              <a:latin typeface="Arial" pitchFamily="34" charset="0"/>
              <a:cs typeface="Arial" pitchFamily="34" charset="0"/>
            </a:endParaRPr>
          </a:p>
          <a:p>
            <a:pPr marR="0" algn="l" eaLnBrk="1" hangingPunct="1">
              <a:buFont typeface="Arial" pitchFamily="34" charset="0"/>
              <a:buNone/>
            </a:pPr>
            <a:r>
              <a:rPr lang="en-US" sz="2000" smtClean="0">
                <a:solidFill>
                  <a:schemeClr val="tx1"/>
                </a:solidFill>
                <a:latin typeface="Arial" pitchFamily="34" charset="0"/>
                <a:cs typeface="Arial" pitchFamily="34" charset="0"/>
              </a:rPr>
              <a:t>- Normal urethral closure is maintained by a combination of intrinsic &amp; extrinsic factors:</a:t>
            </a:r>
          </a:p>
          <a:p>
            <a:pPr marR="0" algn="l" eaLnBrk="1" hangingPunct="1">
              <a:buClr>
                <a:srgbClr val="C00000"/>
              </a:buClr>
              <a:buFont typeface="Arial" pitchFamily="34" charset="0"/>
              <a:buChar char="•"/>
            </a:pPr>
            <a:r>
              <a:rPr lang="en-US" sz="2000" smtClean="0">
                <a:solidFill>
                  <a:srgbClr val="00B0F0"/>
                </a:solidFill>
                <a:latin typeface="Arial" pitchFamily="34" charset="0"/>
                <a:cs typeface="Arial" pitchFamily="34" charset="0"/>
              </a:rPr>
              <a:t>The extrinsic factors</a:t>
            </a:r>
            <a:r>
              <a:rPr lang="en-US" sz="2000" b="1" smtClean="0">
                <a:solidFill>
                  <a:srgbClr val="00B0F0"/>
                </a:solidFill>
                <a:latin typeface="Arial" pitchFamily="34" charset="0"/>
                <a:cs typeface="Arial" pitchFamily="34" charset="0"/>
              </a:rPr>
              <a:t>:</a:t>
            </a:r>
            <a:endParaRPr lang="en-US" sz="2000" smtClean="0">
              <a:solidFill>
                <a:srgbClr val="00B0F0"/>
              </a:solidFill>
              <a:latin typeface="Arial" pitchFamily="34" charset="0"/>
              <a:cs typeface="Arial" pitchFamily="34" charset="0"/>
            </a:endParaRPr>
          </a:p>
          <a:p>
            <a:pPr marL="800100" lvl="1" indent="-342900" algn="l" eaLnBrk="1" hangingPunct="1">
              <a:buClr>
                <a:srgbClr val="C00000"/>
              </a:buClr>
              <a:buFont typeface="Arial" pitchFamily="34" charset="0"/>
              <a:buChar char="•"/>
            </a:pPr>
            <a:r>
              <a:rPr lang="en-US" sz="2000" smtClean="0">
                <a:latin typeface="Arial" pitchFamily="34" charset="0"/>
                <a:cs typeface="Arial" pitchFamily="34" charset="0"/>
              </a:rPr>
              <a:t>The levator ani muscles, the endopelvic fascia, &amp; their attachments to the pelvic sidewalls &amp; the urethra </a:t>
            </a:r>
          </a:p>
          <a:p>
            <a:pPr marL="800100" lvl="1" indent="-342900" algn="l" eaLnBrk="1" hangingPunct="1">
              <a:buClr>
                <a:srgbClr val="C00000"/>
              </a:buClr>
              <a:buFont typeface="Arial" pitchFamily="34" charset="0"/>
              <a:buNone/>
            </a:pPr>
            <a:endParaRPr lang="en-US" sz="2000" smtClean="0">
              <a:latin typeface="Arial" pitchFamily="34" charset="0"/>
              <a:cs typeface="Arial" pitchFamily="34" charset="0"/>
            </a:endParaRPr>
          </a:p>
          <a:p>
            <a:pPr marR="0" algn="l" eaLnBrk="1" hangingPunct="1">
              <a:buClr>
                <a:srgbClr val="C00000"/>
              </a:buClr>
              <a:buFont typeface="Arial" pitchFamily="34" charset="0"/>
              <a:buChar char="•"/>
            </a:pPr>
            <a:r>
              <a:rPr lang="en-US" sz="2000" smtClean="0">
                <a:solidFill>
                  <a:srgbClr val="00B0F0"/>
                </a:solidFill>
                <a:latin typeface="Arial" pitchFamily="34" charset="0"/>
                <a:cs typeface="Arial" pitchFamily="34" charset="0"/>
              </a:rPr>
              <a:t>The intrinsic factors includes:</a:t>
            </a:r>
          </a:p>
          <a:p>
            <a:pPr marL="800100" lvl="1" indent="-342900" algn="l" eaLnBrk="1" hangingPunct="1">
              <a:buClr>
                <a:srgbClr val="C00000"/>
              </a:buClr>
              <a:buFont typeface="Wingdings" pitchFamily="2" charset="2"/>
              <a:buChar char="ü"/>
            </a:pPr>
            <a:r>
              <a:rPr lang="en-US" sz="2000" smtClean="0">
                <a:latin typeface="Arial" pitchFamily="34" charset="0"/>
                <a:cs typeface="Arial" pitchFamily="34" charset="0"/>
              </a:rPr>
              <a:t>the striated muscle of the urethral wall</a:t>
            </a:r>
          </a:p>
          <a:p>
            <a:pPr marL="800100" lvl="1" indent="-342900" algn="l" eaLnBrk="1" hangingPunct="1">
              <a:buClr>
                <a:srgbClr val="C00000"/>
              </a:buClr>
              <a:buFont typeface="Wingdings" pitchFamily="2" charset="2"/>
              <a:buChar char="ü"/>
            </a:pPr>
            <a:r>
              <a:rPr lang="en-US" sz="2000" smtClean="0">
                <a:latin typeface="Arial" pitchFamily="34" charset="0"/>
                <a:cs typeface="Arial" pitchFamily="34" charset="0"/>
              </a:rPr>
              <a:t>vascular congestion of the submucosal venous plexus</a:t>
            </a:r>
          </a:p>
          <a:p>
            <a:pPr marL="800100" lvl="1" indent="-342900" algn="l" eaLnBrk="1" hangingPunct="1">
              <a:buClr>
                <a:srgbClr val="C00000"/>
              </a:buClr>
              <a:buFont typeface="Wingdings" pitchFamily="2" charset="2"/>
              <a:buChar char="ü"/>
            </a:pPr>
            <a:r>
              <a:rPr lang="en-US" sz="2000" smtClean="0">
                <a:latin typeface="Arial" pitchFamily="34" charset="0"/>
                <a:cs typeface="Arial" pitchFamily="34" charset="0"/>
              </a:rPr>
              <a:t>the smooth muscle of the urethral wall &amp; associated blood vessels</a:t>
            </a:r>
          </a:p>
          <a:p>
            <a:pPr marL="800100" lvl="1" indent="-342900" algn="l" eaLnBrk="1" hangingPunct="1">
              <a:buClr>
                <a:srgbClr val="C00000"/>
              </a:buClr>
              <a:buFont typeface="Wingdings" pitchFamily="2" charset="2"/>
              <a:buChar char="ü"/>
            </a:pPr>
            <a:endParaRPr lang="en-US" sz="2000" smtClean="0">
              <a:latin typeface="Arial" pitchFamily="34" charset="0"/>
              <a:cs typeface="Arial" pitchFamily="34" charset="0"/>
            </a:endParaRPr>
          </a:p>
          <a:p>
            <a:pPr marL="800100" lvl="1" indent="-342900" algn="l" eaLnBrk="1" hangingPunct="1">
              <a:buClr>
                <a:srgbClr val="C00000"/>
              </a:buClr>
              <a:buFont typeface="Wingdings" pitchFamily="2" charset="2"/>
              <a:buChar char="ü"/>
            </a:pPr>
            <a:r>
              <a:rPr lang="en-US" sz="2000" smtClean="0">
                <a:latin typeface="Arial" pitchFamily="34" charset="0"/>
                <a:cs typeface="Arial" pitchFamily="34" charset="0"/>
              </a:rPr>
              <a:t>the epithelial coaptation of the folds of the urethral lining</a:t>
            </a:r>
          </a:p>
          <a:p>
            <a:pPr marR="0" eaLnBrk="1" hangingPunct="1">
              <a:buFont typeface="Arial" pitchFamily="34" charset="0"/>
              <a:buNone/>
            </a:pPr>
            <a:r>
              <a:rPr lang="en-US" sz="2000" smtClean="0">
                <a:solidFill>
                  <a:schemeClr val="tx1"/>
                </a:solidFill>
                <a:latin typeface="Arial" pitchFamily="34" charset="0"/>
                <a:cs typeface="Arial" pitchFamily="34" charset="0"/>
              </a:rPr>
              <a:t> </a:t>
            </a:r>
          </a:p>
          <a:p>
            <a:pPr marR="0" eaLnBrk="1" hangingPunct="1">
              <a:buFont typeface="Arial" pitchFamily="34" charset="0"/>
              <a:buNone/>
            </a:pPr>
            <a:endParaRPr lang="en-US" smtClean="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ubtitle 2"/>
          <p:cNvSpPr>
            <a:spLocks noGrp="1"/>
          </p:cNvSpPr>
          <p:nvPr>
            <p:ph type="subTitle" idx="1"/>
          </p:nvPr>
        </p:nvSpPr>
        <p:spPr>
          <a:xfrm>
            <a:off x="685800" y="404813"/>
            <a:ext cx="7342188" cy="5688012"/>
          </a:xfrm>
        </p:spPr>
        <p:txBody>
          <a:bodyPr/>
          <a:lstStyle/>
          <a:p>
            <a:pPr marR="0" eaLnBrk="1" hangingPunct="1">
              <a:buFont typeface="Arial" pitchFamily="34" charset="0"/>
              <a:buNone/>
            </a:pPr>
            <a:endParaRPr lang="en-US" smtClean="0">
              <a:solidFill>
                <a:schemeClr val="tx1"/>
              </a:solidFill>
              <a:cs typeface="Arial" pitchFamily="34" charset="0"/>
            </a:endParaRPr>
          </a:p>
          <a:p>
            <a:pPr marR="0" algn="l" eaLnBrk="1" hangingPunct="1">
              <a:buFont typeface="Arial" pitchFamily="34" charset="0"/>
              <a:buNone/>
            </a:pPr>
            <a:r>
              <a:rPr lang="en-US" sz="2000" smtClean="0">
                <a:solidFill>
                  <a:schemeClr val="tx1"/>
                </a:solidFill>
                <a:latin typeface="Arial" pitchFamily="34" charset="0"/>
                <a:cs typeface="Arial" pitchFamily="34" charset="0"/>
              </a:rPr>
              <a:t>- Approximate of normal cystometric values for women are:</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Residual urine → &lt; 50 mL</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First desire to void → occur between 150 &amp; 250 mL</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Strong desire to void →</a:t>
            </a:r>
            <a:r>
              <a:rPr lang="en-US" sz="2000" b="1" smtClean="0">
                <a:solidFill>
                  <a:schemeClr val="tx1"/>
                </a:solidFill>
                <a:latin typeface="Arial" pitchFamily="34" charset="0"/>
                <a:cs typeface="Arial" pitchFamily="34" charset="0"/>
              </a:rPr>
              <a:t> </a:t>
            </a:r>
            <a:r>
              <a:rPr lang="en-US" sz="2000" smtClean="0">
                <a:solidFill>
                  <a:schemeClr val="tx1"/>
                </a:solidFill>
                <a:latin typeface="Arial" pitchFamily="34" charset="0"/>
                <a:cs typeface="Arial" pitchFamily="34" charset="0"/>
              </a:rPr>
              <a:t>doesn’t occur until &gt; 250 mL</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Bladder compliance →</a:t>
            </a:r>
            <a:r>
              <a:rPr lang="en-US" sz="2000" b="1" smtClean="0">
                <a:solidFill>
                  <a:schemeClr val="tx1"/>
                </a:solidFill>
                <a:latin typeface="Arial" pitchFamily="34" charset="0"/>
                <a:cs typeface="Arial" pitchFamily="34" charset="0"/>
              </a:rPr>
              <a:t> </a:t>
            </a:r>
            <a:r>
              <a:rPr lang="en-US" sz="2000" smtClean="0">
                <a:solidFill>
                  <a:schemeClr val="tx1"/>
                </a:solidFill>
                <a:latin typeface="Arial" pitchFamily="34" charset="0"/>
                <a:cs typeface="Arial" pitchFamily="34" charset="0"/>
              </a:rPr>
              <a:t>between 400 &amp; 600 mL</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No uninhibited destructor contraction during filling, despite provocation</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No stress or urge incontinence </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Voiding occurs because of voluntarily initiated &amp; sustained detrusor contraction </a:t>
            </a: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Flow rate during voiding is &gt; 15 mL / sec with detrusor pressure of &lt; 25 cm H2O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ubtitle 2"/>
          <p:cNvSpPr>
            <a:spLocks noGrp="1"/>
          </p:cNvSpPr>
          <p:nvPr>
            <p:ph type="subTitle" idx="1"/>
          </p:nvPr>
        </p:nvSpPr>
        <p:spPr>
          <a:xfrm>
            <a:off x="685800" y="836613"/>
            <a:ext cx="7342188" cy="5400675"/>
          </a:xfrm>
        </p:spPr>
        <p:txBody>
          <a:bodyPr/>
          <a:lstStyle/>
          <a:p>
            <a:pPr marR="0" algn="l"/>
            <a:r>
              <a:rPr lang="en-US" b="1" smtClean="0">
                <a:solidFill>
                  <a:schemeClr val="tx1"/>
                </a:solidFill>
                <a:latin typeface="Arial" pitchFamily="34" charset="0"/>
                <a:cs typeface="Arial" pitchFamily="34" charset="0"/>
              </a:rPr>
              <a:t>Overactive bladder </a:t>
            </a:r>
            <a:r>
              <a:rPr lang="en-US" smtClean="0">
                <a:solidFill>
                  <a:schemeClr val="tx1"/>
                </a:solidFill>
                <a:latin typeface="Arial" pitchFamily="34" charset="0"/>
                <a:cs typeface="Arial" pitchFamily="34" charset="0"/>
              </a:rPr>
              <a:t>“Detrusor overactivity” </a:t>
            </a:r>
            <a:r>
              <a:rPr lang="en-US" sz="2000" smtClean="0">
                <a:latin typeface="Arial" pitchFamily="34" charset="0"/>
                <a:cs typeface="Arial" pitchFamily="34" charset="0"/>
              </a:rPr>
              <a:t>urodynamic observation characterized</a:t>
            </a:r>
          </a:p>
          <a:p>
            <a:pPr marR="0" algn="l"/>
            <a:r>
              <a:rPr lang="en-US" sz="2000" smtClean="0">
                <a:latin typeface="Arial" pitchFamily="34" charset="0"/>
                <a:cs typeface="Arial" pitchFamily="34" charset="0"/>
              </a:rPr>
              <a:t>by involuntary detrusor contractions during the filling</a:t>
            </a:r>
          </a:p>
          <a:p>
            <a:pPr marR="0" algn="l"/>
            <a:r>
              <a:rPr lang="en-US" sz="2000" smtClean="0">
                <a:latin typeface="Arial" pitchFamily="34" charset="0"/>
                <a:cs typeface="Arial" pitchFamily="34" charset="0"/>
              </a:rPr>
              <a:t>phase which may be spontaneous or provoked.</a:t>
            </a:r>
            <a:endParaRPr lang="en-US" sz="2000" smtClean="0">
              <a:solidFill>
                <a:schemeClr val="tx1"/>
              </a:solidFill>
              <a:latin typeface="Arial" pitchFamily="34" charset="0"/>
              <a:cs typeface="Arial" pitchFamily="34" charset="0"/>
            </a:endParaRPr>
          </a:p>
          <a:p>
            <a:pPr marR="0" algn="l" eaLnBrk="1" hangingPunct="1">
              <a:buFont typeface="Arial" pitchFamily="34" charset="0"/>
              <a:buNone/>
            </a:pPr>
            <a:r>
              <a:rPr lang="en-US" smtClean="0">
                <a:solidFill>
                  <a:schemeClr val="tx1"/>
                </a:solidFill>
                <a:latin typeface="Arial" pitchFamily="34" charset="0"/>
                <a:cs typeface="Arial" pitchFamily="34" charset="0"/>
              </a:rPr>
              <a:t> </a:t>
            </a:r>
          </a:p>
          <a:p>
            <a:pPr marR="0" algn="l" eaLnBrk="1" hangingPunct="1">
              <a:buFont typeface="Arial" pitchFamily="34" charset="0"/>
              <a:buNone/>
            </a:pPr>
            <a:r>
              <a:rPr lang="en-US" sz="2000" b="1" smtClean="0">
                <a:solidFill>
                  <a:schemeClr val="tx1"/>
                </a:solidFill>
                <a:latin typeface="Arial" pitchFamily="34" charset="0"/>
                <a:cs typeface="Arial" pitchFamily="34" charset="0"/>
              </a:rPr>
              <a:t>Genuine stress incontinence </a:t>
            </a:r>
            <a:r>
              <a:rPr lang="en-US" b="1" smtClean="0">
                <a:solidFill>
                  <a:schemeClr val="tx1"/>
                </a:solidFill>
                <a:latin typeface="Arial" pitchFamily="34" charset="0"/>
                <a:cs typeface="Arial" pitchFamily="34" charset="0"/>
              </a:rPr>
              <a:t>(Urodynamic stress incontinence </a:t>
            </a:r>
            <a:r>
              <a:rPr lang="en-US" sz="3200" b="1" smtClean="0">
                <a:solidFill>
                  <a:srgbClr val="FF0000"/>
                </a:solidFill>
                <a:latin typeface="Arial" pitchFamily="34" charset="0"/>
                <a:cs typeface="Arial" pitchFamily="34" charset="0"/>
              </a:rPr>
              <a:t>USI)</a:t>
            </a:r>
            <a:r>
              <a:rPr lang="en-US" b="1" smtClean="0">
                <a:solidFill>
                  <a:schemeClr val="tx1"/>
                </a:solidFill>
                <a:latin typeface="Arial" pitchFamily="34" charset="0"/>
                <a:cs typeface="Arial" pitchFamily="34" charset="0"/>
              </a:rPr>
              <a:t> </a:t>
            </a:r>
            <a:r>
              <a:rPr lang="en-US" sz="2000" smtClean="0">
                <a:solidFill>
                  <a:schemeClr val="tx1"/>
                </a:solidFill>
                <a:latin typeface="Arial" pitchFamily="34" charset="0"/>
                <a:cs typeface="Arial" pitchFamily="34" charset="0"/>
              </a:rPr>
              <a:t>is characterized by leakage that occurs with an increase in abdominal pressure, such as coughing or Valsalva, without a rise in true detrusor pressure</a:t>
            </a:r>
          </a:p>
          <a:p>
            <a:pPr marR="0" eaLnBrk="1" hangingPunct="1">
              <a:buFont typeface="Arial" pitchFamily="34" charset="0"/>
              <a:buNone/>
            </a:pPr>
            <a:r>
              <a:rPr lang="en-US" smtClean="0">
                <a:cs typeface="Arial" pitchFamily="34" charset="0"/>
              </a:rPr>
              <a:t> </a:t>
            </a:r>
          </a:p>
          <a:p>
            <a:pPr marR="0" eaLnBrk="1" hangingPunct="1">
              <a:buFont typeface="Arial" pitchFamily="34" charset="0"/>
              <a:buNone/>
            </a:pPr>
            <a:endParaRPr lang="en-US" smtClean="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2"/>
          <p:cNvSpPr>
            <a:spLocks noGrp="1"/>
          </p:cNvSpPr>
          <p:nvPr>
            <p:ph type="subTitle" idx="1"/>
          </p:nvPr>
        </p:nvSpPr>
        <p:spPr>
          <a:xfrm>
            <a:off x="304800" y="533400"/>
            <a:ext cx="8458200" cy="6080125"/>
          </a:xfrm>
        </p:spPr>
        <p:txBody>
          <a:bodyPr/>
          <a:lstStyle/>
          <a:p>
            <a:pPr marR="0" algn="l" eaLnBrk="1" hangingPunct="1">
              <a:buFont typeface="Arial" pitchFamily="34" charset="0"/>
              <a:buNone/>
            </a:pPr>
            <a:r>
              <a:rPr lang="en-US" sz="2800" b="1" smtClean="0">
                <a:solidFill>
                  <a:srgbClr val="C00000"/>
                </a:solidFill>
                <a:latin typeface="Arial" pitchFamily="34" charset="0"/>
                <a:cs typeface="Arial" pitchFamily="34" charset="0"/>
              </a:rPr>
              <a:t>Prevention</a:t>
            </a:r>
            <a:r>
              <a:rPr lang="en-US" sz="2400" b="1" smtClean="0">
                <a:solidFill>
                  <a:srgbClr val="C00000"/>
                </a:solidFill>
                <a:latin typeface="Arial" pitchFamily="34" charset="0"/>
                <a:cs typeface="Arial" pitchFamily="34" charset="0"/>
              </a:rPr>
              <a:t> </a:t>
            </a:r>
            <a:endParaRPr lang="en-US" sz="2400" smtClean="0">
              <a:solidFill>
                <a:srgbClr val="C00000"/>
              </a:solidFill>
              <a:latin typeface="Arial" pitchFamily="34" charset="0"/>
              <a:cs typeface="Arial" pitchFamily="34" charset="0"/>
            </a:endParaRPr>
          </a:p>
          <a:p>
            <a:pPr marR="0" algn="l" eaLnBrk="1" hangingPunct="1">
              <a:buClr>
                <a:srgbClr val="C00000"/>
              </a:buClr>
              <a:buFont typeface="Arial" pitchFamily="34" charset="0"/>
              <a:buChar char="•"/>
            </a:pPr>
            <a:r>
              <a:rPr lang="en-US" sz="2000" b="1" smtClean="0">
                <a:solidFill>
                  <a:schemeClr val="tx1"/>
                </a:solidFill>
                <a:latin typeface="Arial" pitchFamily="34" charset="0"/>
                <a:cs typeface="Arial" pitchFamily="34" charset="0"/>
              </a:rPr>
              <a:t>Behavioral and lifestyle changes: </a:t>
            </a:r>
            <a:r>
              <a:rPr lang="en-US" sz="2000" smtClean="0">
                <a:solidFill>
                  <a:schemeClr val="tx1"/>
                </a:solidFill>
                <a:latin typeface="Arial" pitchFamily="34" charset="0"/>
                <a:cs typeface="Arial" pitchFamily="34" charset="0"/>
              </a:rPr>
              <a:t>weight loss for obesity, smoking cessation, increasing physical activity/exercise, improving diet.</a:t>
            </a:r>
          </a:p>
          <a:p>
            <a:pPr marR="0" algn="l" eaLnBrk="1" hangingPunct="1">
              <a:buClr>
                <a:srgbClr val="C00000"/>
              </a:buClr>
              <a:buFont typeface="Arial" pitchFamily="34" charset="0"/>
              <a:buNone/>
            </a:pPr>
            <a:endParaRPr lang="en-US" sz="2000" smtClean="0">
              <a:solidFill>
                <a:schemeClr val="tx1"/>
              </a:solidFill>
              <a:latin typeface="Arial" pitchFamily="34" charset="0"/>
              <a:cs typeface="Arial" pitchFamily="34" charset="0"/>
            </a:endParaRPr>
          </a:p>
          <a:p>
            <a:pPr marR="0" algn="l" eaLnBrk="1" hangingPunct="1">
              <a:buClr>
                <a:srgbClr val="C00000"/>
              </a:buClr>
              <a:buFont typeface="Arial" pitchFamily="34" charset="0"/>
              <a:buChar char="•"/>
            </a:pPr>
            <a:r>
              <a:rPr lang="en-US" sz="2000" b="1" smtClean="0">
                <a:solidFill>
                  <a:schemeClr val="tx1"/>
                </a:solidFill>
                <a:latin typeface="Arial" pitchFamily="34" charset="0"/>
                <a:cs typeface="Arial" pitchFamily="34" charset="0"/>
              </a:rPr>
              <a:t>Pelvic floor muscle exercises </a:t>
            </a:r>
            <a:r>
              <a:rPr lang="en-US" sz="1600" smtClean="0">
                <a:solidFill>
                  <a:schemeClr val="tx1"/>
                </a:solidFill>
                <a:latin typeface="Arial" pitchFamily="34" charset="0"/>
                <a:cs typeface="Arial" pitchFamily="34" charset="0"/>
              </a:rPr>
              <a:t>are effective in preventing and reversing some urinary incontinence in the first year after vaginal delivery or following pelvic surgery</a:t>
            </a:r>
          </a:p>
          <a:p>
            <a:pPr marR="0" algn="l" eaLnBrk="1" hangingPunct="1">
              <a:buClr>
                <a:srgbClr val="C00000"/>
              </a:buClr>
              <a:buFont typeface="Arial" pitchFamily="34" charset="0"/>
              <a:buNone/>
            </a:pPr>
            <a:endParaRPr lang="en-US" sz="2000" smtClean="0">
              <a:solidFill>
                <a:schemeClr val="tx1"/>
              </a:solidFill>
              <a:latin typeface="Arial" pitchFamily="34" charset="0"/>
              <a:cs typeface="Arial" pitchFamily="34" charset="0"/>
            </a:endParaRPr>
          </a:p>
          <a:p>
            <a:pPr marR="0" algn="l" eaLnBrk="1" hangingPunct="1">
              <a:buClr>
                <a:srgbClr val="C00000"/>
              </a:buClr>
              <a:buFont typeface="Arial" pitchFamily="34" charset="0"/>
              <a:buChar char="•"/>
            </a:pPr>
            <a:r>
              <a:rPr lang="en-US" sz="2000" smtClean="0">
                <a:solidFill>
                  <a:schemeClr val="tx1"/>
                </a:solidFill>
                <a:latin typeface="Arial" pitchFamily="34" charset="0"/>
                <a:cs typeface="Arial" pitchFamily="34" charset="0"/>
              </a:rPr>
              <a:t>Management of conditions associated with incontinence (Diabetes, constipation)</a:t>
            </a:r>
          </a:p>
          <a:p>
            <a:pPr marR="0" algn="l" eaLnBrk="1" hangingPunct="1">
              <a:buClr>
                <a:srgbClr val="C00000"/>
              </a:buClr>
              <a:buFont typeface="Arial" pitchFamily="34" charset="0"/>
              <a:buNone/>
            </a:pPr>
            <a:endParaRPr lang="en-US" sz="2000" smtClean="0">
              <a:solidFill>
                <a:schemeClr val="tx1"/>
              </a:solidFill>
              <a:latin typeface="Arial" pitchFamily="34" charset="0"/>
              <a:cs typeface="Arial" pitchFamily="34" charset="0"/>
            </a:endParaRPr>
          </a:p>
          <a:p>
            <a:pPr marR="0" algn="l" eaLnBrk="1" hangingPunct="1">
              <a:buClr>
                <a:srgbClr val="C00000"/>
              </a:buClr>
              <a:buFont typeface="Arial" pitchFamily="34" charset="0"/>
              <a:buChar char="•"/>
            </a:pPr>
            <a:r>
              <a:rPr lang="en-US" sz="1800" smtClean="0">
                <a:solidFill>
                  <a:schemeClr val="tx1"/>
                </a:solidFill>
                <a:latin typeface="Arial" pitchFamily="34" charset="0"/>
                <a:cs typeface="Arial" pitchFamily="34" charset="0"/>
              </a:rPr>
              <a:t>Specific medications and surgical procedures may adversely affect continence such as hysterectomy.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2"/>
          <p:cNvSpPr>
            <a:spLocks noGrp="1"/>
          </p:cNvSpPr>
          <p:nvPr>
            <p:ph type="subTitle" idx="1"/>
          </p:nvPr>
        </p:nvSpPr>
        <p:spPr>
          <a:xfrm>
            <a:off x="228600" y="228600"/>
            <a:ext cx="8610600" cy="6629400"/>
          </a:xfrm>
        </p:spPr>
        <p:txBody>
          <a:bodyPr/>
          <a:lstStyle/>
          <a:p>
            <a:pPr marR="0" algn="l" eaLnBrk="1" hangingPunct="1">
              <a:lnSpc>
                <a:spcPct val="90000"/>
              </a:lnSpc>
              <a:buFont typeface="Arial" pitchFamily="34" charset="0"/>
              <a:buNone/>
            </a:pPr>
            <a:r>
              <a:rPr lang="en-US" sz="2800" b="1" smtClean="0">
                <a:solidFill>
                  <a:srgbClr val="C00000"/>
                </a:solidFill>
                <a:latin typeface="Arial" pitchFamily="34" charset="0"/>
                <a:cs typeface="Arial" pitchFamily="34" charset="0"/>
              </a:rPr>
              <a:t>Treatment </a:t>
            </a:r>
            <a:endParaRPr lang="en-US" sz="2800" smtClean="0">
              <a:solidFill>
                <a:srgbClr val="C00000"/>
              </a:solidFill>
              <a:latin typeface="Arial" pitchFamily="34" charset="0"/>
              <a:cs typeface="Arial" pitchFamily="34" charset="0"/>
            </a:endParaRPr>
          </a:p>
          <a:p>
            <a:pPr marR="0" algn="l" eaLnBrk="1" hangingPunct="1">
              <a:lnSpc>
                <a:spcPct val="90000"/>
              </a:lnSpc>
              <a:buFont typeface="Arial" pitchFamily="34" charset="0"/>
              <a:buNone/>
            </a:pPr>
            <a:r>
              <a:rPr lang="en-US" sz="2400" b="1" smtClean="0">
                <a:solidFill>
                  <a:srgbClr val="C00000"/>
                </a:solidFill>
                <a:latin typeface="Arial" pitchFamily="34" charset="0"/>
                <a:cs typeface="Arial" pitchFamily="34" charset="0"/>
              </a:rPr>
              <a:t>Stress incontinence </a:t>
            </a:r>
            <a:endParaRPr lang="en-US" sz="2400" smtClean="0">
              <a:solidFill>
                <a:srgbClr val="C00000"/>
              </a:solidFill>
              <a:latin typeface="Arial" pitchFamily="34" charset="0"/>
              <a:cs typeface="Arial" pitchFamily="34" charset="0"/>
            </a:endParaRPr>
          </a:p>
          <a:p>
            <a:pPr marR="0" algn="l" eaLnBrk="1" hangingPunct="1">
              <a:lnSpc>
                <a:spcPct val="90000"/>
              </a:lnSpc>
              <a:buFont typeface="Arial" pitchFamily="34" charset="0"/>
              <a:buNone/>
            </a:pPr>
            <a:r>
              <a:rPr lang="en-US" sz="2200" b="1" smtClean="0">
                <a:solidFill>
                  <a:schemeClr val="tx1"/>
                </a:solidFill>
                <a:latin typeface="Arial" pitchFamily="34" charset="0"/>
                <a:cs typeface="Arial" pitchFamily="34" charset="0"/>
              </a:rPr>
              <a:t>Non-surgical Treatment</a:t>
            </a:r>
            <a:endParaRPr lang="en-US" sz="2200" smtClean="0">
              <a:solidFill>
                <a:schemeClr val="tx1"/>
              </a:solidFill>
              <a:latin typeface="Arial" pitchFamily="34" charset="0"/>
              <a:cs typeface="Arial" pitchFamily="34" charset="0"/>
            </a:endParaRPr>
          </a:p>
          <a:p>
            <a:pPr marR="0" algn="l" eaLnBrk="1" hangingPunct="1">
              <a:lnSpc>
                <a:spcPct val="90000"/>
              </a:lnSpc>
              <a:buClr>
                <a:srgbClr val="C00000"/>
              </a:buClr>
              <a:buFont typeface="Arial" pitchFamily="34" charset="0"/>
              <a:buChar char="•"/>
            </a:pPr>
            <a:r>
              <a:rPr lang="en-US" sz="2200" smtClean="0">
                <a:solidFill>
                  <a:schemeClr val="tx1"/>
                </a:solidFill>
                <a:latin typeface="Arial" pitchFamily="34" charset="0"/>
                <a:cs typeface="Arial" pitchFamily="34" charset="0"/>
              </a:rPr>
              <a:t>Reduce factors that worsen the problem </a:t>
            </a:r>
            <a:r>
              <a:rPr lang="en-US" sz="2200" b="1" smtClean="0">
                <a:solidFill>
                  <a:schemeClr val="tx1"/>
                </a:solidFill>
                <a:latin typeface="Arial" pitchFamily="34" charset="0"/>
                <a:cs typeface="Arial" pitchFamily="34" charset="0"/>
              </a:rPr>
              <a:t>→ </a:t>
            </a:r>
            <a:r>
              <a:rPr lang="en-US" sz="2200" smtClean="0">
                <a:solidFill>
                  <a:schemeClr val="tx1"/>
                </a:solidFill>
                <a:latin typeface="Arial" pitchFamily="34" charset="0"/>
                <a:cs typeface="Arial" pitchFamily="34" charset="0"/>
              </a:rPr>
              <a:t>obesity, smoking, medication, excessive fluid intake</a:t>
            </a:r>
          </a:p>
          <a:p>
            <a:pPr marR="0" algn="l" eaLnBrk="1" hangingPunct="1">
              <a:lnSpc>
                <a:spcPct val="90000"/>
              </a:lnSpc>
              <a:buClr>
                <a:srgbClr val="C00000"/>
              </a:buClr>
              <a:buFont typeface="Arial" pitchFamily="34" charset="0"/>
              <a:buChar char="•"/>
            </a:pPr>
            <a:r>
              <a:rPr lang="en-US" sz="2200" smtClean="0">
                <a:solidFill>
                  <a:schemeClr val="tx1"/>
                </a:solidFill>
                <a:latin typeface="Arial" pitchFamily="34" charset="0"/>
                <a:cs typeface="Arial" pitchFamily="34" charset="0"/>
              </a:rPr>
              <a:t>Pelvic floor exercise &amp; biofeedback, Electrical stimulation of pelvic floor muscle  </a:t>
            </a:r>
          </a:p>
          <a:p>
            <a:pPr marR="0" algn="l" eaLnBrk="1" hangingPunct="1">
              <a:lnSpc>
                <a:spcPct val="90000"/>
              </a:lnSpc>
              <a:buClr>
                <a:srgbClr val="C00000"/>
              </a:buClr>
              <a:buFont typeface="Arial" pitchFamily="34" charset="0"/>
              <a:buChar char="•"/>
            </a:pPr>
            <a:r>
              <a:rPr lang="en-US" sz="2200" smtClean="0">
                <a:solidFill>
                  <a:schemeClr val="tx1"/>
                </a:solidFill>
                <a:latin typeface="Arial" pitchFamily="34" charset="0"/>
                <a:cs typeface="Arial" pitchFamily="34" charset="0"/>
              </a:rPr>
              <a:t>Estrogen therapy (in postmenopausal women with urogenital atrophy).</a:t>
            </a:r>
          </a:p>
          <a:p>
            <a:pPr marR="0" algn="l" eaLnBrk="1" hangingPunct="1">
              <a:lnSpc>
                <a:spcPct val="90000"/>
              </a:lnSpc>
              <a:buClr>
                <a:srgbClr val="C00000"/>
              </a:buClr>
              <a:buFont typeface="Arial" pitchFamily="34" charset="0"/>
              <a:buChar char="•"/>
            </a:pPr>
            <a:r>
              <a:rPr lang="en-US" sz="2200" smtClean="0">
                <a:solidFill>
                  <a:schemeClr val="tx1"/>
                </a:solidFill>
                <a:latin typeface="Arial" pitchFamily="34" charset="0"/>
                <a:cs typeface="Arial" pitchFamily="34" charset="0"/>
              </a:rPr>
              <a:t>Vaginal Pessaries.</a:t>
            </a:r>
          </a:p>
          <a:p>
            <a:pPr marR="0" algn="l" eaLnBrk="1" hangingPunct="1">
              <a:lnSpc>
                <a:spcPct val="90000"/>
              </a:lnSpc>
              <a:buClr>
                <a:srgbClr val="C00000"/>
              </a:buClr>
              <a:buFont typeface="Arial" pitchFamily="34" charset="0"/>
              <a:buChar char="•"/>
            </a:pPr>
            <a:r>
              <a:rPr lang="en-US" sz="2200" smtClean="0">
                <a:solidFill>
                  <a:schemeClr val="tx1"/>
                </a:solidFill>
                <a:latin typeface="Arial" pitchFamily="34" charset="0"/>
                <a:cs typeface="Arial" pitchFamily="34" charset="0"/>
              </a:rPr>
              <a:t>Medication: Duloxetine, Impiramine.</a:t>
            </a:r>
          </a:p>
          <a:p>
            <a:pPr marR="0" algn="l" eaLnBrk="1" hangingPunct="1">
              <a:lnSpc>
                <a:spcPct val="90000"/>
              </a:lnSpc>
              <a:buClr>
                <a:srgbClr val="C00000"/>
              </a:buClr>
              <a:buFont typeface="Arial" pitchFamily="34" charset="0"/>
              <a:buNone/>
            </a:pPr>
            <a:endParaRPr lang="en-US" smtClean="0">
              <a:solidFill>
                <a:schemeClr val="tx1"/>
              </a:solidFill>
              <a:latin typeface="Arial" pitchFamily="34" charset="0"/>
              <a:cs typeface="Arial" pitchFamily="34" charset="0"/>
            </a:endParaRPr>
          </a:p>
          <a:p>
            <a:pPr marR="0" algn="l" eaLnBrk="1" hangingPunct="1">
              <a:lnSpc>
                <a:spcPct val="90000"/>
              </a:lnSpc>
              <a:buFont typeface="Arial" pitchFamily="34" charset="0"/>
              <a:buNone/>
            </a:pPr>
            <a:r>
              <a:rPr lang="en-US" sz="2000" b="1" smtClean="0">
                <a:solidFill>
                  <a:schemeClr val="tx1"/>
                </a:solidFill>
                <a:latin typeface="Arial" pitchFamily="34" charset="0"/>
                <a:cs typeface="Arial" pitchFamily="34" charset="0"/>
              </a:rPr>
              <a:t>Surgical Management</a:t>
            </a:r>
            <a:endParaRPr lang="en-US" sz="2000" smtClean="0">
              <a:solidFill>
                <a:schemeClr val="tx1"/>
              </a:solidFill>
              <a:latin typeface="Arial" pitchFamily="34" charset="0"/>
              <a:cs typeface="Arial" pitchFamily="34" charset="0"/>
            </a:endParaRPr>
          </a:p>
          <a:p>
            <a:pPr marR="0" algn="l" eaLnBrk="1" hangingPunct="1">
              <a:lnSpc>
                <a:spcPct val="90000"/>
              </a:lnSpc>
              <a:buClr>
                <a:srgbClr val="C00000"/>
              </a:buClr>
              <a:buFont typeface="Arial" pitchFamily="34" charset="0"/>
              <a:buChar char="•"/>
            </a:pPr>
            <a:r>
              <a:rPr lang="en-US" sz="2000" smtClean="0">
                <a:solidFill>
                  <a:schemeClr val="tx1"/>
                </a:solidFill>
                <a:latin typeface="Arial" pitchFamily="34" charset="0"/>
                <a:cs typeface="Arial" pitchFamily="34" charset="0"/>
              </a:rPr>
              <a:t>Anterior vaginal colporrhaphy  ineffective</a:t>
            </a:r>
          </a:p>
          <a:p>
            <a:pPr marR="0" algn="l" eaLnBrk="1" hangingPunct="1">
              <a:lnSpc>
                <a:spcPct val="90000"/>
              </a:lnSpc>
              <a:buClr>
                <a:srgbClr val="C00000"/>
              </a:buClr>
              <a:buFont typeface="Arial" pitchFamily="34" charset="0"/>
              <a:buChar char="•"/>
            </a:pPr>
            <a:endParaRPr lang="en-US" sz="2000" smtClean="0">
              <a:solidFill>
                <a:schemeClr val="tx1"/>
              </a:solidFill>
              <a:latin typeface="Arial" pitchFamily="34" charset="0"/>
              <a:cs typeface="Arial" pitchFamily="34" charset="0"/>
            </a:endParaRPr>
          </a:p>
          <a:p>
            <a:pPr marR="0" algn="l" eaLnBrk="1" hangingPunct="1">
              <a:lnSpc>
                <a:spcPct val="90000"/>
              </a:lnSpc>
              <a:buClr>
                <a:srgbClr val="C00000"/>
              </a:buClr>
              <a:buFont typeface="Arial" pitchFamily="34" charset="0"/>
              <a:buChar char="•"/>
            </a:pPr>
            <a:r>
              <a:rPr lang="en-US" sz="2000" smtClean="0">
                <a:solidFill>
                  <a:schemeClr val="tx1"/>
                </a:solidFill>
                <a:latin typeface="Arial" pitchFamily="34" charset="0"/>
                <a:cs typeface="Arial" pitchFamily="34" charset="0"/>
              </a:rPr>
              <a:t>Retro-pubic bladder neck suspension operations (Burch, </a:t>
            </a:r>
            <a:r>
              <a:rPr lang="en-US" sz="2000" smtClean="0">
                <a:solidFill>
                  <a:srgbClr val="FF0000"/>
                </a:solidFill>
                <a:latin typeface="Arial" pitchFamily="34" charset="0"/>
                <a:cs typeface="Arial" pitchFamily="34" charset="0"/>
              </a:rPr>
              <a:t>MMK)</a:t>
            </a:r>
          </a:p>
          <a:p>
            <a:pPr marR="0" algn="l" eaLnBrk="1" hangingPunct="1">
              <a:lnSpc>
                <a:spcPct val="90000"/>
              </a:lnSpc>
              <a:buClr>
                <a:srgbClr val="C00000"/>
              </a:buClr>
              <a:buFont typeface="Arial" pitchFamily="34" charset="0"/>
              <a:buChar char="•"/>
            </a:pPr>
            <a:r>
              <a:rPr lang="en-US" sz="2000" smtClean="0">
                <a:solidFill>
                  <a:schemeClr val="tx1"/>
                </a:solidFill>
                <a:latin typeface="Arial" pitchFamily="34" charset="0"/>
                <a:cs typeface="Arial" pitchFamily="34" charset="0"/>
              </a:rPr>
              <a:t>Tension-free vaginal tape (TVT, TVT-O)</a:t>
            </a:r>
          </a:p>
          <a:p>
            <a:pPr marR="0" algn="l" eaLnBrk="1" hangingPunct="1">
              <a:lnSpc>
                <a:spcPct val="90000"/>
              </a:lnSpc>
              <a:buClr>
                <a:srgbClr val="C00000"/>
              </a:buClr>
              <a:buFont typeface="Arial" pitchFamily="34" charset="0"/>
              <a:buChar char="•"/>
            </a:pPr>
            <a:r>
              <a:rPr lang="en-US" sz="2000" smtClean="0">
                <a:solidFill>
                  <a:schemeClr val="tx1"/>
                </a:solidFill>
                <a:latin typeface="Arial" pitchFamily="34" charset="0"/>
                <a:cs typeface="Arial" pitchFamily="34" charset="0"/>
              </a:rPr>
              <a:t>Sling operations (Miniarc, Monarc)</a:t>
            </a:r>
          </a:p>
          <a:p>
            <a:pPr marR="0" algn="l" eaLnBrk="1" hangingPunct="1">
              <a:lnSpc>
                <a:spcPct val="90000"/>
              </a:lnSpc>
              <a:buClr>
                <a:srgbClr val="C00000"/>
              </a:buClr>
              <a:buFont typeface="Arial" pitchFamily="34" charset="0"/>
              <a:buChar char="•"/>
            </a:pPr>
            <a:r>
              <a:rPr lang="en-US" sz="2000" smtClean="0">
                <a:solidFill>
                  <a:schemeClr val="tx1"/>
                </a:solidFill>
                <a:latin typeface="Arial" pitchFamily="34" charset="0"/>
                <a:cs typeface="Arial" pitchFamily="34" charset="0"/>
              </a:rPr>
              <a:t>Peri-urethral injections</a:t>
            </a:r>
          </a:p>
          <a:p>
            <a:pPr marR="0" algn="l" eaLnBrk="1" hangingPunct="1">
              <a:lnSpc>
                <a:spcPct val="90000"/>
              </a:lnSpc>
              <a:buFont typeface="Arial" pitchFamily="34" charset="0"/>
              <a:buNone/>
            </a:pP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bladderdoc.com/css/images/incontinence-ring-pessary-p.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7924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ubtitle 2"/>
          <p:cNvSpPr>
            <a:spLocks noGrp="1"/>
          </p:cNvSpPr>
          <p:nvPr>
            <p:ph type="subTitle" idx="1"/>
          </p:nvPr>
        </p:nvSpPr>
        <p:spPr>
          <a:xfrm>
            <a:off x="611188" y="404813"/>
            <a:ext cx="7345362" cy="5832475"/>
          </a:xfrm>
        </p:spPr>
        <p:txBody>
          <a:bodyPr/>
          <a:lstStyle/>
          <a:p>
            <a:pPr marR="0" algn="l" eaLnBrk="1" hangingPunct="1">
              <a:lnSpc>
                <a:spcPct val="80000"/>
              </a:lnSpc>
              <a:buFont typeface="Arial" pitchFamily="34" charset="0"/>
              <a:buNone/>
            </a:pPr>
            <a:r>
              <a:rPr lang="en-US" sz="2100" b="1" smtClean="0">
                <a:solidFill>
                  <a:srgbClr val="C00000"/>
                </a:solidFill>
                <a:latin typeface="Arial" pitchFamily="34" charset="0"/>
                <a:cs typeface="Arial" pitchFamily="34" charset="0"/>
              </a:rPr>
              <a:t>Urge incontinence</a:t>
            </a:r>
          </a:p>
          <a:p>
            <a:pPr marR="0" algn="l" eaLnBrk="1" hangingPunct="1">
              <a:lnSpc>
                <a:spcPct val="80000"/>
              </a:lnSpc>
              <a:buClr>
                <a:srgbClr val="C00000"/>
              </a:buClr>
              <a:buFont typeface="Arial" pitchFamily="34" charset="0"/>
              <a:buChar char="•"/>
            </a:pPr>
            <a:r>
              <a:rPr lang="en-US" sz="2100" smtClean="0">
                <a:solidFill>
                  <a:schemeClr val="tx1"/>
                </a:solidFill>
                <a:latin typeface="Arial" pitchFamily="34" charset="0"/>
                <a:cs typeface="Arial" pitchFamily="34" charset="0"/>
              </a:rPr>
              <a:t>Conservative measure</a:t>
            </a:r>
            <a:r>
              <a:rPr lang="en-US" sz="1600" smtClean="0">
                <a:solidFill>
                  <a:schemeClr val="tx1"/>
                </a:solidFill>
                <a:latin typeface="Arial" pitchFamily="34" charset="0"/>
                <a:cs typeface="Arial" pitchFamily="34" charset="0"/>
              </a:rPr>
              <a:t>:  (</a:t>
            </a:r>
            <a:r>
              <a:rPr lang="en-US" sz="1600" smtClean="0">
                <a:latin typeface="Arial" pitchFamily="34" charset="0"/>
                <a:cs typeface="Arial" pitchFamily="34" charset="0"/>
              </a:rPr>
              <a:t>effective in between 60 and 70%)</a:t>
            </a:r>
            <a:endParaRPr lang="en-US" sz="1600" smtClean="0">
              <a:solidFill>
                <a:schemeClr val="tx1"/>
              </a:solidFill>
              <a:latin typeface="Arial" pitchFamily="34" charset="0"/>
              <a:cs typeface="Arial" pitchFamily="34" charset="0"/>
            </a:endParaRPr>
          </a:p>
          <a:p>
            <a:pPr marR="0" algn="l" eaLnBrk="1" hangingPunct="1">
              <a:lnSpc>
                <a:spcPct val="80000"/>
              </a:lnSpc>
              <a:buClr>
                <a:srgbClr val="C00000"/>
              </a:buClr>
              <a:buFont typeface="Wingdings" pitchFamily="2" charset="2"/>
              <a:buChar char="ü"/>
            </a:pPr>
            <a:r>
              <a:rPr lang="en-US" sz="2100" smtClean="0">
                <a:solidFill>
                  <a:schemeClr val="tx1"/>
                </a:solidFill>
                <a:latin typeface="Arial" pitchFamily="34" charset="0"/>
                <a:cs typeface="Arial" pitchFamily="34" charset="0"/>
              </a:rPr>
              <a:t>Cut down volume of fluid consumed – should consume between 1 &amp; 1.5 liters a day </a:t>
            </a:r>
          </a:p>
          <a:p>
            <a:pPr marR="0" algn="l" eaLnBrk="1" hangingPunct="1">
              <a:lnSpc>
                <a:spcPct val="80000"/>
              </a:lnSpc>
              <a:buClr>
                <a:srgbClr val="C00000"/>
              </a:buClr>
              <a:buFont typeface="Wingdings" pitchFamily="2" charset="2"/>
              <a:buChar char="ü"/>
            </a:pPr>
            <a:r>
              <a:rPr lang="en-US" sz="2100" smtClean="0">
                <a:solidFill>
                  <a:schemeClr val="tx1"/>
                </a:solidFill>
                <a:latin typeface="Arial" pitchFamily="34" charset="0"/>
                <a:cs typeface="Arial" pitchFamily="34" charset="0"/>
              </a:rPr>
              <a:t>Avoid caffeine based drinks </a:t>
            </a:r>
          </a:p>
          <a:p>
            <a:pPr marR="0" algn="l" eaLnBrk="1" hangingPunct="1">
              <a:lnSpc>
                <a:spcPct val="80000"/>
              </a:lnSpc>
              <a:buClr>
                <a:srgbClr val="C00000"/>
              </a:buClr>
              <a:buFont typeface="Arial" pitchFamily="34" charset="0"/>
              <a:buNone/>
            </a:pPr>
            <a:endParaRPr lang="en-US" sz="2100" smtClean="0">
              <a:solidFill>
                <a:schemeClr val="tx1"/>
              </a:solidFill>
              <a:latin typeface="Arial" pitchFamily="34" charset="0"/>
              <a:cs typeface="Arial" pitchFamily="34" charset="0"/>
            </a:endParaRPr>
          </a:p>
          <a:p>
            <a:pPr marR="0" algn="l" eaLnBrk="1" hangingPunct="1">
              <a:lnSpc>
                <a:spcPct val="80000"/>
              </a:lnSpc>
              <a:buClr>
                <a:srgbClr val="C00000"/>
              </a:buClr>
              <a:buFont typeface="Arial" pitchFamily="34" charset="0"/>
              <a:buChar char="•"/>
            </a:pPr>
            <a:r>
              <a:rPr lang="en-US" sz="2100" smtClean="0">
                <a:solidFill>
                  <a:schemeClr val="tx1"/>
                </a:solidFill>
                <a:latin typeface="Arial" pitchFamily="34" charset="0"/>
                <a:cs typeface="Arial" pitchFamily="34" charset="0"/>
              </a:rPr>
              <a:t>Bladder training: the patient is instructed to void on a timed schedule, starting with a relatively frequent interval</a:t>
            </a:r>
          </a:p>
          <a:p>
            <a:pPr marR="0" algn="l" eaLnBrk="1" hangingPunct="1">
              <a:lnSpc>
                <a:spcPct val="80000"/>
              </a:lnSpc>
              <a:buClr>
                <a:srgbClr val="C00000"/>
              </a:buClr>
              <a:buFont typeface="Arial" pitchFamily="34" charset="0"/>
              <a:buNone/>
            </a:pPr>
            <a:endParaRPr lang="en-US" sz="2100" smtClean="0">
              <a:solidFill>
                <a:schemeClr val="tx1"/>
              </a:solidFill>
              <a:latin typeface="Arial" pitchFamily="34" charset="0"/>
              <a:cs typeface="Arial" pitchFamily="34" charset="0"/>
            </a:endParaRPr>
          </a:p>
          <a:p>
            <a:pPr marR="0" algn="l" eaLnBrk="1" hangingPunct="1">
              <a:lnSpc>
                <a:spcPct val="80000"/>
              </a:lnSpc>
              <a:buClr>
                <a:srgbClr val="C00000"/>
              </a:buClr>
              <a:buFont typeface="Arial" pitchFamily="34" charset="0"/>
              <a:buChar char="•"/>
            </a:pPr>
            <a:r>
              <a:rPr lang="en-US" sz="2100" smtClean="0">
                <a:solidFill>
                  <a:schemeClr val="tx1"/>
                </a:solidFill>
                <a:latin typeface="Arial" pitchFamily="34" charset="0"/>
                <a:cs typeface="Arial" pitchFamily="34" charset="0"/>
              </a:rPr>
              <a:t>Medications:</a:t>
            </a:r>
          </a:p>
          <a:p>
            <a:pPr marR="0" algn="l" eaLnBrk="1" hangingPunct="1">
              <a:lnSpc>
                <a:spcPct val="80000"/>
              </a:lnSpc>
              <a:buClr>
                <a:srgbClr val="C00000"/>
              </a:buClr>
              <a:buFont typeface="Wingdings" pitchFamily="2" charset="2"/>
              <a:buChar char="ü"/>
            </a:pPr>
            <a:r>
              <a:rPr lang="en-US" sz="2100" smtClean="0">
                <a:solidFill>
                  <a:schemeClr val="tx1"/>
                </a:solidFill>
                <a:latin typeface="Arial" pitchFamily="34" charset="0"/>
                <a:cs typeface="Arial" pitchFamily="34" charset="0"/>
              </a:rPr>
              <a:t>Anti-muscarinic drugs (tolterodine and oxybutynin)</a:t>
            </a:r>
          </a:p>
          <a:p>
            <a:pPr marR="0" algn="l"/>
            <a:r>
              <a:rPr lang="en-US" sz="1600" smtClean="0">
                <a:solidFill>
                  <a:schemeClr val="tx1"/>
                </a:solidFill>
                <a:latin typeface="Arial" pitchFamily="34" charset="0"/>
                <a:cs typeface="Arial" pitchFamily="34" charset="0"/>
              </a:rPr>
              <a:t>   </a:t>
            </a:r>
            <a:r>
              <a:rPr lang="en-US" sz="1600" smtClean="0">
                <a:latin typeface="Arial" pitchFamily="34" charset="0"/>
                <a:cs typeface="Arial" pitchFamily="34" charset="0"/>
              </a:rPr>
              <a:t>Newer anticholinergic drugs include solifenacin, fesoterodine and darifenacin</a:t>
            </a:r>
            <a:endParaRPr lang="en-US" sz="1600" smtClean="0">
              <a:solidFill>
                <a:schemeClr val="tx1"/>
              </a:solidFill>
              <a:latin typeface="Arial" pitchFamily="34" charset="0"/>
              <a:cs typeface="Arial" pitchFamily="34" charset="0"/>
            </a:endParaRPr>
          </a:p>
          <a:p>
            <a:pPr marR="0" algn="l" eaLnBrk="1" hangingPunct="1">
              <a:lnSpc>
                <a:spcPct val="80000"/>
              </a:lnSpc>
              <a:buClr>
                <a:srgbClr val="C00000"/>
              </a:buClr>
              <a:buFont typeface="Wingdings" pitchFamily="2" charset="2"/>
              <a:buChar char="ü"/>
            </a:pPr>
            <a:r>
              <a:rPr lang="en-US" sz="2100" smtClean="0">
                <a:solidFill>
                  <a:schemeClr val="tx1"/>
                </a:solidFill>
                <a:latin typeface="Arial" pitchFamily="34" charset="0"/>
                <a:cs typeface="Arial" pitchFamily="34" charset="0"/>
              </a:rPr>
              <a:t> B3 adrenergic receptor agonist: Mirabegron</a:t>
            </a:r>
          </a:p>
          <a:p>
            <a:pPr marR="0" algn="l" eaLnBrk="1" hangingPunct="1">
              <a:lnSpc>
                <a:spcPct val="80000"/>
              </a:lnSpc>
              <a:buClr>
                <a:srgbClr val="C00000"/>
              </a:buClr>
              <a:buFont typeface="Wingdings" pitchFamily="2" charset="2"/>
              <a:buChar char="ü"/>
            </a:pPr>
            <a:r>
              <a:rPr lang="en-US" sz="2100" smtClean="0">
                <a:solidFill>
                  <a:schemeClr val="tx1"/>
                </a:solidFill>
                <a:latin typeface="Arial" pitchFamily="34" charset="0"/>
                <a:cs typeface="Arial" pitchFamily="34" charset="0"/>
              </a:rPr>
              <a:t>Estrogen </a:t>
            </a:r>
          </a:p>
          <a:p>
            <a:pPr marR="0" algn="l" eaLnBrk="1" hangingPunct="1">
              <a:lnSpc>
                <a:spcPct val="80000"/>
              </a:lnSpc>
              <a:buClr>
                <a:srgbClr val="C00000"/>
              </a:buClr>
              <a:buFont typeface="Wingdings" pitchFamily="2" charset="2"/>
              <a:buChar char="ü"/>
            </a:pPr>
            <a:endParaRPr lang="en-US" sz="2100" smtClean="0">
              <a:solidFill>
                <a:schemeClr val="tx1"/>
              </a:solidFill>
              <a:latin typeface="Arial" pitchFamily="34" charset="0"/>
              <a:cs typeface="Arial" pitchFamily="34" charset="0"/>
            </a:endParaRPr>
          </a:p>
          <a:p>
            <a:pPr marR="0" algn="l" eaLnBrk="1" hangingPunct="1">
              <a:lnSpc>
                <a:spcPct val="80000"/>
              </a:lnSpc>
              <a:buClr>
                <a:srgbClr val="C00000"/>
              </a:buClr>
              <a:buFont typeface="Arial" pitchFamily="34" charset="0"/>
              <a:buChar char="•"/>
            </a:pPr>
            <a:r>
              <a:rPr lang="en-US" sz="2100" smtClean="0">
                <a:solidFill>
                  <a:schemeClr val="tx1"/>
                </a:solidFill>
                <a:latin typeface="Arial" pitchFamily="34" charset="0"/>
                <a:cs typeface="Arial" pitchFamily="34" charset="0"/>
              </a:rPr>
              <a:t>Intra-vesical therapy ( Botulinum toxin )</a:t>
            </a:r>
          </a:p>
          <a:p>
            <a:pPr marR="0" algn="l" eaLnBrk="1" hangingPunct="1">
              <a:lnSpc>
                <a:spcPct val="80000"/>
              </a:lnSpc>
              <a:buClr>
                <a:srgbClr val="C00000"/>
              </a:buClr>
              <a:buFont typeface="Arial" pitchFamily="34" charset="0"/>
              <a:buChar char="•"/>
            </a:pPr>
            <a:endParaRPr lang="en-US" sz="2100" smtClean="0">
              <a:solidFill>
                <a:schemeClr val="tx1"/>
              </a:solidFill>
              <a:latin typeface="Arial" pitchFamily="34" charset="0"/>
              <a:cs typeface="Arial" pitchFamily="34" charset="0"/>
            </a:endParaRPr>
          </a:p>
          <a:p>
            <a:pPr marR="0" algn="l" eaLnBrk="1" hangingPunct="1">
              <a:lnSpc>
                <a:spcPct val="80000"/>
              </a:lnSpc>
              <a:buClr>
                <a:srgbClr val="C00000"/>
              </a:buClr>
            </a:pPr>
            <a:r>
              <a:rPr lang="en-US" sz="2100" smtClean="0">
                <a:solidFill>
                  <a:schemeClr val="tx1"/>
                </a:solidFill>
                <a:latin typeface="Arial" pitchFamily="34" charset="0"/>
                <a:cs typeface="Arial" pitchFamily="34" charset="0"/>
              </a:rPr>
              <a:t> Sacral nerve root neuromodulation</a:t>
            </a:r>
          </a:p>
          <a:p>
            <a:pPr marR="0" algn="l" eaLnBrk="1" hangingPunct="1">
              <a:lnSpc>
                <a:spcPct val="80000"/>
              </a:lnSpc>
              <a:buClr>
                <a:srgbClr val="C00000"/>
              </a:buClr>
              <a:buFont typeface="Arial" pitchFamily="34" charset="0"/>
              <a:buChar char="•"/>
            </a:pPr>
            <a:r>
              <a:rPr lang="en-US" sz="2100" smtClean="0">
                <a:solidFill>
                  <a:schemeClr val="tx1"/>
                </a:solidFill>
                <a:latin typeface="Arial" pitchFamily="34" charset="0"/>
                <a:cs typeface="Arial" pitchFamily="34" charset="0"/>
              </a:rPr>
              <a:t>Surgery (cystoplasty, urinary diversion) in refractory cases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9275"/>
            <a:ext cx="7499350" cy="5851525"/>
          </a:xfrm>
        </p:spPr>
        <p:txBody>
          <a:bodyPr rtlCol="0">
            <a:normAutofit/>
          </a:bodyPr>
          <a:lstStyle/>
          <a:p>
            <a:pPr marL="114300" indent="0" eaLnBrk="1" fontAlgn="auto" hangingPunct="1">
              <a:spcAft>
                <a:spcPts val="0"/>
              </a:spcAft>
              <a:buFont typeface="Arial" pitchFamily="34" charset="0"/>
              <a:buNone/>
              <a:defRPr/>
            </a:pPr>
            <a:r>
              <a:rPr lang="en-US" b="1" dirty="0" smtClean="0">
                <a:solidFill>
                  <a:srgbClr val="C00000"/>
                </a:solidFill>
                <a:latin typeface="Arial" pitchFamily="34" charset="0"/>
                <a:cs typeface="Arial" pitchFamily="34" charset="0"/>
              </a:rPr>
              <a:t>Overflow incontinence: </a:t>
            </a:r>
          </a:p>
          <a:p>
            <a:pPr marL="114300" indent="0" eaLnBrk="1" fontAlgn="auto" hangingPunct="1">
              <a:spcAft>
                <a:spcPts val="0"/>
              </a:spcAft>
              <a:buFont typeface="Arial" pitchFamily="34" charset="0"/>
              <a:buNone/>
              <a:defRPr/>
            </a:pPr>
            <a:endParaRPr lang="en-US" dirty="0">
              <a:latin typeface="Arial" pitchFamily="34" charset="0"/>
              <a:cs typeface="Arial" pitchFamily="34" charset="0"/>
            </a:endParaRPr>
          </a:p>
          <a:p>
            <a:pPr marL="365760" indent="-256032" eaLnBrk="1" fontAlgn="auto" hangingPunct="1">
              <a:spcAft>
                <a:spcPts val="0"/>
              </a:spcAft>
              <a:buClr>
                <a:srgbClr val="C00000"/>
              </a:buClr>
              <a:buFont typeface="Arial" pitchFamily="34" charset="0"/>
              <a:buChar char="•"/>
              <a:defRPr/>
            </a:pPr>
            <a:r>
              <a:rPr lang="en-US" sz="2000" dirty="0" smtClean="0">
                <a:latin typeface="Arial" pitchFamily="34" charset="0"/>
                <a:cs typeface="Arial" pitchFamily="34" charset="0"/>
              </a:rPr>
              <a:t>Medical therapy to enhance bladder emptying provided there is no obstruction </a:t>
            </a:r>
          </a:p>
          <a:p>
            <a:pPr marL="114300" indent="0" eaLnBrk="1" fontAlgn="auto" hangingPunct="1">
              <a:spcAft>
                <a:spcPts val="0"/>
              </a:spcAft>
              <a:buClr>
                <a:srgbClr val="C00000"/>
              </a:buClr>
              <a:buFont typeface="Arial" pitchFamily="34" charset="0"/>
              <a:buNone/>
              <a:defRPr/>
            </a:pPr>
            <a:endParaRPr lang="en-US" sz="2000" dirty="0" smtClean="0">
              <a:latin typeface="Arial" pitchFamily="34" charset="0"/>
              <a:cs typeface="Arial" pitchFamily="34" charset="0"/>
            </a:endParaRPr>
          </a:p>
          <a:p>
            <a:pPr marL="365760" indent="-256032" eaLnBrk="1" fontAlgn="auto" hangingPunct="1">
              <a:spcAft>
                <a:spcPts val="0"/>
              </a:spcAft>
              <a:buClr>
                <a:srgbClr val="C00000"/>
              </a:buClr>
              <a:buFont typeface="Arial" pitchFamily="34" charset="0"/>
              <a:buChar char="•"/>
              <a:defRPr/>
            </a:pPr>
            <a:r>
              <a:rPr lang="en-US" sz="2000" dirty="0" smtClean="0">
                <a:latin typeface="Arial" pitchFamily="34" charset="0"/>
                <a:cs typeface="Arial" pitchFamily="34" charset="0"/>
              </a:rPr>
              <a:t>Treatment of the underlying cause of obstruction e.g. myomectomy or hysterectomy in the case of fibroid, removal of the urethral stricture …etc.</a:t>
            </a:r>
          </a:p>
          <a:p>
            <a:pPr marL="114300" indent="0" eaLnBrk="1" fontAlgn="auto" hangingPunct="1">
              <a:spcAft>
                <a:spcPts val="0"/>
              </a:spcAft>
              <a:buClr>
                <a:srgbClr val="C00000"/>
              </a:buClr>
              <a:buFont typeface="Arial" pitchFamily="34" charset="0"/>
              <a:buNone/>
              <a:defRPr/>
            </a:pPr>
            <a:endParaRPr lang="en-US" sz="2000" dirty="0" smtClean="0">
              <a:latin typeface="Arial" pitchFamily="34" charset="0"/>
              <a:cs typeface="Arial" pitchFamily="34" charset="0"/>
            </a:endParaRPr>
          </a:p>
          <a:p>
            <a:pPr marL="365760" indent="-256032" eaLnBrk="1" fontAlgn="auto" hangingPunct="1">
              <a:spcAft>
                <a:spcPts val="0"/>
              </a:spcAft>
              <a:buClr>
                <a:srgbClr val="C00000"/>
              </a:buClr>
              <a:buFont typeface="Arial" pitchFamily="34" charset="0"/>
              <a:buChar char="•"/>
              <a:defRPr/>
            </a:pPr>
            <a:r>
              <a:rPr lang="en-US" sz="2000" dirty="0" smtClean="0">
                <a:latin typeface="Arial" pitchFamily="34" charset="0"/>
                <a:cs typeface="Arial" pitchFamily="34" charset="0"/>
              </a:rPr>
              <a:t>Intermittent self catheterization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61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0" y="0"/>
            <a:ext cx="9144000" cy="6858000"/>
          </a:xfrm>
        </p:spPr>
        <p:txBody>
          <a:bodyPr/>
          <a:lstStyle/>
          <a:p>
            <a:pPr>
              <a:defRPr/>
            </a:pPr>
            <a:endParaRPr lang="en-US" smtClean="0"/>
          </a:p>
        </p:txBody>
      </p:sp>
      <p:pic>
        <p:nvPicPr>
          <p:cNvPr id="14339" name="Picture 4" descr="pelvic_diaphragm133142848885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5"/>
          <p:cNvSpPr txBox="1">
            <a:spLocks noChangeArrowheads="1"/>
          </p:cNvSpPr>
          <p:nvPr/>
        </p:nvSpPr>
        <p:spPr bwMode="auto">
          <a:xfrm>
            <a:off x="2362200" y="2590800"/>
            <a:ext cx="26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FFFF00"/>
                </a:solidFill>
                <a:latin typeface="Calibri" pitchFamily="34" charset="0"/>
              </a:rPr>
              <a:t>5</a:t>
            </a:r>
          </a:p>
        </p:txBody>
      </p:sp>
      <p:sp>
        <p:nvSpPr>
          <p:cNvPr id="14341" name="TextBox 6"/>
          <p:cNvSpPr txBox="1">
            <a:spLocks noChangeArrowheads="1"/>
          </p:cNvSpPr>
          <p:nvPr/>
        </p:nvSpPr>
        <p:spPr bwMode="auto">
          <a:xfrm>
            <a:off x="1066800" y="312420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FFFF00"/>
                </a:solidFill>
                <a:latin typeface="Calibri" pitchFamily="34" charset="0"/>
              </a:rPr>
              <a:t>6</a:t>
            </a:r>
          </a:p>
        </p:txBody>
      </p:sp>
      <p:sp>
        <p:nvSpPr>
          <p:cNvPr id="14342" name="TextBox 7"/>
          <p:cNvSpPr txBox="1">
            <a:spLocks noChangeArrowheads="1"/>
          </p:cNvSpPr>
          <p:nvPr/>
        </p:nvSpPr>
        <p:spPr bwMode="auto">
          <a:xfrm>
            <a:off x="3962400" y="38862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latin typeface="Calibri" pitchFamily="34" charset="0"/>
              </a:rPr>
              <a:t>7</a:t>
            </a:r>
          </a:p>
        </p:txBody>
      </p:sp>
      <p:sp>
        <p:nvSpPr>
          <p:cNvPr id="14343" name="TextBox 9"/>
          <p:cNvSpPr txBox="1">
            <a:spLocks noChangeArrowheads="1"/>
          </p:cNvSpPr>
          <p:nvPr/>
        </p:nvSpPr>
        <p:spPr bwMode="auto">
          <a:xfrm>
            <a:off x="7620000" y="990600"/>
            <a:ext cx="838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Calibri" pitchFamily="34" charset="0"/>
            </a:endParaRPr>
          </a:p>
        </p:txBody>
      </p:sp>
      <p:sp>
        <p:nvSpPr>
          <p:cNvPr id="14344" name="TextBox 10"/>
          <p:cNvSpPr txBox="1">
            <a:spLocks noChangeArrowheads="1"/>
          </p:cNvSpPr>
          <p:nvPr/>
        </p:nvSpPr>
        <p:spPr bwMode="auto">
          <a:xfrm>
            <a:off x="8077200" y="1905000"/>
            <a:ext cx="1066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Calibri" pitchFamily="34" charset="0"/>
            </a:endParaRPr>
          </a:p>
        </p:txBody>
      </p:sp>
      <p:sp>
        <p:nvSpPr>
          <p:cNvPr id="14345" name="TextBox 11"/>
          <p:cNvSpPr txBox="1">
            <a:spLocks noChangeArrowheads="1"/>
          </p:cNvSpPr>
          <p:nvPr/>
        </p:nvSpPr>
        <p:spPr bwMode="auto">
          <a:xfrm>
            <a:off x="8077200" y="2209800"/>
            <a:ext cx="838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Calibri" pitchFamily="34" charset="0"/>
            </a:endParaRPr>
          </a:p>
        </p:txBody>
      </p:sp>
      <p:pic>
        <p:nvPicPr>
          <p:cNvPr id="14346" name="Picture 12" descr="capture-142696C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0"/>
            <a:ext cx="3733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Box 13"/>
          <p:cNvSpPr txBox="1">
            <a:spLocks noChangeArrowheads="1"/>
          </p:cNvSpPr>
          <p:nvPr/>
        </p:nvSpPr>
        <p:spPr bwMode="auto">
          <a:xfrm>
            <a:off x="8001000" y="48768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t>8</a:t>
            </a:r>
          </a:p>
        </p:txBody>
      </p:sp>
      <p:sp>
        <p:nvSpPr>
          <p:cNvPr id="14348" name="TextBox 14"/>
          <p:cNvSpPr txBox="1">
            <a:spLocks noChangeArrowheads="1"/>
          </p:cNvSpPr>
          <p:nvPr/>
        </p:nvSpPr>
        <p:spPr bwMode="auto">
          <a:xfrm>
            <a:off x="8001000" y="44196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Calibri" pitchFamily="34" charset="0"/>
              </a:rPr>
              <a:t>6</a:t>
            </a:r>
          </a:p>
        </p:txBody>
      </p:sp>
      <p:sp>
        <p:nvSpPr>
          <p:cNvPr id="14349" name="TextBox 15"/>
          <p:cNvSpPr txBox="1">
            <a:spLocks noChangeArrowheads="1"/>
          </p:cNvSpPr>
          <p:nvPr/>
        </p:nvSpPr>
        <p:spPr bwMode="auto">
          <a:xfrm>
            <a:off x="5486400" y="36576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Calibri" pitchFamily="34" charset="0"/>
              </a:rPr>
              <a:t>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08050"/>
            <a:ext cx="7127875" cy="51879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381000" y="476250"/>
            <a:ext cx="8610600" cy="6381750"/>
          </a:xfrm>
        </p:spPr>
        <p:txBody>
          <a:bodyPr/>
          <a:lstStyle/>
          <a:p>
            <a:pPr marR="0" algn="l" eaLnBrk="1" hangingPunct="1">
              <a:buFont typeface="Arial" pitchFamily="34" charset="0"/>
              <a:buNone/>
            </a:pPr>
            <a:r>
              <a:rPr lang="en-US" sz="3400" b="1" smtClean="0">
                <a:solidFill>
                  <a:srgbClr val="C00000"/>
                </a:solidFill>
                <a:latin typeface="Arial" pitchFamily="34" charset="0"/>
                <a:cs typeface="Arial" pitchFamily="34" charset="0"/>
              </a:rPr>
              <a:t>The Bladder </a:t>
            </a:r>
            <a:endParaRPr lang="en-US" sz="3400" smtClean="0">
              <a:solidFill>
                <a:srgbClr val="C00000"/>
              </a:solidFill>
              <a:latin typeface="Arial" pitchFamily="34" charset="0"/>
              <a:cs typeface="Arial" pitchFamily="34" charset="0"/>
            </a:endParaRPr>
          </a:p>
          <a:p>
            <a:pPr marR="0" algn="l" eaLnBrk="1" hangingPunct="1">
              <a:buFontTx/>
              <a:buChar char="-"/>
            </a:pPr>
            <a:r>
              <a:rPr lang="en-US" sz="1800" smtClean="0">
                <a:solidFill>
                  <a:schemeClr val="tx1"/>
                </a:solidFill>
                <a:latin typeface="Arial" pitchFamily="34" charset="0"/>
                <a:cs typeface="Arial" pitchFamily="34" charset="0"/>
              </a:rPr>
              <a:t>The bladder is a low-pressure system that expands to accommodate increasing </a:t>
            </a:r>
          </a:p>
          <a:p>
            <a:pPr marR="0" algn="l" eaLnBrk="1" hangingPunct="1"/>
            <a:r>
              <a:rPr lang="en-US" sz="1800" smtClean="0">
                <a:solidFill>
                  <a:schemeClr val="tx1"/>
                </a:solidFill>
                <a:latin typeface="Arial" pitchFamily="34" charset="0"/>
                <a:cs typeface="Arial" pitchFamily="34" charset="0"/>
              </a:rPr>
              <a:t>   volumes of urine without an appreciable rise in pressure. </a:t>
            </a:r>
          </a:p>
          <a:p>
            <a:pPr marR="0" algn="l" eaLnBrk="1" hangingPunct="1">
              <a:buFont typeface="Arial" pitchFamily="34" charset="0"/>
              <a:buNone/>
            </a:pPr>
            <a:r>
              <a:rPr lang="en-US" sz="1900" b="1" i="1" smtClean="0">
                <a:solidFill>
                  <a:srgbClr val="0070C0"/>
                </a:solidFill>
                <a:latin typeface="Arial" pitchFamily="34" charset="0"/>
                <a:cs typeface="Arial" pitchFamily="34" charset="0"/>
              </a:rPr>
              <a:t>- Filling :</a:t>
            </a:r>
          </a:p>
          <a:p>
            <a:pPr marR="0" algn="l" eaLnBrk="1" hangingPunct="1">
              <a:buFont typeface="Arial" pitchFamily="34" charset="0"/>
              <a:buNone/>
            </a:pPr>
            <a:r>
              <a:rPr lang="en-US" sz="1800" smtClean="0">
                <a:solidFill>
                  <a:schemeClr val="tx1"/>
                </a:solidFill>
                <a:latin typeface="Arial" pitchFamily="34" charset="0"/>
                <a:cs typeface="Arial" pitchFamily="34" charset="0"/>
              </a:rPr>
              <a:t>During bladder filling, there is an accompanying increase in muscle fiber recruitment of the pelvic floor &amp; urethra </a:t>
            </a:r>
            <a:r>
              <a:rPr lang="en-US" sz="1800" b="1" smtClean="0">
                <a:solidFill>
                  <a:schemeClr val="tx1"/>
                </a:solidFill>
                <a:latin typeface="Arial" pitchFamily="34" charset="0"/>
                <a:cs typeface="Arial" pitchFamily="34" charset="0"/>
              </a:rPr>
              <a:t>→ </a:t>
            </a:r>
            <a:r>
              <a:rPr lang="en-US" sz="1800" smtClean="0">
                <a:solidFill>
                  <a:schemeClr val="tx1"/>
                </a:solidFill>
                <a:latin typeface="Arial" pitchFamily="34" charset="0"/>
                <a:cs typeface="Arial" pitchFamily="34" charset="0"/>
              </a:rPr>
              <a:t>increase in outlet resistance. The bladder muscle (</a:t>
            </a:r>
            <a:r>
              <a:rPr lang="en-US" sz="1800" i="1" smtClean="0">
                <a:solidFill>
                  <a:schemeClr val="tx1"/>
                </a:solidFill>
                <a:latin typeface="Arial" pitchFamily="34" charset="0"/>
                <a:cs typeface="Arial" pitchFamily="34" charset="0"/>
              </a:rPr>
              <a:t>the detrusor</a:t>
            </a:r>
            <a:r>
              <a:rPr lang="en-US" sz="1800" smtClean="0">
                <a:solidFill>
                  <a:schemeClr val="tx1"/>
                </a:solidFill>
                <a:latin typeface="Arial" pitchFamily="34" charset="0"/>
                <a:cs typeface="Arial" pitchFamily="34" charset="0"/>
              </a:rPr>
              <a:t>) should remain inactive during bladder filling, without involuntary contractions</a:t>
            </a:r>
          </a:p>
          <a:p>
            <a:pPr marR="0" algn="l" eaLnBrk="1" hangingPunct="1">
              <a:buFont typeface="Arial" pitchFamily="34" charset="0"/>
              <a:buNone/>
            </a:pPr>
            <a:r>
              <a:rPr lang="en-US" sz="1900" smtClean="0">
                <a:solidFill>
                  <a:schemeClr val="tx1"/>
                </a:solidFill>
                <a:latin typeface="Arial" pitchFamily="34" charset="0"/>
                <a:cs typeface="Arial" pitchFamily="34" charset="0"/>
              </a:rPr>
              <a:t> </a:t>
            </a:r>
            <a:r>
              <a:rPr lang="en-US" sz="1900" b="1" i="1" smtClean="0">
                <a:solidFill>
                  <a:srgbClr val="0070C0"/>
                </a:solidFill>
                <a:latin typeface="Arial" pitchFamily="34" charset="0"/>
                <a:cs typeface="Arial" pitchFamily="34" charset="0"/>
              </a:rPr>
              <a:t>- Micturition:</a:t>
            </a:r>
          </a:p>
          <a:p>
            <a:pPr marR="0" algn="l" eaLnBrk="1" hangingPunct="1">
              <a:buFont typeface="Arial" pitchFamily="34" charset="0"/>
              <a:buNone/>
            </a:pPr>
            <a:r>
              <a:rPr lang="en-US" sz="1800" smtClean="0">
                <a:solidFill>
                  <a:schemeClr val="tx1"/>
                </a:solidFill>
                <a:latin typeface="Arial" pitchFamily="34" charset="0"/>
                <a:cs typeface="Arial" pitchFamily="34" charset="0"/>
              </a:rPr>
              <a:t>When the bladder has filled to a certain volume, fullness is registered by tension-stretch receptors, which signal the brain to initiate a micturition reflex </a:t>
            </a:r>
            <a:r>
              <a:rPr lang="en-US" sz="1800" b="1" smtClean="0">
                <a:solidFill>
                  <a:schemeClr val="tx1"/>
                </a:solidFill>
                <a:latin typeface="Arial" pitchFamily="34" charset="0"/>
                <a:cs typeface="Arial" pitchFamily="34" charset="0"/>
              </a:rPr>
              <a:t>→ </a:t>
            </a:r>
            <a:r>
              <a:rPr lang="en-US" sz="1800" smtClean="0">
                <a:solidFill>
                  <a:schemeClr val="tx1"/>
                </a:solidFill>
                <a:latin typeface="Arial" pitchFamily="34" charset="0"/>
                <a:cs typeface="Arial" pitchFamily="34" charset="0"/>
              </a:rPr>
              <a:t>this reflex is permitted or not permitted by cortical control mechanisms, depending on the social circumstances &amp; the state of the patient's nervous system. </a:t>
            </a:r>
          </a:p>
          <a:p>
            <a:pPr marR="0" algn="l" eaLnBrk="1" hangingPunct="1">
              <a:buFont typeface="Arial" pitchFamily="34" charset="0"/>
              <a:buNone/>
            </a:pPr>
            <a:endParaRPr lang="en-US" sz="1900" smtClean="0">
              <a:solidFill>
                <a:schemeClr val="tx1"/>
              </a:solidFill>
              <a:latin typeface="Arial" pitchFamily="34" charset="0"/>
              <a:cs typeface="Arial" pitchFamily="34" charset="0"/>
            </a:endParaRPr>
          </a:p>
          <a:p>
            <a:pPr marR="0" algn="l" eaLnBrk="1" hangingPunct="1">
              <a:buFont typeface="Arial" pitchFamily="34" charset="0"/>
              <a:buNone/>
            </a:pPr>
            <a:r>
              <a:rPr lang="en-US" sz="1900" smtClean="0">
                <a:solidFill>
                  <a:schemeClr val="tx1"/>
                </a:solidFill>
                <a:latin typeface="Arial" pitchFamily="34" charset="0"/>
                <a:cs typeface="Arial" pitchFamily="34" charset="0"/>
              </a:rPr>
              <a:t> </a:t>
            </a:r>
          </a:p>
          <a:p>
            <a:pPr marR="0" algn="l" eaLnBrk="1" hangingPunct="1">
              <a:buFont typeface="Arial" pitchFamily="34" charset="0"/>
              <a:buNone/>
            </a:pPr>
            <a:endParaRPr lang="en-US" sz="1900" smtClean="0">
              <a:solidFill>
                <a:schemeClr val="tx1"/>
              </a:solidFill>
              <a:latin typeface="Arial" pitchFamily="34" charset="0"/>
              <a:cs typeface="Arial" pitchFamily="34" charset="0"/>
            </a:endParaRPr>
          </a:p>
          <a:p>
            <a:pPr marR="0" algn="l" eaLnBrk="1" hangingPunct="1">
              <a:buFont typeface="Arial" pitchFamily="34" charset="0"/>
              <a:buNone/>
            </a:pPr>
            <a:r>
              <a:rPr lang="en-US" sz="1900" smtClean="0">
                <a:solidFill>
                  <a:schemeClr val="tx1"/>
                </a:solidFill>
                <a:latin typeface="Arial" pitchFamily="34" charset="0"/>
                <a:cs typeface="Arial" pitchFamily="34" charset="0"/>
              </a:rPr>
              <a:t>Normal voiding is accomplished by voluntary relaxation of the pelvic floor &amp; urethra, accompanied by sustained contraction of the detrusor muscle, leading to complete bladder emptying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75"/>
            <a:ext cx="7775575" cy="60483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itle 2"/>
          <p:cNvSpPr>
            <a:spLocks noGrp="1"/>
          </p:cNvSpPr>
          <p:nvPr>
            <p:ph type="subTitle" idx="1"/>
          </p:nvPr>
        </p:nvSpPr>
        <p:spPr>
          <a:xfrm>
            <a:off x="395288" y="188913"/>
            <a:ext cx="7848600" cy="6192837"/>
          </a:xfrm>
        </p:spPr>
        <p:txBody>
          <a:bodyPr/>
          <a:lstStyle/>
          <a:p>
            <a:pPr marR="0" algn="l" eaLnBrk="1" hangingPunct="1">
              <a:lnSpc>
                <a:spcPct val="80000"/>
              </a:lnSpc>
              <a:buFont typeface="Arial" pitchFamily="34" charset="0"/>
              <a:buNone/>
            </a:pPr>
            <a:r>
              <a:rPr lang="en-US" sz="2200" b="1" smtClean="0">
                <a:solidFill>
                  <a:srgbClr val="C00000"/>
                </a:solidFill>
                <a:latin typeface="Arial" pitchFamily="34" charset="0"/>
                <a:cs typeface="Arial" pitchFamily="34" charset="0"/>
              </a:rPr>
              <a:t>Innervations </a:t>
            </a:r>
            <a:endParaRPr lang="en-US" sz="2200" smtClean="0">
              <a:solidFill>
                <a:srgbClr val="C00000"/>
              </a:solidFill>
              <a:latin typeface="Arial" pitchFamily="34" charset="0"/>
              <a:cs typeface="Arial" pitchFamily="34" charset="0"/>
            </a:endParaRPr>
          </a:p>
          <a:p>
            <a:pPr marR="0" algn="l" eaLnBrk="1" hangingPunct="1">
              <a:lnSpc>
                <a:spcPct val="80000"/>
              </a:lnSpc>
              <a:buClr>
                <a:srgbClr val="C00000"/>
              </a:buClr>
              <a:buFont typeface="Arial" pitchFamily="34" charset="0"/>
              <a:buNone/>
            </a:pPr>
            <a:r>
              <a:rPr lang="en-US" sz="1800" smtClean="0">
                <a:solidFill>
                  <a:schemeClr val="tx1"/>
                </a:solidFill>
                <a:latin typeface="Arial" pitchFamily="34" charset="0"/>
                <a:cs typeface="Arial" pitchFamily="34" charset="0"/>
              </a:rPr>
              <a:t>- The lower urinary tract receives its innervation from three sources:</a:t>
            </a:r>
          </a:p>
          <a:p>
            <a:pPr marR="0" algn="l" eaLnBrk="1" hangingPunct="1">
              <a:lnSpc>
                <a:spcPct val="80000"/>
              </a:lnSpc>
              <a:buClr>
                <a:srgbClr val="C00000"/>
              </a:buClr>
              <a:buFont typeface="Arial" pitchFamily="34" charset="0"/>
              <a:buChar char="•"/>
            </a:pPr>
            <a:r>
              <a:rPr lang="en-US" sz="1800" smtClean="0">
                <a:solidFill>
                  <a:schemeClr val="tx1"/>
                </a:solidFill>
                <a:latin typeface="Arial" pitchFamily="34" charset="0"/>
                <a:cs typeface="Arial" pitchFamily="34" charset="0"/>
              </a:rPr>
              <a:t>Sympathetic nervous system </a:t>
            </a:r>
          </a:p>
          <a:p>
            <a:pPr marR="0" algn="l" eaLnBrk="1" hangingPunct="1">
              <a:lnSpc>
                <a:spcPct val="80000"/>
              </a:lnSpc>
              <a:buClr>
                <a:srgbClr val="C00000"/>
              </a:buClr>
              <a:buFont typeface="Arial" pitchFamily="34" charset="0"/>
              <a:buChar char="•"/>
            </a:pPr>
            <a:r>
              <a:rPr lang="en-US" sz="1800" smtClean="0">
                <a:solidFill>
                  <a:schemeClr val="tx1"/>
                </a:solidFill>
                <a:latin typeface="Arial" pitchFamily="34" charset="0"/>
                <a:cs typeface="Arial" pitchFamily="34" charset="0"/>
              </a:rPr>
              <a:t>Parasympathetic nervous system </a:t>
            </a:r>
          </a:p>
          <a:p>
            <a:pPr marR="0" algn="l" eaLnBrk="1" hangingPunct="1">
              <a:lnSpc>
                <a:spcPct val="80000"/>
              </a:lnSpc>
              <a:buClr>
                <a:srgbClr val="C00000"/>
              </a:buClr>
              <a:buFont typeface="Arial" pitchFamily="34" charset="0"/>
              <a:buChar char="•"/>
            </a:pPr>
            <a:r>
              <a:rPr lang="en-US" sz="1800" smtClean="0">
                <a:solidFill>
                  <a:schemeClr val="tx1"/>
                </a:solidFill>
                <a:latin typeface="Arial" pitchFamily="34" charset="0"/>
                <a:cs typeface="Arial" pitchFamily="34" charset="0"/>
              </a:rPr>
              <a:t>The neurons of the somatic nervous system (</a:t>
            </a:r>
            <a:r>
              <a:rPr lang="en-US" sz="1800" i="1" smtClean="0">
                <a:solidFill>
                  <a:schemeClr val="tx1"/>
                </a:solidFill>
                <a:latin typeface="Arial" pitchFamily="34" charset="0"/>
                <a:cs typeface="Arial" pitchFamily="34" charset="0"/>
              </a:rPr>
              <a:t>external urethral sphincter</a:t>
            </a:r>
            <a:r>
              <a:rPr lang="en-US" sz="1800" smtClean="0">
                <a:solidFill>
                  <a:schemeClr val="tx1"/>
                </a:solidFill>
                <a:latin typeface="Arial" pitchFamily="34" charset="0"/>
                <a:cs typeface="Arial" pitchFamily="34" charset="0"/>
              </a:rPr>
              <a:t>)</a:t>
            </a:r>
          </a:p>
          <a:p>
            <a:pPr marR="0" algn="l" eaLnBrk="1" hangingPunct="1">
              <a:lnSpc>
                <a:spcPct val="80000"/>
              </a:lnSpc>
              <a:buClr>
                <a:srgbClr val="C00000"/>
              </a:buClr>
              <a:buFont typeface="Arial" pitchFamily="34" charset="0"/>
              <a:buNone/>
            </a:pPr>
            <a:r>
              <a:rPr lang="en-US" sz="1800" smtClean="0">
                <a:solidFill>
                  <a:schemeClr val="tx1"/>
                </a:solidFill>
                <a:latin typeface="Arial" pitchFamily="34" charset="0"/>
                <a:cs typeface="Arial" pitchFamily="34" charset="0"/>
              </a:rPr>
              <a:t> </a:t>
            </a:r>
          </a:p>
          <a:p>
            <a:pPr marR="0" algn="l" eaLnBrk="1" hangingPunct="1">
              <a:lnSpc>
                <a:spcPct val="80000"/>
              </a:lnSpc>
              <a:buClr>
                <a:srgbClr val="C00000"/>
              </a:buClr>
              <a:buFont typeface="Arial" pitchFamily="34" charset="0"/>
              <a:buNone/>
            </a:pPr>
            <a:r>
              <a:rPr lang="en-US" sz="1800" b="1" i="1" smtClean="0">
                <a:solidFill>
                  <a:srgbClr val="0070C0"/>
                </a:solidFill>
                <a:latin typeface="Arial" pitchFamily="34" charset="0"/>
                <a:cs typeface="Arial" pitchFamily="34" charset="0"/>
              </a:rPr>
              <a:t>The sympathetic nervous system</a:t>
            </a:r>
            <a:r>
              <a:rPr lang="en-US" sz="1800" smtClean="0">
                <a:solidFill>
                  <a:schemeClr val="tx1"/>
                </a:solidFill>
                <a:latin typeface="Arial" pitchFamily="34" charset="0"/>
                <a:cs typeface="Arial" pitchFamily="34" charset="0"/>
              </a:rPr>
              <a:t>:</a:t>
            </a:r>
          </a:p>
          <a:p>
            <a:pPr marR="0" algn="l" eaLnBrk="1" hangingPunct="1">
              <a:lnSpc>
                <a:spcPct val="80000"/>
              </a:lnSpc>
              <a:buClr>
                <a:srgbClr val="C00000"/>
              </a:buClr>
              <a:buFont typeface="Arial" pitchFamily="34" charset="0"/>
              <a:buNone/>
            </a:pPr>
            <a:r>
              <a:rPr lang="en-US" sz="1800" smtClean="0">
                <a:solidFill>
                  <a:schemeClr val="tx1"/>
                </a:solidFill>
                <a:latin typeface="Arial" pitchFamily="34" charset="0"/>
                <a:cs typeface="Arial" pitchFamily="34" charset="0"/>
              </a:rPr>
              <a:t>- Originates in the thoraco-lumbar spinal cord, principally T11 through L2-L3</a:t>
            </a:r>
          </a:p>
          <a:p>
            <a:pPr marR="0" algn="l" eaLnBrk="1" hangingPunct="1">
              <a:lnSpc>
                <a:spcPct val="80000"/>
              </a:lnSpc>
              <a:buClr>
                <a:srgbClr val="C00000"/>
              </a:buClr>
              <a:buFont typeface="Arial" pitchFamily="34" charset="0"/>
              <a:buNone/>
            </a:pPr>
            <a:r>
              <a:rPr lang="en-US" sz="1800" smtClean="0">
                <a:solidFill>
                  <a:schemeClr val="tx1"/>
                </a:solidFill>
                <a:latin typeface="Arial" pitchFamily="34" charset="0"/>
                <a:cs typeface="Arial" pitchFamily="34" charset="0"/>
              </a:rPr>
              <a:t>- Acts on two types of receptors:</a:t>
            </a:r>
          </a:p>
          <a:p>
            <a:pPr marR="0" algn="l" eaLnBrk="1" hangingPunct="1">
              <a:lnSpc>
                <a:spcPct val="80000"/>
              </a:lnSpc>
              <a:buClr>
                <a:srgbClr val="C00000"/>
              </a:buClr>
              <a:buFont typeface="Arial" pitchFamily="34" charset="0"/>
              <a:buChar char="•"/>
            </a:pPr>
            <a:r>
              <a:rPr lang="en-US" sz="1800" smtClean="0">
                <a:solidFill>
                  <a:schemeClr val="tx1"/>
                </a:solidFill>
                <a:latin typeface="Arial" pitchFamily="34" charset="0"/>
                <a:cs typeface="Arial" pitchFamily="34" charset="0"/>
              </a:rPr>
              <a:t>Alpha-receptors </a:t>
            </a:r>
            <a:r>
              <a:rPr lang="en-US" sz="1800" b="1" smtClean="0">
                <a:solidFill>
                  <a:schemeClr val="tx1"/>
                </a:solidFill>
                <a:latin typeface="Arial" pitchFamily="34" charset="0"/>
                <a:cs typeface="Arial" pitchFamily="34" charset="0"/>
              </a:rPr>
              <a:t>→</a:t>
            </a:r>
            <a:r>
              <a:rPr lang="en-US" sz="1800" smtClean="0">
                <a:solidFill>
                  <a:schemeClr val="tx1"/>
                </a:solidFill>
                <a:latin typeface="Arial" pitchFamily="34" charset="0"/>
                <a:cs typeface="Arial" pitchFamily="34" charset="0"/>
              </a:rPr>
              <a:t> in the urethra &amp; bladder neck </a:t>
            </a:r>
            <a:r>
              <a:rPr lang="en-US" sz="1800" b="1" smtClean="0">
                <a:solidFill>
                  <a:schemeClr val="tx1"/>
                </a:solidFill>
                <a:latin typeface="Arial" pitchFamily="34" charset="0"/>
                <a:cs typeface="Arial" pitchFamily="34" charset="0"/>
              </a:rPr>
              <a:t>→</a:t>
            </a:r>
            <a:r>
              <a:rPr lang="en-US" sz="1800" smtClean="0">
                <a:solidFill>
                  <a:schemeClr val="tx1"/>
                </a:solidFill>
                <a:latin typeface="Arial" pitchFamily="34" charset="0"/>
                <a:cs typeface="Arial" pitchFamily="34" charset="0"/>
              </a:rPr>
              <a:t>  increases urethral tone &amp; thus promotes closure</a:t>
            </a:r>
          </a:p>
          <a:p>
            <a:pPr marR="0" algn="l" eaLnBrk="1" hangingPunct="1">
              <a:lnSpc>
                <a:spcPct val="80000"/>
              </a:lnSpc>
              <a:buClr>
                <a:srgbClr val="C00000"/>
              </a:buClr>
              <a:buFont typeface="Arial" pitchFamily="34" charset="0"/>
              <a:buChar char="•"/>
            </a:pPr>
            <a:r>
              <a:rPr lang="en-US" sz="1800" smtClean="0">
                <a:solidFill>
                  <a:schemeClr val="tx1"/>
                </a:solidFill>
                <a:latin typeface="Arial" pitchFamily="34" charset="0"/>
                <a:cs typeface="Arial" pitchFamily="34" charset="0"/>
              </a:rPr>
              <a:t>Beta-receptors </a:t>
            </a:r>
            <a:r>
              <a:rPr lang="en-US" sz="1800" b="1" smtClean="0">
                <a:solidFill>
                  <a:schemeClr val="tx1"/>
                </a:solidFill>
                <a:latin typeface="Arial" pitchFamily="34" charset="0"/>
                <a:cs typeface="Arial" pitchFamily="34" charset="0"/>
              </a:rPr>
              <a:t>→ </a:t>
            </a:r>
            <a:r>
              <a:rPr lang="en-US" sz="1800" smtClean="0">
                <a:solidFill>
                  <a:schemeClr val="tx1"/>
                </a:solidFill>
                <a:latin typeface="Arial" pitchFamily="34" charset="0"/>
                <a:cs typeface="Arial" pitchFamily="34" charset="0"/>
              </a:rPr>
              <a:t>in the bladder body </a:t>
            </a:r>
            <a:r>
              <a:rPr lang="en-US" sz="1800" b="1" smtClean="0">
                <a:solidFill>
                  <a:schemeClr val="tx1"/>
                </a:solidFill>
                <a:latin typeface="Arial" pitchFamily="34" charset="0"/>
                <a:cs typeface="Arial" pitchFamily="34" charset="0"/>
              </a:rPr>
              <a:t>→ </a:t>
            </a:r>
            <a:r>
              <a:rPr lang="en-US" sz="1800" smtClean="0">
                <a:solidFill>
                  <a:schemeClr val="tx1"/>
                </a:solidFill>
                <a:latin typeface="Arial" pitchFamily="34" charset="0"/>
                <a:cs typeface="Arial" pitchFamily="34" charset="0"/>
              </a:rPr>
              <a:t>decreases tone in the bladder body</a:t>
            </a:r>
          </a:p>
          <a:p>
            <a:pPr marR="0" algn="l" eaLnBrk="1" hangingPunct="1">
              <a:lnSpc>
                <a:spcPct val="80000"/>
              </a:lnSpc>
              <a:buClr>
                <a:srgbClr val="C00000"/>
              </a:buClr>
              <a:buFont typeface="Arial" pitchFamily="34" charset="0"/>
              <a:buNone/>
            </a:pPr>
            <a:r>
              <a:rPr lang="en-US" sz="1800" smtClean="0">
                <a:solidFill>
                  <a:schemeClr val="tx1"/>
                </a:solidFill>
                <a:latin typeface="Arial" pitchFamily="34" charset="0"/>
                <a:cs typeface="Arial" pitchFamily="34" charset="0"/>
              </a:rPr>
              <a:t> </a:t>
            </a:r>
          </a:p>
          <a:p>
            <a:pPr marR="0" algn="l" eaLnBrk="1" hangingPunct="1">
              <a:lnSpc>
                <a:spcPct val="80000"/>
              </a:lnSpc>
              <a:buClr>
                <a:srgbClr val="C00000"/>
              </a:buClr>
              <a:buFont typeface="Arial" pitchFamily="34" charset="0"/>
              <a:buNone/>
            </a:pPr>
            <a:r>
              <a:rPr lang="en-US" sz="1800" b="1" i="1" smtClean="0">
                <a:solidFill>
                  <a:srgbClr val="0070C0"/>
                </a:solidFill>
                <a:latin typeface="Arial" pitchFamily="34" charset="0"/>
                <a:cs typeface="Arial" pitchFamily="34" charset="0"/>
              </a:rPr>
              <a:t>The parasympathetic nervous system:</a:t>
            </a:r>
          </a:p>
          <a:p>
            <a:pPr marR="0" algn="l" eaLnBrk="1" hangingPunct="1">
              <a:lnSpc>
                <a:spcPct val="80000"/>
              </a:lnSpc>
              <a:buClr>
                <a:srgbClr val="C00000"/>
              </a:buClr>
              <a:buFont typeface="Arial" pitchFamily="34" charset="0"/>
              <a:buChar char="•"/>
            </a:pPr>
            <a:r>
              <a:rPr lang="en-US" sz="1800" smtClean="0">
                <a:solidFill>
                  <a:schemeClr val="tx1"/>
                </a:solidFill>
                <a:latin typeface="Arial" pitchFamily="34" charset="0"/>
                <a:cs typeface="Arial" pitchFamily="34" charset="0"/>
              </a:rPr>
              <a:t>Controls bladder motor function — bladder contraction &amp; bladder emptying </a:t>
            </a:r>
          </a:p>
          <a:p>
            <a:pPr marR="0" algn="l" eaLnBrk="1" hangingPunct="1">
              <a:lnSpc>
                <a:spcPct val="80000"/>
              </a:lnSpc>
              <a:buClr>
                <a:srgbClr val="C00000"/>
              </a:buClr>
              <a:buFont typeface="Arial" pitchFamily="34" charset="0"/>
              <a:buChar char="•"/>
            </a:pPr>
            <a:r>
              <a:rPr lang="en-US" sz="1800" smtClean="0">
                <a:solidFill>
                  <a:schemeClr val="tx1"/>
                </a:solidFill>
                <a:latin typeface="Arial" pitchFamily="34" charset="0"/>
                <a:cs typeface="Arial" pitchFamily="34" charset="0"/>
              </a:rPr>
              <a:t>Originates in the sacral spinal cord, primarily in S2 to S4</a:t>
            </a:r>
          </a:p>
          <a:p>
            <a:pPr marR="0" algn="l" eaLnBrk="1" hangingPunct="1">
              <a:lnSpc>
                <a:spcPct val="80000"/>
              </a:lnSpc>
              <a:buClr>
                <a:srgbClr val="C00000"/>
              </a:buClr>
              <a:buFont typeface="Arial" pitchFamily="34" charset="0"/>
              <a:buNone/>
            </a:pPr>
            <a:r>
              <a:rPr lang="en-US" sz="1800" smtClean="0">
                <a:solidFill>
                  <a:schemeClr val="tx1"/>
                </a:solidFill>
                <a:latin typeface="Arial" pitchFamily="34" charset="0"/>
                <a:cs typeface="Arial" pitchFamily="34" charset="0"/>
              </a:rPr>
              <a:t> </a:t>
            </a:r>
          </a:p>
          <a:p>
            <a:pPr marR="0" algn="l" eaLnBrk="1" hangingPunct="1">
              <a:lnSpc>
                <a:spcPct val="80000"/>
              </a:lnSpc>
              <a:buClr>
                <a:srgbClr val="C00000"/>
              </a:buClr>
              <a:buFont typeface="Arial" pitchFamily="34" charset="0"/>
              <a:buNone/>
            </a:pPr>
            <a:endParaRPr lang="en-US" sz="1800" smtClean="0">
              <a:solidFill>
                <a:schemeClr val="tx1"/>
              </a:solidFill>
              <a:latin typeface="Arial" pitchFamily="34" charset="0"/>
              <a:cs typeface="Arial" pitchFamily="34" charset="0"/>
            </a:endParaRPr>
          </a:p>
          <a:p>
            <a:pPr marR="0" algn="l" eaLnBrk="1" hangingPunct="1">
              <a:lnSpc>
                <a:spcPct val="80000"/>
              </a:lnSpc>
              <a:buClr>
                <a:srgbClr val="C00000"/>
              </a:buClr>
              <a:buFont typeface="Arial" pitchFamily="34" charset="0"/>
              <a:buNone/>
            </a:pPr>
            <a:endParaRPr lang="en-US" sz="1800" b="1" i="1" smtClean="0">
              <a:solidFill>
                <a:srgbClr val="FFC000"/>
              </a:solidFill>
              <a:latin typeface="Arial" pitchFamily="34" charset="0"/>
              <a:cs typeface="Arial" pitchFamily="34" charset="0"/>
            </a:endParaRPr>
          </a:p>
          <a:p>
            <a:pPr marR="0" algn="l" eaLnBrk="1" hangingPunct="1">
              <a:lnSpc>
                <a:spcPct val="80000"/>
              </a:lnSpc>
              <a:buClr>
                <a:srgbClr val="C00000"/>
              </a:buClr>
              <a:buFont typeface="Arial" pitchFamily="34" charset="0"/>
              <a:buNone/>
            </a:pPr>
            <a:r>
              <a:rPr lang="en-US" sz="1800" b="1" i="1" smtClean="0">
                <a:solidFill>
                  <a:srgbClr val="FFC000"/>
                </a:solidFill>
                <a:latin typeface="Arial" pitchFamily="34" charset="0"/>
                <a:cs typeface="Arial" pitchFamily="34" charset="0"/>
              </a:rPr>
              <a:t>The somatic nervous system </a:t>
            </a:r>
          </a:p>
          <a:p>
            <a:pPr marR="0" algn="l" eaLnBrk="1" hangingPunct="1">
              <a:lnSpc>
                <a:spcPct val="80000"/>
              </a:lnSpc>
              <a:buClr>
                <a:srgbClr val="C00000"/>
              </a:buClr>
              <a:buFont typeface="Arial" pitchFamily="34" charset="0"/>
              <a:buChar char="•"/>
            </a:pPr>
            <a:r>
              <a:rPr lang="en-US" sz="1800" smtClean="0">
                <a:solidFill>
                  <a:schemeClr val="tx1"/>
                </a:solidFill>
                <a:latin typeface="Arial" pitchFamily="34" charset="0"/>
                <a:cs typeface="Arial" pitchFamily="34" charset="0"/>
              </a:rPr>
              <a:t>The somatic innervation of the pelvic floor, urethra, &amp; external anal sphincter originates in the sacral spinal cord, primarily in S2 to S4</a:t>
            </a:r>
            <a:endParaRPr lang="en-US" sz="23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3466</TotalTime>
  <Words>1258</Words>
  <Application>Microsoft Office PowerPoint</Application>
  <PresentationFormat>On-screen Show (4:3)</PresentationFormat>
  <Paragraphs>281</Paragraphs>
  <Slides>36</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Lucida Sans Unicode</vt:lpstr>
      <vt:lpstr>Wingdings 3</vt:lpstr>
      <vt:lpstr>Verdana</vt:lpstr>
      <vt:lpstr>Wingdings 2</vt:lpstr>
      <vt:lpstr>Calibri</vt:lpstr>
      <vt:lpstr>Times New Roman</vt:lpstr>
      <vt:lpstr>Wingdings</vt:lpstr>
      <vt:lpstr>Concourse</vt:lpstr>
      <vt:lpstr>Office Theme</vt:lpstr>
      <vt:lpstr>     Urinary Incontinence  Dr. Ahlam Al-Kharabsheh </vt:lpstr>
      <vt:lpstr> Urinary incontinence </vt:lpstr>
      <vt:lpstr>Anatomy of the urinary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 There are many cause of urinary incontinence divided into urethral and extra-urethral causes </vt:lpstr>
      <vt:lpstr>PowerPoint Presentation</vt:lpstr>
      <vt:lpstr>PowerPoint Presentation</vt:lpstr>
      <vt:lpstr>Urge incontinence:  </vt:lpstr>
      <vt:lpstr>PowerPoint Presentation</vt:lpstr>
      <vt:lpstr>PowerPoint Presentation</vt:lpstr>
      <vt:lpstr>PowerPoint Presentation</vt:lpstr>
      <vt:lpstr>PowerPoint Presentation</vt:lpstr>
      <vt:lpstr>Extraurthral causes: The observation of urine leakage through channels other than the urethra.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Incontinence</dc:title>
  <dc:creator>Rawan</dc:creator>
  <cp:lastModifiedBy>Rabai </cp:lastModifiedBy>
  <cp:revision>105</cp:revision>
  <dcterms:created xsi:type="dcterms:W3CDTF">2015-02-09T04:06:12Z</dcterms:created>
  <dcterms:modified xsi:type="dcterms:W3CDTF">2021-02-11T23:50:24Z</dcterms:modified>
</cp:coreProperties>
</file>