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5" Type="http://schemas.openxmlformats.org/officeDocument/2006/relationships/custom-properties" Target="docProps/custom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4"/>
  </p:sldMasterIdLst>
  <p:notesMasterIdLst>
    <p:notesMasterId r:id="rId32"/>
  </p:notesMasterIdLst>
  <p:sldIdLst>
    <p:sldId id="256" r:id="rId5"/>
    <p:sldId id="276" r:id="rId6"/>
    <p:sldId id="339" r:id="rId7"/>
    <p:sldId id="278" r:id="rId8"/>
    <p:sldId id="357" r:id="rId9"/>
    <p:sldId id="279" r:id="rId10"/>
    <p:sldId id="283" r:id="rId11"/>
    <p:sldId id="284" r:id="rId12"/>
    <p:sldId id="358" r:id="rId13"/>
    <p:sldId id="285" r:id="rId14"/>
    <p:sldId id="288" r:id="rId15"/>
    <p:sldId id="293" r:id="rId16"/>
    <p:sldId id="292" r:id="rId17"/>
    <p:sldId id="295" r:id="rId18"/>
    <p:sldId id="296" r:id="rId19"/>
    <p:sldId id="297" r:id="rId20"/>
    <p:sldId id="299" r:id="rId21"/>
    <p:sldId id="300" r:id="rId22"/>
    <p:sldId id="308" r:id="rId23"/>
    <p:sldId id="359" r:id="rId24"/>
    <p:sldId id="313" r:id="rId25"/>
    <p:sldId id="360" r:id="rId26"/>
    <p:sldId id="361" r:id="rId27"/>
    <p:sldId id="280" r:id="rId28"/>
    <p:sldId id="281" r:id="rId29"/>
    <p:sldId id="282" r:id="rId30"/>
    <p:sldId id="289" r:id="rId31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ADC1"/>
    <a:srgbClr val="008000"/>
    <a:srgbClr val="0000CC"/>
    <a:srgbClr val="8F2196"/>
    <a:srgbClr val="A77596"/>
    <a:srgbClr val="BA62AD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0784"/>
    <p:restoredTop sz="94718"/>
  </p:normalViewPr>
  <p:slideViewPr>
    <p:cSldViewPr>
      <p:cViewPr varScale="1">
        <p:scale>
          <a:sx n="87" d="100"/>
          <a:sy n="87" d="100"/>
        </p:scale>
        <p:origin x="520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 /><Relationship Id="rId13" Type="http://schemas.openxmlformats.org/officeDocument/2006/relationships/slide" Target="slides/slide9.xml" /><Relationship Id="rId18" Type="http://schemas.openxmlformats.org/officeDocument/2006/relationships/slide" Target="slides/slide14.xml" /><Relationship Id="rId26" Type="http://schemas.openxmlformats.org/officeDocument/2006/relationships/slide" Target="slides/slide22.xml" /><Relationship Id="rId3" Type="http://schemas.openxmlformats.org/officeDocument/2006/relationships/customXml" Target="../customXml/item3.xml" /><Relationship Id="rId21" Type="http://schemas.openxmlformats.org/officeDocument/2006/relationships/slide" Target="slides/slide17.xml" /><Relationship Id="rId34" Type="http://schemas.openxmlformats.org/officeDocument/2006/relationships/viewProps" Target="viewProps.xml" /><Relationship Id="rId7" Type="http://schemas.openxmlformats.org/officeDocument/2006/relationships/slide" Target="slides/slide3.xml" /><Relationship Id="rId12" Type="http://schemas.openxmlformats.org/officeDocument/2006/relationships/slide" Target="slides/slide8.xml" /><Relationship Id="rId17" Type="http://schemas.openxmlformats.org/officeDocument/2006/relationships/slide" Target="slides/slide13.xml" /><Relationship Id="rId25" Type="http://schemas.openxmlformats.org/officeDocument/2006/relationships/slide" Target="slides/slide21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2.xml" /><Relationship Id="rId20" Type="http://schemas.openxmlformats.org/officeDocument/2006/relationships/slide" Target="slides/slide16.xml" /><Relationship Id="rId29" Type="http://schemas.openxmlformats.org/officeDocument/2006/relationships/slide" Target="slides/slide25.xml" /><Relationship Id="rId1" Type="http://schemas.openxmlformats.org/officeDocument/2006/relationships/customXml" Target="../customXml/item1.xml" /><Relationship Id="rId6" Type="http://schemas.openxmlformats.org/officeDocument/2006/relationships/slide" Target="slides/slide2.xml" /><Relationship Id="rId11" Type="http://schemas.openxmlformats.org/officeDocument/2006/relationships/slide" Target="slides/slide7.xml" /><Relationship Id="rId24" Type="http://schemas.openxmlformats.org/officeDocument/2006/relationships/slide" Target="slides/slide20.xml" /><Relationship Id="rId32" Type="http://schemas.openxmlformats.org/officeDocument/2006/relationships/notesMaster" Target="notesMasters/notesMaster1.xml" /><Relationship Id="rId5" Type="http://schemas.openxmlformats.org/officeDocument/2006/relationships/slide" Target="slides/slide1.xml" /><Relationship Id="rId15" Type="http://schemas.openxmlformats.org/officeDocument/2006/relationships/slide" Target="slides/slide11.xml" /><Relationship Id="rId23" Type="http://schemas.openxmlformats.org/officeDocument/2006/relationships/slide" Target="slides/slide19.xml" /><Relationship Id="rId28" Type="http://schemas.openxmlformats.org/officeDocument/2006/relationships/slide" Target="slides/slide24.xml" /><Relationship Id="rId36" Type="http://schemas.openxmlformats.org/officeDocument/2006/relationships/tableStyles" Target="tableStyles.xml" /><Relationship Id="rId10" Type="http://schemas.openxmlformats.org/officeDocument/2006/relationships/slide" Target="slides/slide6.xml" /><Relationship Id="rId19" Type="http://schemas.openxmlformats.org/officeDocument/2006/relationships/slide" Target="slides/slide15.xml" /><Relationship Id="rId31" Type="http://schemas.openxmlformats.org/officeDocument/2006/relationships/slide" Target="slides/slide27.xml" /><Relationship Id="rId4" Type="http://schemas.openxmlformats.org/officeDocument/2006/relationships/slideMaster" Target="slideMasters/slideMaster1.xml" /><Relationship Id="rId9" Type="http://schemas.openxmlformats.org/officeDocument/2006/relationships/slide" Target="slides/slide5.xml" /><Relationship Id="rId14" Type="http://schemas.openxmlformats.org/officeDocument/2006/relationships/slide" Target="slides/slide10.xml" /><Relationship Id="rId22" Type="http://schemas.openxmlformats.org/officeDocument/2006/relationships/slide" Target="slides/slide18.xml" /><Relationship Id="rId27" Type="http://schemas.openxmlformats.org/officeDocument/2006/relationships/slide" Target="slides/slide23.xml" /><Relationship Id="rId30" Type="http://schemas.openxmlformats.org/officeDocument/2006/relationships/slide" Target="slides/slide26.xml" /><Relationship Id="rId35" Type="http://schemas.openxmlformats.org/officeDocument/2006/relationships/theme" Target="theme/theme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1017284E-2667-4EC5-A2F1-32B484C5FF92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A490BD6-D73F-4073-BD0D-8E5DF38D2D6E}" type="slidenum">
              <a:rPr lang="ar-JO" smtClean="0"/>
              <a:pPr/>
              <a:t>‹#›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4698344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1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822890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631704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22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8057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490BD6-D73F-4073-BD0D-8E5DF38D2D6E}" type="slidenum">
              <a:rPr lang="ar-JO" smtClean="0"/>
              <a:pPr/>
              <a:t>23</a:t>
            </a:fld>
            <a:endParaRPr lang="ar-JO"/>
          </a:p>
        </p:txBody>
      </p:sp>
    </p:spTree>
    <p:extLst>
      <p:ext uri="{BB962C8B-B14F-4D97-AF65-F5344CB8AC3E}">
        <p14:creationId xmlns:p14="http://schemas.microsoft.com/office/powerpoint/2010/main" val="1120048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JO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JO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JO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094C36-A3DD-4F65-806E-55592C05031B}" type="datetimeFigureOut">
              <a:rPr lang="ar-JO" smtClean="0"/>
              <a:pPr/>
              <a:t>26/07/1443</a:t>
            </a:fld>
            <a:endParaRPr lang="ar-JO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JO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B3590-2A40-4DA6-9524-1FADA3C43527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1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7.jpeg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 /><Relationship Id="rId2" Type="http://schemas.openxmlformats.org/officeDocument/2006/relationships/image" Target="../media/image21.pn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12.jpeg" /><Relationship Id="rId5" Type="http://schemas.openxmlformats.org/officeDocument/2006/relationships/image" Target="../media/image1.gif" /><Relationship Id="rId4" Type="http://schemas.openxmlformats.org/officeDocument/2006/relationships/image" Target="../media/image23.png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image" Target="../media/image24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 /><Relationship Id="rId2" Type="http://schemas.openxmlformats.org/officeDocument/2006/relationships/image" Target="../media/image25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.gif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2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29.png" /><Relationship Id="rId4" Type="http://schemas.openxmlformats.org/officeDocument/2006/relationships/image" Target="../media/image28.pn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1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7" Type="http://schemas.openxmlformats.org/officeDocument/2006/relationships/image" Target="../media/image4.png" /><Relationship Id="rId2" Type="http://schemas.openxmlformats.org/officeDocument/2006/relationships/image" Target="../media/image6.jpeg" /><Relationship Id="rId1" Type="http://schemas.openxmlformats.org/officeDocument/2006/relationships/slideLayout" Target="../slideLayouts/slideLayout2.xml" /><Relationship Id="rId6" Type="http://schemas.openxmlformats.org/officeDocument/2006/relationships/image" Target="../media/image9.png" /><Relationship Id="rId5" Type="http://schemas.openxmlformats.org/officeDocument/2006/relationships/image" Target="../media/image8.png" /><Relationship Id="rId4" Type="http://schemas.openxmlformats.org/officeDocument/2006/relationships/image" Target="../media/image7.png" 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 /><Relationship Id="rId2" Type="http://schemas.openxmlformats.org/officeDocument/2006/relationships/image" Target="../media/image11.jpe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2" Type="http://schemas.openxmlformats.org/officeDocument/2006/relationships/image" Target="../media/image1.gif" /><Relationship Id="rId1" Type="http://schemas.openxmlformats.org/officeDocument/2006/relationships/slideLayout" Target="../slideLayouts/slideLayout2.xml" /><Relationship Id="rId5" Type="http://schemas.openxmlformats.org/officeDocument/2006/relationships/image" Target="../media/image14.png" /><Relationship Id="rId4" Type="http://schemas.openxmlformats.org/officeDocument/2006/relationships/image" Target="../media/image13.tiff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  <a:latin typeface="Arial Narrow" pitchFamily="34" charset="0"/>
              </a:rPr>
              <a:t>Biochemical pathways regulating the Function of Sensory Organs 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-214314" y="4319606"/>
            <a:ext cx="10144164" cy="2038352"/>
          </a:xfrm>
        </p:spPr>
        <p:txBody>
          <a:bodyPr>
            <a:normAutofit/>
          </a:bodyPr>
          <a:lstStyle/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Dr.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Nesrin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Mwafi</a:t>
            </a:r>
            <a:endParaRPr lang="en-US" sz="28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rtl="0"/>
            <a:r>
              <a:rPr lang="ar-JO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Biochemistry &amp; Molecular Biology Department </a:t>
            </a:r>
          </a:p>
          <a:p>
            <a:pPr rtl="0"/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Faculty of Medicine, </a:t>
            </a:r>
            <a:r>
              <a:rPr lang="en-US" sz="28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Mutah</a:t>
            </a:r>
            <a:r>
              <a:rPr lang="en-US" sz="2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University</a:t>
            </a:r>
          </a:p>
          <a:p>
            <a:pPr rtl="0">
              <a:lnSpc>
                <a:spcPct val="90000"/>
              </a:lnSpc>
            </a:pPr>
            <a:endParaRPr lang="ar-JO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Iodopsin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Iodopsin is the visual pigment in cones consisting of cone opsin protein (photopsin) and the same light sensitive moiety: </a:t>
            </a:r>
            <a:r>
              <a:rPr lang="en-US" sz="2800" dirty="0">
                <a:highlight>
                  <a:srgbClr val="CBADC1"/>
                </a:highlight>
                <a:latin typeface="Arial" pitchFamily="34" charset="0"/>
                <a:cs typeface="Arial" pitchFamily="34" charset="0"/>
              </a:rPr>
              <a:t>retinal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3 different types of iodopsins and consequently 3 different types of cone cells (which give us color vision):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L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 + retinal)      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red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 560nm</a:t>
            </a: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M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II + retinal)       </a:t>
            </a:r>
            <a:r>
              <a:rPr lang="en-US" sz="2400" dirty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green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530nm</a:t>
            </a:r>
          </a:p>
          <a:p>
            <a:pPr marL="914400" lvl="1" indent="-457200" algn="l" rtl="0">
              <a:buClr>
                <a:schemeClr val="tx1"/>
              </a:buClr>
              <a:buFont typeface="+mj-lt"/>
              <a:buAutoNum type="arabicPeriod"/>
            </a:pP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cones (photopsin III + retinal)       </a:t>
            </a:r>
            <a:r>
              <a:rPr lang="en-US" sz="24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blue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light, 420nm </a:t>
            </a:r>
          </a:p>
          <a:p>
            <a:pPr marL="514350" indent="-514350" algn="l" rtl="0">
              <a:buFont typeface="+mj-lt"/>
              <a:buAutoNum type="arabicPeriod"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رابط كسهم مستقيم 7"/>
          <p:cNvCxnSpPr/>
          <p:nvPr/>
        </p:nvCxnSpPr>
        <p:spPr>
          <a:xfrm>
            <a:off x="5500694" y="452870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رابط كسهم مستقيم 11"/>
          <p:cNvCxnSpPr/>
          <p:nvPr/>
        </p:nvCxnSpPr>
        <p:spPr>
          <a:xfrm>
            <a:off x="5695298" y="5028282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رابط كسهم مستقيم 12"/>
          <p:cNvCxnSpPr/>
          <p:nvPr/>
        </p:nvCxnSpPr>
        <p:spPr>
          <a:xfrm>
            <a:off x="5715008" y="5427676"/>
            <a:ext cx="500066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C00000"/>
                </a:solidFill>
              </a:rPr>
              <a:t>3 Different Cones </a:t>
            </a:r>
            <a:endParaRPr lang="en-GB" sz="48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" name="مجموعة 11"/>
          <p:cNvGrpSpPr/>
          <p:nvPr/>
        </p:nvGrpSpPr>
        <p:grpSpPr>
          <a:xfrm>
            <a:off x="1285852" y="1428736"/>
            <a:ext cx="6361770" cy="4143404"/>
            <a:chOff x="1285852" y="1428736"/>
            <a:chExt cx="6361770" cy="4143404"/>
          </a:xfrm>
        </p:grpSpPr>
        <p:pic>
          <p:nvPicPr>
            <p:cNvPr id="8" name="صورة 7" descr="1416_Color_Sensitivity.jpg"/>
            <p:cNvPicPr>
              <a:picLocks noChangeAspect="1"/>
            </p:cNvPicPr>
            <p:nvPr/>
          </p:nvPicPr>
          <p:blipFill>
            <a:blip r:embed="rId3"/>
            <a:srcRect t="5468"/>
            <a:stretch>
              <a:fillRect/>
            </a:stretch>
          </p:blipFill>
          <p:spPr>
            <a:xfrm>
              <a:off x="1285852" y="1643050"/>
              <a:ext cx="6361770" cy="3929090"/>
            </a:xfrm>
            <a:prstGeom prst="rect">
              <a:avLst/>
            </a:prstGeom>
          </p:spPr>
        </p:pic>
        <p:sp>
          <p:nvSpPr>
            <p:cNvPr id="7" name="مربع نص 6"/>
            <p:cNvSpPr txBox="1"/>
            <p:nvPr/>
          </p:nvSpPr>
          <p:spPr>
            <a:xfrm>
              <a:off x="2571736" y="1643050"/>
              <a:ext cx="8418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420nm</a:t>
              </a:r>
              <a:endParaRPr lang="en-GB" b="1" dirty="0"/>
            </a:p>
          </p:txBody>
        </p:sp>
        <p:sp>
          <p:nvSpPr>
            <p:cNvPr id="9" name="مربع نص 8"/>
            <p:cNvSpPr txBox="1"/>
            <p:nvPr/>
          </p:nvSpPr>
          <p:spPr>
            <a:xfrm>
              <a:off x="5939872" y="1428736"/>
              <a:ext cx="846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560nm</a:t>
              </a:r>
              <a:endParaRPr lang="en-GB" b="1" dirty="0"/>
            </a:p>
          </p:txBody>
        </p:sp>
        <p:sp>
          <p:nvSpPr>
            <p:cNvPr id="10" name="مربع نص 9"/>
            <p:cNvSpPr txBox="1"/>
            <p:nvPr/>
          </p:nvSpPr>
          <p:spPr>
            <a:xfrm>
              <a:off x="5154053" y="1428736"/>
              <a:ext cx="84670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530nm</a:t>
              </a:r>
              <a:endParaRPr lang="en-GB" b="1" dirty="0"/>
            </a:p>
          </p:txBody>
        </p:sp>
        <p:sp>
          <p:nvSpPr>
            <p:cNvPr id="11" name="مربع نص 10"/>
            <p:cNvSpPr txBox="1"/>
            <p:nvPr/>
          </p:nvSpPr>
          <p:spPr>
            <a:xfrm>
              <a:off x="4328664" y="1571612"/>
              <a:ext cx="8467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/>
                <a:t>498nm</a:t>
              </a:r>
              <a:endParaRPr lang="en-GB" b="1" dirty="0"/>
            </a:p>
          </p:txBody>
        </p:sp>
      </p:grp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Phototransduction is the process by which the light detected by photoreceptor cells in the retina is converted into electrical (or cellular) signals. 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4" name="مجموعة 13"/>
          <p:cNvGrpSpPr/>
          <p:nvPr/>
        </p:nvGrpSpPr>
        <p:grpSpPr>
          <a:xfrm>
            <a:off x="456749" y="1714488"/>
            <a:ext cx="8630359" cy="4471987"/>
            <a:chOff x="456749" y="1714488"/>
            <a:chExt cx="8630359" cy="4471987"/>
          </a:xfrm>
        </p:grpSpPr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3"/>
            <a:srcRect r="3298"/>
            <a:stretch>
              <a:fillRect/>
            </a:stretch>
          </p:blipFill>
          <p:spPr bwMode="auto">
            <a:xfrm>
              <a:off x="3233238" y="1857364"/>
              <a:ext cx="5853870" cy="4329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13" name="مجموعة 12"/>
            <p:cNvGrpSpPr/>
            <p:nvPr/>
          </p:nvGrpSpPr>
          <p:grpSpPr>
            <a:xfrm>
              <a:off x="456749" y="1714488"/>
              <a:ext cx="2829367" cy="2216922"/>
              <a:chOff x="456749" y="1714488"/>
              <a:chExt cx="2829367" cy="2216922"/>
            </a:xfrm>
          </p:grpSpPr>
          <p:pic>
            <p:nvPicPr>
              <p:cNvPr id="11" name="صورة 10" descr="Eye_Cross_Section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6749" y="1714488"/>
                <a:ext cx="2829367" cy="2216922"/>
              </a:xfrm>
              <a:prstGeom prst="rect">
                <a:avLst/>
              </a:prstGeom>
            </p:spPr>
          </p:pic>
          <p:sp>
            <p:nvSpPr>
              <p:cNvPr id="12" name="مستطيل 11"/>
              <p:cNvSpPr/>
              <p:nvPr/>
            </p:nvSpPr>
            <p:spPr>
              <a:xfrm>
                <a:off x="2456981" y="2602671"/>
                <a:ext cx="714380" cy="78581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8472518" cy="5286412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Phototransduction is the process by which the light detected by photoreceptor cells in the retina is converted into electrical (or cellular) signals. 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These are transmitted as nerve impulses back through layers of retina to optic nerve fibers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The optic nerve carries the information to the brain to be processed there </a:t>
            </a:r>
          </a:p>
          <a:p>
            <a:pPr algn="l" rtl="0"/>
            <a:r>
              <a:rPr lang="en-US" sz="28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What is the molecular mechanism involved in visual cycle  and how does the absorbed light create a response ?</a:t>
            </a:r>
          </a:p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6286544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In the absence of light, the photoreceptor cell is in the depolarized state with membrane potential of -40 mV. This depends on: </a:t>
            </a: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Non-gated 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channel: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outflux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 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(ongoing outward K</a:t>
            </a:r>
            <a:r>
              <a:rPr lang="en-US" sz="2400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current)</a:t>
            </a:r>
          </a:p>
          <a:p>
            <a:pPr marL="514350" lvl="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cGMP-gated 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channel: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influx of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    (inward 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current known as 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dark    </a:t>
            </a: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      current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</a:t>
            </a:r>
            <a:r>
              <a:rPr lang="en-US" sz="24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24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</a:pPr>
            <a:endParaRPr lang="en-US" sz="1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3"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pump: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it is an active transport requires ATP (to transfer 3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out and     2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K</a:t>
            </a:r>
            <a:r>
              <a:rPr lang="en-US" sz="2400" b="1" baseline="30000" dirty="0">
                <a:latin typeface="Arial" pitchFamily="34" charset="0"/>
                <a:cs typeface="Arial" pitchFamily="34" charset="0"/>
              </a:rPr>
              <a:t>+ 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in)</a:t>
            </a:r>
            <a:endParaRPr lang="en-US" sz="2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6929454" y="1357298"/>
            <a:ext cx="2000264" cy="5286412"/>
          </a:xfrm>
        </p:spPr>
        <p:txBody>
          <a:bodyPr>
            <a:normAutofit/>
          </a:bodyPr>
          <a:lstStyle/>
          <a:p>
            <a:pPr algn="l" rtl="0">
              <a:buNone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514350" indent="-514350" algn="l" rtl="0">
              <a:buNone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62745" y="1456632"/>
            <a:ext cx="2421838" cy="535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2" name="صورة 11" descr="10-39.jpg"/>
          <p:cNvPicPr>
            <a:picLocks noChangeAspect="1"/>
          </p:cNvPicPr>
          <p:nvPr/>
        </p:nvPicPr>
        <p:blipFill>
          <a:blip r:embed="rId3"/>
          <a:srcRect r="42708"/>
          <a:stretch>
            <a:fillRect/>
          </a:stretch>
        </p:blipFill>
        <p:spPr>
          <a:xfrm>
            <a:off x="785786" y="1214422"/>
            <a:ext cx="3417704" cy="5357850"/>
          </a:xfrm>
          <a:prstGeom prst="rect">
            <a:avLst/>
          </a:prstGeom>
        </p:spPr>
      </p:pic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4357686" y="1500174"/>
            <a:ext cx="4786314" cy="471490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n darkness, 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rhodopsin is inactive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and cGMP level is high thus Na</a:t>
            </a:r>
            <a:r>
              <a:rPr kumimoji="0" lang="en-US" sz="2800" b="0" i="0" u="none" strike="noStrike" kern="1200" cap="none" spc="0" normalizeH="0" baseline="3000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+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channels are open.</a:t>
            </a:r>
          </a:p>
          <a:p>
            <a:pPr marL="514350" marR="0" lvl="0" indent="-5143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The neurotransmitter molecules are released from synaptic terminal of photoreceptor cell.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Phototransduction Cascade 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2714612" y="1714488"/>
            <a:ext cx="6286512" cy="4857784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In presence of light,  a series of changes occur within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rhodopsin</a:t>
            </a:r>
            <a:r>
              <a:rPr lang="en-US" sz="28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which activate a downstream signaling cascade resulting in the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closure of Na</a:t>
            </a:r>
            <a:r>
              <a:rPr lang="en-US" sz="28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channels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. Indeed,  rhodopsin dissociates, the activated opsin decreases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cGMP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which in turn closes Na</a:t>
            </a:r>
            <a:r>
              <a:rPr lang="en-US" sz="2800" baseline="30000" dirty="0">
                <a:latin typeface="Arial" pitchFamily="34" charset="0"/>
                <a:cs typeface="Arial" pitchFamily="34" charset="0"/>
              </a:rPr>
              <a:t>+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channels and </a:t>
            </a:r>
            <a:r>
              <a:rPr lang="en-US" sz="28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hyperpolarizes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the cell. Consequently, less neurotransmitter molecules are released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.   </a:t>
            </a:r>
            <a:r>
              <a:rPr kumimoji="0" lang="en-US" sz="11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071546"/>
            <a:ext cx="2500330" cy="5504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مجموعة 30"/>
          <p:cNvGrpSpPr/>
          <p:nvPr/>
        </p:nvGrpSpPr>
        <p:grpSpPr>
          <a:xfrm>
            <a:off x="642910" y="4429132"/>
            <a:ext cx="4476760" cy="1643074"/>
            <a:chOff x="952496" y="4348175"/>
            <a:chExt cx="4262446" cy="1438279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3938592" y="4348175"/>
              <a:ext cx="1276350" cy="866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30" name="مجموعة 29"/>
            <p:cNvGrpSpPr/>
            <p:nvPr/>
          </p:nvGrpSpPr>
          <p:grpSpPr>
            <a:xfrm>
              <a:off x="952496" y="4429132"/>
              <a:ext cx="3048000" cy="1357322"/>
              <a:chOff x="952496" y="4429132"/>
              <a:chExt cx="3048000" cy="1357322"/>
            </a:xfrm>
          </p:grpSpPr>
          <p:grpSp>
            <p:nvGrpSpPr>
              <p:cNvPr id="25" name="مجموعة 24"/>
              <p:cNvGrpSpPr/>
              <p:nvPr/>
            </p:nvGrpSpPr>
            <p:grpSpPr>
              <a:xfrm>
                <a:off x="952496" y="4429132"/>
                <a:ext cx="3048000" cy="1143008"/>
                <a:chOff x="1452562" y="4000504"/>
                <a:chExt cx="3048000" cy="1143008"/>
              </a:xfrm>
            </p:grpSpPr>
            <p:pic>
              <p:nvPicPr>
                <p:cNvPr id="26" name="Picture 7" descr="isomerization_structures"/>
                <p:cNvPicPr>
                  <a:picLocks noChangeAspect="1" noChangeArrowheads="1"/>
                </p:cNvPicPr>
                <p:nvPr/>
              </p:nvPicPr>
              <p:blipFill>
                <a:blip r:embed="rId3"/>
                <a:srcRect t="58334" r="42857" b="16666"/>
                <a:stretch>
                  <a:fillRect/>
                </a:stretch>
              </p:blipFill>
              <p:spPr bwMode="auto">
                <a:xfrm>
                  <a:off x="1452562" y="4000504"/>
                  <a:ext cx="3048000" cy="107157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27" name="مستطيل 26"/>
                <p:cNvSpPr/>
                <p:nvPr/>
              </p:nvSpPr>
              <p:spPr>
                <a:xfrm>
                  <a:off x="3929058" y="4572008"/>
                  <a:ext cx="214314" cy="571504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pic>
            <p:nvPicPr>
              <p:cNvPr id="1030" name="Picture 6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000232" y="5576904"/>
                <a:ext cx="904875" cy="2095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Photoisomerization of retinal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3" name="مجموعة 42"/>
          <p:cNvGrpSpPr/>
          <p:nvPr/>
        </p:nvGrpSpPr>
        <p:grpSpPr>
          <a:xfrm>
            <a:off x="4075963" y="1352521"/>
            <a:ext cx="3925061" cy="1628892"/>
            <a:chOff x="4790343" y="1352521"/>
            <a:chExt cx="3925061" cy="1628892"/>
          </a:xfrm>
        </p:grpSpPr>
        <p:grpSp>
          <p:nvGrpSpPr>
            <p:cNvPr id="40" name="مجموعة 39"/>
            <p:cNvGrpSpPr/>
            <p:nvPr/>
          </p:nvGrpSpPr>
          <p:grpSpPr>
            <a:xfrm>
              <a:off x="4790343" y="1352521"/>
              <a:ext cx="3786214" cy="1628892"/>
              <a:chOff x="4790343" y="1352521"/>
              <a:chExt cx="3786214" cy="1628892"/>
            </a:xfrm>
          </p:grpSpPr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b="58188"/>
              <a:stretch>
                <a:fillRect/>
              </a:stretch>
            </p:blipFill>
            <p:spPr bwMode="auto">
              <a:xfrm>
                <a:off x="4790343" y="1352521"/>
                <a:ext cx="3786214" cy="16288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9" name="مستطيل 38"/>
              <p:cNvSpPr/>
              <p:nvPr/>
            </p:nvSpPr>
            <p:spPr bwMode="auto">
              <a:xfrm>
                <a:off x="7000892" y="2167367"/>
                <a:ext cx="1142196" cy="210554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9" charset="0"/>
                </a:endParaRPr>
              </a:p>
            </p:txBody>
          </p:sp>
        </p:grpSp>
        <p:grpSp>
          <p:nvGrpSpPr>
            <p:cNvPr id="21" name="مجموعة 20"/>
            <p:cNvGrpSpPr/>
            <p:nvPr/>
          </p:nvGrpSpPr>
          <p:grpSpPr>
            <a:xfrm>
              <a:off x="6500826" y="1928802"/>
              <a:ext cx="1857388" cy="642942"/>
              <a:chOff x="6715140" y="1571612"/>
              <a:chExt cx="1857388" cy="642942"/>
            </a:xfrm>
          </p:grpSpPr>
          <p:cxnSp>
            <p:nvCxnSpPr>
              <p:cNvPr id="22" name="رابط كسهم مستقيم 21"/>
              <p:cNvCxnSpPr/>
              <p:nvPr/>
            </p:nvCxnSpPr>
            <p:spPr>
              <a:xfrm rot="5400000">
                <a:off x="7143768" y="1928802"/>
                <a:ext cx="357190" cy="214314"/>
              </a:xfrm>
              <a:prstGeom prst="straightConnector1">
                <a:avLst/>
              </a:prstGeom>
              <a:ln w="12700">
                <a:solidFill>
                  <a:srgbClr val="0000CC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3" name="مربع نص 22"/>
              <p:cNvSpPr txBox="1"/>
              <p:nvPr/>
            </p:nvSpPr>
            <p:spPr>
              <a:xfrm>
                <a:off x="6715140" y="1571612"/>
                <a:ext cx="185738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100" dirty="0">
                    <a:solidFill>
                      <a:srgbClr val="0000CC"/>
                    </a:solidFill>
                  </a:rPr>
                  <a:t>Schiff base linkage</a:t>
                </a:r>
                <a:r>
                  <a:rPr lang="en-US" sz="1400" dirty="0">
                    <a:solidFill>
                      <a:srgbClr val="0000CC"/>
                    </a:solidFill>
                  </a:rPr>
                  <a:t> </a:t>
                </a:r>
                <a:endParaRPr lang="en-GB" sz="1400" dirty="0">
                  <a:solidFill>
                    <a:srgbClr val="0000CC"/>
                  </a:solidFill>
                </a:endParaRPr>
              </a:p>
            </p:txBody>
          </p:sp>
        </p:grpSp>
        <p:sp>
          <p:nvSpPr>
            <p:cNvPr id="41" name="مربع نص 40"/>
            <p:cNvSpPr txBox="1"/>
            <p:nvPr/>
          </p:nvSpPr>
          <p:spPr>
            <a:xfrm>
              <a:off x="6858016" y="2121091"/>
              <a:ext cx="18573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Lysine side chain</a:t>
              </a:r>
              <a:r>
                <a:rPr lang="en-US" sz="1400" dirty="0">
                  <a:solidFill>
                    <a:srgbClr val="0000CC"/>
                  </a:solidFill>
                </a:rPr>
                <a:t> </a:t>
              </a:r>
              <a:endParaRPr lang="en-GB" sz="1400" dirty="0">
                <a:solidFill>
                  <a:srgbClr val="0000CC"/>
                </a:solidFill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4C1C00FF-16D3-9545-81BF-D6920F95A0C8}"/>
              </a:ext>
            </a:extLst>
          </p:cNvPr>
          <p:cNvSpPr txBox="1"/>
          <p:nvPr/>
        </p:nvSpPr>
        <p:spPr>
          <a:xfrm>
            <a:off x="4788024" y="2874422"/>
            <a:ext cx="1279516" cy="338554"/>
          </a:xfrm>
          <a:prstGeom prst="rect">
            <a:avLst/>
          </a:prstGeom>
          <a:solidFill>
            <a:srgbClr val="8F2196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solidFill>
                  <a:schemeClr val="bg1"/>
                </a:solidFill>
              </a:rPr>
              <a:t>visual purple</a:t>
            </a:r>
            <a:endParaRPr lang="en-GB" sz="1400" b="1" dirty="0">
              <a:solidFill>
                <a:schemeClr val="bg1"/>
              </a:solidFill>
            </a:endParaRPr>
          </a:p>
        </p:txBody>
      </p:sp>
      <p:grpSp>
        <p:nvGrpSpPr>
          <p:cNvPr id="44" name="مجموعة 43"/>
          <p:cNvGrpSpPr/>
          <p:nvPr/>
        </p:nvGrpSpPr>
        <p:grpSpPr>
          <a:xfrm>
            <a:off x="5102963" y="3212976"/>
            <a:ext cx="3969631" cy="2714644"/>
            <a:chOff x="5102963" y="3143248"/>
            <a:chExt cx="3969631" cy="2714644"/>
          </a:xfrm>
        </p:grpSpPr>
        <p:pic>
          <p:nvPicPr>
            <p:cNvPr id="19" name="Picture 2"/>
            <p:cNvPicPr>
              <a:picLocks noChangeAspect="1" noChangeArrowheads="1"/>
            </p:cNvPicPr>
            <p:nvPr/>
          </p:nvPicPr>
          <p:blipFill>
            <a:blip r:embed="rId6"/>
            <a:srcRect t="61729"/>
            <a:stretch>
              <a:fillRect/>
            </a:stretch>
          </p:blipFill>
          <p:spPr bwMode="auto">
            <a:xfrm>
              <a:off x="5102963" y="4294714"/>
              <a:ext cx="3969631" cy="1563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3" name="مجموعة 32"/>
            <p:cNvGrpSpPr/>
            <p:nvPr/>
          </p:nvGrpSpPr>
          <p:grpSpPr>
            <a:xfrm>
              <a:off x="6072198" y="3143248"/>
              <a:ext cx="1500198" cy="1071570"/>
              <a:chOff x="3786182" y="2857496"/>
              <a:chExt cx="2214578" cy="1357322"/>
            </a:xfrm>
          </p:grpSpPr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6"/>
              <a:srcRect l="36753" t="40640" r="25877" b="37100"/>
              <a:stretch>
                <a:fillRect/>
              </a:stretch>
            </p:blipFill>
            <p:spPr bwMode="auto">
              <a:xfrm>
                <a:off x="3786182" y="2857496"/>
                <a:ext cx="2214578" cy="13573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5" name="مستطيل 34"/>
              <p:cNvSpPr/>
              <p:nvPr/>
            </p:nvSpPr>
            <p:spPr bwMode="auto">
              <a:xfrm>
                <a:off x="4616970" y="3601856"/>
                <a:ext cx="928694" cy="357190"/>
              </a:xfrm>
              <a:prstGeom prst="rect">
                <a:avLst/>
              </a:prstGeom>
              <a:solidFill>
                <a:schemeClr val="bg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" pitchFamily="-109" charset="0"/>
                </a:endParaRPr>
              </a:p>
            </p:txBody>
          </p:sp>
        </p:grp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F7D01DC0-8A29-D348-B34A-36CC4F4A0222}"/>
              </a:ext>
            </a:extLst>
          </p:cNvPr>
          <p:cNvSpPr txBox="1"/>
          <p:nvPr/>
        </p:nvSpPr>
        <p:spPr>
          <a:xfrm>
            <a:off x="6962774" y="5877272"/>
            <a:ext cx="1281634" cy="338554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1600" b="1" dirty="0">
                <a:highlight>
                  <a:srgbClr val="FFFF00"/>
                </a:highlight>
              </a:rPr>
              <a:t>visual yellow</a:t>
            </a:r>
            <a:endParaRPr lang="en-GB" sz="1400" b="1" dirty="0">
              <a:highlight>
                <a:srgbClr val="FFFF00"/>
              </a:highlight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F7C33E5-343C-754F-8BC8-52B9EE3A9966}"/>
              </a:ext>
            </a:extLst>
          </p:cNvPr>
          <p:cNvSpPr txBox="1"/>
          <p:nvPr/>
        </p:nvSpPr>
        <p:spPr>
          <a:xfrm>
            <a:off x="7519230" y="4650845"/>
            <a:ext cx="14733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algn="l" defTabSz="914400" rtl="0" eaLnBrk="1" latinLnBrk="0" hangingPunct="1"/>
            <a:r>
              <a:rPr lang="en-GB" sz="1400" b="1" dirty="0"/>
              <a:t>(Photo-bleached)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8" grpId="0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مجموعة 27"/>
          <p:cNvGrpSpPr/>
          <p:nvPr/>
        </p:nvGrpSpPr>
        <p:grpSpPr>
          <a:xfrm>
            <a:off x="357158" y="1654877"/>
            <a:ext cx="8858312" cy="3774387"/>
            <a:chOff x="357158" y="1654877"/>
            <a:chExt cx="8858312" cy="3774387"/>
          </a:xfrm>
        </p:grpSpPr>
        <p:grpSp>
          <p:nvGrpSpPr>
            <p:cNvPr id="11" name="مجموعة 10"/>
            <p:cNvGrpSpPr/>
            <p:nvPr/>
          </p:nvGrpSpPr>
          <p:grpSpPr>
            <a:xfrm>
              <a:off x="357158" y="1654877"/>
              <a:ext cx="8858312" cy="3774387"/>
              <a:chOff x="357158" y="1654877"/>
              <a:chExt cx="8858312" cy="3774387"/>
            </a:xfrm>
          </p:grpSpPr>
          <p:pic>
            <p:nvPicPr>
              <p:cNvPr id="19" name="صورة 18" descr="Phototransduction.png"/>
              <p:cNvPicPr>
                <a:picLocks noChangeAspect="1"/>
              </p:cNvPicPr>
              <p:nvPr/>
            </p:nvPicPr>
            <p:blipFill>
              <a:blip r:embed="rId2"/>
              <a:srcRect r="5582"/>
              <a:stretch>
                <a:fillRect/>
              </a:stretch>
            </p:blipFill>
            <p:spPr>
              <a:xfrm>
                <a:off x="357158" y="1654877"/>
                <a:ext cx="8429652" cy="3774387"/>
              </a:xfrm>
              <a:prstGeom prst="rect">
                <a:avLst/>
              </a:prstGeom>
            </p:spPr>
          </p:pic>
          <p:sp>
            <p:nvSpPr>
              <p:cNvPr id="8" name="مربع نص 7"/>
              <p:cNvSpPr txBox="1"/>
              <p:nvPr/>
            </p:nvSpPr>
            <p:spPr>
              <a:xfrm>
                <a:off x="8643966" y="4488428"/>
                <a:ext cx="54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Na</a:t>
                </a:r>
                <a:r>
                  <a:rPr lang="en-US" baseline="30000" dirty="0"/>
                  <a:t>+</a:t>
                </a:r>
              </a:p>
            </p:txBody>
          </p:sp>
          <p:sp>
            <p:nvSpPr>
              <p:cNvPr id="9" name="مربع نص 8"/>
              <p:cNvSpPr txBox="1"/>
              <p:nvPr/>
            </p:nvSpPr>
            <p:spPr>
              <a:xfrm>
                <a:off x="8670033" y="3559734"/>
                <a:ext cx="54543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en-US" dirty="0"/>
                  <a:t>Na</a:t>
                </a:r>
                <a:r>
                  <a:rPr lang="en-US" baseline="30000" dirty="0"/>
                  <a:t>+</a:t>
                </a:r>
              </a:p>
            </p:txBody>
          </p:sp>
        </p:grpSp>
        <p:sp>
          <p:nvSpPr>
            <p:cNvPr id="23" name="مربع نص 22"/>
            <p:cNvSpPr txBox="1"/>
            <p:nvPr/>
          </p:nvSpPr>
          <p:spPr>
            <a:xfrm>
              <a:off x="912955" y="1702346"/>
              <a:ext cx="15977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Intradisc space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  <p:sp>
          <p:nvSpPr>
            <p:cNvPr id="27" name="مربع نص 26"/>
            <p:cNvSpPr txBox="1"/>
            <p:nvPr/>
          </p:nvSpPr>
          <p:spPr>
            <a:xfrm>
              <a:off x="530352" y="4345552"/>
              <a:ext cx="17817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rgbClr val="FF0000"/>
                  </a:solidFill>
                </a:rPr>
                <a:t>Cytoplasmic side</a:t>
              </a:r>
              <a:endParaRPr lang="en-GB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 G-protein signaling pathway</a:t>
            </a:r>
            <a:endParaRPr lang="en-GB" sz="40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40" y="1571589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71490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600" dirty="0">
                <a:solidFill>
                  <a:srgbClr val="C00000"/>
                </a:solidFill>
              </a:rPr>
              <a:t>Sensory Organs and Sensory Neurons </a:t>
            </a:r>
            <a:endParaRPr lang="en-GB" sz="36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1" name="صورة 20" descr="brain-image1-300x24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0207" y="2214554"/>
            <a:ext cx="3734933" cy="3000396"/>
          </a:xfrm>
          <a:prstGeom prst="rect">
            <a:avLst/>
          </a:prstGeom>
        </p:spPr>
      </p:pic>
      <p:sp>
        <p:nvSpPr>
          <p:cNvPr id="22" name="مربع نص 21"/>
          <p:cNvSpPr txBox="1"/>
          <p:nvPr/>
        </p:nvSpPr>
        <p:spPr>
          <a:xfrm>
            <a:off x="1785918" y="3433742"/>
            <a:ext cx="13612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Vision</a:t>
            </a:r>
            <a:r>
              <a:rPr lang="en-US" sz="2800" b="1" dirty="0"/>
              <a:t> </a:t>
            </a:r>
            <a:r>
              <a:rPr lang="en-US" sz="2800" b="1" dirty="0">
                <a:solidFill>
                  <a:srgbClr val="FF0000"/>
                </a:solidFill>
              </a:rPr>
              <a:t>&gt;</a:t>
            </a:r>
            <a:endParaRPr lang="en-GB" sz="2800" b="1" dirty="0">
              <a:solidFill>
                <a:srgbClr val="FF0000"/>
              </a:solidFill>
            </a:endParaRPr>
          </a:p>
        </p:txBody>
      </p:sp>
      <p:sp>
        <p:nvSpPr>
          <p:cNvPr id="23" name="مربع نص 22"/>
          <p:cNvSpPr txBox="1"/>
          <p:nvPr/>
        </p:nvSpPr>
        <p:spPr>
          <a:xfrm>
            <a:off x="1142976" y="4063302"/>
            <a:ext cx="17710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CC"/>
                </a:solidFill>
              </a:rPr>
              <a:t>Olfaction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b="1" dirty="0">
                <a:solidFill>
                  <a:srgbClr val="0000CC"/>
                </a:solidFill>
              </a:rPr>
              <a:t>&gt;</a:t>
            </a:r>
            <a:endParaRPr lang="en-GB" sz="2800" b="1" dirty="0">
              <a:solidFill>
                <a:srgbClr val="0000CC"/>
              </a:solidFill>
            </a:endParaRPr>
          </a:p>
        </p:txBody>
      </p:sp>
      <p:sp>
        <p:nvSpPr>
          <p:cNvPr id="24" name="مربع نص 23"/>
          <p:cNvSpPr txBox="1"/>
          <p:nvPr/>
        </p:nvSpPr>
        <p:spPr>
          <a:xfrm>
            <a:off x="2004709" y="4663834"/>
            <a:ext cx="11954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</a:rPr>
              <a:t>Taste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</a:rPr>
              <a:t>&gt;</a:t>
            </a:r>
            <a:endParaRPr lang="en-GB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G-protein signaling pathway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214422"/>
            <a:ext cx="8472518" cy="6072230"/>
          </a:xfrm>
        </p:spPr>
        <p:txBody>
          <a:bodyPr>
            <a:normAutofit/>
          </a:bodyPr>
          <a:lstStyle/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The activated rhodopsin (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R*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binds to and activates the heterotrimeric G-protein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“transducin”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by exchanging its GDP with GTP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The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-subunit of </a:t>
            </a:r>
            <a:r>
              <a:rPr lang="en-US" sz="24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transducin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bound to GTP (the activated transducin,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G*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) dissociates from its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subunits</a:t>
            </a:r>
          </a:p>
          <a:p>
            <a:pPr algn="l" rtl="0"/>
            <a:r>
              <a:rPr lang="en-US" sz="2400" b="1" dirty="0">
                <a:latin typeface="Arial" pitchFamily="34" charset="0"/>
                <a:cs typeface="Arial" pitchFamily="34" charset="0"/>
              </a:rPr>
              <a:t>G* 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binds to the inhibitory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γ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subunits of phosphodiesterase enzyme (PDE) activating its two catalytic subunits: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α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 and </a:t>
            </a:r>
            <a:r>
              <a:rPr lang="el-GR" sz="2400" dirty="0">
                <a:latin typeface="Arial" pitchFamily="34" charset="0"/>
                <a:cs typeface="Arial" pitchFamily="34" charset="0"/>
              </a:rPr>
              <a:t>β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The activated PDE converts cGMP to GMP so reduces the cGMP level and consequently the closure of 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30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+</a:t>
            </a:r>
            <a:r>
              <a:rPr lang="en-US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channels</a:t>
            </a:r>
            <a:r>
              <a:rPr lang="en-US" sz="2400" dirty="0">
                <a:latin typeface="Arial" pitchFamily="34" charset="0"/>
                <a:cs typeface="Arial" pitchFamily="34" charset="0"/>
              </a:rPr>
              <a:t>. Thus, the membrane is hyperpolarized and the rate of neurotransmitters release is reduced</a:t>
            </a:r>
          </a:p>
          <a:p>
            <a:pPr algn="l" rtl="0"/>
            <a:r>
              <a:rPr lang="en-US" sz="2400" dirty="0">
                <a:latin typeface="Arial" pitchFamily="34" charset="0"/>
                <a:cs typeface="Arial" pitchFamily="34" charset="0"/>
              </a:rPr>
              <a:t>Normally, Guanylyl cyclase (GC) enzyme synthesizes cGMP from GTP.  </a:t>
            </a:r>
            <a:r>
              <a:rPr lang="en-US" sz="2400" b="1" u="sng" dirty="0">
                <a:latin typeface="Arial" pitchFamily="34" charset="0"/>
                <a:cs typeface="Arial" pitchFamily="34" charset="0"/>
              </a:rPr>
              <a:t>So cGMP is the second messenger in phototransduction cascade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17145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Regeneration of Visual Pigment </a:t>
            </a:r>
            <a:endParaRPr lang="en-GB" sz="4000" dirty="0"/>
          </a:p>
        </p:txBody>
      </p:sp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صورة 26" descr="400px-Visual_cycle_v2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1071546"/>
            <a:ext cx="6072230" cy="5707897"/>
          </a:xfrm>
          <a:prstGeom prst="rect">
            <a:avLst/>
          </a:prstGeom>
        </p:spPr>
      </p:pic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973128" y="3808"/>
            <a:ext cx="1143008" cy="1295410"/>
          </a:xfrm>
          <a:prstGeom prst="rect">
            <a:avLst/>
          </a:prstGeom>
          <a:noFill/>
        </p:spPr>
      </p:pic>
      <p:cxnSp>
        <p:nvCxnSpPr>
          <p:cNvPr id="9" name="رابط كسهم مستقيم 8"/>
          <p:cNvCxnSpPr/>
          <p:nvPr/>
        </p:nvCxnSpPr>
        <p:spPr>
          <a:xfrm rot="5400000">
            <a:off x="785786" y="2643182"/>
            <a:ext cx="2000264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رابط كسهم مستقيم 9"/>
          <p:cNvCxnSpPr/>
          <p:nvPr/>
        </p:nvCxnSpPr>
        <p:spPr>
          <a:xfrm rot="5400000">
            <a:off x="2000232" y="4438656"/>
            <a:ext cx="223838" cy="2047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Regeneration of Visual Pigment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50070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darkness, inactive rhodopsin consists of opsin covalently linked to 11-cis retinal via schiff base bond. Light induces photoisomerization of 11-cis retinal to all trans retinal. The rhodopsin becomes activated (called meta-rhodopsin II) and loses its visible purple color (photobleached)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b="1" u="none" strike="noStrike" kern="1200" cap="none" spc="0" normalizeH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Long after visual cycle is complete, the activated rhodopsin dissociates and the all-trans retinal is released to be recycled back to 11-cis retinal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A series of biochemical reactions occur both in the outer segment of photoreceptor cell and the pigment epithelium layer in retina to regenerate the visual pigment again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220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First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, all-trans retinal is reduced to all-trans retinol via all-trans retinol dehydrogenase (all-trans RDH) which travels back to retinal pigment epithelium (RPE).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1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Regeneration of Visual Pigment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عنصر نائب للمحتوى 2"/>
          <p:cNvSpPr txBox="1">
            <a:spLocks/>
          </p:cNvSpPr>
          <p:nvPr/>
        </p:nvSpPr>
        <p:spPr>
          <a:xfrm>
            <a:off x="500034" y="1357298"/>
            <a:ext cx="8501090" cy="5286412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 RPE, all-trans retinol is first esterified by lecithin retinol acyltransferase (LRAT)</a:t>
            </a:r>
            <a:r>
              <a:rPr lang="en-GB" sz="2200" dirty="0">
                <a:latin typeface="Arial" pitchFamily="34" charset="0"/>
                <a:cs typeface="Arial" pitchFamily="34" charset="0"/>
              </a:rPr>
              <a:t> to form all-trans retinyl ester (a chemically stable storage form of vitamin A in RPE).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When further chromophore is required, the isomerase enzyme RPE65 (retinal pigment epithelium specific 65-KDa protein) synthesizes 11-cis retinol by using  all-trans retinyl ester as substrate. </a:t>
            </a:r>
          </a:p>
          <a:p>
            <a:pPr marL="342900" lvl="0" indent="-342900" algn="l" rtl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GB" sz="2200" dirty="0">
                <a:latin typeface="Arial" pitchFamily="34" charset="0"/>
                <a:cs typeface="Arial" pitchFamily="34" charset="0"/>
              </a:rPr>
              <a:t>11-cis retinol  is converted via 11-cis retinol dehydrogenase (11-cis RDH) to 11-cis retinal before travelling back to the outer segment of photoreceptor cell where it is again conjugated to an opsin to form new functional visual pigment (e.g. rhodopsin)  </a:t>
            </a:r>
          </a:p>
          <a:p>
            <a:pPr marL="342900" lvl="0" indent="-342900" algn="l" rtl="0">
              <a:spcBef>
                <a:spcPct val="20000"/>
              </a:spcBef>
              <a:defRPr/>
            </a:pPr>
            <a:endParaRPr kumimoji="0" lang="en-US" sz="1000" b="0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  <a:p>
            <a:pPr marL="342900" lvl="0" indent="-342900" algn="l" rtl="0">
              <a:spcBef>
                <a:spcPct val="20000"/>
              </a:spcBef>
              <a:defRPr/>
            </a:pPr>
            <a:endParaRPr lang="en-US" sz="1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Photoreceptor cells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Retina contains two types of photoreceptors: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Rod cells: about 120 million, function in dim light (night vision) and do not perceive color, with high sensitivity and low resolution</a:t>
            </a: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defRPr/>
            </a:pP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 startAt="2"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Cone cells: about 6 million, function in bright light (daytime vision)and are responsible for color vision, with low sensitivity and high resolution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-71462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3200" dirty="0">
                <a:solidFill>
                  <a:srgbClr val="C00000"/>
                </a:solidFill>
              </a:rPr>
              <a:t>Distribution of Rods &amp; Cones across Retina</a:t>
            </a:r>
            <a:endParaRPr lang="en-GB" sz="32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صورة 8" descr="Human_photoreceptor_distribution.sv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5674" y="3329666"/>
            <a:ext cx="3528358" cy="3528358"/>
          </a:xfrm>
          <a:prstGeom prst="rect">
            <a:avLst/>
          </a:prstGeom>
        </p:spPr>
      </p:pic>
      <p:grpSp>
        <p:nvGrpSpPr>
          <p:cNvPr id="35" name="مجموعة 34"/>
          <p:cNvGrpSpPr/>
          <p:nvPr/>
        </p:nvGrpSpPr>
        <p:grpSpPr>
          <a:xfrm>
            <a:off x="500034" y="1071546"/>
            <a:ext cx="4429156" cy="3335927"/>
            <a:chOff x="500034" y="1521833"/>
            <a:chExt cx="4429156" cy="3335927"/>
          </a:xfrm>
        </p:grpSpPr>
        <p:grpSp>
          <p:nvGrpSpPr>
            <p:cNvPr id="33" name="مجموعة 32"/>
            <p:cNvGrpSpPr/>
            <p:nvPr/>
          </p:nvGrpSpPr>
          <p:grpSpPr>
            <a:xfrm>
              <a:off x="500034" y="1521833"/>
              <a:ext cx="4429156" cy="3335927"/>
              <a:chOff x="500034" y="1521833"/>
              <a:chExt cx="4429156" cy="3335927"/>
            </a:xfrm>
          </p:grpSpPr>
          <p:grpSp>
            <p:nvGrpSpPr>
              <p:cNvPr id="19" name="مجموعة 18"/>
              <p:cNvGrpSpPr/>
              <p:nvPr/>
            </p:nvGrpSpPr>
            <p:grpSpPr>
              <a:xfrm>
                <a:off x="500034" y="1521833"/>
                <a:ext cx="4143404" cy="3335927"/>
                <a:chOff x="500034" y="1736147"/>
                <a:chExt cx="4143404" cy="3335927"/>
              </a:xfrm>
            </p:grpSpPr>
            <p:pic>
              <p:nvPicPr>
                <p:cNvPr id="7" name="Picture 14" descr="BEAR_09_06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b="2211"/>
                <a:stretch>
                  <a:fillRect/>
                </a:stretch>
              </p:blipFill>
              <p:spPr bwMode="auto">
                <a:xfrm>
                  <a:off x="500034" y="1736147"/>
                  <a:ext cx="4143404" cy="3335927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grpSp>
              <p:nvGrpSpPr>
                <p:cNvPr id="15" name="مجموعة 14"/>
                <p:cNvGrpSpPr/>
                <p:nvPr/>
              </p:nvGrpSpPr>
              <p:grpSpPr>
                <a:xfrm>
                  <a:off x="2571736" y="2351596"/>
                  <a:ext cx="1428521" cy="1646880"/>
                  <a:chOff x="2599096" y="2351596"/>
                  <a:chExt cx="1428521" cy="1646880"/>
                </a:xfrm>
              </p:grpSpPr>
              <p:sp>
                <p:nvSpPr>
                  <p:cNvPr id="10" name="مربع نص 9"/>
                  <p:cNvSpPr txBox="1"/>
                  <p:nvPr/>
                </p:nvSpPr>
                <p:spPr>
                  <a:xfrm rot="487404">
                    <a:off x="2709970" y="2351596"/>
                    <a:ext cx="125643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Peripheral retina</a:t>
                    </a:r>
                    <a:endParaRPr lang="en-GB" b="1" dirty="0"/>
                  </a:p>
                </p:txBody>
              </p:sp>
              <p:sp>
                <p:nvSpPr>
                  <p:cNvPr id="11" name="مربع نص 10"/>
                  <p:cNvSpPr txBox="1"/>
                  <p:nvPr/>
                </p:nvSpPr>
                <p:spPr>
                  <a:xfrm>
                    <a:off x="2599096" y="2866249"/>
                    <a:ext cx="1057149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>
                        <a:solidFill>
                          <a:srgbClr val="0000CC"/>
                        </a:solidFill>
                      </a:rPr>
                      <a:t>Central retina</a:t>
                    </a:r>
                    <a:endParaRPr lang="en-GB" b="1" dirty="0">
                      <a:solidFill>
                        <a:srgbClr val="0000CC"/>
                      </a:solidFill>
                    </a:endParaRPr>
                  </a:p>
                </p:txBody>
              </p:sp>
              <p:sp>
                <p:nvSpPr>
                  <p:cNvPr id="12" name="مربع نص 11"/>
                  <p:cNvSpPr txBox="1"/>
                  <p:nvPr/>
                </p:nvSpPr>
                <p:spPr>
                  <a:xfrm rot="20669176">
                    <a:off x="2771183" y="3721477"/>
                    <a:ext cx="1256434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Peripheral retina</a:t>
                    </a:r>
                    <a:endParaRPr lang="en-GB" b="1" dirty="0"/>
                  </a:p>
                </p:txBody>
              </p:sp>
              <p:sp>
                <p:nvSpPr>
                  <p:cNvPr id="13" name="مربع نص 12"/>
                  <p:cNvSpPr txBox="1"/>
                  <p:nvPr/>
                </p:nvSpPr>
                <p:spPr>
                  <a:xfrm>
                    <a:off x="3069538" y="3294877"/>
                    <a:ext cx="830677" cy="276999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1200" b="1" dirty="0"/>
                      <a:t>Blind spot</a:t>
                    </a:r>
                    <a:endParaRPr lang="en-GB" b="1" dirty="0"/>
                  </a:p>
                </p:txBody>
              </p:sp>
            </p:grpSp>
          </p:grpSp>
          <p:sp>
            <p:nvSpPr>
              <p:cNvPr id="30" name="مستطيل 29"/>
              <p:cNvSpPr/>
              <p:nvPr/>
            </p:nvSpPr>
            <p:spPr>
              <a:xfrm>
                <a:off x="4214810" y="2258096"/>
                <a:ext cx="714380" cy="35719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v</a:t>
                </a:r>
                <a:endParaRPr lang="en-GB" dirty="0"/>
              </a:p>
            </p:txBody>
          </p:sp>
        </p:grpSp>
        <p:sp>
          <p:nvSpPr>
            <p:cNvPr id="34" name="مربع نص 33"/>
            <p:cNvSpPr txBox="1"/>
            <p:nvPr/>
          </p:nvSpPr>
          <p:spPr>
            <a:xfrm rot="3546538">
              <a:off x="3954690" y="2459621"/>
              <a:ext cx="6423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fovea</a:t>
              </a:r>
              <a:endParaRPr lang="en-GB" dirty="0"/>
            </a:p>
          </p:txBody>
        </p:sp>
      </p:grpSp>
      <p:grpSp>
        <p:nvGrpSpPr>
          <p:cNvPr id="44" name="مجموعة 43"/>
          <p:cNvGrpSpPr/>
          <p:nvPr/>
        </p:nvGrpSpPr>
        <p:grpSpPr>
          <a:xfrm>
            <a:off x="3643306" y="1285860"/>
            <a:ext cx="4647082" cy="1866900"/>
            <a:chOff x="3643306" y="1276348"/>
            <a:chExt cx="4647082" cy="18669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42438" y="1276348"/>
              <a:ext cx="2647950" cy="18669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7" name="مستطيل 36"/>
            <p:cNvSpPr/>
            <p:nvPr/>
          </p:nvSpPr>
          <p:spPr>
            <a:xfrm>
              <a:off x="3643306" y="2000240"/>
              <a:ext cx="285752" cy="56311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cxnSp>
          <p:nvCxnSpPr>
            <p:cNvPr id="40" name="رابط مستقيم 39"/>
            <p:cNvCxnSpPr/>
            <p:nvPr/>
          </p:nvCxnSpPr>
          <p:spPr>
            <a:xfrm flipV="1">
              <a:off x="3929058" y="1357298"/>
              <a:ext cx="1714512" cy="64294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رابط مستقيم 40"/>
            <p:cNvCxnSpPr/>
            <p:nvPr/>
          </p:nvCxnSpPr>
          <p:spPr>
            <a:xfrm>
              <a:off x="3936318" y="2568348"/>
              <a:ext cx="1707252" cy="503462"/>
            </a:xfrm>
            <a:prstGeom prst="line">
              <a:avLst/>
            </a:prstGeom>
            <a:ln w="28575"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000" dirty="0">
                <a:solidFill>
                  <a:srgbClr val="C00000"/>
                </a:solidFill>
              </a:rPr>
              <a:t>Synaptic pattern of Photoreceptors</a:t>
            </a:r>
            <a:endParaRPr lang="en-GB" sz="4000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مجموعة 25"/>
          <p:cNvGrpSpPr/>
          <p:nvPr/>
        </p:nvGrpSpPr>
        <p:grpSpPr>
          <a:xfrm>
            <a:off x="714348" y="1934066"/>
            <a:ext cx="4143404" cy="4066702"/>
            <a:chOff x="785786" y="1362562"/>
            <a:chExt cx="5061423" cy="5352586"/>
          </a:xfrm>
        </p:grpSpPr>
        <p:grpSp>
          <p:nvGrpSpPr>
            <p:cNvPr id="22" name="مجموعة 21"/>
            <p:cNvGrpSpPr/>
            <p:nvPr/>
          </p:nvGrpSpPr>
          <p:grpSpPr>
            <a:xfrm>
              <a:off x="785786" y="1362562"/>
              <a:ext cx="5061423" cy="5352586"/>
              <a:chOff x="785786" y="1362562"/>
              <a:chExt cx="5061423" cy="5352586"/>
            </a:xfrm>
          </p:grpSpPr>
          <p:pic>
            <p:nvPicPr>
              <p:cNvPr id="19" name="صورة 18" descr="63349-004-94FAF325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85786" y="1362562"/>
                <a:ext cx="4794266" cy="5352586"/>
              </a:xfrm>
              <a:prstGeom prst="rect">
                <a:avLst/>
              </a:prstGeom>
            </p:spPr>
          </p:pic>
          <p:sp>
            <p:nvSpPr>
              <p:cNvPr id="20" name="مربع نص 19"/>
              <p:cNvSpPr txBox="1"/>
              <p:nvPr/>
            </p:nvSpPr>
            <p:spPr>
              <a:xfrm>
                <a:off x="4521138" y="3876738"/>
                <a:ext cx="1326071" cy="56713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Cone bipolar </a:t>
                </a:r>
              </a:p>
              <a:p>
                <a:pPr algn="ctr"/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neuron</a:t>
                </a:r>
                <a:endParaRPr lang="en-GB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مربع نص 20"/>
              <p:cNvSpPr txBox="1"/>
              <p:nvPr/>
            </p:nvSpPr>
            <p:spPr>
              <a:xfrm>
                <a:off x="4298073" y="3392461"/>
                <a:ext cx="562385" cy="344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b="1" dirty="0">
                    <a:latin typeface="Arial" pitchFamily="34" charset="0"/>
                    <a:cs typeface="Arial" pitchFamily="34" charset="0"/>
                  </a:rPr>
                  <a:t>Rod</a:t>
                </a:r>
                <a:endParaRPr lang="en-US" sz="1400" b="1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24" name="رابط مستقيم 23"/>
            <p:cNvCxnSpPr/>
            <p:nvPr/>
          </p:nvCxnSpPr>
          <p:spPr>
            <a:xfrm>
              <a:off x="3500430" y="4071942"/>
              <a:ext cx="1071570" cy="526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مربع نص 26"/>
          <p:cNvSpPr txBox="1"/>
          <p:nvPr/>
        </p:nvSpPr>
        <p:spPr>
          <a:xfrm>
            <a:off x="4929190" y="2167962"/>
            <a:ext cx="422583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High degree of convergence </a:t>
            </a:r>
          </a:p>
          <a:p>
            <a:pPr algn="l"/>
            <a:r>
              <a:rPr lang="en-US" sz="2400" dirty="0">
                <a:latin typeface="Arial" pitchFamily="34" charset="0"/>
                <a:cs typeface="Arial" pitchFamily="34" charset="0"/>
              </a:rPr>
              <a:t>reduces resolution in rod system,  whereas 1:1 relationship of cones to bipolar and ganglion cells increases the resolution or visual acuity.  </a:t>
            </a: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>
            <a:normAutofit/>
          </a:bodyPr>
          <a:lstStyle/>
          <a:p>
            <a:pPr rtl="0"/>
            <a:r>
              <a:rPr lang="en-US" sz="4800" dirty="0">
                <a:solidFill>
                  <a:srgbClr val="C00000"/>
                </a:solidFill>
              </a:rPr>
              <a:t>Rods vs. Cones</a:t>
            </a:r>
            <a:endParaRPr lang="en-GB" sz="4800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11" name="جدول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6092581"/>
              </p:ext>
            </p:extLst>
          </p:nvPr>
        </p:nvGraphicFramePr>
        <p:xfrm>
          <a:off x="1331640" y="1330870"/>
          <a:ext cx="6929486" cy="5359463"/>
        </p:xfrm>
        <a:graphic>
          <a:graphicData uri="http://schemas.openxmlformats.org/drawingml/2006/table">
            <a:tbl>
              <a:tblPr/>
              <a:tblGrid>
                <a:gridCol w="34647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47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34752"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Rods</a:t>
                      </a:r>
                      <a:endParaRPr lang="en-GB" sz="9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ctr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600" b="1" dirty="0">
                          <a:solidFill>
                            <a:srgbClr val="000000"/>
                          </a:solidFill>
                          <a:latin typeface="Arial"/>
                          <a:ea typeface="Times New Roman"/>
                          <a:cs typeface="Arial"/>
                        </a:rPr>
                        <a:t>Cones</a:t>
                      </a:r>
                      <a:endParaRPr lang="en-GB" sz="16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Used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for scotopic  vision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(vision under low light  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conditions)  or  night  vision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Used for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photopic 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vision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(vision under high light  conditions) or day vision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Very light sensitive</a:t>
                      </a:r>
                      <a:r>
                        <a:rPr lang="en-GB" sz="1200" b="0" u="none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Not very light sensitive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8304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Loss causes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night blindness</a:t>
                      </a:r>
                      <a:endParaRPr lang="en-GB" sz="1000" b="0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Loss 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causes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r>
                        <a:rPr lang="en-GB" sz="1200" b="0" u="none">
                          <a:solidFill>
                            <a:schemeClr val="tx1"/>
                          </a:solidFill>
                          <a:highlight>
                            <a:srgbClr val="FFFF00"/>
                          </a:highlight>
                          <a:latin typeface="Arial"/>
                          <a:ea typeface="Times New Roman"/>
                          <a:cs typeface="Arial"/>
                        </a:rPr>
                        <a:t>legal blindness</a:t>
                      </a:r>
                      <a:endParaRPr lang="en-GB" sz="1000" b="0" u="none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lvl="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Low visual acuity (poor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r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esolution) as many rods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are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connected  to one bipolar cells  showing a high degree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of convergence</a:t>
                      </a: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lvl="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High visual acuity; better spatial resolution as  each cone </a:t>
                      </a:r>
                      <a:r>
                        <a:rPr lang="en-GB" sz="1200" b="0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is connected to one bipolar cell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4752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Not present in fovea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Concentrated in fovea</a:t>
                      </a:r>
                      <a:endParaRPr lang="en-GB" sz="1000" b="0" u="none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Calibri"/>
                          <a:ea typeface="Calibri"/>
                          <a:cs typeface="Arial"/>
                        </a:rPr>
                        <a:t> 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Outer  segment  is  rod  shaped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itchFamily="34" charset="0"/>
                          <a:ea typeface="Calibri"/>
                          <a:cs typeface="Arial" pitchFamily="34" charset="0"/>
                        </a:rPr>
                        <a:t>Outer  segment  is  cone shaped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4064">
                <a:tc>
                  <a:txBody>
                    <a:bodyPr/>
                    <a:lstStyle/>
                    <a:p>
                      <a:pPr marL="457200" marR="0" lvl="0" indent="-457200" algn="l" defTabSz="914400" rtl="0" eaLnBrk="1" fontAlgn="auto" latinLnBrk="0" hangingPunct="1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Confer achromatic  or</a:t>
                      </a:r>
                      <a:r>
                        <a:rPr lang="en-GB" sz="1050" b="1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monochromatic </a:t>
                      </a:r>
                      <a:r>
                        <a:rPr lang="en-GB" sz="105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vision</a:t>
                      </a:r>
                      <a:endParaRPr lang="en-GB" sz="5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defTabSz="914400" rtl="0" eaLnBrk="1" latinLnBrk="0" hangingPunct="1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4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Confer </a:t>
                      </a:r>
                      <a:r>
                        <a:rPr lang="en-GB" sz="1200" b="1" dirty="0" err="1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color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vision (trichromatic</a:t>
                      </a:r>
                      <a:r>
                        <a:rPr lang="en-GB" sz="1200" b="1" baseline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vision</a:t>
                      </a: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  <a:endParaRPr lang="en-GB" sz="1400" b="1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257"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Stacks of membrane-enclosed disks are unattached to cell membrane directly</a:t>
                      </a:r>
                      <a:endParaRPr lang="en-GB" sz="1000" b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Disks are attached to outer membrane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9505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About 120 million rods distributed around the retina  (peripheral  vision)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About 6 million cones distributed in each retina</a:t>
                      </a:r>
                      <a:r>
                        <a:rPr lang="en-GB" sz="1200" b="0" u="sng" baseline="3000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(central vision)</a:t>
                      </a:r>
                      <a:endParaRPr lang="en-GB" sz="1200" b="0" u="sng" baseline="30000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711221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One type of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photosensitive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pigment  (Rhodopsin)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 anchor="ctr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ct val="10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Three types of </a:t>
                      </a:r>
                      <a:r>
                        <a:rPr lang="en-GB" sz="1200" b="0" u="none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photosensitive pigments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 in humans (</a:t>
                      </a: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blue,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Arial"/>
                          <a:ea typeface="Calibri"/>
                          <a:cs typeface="Arial"/>
                        </a:rPr>
                        <a:t> green  and red  cones</a:t>
                      </a:r>
                      <a:r>
                        <a:rPr lang="en-GB" sz="1200" b="0" dirty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Arial"/>
                        </a:rPr>
                        <a:t>)</a:t>
                      </a:r>
                    </a:p>
                  </a:txBody>
                  <a:tcPr marL="56127" marR="56127" marT="0" marB="0" anchor="ctr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indent="-457200" algn="l" rtl="0">
                        <a:lnSpc>
                          <a:spcPts val="168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endParaRPr lang="en-GB" sz="1000" b="0" dirty="0">
                        <a:solidFill>
                          <a:schemeClr val="tx1"/>
                        </a:solidFill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6127" marR="56127" marT="0" marB="0">
                    <a:lnL>
                      <a:noFill/>
                    </a:lnL>
                    <a:lnR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7BA0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cxnSp>
        <p:nvCxnSpPr>
          <p:cNvPr id="4" name="Straight Connector 3"/>
          <p:cNvCxnSpPr/>
          <p:nvPr/>
        </p:nvCxnSpPr>
        <p:spPr>
          <a:xfrm>
            <a:off x="1907704" y="1833776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436096" y="1829584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6444208" y="4509120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E162B7E-A9A5-1A47-A94A-6E18F5CB55E0}"/>
              </a:ext>
            </a:extLst>
          </p:cNvPr>
          <p:cNvCxnSpPr/>
          <p:nvPr/>
        </p:nvCxnSpPr>
        <p:spPr>
          <a:xfrm>
            <a:off x="1835696" y="4509120"/>
            <a:ext cx="72008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785786" y="1571612"/>
            <a:ext cx="7772400" cy="2786082"/>
          </a:xfrm>
        </p:spPr>
        <p:txBody>
          <a:bodyPr>
            <a:normAutofit/>
          </a:bodyPr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Biochemistry of Vision I </a:t>
            </a:r>
            <a:endParaRPr lang="ar-JO" dirty="0">
              <a:solidFill>
                <a:srgbClr val="C00000"/>
              </a:solidFill>
              <a:latin typeface="Arial Narrow" pitchFamily="34" charset="0"/>
            </a:endParaRPr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133326"/>
            <a:ext cx="1143008" cy="1295410"/>
          </a:xfrm>
          <a:prstGeom prst="rect">
            <a:avLst/>
          </a:prstGeom>
          <a:noFill/>
        </p:spPr>
      </p:pic>
      <p:sp>
        <p:nvSpPr>
          <p:cNvPr id="10" name="مستطيل 9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صورة 8" descr="eye-2_med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2032387"/>
            <a:ext cx="4071966" cy="3325439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The Structure of Human Eye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6" name="مجموعة 35"/>
          <p:cNvGrpSpPr/>
          <p:nvPr/>
        </p:nvGrpSpPr>
        <p:grpSpPr>
          <a:xfrm>
            <a:off x="3143240" y="1500174"/>
            <a:ext cx="6036938" cy="4447725"/>
            <a:chOff x="3143240" y="1500174"/>
            <a:chExt cx="6036938" cy="4447725"/>
          </a:xfrm>
        </p:grpSpPr>
        <p:grpSp>
          <p:nvGrpSpPr>
            <p:cNvPr id="35" name="مجموعة 34"/>
            <p:cNvGrpSpPr/>
            <p:nvPr/>
          </p:nvGrpSpPr>
          <p:grpSpPr>
            <a:xfrm>
              <a:off x="4643438" y="1500174"/>
              <a:ext cx="4536740" cy="4447725"/>
              <a:chOff x="4643438" y="1500174"/>
              <a:chExt cx="4536740" cy="4447725"/>
            </a:xfrm>
          </p:grpSpPr>
          <p:pic>
            <p:nvPicPr>
              <p:cNvPr id="3" name="Picture 2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643438" y="1899774"/>
                <a:ext cx="4476750" cy="4048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grpSp>
            <p:nvGrpSpPr>
              <p:cNvPr id="34" name="مجموعة 33"/>
              <p:cNvGrpSpPr/>
              <p:nvPr/>
            </p:nvGrpSpPr>
            <p:grpSpPr>
              <a:xfrm>
                <a:off x="8030322" y="1500174"/>
                <a:ext cx="1149856" cy="1285884"/>
                <a:chOff x="8030322" y="1500174"/>
                <a:chExt cx="1149856" cy="1285884"/>
              </a:xfrm>
            </p:grpSpPr>
            <p:cxnSp>
              <p:nvCxnSpPr>
                <p:cNvPr id="29" name="رابط كسهم مستقيم 28"/>
                <p:cNvCxnSpPr/>
                <p:nvPr/>
              </p:nvCxnSpPr>
              <p:spPr>
                <a:xfrm rot="5400000">
                  <a:off x="8072462" y="2000240"/>
                  <a:ext cx="500066" cy="357190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رابط كسهم مستقيم 29"/>
                <p:cNvCxnSpPr/>
                <p:nvPr/>
              </p:nvCxnSpPr>
              <p:spPr>
                <a:xfrm rot="5400000">
                  <a:off x="8572528" y="2500306"/>
                  <a:ext cx="285752" cy="285752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1" name="مربع نص 30"/>
                <p:cNvSpPr txBox="1"/>
                <p:nvPr/>
              </p:nvSpPr>
              <p:spPr>
                <a:xfrm>
                  <a:off x="8429652" y="2294745"/>
                  <a:ext cx="750526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choroid</a:t>
                  </a:r>
                  <a:endParaRPr lang="en-GB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33" name="مربع نص 32"/>
                <p:cNvSpPr txBox="1"/>
                <p:nvPr/>
              </p:nvSpPr>
              <p:spPr>
                <a:xfrm>
                  <a:off x="8030322" y="1500174"/>
                  <a:ext cx="1042272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Pigment</a:t>
                  </a:r>
                </a:p>
                <a:p>
                  <a:pPr algn="ctr"/>
                  <a:r>
                    <a:rPr lang="en-US" sz="1200" b="1" dirty="0">
                      <a:latin typeface="Arial" pitchFamily="34" charset="0"/>
                      <a:cs typeface="Arial" pitchFamily="34" charset="0"/>
                    </a:rPr>
                    <a:t> epithelium </a:t>
                  </a:r>
                  <a:endParaRPr lang="en-GB" sz="1200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44" name="مجموعة 43"/>
            <p:cNvGrpSpPr/>
            <p:nvPr/>
          </p:nvGrpSpPr>
          <p:grpSpPr>
            <a:xfrm>
              <a:off x="3143240" y="2786058"/>
              <a:ext cx="2143140" cy="1785950"/>
              <a:chOff x="3178171" y="2757386"/>
              <a:chExt cx="2031994" cy="1783530"/>
            </a:xfrm>
          </p:grpSpPr>
          <p:sp>
            <p:nvSpPr>
              <p:cNvPr id="10" name="مستطيل 9"/>
              <p:cNvSpPr/>
              <p:nvPr/>
            </p:nvSpPr>
            <p:spPr>
              <a:xfrm rot="14991401">
                <a:off x="3113390" y="3041523"/>
                <a:ext cx="415702" cy="286140"/>
              </a:xfrm>
              <a:prstGeom prst="rect">
                <a:avLst/>
              </a:prstGeom>
              <a:noFill/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37" name="مجموعة 36"/>
              <p:cNvGrpSpPr/>
              <p:nvPr/>
            </p:nvGrpSpPr>
            <p:grpSpPr>
              <a:xfrm>
                <a:off x="3381370" y="2757386"/>
                <a:ext cx="1828795" cy="1783530"/>
                <a:chOff x="3381370" y="2742872"/>
                <a:chExt cx="1828795" cy="1783530"/>
              </a:xfrm>
            </p:grpSpPr>
            <p:cxnSp>
              <p:nvCxnSpPr>
                <p:cNvPr id="14" name="رابط مستقيم 13"/>
                <p:cNvCxnSpPr/>
                <p:nvPr/>
              </p:nvCxnSpPr>
              <p:spPr>
                <a:xfrm flipV="1">
                  <a:off x="3381370" y="2742872"/>
                  <a:ext cx="1801272" cy="18606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رابط مستقيم 14"/>
                <p:cNvCxnSpPr/>
                <p:nvPr/>
              </p:nvCxnSpPr>
              <p:spPr>
                <a:xfrm>
                  <a:off x="3538982" y="3314018"/>
                  <a:ext cx="1671183" cy="1212384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22" name="مجموعة 21"/>
          <p:cNvGrpSpPr/>
          <p:nvPr/>
        </p:nvGrpSpPr>
        <p:grpSpPr>
          <a:xfrm>
            <a:off x="2784612" y="3610277"/>
            <a:ext cx="567843" cy="461665"/>
            <a:chOff x="2784612" y="3610277"/>
            <a:chExt cx="567843" cy="461665"/>
          </a:xfrm>
        </p:grpSpPr>
        <p:sp>
          <p:nvSpPr>
            <p:cNvPr id="19" name="قوس كبير أيسر 18"/>
            <p:cNvSpPr/>
            <p:nvPr/>
          </p:nvSpPr>
          <p:spPr>
            <a:xfrm rot="882197">
              <a:off x="3173580" y="3729535"/>
              <a:ext cx="178875" cy="300911"/>
            </a:xfrm>
            <a:prstGeom prst="leftBrace">
              <a:avLst>
                <a:gd name="adj1" fmla="val 8333"/>
                <a:gd name="adj2" fmla="val 4396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مربع نص 19"/>
            <p:cNvSpPr txBox="1"/>
            <p:nvPr/>
          </p:nvSpPr>
          <p:spPr>
            <a:xfrm>
              <a:off x="2784612" y="3610277"/>
              <a:ext cx="5148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b="1" dirty="0"/>
                <a:t>Blind</a:t>
              </a:r>
            </a:p>
            <a:p>
              <a:pPr algn="ctr"/>
              <a:r>
                <a:rPr lang="en-US" sz="1200" b="1" dirty="0"/>
                <a:t>spot </a:t>
              </a:r>
              <a:endParaRPr lang="en-GB" sz="1200" b="1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The Structure of Retina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44" name="مجموعة 43"/>
          <p:cNvGrpSpPr/>
          <p:nvPr/>
        </p:nvGrpSpPr>
        <p:grpSpPr>
          <a:xfrm>
            <a:off x="5287516" y="1857364"/>
            <a:ext cx="3785078" cy="4286256"/>
            <a:chOff x="4900372" y="1685925"/>
            <a:chExt cx="4243628" cy="5172075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067425" y="1685925"/>
              <a:ext cx="3076575" cy="5172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7" name="مجموعة 26"/>
            <p:cNvGrpSpPr/>
            <p:nvPr/>
          </p:nvGrpSpPr>
          <p:grpSpPr>
            <a:xfrm>
              <a:off x="7023391" y="2634144"/>
              <a:ext cx="883575" cy="794856"/>
              <a:chOff x="7023391" y="2634144"/>
              <a:chExt cx="883575" cy="794856"/>
            </a:xfrm>
          </p:grpSpPr>
          <p:sp>
            <p:nvSpPr>
              <p:cNvPr id="24" name="مربع نص 23"/>
              <p:cNvSpPr txBox="1"/>
              <p:nvPr/>
            </p:nvSpPr>
            <p:spPr>
              <a:xfrm>
                <a:off x="7023391" y="2634144"/>
                <a:ext cx="883575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Amacrine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26" name="رابط مستقيم 25"/>
              <p:cNvCxnSpPr/>
              <p:nvPr/>
            </p:nvCxnSpPr>
            <p:spPr>
              <a:xfrm rot="16200000" flipH="1">
                <a:off x="7429520" y="3286124"/>
                <a:ext cx="214314" cy="7143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مجموعة 34"/>
            <p:cNvGrpSpPr/>
            <p:nvPr/>
          </p:nvGrpSpPr>
          <p:grpSpPr>
            <a:xfrm>
              <a:off x="5712099" y="4590020"/>
              <a:ext cx="1360231" cy="1350824"/>
              <a:chOff x="5712099" y="4590020"/>
              <a:chExt cx="1360231" cy="1350824"/>
            </a:xfrm>
          </p:grpSpPr>
          <p:sp>
            <p:nvSpPr>
              <p:cNvPr id="28" name="مربع نص 27"/>
              <p:cNvSpPr txBox="1"/>
              <p:nvPr/>
            </p:nvSpPr>
            <p:spPr>
              <a:xfrm rot="16200000">
                <a:off x="5295484" y="5006635"/>
                <a:ext cx="1350824" cy="517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Horizontal </a:t>
                </a:r>
                <a:r>
                  <a:rPr lang="en-GB" sz="1200" b="1" dirty="0">
                    <a:latin typeface="Arial" pitchFamily="34" charset="0"/>
                    <a:cs typeface="Arial" pitchFamily="34" charset="0"/>
                  </a:rPr>
                  <a:t> cell</a:t>
                </a:r>
                <a:endParaRPr lang="en-US" sz="1100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4" name="رابط مستقيم 33"/>
              <p:cNvCxnSpPr/>
              <p:nvPr/>
            </p:nvCxnSpPr>
            <p:spPr>
              <a:xfrm>
                <a:off x="6000760" y="5279890"/>
                <a:ext cx="1071570" cy="158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مربع نص 35"/>
            <p:cNvSpPr txBox="1"/>
            <p:nvPr/>
          </p:nvSpPr>
          <p:spPr>
            <a:xfrm>
              <a:off x="4900372" y="6110607"/>
              <a:ext cx="127951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latin typeface="Arial" pitchFamily="34" charset="0"/>
                  <a:cs typeface="Arial" pitchFamily="34" charset="0"/>
                </a:rPr>
                <a:t>Photoreceptor </a:t>
              </a:r>
              <a:endParaRPr lang="en-US" sz="1100" b="1" dirty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b="1" dirty="0">
                  <a:latin typeface="Arial" pitchFamily="34" charset="0"/>
                  <a:cs typeface="Arial" pitchFamily="34" charset="0"/>
                </a:rPr>
                <a:t>cells</a:t>
              </a:r>
              <a:endParaRPr lang="en-GB" b="1" dirty="0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7" name="مجموعة 36"/>
            <p:cNvGrpSpPr/>
            <p:nvPr/>
          </p:nvGrpSpPr>
          <p:grpSpPr>
            <a:xfrm>
              <a:off x="5214942" y="4000504"/>
              <a:ext cx="957722" cy="586018"/>
              <a:chOff x="6929455" y="2913288"/>
              <a:chExt cx="957722" cy="586018"/>
            </a:xfrm>
          </p:grpSpPr>
          <p:sp>
            <p:nvSpPr>
              <p:cNvPr id="38" name="مربع نص 37"/>
              <p:cNvSpPr txBox="1"/>
              <p:nvPr/>
            </p:nvSpPr>
            <p:spPr>
              <a:xfrm>
                <a:off x="6929455" y="2913288"/>
                <a:ext cx="758541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Bipolar </a:t>
                </a: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cells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9" name="رابط مستقيم 38"/>
              <p:cNvCxnSpPr/>
              <p:nvPr/>
            </p:nvCxnSpPr>
            <p:spPr>
              <a:xfrm>
                <a:off x="7529986" y="3229200"/>
                <a:ext cx="357191" cy="270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مجموعة 40"/>
            <p:cNvGrpSpPr/>
            <p:nvPr/>
          </p:nvGrpSpPr>
          <p:grpSpPr>
            <a:xfrm>
              <a:off x="5459748" y="2030732"/>
              <a:ext cx="969640" cy="755326"/>
              <a:chOff x="6917537" y="2743980"/>
              <a:chExt cx="969640" cy="755326"/>
            </a:xfrm>
          </p:grpSpPr>
          <p:sp>
            <p:nvSpPr>
              <p:cNvPr id="42" name="مربع نص 41"/>
              <p:cNvSpPr txBox="1"/>
              <p:nvPr/>
            </p:nvSpPr>
            <p:spPr>
              <a:xfrm>
                <a:off x="6917537" y="2743980"/>
                <a:ext cx="898003" cy="4616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Ganglion </a:t>
                </a:r>
              </a:p>
              <a:p>
                <a:pPr algn="ctr"/>
                <a:r>
                  <a:rPr lang="en-US" sz="1200" b="1" dirty="0">
                    <a:latin typeface="Arial" pitchFamily="34" charset="0"/>
                    <a:cs typeface="Arial" pitchFamily="34" charset="0"/>
                  </a:rPr>
                  <a:t>cells</a:t>
                </a:r>
                <a:endParaRPr lang="en-GB" b="1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3" name="رابط مستقيم 42"/>
              <p:cNvCxnSpPr/>
              <p:nvPr/>
            </p:nvCxnSpPr>
            <p:spPr>
              <a:xfrm>
                <a:off x="7529986" y="3229200"/>
                <a:ext cx="357191" cy="270106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5" name="عنصر نائب للمحتوى 2"/>
          <p:cNvSpPr>
            <a:spLocks noGrp="1"/>
          </p:cNvSpPr>
          <p:nvPr>
            <p:ph idx="1"/>
          </p:nvPr>
        </p:nvSpPr>
        <p:spPr>
          <a:xfrm>
            <a:off x="485804" y="1285860"/>
            <a:ext cx="4586262" cy="5572140"/>
          </a:xfrm>
        </p:spPr>
        <p:txBody>
          <a:bodyPr>
            <a:normAutofit lnSpcReduction="10000"/>
          </a:bodyPr>
          <a:lstStyle/>
          <a:p>
            <a:pPr algn="l" rtl="0"/>
            <a:r>
              <a:rPr lang="en-US" sz="2200" dirty="0">
                <a:latin typeface="Arial" pitchFamily="34" charset="0"/>
                <a:cs typeface="Arial" pitchFamily="34" charset="0"/>
              </a:rPr>
              <a:t>The retina has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3 layers of neurons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 (the photoreceptor, the bipolar and the ganglion cells) and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 layers of synapses</a:t>
            </a:r>
            <a: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200" dirty="0">
                <a:latin typeface="Arial" pitchFamily="34" charset="0"/>
                <a:cs typeface="Arial" pitchFamily="34" charset="0"/>
              </a:rPr>
              <a:t>including the unique ribbon synapses or lateral connection via the horizontal and amacrine cells</a:t>
            </a:r>
          </a:p>
          <a:p>
            <a:pPr algn="l" rtl="0">
              <a:buNone/>
            </a:pPr>
            <a:endParaRPr lang="en-US" sz="600" dirty="0">
              <a:latin typeface="Arial" pitchFamily="34" charset="0"/>
              <a:cs typeface="Arial" pitchFamily="34" charset="0"/>
            </a:endParaRPr>
          </a:p>
          <a:p>
            <a:pPr algn="l" rtl="0"/>
            <a:r>
              <a:rPr lang="en-US" sz="2200" dirty="0">
                <a:latin typeface="Arial" pitchFamily="34" charset="0"/>
                <a:cs typeface="Arial" pitchFamily="34" charset="0"/>
              </a:rPr>
              <a:t>Horizontal cells make synapses with rods, cones and bipolar cells whereas the amacrine cells connect  bipolar with ganglion cells. </a:t>
            </a:r>
            <a: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Thus horizontal and amacrine cells are involved in the indirect path of visual input transmission. </a:t>
            </a:r>
          </a:p>
          <a:p>
            <a:pPr algn="l" rtl="0">
              <a:buNone/>
            </a:pPr>
            <a:endParaRPr lang="en-US" sz="400" dirty="0">
              <a:latin typeface="Arial" pitchFamily="34" charset="0"/>
              <a:cs typeface="Arial" pitchFamily="34" charset="0"/>
            </a:endParaRPr>
          </a:p>
          <a:p>
            <a:pPr lvl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algn="l" rtl="0"/>
            <a:endParaRPr lang="en-GB" sz="2400" dirty="0">
              <a:latin typeface="Arial" pitchFamily="34" charset="0"/>
              <a:cs typeface="Arial" pitchFamily="34" charset="0"/>
            </a:endParaRPr>
          </a:p>
          <a:p>
            <a:pPr lvl="0" algn="l" rtl="0">
              <a:buNone/>
            </a:pPr>
            <a:endParaRPr lang="en-GB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صورة 6" descr="d_02_m_vis_1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612" y="2071678"/>
            <a:ext cx="4211851" cy="4754161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Photoreceptor cells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31151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Retina contains two types of photoreceptors: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0" name="مجموعة 39"/>
          <p:cNvGrpSpPr/>
          <p:nvPr/>
        </p:nvGrpSpPr>
        <p:grpSpPr>
          <a:xfrm>
            <a:off x="5442638" y="3857628"/>
            <a:ext cx="3313809" cy="2762195"/>
            <a:chOff x="5442638" y="3857628"/>
            <a:chExt cx="3313809" cy="2762195"/>
          </a:xfrm>
        </p:grpSpPr>
        <p:sp>
          <p:nvSpPr>
            <p:cNvPr id="38" name="شكل بيضاوي 37"/>
            <p:cNvSpPr/>
            <p:nvPr/>
          </p:nvSpPr>
          <p:spPr>
            <a:xfrm>
              <a:off x="7257616" y="4657960"/>
              <a:ext cx="1357322" cy="1256856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8" name="مجموعة 87"/>
            <p:cNvGrpSpPr/>
            <p:nvPr/>
          </p:nvGrpSpPr>
          <p:grpSpPr>
            <a:xfrm>
              <a:off x="5442638" y="3857628"/>
              <a:ext cx="3313809" cy="2762195"/>
              <a:chOff x="5442638" y="3857628"/>
              <a:chExt cx="3313809" cy="2762195"/>
            </a:xfrm>
          </p:grpSpPr>
          <p:grpSp>
            <p:nvGrpSpPr>
              <p:cNvPr id="54" name="مجموعة 53"/>
              <p:cNvGrpSpPr/>
              <p:nvPr/>
            </p:nvGrpSpPr>
            <p:grpSpPr>
              <a:xfrm>
                <a:off x="5442638" y="3857628"/>
                <a:ext cx="2957986" cy="1868506"/>
                <a:chOff x="5442638" y="3857628"/>
                <a:chExt cx="2957986" cy="1868506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>
                <a:blip r:embed="rId4"/>
                <a:srcRect t="34314"/>
                <a:stretch>
                  <a:fillRect/>
                </a:stretch>
              </p:blipFill>
              <p:spPr bwMode="auto">
                <a:xfrm>
                  <a:off x="7471930" y="4861936"/>
                  <a:ext cx="928694" cy="86419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  <p:sp>
              <p:nvSpPr>
                <p:cNvPr id="47" name="مستطيل 46"/>
                <p:cNvSpPr/>
                <p:nvPr/>
              </p:nvSpPr>
              <p:spPr>
                <a:xfrm>
                  <a:off x="5442638" y="3857628"/>
                  <a:ext cx="571504" cy="14287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pic>
              <p:nvPicPr>
                <p:cNvPr id="1028" name="Picture 4"/>
                <p:cNvPicPr>
                  <a:picLocks noChangeAspect="1" noChangeArrowheads="1"/>
                </p:cNvPicPr>
                <p:nvPr/>
              </p:nvPicPr>
              <p:blipFill>
                <a:blip r:embed="rId5"/>
                <a:srcRect/>
                <a:stretch>
                  <a:fillRect/>
                </a:stretch>
              </p:blipFill>
              <p:spPr bwMode="auto">
                <a:xfrm>
                  <a:off x="6101226" y="3883665"/>
                  <a:ext cx="1838329" cy="97409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</p:pic>
          </p:grpSp>
          <p:sp>
            <p:nvSpPr>
              <p:cNvPr id="84" name="مربع نص 83"/>
              <p:cNvSpPr txBox="1"/>
              <p:nvPr/>
            </p:nvSpPr>
            <p:spPr>
              <a:xfrm>
                <a:off x="7643834" y="6158158"/>
                <a:ext cx="111261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b="1" dirty="0"/>
                  <a:t>Membranous </a:t>
                </a:r>
              </a:p>
              <a:p>
                <a:pPr algn="ctr" rtl="0"/>
                <a:r>
                  <a:rPr lang="en-US" sz="1200" b="1" dirty="0"/>
                  <a:t>discs</a:t>
                </a:r>
                <a:endParaRPr lang="en-GB" sz="1200" b="1" dirty="0"/>
              </a:p>
            </p:txBody>
          </p:sp>
          <p:grpSp>
            <p:nvGrpSpPr>
              <p:cNvPr id="87" name="مجموعة 86"/>
              <p:cNvGrpSpPr/>
              <p:nvPr/>
            </p:nvGrpSpPr>
            <p:grpSpPr>
              <a:xfrm rot="10800000">
                <a:off x="7767073" y="5744044"/>
                <a:ext cx="498768" cy="421414"/>
                <a:chOff x="8502388" y="6492457"/>
                <a:chExt cx="498768" cy="421414"/>
              </a:xfrm>
            </p:grpSpPr>
            <p:cxnSp>
              <p:nvCxnSpPr>
                <p:cNvPr id="85" name="رابط مستقيم 84"/>
                <p:cNvCxnSpPr/>
                <p:nvPr/>
              </p:nvCxnSpPr>
              <p:spPr>
                <a:xfrm rot="16200000" flipV="1">
                  <a:off x="8326783" y="6668124"/>
                  <a:ext cx="421351" cy="70141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رابط مستقيم 85"/>
                <p:cNvCxnSpPr/>
                <p:nvPr/>
              </p:nvCxnSpPr>
              <p:spPr>
                <a:xfrm>
                  <a:off x="8503509" y="6492457"/>
                  <a:ext cx="497647" cy="421414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grpSp>
        <p:nvGrpSpPr>
          <p:cNvPr id="39" name="مجموعة 38"/>
          <p:cNvGrpSpPr/>
          <p:nvPr/>
        </p:nvGrpSpPr>
        <p:grpSpPr>
          <a:xfrm>
            <a:off x="485520" y="2625791"/>
            <a:ext cx="3729290" cy="1946217"/>
            <a:chOff x="485520" y="2625791"/>
            <a:chExt cx="3729290" cy="1946217"/>
          </a:xfrm>
        </p:grpSpPr>
        <p:sp>
          <p:nvSpPr>
            <p:cNvPr id="37" name="شكل بيضاوي 36"/>
            <p:cNvSpPr/>
            <p:nvPr/>
          </p:nvSpPr>
          <p:spPr>
            <a:xfrm>
              <a:off x="1142976" y="3286124"/>
              <a:ext cx="1357322" cy="1285884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83" name="مجموعة 82"/>
            <p:cNvGrpSpPr/>
            <p:nvPr/>
          </p:nvGrpSpPr>
          <p:grpSpPr>
            <a:xfrm>
              <a:off x="485520" y="2625791"/>
              <a:ext cx="3729290" cy="1875911"/>
              <a:chOff x="485520" y="2625791"/>
              <a:chExt cx="3729290" cy="1875911"/>
            </a:xfrm>
          </p:grpSpPr>
          <p:grpSp>
            <p:nvGrpSpPr>
              <p:cNvPr id="63" name="مجموعة 62"/>
              <p:cNvGrpSpPr/>
              <p:nvPr/>
            </p:nvGrpSpPr>
            <p:grpSpPr>
              <a:xfrm>
                <a:off x="485520" y="2735044"/>
                <a:ext cx="3729290" cy="1766658"/>
                <a:chOff x="485520" y="2735044"/>
                <a:chExt cx="3729290" cy="1766658"/>
              </a:xfrm>
            </p:grpSpPr>
            <p:grpSp>
              <p:nvGrpSpPr>
                <p:cNvPr id="53" name="مجموعة 52"/>
                <p:cNvGrpSpPr/>
                <p:nvPr/>
              </p:nvGrpSpPr>
              <p:grpSpPr>
                <a:xfrm>
                  <a:off x="1357290" y="2735044"/>
                  <a:ext cx="2857520" cy="1589764"/>
                  <a:chOff x="1357290" y="2735044"/>
                  <a:chExt cx="2857520" cy="1589764"/>
                </a:xfrm>
              </p:grpSpPr>
              <p:grpSp>
                <p:nvGrpSpPr>
                  <p:cNvPr id="48" name="مجموعة 47"/>
                  <p:cNvGrpSpPr/>
                  <p:nvPr/>
                </p:nvGrpSpPr>
                <p:grpSpPr>
                  <a:xfrm>
                    <a:off x="1357290" y="2735044"/>
                    <a:ext cx="2857520" cy="1589764"/>
                    <a:chOff x="1357290" y="2735044"/>
                    <a:chExt cx="2857520" cy="1589764"/>
                  </a:xfrm>
                </p:grpSpPr>
                <p:grpSp>
                  <p:nvGrpSpPr>
                    <p:cNvPr id="45" name="مجموعة 44"/>
                    <p:cNvGrpSpPr/>
                    <p:nvPr/>
                  </p:nvGrpSpPr>
                  <p:grpSpPr>
                    <a:xfrm>
                      <a:off x="1357290" y="3500438"/>
                      <a:ext cx="928694" cy="824370"/>
                      <a:chOff x="3143240" y="5371208"/>
                      <a:chExt cx="928694" cy="824370"/>
                    </a:xfrm>
                  </p:grpSpPr>
                  <p:sp>
                    <p:nvSpPr>
                      <p:cNvPr id="28" name="مستطيل مستدير الزوايا 27"/>
                      <p:cNvSpPr/>
                      <p:nvPr/>
                    </p:nvSpPr>
                    <p:spPr>
                      <a:xfrm>
                        <a:off x="3143240" y="6052702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29" name="مستطيل مستدير الزوايا 28"/>
                      <p:cNvSpPr/>
                      <p:nvPr/>
                    </p:nvSpPr>
                    <p:spPr>
                      <a:xfrm>
                        <a:off x="3143240" y="5828864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30" name="مستطيل مستدير الزوايا 29"/>
                      <p:cNvSpPr/>
                      <p:nvPr/>
                    </p:nvSpPr>
                    <p:spPr>
                      <a:xfrm>
                        <a:off x="3143240" y="5600036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  <p:sp>
                    <p:nvSpPr>
                      <p:cNvPr id="31" name="مستطيل مستدير الزوايا 30"/>
                      <p:cNvSpPr/>
                      <p:nvPr/>
                    </p:nvSpPr>
                    <p:spPr>
                      <a:xfrm>
                        <a:off x="3143240" y="5371208"/>
                        <a:ext cx="928694" cy="142876"/>
                      </a:xfrm>
                      <a:prstGeom prst="roundRect">
                        <a:avLst/>
                      </a:prstGeom>
                      <a:solidFill>
                        <a:schemeClr val="accent4">
                          <a:lumMod val="60000"/>
                          <a:lumOff val="40000"/>
                        </a:schemeClr>
                      </a:solidFill>
                      <a:ln w="38100">
                        <a:solidFill>
                          <a:schemeClr val="tx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GB" dirty="0">
                          <a:ln>
                            <a:solidFill>
                              <a:srgbClr val="002060"/>
                            </a:solidFill>
                          </a:ln>
                          <a:solidFill>
                            <a:srgbClr val="92D050"/>
                          </a:solidFill>
                        </a:endParaRPr>
                      </a:p>
                    </p:txBody>
                  </p:sp>
                </p:grpSp>
                <p:sp>
                  <p:nvSpPr>
                    <p:cNvPr id="46" name="مستطيل 45"/>
                    <p:cNvSpPr/>
                    <p:nvPr/>
                  </p:nvSpPr>
                  <p:spPr>
                    <a:xfrm>
                      <a:off x="3643306" y="2786058"/>
                      <a:ext cx="571504" cy="142876"/>
                    </a:xfrm>
                    <a:prstGeom prst="rect">
                      <a:avLst/>
                    </a:prstGeom>
                    <a:noFill/>
                    <a:ln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pic>
                  <p:nvPicPr>
                    <p:cNvPr id="1027" name="Picture 3"/>
                    <p:cNvPicPr>
                      <a:picLocks noChangeAspect="1" noChangeArrowheads="1"/>
                    </p:cNvPicPr>
                    <p:nvPr/>
                  </p:nvPicPr>
                  <p:blipFill>
                    <a:blip r:embed="rId6"/>
                    <a:srcRect/>
                    <a:stretch>
                      <a:fillRect/>
                    </a:stretch>
                  </p:blipFill>
                  <p:spPr bwMode="auto">
                    <a:xfrm rot="241246">
                      <a:off x="1934095" y="2735044"/>
                      <a:ext cx="1533518" cy="766759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  <a:effectLst/>
                  </p:spPr>
                </p:pic>
              </p:grpSp>
              <p:sp>
                <p:nvSpPr>
                  <p:cNvPr id="52" name="مربع نص 51"/>
                  <p:cNvSpPr txBox="1"/>
                  <p:nvPr/>
                </p:nvSpPr>
                <p:spPr>
                  <a:xfrm>
                    <a:off x="2643174" y="3071810"/>
                    <a:ext cx="816249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Outer </a:t>
                    </a:r>
                    <a:endParaRPr lang="en-US" sz="1400" b="1" dirty="0">
                      <a:latin typeface="Arial" pitchFamily="34" charset="0"/>
                      <a:cs typeface="Arial" pitchFamily="34" charset="0"/>
                    </a:endParaRPr>
                  </a:p>
                  <a:p>
                    <a:pPr algn="ctr"/>
                    <a:r>
                      <a:rPr lang="en-US" sz="1200" b="1" dirty="0">
                        <a:latin typeface="Arial" pitchFamily="34" charset="0"/>
                        <a:cs typeface="Arial" pitchFamily="34" charset="0"/>
                      </a:rPr>
                      <a:t>segment</a:t>
                    </a:r>
                    <a:endParaRPr lang="en-GB" sz="1200" b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56" name="مربع نص 55"/>
                <p:cNvSpPr txBox="1"/>
                <p:nvPr/>
              </p:nvSpPr>
              <p:spPr>
                <a:xfrm>
                  <a:off x="1154208" y="3519074"/>
                  <a:ext cx="26000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/>
                    <a:t>[</a:t>
                  </a:r>
                  <a:endParaRPr lang="en-GB" sz="1400" b="1" dirty="0"/>
                </a:p>
              </p:txBody>
            </p:sp>
            <p:sp>
              <p:nvSpPr>
                <p:cNvPr id="57" name="مربع نص 56"/>
                <p:cNvSpPr txBox="1"/>
                <p:nvPr/>
              </p:nvSpPr>
              <p:spPr>
                <a:xfrm>
                  <a:off x="485520" y="3500438"/>
                  <a:ext cx="767839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err="1"/>
                    <a:t>interdisc</a:t>
                  </a:r>
                  <a:r>
                    <a:rPr lang="en-US" sz="1200" b="1" dirty="0"/>
                    <a:t> </a:t>
                  </a:r>
                </a:p>
                <a:p>
                  <a:pPr algn="ctr"/>
                  <a:r>
                    <a:rPr lang="en-US" sz="1200" b="1" dirty="0"/>
                    <a:t>space</a:t>
                  </a:r>
                  <a:endParaRPr lang="en-GB" sz="1200" b="1" dirty="0"/>
                </a:p>
              </p:txBody>
            </p:sp>
            <p:sp>
              <p:nvSpPr>
                <p:cNvPr id="58" name="مربع نص 57"/>
                <p:cNvSpPr txBox="1"/>
                <p:nvPr/>
              </p:nvSpPr>
              <p:spPr>
                <a:xfrm>
                  <a:off x="500034" y="4040037"/>
                  <a:ext cx="766557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 err="1"/>
                    <a:t>intradisc</a:t>
                  </a:r>
                  <a:r>
                    <a:rPr lang="en-US" sz="1200" b="1" dirty="0"/>
                    <a:t> </a:t>
                  </a:r>
                </a:p>
                <a:p>
                  <a:pPr algn="ctr"/>
                  <a:r>
                    <a:rPr lang="en-US" sz="1200" b="1" dirty="0"/>
                    <a:t>space</a:t>
                  </a:r>
                  <a:endParaRPr lang="en-GB" sz="1200" b="1" dirty="0"/>
                </a:p>
              </p:txBody>
            </p:sp>
            <p:cxnSp>
              <p:nvCxnSpPr>
                <p:cNvPr id="61" name="رابط كسهم مستقيم 60"/>
                <p:cNvCxnSpPr/>
                <p:nvPr/>
              </p:nvCxnSpPr>
              <p:spPr>
                <a:xfrm>
                  <a:off x="1286984" y="4255640"/>
                  <a:ext cx="214314" cy="1588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82" name="مجموعة 81"/>
              <p:cNvGrpSpPr/>
              <p:nvPr/>
            </p:nvGrpSpPr>
            <p:grpSpPr>
              <a:xfrm>
                <a:off x="956558" y="2625791"/>
                <a:ext cx="1024704" cy="940301"/>
                <a:chOff x="956558" y="2625791"/>
                <a:chExt cx="1024704" cy="940301"/>
              </a:xfrm>
            </p:grpSpPr>
            <p:sp>
              <p:nvSpPr>
                <p:cNvPr id="65" name="مربع نص 64"/>
                <p:cNvSpPr txBox="1"/>
                <p:nvPr/>
              </p:nvSpPr>
              <p:spPr>
                <a:xfrm>
                  <a:off x="956558" y="2625791"/>
                  <a:ext cx="1024704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1200" b="1" dirty="0"/>
                    <a:t>Free floating</a:t>
                  </a:r>
                </a:p>
                <a:p>
                  <a:pPr algn="ctr" rtl="0"/>
                  <a:r>
                    <a:rPr lang="en-US" sz="1200" b="1" dirty="0"/>
                    <a:t>discs</a:t>
                  </a:r>
                  <a:endParaRPr lang="en-GB" sz="1200" b="1" dirty="0"/>
                </a:p>
              </p:txBody>
            </p:sp>
            <p:grpSp>
              <p:nvGrpSpPr>
                <p:cNvPr id="79" name="مجموعة 78"/>
                <p:cNvGrpSpPr/>
                <p:nvPr/>
              </p:nvGrpSpPr>
              <p:grpSpPr>
                <a:xfrm rot="18707032">
                  <a:off x="1390128" y="3034978"/>
                  <a:ext cx="564581" cy="497647"/>
                  <a:chOff x="1584394" y="2792528"/>
                  <a:chExt cx="564581" cy="497647"/>
                </a:xfrm>
              </p:grpSpPr>
              <p:cxnSp>
                <p:nvCxnSpPr>
                  <p:cNvPr id="76" name="رابط مستقيم 75"/>
                  <p:cNvCxnSpPr/>
                  <p:nvPr/>
                </p:nvCxnSpPr>
                <p:spPr>
                  <a:xfrm rot="19092968" flipV="1">
                    <a:off x="1584394" y="2846078"/>
                    <a:ext cx="421351" cy="70141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8" name="رابط مستقيم 77"/>
                  <p:cNvCxnSpPr/>
                  <p:nvPr/>
                </p:nvCxnSpPr>
                <p:spPr>
                  <a:xfrm rot="2892968">
                    <a:off x="1689444" y="2830645"/>
                    <a:ext cx="497647" cy="421414"/>
                  </a:xfrm>
                  <a:prstGeom prst="line">
                    <a:avLst/>
                  </a:prstGeom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</p:grp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89CADE60-B2E8-3447-AD7E-946A31FA75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/>
          <a:srcRect t="27666" r="8125" b="27416"/>
          <a:stretch/>
        </p:blipFill>
        <p:spPr bwMode="auto">
          <a:xfrm>
            <a:off x="6849830" y="1815169"/>
            <a:ext cx="2227960" cy="984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0BC41D83-318E-BD45-8037-7BA28958A9E8}"/>
              </a:ext>
            </a:extLst>
          </p:cNvPr>
          <p:cNvGrpSpPr/>
          <p:nvPr/>
        </p:nvGrpSpPr>
        <p:grpSpPr>
          <a:xfrm>
            <a:off x="7596336" y="4025969"/>
            <a:ext cx="1538300" cy="1635279"/>
            <a:chOff x="7596336" y="4025969"/>
            <a:chExt cx="1538300" cy="1635279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DA053211-109F-2D47-A8F9-A908B0DAACC3}"/>
                </a:ext>
              </a:extLst>
            </p:cNvPr>
            <p:cNvGrpSpPr/>
            <p:nvPr/>
          </p:nvGrpSpPr>
          <p:grpSpPr>
            <a:xfrm>
              <a:off x="7596336" y="4921423"/>
              <a:ext cx="648072" cy="739825"/>
              <a:chOff x="7596336" y="4921423"/>
              <a:chExt cx="648072" cy="739825"/>
            </a:xfrm>
          </p:grpSpPr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729E729F-C60E-5442-92CC-4DA27D50E604}"/>
                  </a:ext>
                </a:extLst>
              </p:cNvPr>
              <p:cNvSpPr txBox="1"/>
              <p:nvPr/>
            </p:nvSpPr>
            <p:spPr>
              <a:xfrm>
                <a:off x="7866032" y="5050050"/>
                <a:ext cx="23436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DA97B349-F3AF-1548-8134-8EAC485FAD5C}"/>
                  </a:ext>
                </a:extLst>
              </p:cNvPr>
              <p:cNvGrpSpPr/>
              <p:nvPr/>
            </p:nvGrpSpPr>
            <p:grpSpPr>
              <a:xfrm>
                <a:off x="7596336" y="4921423"/>
                <a:ext cx="648072" cy="739825"/>
                <a:chOff x="7596336" y="4921423"/>
                <a:chExt cx="648072" cy="739825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197C6C62-8C13-AA48-BA75-18C24A3ABE94}"/>
                    </a:ext>
                  </a:extLst>
                </p:cNvPr>
                <p:cNvGrpSpPr/>
                <p:nvPr/>
              </p:nvGrpSpPr>
              <p:grpSpPr>
                <a:xfrm>
                  <a:off x="7596336" y="4921423"/>
                  <a:ext cx="648072" cy="739825"/>
                  <a:chOff x="7596336" y="4705399"/>
                  <a:chExt cx="648072" cy="739825"/>
                </a:xfrm>
              </p:grpSpPr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C5301C24-A18D-E147-85D6-731FE143329F}"/>
                      </a:ext>
                    </a:extLst>
                  </p:cNvPr>
                  <p:cNvSpPr txBox="1"/>
                  <p:nvPr/>
                </p:nvSpPr>
                <p:spPr>
                  <a:xfrm>
                    <a:off x="7939555" y="4705399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49" name="TextBox 48">
                    <a:extLst>
                      <a:ext uri="{FF2B5EF4-FFF2-40B4-BE49-F238E27FC236}">
                        <a16:creationId xmlns:a16="http://schemas.microsoft.com/office/drawing/2014/main" id="{04F13763-8E41-8842-91E5-6F47AC25C847}"/>
                      </a:ext>
                    </a:extLst>
                  </p:cNvPr>
                  <p:cNvSpPr txBox="1"/>
                  <p:nvPr/>
                </p:nvSpPr>
                <p:spPr>
                  <a:xfrm>
                    <a:off x="7596336" y="4921423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1" name="TextBox 50">
                    <a:extLst>
                      <a:ext uri="{FF2B5EF4-FFF2-40B4-BE49-F238E27FC236}">
                        <a16:creationId xmlns:a16="http://schemas.microsoft.com/office/drawing/2014/main" id="{A779FA5F-BF12-824A-A22B-30E2F953ABA3}"/>
                      </a:ext>
                    </a:extLst>
                  </p:cNvPr>
                  <p:cNvSpPr txBox="1"/>
                  <p:nvPr/>
                </p:nvSpPr>
                <p:spPr>
                  <a:xfrm>
                    <a:off x="7748736" y="5137447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55" name="TextBox 54">
                    <a:extLst>
                      <a:ext uri="{FF2B5EF4-FFF2-40B4-BE49-F238E27FC236}">
                        <a16:creationId xmlns:a16="http://schemas.microsoft.com/office/drawing/2014/main" id="{1709F8DD-0084-4B48-AB3C-965A25C86B26}"/>
                      </a:ext>
                    </a:extLst>
                  </p:cNvPr>
                  <p:cNvSpPr txBox="1"/>
                  <p:nvPr/>
                </p:nvSpPr>
                <p:spPr>
                  <a:xfrm>
                    <a:off x="8010048" y="5027166"/>
                    <a:ext cx="234360" cy="2797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6566504B-1E1F-4C4D-BDA5-F758277D5E8C}"/>
                    </a:ext>
                  </a:extLst>
                </p:cNvPr>
                <p:cNvSpPr txBox="1"/>
                <p:nvPr/>
              </p:nvSpPr>
              <p:spPr>
                <a:xfrm>
                  <a:off x="7668344" y="5281463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03684702-C888-384C-92DC-4867E8D844FF}"/>
                </a:ext>
              </a:extLst>
            </p:cNvPr>
            <p:cNvGrpSpPr/>
            <p:nvPr/>
          </p:nvGrpSpPr>
          <p:grpSpPr>
            <a:xfrm>
              <a:off x="7994387" y="4025969"/>
              <a:ext cx="1140249" cy="1039470"/>
              <a:chOff x="7994387" y="4025969"/>
              <a:chExt cx="1140249" cy="1039470"/>
            </a:xfrm>
          </p:grpSpPr>
          <p:cxnSp>
            <p:nvCxnSpPr>
              <p:cNvPr id="19" name="Straight Arrow Connector 18">
                <a:extLst>
                  <a:ext uri="{FF2B5EF4-FFF2-40B4-BE49-F238E27FC236}">
                    <a16:creationId xmlns:a16="http://schemas.microsoft.com/office/drawing/2014/main" id="{5B4C9DA0-FAF8-FD49-90C1-833E0B5CA627}"/>
                  </a:ext>
                </a:extLst>
              </p:cNvPr>
              <p:cNvCxnSpPr/>
              <p:nvPr/>
            </p:nvCxnSpPr>
            <p:spPr>
              <a:xfrm flipV="1">
                <a:off x="8091417" y="4365104"/>
                <a:ext cx="441023" cy="7003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CD52A0-E192-6E48-A7E9-88CFA8EE2920}"/>
                  </a:ext>
                </a:extLst>
              </p:cNvPr>
              <p:cNvSpPr txBox="1"/>
              <p:nvPr/>
            </p:nvSpPr>
            <p:spPr>
              <a:xfrm>
                <a:off x="7994387" y="4025969"/>
                <a:ext cx="114024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200" b="1" dirty="0">
                    <a:solidFill>
                      <a:srgbClr val="C00000"/>
                    </a:solidFill>
                  </a:rPr>
                  <a:t>Visual pigment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04C17E2-39F4-964C-A579-F714EB85129E}"/>
              </a:ext>
            </a:extLst>
          </p:cNvPr>
          <p:cNvGrpSpPr/>
          <p:nvPr/>
        </p:nvGrpSpPr>
        <p:grpSpPr>
          <a:xfrm>
            <a:off x="899592" y="3481263"/>
            <a:ext cx="1152128" cy="1531913"/>
            <a:chOff x="899592" y="3481263"/>
            <a:chExt cx="1152128" cy="1531913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D0CEE4F5-6BF5-3745-BC95-D59635696259}"/>
                </a:ext>
              </a:extLst>
            </p:cNvPr>
            <p:cNvGrpSpPr/>
            <p:nvPr/>
          </p:nvGrpSpPr>
          <p:grpSpPr>
            <a:xfrm>
              <a:off x="1403648" y="3481263"/>
              <a:ext cx="648072" cy="739825"/>
              <a:chOff x="7596336" y="4921423"/>
              <a:chExt cx="648072" cy="739825"/>
            </a:xfrm>
          </p:grpSpPr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A4EFE0BD-B627-2248-916D-146A3BCABB99}"/>
                  </a:ext>
                </a:extLst>
              </p:cNvPr>
              <p:cNvSpPr txBox="1"/>
              <p:nvPr/>
            </p:nvSpPr>
            <p:spPr>
              <a:xfrm>
                <a:off x="7866032" y="5050050"/>
                <a:ext cx="234360" cy="3385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</a:t>
                </a:r>
                <a:endParaRPr lang="en-GB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grpSp>
            <p:nvGrpSpPr>
              <p:cNvPr id="64" name="Group 63">
                <a:extLst>
                  <a:ext uri="{FF2B5EF4-FFF2-40B4-BE49-F238E27FC236}">
                    <a16:creationId xmlns:a16="http://schemas.microsoft.com/office/drawing/2014/main" id="{D12D046D-E968-EA41-A067-9BBC0295D22E}"/>
                  </a:ext>
                </a:extLst>
              </p:cNvPr>
              <p:cNvGrpSpPr/>
              <p:nvPr/>
            </p:nvGrpSpPr>
            <p:grpSpPr>
              <a:xfrm>
                <a:off x="7596336" y="4921423"/>
                <a:ext cx="648072" cy="739825"/>
                <a:chOff x="7596336" y="4921423"/>
                <a:chExt cx="648072" cy="739825"/>
              </a:xfrm>
            </p:grpSpPr>
            <p:grpSp>
              <p:nvGrpSpPr>
                <p:cNvPr id="66" name="Group 65">
                  <a:extLst>
                    <a:ext uri="{FF2B5EF4-FFF2-40B4-BE49-F238E27FC236}">
                      <a16:creationId xmlns:a16="http://schemas.microsoft.com/office/drawing/2014/main" id="{D941A0C8-3BD4-2C49-98DA-12CC035026F8}"/>
                    </a:ext>
                  </a:extLst>
                </p:cNvPr>
                <p:cNvGrpSpPr/>
                <p:nvPr/>
              </p:nvGrpSpPr>
              <p:grpSpPr>
                <a:xfrm>
                  <a:off x="7596336" y="4921423"/>
                  <a:ext cx="648072" cy="739825"/>
                  <a:chOff x="7596336" y="4705399"/>
                  <a:chExt cx="648072" cy="739825"/>
                </a:xfrm>
              </p:grpSpPr>
              <p:sp>
                <p:nvSpPr>
                  <p:cNvPr id="68" name="TextBox 67">
                    <a:extLst>
                      <a:ext uri="{FF2B5EF4-FFF2-40B4-BE49-F238E27FC236}">
                        <a16:creationId xmlns:a16="http://schemas.microsoft.com/office/drawing/2014/main" id="{74AADEB5-E2AA-5E43-A7C9-499E191EC11C}"/>
                      </a:ext>
                    </a:extLst>
                  </p:cNvPr>
                  <p:cNvSpPr txBox="1"/>
                  <p:nvPr/>
                </p:nvSpPr>
                <p:spPr>
                  <a:xfrm>
                    <a:off x="7939555" y="4705399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69" name="TextBox 68">
                    <a:extLst>
                      <a:ext uri="{FF2B5EF4-FFF2-40B4-BE49-F238E27FC236}">
                        <a16:creationId xmlns:a16="http://schemas.microsoft.com/office/drawing/2014/main" id="{5B457877-CDCB-444A-AA61-C2E81A444F03}"/>
                      </a:ext>
                    </a:extLst>
                  </p:cNvPr>
                  <p:cNvSpPr txBox="1"/>
                  <p:nvPr/>
                </p:nvSpPr>
                <p:spPr>
                  <a:xfrm>
                    <a:off x="7596336" y="4921423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0" name="TextBox 69">
                    <a:extLst>
                      <a:ext uri="{FF2B5EF4-FFF2-40B4-BE49-F238E27FC236}">
                        <a16:creationId xmlns:a16="http://schemas.microsoft.com/office/drawing/2014/main" id="{67F0583B-D690-EF44-BDCF-8FE7EC0F0AC1}"/>
                      </a:ext>
                    </a:extLst>
                  </p:cNvPr>
                  <p:cNvSpPr txBox="1"/>
                  <p:nvPr/>
                </p:nvSpPr>
                <p:spPr>
                  <a:xfrm>
                    <a:off x="7748736" y="5137447"/>
                    <a:ext cx="234360" cy="30777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71" name="TextBox 70">
                    <a:extLst>
                      <a:ext uri="{FF2B5EF4-FFF2-40B4-BE49-F238E27FC236}">
                        <a16:creationId xmlns:a16="http://schemas.microsoft.com/office/drawing/2014/main" id="{9517D577-507A-2349-B1D9-3C16AD5E1392}"/>
                      </a:ext>
                    </a:extLst>
                  </p:cNvPr>
                  <p:cNvSpPr txBox="1"/>
                  <p:nvPr/>
                </p:nvSpPr>
                <p:spPr>
                  <a:xfrm>
                    <a:off x="8010048" y="5027166"/>
                    <a:ext cx="234360" cy="27979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0" algn="l" defTabSz="914400" rtl="0" eaLnBrk="1" latinLnBrk="0" hangingPunct="1"/>
                    <a:r>
                      <a:rPr lang="en-GB" sz="1400" b="1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I</a:t>
                    </a:r>
                    <a:endParaRPr lang="en-GB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2475F84A-D52F-714C-AD05-9193110EB8FF}"/>
                    </a:ext>
                  </a:extLst>
                </p:cNvPr>
                <p:cNvSpPr txBox="1"/>
                <p:nvPr/>
              </p:nvSpPr>
              <p:spPr>
                <a:xfrm>
                  <a:off x="7668344" y="5281463"/>
                  <a:ext cx="234360" cy="30777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1400" b="1" dirty="0">
                      <a:solidFill>
                        <a:srgbClr val="FF000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I</a:t>
                  </a:r>
                  <a:endParaRPr lang="en-GB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795FDA5-ECDA-CA4C-9C9D-C8A7C6F386B4}"/>
                </a:ext>
              </a:extLst>
            </p:cNvPr>
            <p:cNvGrpSpPr/>
            <p:nvPr/>
          </p:nvGrpSpPr>
          <p:grpSpPr>
            <a:xfrm>
              <a:off x="899592" y="4055883"/>
              <a:ext cx="1144203" cy="957293"/>
              <a:chOff x="899592" y="4055883"/>
              <a:chExt cx="1144203" cy="957293"/>
            </a:xfrm>
          </p:grpSpPr>
          <p:cxnSp>
            <p:nvCxnSpPr>
              <p:cNvPr id="73" name="Straight Arrow Connector 72">
                <a:extLst>
                  <a:ext uri="{FF2B5EF4-FFF2-40B4-BE49-F238E27FC236}">
                    <a16:creationId xmlns:a16="http://schemas.microsoft.com/office/drawing/2014/main" id="{08B8A654-4009-6B47-928D-E88A1A191775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 flipV="1">
                <a:off x="1465683" y="4055883"/>
                <a:ext cx="441023" cy="700335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2C7A7503-5CF9-1A4B-9CD1-297A55F2D181}"/>
                  </a:ext>
                </a:extLst>
              </p:cNvPr>
              <p:cNvSpPr txBox="1"/>
              <p:nvPr/>
            </p:nvSpPr>
            <p:spPr>
              <a:xfrm>
                <a:off x="899592" y="4736177"/>
                <a:ext cx="114420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algn="l" defTabSz="914400" rtl="0" eaLnBrk="1" latinLnBrk="0" hangingPunct="1"/>
                <a:r>
                  <a:rPr lang="en-GB" sz="1200" b="1" dirty="0">
                    <a:solidFill>
                      <a:srgbClr val="C00000"/>
                    </a:solidFill>
                  </a:rPr>
                  <a:t>Visual pigment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Visual Pigment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صورة 6" descr="image15.png"/>
          <p:cNvPicPr>
            <a:picLocks noChangeAspect="1"/>
          </p:cNvPicPr>
          <p:nvPr/>
        </p:nvPicPr>
        <p:blipFill>
          <a:blip r:embed="rId3"/>
          <a:srcRect l="6723" r="6731"/>
          <a:stretch>
            <a:fillRect/>
          </a:stretch>
        </p:blipFill>
        <p:spPr>
          <a:xfrm>
            <a:off x="1500166" y="1142984"/>
            <a:ext cx="6429420" cy="5393727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صورة 11" descr="08022Fig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93727" y="1500174"/>
            <a:ext cx="5250306" cy="4506513"/>
          </a:xfrm>
          <a:prstGeom prst="rect">
            <a:avLst/>
          </a:prstGeom>
        </p:spPr>
      </p:pic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Structure of Rhodopsin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1357298"/>
            <a:ext cx="3610744" cy="5816118"/>
          </a:xfrm>
        </p:spPr>
        <p:txBody>
          <a:bodyPr>
            <a:normAutofit/>
          </a:bodyPr>
          <a:lstStyle/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Rhodopsin is the only visual pigment in rods</a:t>
            </a:r>
          </a:p>
          <a:p>
            <a:pPr algn="l" rtl="0"/>
            <a:r>
              <a:rPr lang="en-US" sz="2800" dirty="0">
                <a:latin typeface="Arial" pitchFamily="34" charset="0"/>
                <a:cs typeface="Arial" pitchFamily="34" charset="0"/>
              </a:rPr>
              <a:t>It consists of the  transmembrane protein (GPCR) called </a:t>
            </a:r>
            <a:r>
              <a:rPr lang="en-US" sz="28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opsin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 and light sensitive moiety called  </a:t>
            </a:r>
            <a:r>
              <a:rPr lang="en-US" sz="2800" b="1" dirty="0">
                <a:solidFill>
                  <a:srgbClr val="0000CC"/>
                </a:solidFill>
                <a:latin typeface="Arial" pitchFamily="34" charset="0"/>
                <a:cs typeface="Arial" pitchFamily="34" charset="0"/>
              </a:rPr>
              <a:t>retinal </a:t>
            </a:r>
            <a:r>
              <a:rPr lang="en-US" sz="2800" dirty="0">
                <a:latin typeface="Arial" pitchFamily="34" charset="0"/>
                <a:cs typeface="Arial" pitchFamily="34" charset="0"/>
              </a:rPr>
              <a:t>(the aldehyde form of Vitamin A)</a:t>
            </a:r>
            <a:endParaRPr lang="en-GB" sz="2800" b="1" dirty="0">
              <a:solidFill>
                <a:srgbClr val="0000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6" name="مجموعة 15"/>
          <p:cNvGrpSpPr/>
          <p:nvPr/>
        </p:nvGrpSpPr>
        <p:grpSpPr>
          <a:xfrm>
            <a:off x="5823788" y="1015274"/>
            <a:ext cx="1991058" cy="2786082"/>
            <a:chOff x="5823788" y="1015274"/>
            <a:chExt cx="1991058" cy="2786082"/>
          </a:xfrm>
        </p:grpSpPr>
        <p:cxnSp>
          <p:nvCxnSpPr>
            <p:cNvPr id="14" name="رابط كسهم مستقيم 13"/>
            <p:cNvCxnSpPr/>
            <p:nvPr/>
          </p:nvCxnSpPr>
          <p:spPr>
            <a:xfrm rot="16200000" flipH="1">
              <a:off x="6578749" y="2565259"/>
              <a:ext cx="1729678" cy="74251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مربع نص 14"/>
            <p:cNvSpPr txBox="1"/>
            <p:nvPr/>
          </p:nvSpPr>
          <p:spPr>
            <a:xfrm>
              <a:off x="5823788" y="1015274"/>
              <a:ext cx="1920782" cy="1015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Retinal </a:t>
              </a:r>
            </a:p>
            <a:p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attachment site</a:t>
              </a:r>
            </a:p>
            <a:p>
              <a:pPr algn="ctr"/>
              <a:r>
                <a:rPr lang="en-US" sz="2000" dirty="0">
                  <a:solidFill>
                    <a:srgbClr val="0000CC"/>
                  </a:solidFill>
                  <a:latin typeface="Arial" pitchFamily="34" charset="0"/>
                  <a:cs typeface="Arial" pitchFamily="34" charset="0"/>
                </a:rPr>
                <a:t>(lysine 296)</a:t>
              </a:r>
              <a:endParaRPr lang="en-GB" sz="2000" dirty="0">
                <a:solidFill>
                  <a:srgbClr val="0000CC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28614" y="71414"/>
            <a:ext cx="8229600" cy="1143000"/>
          </a:xfrm>
        </p:spPr>
        <p:txBody>
          <a:bodyPr/>
          <a:lstStyle/>
          <a:p>
            <a:pPr rtl="0"/>
            <a:r>
              <a:rPr lang="en-US" dirty="0">
                <a:solidFill>
                  <a:srgbClr val="C00000"/>
                </a:solidFill>
              </a:rPr>
              <a:t> Retinal Binding to Opsin </a:t>
            </a:r>
            <a:endParaRPr lang="en-GB" dirty="0"/>
          </a:p>
        </p:txBody>
      </p:sp>
      <p:pic>
        <p:nvPicPr>
          <p:cNvPr id="6" name="Picture 2" descr="http://www.mutah.edu.jo/images/banners/medi-sig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29586" y="61864"/>
            <a:ext cx="1143008" cy="1295410"/>
          </a:xfrm>
          <a:prstGeom prst="rect">
            <a:avLst/>
          </a:prstGeom>
          <a:noFill/>
        </p:spPr>
      </p:pic>
      <p:sp>
        <p:nvSpPr>
          <p:cNvPr id="18" name="مستطيل 17"/>
          <p:cNvSpPr/>
          <p:nvPr/>
        </p:nvSpPr>
        <p:spPr>
          <a:xfrm>
            <a:off x="-32" y="0"/>
            <a:ext cx="428596" cy="6858000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عنوان فرعي 2"/>
          <p:cNvSpPr txBox="1">
            <a:spLocks/>
          </p:cNvSpPr>
          <p:nvPr/>
        </p:nvSpPr>
        <p:spPr>
          <a:xfrm>
            <a:off x="500034" y="1285860"/>
            <a:ext cx="8501122" cy="535785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  <a:buFont typeface="+mj-lt"/>
              <a:buAutoNum type="arabicPeriod"/>
            </a:pPr>
            <a:endParaRPr lang="en-US" sz="800" dirty="0">
              <a:latin typeface="Arial" pitchFamily="34" charset="0"/>
              <a:cs typeface="Arial" pitchFamily="34" charset="0"/>
            </a:endParaRPr>
          </a:p>
          <a:p>
            <a:pPr marL="971550" lvl="1" indent="-514350" algn="l" rtl="0">
              <a:lnSpc>
                <a:spcPct val="90000"/>
              </a:lnSpc>
              <a:spcBef>
                <a:spcPct val="20000"/>
              </a:spcBef>
            </a:pPr>
            <a:r>
              <a:rPr lang="en-US" sz="2400" dirty="0">
                <a:latin typeface="Arial" pitchFamily="34" charset="0"/>
                <a:cs typeface="Arial" pitchFamily="34" charset="0"/>
              </a:rPr>
              <a:t>   </a:t>
            </a:r>
            <a:endParaRPr kumimoji="0" lang="ar-JO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عنصر نائب للمحتوى 2"/>
          <p:cNvSpPr txBox="1">
            <a:spLocks/>
          </p:cNvSpPr>
          <p:nvPr/>
        </p:nvSpPr>
        <p:spPr>
          <a:xfrm>
            <a:off x="571472" y="1357298"/>
            <a:ext cx="8572560" cy="5286411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55AAFD8-5E57-DD40-A91D-2DD163527064}"/>
              </a:ext>
            </a:extLst>
          </p:cNvPr>
          <p:cNvGrpSpPr/>
          <p:nvPr/>
        </p:nvGrpSpPr>
        <p:grpSpPr>
          <a:xfrm>
            <a:off x="2097329" y="3347700"/>
            <a:ext cx="6143668" cy="3101453"/>
            <a:chOff x="2097329" y="3347700"/>
            <a:chExt cx="6143668" cy="3101453"/>
          </a:xfrm>
        </p:grpSpPr>
        <p:grpSp>
          <p:nvGrpSpPr>
            <p:cNvPr id="45" name="مجموعة 44"/>
            <p:cNvGrpSpPr/>
            <p:nvPr/>
          </p:nvGrpSpPr>
          <p:grpSpPr>
            <a:xfrm>
              <a:off x="2097329" y="4328520"/>
              <a:ext cx="6143668" cy="2120633"/>
              <a:chOff x="2214546" y="4665953"/>
              <a:chExt cx="6143668" cy="2120633"/>
            </a:xfrm>
          </p:grpSpPr>
          <p:sp>
            <p:nvSpPr>
              <p:cNvPr id="29" name="مربع نص 28"/>
              <p:cNvSpPr txBox="1"/>
              <p:nvPr/>
            </p:nvSpPr>
            <p:spPr>
              <a:xfrm>
                <a:off x="7240600" y="5500702"/>
                <a:ext cx="111761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/>
                  <a:t>+  H</a:t>
                </a:r>
                <a:r>
                  <a:rPr lang="en-US" sz="2800" b="1" baseline="-25000" dirty="0"/>
                  <a:t>2</a:t>
                </a:r>
                <a:r>
                  <a:rPr lang="en-US" sz="2800" b="1" dirty="0"/>
                  <a:t>O</a:t>
                </a:r>
                <a:endParaRPr lang="en-GB" sz="2800" b="1" dirty="0"/>
              </a:p>
            </p:txBody>
          </p:sp>
          <p:grpSp>
            <p:nvGrpSpPr>
              <p:cNvPr id="43" name="مجموعة 42"/>
              <p:cNvGrpSpPr/>
              <p:nvPr/>
            </p:nvGrpSpPr>
            <p:grpSpPr>
              <a:xfrm>
                <a:off x="2214546" y="4665953"/>
                <a:ext cx="4929222" cy="2120633"/>
                <a:chOff x="2428860" y="4451639"/>
                <a:chExt cx="4929222" cy="2120633"/>
              </a:xfrm>
            </p:grpSpPr>
            <p:grpSp>
              <p:nvGrpSpPr>
                <p:cNvPr id="36" name="مجموعة 35"/>
                <p:cNvGrpSpPr/>
                <p:nvPr/>
              </p:nvGrpSpPr>
              <p:grpSpPr>
                <a:xfrm>
                  <a:off x="2428860" y="4451639"/>
                  <a:ext cx="4929222" cy="2120633"/>
                  <a:chOff x="2428860" y="4451639"/>
                  <a:chExt cx="4929222" cy="2120633"/>
                </a:xfrm>
              </p:grpSpPr>
              <p:pic>
                <p:nvPicPr>
                  <p:cNvPr id="20" name="Picture 2"/>
                  <p:cNvPicPr>
                    <a:picLocks noChangeAspect="1" noChangeArrowheads="1"/>
                  </p:cNvPicPr>
                  <p:nvPr/>
                </p:nvPicPr>
                <p:blipFill>
                  <a:blip r:embed="rId3"/>
                  <a:srcRect b="58188"/>
                  <a:stretch>
                    <a:fillRect/>
                  </a:stretch>
                </p:blipFill>
                <p:spPr bwMode="auto">
                  <a:xfrm>
                    <a:off x="2428860" y="4451639"/>
                    <a:ext cx="4929222" cy="212063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</p:pic>
              <p:sp>
                <p:nvSpPr>
                  <p:cNvPr id="33" name="مستطيل 32"/>
                  <p:cNvSpPr/>
                  <p:nvPr/>
                </p:nvSpPr>
                <p:spPr bwMode="auto">
                  <a:xfrm>
                    <a:off x="5196570" y="5515216"/>
                    <a:ext cx="1562112" cy="285752"/>
                  </a:xfrm>
                  <a:prstGeom prst="rect">
                    <a:avLst/>
                  </a:prstGeom>
                  <a:solidFill>
                    <a:schemeClr val="bg1"/>
                  </a:solidFill>
                  <a:ln w="9525" cap="flat" cmpd="sng" algn="ctr">
                    <a:noFill/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</p:spPr>
                <p:txBody>
                  <a:bodyPr vert="horz" wrap="square" lIns="91440" tIns="45720" rIns="91440" bIns="45720" numCol="1" rtlCol="0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endParaRPr kumimoji="0" lang="en-GB" sz="2400" b="0" i="0" u="none" strike="noStrike" cap="none" normalizeH="0" baseline="0" dirty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Times" pitchFamily="-109" charset="0"/>
                    </a:endParaRPr>
                  </a:p>
                </p:txBody>
              </p:sp>
            </p:grpSp>
            <p:grpSp>
              <p:nvGrpSpPr>
                <p:cNvPr id="37" name="مجموعة 20"/>
                <p:cNvGrpSpPr/>
                <p:nvPr/>
              </p:nvGrpSpPr>
              <p:grpSpPr>
                <a:xfrm>
                  <a:off x="4757286" y="5327666"/>
                  <a:ext cx="1857388" cy="715512"/>
                  <a:chOff x="6400360" y="1970080"/>
                  <a:chExt cx="1857388" cy="715512"/>
                </a:xfrm>
              </p:grpSpPr>
              <p:cxnSp>
                <p:nvCxnSpPr>
                  <p:cNvPr id="38" name="رابط كسهم مستقيم 37"/>
                  <p:cNvCxnSpPr/>
                  <p:nvPr/>
                </p:nvCxnSpPr>
                <p:spPr>
                  <a:xfrm rot="5400000">
                    <a:off x="6807783" y="2321711"/>
                    <a:ext cx="471038" cy="256724"/>
                  </a:xfrm>
                  <a:prstGeom prst="straightConnector1">
                    <a:avLst/>
                  </a:prstGeom>
                  <a:ln w="28575">
                    <a:solidFill>
                      <a:srgbClr val="0000CC"/>
                    </a:solidFill>
                    <a:tailEnd type="arrow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40" name="مربع نص 39"/>
                  <p:cNvSpPr txBox="1"/>
                  <p:nvPr/>
                </p:nvSpPr>
                <p:spPr>
                  <a:xfrm>
                    <a:off x="6400360" y="1970080"/>
                    <a:ext cx="1857388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sz="1100" b="1" dirty="0">
                        <a:solidFill>
                          <a:srgbClr val="0000CC"/>
                        </a:solidFill>
                      </a:rPr>
                      <a:t>Schiff base linkage</a:t>
                    </a:r>
                    <a:r>
                      <a:rPr lang="en-US" sz="1400" b="1" dirty="0">
                        <a:solidFill>
                          <a:srgbClr val="0000CC"/>
                        </a:solidFill>
                      </a:rPr>
                      <a:t> </a:t>
                    </a:r>
                    <a:endParaRPr lang="en-GB" sz="1400" b="1" dirty="0">
                      <a:solidFill>
                        <a:srgbClr val="0000CC"/>
                      </a:solidFill>
                    </a:endParaRPr>
                  </a:p>
                </p:txBody>
              </p:sp>
            </p:grpSp>
            <p:sp>
              <p:nvSpPr>
                <p:cNvPr id="42" name="مربع نص 41"/>
                <p:cNvSpPr txBox="1"/>
                <p:nvPr/>
              </p:nvSpPr>
              <p:spPr>
                <a:xfrm>
                  <a:off x="5429256" y="5564629"/>
                  <a:ext cx="1857388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100" b="1" dirty="0"/>
                    <a:t>Lysine side chain</a:t>
                  </a:r>
                  <a:r>
                    <a:rPr lang="en-US" sz="1400" b="1" dirty="0">
                      <a:solidFill>
                        <a:srgbClr val="0000CC"/>
                      </a:solidFill>
                    </a:rPr>
                    <a:t> </a:t>
                  </a:r>
                  <a:endParaRPr lang="en-GB" sz="1400" b="1" dirty="0">
                    <a:solidFill>
                      <a:srgbClr val="0000CC"/>
                    </a:solidFill>
                  </a:endParaRPr>
                </a:p>
              </p:txBody>
            </p:sp>
          </p:grp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547AF17F-2794-A94D-B61D-8AC061DEB780}"/>
                </a:ext>
              </a:extLst>
            </p:cNvPr>
            <p:cNvGrpSpPr/>
            <p:nvPr/>
          </p:nvGrpSpPr>
          <p:grpSpPr>
            <a:xfrm>
              <a:off x="5169163" y="3347700"/>
              <a:ext cx="122917" cy="1161420"/>
              <a:chOff x="5169163" y="3347700"/>
              <a:chExt cx="122917" cy="1161420"/>
            </a:xfrm>
          </p:grpSpPr>
          <p:cxnSp>
            <p:nvCxnSpPr>
              <p:cNvPr id="27" name="Straight Arrow Connector 26">
                <a:extLst>
                  <a:ext uri="{FF2B5EF4-FFF2-40B4-BE49-F238E27FC236}">
                    <a16:creationId xmlns:a16="http://schemas.microsoft.com/office/drawing/2014/main" id="{25F4964B-3BC0-AC4E-AAA9-29BD1A3DD0A6}"/>
                  </a:ext>
                </a:extLst>
              </p:cNvPr>
              <p:cNvCxnSpPr/>
              <p:nvPr/>
            </p:nvCxnSpPr>
            <p:spPr>
              <a:xfrm>
                <a:off x="5169163" y="3347700"/>
                <a:ext cx="0" cy="116142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Arrow Connector 38">
                <a:extLst>
                  <a:ext uri="{FF2B5EF4-FFF2-40B4-BE49-F238E27FC236}">
                    <a16:creationId xmlns:a16="http://schemas.microsoft.com/office/drawing/2014/main" id="{C14D68E0-2905-4B49-8182-9A4FA4C8BA8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292080" y="3347700"/>
                <a:ext cx="0" cy="1161420"/>
              </a:xfrm>
              <a:prstGeom prst="straightConnector1">
                <a:avLst/>
              </a:prstGeom>
              <a:ln w="2222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34762B6-15DB-BB4A-A5F0-769669ADD06D}"/>
              </a:ext>
            </a:extLst>
          </p:cNvPr>
          <p:cNvGrpSpPr/>
          <p:nvPr/>
        </p:nvGrpSpPr>
        <p:grpSpPr>
          <a:xfrm>
            <a:off x="1598365" y="1272998"/>
            <a:ext cx="7272602" cy="2156002"/>
            <a:chOff x="1598365" y="1272998"/>
            <a:chExt cx="7272602" cy="2156002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AECD894-0E10-B141-871E-55B9DCF8CBB2}"/>
                </a:ext>
              </a:extLst>
            </p:cNvPr>
            <p:cNvGrpSpPr/>
            <p:nvPr/>
          </p:nvGrpSpPr>
          <p:grpSpPr>
            <a:xfrm>
              <a:off x="1598365" y="1272998"/>
              <a:ext cx="7272602" cy="2156002"/>
              <a:chOff x="1598365" y="1272998"/>
              <a:chExt cx="7272602" cy="2156002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ED28C9D-D514-7F4F-A7F1-109F7B98B7CF}"/>
                  </a:ext>
                </a:extLst>
              </p:cNvPr>
              <p:cNvGrpSpPr/>
              <p:nvPr/>
            </p:nvGrpSpPr>
            <p:grpSpPr>
              <a:xfrm>
                <a:off x="1598365" y="1272998"/>
                <a:ext cx="3765723" cy="2156002"/>
                <a:chOff x="1598365" y="1272998"/>
                <a:chExt cx="3765723" cy="2156002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47BFDEA9-0F5E-FC4C-8FD7-8235E53A8332}"/>
                    </a:ext>
                  </a:extLst>
                </p:cNvPr>
                <p:cNvGrpSpPr/>
                <p:nvPr/>
              </p:nvGrpSpPr>
              <p:grpSpPr>
                <a:xfrm>
                  <a:off x="1598365" y="1272998"/>
                  <a:ext cx="3045643" cy="2156002"/>
                  <a:chOff x="874691" y="1528786"/>
                  <a:chExt cx="3045643" cy="2156002"/>
                </a:xfrm>
              </p:grpSpPr>
              <p:grpSp>
                <p:nvGrpSpPr>
                  <p:cNvPr id="15" name="Group 14">
                    <a:extLst>
                      <a:ext uri="{FF2B5EF4-FFF2-40B4-BE49-F238E27FC236}">
                        <a16:creationId xmlns:a16="http://schemas.microsoft.com/office/drawing/2014/main" id="{B722B067-9558-8548-B05B-90941E9ECA8B}"/>
                      </a:ext>
                    </a:extLst>
                  </p:cNvPr>
                  <p:cNvGrpSpPr/>
                  <p:nvPr/>
                </p:nvGrpSpPr>
                <p:grpSpPr>
                  <a:xfrm>
                    <a:off x="874691" y="1528786"/>
                    <a:ext cx="3045643" cy="1715548"/>
                    <a:chOff x="874691" y="1528786"/>
                    <a:chExt cx="3045643" cy="1715548"/>
                  </a:xfrm>
                </p:grpSpPr>
                <p:grpSp>
                  <p:nvGrpSpPr>
                    <p:cNvPr id="13" name="Group 12">
                      <a:extLst>
                        <a:ext uri="{FF2B5EF4-FFF2-40B4-BE49-F238E27FC236}">
                          <a16:creationId xmlns:a16="http://schemas.microsoft.com/office/drawing/2014/main" id="{592C694D-915C-654B-9154-8739049DFCB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4691" y="1630143"/>
                      <a:ext cx="3045643" cy="1614191"/>
                      <a:chOff x="428564" y="3229111"/>
                      <a:chExt cx="3045643" cy="1614191"/>
                    </a:xfrm>
                  </p:grpSpPr>
                  <p:grpSp>
                    <p:nvGrpSpPr>
                      <p:cNvPr id="8" name="Group 7">
                        <a:extLst>
                          <a:ext uri="{FF2B5EF4-FFF2-40B4-BE49-F238E27FC236}">
                            <a16:creationId xmlns:a16="http://schemas.microsoft.com/office/drawing/2014/main" id="{FE18CB3E-6241-2449-BE24-6EF147184AD0}"/>
                          </a:ext>
                        </a:extLst>
                      </p:cNvPr>
                      <p:cNvGrpSpPr/>
                      <p:nvPr/>
                    </p:nvGrpSpPr>
                    <p:grpSpPr>
                      <a:xfrm>
                        <a:off x="428564" y="3229111"/>
                        <a:ext cx="3045643" cy="1614191"/>
                        <a:chOff x="428564" y="3229111"/>
                        <a:chExt cx="3045643" cy="1614191"/>
                      </a:xfrm>
                    </p:grpSpPr>
                    <p:pic>
                      <p:nvPicPr>
                        <p:cNvPr id="3" name="Picture 2">
                          <a:extLst>
                            <a:ext uri="{FF2B5EF4-FFF2-40B4-BE49-F238E27FC236}">
                              <a16:creationId xmlns:a16="http://schemas.microsoft.com/office/drawing/2014/main" id="{0F21C3FF-8F2F-FE43-A38B-B4A0F0DCF583}"/>
                            </a:ext>
                          </a:extLst>
                        </p:cNvPr>
                        <p:cNvPicPr>
                          <a:picLocks noChangeAspect="1"/>
                        </p:cNvPicPr>
                        <p:nvPr/>
                      </p:nvPicPr>
                      <p:blipFill>
                        <a:blip r:embed="rId4"/>
                        <a:stretch>
                          <a:fillRect/>
                        </a:stretch>
                      </p:blipFill>
                      <p:spPr>
                        <a:xfrm>
                          <a:off x="428564" y="3229111"/>
                          <a:ext cx="3045643" cy="1614191"/>
                        </a:xfrm>
                        <a:prstGeom prst="rect">
                          <a:avLst/>
                        </a:prstGeom>
                      </p:spPr>
                    </p:pic>
                    <p:sp>
                      <p:nvSpPr>
                        <p:cNvPr id="7" name="TextBox 6">
                          <a:extLst>
                            <a:ext uri="{FF2B5EF4-FFF2-40B4-BE49-F238E27FC236}">
                              <a16:creationId xmlns:a16="http://schemas.microsoft.com/office/drawing/2014/main" id="{57BDE56A-482F-4848-B8C1-7A6850CCF194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386622" y="3400472"/>
                          <a:ext cx="341760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11</a:t>
                          </a:r>
                        </a:p>
                      </p:txBody>
                    </p:sp>
                    <p:sp>
                      <p:nvSpPr>
                        <p:cNvPr id="22" name="TextBox 21">
                          <a:extLst>
                            <a:ext uri="{FF2B5EF4-FFF2-40B4-BE49-F238E27FC236}">
                              <a16:creationId xmlns:a16="http://schemas.microsoft.com/office/drawing/2014/main" id="{88995861-9941-D141-9FF4-EA9442914D0F}"/>
                            </a:ext>
                          </a:extLst>
                        </p:cNvPr>
                        <p:cNvSpPr txBox="1"/>
                        <p:nvPr/>
                      </p:nvSpPr>
                      <p:spPr>
                        <a:xfrm>
                          <a:off x="2771800" y="3656057"/>
                          <a:ext cx="341761" cy="276999"/>
                        </a:xfrm>
                        <a:prstGeom prst="rect">
                          <a:avLst/>
                        </a:prstGeom>
                        <a:noFill/>
                      </p:spPr>
                      <p:txBody>
                        <a:bodyPr wrap="none" rtlCol="0">
                          <a:spAutoFit/>
                        </a:bodyPr>
                        <a:lstStyle/>
                        <a:p>
                          <a:r>
                            <a:rPr lang="en-GB" sz="1200" b="1" dirty="0">
                              <a:solidFill>
                                <a:srgbClr val="C00000"/>
                              </a:solidFill>
                            </a:rPr>
                            <a:t>12</a:t>
                          </a:r>
                        </a:p>
                      </p:txBody>
                    </p:sp>
                  </p:grpSp>
                  <p:cxnSp>
                    <p:nvCxnSpPr>
                      <p:cNvPr id="11" name="Straight Arrow Connector 10">
                        <a:extLst>
                          <a:ext uri="{FF2B5EF4-FFF2-40B4-BE49-F238E27FC236}">
                            <a16:creationId xmlns:a16="http://schemas.microsoft.com/office/drawing/2014/main" id="{21888A8C-080B-2A46-9220-6AECBA7C2A8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flipH="1">
                        <a:off x="2808096" y="3443128"/>
                        <a:ext cx="202376" cy="159906"/>
                      </a:xfrm>
                      <a:prstGeom prst="straightConnector1">
                        <a:avLst/>
                      </a:prstGeom>
                      <a:ln w="25400">
                        <a:solidFill>
                          <a:schemeClr val="tx1"/>
                        </a:solidFill>
                        <a:tailEnd type="triangle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4" name="TextBox 13">
                      <a:extLst>
                        <a:ext uri="{FF2B5EF4-FFF2-40B4-BE49-F238E27FC236}">
                          <a16:creationId xmlns:a16="http://schemas.microsoft.com/office/drawing/2014/main" id="{F98A5BA1-DE3E-F24E-B5D0-DF886E5034E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456599" y="1528786"/>
                      <a:ext cx="428323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GB" b="1" dirty="0">
                          <a:solidFill>
                            <a:srgbClr val="0000CC"/>
                          </a:solidFill>
                        </a:rPr>
                        <a:t>cis</a:t>
                      </a:r>
                    </a:p>
                  </p:txBody>
                </p:sp>
              </p:grpSp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7EE453B3-C4F5-A947-BC35-36B928E35F37}"/>
                      </a:ext>
                    </a:extLst>
                  </p:cNvPr>
                  <p:cNvSpPr txBox="1"/>
                  <p:nvPr/>
                </p:nvSpPr>
                <p:spPr>
                  <a:xfrm>
                    <a:off x="1547974" y="3315456"/>
                    <a:ext cx="1455655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GB" b="1" dirty="0"/>
                      <a:t>11-cis Retinal</a:t>
                    </a:r>
                  </a:p>
                </p:txBody>
              </p:sp>
            </p:grpSp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9321D194-7008-7240-9FDE-F92028627CF4}"/>
                    </a:ext>
                  </a:extLst>
                </p:cNvPr>
                <p:cNvSpPr txBox="1"/>
                <p:nvPr/>
              </p:nvSpPr>
              <p:spPr>
                <a:xfrm>
                  <a:off x="4974238" y="1976941"/>
                  <a:ext cx="389850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0" algn="l" defTabSz="914400" rtl="0" eaLnBrk="1" latinLnBrk="0" hangingPunct="1"/>
                  <a:r>
                    <a:rPr lang="en-GB" sz="3200" b="1" dirty="0"/>
                    <a:t>+</a:t>
                  </a:r>
                </a:p>
              </p:txBody>
            </p:sp>
          </p:grpSp>
          <p:pic>
            <p:nvPicPr>
              <p:cNvPr id="24" name="Picture 23">
                <a:extLst>
                  <a:ext uri="{FF2B5EF4-FFF2-40B4-BE49-F238E27FC236}">
                    <a16:creationId xmlns:a16="http://schemas.microsoft.com/office/drawing/2014/main" id="{E11B4059-6C40-6942-A08B-6860267D46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610233" y="1463206"/>
                <a:ext cx="3260734" cy="1268646"/>
              </a:xfrm>
              <a:prstGeom prst="rect">
                <a:avLst/>
              </a:prstGeom>
            </p:spPr>
          </p:pic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608568B-A17D-AF4E-96E8-A2CBDADE42B6}"/>
                </a:ext>
              </a:extLst>
            </p:cNvPr>
            <p:cNvSpPr txBox="1"/>
            <p:nvPr/>
          </p:nvSpPr>
          <p:spPr>
            <a:xfrm>
              <a:off x="6588224" y="3059668"/>
              <a:ext cx="73334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/>
                <a:t>Opsin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C9FDA0A8AA65748AF39C6EE0B55E26F" ma:contentTypeVersion="2" ma:contentTypeDescription="Create a new document." ma:contentTypeScope="" ma:versionID="6335f2826179c461b930a5bc9a57e83d">
  <xsd:schema xmlns:xsd="http://www.w3.org/2001/XMLSchema" xmlns:xs="http://www.w3.org/2001/XMLSchema" xmlns:p="http://schemas.microsoft.com/office/2006/metadata/properties" xmlns:ns2="f82c8722-5a2a-4863-8044-224719d25890" targetNamespace="http://schemas.microsoft.com/office/2006/metadata/properties" ma:root="true" ma:fieldsID="2bcef14d1f273e49fb246cc1929ff1d1" ns2:_="">
    <xsd:import namespace="f82c8722-5a2a-4863-8044-224719d2589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2c8722-5a2a-4863-8044-224719d258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8AF4A20-64A9-4312-B52B-040A51A4E362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2c8722-5a2a-4863-8044-224719d25890"/>
  </ds:schemaRefs>
</ds:datastoreItem>
</file>

<file path=customXml/itemProps2.xml><?xml version="1.0" encoding="utf-8"?>
<ds:datastoreItem xmlns:ds="http://schemas.openxmlformats.org/officeDocument/2006/customXml" ds:itemID="{09BEDB10-5338-4714-9348-10F47F3D7CFB}">
  <ds:schemaRefs>
    <ds:schemaRef ds:uri="http://schemas.microsoft.com/office/2006/metadata/properties"/>
    <ds:schemaRef ds:uri="http://www.w3.org/2000/xmlns/"/>
  </ds:schemaRefs>
</ds:datastoreItem>
</file>

<file path=customXml/itemProps3.xml><?xml version="1.0" encoding="utf-8"?>
<ds:datastoreItem xmlns:ds="http://schemas.openxmlformats.org/officeDocument/2006/customXml" ds:itemID="{D913268E-D2EC-4F90-95AE-5B563245248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33161</TotalTime>
  <Words>1340</Words>
  <Application>Microsoft Office PowerPoint</Application>
  <PresentationFormat>On-screen Show (4:3)</PresentationFormat>
  <Paragraphs>236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سمة Office</vt:lpstr>
      <vt:lpstr>Biochemical pathways regulating the Function of Sensory Organs  </vt:lpstr>
      <vt:lpstr>Sensory Organs and Sensory Neurons </vt:lpstr>
      <vt:lpstr>Biochemistry of Vision I </vt:lpstr>
      <vt:lpstr>The Structure of Human Eye</vt:lpstr>
      <vt:lpstr>The Structure of Retina</vt:lpstr>
      <vt:lpstr>Photoreceptor cells </vt:lpstr>
      <vt:lpstr>Visual Pigment</vt:lpstr>
      <vt:lpstr>Structure of Rhodopsin</vt:lpstr>
      <vt:lpstr> Retinal Binding to Opsin </vt:lpstr>
      <vt:lpstr>Iodopsin</vt:lpstr>
      <vt:lpstr>3 Different Cones </vt:lpstr>
      <vt:lpstr>Phototransduction </vt:lpstr>
      <vt:lpstr>Phototransduction </vt:lpstr>
      <vt:lpstr>Phototransduction </vt:lpstr>
      <vt:lpstr>Phototransduction Cascade </vt:lpstr>
      <vt:lpstr>Phototransduction Cascade  </vt:lpstr>
      <vt:lpstr>Phototransduction Cascade  </vt:lpstr>
      <vt:lpstr>Photoisomerization of retinal </vt:lpstr>
      <vt:lpstr> G-protein signaling pathway</vt:lpstr>
      <vt:lpstr> G-protein signaling pathway</vt:lpstr>
      <vt:lpstr>Regeneration of Visual Pigment </vt:lpstr>
      <vt:lpstr>Regeneration of Visual Pigment </vt:lpstr>
      <vt:lpstr>Regeneration of Visual Pigment </vt:lpstr>
      <vt:lpstr>Photoreceptor cells </vt:lpstr>
      <vt:lpstr>Distribution of Rods &amp; Cones across Retina</vt:lpstr>
      <vt:lpstr>Synaptic pattern of Photoreceptors</vt:lpstr>
      <vt:lpstr>Rods vs. Cones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Carbohydrates</dc:title>
  <dc:creator>drMAc</dc:creator>
  <cp:lastModifiedBy>Sanabil Hassanat</cp:lastModifiedBy>
  <cp:revision>468</cp:revision>
  <dcterms:created xsi:type="dcterms:W3CDTF">2014-10-12T07:45:16Z</dcterms:created>
  <dcterms:modified xsi:type="dcterms:W3CDTF">2022-02-27T19:17:14Z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0x010100DC9FDA0A8AA65748AF39C6EE0B55E26F</vt:lpwstr>
  </property>
</Properties>
</file>