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1" r:id="rId4"/>
    <p:sldId id="321" r:id="rId5"/>
    <p:sldId id="327" r:id="rId6"/>
    <p:sldId id="329" r:id="rId7"/>
    <p:sldId id="330" r:id="rId8"/>
    <p:sldId id="331" r:id="rId9"/>
    <p:sldId id="332" r:id="rId10"/>
    <p:sldId id="334" r:id="rId11"/>
    <p:sldId id="336" r:id="rId12"/>
    <p:sldId id="261" r:id="rId13"/>
    <p:sldId id="262" r:id="rId14"/>
    <p:sldId id="340" r:id="rId15"/>
    <p:sldId id="263" r:id="rId16"/>
    <p:sldId id="264" r:id="rId17"/>
    <p:sldId id="302" r:id="rId18"/>
    <p:sldId id="265" r:id="rId19"/>
    <p:sldId id="266" r:id="rId20"/>
    <p:sldId id="308" r:id="rId21"/>
    <p:sldId id="309" r:id="rId22"/>
    <p:sldId id="268" r:id="rId23"/>
    <p:sldId id="269" r:id="rId24"/>
    <p:sldId id="270" r:id="rId25"/>
    <p:sldId id="271" r:id="rId26"/>
    <p:sldId id="273" r:id="rId27"/>
    <p:sldId id="274" r:id="rId28"/>
    <p:sldId id="335" r:id="rId29"/>
    <p:sldId id="277" r:id="rId30"/>
    <p:sldId id="278" r:id="rId31"/>
    <p:sldId id="303" r:id="rId32"/>
    <p:sldId id="279" r:id="rId33"/>
    <p:sldId id="280" r:id="rId34"/>
    <p:sldId id="281" r:id="rId35"/>
    <p:sldId id="282" r:id="rId36"/>
    <p:sldId id="316" r:id="rId37"/>
    <p:sldId id="284" r:id="rId38"/>
    <p:sldId id="285" r:id="rId39"/>
    <p:sldId id="310" r:id="rId40"/>
    <p:sldId id="286" r:id="rId41"/>
    <p:sldId id="288" r:id="rId42"/>
    <p:sldId id="290" r:id="rId43"/>
    <p:sldId id="291" r:id="rId44"/>
    <p:sldId id="293" r:id="rId45"/>
    <p:sldId id="341" r:id="rId46"/>
    <p:sldId id="311" r:id="rId47"/>
    <p:sldId id="296" r:id="rId48"/>
    <p:sldId id="342" r:id="rId49"/>
    <p:sldId id="343" r:id="rId50"/>
    <p:sldId id="345" r:id="rId51"/>
    <p:sldId id="344" r:id="rId52"/>
    <p:sldId id="346" r:id="rId53"/>
    <p:sldId id="297" r:id="rId54"/>
    <p:sldId id="298" r:id="rId55"/>
    <p:sldId id="307" r:id="rId56"/>
    <p:sldId id="299" r:id="rId57"/>
    <p:sldId id="300" r:id="rId58"/>
    <p:sldId id="314" r:id="rId59"/>
    <p:sldId id="315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9821" autoAdjust="0"/>
  </p:normalViewPr>
  <p:slideViewPr>
    <p:cSldViewPr>
      <p:cViewPr varScale="1">
        <p:scale>
          <a:sx n="73" d="100"/>
          <a:sy n="73" d="100"/>
        </p:scale>
        <p:origin x="-19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25D81-03F2-48B7-97A0-83CB8DF580A7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BF762-70ED-4D69-8C1E-834C46746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04668-0BEC-4C15-9EB5-BCDC3623AA32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398E6-54C4-4FE3-862D-6C93EB48E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6DD28-5718-4EA2-B0E9-72C496115E49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83439-0D93-4EC7-BBDA-79CFF1CBB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0524-D8FC-424B-B2BC-2B7A46B31B65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8229E-5B18-4402-858A-BAB5F246F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E6215-F7DC-4D5D-A5EA-551650A3CE33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BC63-7614-479F-BB65-DD5486A11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106AC-DC8F-4CE0-8613-144DD7858002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46B2-FFA1-4AFC-89A4-2B3A40D424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6EE45-3586-4B78-B925-F392FC311DE5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9BD57-E438-4AE7-90F2-804395415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4245B-7AD3-4942-A938-AD0E9D9069FC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8EAB-2EBF-40F9-B877-E6CE0211A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9D7A-E8EE-48FD-8195-18A644D7915D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74873-6351-4630-9A46-5E062C96C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8EDF-6BCF-4D42-8E08-20ADD4DCEE81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BA47-9182-474E-B6CC-6DC1C1346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82736-0CD7-46F4-8988-A6F1F87E1459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0B6B-F83C-4224-95B8-84BF3FB8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76BA57-A1B8-4FDD-AFF4-D4C98489DBFF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92AFE6-7490-412A-91DE-EF8549E80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4191000"/>
          </a:xfrm>
        </p:spPr>
        <p:txBody>
          <a:bodyPr/>
          <a:lstStyle/>
          <a:p>
            <a:pPr eaLnBrk="1" hangingPunct="1"/>
            <a:r>
              <a:rPr lang="en-US" sz="7200" b="1" smtClean="0">
                <a:latin typeface="Times New Roman" pitchFamily="18" charset="0"/>
                <a:cs typeface="Times New Roman" pitchFamily="18" charset="0"/>
              </a:rPr>
              <a:t>Metabolism </a:t>
            </a:r>
            <a:br>
              <a:rPr lang="en-US" sz="7200" b="1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smtClean="0">
                <a:latin typeface="Times New Roman" pitchFamily="18" charset="0"/>
                <a:cs typeface="Times New Roman" pitchFamily="18" charset="0"/>
              </a:rPr>
            </a:br>
            <a:endParaRPr lang="en-US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441700"/>
            <a:ext cx="91440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The chemistry of metabolism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 are about 3000 reactions in human cell.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All these reactions are divided into six categories: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Oxidation-reduction reactions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 Group transfer reactions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 Hydrolysis reactions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4- Nonhydrolytic cleavage reactions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5- Isomerization and rearrangement reactions</a:t>
            </a:r>
          </a:p>
          <a:p>
            <a:pPr marL="342900" indent="-342900">
              <a:spcBef>
                <a:spcPts val="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6- Bond formation reactions using energy from ATP</a:t>
            </a: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0"/>
            <a:ext cx="784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Metabolic pathway may be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hangingPunct="0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      (a) Linear		              (b) Cyclic                             (c) Spiral pathway</a:t>
            </a:r>
          </a:p>
          <a:p>
            <a:pPr eaLnBrk="0" hangingPunct="0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     (Glycolysis)                               (TCA cycle)                       (Fatty acid biosynthesis)</a:t>
            </a:r>
            <a:endParaRPr lang="ar-SA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64770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0138" y="1066800"/>
            <a:ext cx="288766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0" y="39688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In practice, an endergonic process cannot exist independently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but must be a component of a coupled exergonic- endergonic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system where the overall net change is exergonic.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One possible mechanism of coupling could be observed if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common obligatory intermediate (I) took part in both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reactions.           A + C→I→B+D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Some exergonic and endergonic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reactions in biologic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systems are coupled in this way.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Indeed, these relationships supply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a basis for the concept of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respiratory control, the process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that prevents an organism from burning out of control.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The coupling concept is provided by forming an intermediate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carrier through dehydrogenation/hydrogenations reactions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4925" y="2297113"/>
            <a:ext cx="3648075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An alternative method of coupling an exergonic to an endergonic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process is to synthesize a compound of high-energy potential in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exergonic reaction and to incorporate this new compound into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endergonic reaction, thus effecting a transference of free energy from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the exergonic to the endergonic pathway.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biologic advantage of this mechanism is that the compound of high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potential energy, (~E) , unlike I in the previous system.</a:t>
            </a: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Transfer of free energy from an exergonic to an endergonic reaction via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 high-energy intermediate compound (~E)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743200"/>
            <a:ext cx="655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2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161925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b="1" u="sng">
                <a:latin typeface="Times New Roman" pitchFamily="18" charset="0"/>
                <a:cs typeface="Times New Roman" pitchFamily="18" charset="0"/>
              </a:rPr>
              <a:t>Anabolism and catabolism are coupled by energy</a:t>
            </a:r>
            <a:endParaRPr lang="en-US" sz="2800" b="1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The Intermediate value for the free energy of hydrolysis of ATP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standard free energy of hydrolysis of a number of biochemically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important phosphates.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The tendency of each of the phosphate groups to transfer to a suitable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acceptor may be obtained from the ΔG0′ of hydrolysis at 37 °C.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value for the hydrolysis of the terminal phosphate of ATP divides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the list of energy compounds into two groups: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Low-energy phosphates, exemplified by the ester phosphates found 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the intermediates of glycolysis, have ΔG0 values smaller than that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ATP, while in high-energy phosphates the value is higher than that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of ATP.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components of the high-energy phosphates compounds , including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ATP, are usually anhydrides (1-phosphate of 1,3-biphosphoglycerate),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enolphosphates (phosphoenolpyruvate), and phosphoguanidines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(creatine phosphate, arginine phosphate).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The intermediate position of ATP allows it to play an important role 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energy transfer.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0" y="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high free energy change on hydrolysis of ATP is due to relief of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charge repulsion of adjacent negatively charged oxygen atoms.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Other “high-energy compounds” are thiol esters as coenzyme A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(acetyl-CoA), acyl carrier protein, amino acid esters involved 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protein synthesis, S- adenosylmethionine (SAM),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UDPGlc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(uridine diphosphate glucose), and PRPP (5-phosphoribosyl-1-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pyrophosphate).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0" y="2971800"/>
          <a:ext cx="6781800" cy="3853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600"/>
                <a:gridCol w="2260600"/>
                <a:gridCol w="2260600"/>
              </a:tblGrid>
              <a:tr h="397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Compound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kJ/mol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kcal/mol</a:t>
                      </a:r>
                    </a:p>
                  </a:txBody>
                  <a:tcPr horzOverflow="overflow"/>
                </a:tc>
              </a:tr>
              <a:tr h="397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Phosphoenolpyruvate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−61.9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−14.8</a:t>
                      </a:r>
                    </a:p>
                  </a:txBody>
                  <a:tcPr horzOverflow="overflow"/>
                </a:tc>
              </a:tr>
              <a:tr h="397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Carbamoyl phosphate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−51.4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−12.3</a:t>
                      </a:r>
                    </a:p>
                  </a:txBody>
                  <a:tcPr horzOverflow="overflow"/>
                </a:tc>
              </a:tr>
              <a:tr h="672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1,3-Bisphosphoglycerate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−49.3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−11.8</a:t>
                      </a:r>
                    </a:p>
                  </a:txBody>
                  <a:tcPr horzOverflow="overflow"/>
                </a:tc>
              </a:tr>
              <a:tr h="397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Creatine phosphate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−43.1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−10.3</a:t>
                      </a:r>
                    </a:p>
                  </a:txBody>
                  <a:tcPr horzOverflow="overflow"/>
                </a:tc>
              </a:tr>
              <a:tr h="397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ATP →ADP + Pi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−30.5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−7.3</a:t>
                      </a:r>
                    </a:p>
                  </a:txBody>
                  <a:tcPr horzOverflow="overflow"/>
                </a:tc>
              </a:tr>
              <a:tr h="397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ADP →AMP + Pi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−27.6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−6.6</a:t>
                      </a:r>
                    </a:p>
                  </a:txBody>
                  <a:tcPr horzOverflow="overflow"/>
                </a:tc>
              </a:tr>
              <a:tr h="397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Pyrophosphate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−27.6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−6.6</a:t>
                      </a:r>
                    </a:p>
                  </a:txBody>
                  <a:tcPr horzOverflow="overflow"/>
                </a:tc>
              </a:tr>
              <a:tr h="397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Glucose 1-phosphate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−20.9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−5.0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52400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6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0" y="0"/>
            <a:ext cx="4572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ATP powers cellular work by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coupling exergonic reactions to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endergonic reactions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A cell does three main kinds of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work: Mechanical, Transport and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Chemical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To do work, cells manage energy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resources by energy coupling,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use of an exergonic process to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drive an endergonic one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ATP is the cell’s energy shuttle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providing energy for cellular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functions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20638"/>
            <a:ext cx="9144000" cy="637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Sources of ATP.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ATP levels are maintained through several processes: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Adenylate kinase.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ATP has two "high-energy" phosphate groups. Splitting off the gamma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phosphate group of ATP yields ADP and inorganic phosphate.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Splitting off both high-energy groups in one step yields AMP and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inorganic pyrophosphate (ppi).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Adenylate kinase, an enzyme found in all tissues, catalyzes a transfer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the energy-rich phosphate bond from one ADP molecule to another,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giving ATP and AMP.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The conversion is very rapid in muscle and liver.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2ADP</a:t>
            </a:r>
            <a:r>
              <a:rPr lang="ar-JO" sz="2400" b="1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                    ATP + AMP</a:t>
            </a:r>
            <a:endParaRPr lang="ar-JO" sz="2400" b="1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AMP levels are crucial in adjusting the balance between carbohydrate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and fatty acid metabolism in varying physiological situations.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AMP is an active intracellular signal substance.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AMP is also an activator of glycogen mobilization and, therefore, sugar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metabolism.</a:t>
            </a:r>
            <a:endParaRPr lang="en-US" sz="2400"/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>
            <a:off x="3048000" y="4267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 flipH="1">
            <a:off x="2971800" y="4343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0" y="0"/>
            <a:ext cx="91440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600" b="1" u="sng">
                <a:latin typeface="Times New Roman" pitchFamily="18" charset="0"/>
                <a:cs typeface="Times New Roman" pitchFamily="18" charset="0"/>
              </a:rPr>
              <a:t>Creatine Phosphokinase / Phosphocreatine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Most of our body tissues contain phosphocreatine at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concentrations approximately three times that of ATP.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- Phosphocreatine is a reserve source of high-energy phosphate. </a:t>
            </a:r>
          </a:p>
          <a:p>
            <a:pPr>
              <a:buFontTx/>
              <a:buChar char="-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This reserve can be transferred to ADP, thus forming ATP to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replace that used by working muscle. </a:t>
            </a:r>
          </a:p>
          <a:p>
            <a:pPr>
              <a:buFontTx/>
              <a:buChar char="-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While the creatine phosphokinase reaction is the most rapid ATP-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yielding reaction we possess, the amount of ATP which is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produced is quite small.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- Muscle tissues have about 5 mmol/l ATP and approximately 17-</a:t>
            </a:r>
            <a:br>
              <a:rPr lang="en-US" sz="2600">
                <a:latin typeface="Times New Roman" pitchFamily="18" charset="0"/>
                <a:cs typeface="Times New Roman" pitchFamily="18" charset="0"/>
              </a:rPr>
            </a:br>
            <a:r>
              <a:rPr lang="en-US" sz="2600">
                <a:latin typeface="Times New Roman" pitchFamily="18" charset="0"/>
                <a:cs typeface="Times New Roman" pitchFamily="18" charset="0"/>
              </a:rPr>
              <a:t>  20 mmol/l of creatine phosphate. </a:t>
            </a:r>
          </a:p>
          <a:p>
            <a:pPr>
              <a:buFontTx/>
              <a:buChar char="-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Under extreme work (sprinting, for example) the phosphocreatine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reserves are used up in about 30-40 seconds. </a:t>
            </a:r>
          </a:p>
          <a:p>
            <a:pPr>
              <a:buFontTx/>
              <a:buChar char="-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 However, "seconds do count" in sport. During those few seconds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muscles can and do work with "explosive force".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0" y="88900"/>
            <a:ext cx="9144000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Bioenergetics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It is the study of the energy changes accompanying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biochemical reactions.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Biologic systems are essentially isothermic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and use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chemical energy to power living processes.</a:t>
            </a:r>
          </a:p>
          <a:p>
            <a:endParaRPr lang="en-US" sz="2800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Free energy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800"/>
              <a:t> 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G is energy that can do work when temperature and pressure </a:t>
            </a:r>
          </a:p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  are uniform, as in a living cell.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endParaRPr lang="en-US" sz="2800" u="sng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The free energy change (ΔG)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It is difference between the free-energy content of the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products and the free-energy content of the reactants under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standard conditions. It depends on the nature and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concentration of initial reactants and the final products.</a:t>
            </a:r>
            <a:endParaRPr lang="en-US" sz="2800" u="sng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T10343-001-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2075"/>
            <a:ext cx="85344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124200"/>
            <a:ext cx="868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B10164-001-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79400"/>
            <a:ext cx="8305800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Anaerobic Metabolism.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 "second place" in the ATP-synthesis race (after phosphocreatine)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comes ATP synthesis coupled to anaerobic metabolism.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This is the cytosolic formation of ATP driven by oxidation of glucose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(or glucosyl groups from glycogen) to pyruvate and lactate.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ATP formation through cytosolic glycolysis proceeds with a speed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equal to about 50% of that we see using creatine phosphate and creatine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phosphokinase.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Rapid, yes, but how much ATP can we make when the oxidation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process is limited to formation of pyruvate and lactate from glucose or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glycogen?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Only two ATP molecules result for each glucose molecule that is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processed.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Three ATPs are formed for each glucosyl group that derived from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glycogen.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anaerobic glycolysis is very rapid. While it is relatively ineffective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measured by energy production per glucose molecule consumed,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glycolysis does turn out a lot of ATP in a short time.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big (and painful) disadvantage is that a lot of lactic acid is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produced and accumulates in the working muscle.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Furthermore, lipids cannot be used as substrates for anaerobic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metabolism.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Only glucose or glycogen work here.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If we press anaerobic glycolysis to the limits, muscles exhaust their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stored glycogen and take up so much glucose from the blood  that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hypoglycemia and CNS malfunction result. 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Aerobic Metabolism.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ATP-balancing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ATP synthesis 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All of our cells, with the important exception of blood cells, contain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Mitochondria which use oxygen and form water while oxidizing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our "food".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Mitochondrial substrate is acetyl-CoA.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All food that can be reduced to 2-carbon fragments can serve as a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substrate for mitochondrial ATP production.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combustion process is coupled to reduction of oxygen giving water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as a product.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Approximately 30% of the energy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released in this process is trapped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in the terminal phosphate group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in ATP.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rest of the energy 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acetyl-CoA escapes as heat,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keeping us nice and warm!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We produce around 10 moles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of ATP for each mole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acetyl-CoA that is processed.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While aerobic synthesis of ATP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is the most effective way to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produce "useable energy",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it is a relatively slow process.  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143000"/>
            <a:ext cx="480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0" y="63500"/>
            <a:ext cx="91440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ATP (adenosine triphosphate)</a:t>
            </a:r>
          </a:p>
          <a:p>
            <a:pPr algn="just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Compounds with high energy bonds release large quantities of free </a:t>
            </a:r>
          </a:p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  energy on hydrolysis. </a:t>
            </a:r>
          </a:p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-The most important parts of the ATP molecule are its two  </a:t>
            </a:r>
          </a:p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  phosphodiester bonds (high energy bonds).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Breaking down either of these bonds is accompanied by the release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energy (7.3 Kcal/mol for each bond).</a:t>
            </a:r>
            <a:endParaRPr lang="en-US" sz="2400" b="1">
              <a:solidFill>
                <a:srgbClr val="66FF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Importance of ATP as a source of energy 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1- Synthesis of macromolecules: such as DNA and RNA, protein, ….etc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2- Support the endergonic reaction in metabolic pathways.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3- Important for active transport across membranes.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4- Important for muscle contraction…etc.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5- transmission of impulses along neurons.</a:t>
            </a:r>
            <a:endParaRPr lang="en-US" sz="240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4724400"/>
            <a:ext cx="853598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7010400" y="4648200"/>
            <a:ext cx="10048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Adenine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295400" y="4943475"/>
            <a:ext cx="19431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Phosphate groups</a:t>
            </a: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5778500" y="5476875"/>
            <a:ext cx="8509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Ribose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ChangeArrowheads="1"/>
          </p:cNvSpPr>
          <p:nvPr/>
        </p:nvSpPr>
        <p:spPr bwMode="auto">
          <a:xfrm>
            <a:off x="0" y="1828800"/>
            <a:ext cx="9144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n-CL" sz="4400" b="1">
                <a:latin typeface="Times New Roman" pitchFamily="18" charset="0"/>
                <a:cs typeface="Times New Roman" pitchFamily="18" charset="0"/>
              </a:rPr>
              <a:t>Electron transport chain (ETC)</a:t>
            </a:r>
            <a:endParaRPr lang="en-US" sz="4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0" y="47625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Oxidation reduction reactions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(Redox reactions)</a:t>
            </a:r>
          </a:p>
          <a:p>
            <a:pPr algn="just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Commonly the oxidation reactions are accompanied by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reduction reactions and they are called redox reaction.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Redox reactions are accompanied by energy liberation,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necessary for the cells.</a:t>
            </a:r>
          </a:p>
          <a:p>
            <a:pPr algn="just"/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In the redox reaction. 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is oxidized while, 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is reduced,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and if occurs it will be accompanied by a massive energy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explosion.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    2H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+O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               2H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O + energy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Instead of massive energy is liberated, hydrogen must be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transferred to oxygen in gradual steps. Thus, small fractions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of energy are liberated and stored for further use</a:t>
            </a:r>
            <a:endParaRPr lang="en-US" sz="28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 flipV="1">
            <a:off x="2819400" y="41910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0" y="125413"/>
            <a:ext cx="9144000" cy="619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80000"/>
              </a:lnSpc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Electrons are transferred from one molecule to another in one of four different ways</a:t>
            </a:r>
          </a:p>
          <a:p>
            <a:pPr marL="457200" indent="-457200">
              <a:lnSpc>
                <a:spcPct val="8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They may be transferred directly as electrons as the Fe 2+ / Fe 3+ redox</a:t>
            </a:r>
          </a:p>
          <a:p>
            <a:pPr marL="457200" indent="-457200">
              <a:lnSpc>
                <a:spcPct val="8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pair.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Electrons may be transferred as incorporated in hydrogen atoms as in 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case of FAD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AH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                     A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      FAD                     FADH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300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endParaRPr lang="en-US" sz="2400" baseline="300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Electrons may be transferred as hydride ions (H+)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  <a:buFontTx/>
              <a:buChar char="-"/>
            </a:pPr>
            <a:endParaRPr lang="en-US" sz="2400" baseline="300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AH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                      A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endParaRPr lang="en-US" sz="2400" baseline="300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      NAD                  NADH+H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endParaRPr lang="en-US" sz="2400" baseline="300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Electron may  be transferred as a direct combination of an organic 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reductant with oxygen</a:t>
            </a: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lnSpc>
                <a:spcPct val="80000"/>
              </a:lnSpc>
              <a:buClr>
                <a:schemeClr val="tx1"/>
              </a:buClr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R-CH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+ ½  O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                              R-CH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OH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67000" y="2209800"/>
            <a:ext cx="3733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124200" y="2209800"/>
            <a:ext cx="1066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800600" y="2209800"/>
            <a:ext cx="685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90800" y="3808413"/>
            <a:ext cx="373380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00400" y="3810000"/>
            <a:ext cx="1066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53000" y="3810000"/>
            <a:ext cx="6858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657600" y="5943600"/>
            <a:ext cx="2209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0" y="47625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Redox Potential (electron affinity)</a:t>
            </a:r>
            <a:endParaRPr lang="en-US" sz="2800" u="sng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Oxygen has the highest electron affinity i.e. highest redox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potential.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Hydrogen has the lowest electron affinity i.e. lowest redox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potential.</a:t>
            </a:r>
          </a:p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Redox chain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- It is a chain of different compounds of increasing redox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potentials between hydrogen and oxygen.</a:t>
            </a:r>
          </a:p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A → B → C → D…..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- Each components of redox chain has a redox potential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higher than hydrogen and lower than oxygen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- During hydrogen ( H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 and electron ) transfer through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different components of the redox chain, energy is liberated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in steps and in small amounts to be utilized.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f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06-06-ExergonicEndergon-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0" y="30163"/>
            <a:ext cx="9144000" cy="659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Respiratory chain (ETC)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It is a system of electron carriers located in the inner-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mitochondrial membrane, oxidizes the reduced cofactors by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transferring electrons in a series of steps to O2 (the terminal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electron acceptor).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Free energy released by these oxidation reactions is used to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drive the synthesis of ATP.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Each component of the chain can accept electrons from the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preceding carrier and transfer them to the following one.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 variety of substances (carbohydrates, fatty acids and amino 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acids) can use respiratory chain as a final pathway as they 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give electrons to the oxidized NAD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FAD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to form the 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energy rich reduced coenzymes NADH+H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FADH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NADH+H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and FADH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 give hydrogen and a pair of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electrons to electron carriers collectively, called the 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respiratory chain components.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42672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Outer mitochondrial membrane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is permeable to most ions as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O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CO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NH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monocarboxylic acids.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Di- and tricarboxylic acids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need special transporters.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ATP and ADP need special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transporter to allow ADP 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and ATP out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mitochondria. 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Inner membrane is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impermeable to most ions &amp;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molecules: H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Na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,K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, ATP,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ADP, pyruvate.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Matrix contains enzymes for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oxidation of pyruvate., A.A.s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, F.A.s and TCA.  </a:t>
            </a:r>
          </a:p>
        </p:txBody>
      </p:sp>
      <p:pic>
        <p:nvPicPr>
          <p:cNvPr id="32771" name="Picture 4" descr="F16-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57200"/>
            <a:ext cx="5257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0" y="9525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Organization of respiratory</a:t>
            </a:r>
            <a:r>
              <a:rPr lang="en-US" sz="2800" u="sng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chain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 inner mitochondrial membrane contains four enzymatic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complexes (I, II, III, IV) and complex V catalyses ATP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synthesis, </a:t>
            </a:r>
            <a:r>
              <a:rPr lang="en-CA" sz="2800">
                <a:latin typeface="Times New Roman" pitchFamily="18" charset="0"/>
                <a:cs typeface="Times New Roman" pitchFamily="18" charset="0"/>
              </a:rPr>
              <a:t>arranged in order of increasing electronegativity </a:t>
            </a:r>
          </a:p>
          <a:p>
            <a:pPr algn="just"/>
            <a:r>
              <a:rPr lang="en-CA" sz="2800">
                <a:latin typeface="Times New Roman" pitchFamily="18" charset="0"/>
                <a:cs typeface="Times New Roman" pitchFamily="18" charset="0"/>
              </a:rPr>
              <a:t>  (weakest to strongest)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Each complex accepts or donates electrons to relatively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mobile electron carriers as coenzyme Q and cytochrome C.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Oxidative phosphorylation starts by entry of electrons into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the respiratory chain.  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Most of these electrons arise by the action of                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dehydrogenases that collect electrons from catabolic         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pathways and pass them to the electron acceptors NAD and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FAD.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As electrons are passed down the respiratory chain, they   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lose much of their free energy.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0" y="0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  <a:tabLst>
                <a:tab pos="-11430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Part of this energy can be captured and stored by the         </a:t>
            </a:r>
          </a:p>
          <a:p>
            <a:pPr>
              <a:tabLst>
                <a:tab pos="-11430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production of ATP from ADP and inorganic phosphate (Pi). </a:t>
            </a:r>
          </a:p>
          <a:p>
            <a:pPr>
              <a:tabLst>
                <a:tab pos="-11430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The process is called oxidative phosphorylation. </a:t>
            </a:r>
          </a:p>
          <a:p>
            <a:pPr>
              <a:buFontTx/>
              <a:buChar char="-"/>
              <a:tabLst>
                <a:tab pos="-11430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 remainder of the free energy not trapped as ATP is        </a:t>
            </a:r>
          </a:p>
          <a:p>
            <a:pPr>
              <a:tabLst>
                <a:tab pos="-11430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released as heat.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4819" name="Picture 20" descr="electron transport chain Kar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0"/>
            <a:ext cx="853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638"/>
            <a:ext cx="9144000" cy="5694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Components of the respiratory chain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the exception of coenzyme Q, all members of this </a:t>
            </a:r>
          </a:p>
          <a:p>
            <a:pPr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chain are proteins. </a:t>
            </a:r>
          </a:p>
          <a:p>
            <a:pPr>
              <a:buFontTx/>
              <a:buChar char="-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All are embedded in the inner mitochondrial membrane.</a:t>
            </a:r>
          </a:p>
          <a:p>
            <a:pPr>
              <a:buFontTx/>
              <a:buChar char="-"/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Complex 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Contains an enzyme called NADH dehydrogenase.</a:t>
            </a:r>
          </a:p>
          <a:p>
            <a:pPr marL="533400" indent="-533400"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Its coenzyme is FMN (can accept two hydrogen atoms to </a:t>
            </a:r>
          </a:p>
          <a:p>
            <a:pPr marL="533400" indent="-533400"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become FMNH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533400" indent="-533400"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It contains several iron and sulfur atoms ( iron sulfur </a:t>
            </a:r>
          </a:p>
          <a:p>
            <a:pPr marL="533400" indent="-533400"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protein ).</a:t>
            </a:r>
          </a:p>
          <a:p>
            <a:pPr marL="533400" indent="-533400"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NAD+ is reduced to NADH+H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by dehydrogenases that </a:t>
            </a:r>
          </a:p>
          <a:p>
            <a:pPr marL="533400" indent="-533400" algn="just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remove hydrogen atoms from their substrates.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ChangeArrowheads="1"/>
          </p:cNvSpPr>
          <p:nvPr/>
        </p:nvSpPr>
        <p:spPr bwMode="auto">
          <a:xfrm>
            <a:off x="0" y="0"/>
            <a:ext cx="91440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/>
            <a:r>
              <a:rPr lang="en-US" sz="2600" b="1" u="sng">
                <a:latin typeface="Times New Roman" pitchFamily="18" charset="0"/>
                <a:cs typeface="Times New Roman" pitchFamily="18" charset="0"/>
              </a:rPr>
              <a:t>Complex II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/>
            <a:r>
              <a:rPr lang="en-US" sz="2600">
                <a:latin typeface="Times New Roman" pitchFamily="18" charset="0"/>
                <a:cs typeface="Times New Roman" pitchFamily="18" charset="0"/>
              </a:rPr>
              <a:t>- The entry point of FADH</a:t>
            </a:r>
            <a:r>
              <a:rPr lang="en-US" sz="26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( its coenzyme is FAD ). </a:t>
            </a:r>
          </a:p>
          <a:p>
            <a:pPr marL="609600" indent="-609600"/>
            <a:r>
              <a:rPr lang="en-US" sz="2600">
                <a:latin typeface="Times New Roman" pitchFamily="18" charset="0"/>
                <a:cs typeface="Times New Roman" pitchFamily="18" charset="0"/>
              </a:rPr>
              <a:t>- Contains an enzyme called: flavo - protein dehydrogenase </a:t>
            </a:r>
          </a:p>
          <a:p>
            <a:pPr marL="609600" indent="-609600"/>
            <a:r>
              <a:rPr lang="en-US" sz="2600">
                <a:latin typeface="Times New Roman" pitchFamily="18" charset="0"/>
                <a:cs typeface="Times New Roman" pitchFamily="18" charset="0"/>
              </a:rPr>
              <a:t>  e.g. succinate dehydrogenase of TCA and acyl CoA </a:t>
            </a:r>
          </a:p>
          <a:p>
            <a:pPr marL="609600" indent="-609600"/>
            <a:r>
              <a:rPr lang="en-US" sz="2600">
                <a:latin typeface="Times New Roman" pitchFamily="18" charset="0"/>
                <a:cs typeface="Times New Roman" pitchFamily="18" charset="0"/>
              </a:rPr>
              <a:t>  dehydrogenase of </a:t>
            </a:r>
            <a:r>
              <a:rPr lang="el-GR" sz="260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oxidation of fatty acids. </a:t>
            </a:r>
          </a:p>
          <a:p>
            <a:pPr marL="609600" indent="-609600"/>
            <a:r>
              <a:rPr lang="en-US" sz="2600">
                <a:latin typeface="Times New Roman" pitchFamily="18" charset="0"/>
                <a:cs typeface="Times New Roman" pitchFamily="18" charset="0"/>
              </a:rPr>
              <a:t>- It contains iron and sulfur atoms (iron sulfur protein).</a:t>
            </a:r>
          </a:p>
          <a:p>
            <a:pPr marL="609600" indent="-609600"/>
            <a:r>
              <a:rPr lang="en-US" sz="2600" b="1" u="sng">
                <a:latin typeface="Times New Roman" pitchFamily="18" charset="0"/>
                <a:cs typeface="Times New Roman" pitchFamily="18" charset="0"/>
              </a:rPr>
              <a:t>Complex III</a:t>
            </a:r>
            <a:r>
              <a:rPr lang="en-US" sz="2600" b="1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09600" indent="-609600"/>
            <a:r>
              <a:rPr lang="en-US" sz="2600">
                <a:latin typeface="Times New Roman" pitchFamily="18" charset="0"/>
                <a:cs typeface="Times New Roman" pitchFamily="18" charset="0"/>
              </a:rPr>
              <a:t>- It is cytochrome reductase complex, or cytochrome bc1 complex”</a:t>
            </a:r>
          </a:p>
          <a:p>
            <a:pPr marL="609600" indent="-609600"/>
            <a:r>
              <a:rPr lang="en-US" sz="2600">
                <a:latin typeface="Times New Roman" pitchFamily="18" charset="0"/>
                <a:cs typeface="Times New Roman" pitchFamily="18" charset="0"/>
              </a:rPr>
              <a:t>- Transfers electron from QH</a:t>
            </a:r>
            <a:r>
              <a:rPr lang="en-US" sz="26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to cytochrome C.</a:t>
            </a:r>
          </a:p>
          <a:p>
            <a:pPr marL="609600" indent="-609600"/>
            <a:r>
              <a:rPr lang="en-US" sz="2600">
                <a:latin typeface="Times New Roman" pitchFamily="18" charset="0"/>
                <a:cs typeface="Times New Roman" pitchFamily="18" charset="0"/>
              </a:rPr>
              <a:t>- Contains an enzyme cytochrome b.</a:t>
            </a:r>
          </a:p>
          <a:p>
            <a:pPr marL="609600" indent="-609600"/>
            <a:r>
              <a:rPr lang="en-US" sz="2600" b="1" u="sng">
                <a:latin typeface="Times New Roman" pitchFamily="18" charset="0"/>
                <a:cs typeface="Times New Roman" pitchFamily="18" charset="0"/>
              </a:rPr>
              <a:t>Complex IV:</a:t>
            </a:r>
          </a:p>
          <a:p>
            <a:pPr marL="609600" indent="-609600"/>
            <a:r>
              <a:rPr lang="en-US" sz="2600">
                <a:latin typeface="Times New Roman" pitchFamily="18" charset="0"/>
                <a:cs typeface="Times New Roman" pitchFamily="18" charset="0"/>
              </a:rPr>
              <a:t>- This complex contains cytochrome a, a3 and 2 copper atoms.</a:t>
            </a:r>
          </a:p>
          <a:p>
            <a:pPr marL="609600" indent="-609600"/>
            <a:r>
              <a:rPr lang="en-US" sz="2600">
                <a:latin typeface="Times New Roman" pitchFamily="18" charset="0"/>
                <a:cs typeface="Times New Roman" pitchFamily="18" charset="0"/>
              </a:rPr>
              <a:t>- Complex IV catalyzes the transfer of electrons from reduced </a:t>
            </a:r>
          </a:p>
          <a:p>
            <a:pPr marL="609600" indent="-609600"/>
            <a:r>
              <a:rPr lang="en-US" sz="2600">
                <a:latin typeface="Times New Roman" pitchFamily="18" charset="0"/>
                <a:cs typeface="Times New Roman" pitchFamily="18" charset="0"/>
              </a:rPr>
              <a:t>   cytochrome C to molecular oxygen. </a:t>
            </a:r>
          </a:p>
          <a:p>
            <a:pPr marL="609600" indent="-609600"/>
            <a:r>
              <a:rPr lang="en-US" sz="2600">
                <a:latin typeface="Times New Roman" pitchFamily="18" charset="0"/>
                <a:cs typeface="Times New Roman" pitchFamily="18" charset="0"/>
              </a:rPr>
              <a:t>- The copper atoms are crucial for such a transfer.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Ubiquinone “Coenzyme Q”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It is a lipid soluble vitamin K derivative</a:t>
            </a:r>
          </a:p>
          <a:p>
            <a:pPr algn="just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Coenzyme Q can accept hydrogen ions both from FMNH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produced by NADH dehydrogenase (complex I) and from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FADH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which is produced by (complex II).</a:t>
            </a:r>
          </a:p>
          <a:p>
            <a:pPr algn="just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It is freely diffusible between the lipid bilayer of inner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mitochondrial membrane.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Cytochromes</a:t>
            </a:r>
          </a:p>
          <a:p>
            <a:pPr algn="just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Cytochromes are proteins that contain an iron-containing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heme group. This iron oscillates between ferric form (Fe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+++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when it losses an electron, and ferrous form (Fe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++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) when it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accepts an electron.</a:t>
            </a:r>
          </a:p>
          <a:p>
            <a:pPr algn="just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All are integral membrane proteins with the  exception of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cytochrome C, a soluble free protein.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hem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27660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6200" y="3267075"/>
            <a:ext cx="3810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Cytochrome a3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contains copper in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addition to iron and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called cytochrome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oxidase, it is  the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terminal component of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the ETC. </a:t>
            </a:r>
            <a:endParaRPr lang="en-US" sz="280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52400"/>
            <a:ext cx="83820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figure_20_0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8600"/>
            <a:ext cx="6781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26" descr="GA21_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1544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Stages of chemical reactions</a:t>
            </a:r>
          </a:p>
          <a:p>
            <a:pPr marL="514350" indent="-51435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Activation Energy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 Amount of energy that reactant molecules must absorb to start a </a:t>
            </a:r>
          </a:p>
          <a:p>
            <a:pPr marL="514350" indent="-51435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reaction.  </a:t>
            </a:r>
          </a:p>
          <a:p>
            <a:pPr marL="514350" indent="-51435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This energy is usually provided in the form of heat absorbed by the </a:t>
            </a:r>
          </a:p>
          <a:p>
            <a:pPr marL="514350" indent="-51435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reactant molecules form the surroundings.</a:t>
            </a:r>
          </a:p>
          <a:p>
            <a:pPr marL="514350" indent="-51435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Transition State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Unstable condition of reactant molecules that have absorbed sufficient </a:t>
            </a:r>
          </a:p>
          <a:p>
            <a:pPr marL="514350" indent="-51435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free energy to react.</a:t>
            </a:r>
          </a:p>
          <a:p>
            <a:pPr marL="514350" indent="-514350"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Products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4" descr="06-13-EnzymeAction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200400"/>
            <a:ext cx="5410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0" y="0"/>
            <a:ext cx="9144000" cy="649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As electrons pass down the respiratory chain, they lose much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of their free energy.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Part of this energy can be captured and stored as ATP from 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{ADP and inorganic phosphate (Pi)}.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-The process is called oxidative phosphorylation.</a:t>
            </a:r>
          </a:p>
          <a:p>
            <a:pPr algn="just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 non trapped free energy as ATP so, released as heat.</a:t>
            </a:r>
          </a:p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Oxidative phosphorylation   </a:t>
            </a:r>
            <a:endParaRPr lang="en-US" sz="2800" u="sng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Oxidative phosphorylation is a coupling process of oxidation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and phosphorylation.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 flow of electrons from NADH to oxygen (oxidation)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results in ATP synthesis by phosphorylation of ADP with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inorganic phosphate (phosphorylation), therefore, there is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coupling between oxidation and phosphorylation.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Two theories explain the ATP synthesis; chemiosmotic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hypothesis and membrane transport system.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4343400" y="152400"/>
            <a:ext cx="4800600" cy="6477000"/>
            <a:chOff x="0" y="214"/>
            <a:chExt cx="5760" cy="3914"/>
          </a:xfrm>
        </p:grpSpPr>
        <p:pic>
          <p:nvPicPr>
            <p:cNvPr id="43012" name="Picture 3" descr="rxn90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14"/>
              <a:ext cx="5760" cy="3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3" name="Text Box 4"/>
            <p:cNvSpPr txBox="1">
              <a:spLocks noChangeArrowheads="1"/>
            </p:cNvSpPr>
            <p:nvPr/>
          </p:nvSpPr>
          <p:spPr bwMode="auto">
            <a:xfrm>
              <a:off x="0" y="288"/>
              <a:ext cx="5760" cy="353"/>
            </a:xfrm>
            <a:prstGeom prst="rect">
              <a:avLst/>
            </a:prstGeom>
            <a:solidFill>
              <a:srgbClr val="F5F53D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 b="1"/>
                <a:t>Respiratory chain</a:t>
              </a:r>
            </a:p>
          </p:txBody>
        </p:sp>
        <p:sp>
          <p:nvSpPr>
            <p:cNvPr id="43014" name="Text Box 5"/>
            <p:cNvSpPr txBox="1">
              <a:spLocks noChangeArrowheads="1"/>
            </p:cNvSpPr>
            <p:nvPr/>
          </p:nvSpPr>
          <p:spPr bwMode="auto">
            <a:xfrm>
              <a:off x="274" y="2010"/>
              <a:ext cx="782" cy="186"/>
            </a:xfrm>
            <a:prstGeom prst="rect">
              <a:avLst/>
            </a:prstGeom>
            <a:solidFill>
              <a:srgbClr val="EE94E5"/>
            </a:solidFill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FMN</a:t>
              </a:r>
            </a:p>
          </p:txBody>
        </p:sp>
        <p:sp>
          <p:nvSpPr>
            <p:cNvPr id="43015" name="Text Box 6"/>
            <p:cNvSpPr txBox="1">
              <a:spLocks noChangeArrowheads="1"/>
            </p:cNvSpPr>
            <p:nvPr/>
          </p:nvSpPr>
          <p:spPr bwMode="auto">
            <a:xfrm>
              <a:off x="1280" y="2400"/>
              <a:ext cx="672" cy="192"/>
            </a:xfrm>
            <a:prstGeom prst="rect">
              <a:avLst/>
            </a:prstGeom>
            <a:solidFill>
              <a:srgbClr val="EE94E5"/>
            </a:solidFill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FAD</a:t>
              </a:r>
            </a:p>
          </p:txBody>
        </p:sp>
        <p:sp>
          <p:nvSpPr>
            <p:cNvPr id="43016" name="Text Box 7"/>
            <p:cNvSpPr txBox="1">
              <a:spLocks noChangeArrowheads="1"/>
            </p:cNvSpPr>
            <p:nvPr/>
          </p:nvSpPr>
          <p:spPr bwMode="auto">
            <a:xfrm>
              <a:off x="2160" y="2010"/>
              <a:ext cx="766" cy="316"/>
            </a:xfrm>
            <a:prstGeom prst="rect">
              <a:avLst/>
            </a:prstGeom>
            <a:solidFill>
              <a:srgbClr val="EE94E5"/>
            </a:solidFill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Cyt. b, C1</a:t>
              </a:r>
            </a:p>
          </p:txBody>
        </p:sp>
        <p:sp>
          <p:nvSpPr>
            <p:cNvPr id="43017" name="Text Box 8"/>
            <p:cNvSpPr txBox="1">
              <a:spLocks noChangeArrowheads="1"/>
            </p:cNvSpPr>
            <p:nvPr/>
          </p:nvSpPr>
          <p:spPr bwMode="auto">
            <a:xfrm>
              <a:off x="3109" y="2016"/>
              <a:ext cx="1189" cy="186"/>
            </a:xfrm>
            <a:prstGeom prst="rect">
              <a:avLst/>
            </a:prstGeom>
            <a:solidFill>
              <a:srgbClr val="EE94E5"/>
            </a:solidFill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Cyt. a, a3</a:t>
              </a:r>
            </a:p>
          </p:txBody>
        </p:sp>
        <p:sp>
          <p:nvSpPr>
            <p:cNvPr id="43018" name="Text Box 9"/>
            <p:cNvSpPr txBox="1">
              <a:spLocks noChangeArrowheads="1"/>
            </p:cNvSpPr>
            <p:nvPr/>
          </p:nvSpPr>
          <p:spPr bwMode="auto">
            <a:xfrm>
              <a:off x="4320" y="2890"/>
              <a:ext cx="1166" cy="316"/>
            </a:xfrm>
            <a:prstGeom prst="rect">
              <a:avLst/>
            </a:prstGeom>
            <a:solidFill>
              <a:srgbClr val="EE94E5"/>
            </a:solidFill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ATP synthase</a:t>
              </a:r>
            </a:p>
          </p:txBody>
        </p:sp>
        <p:sp>
          <p:nvSpPr>
            <p:cNvPr id="43019" name="Text Box 10"/>
            <p:cNvSpPr txBox="1">
              <a:spLocks noChangeArrowheads="1"/>
            </p:cNvSpPr>
            <p:nvPr/>
          </p:nvSpPr>
          <p:spPr bwMode="auto">
            <a:xfrm>
              <a:off x="192" y="3264"/>
              <a:ext cx="1344" cy="353"/>
            </a:xfrm>
            <a:prstGeom prst="rect">
              <a:avLst/>
            </a:prstGeom>
            <a:solidFill>
              <a:srgbClr val="F9EF2D"/>
            </a:solidFill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/>
                <a:t>Coupling site</a:t>
              </a:r>
            </a:p>
          </p:txBody>
        </p:sp>
        <p:sp>
          <p:nvSpPr>
            <p:cNvPr id="43020" name="Text Box 11"/>
            <p:cNvSpPr txBox="1">
              <a:spLocks noChangeArrowheads="1"/>
            </p:cNvSpPr>
            <p:nvPr/>
          </p:nvSpPr>
          <p:spPr bwMode="auto">
            <a:xfrm>
              <a:off x="1800" y="3264"/>
              <a:ext cx="1217" cy="316"/>
            </a:xfrm>
            <a:prstGeom prst="rect">
              <a:avLst/>
            </a:prstGeom>
            <a:solidFill>
              <a:srgbClr val="F9EF2D"/>
            </a:solidFill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Coupling site</a:t>
              </a:r>
            </a:p>
          </p:txBody>
        </p:sp>
        <p:sp>
          <p:nvSpPr>
            <p:cNvPr id="43021" name="Text Box 12"/>
            <p:cNvSpPr txBox="1">
              <a:spLocks noChangeArrowheads="1"/>
            </p:cNvSpPr>
            <p:nvPr/>
          </p:nvSpPr>
          <p:spPr bwMode="auto">
            <a:xfrm>
              <a:off x="3109" y="3063"/>
              <a:ext cx="1211" cy="316"/>
            </a:xfrm>
            <a:prstGeom prst="rect">
              <a:avLst/>
            </a:prstGeom>
            <a:solidFill>
              <a:srgbClr val="F9EF2D"/>
            </a:solidFill>
            <a:ln w="38100" cmpd="dbl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Coupling site</a:t>
              </a:r>
            </a:p>
          </p:txBody>
        </p:sp>
      </p:grpSp>
      <p:pic>
        <p:nvPicPr>
          <p:cNvPr id="43011" name="Picture 4" descr="the_electron_transport_ch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8825"/>
            <a:ext cx="4191000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0" y="0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Inhibitors of respiratory chain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Are compounds prevent the passage of electrons to bind a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component of the chain (the three sites responsible for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electrochemical potential difference), blocking the oxidation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reduction reaction.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There are specific sites for binding inhibitors: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Site I: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binding with complex I as barbiturates, rotenone       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 (an insecticide)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and piercidin A (an antibiotic).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Site II: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binding with complex III as antimycin A and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  dimercaprol.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Site III: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binding with complex IV as H</a:t>
            </a:r>
            <a:r>
              <a:rPr lang="en-US" sz="28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S, cyanide (CN),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   carbon monoxide ( CO ) and sodium azide.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Because electron transport and oxidative phosphorylation   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are tightly coupled, inhibition of the respiratory chain also   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inhibits   ATP synthesis.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0" y="0"/>
            <a:ext cx="9144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Aft>
                <a:spcPct val="60000"/>
              </a:spcAft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4-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ADP/ATP transporter inhibitors as atractyloside.</a:t>
            </a:r>
          </a:p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N.B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Malonate which acts as competitive inhibitor of succinate 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 dehydrogenase inhibits ETC through complex II.</a:t>
            </a:r>
          </a:p>
          <a:p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Cyanide poisoning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Cyanide is one of the most potent and rapidly acting poisons.   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Cyanide binds to cytochrome aa3 so, inhibits the oxidative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phosphorylation at level of cytochrome oxidase complex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(complex IV).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 energy production of cells will be blocked resulting in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tissue asphyxia especially of central nervous system leading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to death.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0" y="58738"/>
            <a:ext cx="9144000" cy="649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b="1" u="sng">
                <a:latin typeface="Times New Roman" pitchFamily="18" charset="0"/>
                <a:cs typeface="Times New Roman" pitchFamily="18" charset="0"/>
              </a:rPr>
              <a:t>Chemiosmotic hypothesis: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This hypothesis postulates that the transfer of electrons along the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respiratory chain is accompanied by outward pumping of protons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across the inner mitochondrial membrane.</a:t>
            </a:r>
          </a:p>
          <a:p>
            <a:r>
              <a:rPr lang="en-US" sz="2600" b="1" u="sng">
                <a:latin typeface="Times New Roman" pitchFamily="18" charset="0"/>
                <a:cs typeface="Times New Roman" pitchFamily="18" charset="0"/>
              </a:rPr>
              <a:t>Proton pump</a:t>
            </a:r>
            <a:r>
              <a:rPr lang="en-US" sz="2600" b="1" i="1" u="sng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The transport of electrons down the respiratory chain creates an                   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energy which is used to transport H+ from mitochondrial matrix                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across inner mitochondrial membrane </a:t>
            </a:r>
            <a:r>
              <a:rPr lang="en-US" sz="2600">
                <a:latin typeface="Times New Roman" pitchFamily="18" charset="0"/>
              </a:rPr>
              <a:t>→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inner mitochondrial                   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space.  </a:t>
            </a:r>
          </a:p>
          <a:p>
            <a:pPr>
              <a:buFontTx/>
              <a:buChar char="-"/>
            </a:pPr>
            <a:r>
              <a:rPr lang="en-US" sz="2600">
                <a:latin typeface="Times New Roman" pitchFamily="18" charset="0"/>
                <a:cs typeface="Times New Roman" pitchFamily="18" charset="0"/>
              </a:rPr>
              <a:t>This process is carried out by complexes I, III, IV to create across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the inner mitochondrial membrane: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  - An electrical gradient with more positive changes on the                               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    outside of the membrane than on the inside.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  - A pH gradient as the outside of the membrane is at lower pH                         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      than the inside.</a:t>
            </a:r>
          </a:p>
          <a:p>
            <a:r>
              <a:rPr lang="en-US" sz="2600">
                <a:latin typeface="Times New Roman" pitchFamily="18" charset="0"/>
                <a:cs typeface="Times New Roman" pitchFamily="18" charset="0"/>
              </a:rPr>
              <a:t>- The energy generated is sufficient for ATP production.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File0002"/>
          <p:cNvPicPr>
            <a:picLocks noChangeAspect="1" noChangeArrowheads="1"/>
          </p:cNvPicPr>
          <p:nvPr/>
        </p:nvPicPr>
        <p:blipFill>
          <a:blip r:embed="rId2">
            <a:lum bright="-6000" contrast="12000"/>
          </a:blip>
          <a:srcRect l="2222" t="22536" r="11111" b="11267"/>
          <a:stretch>
            <a:fillRect/>
          </a:stretch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ChangeArrowheads="1"/>
          </p:cNvSpPr>
          <p:nvPr/>
        </p:nvSpPr>
        <p:spPr bwMode="auto">
          <a:xfrm>
            <a:off x="0" y="73025"/>
            <a:ext cx="91440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ATP synthase (complex V)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ATP synthase enzyme presents in the inner mitochondrial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membrane, it is a phosphorylating enzyme complex and  it is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formed of 2 subunits: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- F</a:t>
            </a:r>
            <a:r>
              <a:rPr lang="en-US" sz="2800" b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subunit which protrudes into matrix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       - F</a:t>
            </a:r>
            <a:r>
              <a:rPr lang="en-US" sz="2800" b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subunit which presents in the membrane.</a:t>
            </a:r>
          </a:p>
          <a:p>
            <a:pPr algn="just"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 energy stored in the electrochemical gradient is used to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drive the synthesis of ATP by the movement of protons down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  the electrochemical gradient using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ATP synthase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 protons outside the inner mitochondrial membrane can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re-enter the mitochondrial matrix by passing through channel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F0- F1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complex) to pass by ATP synthase enzyme which is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present in F1 subunit.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This results in the synthesis of ATP from ADP + Pi. </a:t>
            </a:r>
          </a:p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- At the same time decreases the pH and electrical gradients.</a:t>
            </a:r>
            <a:r>
              <a:rPr lang="en-US" sz="2800"/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ChangeArrowheads="1"/>
          </p:cNvSpPr>
          <p:nvPr/>
        </p:nvSpPr>
        <p:spPr bwMode="auto">
          <a:xfrm>
            <a:off x="0" y="-17463"/>
            <a:ext cx="9144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ATP Synthase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F</a:t>
            </a:r>
            <a:r>
              <a:rPr lang="en-US" sz="2400" b="1" baseline="-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baseline="-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ATP Synthase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uses the proton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gradient energy for the synthesis of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ATP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Large transmembrane protein complex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Faces into the mitochondrial matrix – spans the IMM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Composed of a “knob-and-stalk” structure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- F</a:t>
            </a:r>
            <a:r>
              <a:rPr lang="en-US" sz="2400" b="1" baseline="-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(stalk) has a </a:t>
            </a: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proton channel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which spans the membrane.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lvl="1"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Forms a proton pore</a:t>
            </a:r>
          </a:p>
          <a:p>
            <a:pPr lvl="1"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Membrane-spanning portion – integral membrane protein</a:t>
            </a:r>
          </a:p>
          <a:p>
            <a:pPr lvl="1"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Made up of 4 different subunits</a:t>
            </a:r>
          </a:p>
          <a:p>
            <a:pPr lvl="1" eaLnBrk="0" hangingPunct="0">
              <a:buFontTx/>
              <a:buChar char="-"/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400" baseline="-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subunit composition: a</a:t>
            </a:r>
            <a:r>
              <a:rPr lang="en-US" sz="2400" baseline="-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-30000">
                <a:latin typeface="Times New Roman" pitchFamily="18" charset="0"/>
                <a:cs typeface="Times New Roman" pitchFamily="18" charset="0"/>
              </a:rPr>
              <a:t>9-12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(c subunits form cylindrical,   </a:t>
            </a:r>
          </a:p>
          <a:p>
            <a:pPr lvl="1"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membrane-bound base)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6888" y="3505200"/>
            <a:ext cx="356711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ChangeArrowheads="1"/>
          </p:cNvSpPr>
          <p:nvPr/>
        </p:nvSpPr>
        <p:spPr bwMode="auto">
          <a:xfrm>
            <a:off x="0" y="-34925"/>
            <a:ext cx="9144000" cy="681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- F</a:t>
            </a:r>
            <a:r>
              <a:rPr lang="en-US" sz="2300" b="1" baseline="-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300" b="1">
                <a:latin typeface="Times New Roman" pitchFamily="18" charset="0"/>
                <a:cs typeface="Times New Roman" pitchFamily="18" charset="0"/>
              </a:rPr>
              <a:t> (knob) contains the </a:t>
            </a:r>
            <a:r>
              <a:rPr lang="en-US" sz="2300" b="1" u="sng">
                <a:latin typeface="Times New Roman" pitchFamily="18" charset="0"/>
                <a:cs typeface="Times New Roman" pitchFamily="18" charset="0"/>
              </a:rPr>
              <a:t>catalytic (ATP-synthesizing) subunits </a:t>
            </a:r>
            <a:endParaRPr lang="en-US" sz="2300">
              <a:latin typeface="Times New Roman" pitchFamily="18" charset="0"/>
              <a:cs typeface="Times New Roman" pitchFamily="18" charset="0"/>
            </a:endParaRPr>
          </a:p>
          <a:p>
            <a:pPr lvl="2" eaLnBrk="0" hangingPunct="0">
              <a:tabLst>
                <a:tab pos="457200" algn="l"/>
              </a:tabLst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- Where ATP synthesis takes place</a:t>
            </a:r>
          </a:p>
          <a:p>
            <a:pPr lvl="2" eaLnBrk="0" hangingPunct="0">
              <a:tabLst>
                <a:tab pos="457200" algn="l"/>
              </a:tabLst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- F</a:t>
            </a:r>
            <a:r>
              <a:rPr lang="en-US" sz="2300" baseline="-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knobs: inner face of the inner mitochondrial membrane</a:t>
            </a:r>
          </a:p>
          <a:p>
            <a:pPr lvl="3" eaLnBrk="0" hangingPunct="0">
              <a:tabLst>
                <a:tab pos="457200" algn="l"/>
              </a:tabLst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- (subunit composition: </a:t>
            </a:r>
            <a:r>
              <a:rPr lang="en-US" sz="2300" b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α3β</a:t>
            </a:r>
            <a:r>
              <a:rPr lang="en-US" sz="2300" b="1" baseline="-30000">
                <a:latin typeface="Times New Roman" pitchFamily="18" charset="0"/>
                <a:ea typeface="Symbol" pitchFamily="18" charset="2"/>
                <a:cs typeface="Times New Roman" pitchFamily="18" charset="0"/>
              </a:rPr>
              <a:t>3</a:t>
            </a:r>
            <a:r>
              <a:rPr lang="en-US" sz="2300" b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γδε</a:t>
            </a:r>
            <a:r>
              <a:rPr lang="en-US" sz="2300">
                <a:latin typeface="Times New Roman" pitchFamily="18" charset="0"/>
                <a:ea typeface="Arial" pitchFamily="34" charset="0"/>
                <a:cs typeface="Times New Roman" pitchFamily="18" charset="0"/>
              </a:rPr>
              <a:t>)</a:t>
            </a:r>
          </a:p>
          <a:p>
            <a:pPr lvl="3" eaLnBrk="0" hangingPunct="0">
              <a:buFontTx/>
              <a:buChar char="-"/>
              <a:tabLst>
                <a:tab pos="457200" algn="l"/>
              </a:tabLst>
            </a:pPr>
            <a:r>
              <a:rPr lang="en-US" sz="2300">
                <a:latin typeface="Times New Roman" pitchFamily="18" charset="0"/>
              </a:rPr>
              <a:t> α</a:t>
            </a:r>
            <a:r>
              <a:rPr lang="en-US" sz="2300" baseline="-30000">
                <a:latin typeface="Times New Roman" pitchFamily="18" charset="0"/>
              </a:rPr>
              <a:t>3</a:t>
            </a:r>
            <a:r>
              <a:rPr lang="en-US" sz="2300">
                <a:latin typeface="Times New Roman" pitchFamily="18" charset="0"/>
              </a:rPr>
              <a:t>β</a:t>
            </a:r>
            <a:r>
              <a:rPr lang="en-US" sz="2300" baseline="-30000">
                <a:latin typeface="Times New Roman" pitchFamily="18" charset="0"/>
              </a:rPr>
              <a:t>3</a:t>
            </a:r>
            <a:r>
              <a:rPr lang="en-US" sz="2300">
                <a:latin typeface="Times New Roman" pitchFamily="18" charset="0"/>
              </a:rPr>
              <a:t> 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oligomer of F</a:t>
            </a:r>
            <a:r>
              <a:rPr lang="en-US" sz="2300" baseline="-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300">
                <a:latin typeface="Times New Roman" pitchFamily="18" charset="0"/>
              </a:rPr>
              <a:t> 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is connected to catalytic (C) subunits by a                   </a:t>
            </a:r>
          </a:p>
          <a:p>
            <a:pPr lvl="3" eaLnBrk="0" hangingPunct="0">
              <a:tabLst>
                <a:tab pos="457200" algn="l"/>
              </a:tabLst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   multisubunit stalk of</a:t>
            </a:r>
            <a:r>
              <a:rPr lang="en-US" sz="2300">
                <a:latin typeface="Times New Roman" pitchFamily="18" charset="0"/>
              </a:rPr>
              <a:t> γ 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300">
                <a:latin typeface="Times New Roman" pitchFamily="18" charset="0"/>
              </a:rPr>
              <a:t> ε 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chains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 Protons passage through F</a:t>
            </a:r>
            <a:r>
              <a:rPr lang="en-US" sz="2300" baseline="-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into the matrix is coupled to ATP formation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- Estimated passage of </a:t>
            </a:r>
            <a:r>
              <a:rPr lang="en-US" sz="2300" b="1">
                <a:latin typeface="Times New Roman" pitchFamily="18" charset="0"/>
                <a:cs typeface="Times New Roman" pitchFamily="18" charset="0"/>
              </a:rPr>
              <a:t>3 H+ / ATP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synthesized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- F</a:t>
            </a:r>
            <a:r>
              <a:rPr lang="en-US" sz="2300" baseline="-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is sensitive to </a:t>
            </a:r>
            <a:r>
              <a:rPr lang="en-US" sz="2300" b="1">
                <a:latin typeface="Times New Roman" pitchFamily="18" charset="0"/>
                <a:cs typeface="Times New Roman" pitchFamily="18" charset="0"/>
              </a:rPr>
              <a:t>oligomycin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, it binds in the channel and blocks H</a:t>
            </a:r>
            <a:r>
              <a:rPr lang="en-US" sz="23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  passage, thereby inhibiting ATP synthesis</a:t>
            </a:r>
          </a:p>
          <a:p>
            <a:pPr>
              <a:tabLst>
                <a:tab pos="457200" algn="l"/>
              </a:tabLst>
            </a:pPr>
            <a:endParaRPr lang="en-US" sz="2300" b="1"/>
          </a:p>
          <a:p>
            <a:pPr>
              <a:tabLst>
                <a:tab pos="457200" algn="l"/>
              </a:tabLst>
            </a:pPr>
            <a:r>
              <a:rPr lang="en-US" sz="2300" b="1">
                <a:latin typeface="Times New Roman" pitchFamily="18" charset="0"/>
                <a:cs typeface="Times New Roman" pitchFamily="18" charset="0"/>
              </a:rPr>
              <a:t>Mechanism of ATP Synthase</a:t>
            </a:r>
            <a:endParaRPr lang="en-US" sz="23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tabLst>
                <a:tab pos="457200" algn="l"/>
              </a:tabLst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sz="23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-F</a:t>
            </a:r>
            <a:r>
              <a:rPr lang="en-US" sz="2300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complex serves as the molecular apparatus for coupling H+ </a:t>
            </a:r>
          </a:p>
          <a:p>
            <a:pPr>
              <a:tabLst>
                <a:tab pos="457200" algn="l"/>
              </a:tabLst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  movement to ATP synthase.</a:t>
            </a:r>
          </a:p>
          <a:p>
            <a:pPr>
              <a:tabLst>
                <a:tab pos="457200" algn="l"/>
              </a:tabLst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- There are 3 active sites, one in each β subunit</a:t>
            </a:r>
          </a:p>
          <a:p>
            <a:pPr>
              <a:buFontTx/>
              <a:buChar char="-"/>
              <a:tabLst>
                <a:tab pos="457200" algn="l"/>
              </a:tabLst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 Passage of protons through the F</a:t>
            </a:r>
            <a:r>
              <a:rPr lang="en-US" sz="2300" baseline="-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300">
                <a:latin typeface="Times New Roman" pitchFamily="18" charset="0"/>
                <a:cs typeface="Times New Roman" pitchFamily="18" charset="0"/>
              </a:rPr>
              <a:t> channel causes the rotor to spin in one </a:t>
            </a:r>
          </a:p>
          <a:p>
            <a:pPr>
              <a:tabLst>
                <a:tab pos="457200" algn="l"/>
              </a:tabLst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  direction and the stator to spin in the opposite direction</a:t>
            </a:r>
          </a:p>
          <a:p>
            <a:pPr>
              <a:buFontTx/>
              <a:buChar char="-"/>
              <a:tabLst>
                <a:tab pos="457200" algn="l"/>
              </a:tabLst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 Proton flow → C unit rotates → γ rotates → conformation changes → ATP </a:t>
            </a:r>
          </a:p>
          <a:p>
            <a:pPr>
              <a:tabLst>
                <a:tab pos="457200" algn="l"/>
              </a:tabLst>
            </a:pPr>
            <a:r>
              <a:rPr lang="en-US" sz="2300">
                <a:latin typeface="Times New Roman" pitchFamily="18" charset="0"/>
                <a:cs typeface="Times New Roman" pitchFamily="18" charset="0"/>
              </a:rPr>
              <a:t>  synthesized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0" y="0"/>
            <a:ext cx="9144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Metabolic pathways can be grouped into two pathways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1- Catabolic reactions: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degrade molecules to create smaller molecules </a:t>
            </a:r>
          </a:p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                                       and energy </a:t>
            </a:r>
          </a:p>
          <a:p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2- Anabolic reactions: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synthesize molecules for cell maintenance,   </a:t>
            </a:r>
          </a:p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                                      growth and reproduction</a:t>
            </a:r>
          </a:p>
          <a:p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Catabolism is characterized by oxidation reactions and by release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free energy which is transformed to ATP.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Anabolism is characterized by reduction reactions and by utilization of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energy accumulated in ATP molecules.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Catabolism and anabolism are tightly linked together by their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coordinated energy requirements: catabolic processes release the energy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from food and collect it in the ATP; anabolic processes use the free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energy stored in ATP to perform work.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ChangeArrowheads="1"/>
          </p:cNvSpPr>
          <p:nvPr/>
        </p:nvSpPr>
        <p:spPr bwMode="auto">
          <a:xfrm>
            <a:off x="0" y="-15875"/>
            <a:ext cx="9144000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57200" algn="l"/>
              </a:tabLst>
            </a:pPr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Regulation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Electrons do not flow unless ADP is present for phosphorylation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Increased ADP levels cause an increase in catabolic reactions of 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various enzymes including:</a:t>
            </a:r>
          </a:p>
          <a:p>
            <a:pPr lvl="1"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Glycogen phosphorylase           - PFK-1           - Citrate synthase</a:t>
            </a:r>
          </a:p>
          <a:p>
            <a:pPr eaLnBrk="0" hangingPunct="0">
              <a:tabLst>
                <a:tab pos="457200" algn="l"/>
              </a:tabLst>
            </a:pPr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457200" algn="l"/>
              </a:tabLst>
            </a:pPr>
            <a:r>
              <a:rPr lang="en-US" sz="2200" u="sng">
                <a:latin typeface="Times New Roman" pitchFamily="18" charset="0"/>
                <a:cs typeface="Times New Roman" pitchFamily="18" charset="0"/>
              </a:rPr>
              <a:t>ATP, ADP and Pi active transport across the inner mitochondrial membrane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ATP is synthesized in the mitochondrial matrix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ATP must be transported to the cytosol in exchange with ADP and Pi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- ADP/ATP carrier exchanges mitochondrial ATP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4-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for cytosolic ADP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3-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exchange causes a net loss of -1 in the matrix (draws some energy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from the H+ gradient)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Adenine nucleotide translocase: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unidirectional exchange of ATP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for ADP (antiport)</a:t>
            </a:r>
          </a:p>
          <a:p>
            <a:pPr eaLnBrk="0" hangingPunct="0">
              <a:buFontTx/>
              <a:buChar char="-"/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Symport of Pi and H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is </a:t>
            </a:r>
          </a:p>
          <a:p>
            <a:pPr eaLnBrk="0" hangingPunct="0">
              <a:tabLst>
                <a:tab pos="457200" algn="l"/>
              </a:tabLst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electroneutral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4038600"/>
            <a:ext cx="4953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8738"/>
            <a:ext cx="9144000" cy="66659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The P:O Ratio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P:O ratio =  molecules of ADP phosphorylated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atoms of oxygen reduced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Translocation of 3H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required by ATP synthase for each ATP produced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- 1 H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needed for transport of P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ADP and ATP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Net: 4 H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transported for each ATP synthesized</a:t>
            </a:r>
          </a:p>
          <a:p>
            <a:pPr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Calculation of the P:O ratio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Complex                         I        III             IV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                #H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translocated/2e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4        4               2</a:t>
            </a:r>
          </a:p>
          <a:p>
            <a:pPr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Since 4 H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are required for each ATP synthesized: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For NADH: 10 H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translocated / O (2e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So, P/O = (10 H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4 H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= 2.5 ATP/O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For succinate substrate = 6 H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O (2e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 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  So, P/O = (6 H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4 H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= 1.5 ATP/O</a:t>
            </a:r>
          </a:p>
          <a:p>
            <a:pPr marL="342900" indent="-342900"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It equals zero in presence of uncouplers.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71600" y="838200"/>
            <a:ext cx="4648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43200" y="3352800"/>
            <a:ext cx="5562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0" y="26988"/>
            <a:ext cx="9144000" cy="629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u="sng">
                <a:latin typeface="Times New Roman" pitchFamily="18" charset="0"/>
                <a:cs typeface="Times New Roman" pitchFamily="18" charset="0"/>
              </a:rPr>
              <a:t>Uncouplers of oxidative phosphorylation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Uncouplers are a group of substances that interrupt  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(uncouple) oxidation and phosphorylation  i.e. oxidation will 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proceed building proton gradients but will not result in ATP   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synthesis ,so, energy released by electron transport will be 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lost in the form of heat. </a:t>
            </a:r>
          </a:p>
          <a:p>
            <a:pPr algn="just">
              <a:lnSpc>
                <a:spcPct val="9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This explains the hotness sensation after these substances   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intake.</a:t>
            </a:r>
          </a:p>
          <a:p>
            <a:pPr algn="just">
              <a:lnSpc>
                <a:spcPct val="9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1- Oligomycin: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This drug binds to the stalk of ATP synthase ,     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closes the H channel and prevents re-entry of protons to the 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mitochondrial matrix.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2- 2,4 dinitrophenol 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it increases the permeability of the 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inner mitochondrial membrane to proton causing decrease 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in the proton gradient.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3- Calcium and high doses of aspirin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this explains the </a:t>
            </a:r>
          </a:p>
          <a:p>
            <a:pPr algn="just">
              <a:lnSpc>
                <a:spcPct val="9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 fever that accompanies toxic overdoses of these drugs.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/>
          <p:cNvSpPr>
            <a:spLocks noChangeArrowheads="1"/>
          </p:cNvSpPr>
          <p:nvPr/>
        </p:nvSpPr>
        <p:spPr bwMode="auto">
          <a:xfrm>
            <a:off x="0" y="41275"/>
            <a:ext cx="533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4- Ionophores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: e.g.   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  Valinomycin and Nigericin. 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They are lipophilic substances 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and they have the ability to 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make a complex with cations as 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potassium "K" and facilitate 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their transport into 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mitochondria and other biological   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membranes.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They inhibit phosphorylation 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because both electrical and pH 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gradient.</a:t>
            </a:r>
          </a:p>
          <a:p>
            <a:pPr>
              <a:lnSpc>
                <a:spcPct val="8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5- High level of Thyroxine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: as in   </a:t>
            </a:r>
          </a:p>
          <a:p>
            <a:pPr>
              <a:lnSpc>
                <a:spcPct val="80000"/>
              </a:lnSpc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  thyrotoxicosis and bilirubin.</a:t>
            </a:r>
          </a:p>
          <a:p>
            <a:pPr>
              <a:lnSpc>
                <a:spcPct val="80000"/>
              </a:lnSpc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6- Snake venoms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N.B.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Uncoupling proteins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(UCP)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= separate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oxidation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 from ATP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synthesis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(the synthesis is interrupted) →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2400">
                <a:latin typeface="Times New Roman" pitchFamily="18" charset="0"/>
                <a:cs typeface="Times New Roman" pitchFamily="18" charset="0"/>
              </a:rPr>
              <a:t>energy from H+ gradient is released as a </a:t>
            </a:r>
            <a:r>
              <a:rPr lang="cs-CZ" sz="2400" b="1">
                <a:latin typeface="Times New Roman" pitchFamily="18" charset="0"/>
                <a:cs typeface="Times New Roman" pitchFamily="18" charset="0"/>
              </a:rPr>
              <a:t>heat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4" descr="f6"/>
          <p:cNvPicPr>
            <a:picLocks noChangeAspect="1" noChangeArrowheads="1"/>
          </p:cNvPicPr>
          <p:nvPr/>
        </p:nvPicPr>
        <p:blipFill>
          <a:blip r:embed="rId2"/>
          <a:srcRect r="3954"/>
          <a:stretch>
            <a:fillRect/>
          </a:stretch>
        </p:blipFill>
        <p:spPr bwMode="auto">
          <a:xfrm>
            <a:off x="5257800" y="381000"/>
            <a:ext cx="3886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7- Thermogenin: (brown adipose tissue)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Thermogenin also called uncoupling protein 1, or UCP1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is an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uncoupling protein found in the mitochondria of brown adipose tissue.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It is used to generate heat by non-shivering thermogenesis.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Non-shivering thermogenesis is the primary means of heat generation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in hibernating mammals and in human infants.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molecular mechanism of UCP1-mediated uncoupling is reasonably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well understood; UCP1 allows protons to reenter the mitochondrial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matrix without passing through F0-F1 complex (ATP synthase),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allowing respiration (and hence heat production) to proceed in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absence of ATP synthesis. 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UCP1 is restricted to brown fat, where it provides a mechanism for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enormous heat-generating capacity of the tissue.</a:t>
            </a:r>
          </a:p>
          <a:p>
            <a:pPr algn="just"/>
            <a:endParaRPr lang="en-US" sz="2400" b="1" u="sng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Membrane transport chain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The inner mitochondrial membrane contains numerous transport </a:t>
            </a:r>
            <a:br>
              <a:rPr lang="en-US" sz="2400"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</a:rPr>
              <a:t>  proteins (carriers) that permit passage of specific molecules from the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latin typeface="Times New Roman" pitchFamily="18" charset="0"/>
                <a:cs typeface="Times New Roman" pitchFamily="18" charset="0"/>
              </a:rPr>
              <a:t>cytosol to the mitochondrial matrix e.g. ADP-ATP carrier (adenine nucleotide translocase) which carries ADP from cytosol into mitochondria, while, carrying ATP from the matrix back to cytosol.</a:t>
            </a:r>
          </a:p>
          <a:p>
            <a:pPr algn="just">
              <a:buFontTx/>
              <a:buChar char="-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endParaRPr lang="en-US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What about NADH from glycolysis?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NADH made in cytosol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Can’t get into mitochondrial matrix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By 2 mechanisms: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A- In muscle and brain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(Glycerol phosphate shuttle)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Each NADH converted to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FADH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inside mitochondrion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FADH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enters later in the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electron transport chain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Produces 2 ATP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209800"/>
            <a:ext cx="419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21920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76200" y="0"/>
            <a:ext cx="3581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B- In liver and heart (Malate / aspartate shuttle)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NADH oxidized while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reducing oxaloacetate to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malate by malate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dehydrogenase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Malate crosses membrane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Malate reoxidized to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oxaloacetate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Malate dehydrogenase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- NAD+ reduced to NADH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NADH via electron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transport yields 3ATP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0"/>
            <a:ext cx="5562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Inherited defects in oxidative phosphorylation</a:t>
            </a:r>
          </a:p>
          <a:p>
            <a:pPr>
              <a:buFontTx/>
              <a:buChar char="-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 Mitochondrial DNA (mtDNA) (37 genes)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is maternally inherited as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mitochondria of sperm cell do not enter the fertilized ova.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Mitochondrial DNA (mtDNA) codes for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13 polypeptide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(of total 120)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required for oxidative phosphorylation, 22 tRNA and 2 rRNA.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(while the remaining are synthesized in the cytosol &amp; are transported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into the mitochondria).</a:t>
            </a:r>
          </a:p>
          <a:p>
            <a:pPr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Defects of oxidative phosphorylation usually results from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 alteration in </a:t>
            </a:r>
          </a:p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mtDNA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(mutation rate 10 times more than that of nuclear DNA).</a:t>
            </a:r>
          </a:p>
          <a:p>
            <a:pPr>
              <a:buFontTx/>
              <a:buChar char="-"/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Tissues with greater ATP requirement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(as CNS, skeletal muscles. &amp;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cardiac muscle, kidney &amp; liver) are most affected by defects in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oxidative phosphorylation.</a:t>
            </a:r>
          </a:p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Examples for diseases caused by mutations in mtDNA: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1- Mitochondrial myopathies (defective energy production → muscle  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cramping, weakness and severe fatigue).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2- Leber hereditary optic neuropathy (bilateral loss of vision due to optic  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nerve damage).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ChangeArrowheads="1"/>
          </p:cNvSpPr>
          <p:nvPr/>
        </p:nvSpPr>
        <p:spPr bwMode="auto">
          <a:xfrm>
            <a:off x="0" y="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3"/>
            <a:r>
              <a:rPr lang="en-US" altLang="ar-EG" sz="2400" b="1" u="sng">
                <a:latin typeface="Times New Roman" pitchFamily="18" charset="0"/>
                <a:cs typeface="Times New Roman" pitchFamily="18" charset="0"/>
              </a:rPr>
              <a:t>Substrate Level Phosphorylation</a:t>
            </a:r>
            <a:r>
              <a:rPr lang="en-US" altLang="ar-EG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8263"/>
            <a:r>
              <a:rPr lang="en-US" altLang="ar-EG" sz="2400">
                <a:latin typeface="Times New Roman" pitchFamily="18" charset="0"/>
                <a:cs typeface="Times New Roman" pitchFamily="18" charset="0"/>
              </a:rPr>
              <a:t>- Very small amount of ATP molecules are produced</a:t>
            </a:r>
          </a:p>
          <a:p>
            <a:pPr marL="68263" algn="just"/>
            <a:r>
              <a:rPr lang="en-US" altLang="ar-EG" sz="2400">
                <a:latin typeface="Times New Roman" pitchFamily="18" charset="0"/>
                <a:cs typeface="Times New Roman" pitchFamily="18" charset="0"/>
              </a:rPr>
              <a:t>- Few reactions can form ATP at substrate level: e.g.</a:t>
            </a:r>
          </a:p>
          <a:p>
            <a:pPr marL="68263" algn="just">
              <a:buFont typeface="Wingdings" pitchFamily="2" charset="2"/>
              <a:buAutoNum type="arabicPeriod"/>
            </a:pPr>
            <a:r>
              <a:rPr lang="en-US" altLang="ar-EG" sz="2400">
                <a:latin typeface="Times New Roman" pitchFamily="18" charset="0"/>
                <a:cs typeface="Times New Roman" pitchFamily="18" charset="0"/>
              </a:rPr>
              <a:t>Glycolysis (phosphoglycerate kinase and pyruvate kinase)</a:t>
            </a:r>
            <a:r>
              <a:rPr lang="en-US" altLang="ar-EG"/>
              <a:t> </a:t>
            </a:r>
            <a:endParaRPr lang="en-US" altLang="ar-EG" sz="2400">
              <a:latin typeface="Times New Roman" pitchFamily="18" charset="0"/>
              <a:cs typeface="Times New Roman" pitchFamily="18" charset="0"/>
            </a:endParaRPr>
          </a:p>
          <a:p>
            <a:pPr marL="68263">
              <a:buFont typeface="Wingdings" pitchFamily="2" charset="2"/>
              <a:buAutoNum type="arabicPeriod"/>
            </a:pPr>
            <a:r>
              <a:rPr lang="en-US" altLang="ar-EG" sz="2400">
                <a:latin typeface="Times New Roman" pitchFamily="18" charset="0"/>
                <a:cs typeface="Times New Roman" pitchFamily="18" charset="0"/>
              </a:rPr>
              <a:t>TCA cycle (succinate thiokinase )</a:t>
            </a:r>
          </a:p>
          <a:p>
            <a:pPr marL="68263"/>
            <a:endParaRPr lang="en-US" altLang="ar-EG" sz="2400">
              <a:latin typeface="Times New Roman" pitchFamily="18" charset="0"/>
              <a:cs typeface="Times New Roman" pitchFamily="18" charset="0"/>
            </a:endParaRPr>
          </a:p>
          <a:p>
            <a:pPr marL="68263"/>
            <a:r>
              <a:rPr lang="en-US" altLang="ar-EG" sz="2400" b="1" u="sng">
                <a:latin typeface="Times New Roman" pitchFamily="18" charset="0"/>
                <a:cs typeface="Times New Roman" pitchFamily="18" charset="0"/>
              </a:rPr>
              <a:t>Respiratory control</a:t>
            </a:r>
            <a:r>
              <a:rPr lang="en-US" altLang="ar-EG" sz="240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8263">
              <a:buFontTx/>
              <a:buChar char="-"/>
            </a:pPr>
            <a:r>
              <a:rPr lang="en-US" altLang="ar-EG" sz="2400">
                <a:latin typeface="Times New Roman" pitchFamily="18" charset="0"/>
                <a:cs typeface="Times New Roman" pitchFamily="18" charset="0"/>
              </a:rPr>
              <a:t>There is no mechanism for storage of ATP and ATP present at any </a:t>
            </a:r>
          </a:p>
          <a:p>
            <a:pPr marL="68263"/>
            <a:r>
              <a:rPr lang="en-US" altLang="ar-EG" sz="2400">
                <a:latin typeface="Times New Roman" pitchFamily="18" charset="0"/>
                <a:cs typeface="Times New Roman" pitchFamily="18" charset="0"/>
              </a:rPr>
              <a:t>  moment is only enough to meet the need of our cell for only few </a:t>
            </a:r>
          </a:p>
          <a:p>
            <a:pPr marL="68263"/>
            <a:r>
              <a:rPr lang="en-US" altLang="ar-EG" sz="2400">
                <a:latin typeface="Times New Roman" pitchFamily="18" charset="0"/>
                <a:cs typeface="Times New Roman" pitchFamily="18" charset="0"/>
              </a:rPr>
              <a:t>  seconds.</a:t>
            </a:r>
          </a:p>
          <a:p>
            <a:pPr marL="68263">
              <a:buFontTx/>
              <a:buChar char="-"/>
            </a:pPr>
            <a:r>
              <a:rPr lang="en-US" altLang="ar-EG" sz="2400">
                <a:latin typeface="Times New Roman" pitchFamily="18" charset="0"/>
                <a:cs typeface="Times New Roman" pitchFamily="18" charset="0"/>
              </a:rPr>
              <a:t> For this reason, there must be an efficient and controlled way for the </a:t>
            </a:r>
          </a:p>
          <a:p>
            <a:pPr marL="68263"/>
            <a:r>
              <a:rPr lang="en-US" altLang="ar-EG" sz="2400">
                <a:latin typeface="Times New Roman" pitchFamily="18" charset="0"/>
                <a:cs typeface="Times New Roman" pitchFamily="18" charset="0"/>
              </a:rPr>
              <a:t>  production of ATP. </a:t>
            </a:r>
          </a:p>
          <a:p>
            <a:pPr marL="68263"/>
            <a:r>
              <a:rPr lang="en-US" altLang="ar-EG" sz="2400">
                <a:latin typeface="Times New Roman" pitchFamily="18" charset="0"/>
                <a:cs typeface="Times New Roman" pitchFamily="18" charset="0"/>
              </a:rPr>
              <a:t>1- Availability of ADP (ATP/ADP transporter may rate limiting at </a:t>
            </a:r>
          </a:p>
          <a:p>
            <a:pPr marL="68263"/>
            <a:r>
              <a:rPr lang="en-US" altLang="ar-EG" sz="2400">
                <a:latin typeface="Times New Roman" pitchFamily="18" charset="0"/>
                <a:cs typeface="Times New Roman" pitchFamily="18" charset="0"/>
              </a:rPr>
              <a:t>     certain times.</a:t>
            </a:r>
          </a:p>
          <a:p>
            <a:pPr marL="68263"/>
            <a:r>
              <a:rPr lang="en-US" altLang="ar-EG" sz="2400">
                <a:latin typeface="Times New Roman" pitchFamily="18" charset="0"/>
                <a:cs typeface="Times New Roman" pitchFamily="18" charset="0"/>
              </a:rPr>
              <a:t>2- Availability of electrons (↑ NADH/NAD and/or ↑ FADH2/FAD).</a:t>
            </a:r>
          </a:p>
          <a:p>
            <a:pPr marL="68263"/>
            <a:r>
              <a:rPr lang="en-US" altLang="ar-EG" sz="2400">
                <a:latin typeface="Times New Roman" pitchFamily="18" charset="0"/>
                <a:cs typeface="Times New Roman" pitchFamily="18" charset="0"/>
              </a:rPr>
              <a:t>3- Availability of O2.</a:t>
            </a:r>
          </a:p>
          <a:p>
            <a:pPr marL="68263"/>
            <a:r>
              <a:rPr lang="en-US" altLang="ar-EG" sz="2400">
                <a:latin typeface="Times New Roman" pitchFamily="18" charset="0"/>
                <a:cs typeface="Times New Roman" pitchFamily="18" charset="0"/>
              </a:rPr>
              <a:t>4- Insulin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219200"/>
            <a:ext cx="35988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Metabolism proceeds by discrete steps</a:t>
            </a:r>
          </a:p>
          <a:p>
            <a:pPr indent="-225425" eaLnBrk="0" hangingPunct="0">
              <a:spcBef>
                <a:spcPts val="0"/>
              </a:spcBef>
              <a:buFontTx/>
              <a:buChar char="-"/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Multiplestep pathways permit control                         </a:t>
            </a:r>
          </a:p>
          <a:p>
            <a:pPr indent="-225425" eaLnBrk="0" hangingPunct="0">
              <a:spcBef>
                <a:spcPts val="0"/>
              </a:spcBef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of energy input and output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 indent="-225425" eaLnBrk="0" hangingPunct="0">
              <a:spcBef>
                <a:spcPts val="0"/>
              </a:spcBef>
              <a:buFontTx/>
              <a:buChar char="-"/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Catabolic multi-step pathways provide </a:t>
            </a:r>
          </a:p>
          <a:p>
            <a:pPr indent="-225425" eaLnBrk="0" hangingPunct="0">
              <a:spcBef>
                <a:spcPts val="0"/>
              </a:spcBef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energy in smaller stepwise amounts </a:t>
            </a:r>
          </a:p>
          <a:p>
            <a:pPr indent="-225425" eaLnBrk="0" hangingPunct="0">
              <a:spcBef>
                <a:spcPts val="0"/>
              </a:spcBef>
              <a:buFontTx/>
              <a:buChar char="-"/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Each enzyme in a multi-step pathway </a:t>
            </a:r>
          </a:p>
          <a:p>
            <a:pPr indent="-225425" eaLnBrk="0" hangingPunct="0">
              <a:spcBef>
                <a:spcPts val="0"/>
              </a:spcBef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usually catalyzes only one single </a:t>
            </a:r>
          </a:p>
          <a:p>
            <a:pPr indent="-225425" eaLnBrk="0" hangingPunct="0">
              <a:spcBef>
                <a:spcPts val="0"/>
              </a:spcBef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step in the pathway</a:t>
            </a:r>
          </a:p>
          <a:p>
            <a:pPr indent="-225425" eaLnBrk="0" hangingPunct="0">
              <a:spcBef>
                <a:spcPts val="0"/>
              </a:spcBef>
              <a:buFontTx/>
              <a:buChar char="-"/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Control points occur in multistep pathways</a:t>
            </a:r>
          </a:p>
          <a:p>
            <a:pPr indent="-225425" eaLnBrk="0" hangingPunct="0">
              <a:spcBef>
                <a:spcPts val="0"/>
              </a:spcBef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- Metabolic pathways are regulated </a:t>
            </a:r>
          </a:p>
          <a:p>
            <a:pPr indent="-225425" eaLnBrk="0" hangingPunct="0">
              <a:spcBef>
                <a:spcPts val="0"/>
              </a:spcBef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to permit organisms to respond </a:t>
            </a:r>
          </a:p>
          <a:p>
            <a:pPr indent="-225425" eaLnBrk="0" hangingPunct="0">
              <a:spcBef>
                <a:spcPts val="0"/>
              </a:spcBef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to changing conditions</a:t>
            </a:r>
          </a:p>
          <a:p>
            <a:pPr indent="-225425" eaLnBrk="0" hangingPunct="0">
              <a:spcBef>
                <a:spcPts val="0"/>
              </a:spcBef>
              <a:buFontTx/>
              <a:buChar char="-"/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Most pathways are irreversible</a:t>
            </a:r>
          </a:p>
          <a:p>
            <a:pPr indent="-225425" eaLnBrk="0" hangingPunct="0">
              <a:spcBef>
                <a:spcPts val="0"/>
              </a:spcBef>
              <a:buFontTx/>
              <a:buChar char="-"/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Flux: flow of material through </a:t>
            </a:r>
          </a:p>
          <a:p>
            <a:pPr indent="-225425" eaLnBrk="0" hangingPunct="0">
              <a:spcBef>
                <a:spcPts val="0"/>
              </a:spcBef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a metabolic pathway which depends </a:t>
            </a:r>
          </a:p>
          <a:p>
            <a:pPr indent="-225425" eaLnBrk="0" hangingPunct="0">
              <a:spcBef>
                <a:spcPts val="0"/>
              </a:spcBef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upon: 1-Supply of substrates</a:t>
            </a:r>
            <a:br>
              <a:rPr lang="en-US" alt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2- Removal of products</a:t>
            </a:r>
            <a:br>
              <a:rPr lang="en-US" alt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3- Pathway enzyme activities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867400" y="457200"/>
            <a:ext cx="3217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Single-step versus multi-step </a:t>
            </a:r>
          </a:p>
          <a:p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           pathways  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4953000" y="5308600"/>
            <a:ext cx="3886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A multistep enzyme pathway releases energy in smaller amounts that can be used by the cell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0" y="0"/>
            <a:ext cx="91440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en-US" sz="2400" b="1" u="sng">
                <a:latin typeface="Times New Roman" pitchFamily="18" charset="0"/>
                <a:cs typeface="Times New Roman" pitchFamily="18" charset="0"/>
              </a:rPr>
              <a:t>Levels of metabolism regulation</a:t>
            </a:r>
          </a:p>
          <a:p>
            <a:pPr marL="342900" indent="-342900"/>
            <a:r>
              <a:rPr lang="en-US" sz="2400">
                <a:latin typeface="Times New Roman" pitchFamily="18" charset="0"/>
                <a:cs typeface="Times New Roman" pitchFamily="18" charset="0"/>
              </a:rPr>
              <a:t>1- Nervous system.</a:t>
            </a:r>
          </a:p>
          <a:p>
            <a:pPr marL="342900" indent="-342900"/>
            <a:r>
              <a:rPr lang="en-US" sz="2400">
                <a:latin typeface="Times New Roman" pitchFamily="18" charset="0"/>
                <a:cs typeface="Times New Roman" pitchFamily="18" charset="0"/>
              </a:rPr>
              <a:t>2- Endocrine system.</a:t>
            </a:r>
          </a:p>
          <a:p>
            <a:pPr marL="342900" indent="-342900"/>
            <a:r>
              <a:rPr lang="en-US" sz="2400">
                <a:latin typeface="Times New Roman" pitchFamily="18" charset="0"/>
                <a:cs typeface="Times New Roman" pitchFamily="18" charset="0"/>
              </a:rPr>
              <a:t>3- Interaction between organs.</a:t>
            </a:r>
          </a:p>
          <a:p>
            <a:pPr marL="342900" indent="-342900"/>
            <a:r>
              <a:rPr lang="en-US" sz="2400">
                <a:latin typeface="Times New Roman" pitchFamily="18" charset="0"/>
                <a:cs typeface="Times New Roman" pitchFamily="18" charset="0"/>
              </a:rPr>
              <a:t>4- Cell (membrane) level.</a:t>
            </a:r>
          </a:p>
          <a:p>
            <a:pPr marL="342900" indent="-342900"/>
            <a:r>
              <a:rPr lang="en-US" sz="2400">
                <a:latin typeface="Times New Roman" pitchFamily="18" charset="0"/>
                <a:cs typeface="Times New Roman" pitchFamily="18" charset="0"/>
              </a:rPr>
              <a:t>5- Molecular level</a:t>
            </a:r>
          </a:p>
          <a:p>
            <a:pPr marL="342900" indent="-342900"/>
            <a:endParaRPr lang="en-US" sz="2400" b="1">
              <a:solidFill>
                <a:srgbClr val="FF5050"/>
              </a:solidFill>
              <a:latin typeface="Comic Sans MS" pitchFamily="66" charset="0"/>
            </a:endParaRPr>
          </a:p>
          <a:p>
            <a:pPr marL="342900" indent="-342900"/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Stages of metabolism</a:t>
            </a:r>
          </a:p>
          <a:p>
            <a:pPr marL="342900" indent="-342900"/>
            <a:r>
              <a:rPr lang="en-US" sz="2400" b="1" u="sng">
                <a:latin typeface="Times New Roman" pitchFamily="18" charset="0"/>
                <a:cs typeface="Times New Roman" pitchFamily="18" charset="0"/>
              </a:rPr>
              <a:t>Catabolism</a:t>
            </a:r>
          </a:p>
          <a:p>
            <a:pPr marL="342900" indent="-342900"/>
            <a:r>
              <a:rPr lang="en-US" sz="2400" b="1">
                <a:latin typeface="Times New Roman" pitchFamily="18" charset="0"/>
                <a:cs typeface="Times New Roman" pitchFamily="18" charset="0"/>
              </a:rPr>
              <a:t>Stage 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Breakdown of macromolecules (proteins, carbohydrates and lipids to respective building blocks. </a:t>
            </a:r>
          </a:p>
          <a:p>
            <a:pPr marL="342900" indent="-342900"/>
            <a:r>
              <a:rPr lang="en-US" sz="2400" b="1">
                <a:latin typeface="Times New Roman" pitchFamily="18" charset="0"/>
                <a:cs typeface="Times New Roman" pitchFamily="18" charset="0"/>
              </a:rPr>
              <a:t>Stage II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Amino acids, fatty acids and glucose are oxidized to common metabolite (acetyl CoA) </a:t>
            </a:r>
          </a:p>
          <a:p>
            <a:pPr marL="342900" indent="-342900"/>
            <a:r>
              <a:rPr lang="en-US" sz="2400" b="1">
                <a:latin typeface="Times New Roman" pitchFamily="18" charset="0"/>
                <a:cs typeface="Times New Roman" pitchFamily="18" charset="0"/>
              </a:rPr>
              <a:t>Stage III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Acetyl CoA is oxidized in citric acid cycle to CO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and water. As result reduced cofactor, NADH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and FADH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 are formed which give up their electrons. Electrons are transported via the tissue respiration chain and released energy is coupled directly to ATP synthesis.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6249988" y="6019800"/>
            <a:ext cx="1690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  <a:cs typeface="Times New Roman" pitchFamily="18" charset="0"/>
              </a:rPr>
              <a:t>Catabolism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Catabolism is characterized by convergence of three major routs toward a final common pathway.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Different proteins, fats and carbohydrates enter the same pathway TCA cycle.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556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Anabolism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can also be divided into stages, however the anabolic pathways are characterized by divergence.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Monosaccharide synthesis begin with CO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solidFill>
                  <a:schemeClr val="accent2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oxaloacetate, pyruvate or lactate.</a:t>
            </a:r>
          </a:p>
          <a:p>
            <a:pPr>
              <a:spcBef>
                <a:spcPts val="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Amino acids are synthesized from acetyl CoA, pyruvate or keto acids of Krebs cycle.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Fatty acids are constructed from acetyl CoA.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On the next stage monosaccharides, amino acids and fatty acids are used for the synthesis of polysaccharides, proteins and fats.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Compartmentation of metabolic processes in cell</a:t>
            </a:r>
          </a:p>
          <a:p>
            <a:pPr indent="-228600" eaLnBrk="0" hangingPunct="0">
              <a:spcBef>
                <a:spcPts val="0"/>
              </a:spcBef>
              <a:buFontTx/>
              <a:buChar char="-"/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permits: </a:t>
            </a:r>
          </a:p>
          <a:p>
            <a:pPr indent="-228600" eaLnBrk="0" hangingPunct="0">
              <a:spcBef>
                <a:spcPts val="0"/>
              </a:spcBef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1- Separate pools of metabolites within a cell</a:t>
            </a:r>
          </a:p>
          <a:p>
            <a:pPr indent="-228600" eaLnBrk="0" hangingPunct="0">
              <a:spcBef>
                <a:spcPts val="0"/>
              </a:spcBef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2- Simultaneous operation of opposing metabolic paths</a:t>
            </a:r>
          </a:p>
          <a:p>
            <a:pPr indent="-228600" eaLnBrk="0" hangingPunct="0">
              <a:spcBef>
                <a:spcPts val="0"/>
              </a:spcBef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3- High local concentrations of metabolites 	</a:t>
            </a:r>
          </a:p>
          <a:p>
            <a:pPr indent="-228600" eaLnBrk="0" hangingPunct="0">
              <a:spcBef>
                <a:spcPts val="0"/>
              </a:spcBef>
              <a:buFontTx/>
              <a:buChar char="•"/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Example: fatty acid synthesis enzymes (cytosol), fatty acid breakdown   </a:t>
            </a:r>
          </a:p>
          <a:p>
            <a:pPr indent="-228600" eaLnBrk="0" hangingPunct="0">
              <a:spcBef>
                <a:spcPts val="0"/>
              </a:spcBef>
              <a:defRPr/>
            </a:pP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  enzymes (mitochondria)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5117</Words>
  <Application>Microsoft Office PowerPoint</Application>
  <PresentationFormat>عرض على الشاشة (3:4)‏</PresentationFormat>
  <Paragraphs>711</Paragraphs>
  <Slides>59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سمة</vt:lpstr>
      </vt:variant>
      <vt:variant>
        <vt:i4>1</vt:i4>
      </vt:variant>
      <vt:variant>
        <vt:lpstr>عناوين الشرائح</vt:lpstr>
      </vt:variant>
      <vt:variant>
        <vt:i4>59</vt:i4>
      </vt:variant>
    </vt:vector>
  </HeadingPairs>
  <TitlesOfParts>
    <vt:vector size="66" baseType="lpstr">
      <vt:lpstr>Arial</vt:lpstr>
      <vt:lpstr>Calibri</vt:lpstr>
      <vt:lpstr>Times New Roman</vt:lpstr>
      <vt:lpstr>Comic Sans MS</vt:lpstr>
      <vt:lpstr>Symbol</vt:lpstr>
      <vt:lpstr>Wingdings</vt:lpstr>
      <vt:lpstr>Office Theme</vt:lpstr>
      <vt:lpstr>Metabolism   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    samir_mhgb@yahoo.com</dc:title>
  <dc:creator>user</dc:creator>
  <cp:lastModifiedBy>mutah</cp:lastModifiedBy>
  <cp:revision>286</cp:revision>
  <dcterms:created xsi:type="dcterms:W3CDTF">2014-04-10T16:27:05Z</dcterms:created>
  <dcterms:modified xsi:type="dcterms:W3CDTF">2020-03-16T10:28:34Z</dcterms:modified>
</cp:coreProperties>
</file>