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C3884-9CC6-4622-9DBC-D2FC51B0F4E6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6E7A5-BDC0-4B60-BEBB-B1A9803FCA0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5137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8264F6-28FE-43C9-9EFA-49C89194A7E3}" type="slidenum">
              <a:rPr lang="en-MY" smtClean="0"/>
              <a:pPr eaLnBrk="1" hangingPunct="1"/>
              <a:t>5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020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011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978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85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813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088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238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82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638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527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355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3E0B-3930-436F-8EE6-974DF431251E}" type="datetimeFigureOut">
              <a:rPr lang="en-MY" smtClean="0"/>
              <a:t>17/11/2020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A316-F8CD-479A-9114-FF9279A18CD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17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1EC4E63-7EDB-4E0A-B13B-EFB52FE84ECE}" type="slidenum">
              <a:rPr lang="ar-SA" smtClean="0"/>
              <a:pPr eaLnBrk="1" hangingPunct="1"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29121" y="3645024"/>
            <a:ext cx="89995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4800" b="1" strike="sngStrike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HAV. HBV</a:t>
            </a: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HCV. HDV HEV</a:t>
            </a:r>
          </a:p>
          <a:p>
            <a:pPr algn="ctr">
              <a:defRPr/>
            </a:pPr>
            <a:r>
              <a:rPr lang="en-MY" sz="4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HGV       </a:t>
            </a:r>
            <a:r>
              <a:rPr lang="en-MY" sz="48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15888"/>
            <a:ext cx="3779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96325" y="2319263"/>
            <a:ext cx="451085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Viral Hepatitis</a:t>
            </a:r>
            <a:endParaRPr lang="en-MY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7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2824910-1C31-4ED3-836D-8607F7F433F5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6350" y="392113"/>
            <a:ext cx="8958263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Hepatitis C does not always require treatment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cure rate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depends on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several factors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including</a:t>
            </a:r>
          </a:p>
          <a:p>
            <a:pPr>
              <a:lnSpc>
                <a:spcPct val="150000"/>
              </a:lnSpc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genotypes and the type of treatment given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Careful screening is necessary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before starting the treatment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to determine the most appropriate approach for the patient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Combination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antiviral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herapy 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interferon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ribavirin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virus genotypes respond better to interferon than others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160588" y="25400"/>
            <a:ext cx="2806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9461" name="Picture 7" descr="HEPATITIS C and Background of Medicaments Composition, Stethoscope, mix therapy drugs doctor and select foc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0"/>
            <a:ext cx="17637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80975" y="3603625"/>
            <a:ext cx="9648825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2635250" y="3603625"/>
            <a:ext cx="2790825" cy="52387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" y="3989388"/>
            <a:ext cx="8926513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prevention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for hepatitis C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 HCV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prevention depends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upon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reducing the risk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of exposure  in  higher risk populations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including HCWs</a:t>
            </a:r>
          </a:p>
          <a:p>
            <a:pPr algn="ctr"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Training of health personnel hand hygiene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: including surgical  hand preparation, hand washing and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of gloves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563938" y="4335463"/>
            <a:ext cx="2027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is no </a:t>
            </a:r>
            <a:endParaRPr lang="en-MY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124450" y="6140450"/>
            <a:ext cx="381635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MY" sz="1200" b="1" u="sng" dirty="0">
                <a:latin typeface="Times New Roman" pitchFamily="18" charset="0"/>
                <a:cs typeface="Times New Roman" pitchFamily="18" charset="0"/>
              </a:rPr>
              <a:t>Following are </a:t>
            </a:r>
            <a:r>
              <a:rPr lang="en-MY" sz="1200" u="sng" dirty="0"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examples of </a:t>
            </a:r>
            <a:r>
              <a:rPr lang="en-MY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prevention 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415886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BD40FCD-4494-4A5D-AC48-C771145C97D1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3419475" y="-73025"/>
            <a:ext cx="2790825" cy="52387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</a:t>
            </a:r>
          </a:p>
        </p:txBody>
      </p:sp>
      <p:pic>
        <p:nvPicPr>
          <p:cNvPr id="20484" name="Picture 9" descr="Hepatitis information : News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-55563"/>
            <a:ext cx="1079500" cy="119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393700"/>
            <a:ext cx="8604250" cy="5570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q"/>
              <a:defRPr/>
            </a:pP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Following are </a:t>
            </a:r>
            <a:r>
              <a:rPr lang="en-MY" sz="2400" u="sng" dirty="0">
                <a:latin typeface="Times New Roman" pitchFamily="18" charset="0"/>
                <a:cs typeface="Times New Roman" pitchFamily="18" charset="0"/>
              </a:rPr>
              <a:t>limited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examples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 prevention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by   avoiding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recommended by WHO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Unnecessary and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unsafe injections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safe &amp; appropriate use of health care injections</a:t>
            </a:r>
            <a:endParaRPr lang="en-MY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Unsafe blood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products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testing of donated blood for HB , HC &amp; HIV </a:t>
            </a:r>
            <a:endParaRPr lang="en-MY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Unsafe sharps waste collection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and disposal</a:t>
            </a:r>
          </a:p>
          <a:p>
            <a:pPr marL="457200" indent="-457200" algn="ctr">
              <a:buFont typeface="Wingdings" pitchFamily="2" charset="2"/>
              <a:buChar char="ü"/>
              <a:defRPr/>
            </a:pPr>
            <a:r>
              <a:rPr lang="en-MY" sz="22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safe handling and disposal </a:t>
            </a:r>
            <a:r>
              <a:rPr lang="en-MY" sz="22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 sharps and waste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Unprotected sex 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with HC -infected people;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2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MY" sz="2200" b="1" i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promotion use of condoms</a:t>
            </a:r>
            <a:endParaRPr lang="en-US" sz="2200" b="1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illicit drugs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sharing of injection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equipment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Provision of comprehensive harm-reduction services to</a:t>
            </a:r>
          </a:p>
          <a:p>
            <a:pPr>
              <a:defRPr/>
            </a:pP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people who inject drugs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including  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sterile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injecting equipment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Sharing of sharp personal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items that contaminated with blood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tattoos, piercings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&amp; acupuncture performed with contaminated equipment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335713" y="6243638"/>
            <a:ext cx="2160587" cy="485775"/>
          </a:xfrm>
          <a:prstGeom prst="rightArrow">
            <a:avLst>
              <a:gd name="adj1" fmla="val 3996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MY" sz="9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Secondary and tertiary prevention</a:t>
            </a:r>
          </a:p>
        </p:txBody>
      </p:sp>
    </p:spTree>
    <p:extLst>
      <p:ext uri="{BB962C8B-B14F-4D97-AF65-F5344CB8AC3E}">
        <p14:creationId xmlns:p14="http://schemas.microsoft.com/office/powerpoint/2010/main" val="1026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7120E08-BC04-4586-BFC1-69B7950A72F7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0325" y="260350"/>
            <a:ext cx="87725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Secondary and tertiary prevention</a:t>
            </a:r>
          </a:p>
          <a:p>
            <a:pPr>
              <a:defRPr/>
            </a:pPr>
            <a:r>
              <a:rPr lang="en-MY" sz="28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people infected with the HCV ,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recommends</a:t>
            </a:r>
            <a:r>
              <a:rPr lang="en-MY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education 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and· counselling on options 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care and treatment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Immunization 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the hepatitis A and B vaccines to prevent co infection from these hepatitis viruses to protect their liver,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Early and appropriate medical management 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including antiviral therapy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Regular monitoring 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early diagnosis of chronic liver disease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0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5F747F1-74C2-4934-90D2-107B67994E07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2268538" y="2133600"/>
            <a:ext cx="5183782" cy="707886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100000">
                <a:srgbClr val="156B13"/>
              </a:gs>
            </a:gsLst>
            <a:lin ang="540000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HEPATITIS    D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075" y="836613"/>
            <a:ext cx="12890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78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5DAC024-1705-4785-B106-558B80B0C49B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107950" y="652463"/>
            <a:ext cx="9186863" cy="38465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HD is a liver disease 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 acute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forms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caused by HDV ,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HDV 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also called Delta agent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is similar to other forms of hepatitis,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it can only infect those who are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already infected with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HBV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requires HBV for its replication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cannot occur in the absence of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HBV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 vaccine against HB is the only method to prevent HDV infection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Hepatitis D should be considered in cases of acute liver failure or when a patient who is a known hepatitis B carrier suffers an acute exacerbation.</a:t>
            </a:r>
            <a:endParaRPr lang="en-US" sz="2200" b="1" dirty="0">
              <a:solidFill>
                <a:srgbClr val="22222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infection has two forms: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1096963" y="12700"/>
            <a:ext cx="2447925" cy="52387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3C4245"/>
                </a:solidFill>
                <a:latin typeface="Garamond" pitchFamily="18" charset="0"/>
                <a:cs typeface="Times New Roman" pitchFamily="18" charset="0"/>
              </a:rPr>
              <a:t>Hepatitis D </a:t>
            </a:r>
            <a:endParaRPr lang="en-MY" sz="280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8101013" y="59499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203575" y="4498975"/>
            <a:ext cx="2663825" cy="12017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</a:p>
          <a:p>
            <a:pPr marL="342900" indent="-342900" algn="ctr" eaLnBrk="0" hangingPunct="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Super-infection</a:t>
            </a:r>
          </a:p>
          <a:p>
            <a:pPr algn="ctr" eaLnBrk="0" hangingPunct="0">
              <a:defRPr/>
            </a:pPr>
            <a:endParaRPr lang="en-US" sz="2400" dirty="0">
              <a:solidFill>
                <a:srgbClr val="22222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2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BD87A2B-F6D1-41F4-9CE3-25174C677B8D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79388" y="0"/>
            <a:ext cx="8569325" cy="289242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 ;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 infected with both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 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HBV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usually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(similar to a hepatitis A infection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HDV-HBV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co-infection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considered the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most severe form of chronic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viral hepatitis due to rapid progression towards liver-related 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eath&amp; HCC</a:t>
            </a:r>
          </a:p>
          <a:p>
            <a:pPr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latin typeface="Garamond" pitchFamily="18" charset="0"/>
                <a:cs typeface="Times New Roman" pitchFamily="18" charset="0"/>
              </a:rPr>
              <a:t>………</a:t>
            </a:r>
          </a:p>
          <a:p>
            <a:pPr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latin typeface="Garamond" pitchFamily="18" charset="0"/>
                <a:cs typeface="Times New Roman" pitchFamily="18" charset="0"/>
              </a:rPr>
              <a:t>.</a:t>
            </a:r>
            <a:endParaRPr lang="en-MY" sz="1600" b="1" dirty="0">
              <a:latin typeface="Garamond" pitchFamily="18" charset="0"/>
              <a:cs typeface="Times New Roman" pitchFamily="18" charset="0"/>
            </a:endParaRPr>
          </a:p>
          <a:p>
            <a:pPr algn="just" eaLnBrk="0" hangingPunct="0">
              <a:buFont typeface="Arial" pitchFamily="34" charset="0"/>
              <a:buChar char="•"/>
              <a:defRPr/>
            </a:pPr>
            <a:r>
              <a:rPr lang="en-US" sz="1600" b="1" dirty="0">
                <a:latin typeface="Garamond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388" y="2827338"/>
            <a:ext cx="8434387" cy="283051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Super-infection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infection 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occurs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person is  already infected with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HBV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Super-infection 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acts more like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and can go on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cause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 cirrhosis &amp; death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 infection </a:t>
            </a: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is usually suspected when someone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with hepatitis B becomes increasingly ill rapidly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E7A34731-EC17-4A0F-BE12-D714104CDBAF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555875" y="0"/>
            <a:ext cx="4103688" cy="5238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latin typeface="Garamond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78856" name="Rectangle 6"/>
          <p:cNvSpPr>
            <a:spLocks noChangeArrowheads="1"/>
          </p:cNvSpPr>
          <p:nvPr/>
        </p:nvSpPr>
        <p:spPr bwMode="auto">
          <a:xfrm>
            <a:off x="107950" y="158750"/>
            <a:ext cx="8899525" cy="754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Worldwide,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overall № of HDV infection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decreased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1980s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?????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mainly due to 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successful global HBV vaccination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programme.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 is found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throughout the world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but with a not uniform distribution.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It is estimated that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chronic HBV with HDV, infection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Resulting in a total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– 20 Million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persons infected with HDV  WW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global estimation and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geographic information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incomplete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because many countries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do not report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prevalence of HDV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Its highest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prevalence has been reported 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Italy, the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Middle East, Central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Asia, West Africa and South America.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Middle East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(all countries)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epidemiological patterns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HDV infection have been identified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Mediterranean countries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HDV infection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endemic among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persons with HB,.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United States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northern Europe 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endemic areas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HDV infection 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confined to persons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exposed frequently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algn="ctr"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blood and blood  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products,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IVDUs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haemophiliacs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027988" y="6381750"/>
            <a:ext cx="979487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620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B4BA856E-2694-4899-B345-5596F366B518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6627" name="Rectangle 9"/>
          <p:cNvSpPr>
            <a:spLocks noChangeArrowheads="1"/>
          </p:cNvSpPr>
          <p:nvPr/>
        </p:nvSpPr>
        <p:spPr bwMode="auto">
          <a:xfrm>
            <a:off x="3678238" y="-26988"/>
            <a:ext cx="3097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-252413" y="188913"/>
            <a:ext cx="9937751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100" b="1">
                <a:latin typeface="Times New Roman" pitchFamily="18" charset="0"/>
                <a:cs typeface="Times New Roman" pitchFamily="18" charset="0"/>
              </a:rPr>
              <a:t>Varies from 2-12 weeks,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1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1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Being shorter in HBV carriers who are</a:t>
            </a:r>
            <a:r>
              <a:rPr lang="en-MY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superinfected </a:t>
            </a:r>
            <a:r>
              <a:rPr lang="en-MY" sz="2100">
                <a:latin typeface="Times New Roman" pitchFamily="18" charset="0"/>
                <a:cs typeface="Times New Roman" pitchFamily="18" charset="0"/>
              </a:rPr>
              <a:t>with the agent,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MY" sz="2100">
                <a:latin typeface="Times New Roman" pitchFamily="18" charset="0"/>
                <a:cs typeface="Times New Roman" pitchFamily="18" charset="0"/>
              </a:rPr>
              <a:t>in susceptible persons who are </a:t>
            </a:r>
            <a:r>
              <a:rPr lang="en-MY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simultaneously </a:t>
            </a:r>
            <a:r>
              <a:rPr lang="en-MY" sz="2100">
                <a:latin typeface="Times New Roman" pitchFamily="18" charset="0"/>
                <a:cs typeface="Times New Roman" pitchFamily="18" charset="0"/>
              </a:rPr>
              <a:t>infected with both HBV &amp; HDV.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07950" y="1420813"/>
            <a:ext cx="903605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HDV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infects all ages.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Persons who have received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transfusions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intravenous drug abusers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and their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close contacts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at high-risk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primary route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transmission are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similar to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HBV&amp;HCV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Infection is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dependent on HBV replication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as HBV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provides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MY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envelop for HDV</a:t>
            </a:r>
            <a:endParaRPr lang="en-MY" sz="2200" b="1" dirty="0">
              <a:solidFill>
                <a:srgbClr val="40911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Percutaneous through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contact 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blood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products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other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body fluids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an infected person.</a:t>
            </a:r>
            <a:endParaRPr lang="en-MY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HDV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transmitted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sexually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Vertical transmission is possible but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rare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Vaccination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against HBV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HDV co infection</a:t>
            </a:r>
            <a:r>
              <a:rPr lang="en-MY" sz="2200" b="1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Hence expansion of childhood HBV immunization programmes has resulted  in a HDV</a:t>
            </a:r>
            <a:r>
              <a:rPr lang="en-MY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incidence worldwide</a:t>
            </a:r>
          </a:p>
          <a:p>
            <a:pPr algn="ctr">
              <a:defRPr/>
            </a:pP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                      However, vaccination does not protect HB carriers from</a:t>
            </a:r>
          </a:p>
          <a:p>
            <a:pPr algn="ctr">
              <a:defRPr/>
            </a:pPr>
            <a:r>
              <a:rPr lang="en-MY" sz="2100" b="1" dirty="0">
                <a:latin typeface="Times New Roman" pitchFamily="18" charset="0"/>
                <a:cs typeface="Times New Roman" pitchFamily="18" charset="0"/>
              </a:rPr>
              <a:t>  super infection by HDV</a:t>
            </a:r>
            <a:endParaRPr lang="en-MY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05486" y="1387249"/>
            <a:ext cx="3384768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</a:p>
        </p:txBody>
      </p:sp>
    </p:spTree>
    <p:extLst>
      <p:ext uri="{BB962C8B-B14F-4D97-AF65-F5344CB8AC3E}">
        <p14:creationId xmlns:p14="http://schemas.microsoft.com/office/powerpoint/2010/main" val="38620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67ACEAD-7879-4980-BEC3-7943E6E7094E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79388" y="230188"/>
            <a:ext cx="8820150" cy="566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Acute hepatitis: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Simultaneous</a:t>
            </a:r>
            <a:r>
              <a:rPr lang="en-MY" sz="2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infection with HBV and HDV can lead to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mild-to-severe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even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fulminant hepatitis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but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Recovery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usually complete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chronic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MY" sz="2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rare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&lt;5%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of acute hepatitis).</a:t>
            </a:r>
          </a:p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Super infection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 can infect a person already chronically infected with HBV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super infection of HDV on chronic HB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accelerates progression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to a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more severe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disease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all ages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70‒90%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of persons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 super infection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accelerates progression to cirrhosis 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almost a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decade earlier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than HBV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non co infected persons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although HDV suppresses HBV replication.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mechanism in which HDV causes more severe hepatitis and a faster progression of fibrosis than HBV alone remains</a:t>
            </a:r>
            <a:r>
              <a:rPr lang="en-MY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unclear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59113" y="0"/>
            <a:ext cx="2449512" cy="4619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400" b="1"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</p:spTree>
    <p:extLst>
      <p:ext uri="{BB962C8B-B14F-4D97-AF65-F5344CB8AC3E}">
        <p14:creationId xmlns:p14="http://schemas.microsoft.com/office/powerpoint/2010/main" val="23975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F5799BD-5670-4BEC-879B-46654ED70F53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-165100" y="504825"/>
            <a:ext cx="954881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HBV carriers </a:t>
            </a:r>
            <a:r>
              <a:rPr lang="en-MY" sz="2200">
                <a:latin typeface="Times New Roman" pitchFamily="18" charset="0"/>
                <a:cs typeface="Times New Roman" pitchFamily="18" charset="0"/>
              </a:rPr>
              <a:t>are at risk for infection with HDV.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>
                <a:latin typeface="Times New Roman" pitchFamily="18" charset="0"/>
                <a:cs typeface="Times New Roman" pitchFamily="18" charset="0"/>
              </a:rPr>
              <a:t>People who are </a:t>
            </a:r>
            <a:r>
              <a:rPr lang="en-MY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immune to HBV </a:t>
            </a:r>
            <a:r>
              <a:rPr lang="en-MY" sz="22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i="1">
                <a:latin typeface="Times New Roman" pitchFamily="18" charset="0"/>
                <a:cs typeface="Times New Roman" pitchFamily="18" charset="0"/>
              </a:rPr>
              <a:t>natural disease or HB vaccine)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>
                <a:latin typeface="Times New Roman" pitchFamily="18" charset="0"/>
                <a:cs typeface="Times New Roman" pitchFamily="18" charset="0"/>
              </a:rPr>
              <a:t>High prevalence in persons </a:t>
            </a:r>
            <a:r>
              <a:rPr lang="en-MY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who inject drugs </a:t>
            </a:r>
            <a:r>
              <a:rPr lang="en-MY" sz="2000">
                <a:latin typeface="Times New Roman" pitchFamily="18" charset="0"/>
                <a:cs typeface="Times New Roman" pitchFamily="18" charset="0"/>
              </a:rPr>
              <a:t>,injecting drug use is an important risk factor for HDV co-infection</a:t>
            </a:r>
            <a:r>
              <a:rPr lang="en-MY" sz="200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>
                <a:latin typeface="Times New Roman" pitchFamily="18" charset="0"/>
                <a:cs typeface="Times New Roman" pitchFamily="18" charset="0"/>
              </a:rPr>
              <a:t>High-risk </a:t>
            </a:r>
            <a:r>
              <a:rPr lang="en-MY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activity </a:t>
            </a:r>
            <a:r>
              <a:rPr lang="en-MY" sz="2200">
                <a:latin typeface="Times New Roman" pitchFamily="18" charset="0"/>
                <a:cs typeface="Times New Roman" pitchFamily="18" charset="0"/>
              </a:rPr>
              <a:t>(e.g. sex worker</a:t>
            </a:r>
            <a:r>
              <a:rPr lang="en-MY" sz="220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MY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from high HDV </a:t>
            </a:r>
            <a:r>
              <a:rPr lang="en-MY" sz="2200">
                <a:latin typeface="Times New Roman" pitchFamily="18" charset="0"/>
                <a:cs typeface="Times New Roman" pitchFamily="18" charset="0"/>
              </a:rPr>
              <a:t>to lower prevalence areas might have an effect on the epidemiology of the host country</a:t>
            </a:r>
            <a:endParaRPr lang="en-MY" sz="2200">
              <a:solidFill>
                <a:srgbClr val="4091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387350" y="0"/>
            <a:ext cx="3608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>
                <a:latin typeface="Garamond" pitchFamily="18" charset="0"/>
                <a:cs typeface="Times New Roman" pitchFamily="18" charset="0"/>
              </a:rPr>
              <a:t>Who is at risk?</a:t>
            </a:r>
          </a:p>
        </p:txBody>
      </p:sp>
      <p:sp>
        <p:nvSpPr>
          <p:cNvPr id="9" name="Rectangle 8"/>
          <p:cNvSpPr/>
          <p:nvPr/>
        </p:nvSpPr>
        <p:spPr>
          <a:xfrm>
            <a:off x="80963" y="2967038"/>
            <a:ext cx="9056687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Screening and diagnosis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HDV is diagnosed by high titres of </a:t>
            </a:r>
            <a:r>
              <a:rPr lang="en-MY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MY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anti-HDV, and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Confirmed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by detection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HDV RNA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serum</a:t>
            </a:r>
            <a:r>
              <a:rPr lang="en-MY" sz="2200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is useful to </a:t>
            </a:r>
            <a:r>
              <a:rPr lang="en-MY" sz="2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monitor treatment response </a:t>
            </a:r>
          </a:p>
          <a:p>
            <a:pPr>
              <a:defRPr/>
            </a:pP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 quantitative HDV RNA is not available. </a:t>
            </a:r>
          </a:p>
          <a:p>
            <a:pPr marL="457200" indent="-457200" algn="ctr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Decreasing </a:t>
            </a:r>
            <a:r>
              <a:rPr lang="en-MY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titers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often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means 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antigen loss 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457200" indent="-457200" algn="ctr">
              <a:buFont typeface="Wingdings" pitchFamily="2" charset="2"/>
              <a:buChar char="ü"/>
              <a:defRPr/>
            </a:pP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HDV clearance</a:t>
            </a:r>
            <a:r>
              <a:rPr lang="en-MY" sz="2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although surface antigen loss is rare in treatment.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0166BE2A-A4E3-4DEF-BCAF-D649B3E80FFF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-228600" y="333375"/>
            <a:ext cx="64801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000" b="1">
                <a:solidFill>
                  <a:srgbClr val="C00000"/>
                </a:solidFill>
              </a:rPr>
              <a:t>HEPATITIS   C</a:t>
            </a:r>
          </a:p>
        </p:txBody>
      </p:sp>
      <p:pic>
        <p:nvPicPr>
          <p:cNvPr id="11268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0"/>
            <a:ext cx="26543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A man protesting with a skull demanding treatments for... : News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863123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9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3A391E8-38F5-4B83-871C-530F50C9640B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38225" y="2179638"/>
            <a:ext cx="5111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3600" b="1"/>
              <a:t>HEPATITIS E</a:t>
            </a:r>
          </a:p>
        </p:txBody>
      </p:sp>
      <p:pic>
        <p:nvPicPr>
          <p:cNvPr id="29700" name="Picture 7" descr="Stop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1663"/>
            <a:ext cx="428625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3527425"/>
            <a:ext cx="255587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2" descr="vector illustration World Hepatitis Day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3" y="0"/>
            <a:ext cx="2941637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0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325FC30-4C44-4FA6-B76B-58E68EEB35C3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265113"/>
            <a:ext cx="9371013" cy="6032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Hepatitis C is a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contagious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liver disease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caused by the hepatitis C virus (HCV):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HCV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can cause both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chronic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hepatitis,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Severity rang ,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mild illness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lasting a few weeks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a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serious, lifelong illness</a:t>
            </a:r>
            <a:r>
              <a:rPr lang="en-MY" sz="2200" b="1" dirty="0">
                <a:solidFill>
                  <a:srgbClr val="3C4245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 Phase </a:t>
            </a:r>
            <a:r>
              <a:rPr lang="en-MY" sz="22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,       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about: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80 %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have  no symptoms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15–45%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infected persons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spontaneously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clear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virus within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months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without any treatment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remaining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55-85 %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,develop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HCV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15–30%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those chronic HCV  have a risk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developing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 cirrhosis 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within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ears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b="1" dirty="0">
              <a:solidFill>
                <a:srgbClr val="3C424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HCV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much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likely than HBV 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become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a chronic infection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HCV is much more likely than HBV 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become a chronic infection</a:t>
            </a:r>
            <a:r>
              <a:rPr lang="en-MY" sz="2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90-95%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MY" sz="2200" b="1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chronic HCV infections 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curable</a:t>
            </a:r>
            <a:r>
              <a:rPr lang="en-MY" sz="2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by antiviral medications</a:t>
            </a:r>
            <a:r>
              <a:rPr lang="en-MY" sz="2200" b="1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thereby reducing the risk of death from liver cancer and cirrhosis, </a:t>
            </a:r>
            <a:endParaRPr lang="en-MY" sz="2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9" descr="HCV (Hepatitis C virus) acronym on colorful wooden cub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0"/>
            <a:ext cx="205105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2339975" y="44450"/>
            <a:ext cx="331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400" b="1" i="1">
                <a:latin typeface="Garamond" pitchFamily="18" charset="0"/>
              </a:rPr>
              <a:t>HEPATITIS   C</a:t>
            </a:r>
          </a:p>
        </p:txBody>
      </p:sp>
    </p:spTree>
    <p:extLst>
      <p:ext uri="{BB962C8B-B14F-4D97-AF65-F5344CB8AC3E}">
        <p14:creationId xmlns:p14="http://schemas.microsoft.com/office/powerpoint/2010/main" val="11038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A696803-5D47-423D-AFAF-460F95E36F09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-180975" y="41275"/>
            <a:ext cx="94329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Globally               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Each year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3-4 million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people are infected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the HCV. </a:t>
            </a:r>
            <a:endParaRPr lang="en-MY" sz="2200" b="1" dirty="0">
              <a:solidFill>
                <a:srgbClr val="3C424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Estimated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130-150 million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people have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HCV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are at risk of developing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liver cirrhosis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and/or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liver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cancer.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A significant No. of chronically HCV will develop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cirrhosis or  liver cancer.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399 000 - 500,000/y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people die from HCV, mostly from cirrhosis and HCC  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WW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2015,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there were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1.75 million new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HCV infections </a:t>
            </a:r>
          </a:p>
          <a:p>
            <a:pPr algn="ctr"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     globally,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23.7 new HCV /100 000 people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" name="Rectangle 1"/>
          <p:cNvSpPr/>
          <p:nvPr/>
        </p:nvSpPr>
        <p:spPr>
          <a:xfrm>
            <a:off x="17463" y="3141663"/>
            <a:ext cx="9036050" cy="34766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Geographical distribution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Hepatitis C is found worldwide.     The most affected regions are WHO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Eastern Mediterranean and European Regions,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with the prevalence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2.3% and 1.5%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other WHO regions the  prevalence of HCV infection ranging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0.5 - 1.0%.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Depending on the country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infection, can be concentrated in certain populations (</a:t>
            </a:r>
            <a:r>
              <a:rPr lang="en-MY" sz="22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among people who inject drugs) and/or in general populations.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MY" sz="2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several  genotypes of the HCV virus &amp;their distribution varies by region</a:t>
            </a:r>
          </a:p>
        </p:txBody>
      </p:sp>
    </p:spTree>
    <p:extLst>
      <p:ext uri="{BB962C8B-B14F-4D97-AF65-F5344CB8AC3E}">
        <p14:creationId xmlns:p14="http://schemas.microsoft.com/office/powerpoint/2010/main" val="1129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4506AEC-DF3D-42E5-932E-343756AFB9F9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555875" y="-9525"/>
            <a:ext cx="3024188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TRANSMISSION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7950" y="419100"/>
            <a:ext cx="9072563" cy="56308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borne virus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HCV is most commonly transmitted through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exposure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to infectious blood. This can occur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through: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Receipt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contaminated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transfusions,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products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i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unscreened blood and blood products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 transplants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Injections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given 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contaminated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syringes and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needle-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stick injuries in  health-care settings;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reuse or inadequate sterilization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medical equipment,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especially syringes and needles in healthcare settings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(d) Injection drug users (IVU)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(e)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HCV -infected mother to new-born baby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(f)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with an infected person or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(g)Sharing of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contaminated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items 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No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spread through breast milk, food or water, or by casual contact such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as hugging, kissing and sharing food or drinks with an infected person.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-100013"/>
            <a:ext cx="205105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6084888" y="4125913"/>
            <a:ext cx="2257425" cy="8921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2400">
                <a:latin typeface="Times New Roman" pitchFamily="18" charset="0"/>
                <a:cs typeface="Times New Roman" pitchFamily="18" charset="0"/>
              </a:rPr>
              <a:t>but these are less common</a:t>
            </a:r>
            <a:r>
              <a:rPr lang="en-MY" sz="280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ight Brace 6"/>
          <p:cNvSpPr/>
          <p:nvPr/>
        </p:nvSpPr>
        <p:spPr>
          <a:xfrm>
            <a:off x="4816475" y="4254500"/>
            <a:ext cx="2279650" cy="635000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2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5FCD50F-709C-4120-B12A-D73D65265FA1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-180975" y="506413"/>
            <a:ext cx="8942388" cy="41544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Following initial infection,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approximately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80%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people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not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exhibit any symptoms.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Those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people who are acutely symptomatic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exhibit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fever, fatigue, decreased appetite, nausea, vomiting, abdominal pain, dark urine, grey coloured faeces, joint pain and jaundice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55-85%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newly infected persons develop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disease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60- 70%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chronically infected people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liver disease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15-30%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cirrhosis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1-5% die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cirrhosis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liver cancer.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MY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liver cancer patients, the underlying cause is hepatitis C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2763838" y="44450"/>
            <a:ext cx="2168525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  <p:pic>
        <p:nvPicPr>
          <p:cNvPr id="15365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44450"/>
            <a:ext cx="215741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5876925" y="3768725"/>
            <a:ext cx="2884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1400" i="1"/>
              <a:t>Liver disease progression in Hepatitis C virus infection</a:t>
            </a:r>
            <a:r>
              <a:rPr lang="en-MY" sz="1400"/>
              <a:t>, </a:t>
            </a:r>
          </a:p>
        </p:txBody>
      </p:sp>
      <p:pic>
        <p:nvPicPr>
          <p:cNvPr id="15367" name="Picture 7" descr="Liver disease progression in Hepatitis C virus infection, 3D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88" y="4981575"/>
            <a:ext cx="291465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446088" y="4972050"/>
            <a:ext cx="83153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Incubation Period</a:t>
            </a:r>
          </a:p>
          <a:p>
            <a:r>
              <a:rPr lang="en-MY" sz="2800">
                <a:latin typeface="Garamond" pitchFamily="18" charset="0"/>
                <a:cs typeface="Times New Roman" pitchFamily="18" charset="0"/>
              </a:rPr>
              <a:t>I P  for HCV is </a:t>
            </a:r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2 Wks to 6 Mths.</a:t>
            </a:r>
          </a:p>
        </p:txBody>
      </p:sp>
    </p:spTree>
    <p:extLst>
      <p:ext uri="{BB962C8B-B14F-4D97-AF65-F5344CB8AC3E}">
        <p14:creationId xmlns:p14="http://schemas.microsoft.com/office/powerpoint/2010/main" val="38844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20CE209-AF94-43DC-ACD8-84F2216AABD7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215900" y="407988"/>
            <a:ext cx="8921750" cy="64017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Diagnosis of </a:t>
            </a:r>
            <a:r>
              <a:rPr lang="en-MY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acute infection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often missed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because a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majority have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symptoms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Common methods 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antibody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detection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cannot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differentiate  between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en-MY" sz="2400" b="1" i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</a:t>
            </a:r>
            <a:r>
              <a:rPr lang="en-MY" sz="2400" b="1" i="1" dirty="0">
                <a:latin typeface="Times New Roman" pitchFamily="18" charset="0"/>
                <a:cs typeface="Times New Roman" pitchFamily="18" charset="0"/>
              </a:rPr>
              <a:t> infectio</a:t>
            </a:r>
            <a:r>
              <a:rPr lang="en-MY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chronic HCV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infection, is also often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undiagnosed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because remains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asymptomati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until decades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after infection     </a:t>
            </a:r>
          </a:p>
          <a:p>
            <a:pPr algn="ctr"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develop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secondary to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serious liver damage</a:t>
            </a:r>
            <a:r>
              <a:rPr lang="en-MY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HCV infection is </a:t>
            </a:r>
            <a:r>
              <a:rPr lang="en-MY" sz="2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diagnosed in 2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steps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The presence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antibodies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against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HCV (anti-HCV)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indicates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that a person is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infected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HCV recombinant </a:t>
            </a:r>
            <a:r>
              <a:rPr lang="en-MY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immunoblot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assay (RIBA) 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Present HCV Abs in the blood for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than six months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     is a diagnosis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chronic i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nfection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Because about 30% of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HCV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infected people ,spontaneousl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clear the infection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strong immune response without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the need for treatment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they will still test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anti-HCV Abs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although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no longer infected,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987550" y="-17463"/>
            <a:ext cx="2592388" cy="522288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  <a:r>
              <a:rPr lang="en-MY" sz="2800" b="1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596188" y="6381750"/>
            <a:ext cx="1541462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HCV RNA</a:t>
            </a:r>
            <a:endParaRPr lang="en-MY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-60325"/>
            <a:ext cx="2339975" cy="161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B107A7-BF15-43F0-97F3-63174E97BA27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3175" y="333375"/>
            <a:ext cx="9032875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HCV RNA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RT-PCR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used to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confirm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the diagnosis.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Diagnosis 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confirmed by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 biopsy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variety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non-invasive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tests for assessment of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degree of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damage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(fibrosis and cirrhosis).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In addition,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test to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identify the genotype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of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                 HCV 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should be done </a:t>
            </a:r>
            <a:endParaRPr lang="en-MY" sz="2200" b="1" dirty="0">
              <a:solidFill>
                <a:srgbClr val="3C424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HCV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genotypes with their several subtypes </a:t>
            </a:r>
          </a:p>
          <a:p>
            <a:pPr>
              <a:defRPr/>
            </a:pP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they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respond differently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treatment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  <a:r>
              <a:rPr lang="en-MY" sz="2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HCV genotypes varies by region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A person may be infected with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 than 1 genotype</a:t>
            </a: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/ subtypes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The degree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 damage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HCV genotype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used to   guide treatment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decisions and management of the 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disease</a:t>
            </a:r>
            <a:endParaRPr lang="en-MY" sz="2200" dirty="0">
              <a:solidFill>
                <a:srgbClr val="3C4245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diagnosis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this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health problems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 transmission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family members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other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close contacts</a:t>
            </a:r>
            <a:endParaRPr lang="en-MY" sz="2200" dirty="0">
              <a:solidFill>
                <a:srgbClr val="3C4245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 &amp; Some countries recommends screening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3733800" y="115888"/>
            <a:ext cx="1177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  <a:endParaRPr lang="en-MY"/>
          </a:p>
        </p:txBody>
      </p:sp>
      <p:sp>
        <p:nvSpPr>
          <p:cNvPr id="4" name="Right Arrow 3"/>
          <p:cNvSpPr/>
          <p:nvPr/>
        </p:nvSpPr>
        <p:spPr>
          <a:xfrm>
            <a:off x="5940425" y="5969000"/>
            <a:ext cx="309562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MY" sz="10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10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 &amp; Some countries recommends screening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for </a:t>
            </a:r>
          </a:p>
        </p:txBody>
      </p:sp>
    </p:spTree>
    <p:extLst>
      <p:ext uri="{BB962C8B-B14F-4D97-AF65-F5344CB8AC3E}">
        <p14:creationId xmlns:p14="http://schemas.microsoft.com/office/powerpoint/2010/main" val="34781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4EC54F4-266A-4896-8538-0C7093AAE64E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55563" y="188913"/>
            <a:ext cx="8801100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  &amp; Some countries recommends screening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      people at increased risk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include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eople who </a:t>
            </a:r>
            <a:r>
              <a:rPr lang="en-MY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received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blood, blood products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organs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before screening for HCV was implemented, </a:t>
            </a:r>
          </a:p>
          <a:p>
            <a:pPr algn="ctr">
              <a:defRPr/>
            </a:pP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Curren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 or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injecting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drug users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even those who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injected drugs </a:t>
            </a:r>
          </a:p>
          <a:p>
            <a:pPr algn="ctr"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many years ago </a:t>
            </a:r>
          </a:p>
          <a:p>
            <a:pPr>
              <a:defRPr/>
            </a:pP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People on long-term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haemodialysis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(d)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Health-care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((e) People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living with HIV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(f) People with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abnormal liver tests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liver disease, 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(g)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Infants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born to infected mothers.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(h)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People with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sexual partners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who are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HCV-infecte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d; 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(j) People who have had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tattoos or piercings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(k) People who use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intranasal drugs</a:t>
            </a:r>
          </a:p>
        </p:txBody>
      </p:sp>
      <p:sp>
        <p:nvSpPr>
          <p:cNvPr id="2" name="Rectangle 1"/>
          <p:cNvSpPr/>
          <p:nvPr/>
        </p:nvSpPr>
        <p:spPr>
          <a:xfrm>
            <a:off x="33338" y="5205413"/>
            <a:ext cx="8786812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dirty="0">
                <a:latin typeface="Times New Roman" pitchFamily="18" charset="0"/>
                <a:cs typeface="Times New Roman" pitchFamily="18" charset="0"/>
              </a:rPr>
              <a:t>Globally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2.3 million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36.7</a:t>
            </a:r>
            <a:r>
              <a:rPr lang="en-MY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million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MY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HIV </a:t>
            </a:r>
          </a:p>
          <a:p>
            <a:pPr>
              <a:defRPr/>
            </a:pPr>
            <a:r>
              <a:rPr lang="en-MY" dirty="0">
                <a:latin typeface="Times New Roman" pitchFamily="18" charset="0"/>
                <a:cs typeface="Times New Roman" pitchFamily="18" charset="0"/>
              </a:rPr>
              <a:t>                      have serological evidence of past or present HCV infection.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Liver diseases represent a major cause of morbidity and mortality among </a:t>
            </a:r>
          </a:p>
          <a:p>
            <a:pPr algn="ctr">
              <a:defRPr/>
            </a:pPr>
            <a:r>
              <a:rPr lang="en-MY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HIV persons</a:t>
            </a:r>
          </a:p>
          <a:p>
            <a:pPr>
              <a:defRPr/>
            </a:pPr>
            <a:endParaRPr lang="en-MY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1B1A2C-FD6E-4ED8-B8EC-CE784B2802DA}"/>
</file>

<file path=customXml/itemProps2.xml><?xml version="1.0" encoding="utf-8"?>
<ds:datastoreItem xmlns:ds="http://schemas.openxmlformats.org/officeDocument/2006/customXml" ds:itemID="{32AC40B4-C111-48AF-B323-3416FA2BE5DE}"/>
</file>

<file path=customXml/itemProps3.xml><?xml version="1.0" encoding="utf-8"?>
<ds:datastoreItem xmlns:ds="http://schemas.openxmlformats.org/officeDocument/2006/customXml" ds:itemID="{FE1B85E2-BE83-4E9D-AD8E-62FAB1B44B70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2126</Words>
  <Application>Microsoft Office PowerPoint</Application>
  <PresentationFormat>On-screen Show (4:3)</PresentationFormat>
  <Paragraphs>285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2020-11-17T12:54:13Z</dcterms:created>
  <dcterms:modified xsi:type="dcterms:W3CDTF">2020-11-17T13:05:20Z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