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5.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2.xml" ContentType="application/vnd.openxmlformats-officedocument.presentationml.notesSlide+xml"/>
  <Override PartName="/ppt/media/image33.jpg" ContentType="image/gif"/>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Lst>
  <p:notesMasterIdLst>
    <p:notesMasterId r:id="rId82"/>
  </p:notesMasterIdLst>
  <p:sldIdLst>
    <p:sldId id="256" r:id="rId5"/>
    <p:sldId id="314"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274" r:id="rId42"/>
    <p:sldId id="275" r:id="rId43"/>
    <p:sldId id="276" r:id="rId44"/>
    <p:sldId id="277" r:id="rId45"/>
    <p:sldId id="278" r:id="rId46"/>
    <p:sldId id="279" r:id="rId47"/>
    <p:sldId id="280" r:id="rId48"/>
    <p:sldId id="281" r:id="rId49"/>
    <p:sldId id="282" r:id="rId50"/>
    <p:sldId id="283" r:id="rId51"/>
    <p:sldId id="284" r:id="rId52"/>
    <p:sldId id="285" r:id="rId53"/>
    <p:sldId id="286" r:id="rId54"/>
    <p:sldId id="287" r:id="rId55"/>
    <p:sldId id="288" r:id="rId56"/>
    <p:sldId id="289" r:id="rId57"/>
    <p:sldId id="290" r:id="rId58"/>
    <p:sldId id="291" r:id="rId59"/>
    <p:sldId id="292" r:id="rId60"/>
    <p:sldId id="293"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47" autoAdjust="0"/>
  </p:normalViewPr>
  <p:slideViewPr>
    <p:cSldViewPr snapToGrid="0">
      <p:cViewPr varScale="1">
        <p:scale>
          <a:sx n="76" d="100"/>
          <a:sy n="76" d="100"/>
        </p:scale>
        <p:origin x="91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0BB0B2-EED1-4F5C-88DD-CAE274B27312}" type="doc">
      <dgm:prSet loTypeId="urn:microsoft.com/office/officeart/2005/8/layout/venn1" loCatId="relationship" qsTypeId="urn:microsoft.com/office/officeart/2005/8/quickstyle/simple1" qsCatId="simple" csTypeId="urn:microsoft.com/office/officeart/2005/8/colors/accent1_2" csCatId="accent1" phldr="1"/>
      <dgm:spPr/>
    </dgm:pt>
    <dgm:pt modelId="{EF7AC184-CC14-433C-9328-0CAF25496E47}">
      <dgm:prSet phldrT="[Text]"/>
      <dgm:spPr>
        <a:solidFill>
          <a:srgbClr val="FF0000">
            <a:alpha val="50000"/>
          </a:srgbClr>
        </a:solidFill>
      </dgm:spPr>
      <dgm:t>
        <a:bodyPr/>
        <a:lstStyle/>
        <a:p>
          <a:r>
            <a:rPr lang="en-US" dirty="0"/>
            <a:t>Endothelial damage</a:t>
          </a:r>
          <a:endParaRPr lang="en-GB" dirty="0"/>
        </a:p>
      </dgm:t>
    </dgm:pt>
    <dgm:pt modelId="{209E6D3C-998B-4AF8-8E15-605AAEBBFAF5}" type="parTrans" cxnId="{D47D1DAB-228D-49F8-8280-5AF7AA30AC37}">
      <dgm:prSet/>
      <dgm:spPr/>
      <dgm:t>
        <a:bodyPr/>
        <a:lstStyle/>
        <a:p>
          <a:endParaRPr lang="en-GB"/>
        </a:p>
      </dgm:t>
    </dgm:pt>
    <dgm:pt modelId="{1452EC2A-0917-4A1E-AC9B-F76AD221AEDB}" type="sibTrans" cxnId="{D47D1DAB-228D-49F8-8280-5AF7AA30AC37}">
      <dgm:prSet/>
      <dgm:spPr/>
      <dgm:t>
        <a:bodyPr/>
        <a:lstStyle/>
        <a:p>
          <a:endParaRPr lang="en-GB"/>
        </a:p>
      </dgm:t>
    </dgm:pt>
    <dgm:pt modelId="{F8CE3E09-8EAB-407B-84EC-3D7B4B553149}">
      <dgm:prSet phldrT="[Text]"/>
      <dgm:spPr>
        <a:solidFill>
          <a:schemeClr val="accent4">
            <a:lumMod val="60000"/>
            <a:lumOff val="40000"/>
            <a:alpha val="50000"/>
          </a:schemeClr>
        </a:solidFill>
      </dgm:spPr>
      <dgm:t>
        <a:bodyPr/>
        <a:lstStyle/>
        <a:p>
          <a:r>
            <a:rPr lang="en-US" dirty="0"/>
            <a:t>thrombophilia</a:t>
          </a:r>
          <a:endParaRPr lang="en-GB" dirty="0"/>
        </a:p>
      </dgm:t>
    </dgm:pt>
    <dgm:pt modelId="{FDC4041D-73E9-420C-9FEE-B11E4E9C88DE}" type="parTrans" cxnId="{96739518-DE60-42CC-830C-46CF23B896F0}">
      <dgm:prSet/>
      <dgm:spPr/>
      <dgm:t>
        <a:bodyPr/>
        <a:lstStyle/>
        <a:p>
          <a:endParaRPr lang="en-GB"/>
        </a:p>
      </dgm:t>
    </dgm:pt>
    <dgm:pt modelId="{A3D793D2-0140-45D6-9BA4-BE729C072517}" type="sibTrans" cxnId="{96739518-DE60-42CC-830C-46CF23B896F0}">
      <dgm:prSet/>
      <dgm:spPr/>
      <dgm:t>
        <a:bodyPr/>
        <a:lstStyle/>
        <a:p>
          <a:endParaRPr lang="en-GB"/>
        </a:p>
      </dgm:t>
    </dgm:pt>
    <dgm:pt modelId="{AD444C56-D5A5-4F20-9D20-ABA9C34787E1}">
      <dgm:prSet phldrT="[Text]"/>
      <dgm:spPr>
        <a:solidFill>
          <a:schemeClr val="accent2">
            <a:lumMod val="60000"/>
            <a:lumOff val="40000"/>
            <a:alpha val="50000"/>
          </a:schemeClr>
        </a:solidFill>
        <a:ln>
          <a:solidFill>
            <a:schemeClr val="accent2">
              <a:lumMod val="60000"/>
              <a:lumOff val="40000"/>
            </a:schemeClr>
          </a:solidFill>
        </a:ln>
      </dgm:spPr>
      <dgm:t>
        <a:bodyPr/>
        <a:lstStyle/>
        <a:p>
          <a:r>
            <a:rPr lang="en-US" dirty="0"/>
            <a:t>stasis</a:t>
          </a:r>
          <a:endParaRPr lang="en-GB" dirty="0"/>
        </a:p>
      </dgm:t>
    </dgm:pt>
    <dgm:pt modelId="{65DF2BCA-C126-4459-9458-ECC3997DCEE0}" type="parTrans" cxnId="{59AF5FFD-3DE7-425C-983E-FB4B273F08AA}">
      <dgm:prSet/>
      <dgm:spPr/>
      <dgm:t>
        <a:bodyPr/>
        <a:lstStyle/>
        <a:p>
          <a:endParaRPr lang="en-GB"/>
        </a:p>
      </dgm:t>
    </dgm:pt>
    <dgm:pt modelId="{9C6052E1-0C73-4FAF-8208-360889DBBBEC}" type="sibTrans" cxnId="{59AF5FFD-3DE7-425C-983E-FB4B273F08AA}">
      <dgm:prSet/>
      <dgm:spPr/>
      <dgm:t>
        <a:bodyPr/>
        <a:lstStyle/>
        <a:p>
          <a:endParaRPr lang="en-GB"/>
        </a:p>
      </dgm:t>
    </dgm:pt>
    <dgm:pt modelId="{03EF4937-F8CE-4C15-AB84-C40BB51E44B9}" type="pres">
      <dgm:prSet presAssocID="{650BB0B2-EED1-4F5C-88DD-CAE274B27312}" presName="compositeShape" presStyleCnt="0">
        <dgm:presLayoutVars>
          <dgm:chMax val="7"/>
          <dgm:dir/>
          <dgm:resizeHandles val="exact"/>
        </dgm:presLayoutVars>
      </dgm:prSet>
      <dgm:spPr/>
    </dgm:pt>
    <dgm:pt modelId="{677AAFF9-6BAF-4D91-9A96-C9C1FBE9D2C7}" type="pres">
      <dgm:prSet presAssocID="{EF7AC184-CC14-433C-9328-0CAF25496E47}" presName="circ1" presStyleLbl="vennNode1" presStyleIdx="0" presStyleCnt="3" custLinFactNeighborY="-2864"/>
      <dgm:spPr/>
      <dgm:t>
        <a:bodyPr/>
        <a:lstStyle/>
        <a:p>
          <a:endParaRPr lang="en-US"/>
        </a:p>
      </dgm:t>
    </dgm:pt>
    <dgm:pt modelId="{AC26DE57-D55B-4AFD-95B0-9F771A476AB6}" type="pres">
      <dgm:prSet presAssocID="{EF7AC184-CC14-433C-9328-0CAF25496E47}" presName="circ1Tx" presStyleLbl="revTx" presStyleIdx="0" presStyleCnt="0">
        <dgm:presLayoutVars>
          <dgm:chMax val="0"/>
          <dgm:chPref val="0"/>
          <dgm:bulletEnabled val="1"/>
        </dgm:presLayoutVars>
      </dgm:prSet>
      <dgm:spPr/>
      <dgm:t>
        <a:bodyPr/>
        <a:lstStyle/>
        <a:p>
          <a:endParaRPr lang="en-US"/>
        </a:p>
      </dgm:t>
    </dgm:pt>
    <dgm:pt modelId="{076B7F4D-B25A-4DEE-8FB2-BEDC42BEAA7E}" type="pres">
      <dgm:prSet presAssocID="{F8CE3E09-8EAB-407B-84EC-3D7B4B553149}" presName="circ2" presStyleLbl="vennNode1" presStyleIdx="1" presStyleCnt="3" custLinFactNeighborY="2877"/>
      <dgm:spPr/>
      <dgm:t>
        <a:bodyPr/>
        <a:lstStyle/>
        <a:p>
          <a:endParaRPr lang="en-US"/>
        </a:p>
      </dgm:t>
    </dgm:pt>
    <dgm:pt modelId="{5FAD0F6E-8834-48A5-8853-0A5A8A7452D7}" type="pres">
      <dgm:prSet presAssocID="{F8CE3E09-8EAB-407B-84EC-3D7B4B553149}" presName="circ2Tx" presStyleLbl="revTx" presStyleIdx="0" presStyleCnt="0">
        <dgm:presLayoutVars>
          <dgm:chMax val="0"/>
          <dgm:chPref val="0"/>
          <dgm:bulletEnabled val="1"/>
        </dgm:presLayoutVars>
      </dgm:prSet>
      <dgm:spPr/>
      <dgm:t>
        <a:bodyPr/>
        <a:lstStyle/>
        <a:p>
          <a:endParaRPr lang="en-US"/>
        </a:p>
      </dgm:t>
    </dgm:pt>
    <dgm:pt modelId="{480EB151-88E9-4F4C-B553-38116C1C0CE9}" type="pres">
      <dgm:prSet presAssocID="{AD444C56-D5A5-4F20-9D20-ABA9C34787E1}" presName="circ3" presStyleLbl="vennNode1" presStyleIdx="2" presStyleCnt="3" custLinFactNeighborY="-1644"/>
      <dgm:spPr/>
      <dgm:t>
        <a:bodyPr/>
        <a:lstStyle/>
        <a:p>
          <a:endParaRPr lang="en-US"/>
        </a:p>
      </dgm:t>
    </dgm:pt>
    <dgm:pt modelId="{385B703A-C765-4D2B-BADE-F1A60A15405F}" type="pres">
      <dgm:prSet presAssocID="{AD444C56-D5A5-4F20-9D20-ABA9C34787E1}" presName="circ3Tx" presStyleLbl="revTx" presStyleIdx="0" presStyleCnt="0">
        <dgm:presLayoutVars>
          <dgm:chMax val="0"/>
          <dgm:chPref val="0"/>
          <dgm:bulletEnabled val="1"/>
        </dgm:presLayoutVars>
      </dgm:prSet>
      <dgm:spPr/>
      <dgm:t>
        <a:bodyPr/>
        <a:lstStyle/>
        <a:p>
          <a:endParaRPr lang="en-US"/>
        </a:p>
      </dgm:t>
    </dgm:pt>
  </dgm:ptLst>
  <dgm:cxnLst>
    <dgm:cxn modelId="{0F3B085E-8460-4E13-B0AB-2F7F3F1E3A96}" type="presOf" srcId="{EF7AC184-CC14-433C-9328-0CAF25496E47}" destId="{AC26DE57-D55B-4AFD-95B0-9F771A476AB6}" srcOrd="1" destOrd="0" presId="urn:microsoft.com/office/officeart/2005/8/layout/venn1"/>
    <dgm:cxn modelId="{60A24D8A-8C41-4E95-9738-CF3574D1DCC9}" type="presOf" srcId="{EF7AC184-CC14-433C-9328-0CAF25496E47}" destId="{677AAFF9-6BAF-4D91-9A96-C9C1FBE9D2C7}" srcOrd="0" destOrd="0" presId="urn:microsoft.com/office/officeart/2005/8/layout/venn1"/>
    <dgm:cxn modelId="{0EDD93E0-6C69-42B1-A8C3-6F025B0156A6}" type="presOf" srcId="{650BB0B2-EED1-4F5C-88DD-CAE274B27312}" destId="{03EF4937-F8CE-4C15-AB84-C40BB51E44B9}" srcOrd="0" destOrd="0" presId="urn:microsoft.com/office/officeart/2005/8/layout/venn1"/>
    <dgm:cxn modelId="{59AF5FFD-3DE7-425C-983E-FB4B273F08AA}" srcId="{650BB0B2-EED1-4F5C-88DD-CAE274B27312}" destId="{AD444C56-D5A5-4F20-9D20-ABA9C34787E1}" srcOrd="2" destOrd="0" parTransId="{65DF2BCA-C126-4459-9458-ECC3997DCEE0}" sibTransId="{9C6052E1-0C73-4FAF-8208-360889DBBBEC}"/>
    <dgm:cxn modelId="{3D6810A3-DE79-486C-8B5D-3FED4C8D91E9}" type="presOf" srcId="{F8CE3E09-8EAB-407B-84EC-3D7B4B553149}" destId="{076B7F4D-B25A-4DEE-8FB2-BEDC42BEAA7E}" srcOrd="0" destOrd="0" presId="urn:microsoft.com/office/officeart/2005/8/layout/venn1"/>
    <dgm:cxn modelId="{1C3CBB19-5CEB-4C19-9017-2340912FF38C}" type="presOf" srcId="{AD444C56-D5A5-4F20-9D20-ABA9C34787E1}" destId="{480EB151-88E9-4F4C-B553-38116C1C0CE9}" srcOrd="0" destOrd="0" presId="urn:microsoft.com/office/officeart/2005/8/layout/venn1"/>
    <dgm:cxn modelId="{96739518-DE60-42CC-830C-46CF23B896F0}" srcId="{650BB0B2-EED1-4F5C-88DD-CAE274B27312}" destId="{F8CE3E09-8EAB-407B-84EC-3D7B4B553149}" srcOrd="1" destOrd="0" parTransId="{FDC4041D-73E9-420C-9FEE-B11E4E9C88DE}" sibTransId="{A3D793D2-0140-45D6-9BA4-BE729C072517}"/>
    <dgm:cxn modelId="{83A2C019-8725-4527-860E-2FB75806186A}" type="presOf" srcId="{F8CE3E09-8EAB-407B-84EC-3D7B4B553149}" destId="{5FAD0F6E-8834-48A5-8853-0A5A8A7452D7}" srcOrd="1" destOrd="0" presId="urn:microsoft.com/office/officeart/2005/8/layout/venn1"/>
    <dgm:cxn modelId="{83C306F4-A436-4D95-A5C1-E50FC70BCD91}" type="presOf" srcId="{AD444C56-D5A5-4F20-9D20-ABA9C34787E1}" destId="{385B703A-C765-4D2B-BADE-F1A60A15405F}" srcOrd="1" destOrd="0" presId="urn:microsoft.com/office/officeart/2005/8/layout/venn1"/>
    <dgm:cxn modelId="{D47D1DAB-228D-49F8-8280-5AF7AA30AC37}" srcId="{650BB0B2-EED1-4F5C-88DD-CAE274B27312}" destId="{EF7AC184-CC14-433C-9328-0CAF25496E47}" srcOrd="0" destOrd="0" parTransId="{209E6D3C-998B-4AF8-8E15-605AAEBBFAF5}" sibTransId="{1452EC2A-0917-4A1E-AC9B-F76AD221AEDB}"/>
    <dgm:cxn modelId="{A5C55712-B1EF-42E0-9381-3985B3BBA07E}" type="presParOf" srcId="{03EF4937-F8CE-4C15-AB84-C40BB51E44B9}" destId="{677AAFF9-6BAF-4D91-9A96-C9C1FBE9D2C7}" srcOrd="0" destOrd="0" presId="urn:microsoft.com/office/officeart/2005/8/layout/venn1"/>
    <dgm:cxn modelId="{6471E605-12B0-4692-8C19-55F80D385CC2}" type="presParOf" srcId="{03EF4937-F8CE-4C15-AB84-C40BB51E44B9}" destId="{AC26DE57-D55B-4AFD-95B0-9F771A476AB6}" srcOrd="1" destOrd="0" presId="urn:microsoft.com/office/officeart/2005/8/layout/venn1"/>
    <dgm:cxn modelId="{8635D5CF-E537-4767-8157-0999D95CDB15}" type="presParOf" srcId="{03EF4937-F8CE-4C15-AB84-C40BB51E44B9}" destId="{076B7F4D-B25A-4DEE-8FB2-BEDC42BEAA7E}" srcOrd="2" destOrd="0" presId="urn:microsoft.com/office/officeart/2005/8/layout/venn1"/>
    <dgm:cxn modelId="{D96730D3-18EF-48A6-8D9A-E884427C19B1}" type="presParOf" srcId="{03EF4937-F8CE-4C15-AB84-C40BB51E44B9}" destId="{5FAD0F6E-8834-48A5-8853-0A5A8A7452D7}" srcOrd="3" destOrd="0" presId="urn:microsoft.com/office/officeart/2005/8/layout/venn1"/>
    <dgm:cxn modelId="{A523BD63-A85D-45BB-8EC9-D6C34C4E3F38}" type="presParOf" srcId="{03EF4937-F8CE-4C15-AB84-C40BB51E44B9}" destId="{480EB151-88E9-4F4C-B553-38116C1C0CE9}" srcOrd="4" destOrd="0" presId="urn:microsoft.com/office/officeart/2005/8/layout/venn1"/>
    <dgm:cxn modelId="{5242B0F4-7ABA-4547-91FD-89FE15C2E407}" type="presParOf" srcId="{03EF4937-F8CE-4C15-AB84-C40BB51E44B9}" destId="{385B703A-C765-4D2B-BADE-F1A60A15405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9C5738-C47A-4595-B4D1-6C404348567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GB"/>
        </a:p>
      </dgm:t>
    </dgm:pt>
    <dgm:pt modelId="{493A833D-5B2E-47F9-BCEF-EA52EE3BEF36}">
      <dgm:prSet/>
      <dgm:spPr/>
      <dgm:t>
        <a:bodyPr/>
        <a:lstStyle/>
        <a:p>
          <a:r>
            <a:rPr lang="en-US" b="0" i="0">
              <a:solidFill>
                <a:srgbClr val="1C1C1B"/>
              </a:solidFill>
              <a:effectLst/>
              <a:latin typeface="GoudyStd"/>
            </a:rPr>
            <a:t>external trauma(especially to varicose veins), </a:t>
          </a:r>
          <a:endParaRPr lang="en-US" b="0" i="0" dirty="0">
            <a:solidFill>
              <a:srgbClr val="1C1C1B"/>
            </a:solidFill>
            <a:effectLst/>
            <a:latin typeface="GoudyStd"/>
          </a:endParaRPr>
        </a:p>
      </dgm:t>
    </dgm:pt>
    <dgm:pt modelId="{1D1FA8A4-C6E4-4782-9A72-247B1576A6DE}" type="parTrans" cxnId="{4E9F84E9-6F12-4C78-AC2A-8D46F56F716E}">
      <dgm:prSet/>
      <dgm:spPr/>
      <dgm:t>
        <a:bodyPr/>
        <a:lstStyle/>
        <a:p>
          <a:endParaRPr lang="en-GB"/>
        </a:p>
      </dgm:t>
    </dgm:pt>
    <dgm:pt modelId="{4B695BD3-7A96-4F9C-A828-43C7D79EDCAE}" type="sibTrans" cxnId="{4E9F84E9-6F12-4C78-AC2A-8D46F56F716E}">
      <dgm:prSet/>
      <dgm:spPr/>
      <dgm:t>
        <a:bodyPr/>
        <a:lstStyle/>
        <a:p>
          <a:endParaRPr lang="en-GB"/>
        </a:p>
      </dgm:t>
    </dgm:pt>
    <dgm:pt modelId="{92AEAE13-2CBE-469F-8C7F-BD0ADD77ED52}">
      <dgm:prSet/>
      <dgm:spPr/>
      <dgm:t>
        <a:bodyPr/>
        <a:lstStyle/>
        <a:p>
          <a:r>
            <a:rPr lang="en-US" b="0" i="0" dirty="0">
              <a:solidFill>
                <a:srgbClr val="1C1C1B"/>
              </a:solidFill>
              <a:effectLst/>
              <a:latin typeface="GoudyStd"/>
            </a:rPr>
            <a:t>The presence of an intravenous cannula for longer than 24–48 hours  </a:t>
          </a:r>
        </a:p>
      </dgm:t>
    </dgm:pt>
    <dgm:pt modelId="{4E4F3195-CE50-4B52-8772-8C7D1CE9683D}" type="parTrans" cxnId="{62D30616-7837-4259-BA18-16CFBF214C03}">
      <dgm:prSet/>
      <dgm:spPr/>
      <dgm:t>
        <a:bodyPr/>
        <a:lstStyle/>
        <a:p>
          <a:endParaRPr lang="en-GB"/>
        </a:p>
      </dgm:t>
    </dgm:pt>
    <dgm:pt modelId="{2F5C99BB-BBBF-45C8-B040-A500B253A5F7}" type="sibTrans" cxnId="{62D30616-7837-4259-BA18-16CFBF214C03}">
      <dgm:prSet/>
      <dgm:spPr/>
      <dgm:t>
        <a:bodyPr/>
        <a:lstStyle/>
        <a:p>
          <a:endParaRPr lang="en-GB"/>
        </a:p>
      </dgm:t>
    </dgm:pt>
    <dgm:pt modelId="{EC9558F5-19BE-4325-8596-CB8998AD595B}">
      <dgm:prSet/>
      <dgm:spPr/>
      <dgm:t>
        <a:bodyPr/>
        <a:lstStyle/>
        <a:p>
          <a:r>
            <a:rPr lang="en-US" b="0" i="0">
              <a:solidFill>
                <a:srgbClr val="1C1C1B"/>
              </a:solidFill>
              <a:effectLst/>
              <a:latin typeface="GoudyStd"/>
            </a:rPr>
            <a:t>venipunctures and infusions of hyperosmolar solutions and drugs</a:t>
          </a:r>
          <a:endParaRPr lang="en-GB"/>
        </a:p>
      </dgm:t>
    </dgm:pt>
    <dgm:pt modelId="{52F58715-8310-47BA-93DE-78AF52CF4801}" type="parTrans" cxnId="{591559DA-773C-447D-BD18-5BF2E3971FB4}">
      <dgm:prSet/>
      <dgm:spPr/>
      <dgm:t>
        <a:bodyPr/>
        <a:lstStyle/>
        <a:p>
          <a:endParaRPr lang="en-GB"/>
        </a:p>
      </dgm:t>
    </dgm:pt>
    <dgm:pt modelId="{0B77188A-F88B-4125-A0E3-50B3ED7CE93A}" type="sibTrans" cxnId="{591559DA-773C-447D-BD18-5BF2E3971FB4}">
      <dgm:prSet/>
      <dgm:spPr/>
      <dgm:t>
        <a:bodyPr/>
        <a:lstStyle/>
        <a:p>
          <a:endParaRPr lang="en-GB"/>
        </a:p>
      </dgm:t>
    </dgm:pt>
    <dgm:pt modelId="{EF9FE9D6-F698-4F4B-A7C8-68BE75E1664C}">
      <dgm:prSet/>
      <dgm:spPr/>
      <dgm:t>
        <a:bodyPr/>
        <a:lstStyle/>
        <a:p>
          <a:r>
            <a:rPr lang="en-US" b="0" i="0" dirty="0">
              <a:solidFill>
                <a:srgbClr val="1C1C1B"/>
              </a:solidFill>
              <a:effectLst/>
              <a:latin typeface="GoudyStd"/>
            </a:rPr>
            <a:t>Some systemic diseases such as </a:t>
          </a:r>
          <a:r>
            <a:rPr lang="en-US" b="0" i="0" dirty="0" err="1">
              <a:solidFill>
                <a:srgbClr val="C00000"/>
              </a:solidFill>
              <a:effectLst/>
              <a:latin typeface="GoudyStd"/>
            </a:rPr>
            <a:t>Buerger’s</a:t>
          </a:r>
          <a:r>
            <a:rPr lang="en-US" b="0" i="0" dirty="0">
              <a:solidFill>
                <a:srgbClr val="C00000"/>
              </a:solidFill>
              <a:effectLst/>
              <a:latin typeface="GoudyStd"/>
            </a:rPr>
            <a:t> disease </a:t>
          </a:r>
          <a:r>
            <a:rPr lang="en-US" b="0" i="0" dirty="0">
              <a:solidFill>
                <a:srgbClr val="1C1C1B"/>
              </a:solidFill>
              <a:effectLst/>
              <a:latin typeface="GoudyStd"/>
            </a:rPr>
            <a:t>and </a:t>
          </a:r>
          <a:r>
            <a:rPr lang="en-US" b="0" i="0" dirty="0">
              <a:solidFill>
                <a:srgbClr val="C00000"/>
              </a:solidFill>
              <a:effectLst/>
              <a:latin typeface="GoudyStd"/>
            </a:rPr>
            <a:t>pancreatic malignancy </a:t>
          </a:r>
          <a:r>
            <a:rPr lang="en-US" b="0" i="0" dirty="0">
              <a:solidFill>
                <a:schemeClr val="tx1"/>
              </a:solidFill>
              <a:effectLst/>
              <a:latin typeface="GoudyStd"/>
            </a:rPr>
            <a:t>(can </a:t>
          </a:r>
          <a:r>
            <a:rPr lang="en-US" b="0" i="0" dirty="0">
              <a:solidFill>
                <a:srgbClr val="1C1C1B"/>
              </a:solidFill>
              <a:effectLst/>
              <a:latin typeface="GoudyStd"/>
            </a:rPr>
            <a:t>lead to thrombophlebitis </a:t>
          </a:r>
          <a:r>
            <a:rPr lang="en-US" b="0" i="0" dirty="0" err="1">
              <a:solidFill>
                <a:srgbClr val="1C1C1B"/>
              </a:solidFill>
              <a:effectLst/>
              <a:latin typeface="GoudyStd"/>
            </a:rPr>
            <a:t>migrans</a:t>
          </a:r>
          <a:r>
            <a:rPr lang="en-US" b="0" i="0" dirty="0">
              <a:solidFill>
                <a:srgbClr val="1C1C1B"/>
              </a:solidFill>
              <a:effectLst/>
              <a:latin typeface="GoudyStd"/>
            </a:rPr>
            <a:t>, affecting different veins at different times.) </a:t>
          </a:r>
        </a:p>
      </dgm:t>
    </dgm:pt>
    <dgm:pt modelId="{50B55279-5E46-49C7-A7A6-87C56BFAC6B8}" type="parTrans" cxnId="{E332A82B-3F59-4523-B0A1-4A83422FC3B9}">
      <dgm:prSet/>
      <dgm:spPr/>
      <dgm:t>
        <a:bodyPr/>
        <a:lstStyle/>
        <a:p>
          <a:endParaRPr lang="en-GB"/>
        </a:p>
      </dgm:t>
    </dgm:pt>
    <dgm:pt modelId="{C9C5D52B-D622-4590-9B91-F3B3189E88E5}" type="sibTrans" cxnId="{E332A82B-3F59-4523-B0A1-4A83422FC3B9}">
      <dgm:prSet/>
      <dgm:spPr/>
      <dgm:t>
        <a:bodyPr/>
        <a:lstStyle/>
        <a:p>
          <a:endParaRPr lang="en-GB"/>
        </a:p>
      </dgm:t>
    </dgm:pt>
    <dgm:pt modelId="{B179EF75-5AA1-4C7A-920D-BD303F47D094}">
      <dgm:prSet/>
      <dgm:spPr/>
      <dgm:t>
        <a:bodyPr/>
        <a:lstStyle/>
        <a:p>
          <a:r>
            <a:rPr lang="en-US" b="0" i="0" dirty="0">
              <a:solidFill>
                <a:srgbClr val="1C1C1B"/>
              </a:solidFill>
              <a:effectLst/>
              <a:latin typeface="GoudyStd"/>
            </a:rPr>
            <a:t>Finally, coagulation disorders such as </a:t>
          </a:r>
          <a:r>
            <a:rPr lang="en-US" b="0" i="0" dirty="0" err="1">
              <a:solidFill>
                <a:srgbClr val="1C1C1B"/>
              </a:solidFill>
              <a:effectLst/>
              <a:latin typeface="GoudyStd"/>
            </a:rPr>
            <a:t>polycythaemia</a:t>
          </a:r>
          <a:r>
            <a:rPr lang="en-US" b="0" i="0" dirty="0">
              <a:solidFill>
                <a:srgbClr val="1C1C1B"/>
              </a:solidFill>
              <a:effectLst/>
              <a:latin typeface="GoudyStd"/>
            </a:rPr>
            <a:t>,</a:t>
          </a:r>
          <a:br>
            <a:rPr lang="en-US" b="0" i="0" dirty="0">
              <a:solidFill>
                <a:srgbClr val="1C1C1B"/>
              </a:solidFill>
              <a:effectLst/>
              <a:latin typeface="GoudyStd"/>
            </a:rPr>
          </a:br>
          <a:r>
            <a:rPr lang="en-US" b="0" i="0" dirty="0">
              <a:solidFill>
                <a:srgbClr val="1C1C1B"/>
              </a:solidFill>
              <a:effectLst/>
              <a:latin typeface="GoudyStd"/>
            </a:rPr>
            <a:t>thrombocytosis and sickle cell disease</a:t>
          </a:r>
          <a:endParaRPr lang="en-GB" dirty="0"/>
        </a:p>
      </dgm:t>
    </dgm:pt>
    <dgm:pt modelId="{0D830436-E7FA-42FA-9AD9-1B43969C68BE}" type="parTrans" cxnId="{7A1A2C8F-8B61-47C5-A158-08380830CFCB}">
      <dgm:prSet/>
      <dgm:spPr/>
      <dgm:t>
        <a:bodyPr/>
        <a:lstStyle/>
        <a:p>
          <a:endParaRPr lang="en-GB"/>
        </a:p>
      </dgm:t>
    </dgm:pt>
    <dgm:pt modelId="{FC5D13ED-E5E2-4582-B38E-7FE05E910761}" type="sibTrans" cxnId="{7A1A2C8F-8B61-47C5-A158-08380830CFCB}">
      <dgm:prSet/>
      <dgm:spPr/>
      <dgm:t>
        <a:bodyPr/>
        <a:lstStyle/>
        <a:p>
          <a:endParaRPr lang="en-GB"/>
        </a:p>
      </dgm:t>
    </dgm:pt>
    <dgm:pt modelId="{43ABE659-C688-493D-9971-FDB5166F007B}" type="pres">
      <dgm:prSet presAssocID="{DA9C5738-C47A-4595-B4D1-6C404348567E}" presName="Name0" presStyleCnt="0">
        <dgm:presLayoutVars>
          <dgm:dir/>
          <dgm:resizeHandles val="exact"/>
        </dgm:presLayoutVars>
      </dgm:prSet>
      <dgm:spPr/>
      <dgm:t>
        <a:bodyPr/>
        <a:lstStyle/>
        <a:p>
          <a:endParaRPr lang="en-US"/>
        </a:p>
      </dgm:t>
    </dgm:pt>
    <dgm:pt modelId="{CB581285-7987-48C0-A8A2-DC3955CF4C50}" type="pres">
      <dgm:prSet presAssocID="{92AEAE13-2CBE-469F-8C7F-BD0ADD77ED52}" presName="composite" presStyleCnt="0"/>
      <dgm:spPr/>
    </dgm:pt>
    <dgm:pt modelId="{E2B73673-DCB3-42E1-86BE-B32DCAA9DC70}" type="pres">
      <dgm:prSet presAssocID="{92AEAE13-2CBE-469F-8C7F-BD0ADD77ED52}" presName="rect1" presStyleLbl="trAlignAcc1" presStyleIdx="0" presStyleCnt="5">
        <dgm:presLayoutVars>
          <dgm:bulletEnabled val="1"/>
        </dgm:presLayoutVars>
      </dgm:prSet>
      <dgm:spPr/>
      <dgm:t>
        <a:bodyPr/>
        <a:lstStyle/>
        <a:p>
          <a:endParaRPr lang="en-US"/>
        </a:p>
      </dgm:t>
    </dgm:pt>
    <dgm:pt modelId="{34128688-CBB2-4089-98BA-CF2EA2248625}" type="pres">
      <dgm:prSet presAssocID="{92AEAE13-2CBE-469F-8C7F-BD0ADD77ED52}" presName="rect2" presStyleLbl="fgImgPlace1" presStyleIdx="0" presStyleCnt="5" custLinFactNeighborX="-484" custLinFactNeighborY="2598"/>
      <dgm:spPr>
        <a:solidFill>
          <a:schemeClr val="accent2">
            <a:lumMod val="20000"/>
            <a:lumOff val="80000"/>
          </a:schemeClr>
        </a:solidFill>
      </dgm:spPr>
    </dgm:pt>
    <dgm:pt modelId="{A974C109-7AE6-4D19-9EF0-B9DB14246BC8}" type="pres">
      <dgm:prSet presAssocID="{2F5C99BB-BBBF-45C8-B040-A500B253A5F7}" presName="sibTrans" presStyleCnt="0"/>
      <dgm:spPr/>
    </dgm:pt>
    <dgm:pt modelId="{7F6B7BEF-7034-4FDD-98EC-78E069DAB56C}" type="pres">
      <dgm:prSet presAssocID="{493A833D-5B2E-47F9-BCEF-EA52EE3BEF36}" presName="composite" presStyleCnt="0"/>
      <dgm:spPr/>
    </dgm:pt>
    <dgm:pt modelId="{2BC447F4-0FC7-4022-9D31-8628D41913B2}" type="pres">
      <dgm:prSet presAssocID="{493A833D-5B2E-47F9-BCEF-EA52EE3BEF36}" presName="rect1" presStyleLbl="trAlignAcc1" presStyleIdx="1" presStyleCnt="5" custLinFactNeighborX="-777" custLinFactNeighborY="-829">
        <dgm:presLayoutVars>
          <dgm:bulletEnabled val="1"/>
        </dgm:presLayoutVars>
      </dgm:prSet>
      <dgm:spPr/>
      <dgm:t>
        <a:bodyPr/>
        <a:lstStyle/>
        <a:p>
          <a:endParaRPr lang="en-US"/>
        </a:p>
      </dgm:t>
    </dgm:pt>
    <dgm:pt modelId="{D84DD302-084E-490E-8721-598B340A98AC}" type="pres">
      <dgm:prSet presAssocID="{493A833D-5B2E-47F9-BCEF-EA52EE3BEF36}" presName="rect2" presStyleLbl="fgImgPlace1" presStyleIdx="1" presStyleCnt="5"/>
      <dgm:spPr>
        <a:solidFill>
          <a:schemeClr val="accent4">
            <a:lumMod val="20000"/>
            <a:lumOff val="80000"/>
          </a:schemeClr>
        </a:solidFill>
      </dgm:spPr>
    </dgm:pt>
    <dgm:pt modelId="{C406AB6F-F10E-49A2-82CE-2B46814A0072}" type="pres">
      <dgm:prSet presAssocID="{4B695BD3-7A96-4F9C-A828-43C7D79EDCAE}" presName="sibTrans" presStyleCnt="0"/>
      <dgm:spPr/>
    </dgm:pt>
    <dgm:pt modelId="{9F328F1B-158E-4402-9420-81613DC9E3BC}" type="pres">
      <dgm:prSet presAssocID="{EC9558F5-19BE-4325-8596-CB8998AD595B}" presName="composite" presStyleCnt="0"/>
      <dgm:spPr/>
    </dgm:pt>
    <dgm:pt modelId="{7DFB658B-D1BA-4C30-8517-CF819A35FBEB}" type="pres">
      <dgm:prSet presAssocID="{EC9558F5-19BE-4325-8596-CB8998AD595B}" presName="rect1" presStyleLbl="trAlignAcc1" presStyleIdx="2" presStyleCnt="5" custAng="0">
        <dgm:presLayoutVars>
          <dgm:bulletEnabled val="1"/>
        </dgm:presLayoutVars>
      </dgm:prSet>
      <dgm:spPr/>
      <dgm:t>
        <a:bodyPr/>
        <a:lstStyle/>
        <a:p>
          <a:endParaRPr lang="en-US"/>
        </a:p>
      </dgm:t>
    </dgm:pt>
    <dgm:pt modelId="{2AF9A171-D20A-48A8-B520-624E49A006F8}" type="pres">
      <dgm:prSet presAssocID="{EC9558F5-19BE-4325-8596-CB8998AD595B}" presName="rect2" presStyleLbl="fgImgPlace1" presStyleIdx="2" presStyleCnt="5" custLinFactNeighborX="-484" custLinFactNeighborY="1718"/>
      <dgm:spPr>
        <a:solidFill>
          <a:schemeClr val="accent2">
            <a:lumMod val="60000"/>
            <a:lumOff val="40000"/>
          </a:schemeClr>
        </a:solidFill>
      </dgm:spPr>
    </dgm:pt>
    <dgm:pt modelId="{97811BD9-AFB9-4F56-BBEC-362D4DCC3111}" type="pres">
      <dgm:prSet presAssocID="{0B77188A-F88B-4125-A0E3-50B3ED7CE93A}" presName="sibTrans" presStyleCnt="0"/>
      <dgm:spPr/>
    </dgm:pt>
    <dgm:pt modelId="{AEE26B0C-B29E-4FC0-A0EF-37AFB7BDB282}" type="pres">
      <dgm:prSet presAssocID="{EF9FE9D6-F698-4F4B-A7C8-68BE75E1664C}" presName="composite" presStyleCnt="0"/>
      <dgm:spPr/>
    </dgm:pt>
    <dgm:pt modelId="{3A4991F3-8DD2-46B8-9C63-BBA86F319571}" type="pres">
      <dgm:prSet presAssocID="{EF9FE9D6-F698-4F4B-A7C8-68BE75E1664C}" presName="rect1" presStyleLbl="trAlignAcc1" presStyleIdx="3" presStyleCnt="5">
        <dgm:presLayoutVars>
          <dgm:bulletEnabled val="1"/>
        </dgm:presLayoutVars>
      </dgm:prSet>
      <dgm:spPr/>
      <dgm:t>
        <a:bodyPr/>
        <a:lstStyle/>
        <a:p>
          <a:endParaRPr lang="en-US"/>
        </a:p>
      </dgm:t>
    </dgm:pt>
    <dgm:pt modelId="{887EA8FB-D36B-43A8-B425-9B75D90A0910}" type="pres">
      <dgm:prSet presAssocID="{EF9FE9D6-F698-4F4B-A7C8-68BE75E1664C}" presName="rect2" presStyleLbl="fgImgPlace1" presStyleIdx="3" presStyleCnt="5"/>
      <dgm:spPr>
        <a:solidFill>
          <a:schemeClr val="accent4">
            <a:lumMod val="60000"/>
            <a:lumOff val="40000"/>
          </a:schemeClr>
        </a:solidFill>
      </dgm:spPr>
    </dgm:pt>
    <dgm:pt modelId="{E762F4A3-2C71-4585-B920-7E52E732B88D}" type="pres">
      <dgm:prSet presAssocID="{C9C5D52B-D622-4590-9B91-F3B3189E88E5}" presName="sibTrans" presStyleCnt="0"/>
      <dgm:spPr/>
    </dgm:pt>
    <dgm:pt modelId="{C29B1B91-E515-40D7-A7E7-2E932E4BCDD5}" type="pres">
      <dgm:prSet presAssocID="{B179EF75-5AA1-4C7A-920D-BD303F47D094}" presName="composite" presStyleCnt="0"/>
      <dgm:spPr/>
    </dgm:pt>
    <dgm:pt modelId="{C05BC0A4-2DF3-4475-B57C-AAD37AB413F7}" type="pres">
      <dgm:prSet presAssocID="{B179EF75-5AA1-4C7A-920D-BD303F47D094}" presName="rect1" presStyleLbl="trAlignAcc1" presStyleIdx="4" presStyleCnt="5">
        <dgm:presLayoutVars>
          <dgm:bulletEnabled val="1"/>
        </dgm:presLayoutVars>
      </dgm:prSet>
      <dgm:spPr/>
      <dgm:t>
        <a:bodyPr/>
        <a:lstStyle/>
        <a:p>
          <a:endParaRPr lang="en-US"/>
        </a:p>
      </dgm:t>
    </dgm:pt>
    <dgm:pt modelId="{2545FD38-B3F8-4535-A39A-1A5EB6BC4C7D}" type="pres">
      <dgm:prSet presAssocID="{B179EF75-5AA1-4C7A-920D-BD303F47D094}" presName="rect2" presStyleLbl="fgImgPlace1" presStyleIdx="4" presStyleCnt="5"/>
      <dgm:spPr>
        <a:solidFill>
          <a:srgbClr val="FF5B5B"/>
        </a:solidFill>
      </dgm:spPr>
    </dgm:pt>
  </dgm:ptLst>
  <dgm:cxnLst>
    <dgm:cxn modelId="{7A1A2C8F-8B61-47C5-A158-08380830CFCB}" srcId="{DA9C5738-C47A-4595-B4D1-6C404348567E}" destId="{B179EF75-5AA1-4C7A-920D-BD303F47D094}" srcOrd="4" destOrd="0" parTransId="{0D830436-E7FA-42FA-9AD9-1B43969C68BE}" sibTransId="{FC5D13ED-E5E2-4582-B38E-7FE05E910761}"/>
    <dgm:cxn modelId="{DEAC0344-4692-48C5-B7A2-ED9A2F81C76E}" type="presOf" srcId="{EC9558F5-19BE-4325-8596-CB8998AD595B}" destId="{7DFB658B-D1BA-4C30-8517-CF819A35FBEB}" srcOrd="0" destOrd="0" presId="urn:microsoft.com/office/officeart/2008/layout/PictureStrips"/>
    <dgm:cxn modelId="{591559DA-773C-447D-BD18-5BF2E3971FB4}" srcId="{DA9C5738-C47A-4595-B4D1-6C404348567E}" destId="{EC9558F5-19BE-4325-8596-CB8998AD595B}" srcOrd="2" destOrd="0" parTransId="{52F58715-8310-47BA-93DE-78AF52CF4801}" sibTransId="{0B77188A-F88B-4125-A0E3-50B3ED7CE93A}"/>
    <dgm:cxn modelId="{F947555C-3993-46C7-8D02-AFF647453CB0}" type="presOf" srcId="{DA9C5738-C47A-4595-B4D1-6C404348567E}" destId="{43ABE659-C688-493D-9971-FDB5166F007B}" srcOrd="0" destOrd="0" presId="urn:microsoft.com/office/officeart/2008/layout/PictureStrips"/>
    <dgm:cxn modelId="{ED3685F6-9944-408D-AFB7-7946EFC10940}" type="presOf" srcId="{EF9FE9D6-F698-4F4B-A7C8-68BE75E1664C}" destId="{3A4991F3-8DD2-46B8-9C63-BBA86F319571}" srcOrd="0" destOrd="0" presId="urn:microsoft.com/office/officeart/2008/layout/PictureStrips"/>
    <dgm:cxn modelId="{4E9F84E9-6F12-4C78-AC2A-8D46F56F716E}" srcId="{DA9C5738-C47A-4595-B4D1-6C404348567E}" destId="{493A833D-5B2E-47F9-BCEF-EA52EE3BEF36}" srcOrd="1" destOrd="0" parTransId="{1D1FA8A4-C6E4-4782-9A72-247B1576A6DE}" sibTransId="{4B695BD3-7A96-4F9C-A828-43C7D79EDCAE}"/>
    <dgm:cxn modelId="{E332A82B-3F59-4523-B0A1-4A83422FC3B9}" srcId="{DA9C5738-C47A-4595-B4D1-6C404348567E}" destId="{EF9FE9D6-F698-4F4B-A7C8-68BE75E1664C}" srcOrd="3" destOrd="0" parTransId="{50B55279-5E46-49C7-A7A6-87C56BFAC6B8}" sibTransId="{C9C5D52B-D622-4590-9B91-F3B3189E88E5}"/>
    <dgm:cxn modelId="{62D30616-7837-4259-BA18-16CFBF214C03}" srcId="{DA9C5738-C47A-4595-B4D1-6C404348567E}" destId="{92AEAE13-2CBE-469F-8C7F-BD0ADD77ED52}" srcOrd="0" destOrd="0" parTransId="{4E4F3195-CE50-4B52-8772-8C7D1CE9683D}" sibTransId="{2F5C99BB-BBBF-45C8-B040-A500B253A5F7}"/>
    <dgm:cxn modelId="{3D93797F-3BAB-4D8C-80EF-C4CD72B12E6B}" type="presOf" srcId="{B179EF75-5AA1-4C7A-920D-BD303F47D094}" destId="{C05BC0A4-2DF3-4475-B57C-AAD37AB413F7}" srcOrd="0" destOrd="0" presId="urn:microsoft.com/office/officeart/2008/layout/PictureStrips"/>
    <dgm:cxn modelId="{50452021-5347-4CF8-A835-61952504969A}" type="presOf" srcId="{493A833D-5B2E-47F9-BCEF-EA52EE3BEF36}" destId="{2BC447F4-0FC7-4022-9D31-8628D41913B2}" srcOrd="0" destOrd="0" presId="urn:microsoft.com/office/officeart/2008/layout/PictureStrips"/>
    <dgm:cxn modelId="{523B9C7A-B19E-4EDC-A75D-8E7D5F9D7347}" type="presOf" srcId="{92AEAE13-2CBE-469F-8C7F-BD0ADD77ED52}" destId="{E2B73673-DCB3-42E1-86BE-B32DCAA9DC70}" srcOrd="0" destOrd="0" presId="urn:microsoft.com/office/officeart/2008/layout/PictureStrips"/>
    <dgm:cxn modelId="{B6D70D8E-0821-4E37-AA9A-52473E716857}" type="presParOf" srcId="{43ABE659-C688-493D-9971-FDB5166F007B}" destId="{CB581285-7987-48C0-A8A2-DC3955CF4C50}" srcOrd="0" destOrd="0" presId="urn:microsoft.com/office/officeart/2008/layout/PictureStrips"/>
    <dgm:cxn modelId="{6E723F18-0FBB-45E6-BDC7-31B72211291C}" type="presParOf" srcId="{CB581285-7987-48C0-A8A2-DC3955CF4C50}" destId="{E2B73673-DCB3-42E1-86BE-B32DCAA9DC70}" srcOrd="0" destOrd="0" presId="urn:microsoft.com/office/officeart/2008/layout/PictureStrips"/>
    <dgm:cxn modelId="{36C4107C-C5EF-4D5B-89D4-CDE36F868AC0}" type="presParOf" srcId="{CB581285-7987-48C0-A8A2-DC3955CF4C50}" destId="{34128688-CBB2-4089-98BA-CF2EA2248625}" srcOrd="1" destOrd="0" presId="urn:microsoft.com/office/officeart/2008/layout/PictureStrips"/>
    <dgm:cxn modelId="{90FA0921-5658-4748-B669-3BB7415ACF08}" type="presParOf" srcId="{43ABE659-C688-493D-9971-FDB5166F007B}" destId="{A974C109-7AE6-4D19-9EF0-B9DB14246BC8}" srcOrd="1" destOrd="0" presId="urn:microsoft.com/office/officeart/2008/layout/PictureStrips"/>
    <dgm:cxn modelId="{0761B5FD-3C5D-4394-B203-D2E57F560721}" type="presParOf" srcId="{43ABE659-C688-493D-9971-FDB5166F007B}" destId="{7F6B7BEF-7034-4FDD-98EC-78E069DAB56C}" srcOrd="2" destOrd="0" presId="urn:microsoft.com/office/officeart/2008/layout/PictureStrips"/>
    <dgm:cxn modelId="{B6CFEBCF-A4AE-452D-8092-919B5C5AE232}" type="presParOf" srcId="{7F6B7BEF-7034-4FDD-98EC-78E069DAB56C}" destId="{2BC447F4-0FC7-4022-9D31-8628D41913B2}" srcOrd="0" destOrd="0" presId="urn:microsoft.com/office/officeart/2008/layout/PictureStrips"/>
    <dgm:cxn modelId="{AF19BF67-C77F-4470-B314-DE7C6C8B21A0}" type="presParOf" srcId="{7F6B7BEF-7034-4FDD-98EC-78E069DAB56C}" destId="{D84DD302-084E-490E-8721-598B340A98AC}" srcOrd="1" destOrd="0" presId="urn:microsoft.com/office/officeart/2008/layout/PictureStrips"/>
    <dgm:cxn modelId="{918B46C9-CBA9-45BF-8ABF-14823FD654CD}" type="presParOf" srcId="{43ABE659-C688-493D-9971-FDB5166F007B}" destId="{C406AB6F-F10E-49A2-82CE-2B46814A0072}" srcOrd="3" destOrd="0" presId="urn:microsoft.com/office/officeart/2008/layout/PictureStrips"/>
    <dgm:cxn modelId="{3F891BFE-E1E7-4619-A7FE-6AA0752DA175}" type="presParOf" srcId="{43ABE659-C688-493D-9971-FDB5166F007B}" destId="{9F328F1B-158E-4402-9420-81613DC9E3BC}" srcOrd="4" destOrd="0" presId="urn:microsoft.com/office/officeart/2008/layout/PictureStrips"/>
    <dgm:cxn modelId="{65CDE6A6-4717-495B-914D-0C8366119072}" type="presParOf" srcId="{9F328F1B-158E-4402-9420-81613DC9E3BC}" destId="{7DFB658B-D1BA-4C30-8517-CF819A35FBEB}" srcOrd="0" destOrd="0" presId="urn:microsoft.com/office/officeart/2008/layout/PictureStrips"/>
    <dgm:cxn modelId="{454ED42A-8879-4088-9E34-877E8C9A2475}" type="presParOf" srcId="{9F328F1B-158E-4402-9420-81613DC9E3BC}" destId="{2AF9A171-D20A-48A8-B520-624E49A006F8}" srcOrd="1" destOrd="0" presId="urn:microsoft.com/office/officeart/2008/layout/PictureStrips"/>
    <dgm:cxn modelId="{E9698405-94AA-492C-951C-1FA270C2E089}" type="presParOf" srcId="{43ABE659-C688-493D-9971-FDB5166F007B}" destId="{97811BD9-AFB9-4F56-BBEC-362D4DCC3111}" srcOrd="5" destOrd="0" presId="urn:microsoft.com/office/officeart/2008/layout/PictureStrips"/>
    <dgm:cxn modelId="{BF704499-395F-40EB-9D5D-7CCF459C3B38}" type="presParOf" srcId="{43ABE659-C688-493D-9971-FDB5166F007B}" destId="{AEE26B0C-B29E-4FC0-A0EF-37AFB7BDB282}" srcOrd="6" destOrd="0" presId="urn:microsoft.com/office/officeart/2008/layout/PictureStrips"/>
    <dgm:cxn modelId="{FC22D797-A28D-4D87-9011-6759F074964E}" type="presParOf" srcId="{AEE26B0C-B29E-4FC0-A0EF-37AFB7BDB282}" destId="{3A4991F3-8DD2-46B8-9C63-BBA86F319571}" srcOrd="0" destOrd="0" presId="urn:microsoft.com/office/officeart/2008/layout/PictureStrips"/>
    <dgm:cxn modelId="{F9C158F6-78A7-48C1-A0BC-128300666959}" type="presParOf" srcId="{AEE26B0C-B29E-4FC0-A0EF-37AFB7BDB282}" destId="{887EA8FB-D36B-43A8-B425-9B75D90A0910}" srcOrd="1" destOrd="0" presId="urn:microsoft.com/office/officeart/2008/layout/PictureStrips"/>
    <dgm:cxn modelId="{7E37F5B8-B60D-4DCB-B900-5DE337194A0B}" type="presParOf" srcId="{43ABE659-C688-493D-9971-FDB5166F007B}" destId="{E762F4A3-2C71-4585-B920-7E52E732B88D}" srcOrd="7" destOrd="0" presId="urn:microsoft.com/office/officeart/2008/layout/PictureStrips"/>
    <dgm:cxn modelId="{50CF0AF3-CDA8-4E5B-BB5B-A07205A7C36D}" type="presParOf" srcId="{43ABE659-C688-493D-9971-FDB5166F007B}" destId="{C29B1B91-E515-40D7-A7E7-2E932E4BCDD5}" srcOrd="8" destOrd="0" presId="urn:microsoft.com/office/officeart/2008/layout/PictureStrips"/>
    <dgm:cxn modelId="{DAF28676-1941-4734-800B-4C774665F67C}" type="presParOf" srcId="{C29B1B91-E515-40D7-A7E7-2E932E4BCDD5}" destId="{C05BC0A4-2DF3-4475-B57C-AAD37AB413F7}" srcOrd="0" destOrd="0" presId="urn:microsoft.com/office/officeart/2008/layout/PictureStrips"/>
    <dgm:cxn modelId="{104BAE62-42C3-42DC-AB8A-F22E2BC02B1C}" type="presParOf" srcId="{C29B1B91-E515-40D7-A7E7-2E932E4BCDD5}" destId="{2545FD38-B3F8-4535-A39A-1A5EB6BC4C7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F1CFD0-6897-4FC5-AE6B-0A7D81A3F121}" type="doc">
      <dgm:prSet loTypeId="urn:microsoft.com/office/officeart/2005/8/layout/hProcess9" loCatId="process" qsTypeId="urn:microsoft.com/office/officeart/2005/8/quickstyle/simple1" qsCatId="simple" csTypeId="urn:microsoft.com/office/officeart/2005/8/colors/accent1_2" csCatId="accent1" phldr="1"/>
      <dgm:spPr/>
    </dgm:pt>
    <dgm:pt modelId="{57785274-B204-48A4-8E17-001E6B7615AA}">
      <dgm:prSet/>
      <dgm:spPr>
        <a:solidFill>
          <a:schemeClr val="accent4">
            <a:lumMod val="20000"/>
            <a:lumOff val="80000"/>
          </a:schemeClr>
        </a:solidFill>
      </dgm:spPr>
      <dgm:t>
        <a:bodyPr/>
        <a:lstStyle/>
        <a:p>
          <a:r>
            <a:rPr lang="en-US" b="0" i="0">
              <a:solidFill>
                <a:srgbClr val="202122"/>
              </a:solidFill>
              <a:effectLst/>
              <a:latin typeface="Arial" panose="020B0604020202020204" pitchFamily="34" charset="0"/>
            </a:rPr>
            <a:t>Inflammation is thought to play a role</a:t>
          </a:r>
          <a:r>
            <a:rPr lang="en-US" b="0" i="0" baseline="30000">
              <a:solidFill>
                <a:srgbClr val="0645AD"/>
              </a:solidFill>
              <a:effectLst/>
              <a:latin typeface="Arial" panose="020B0604020202020204" pitchFamily="34" charset="0"/>
            </a:rPr>
            <a:t> </a:t>
          </a:r>
          <a:r>
            <a:rPr lang="en-US" b="0" i="0">
              <a:solidFill>
                <a:srgbClr val="202122"/>
              </a:solidFill>
              <a:effectLst/>
              <a:latin typeface="Arial" panose="020B0604020202020204" pitchFamily="34" charset="0"/>
            </a:rPr>
            <a:t>as well as damage to the venous valves from the thrombus itself. </a:t>
          </a:r>
          <a:endParaRPr lang="en-US" b="0" i="0" dirty="0">
            <a:solidFill>
              <a:srgbClr val="202122"/>
            </a:solidFill>
            <a:effectLst/>
            <a:latin typeface="Arial" panose="020B0604020202020204" pitchFamily="34" charset="0"/>
          </a:endParaRPr>
        </a:p>
      </dgm:t>
    </dgm:pt>
    <dgm:pt modelId="{5D5595D3-C84D-4207-AB4E-FA36FCBAB04F}" type="parTrans" cxnId="{D603486D-0336-47A3-9941-327B76FEC726}">
      <dgm:prSet/>
      <dgm:spPr/>
      <dgm:t>
        <a:bodyPr/>
        <a:lstStyle/>
        <a:p>
          <a:endParaRPr lang="en-GB"/>
        </a:p>
      </dgm:t>
    </dgm:pt>
    <dgm:pt modelId="{FA63606A-47C6-4855-8C41-8DA4E4C2A5D8}" type="sibTrans" cxnId="{D603486D-0336-47A3-9941-327B76FEC726}">
      <dgm:prSet/>
      <dgm:spPr/>
      <dgm:t>
        <a:bodyPr/>
        <a:lstStyle/>
        <a:p>
          <a:endParaRPr lang="en-GB"/>
        </a:p>
      </dgm:t>
    </dgm:pt>
    <dgm:pt modelId="{4A930424-F15C-4514-875E-0EB5E65BB88D}">
      <dgm:prSet/>
      <dgm:spPr>
        <a:solidFill>
          <a:schemeClr val="accent2">
            <a:lumMod val="40000"/>
            <a:lumOff val="60000"/>
          </a:schemeClr>
        </a:solidFill>
      </dgm:spPr>
      <dgm:t>
        <a:bodyPr/>
        <a:lstStyle/>
        <a:p>
          <a:r>
            <a:rPr lang="en-US" b="0" i="0">
              <a:solidFill>
                <a:srgbClr val="202122"/>
              </a:solidFill>
              <a:effectLst/>
              <a:latin typeface="Arial" panose="020B0604020202020204" pitchFamily="34" charset="0"/>
            </a:rPr>
            <a:t>This valvular incompetence combined with persistent venous obstruction from thrombus </a:t>
          </a:r>
          <a:r>
            <a:rPr lang="en-US" b="0" i="0">
              <a:solidFill>
                <a:srgbClr val="C00000"/>
              </a:solidFill>
              <a:effectLst/>
              <a:latin typeface="Arial" panose="020B0604020202020204" pitchFamily="34" charset="0"/>
            </a:rPr>
            <a:t>increases the pressure </a:t>
          </a:r>
          <a:r>
            <a:rPr lang="en-US" b="0" i="0">
              <a:solidFill>
                <a:srgbClr val="202122"/>
              </a:solidFill>
              <a:effectLst/>
              <a:latin typeface="Arial" panose="020B0604020202020204" pitchFamily="34" charset="0"/>
            </a:rPr>
            <a:t>in veins and capillaries. </a:t>
          </a:r>
          <a:endParaRPr lang="en-US" b="0" i="0" dirty="0">
            <a:solidFill>
              <a:srgbClr val="202122"/>
            </a:solidFill>
            <a:effectLst/>
            <a:latin typeface="Arial" panose="020B0604020202020204" pitchFamily="34" charset="0"/>
          </a:endParaRPr>
        </a:p>
      </dgm:t>
    </dgm:pt>
    <dgm:pt modelId="{3C94AF88-0FD4-4F14-B202-1AA3DB771706}" type="parTrans" cxnId="{F9677865-3CA2-4889-A6B5-933F2FDC099E}">
      <dgm:prSet/>
      <dgm:spPr/>
      <dgm:t>
        <a:bodyPr/>
        <a:lstStyle/>
        <a:p>
          <a:endParaRPr lang="en-GB"/>
        </a:p>
      </dgm:t>
    </dgm:pt>
    <dgm:pt modelId="{63FC115A-7B7E-47BC-A182-B264AA3B2076}" type="sibTrans" cxnId="{F9677865-3CA2-4889-A6B5-933F2FDC099E}">
      <dgm:prSet/>
      <dgm:spPr/>
      <dgm:t>
        <a:bodyPr/>
        <a:lstStyle/>
        <a:p>
          <a:endParaRPr lang="en-GB"/>
        </a:p>
      </dgm:t>
    </dgm:pt>
    <dgm:pt modelId="{E7132036-A3C6-47A5-9F75-FBE19031D890}">
      <dgm:prSet/>
      <dgm:spPr>
        <a:solidFill>
          <a:schemeClr val="accent1">
            <a:lumMod val="60000"/>
            <a:lumOff val="40000"/>
          </a:schemeClr>
        </a:solidFill>
      </dgm:spPr>
      <dgm:t>
        <a:bodyPr/>
        <a:lstStyle/>
        <a:p>
          <a:r>
            <a:rPr lang="en-US" b="0" i="0" dirty="0">
              <a:solidFill>
                <a:srgbClr val="202122"/>
              </a:solidFill>
              <a:effectLst/>
              <a:latin typeface="Arial" panose="020B0604020202020204" pitchFamily="34" charset="0"/>
            </a:rPr>
            <a:t>Venous hypertension induces a rupture of small superficial veins, subcutaneous hemorrhage and an increase of tissue permeability. That is manifested by pain, swelling, discoloration, and even ulceration.</a:t>
          </a:r>
          <a:endParaRPr lang="en-GB" dirty="0"/>
        </a:p>
      </dgm:t>
    </dgm:pt>
    <dgm:pt modelId="{9F3ED0BB-53C7-444C-A2EF-AEDA76C656E2}" type="parTrans" cxnId="{7D25D4F4-FFC6-43A2-9535-0D62245D1A4C}">
      <dgm:prSet/>
      <dgm:spPr/>
      <dgm:t>
        <a:bodyPr/>
        <a:lstStyle/>
        <a:p>
          <a:endParaRPr lang="en-GB"/>
        </a:p>
      </dgm:t>
    </dgm:pt>
    <dgm:pt modelId="{247F6D8C-4DB1-4865-8B9C-B633256DD778}" type="sibTrans" cxnId="{7D25D4F4-FFC6-43A2-9535-0D62245D1A4C}">
      <dgm:prSet/>
      <dgm:spPr/>
      <dgm:t>
        <a:bodyPr/>
        <a:lstStyle/>
        <a:p>
          <a:endParaRPr lang="en-GB"/>
        </a:p>
      </dgm:t>
    </dgm:pt>
    <dgm:pt modelId="{C28E9460-AF42-463E-9BF4-060C5C89E005}" type="pres">
      <dgm:prSet presAssocID="{96F1CFD0-6897-4FC5-AE6B-0A7D81A3F121}" presName="CompostProcess" presStyleCnt="0">
        <dgm:presLayoutVars>
          <dgm:dir/>
          <dgm:resizeHandles val="exact"/>
        </dgm:presLayoutVars>
      </dgm:prSet>
      <dgm:spPr/>
    </dgm:pt>
    <dgm:pt modelId="{F46A8B9F-9450-405E-B06D-720EAB25D6BD}" type="pres">
      <dgm:prSet presAssocID="{96F1CFD0-6897-4FC5-AE6B-0A7D81A3F121}" presName="arrow" presStyleLbl="bgShp" presStyleIdx="0" presStyleCnt="1"/>
      <dgm:spPr>
        <a:solidFill>
          <a:schemeClr val="bg1">
            <a:lumMod val="95000"/>
          </a:schemeClr>
        </a:solidFill>
      </dgm:spPr>
    </dgm:pt>
    <dgm:pt modelId="{9755802F-D360-477B-BD3F-A500AFC284F1}" type="pres">
      <dgm:prSet presAssocID="{96F1CFD0-6897-4FC5-AE6B-0A7D81A3F121}" presName="linearProcess" presStyleCnt="0"/>
      <dgm:spPr/>
    </dgm:pt>
    <dgm:pt modelId="{965B28C8-9113-4F38-AAFC-B4D7331460A8}" type="pres">
      <dgm:prSet presAssocID="{57785274-B204-48A4-8E17-001E6B7615AA}" presName="textNode" presStyleLbl="node1" presStyleIdx="0" presStyleCnt="3">
        <dgm:presLayoutVars>
          <dgm:bulletEnabled val="1"/>
        </dgm:presLayoutVars>
      </dgm:prSet>
      <dgm:spPr/>
      <dgm:t>
        <a:bodyPr/>
        <a:lstStyle/>
        <a:p>
          <a:endParaRPr lang="en-US"/>
        </a:p>
      </dgm:t>
    </dgm:pt>
    <dgm:pt modelId="{9A1A37B2-9508-4588-B94D-4E8FCEA61411}" type="pres">
      <dgm:prSet presAssocID="{FA63606A-47C6-4855-8C41-8DA4E4C2A5D8}" presName="sibTrans" presStyleCnt="0"/>
      <dgm:spPr/>
    </dgm:pt>
    <dgm:pt modelId="{538C710D-39CD-4FE8-B844-A48D0E2B26E8}" type="pres">
      <dgm:prSet presAssocID="{4A930424-F15C-4514-875E-0EB5E65BB88D}" presName="textNode" presStyleLbl="node1" presStyleIdx="1" presStyleCnt="3">
        <dgm:presLayoutVars>
          <dgm:bulletEnabled val="1"/>
        </dgm:presLayoutVars>
      </dgm:prSet>
      <dgm:spPr/>
      <dgm:t>
        <a:bodyPr/>
        <a:lstStyle/>
        <a:p>
          <a:endParaRPr lang="en-US"/>
        </a:p>
      </dgm:t>
    </dgm:pt>
    <dgm:pt modelId="{51590B04-A649-4C70-B48D-40741C973DBD}" type="pres">
      <dgm:prSet presAssocID="{63FC115A-7B7E-47BC-A182-B264AA3B2076}" presName="sibTrans" presStyleCnt="0"/>
      <dgm:spPr/>
    </dgm:pt>
    <dgm:pt modelId="{890A97A4-0905-4123-93E0-D124098D24AC}" type="pres">
      <dgm:prSet presAssocID="{E7132036-A3C6-47A5-9F75-FBE19031D890}" presName="textNode" presStyleLbl="node1" presStyleIdx="2" presStyleCnt="3">
        <dgm:presLayoutVars>
          <dgm:bulletEnabled val="1"/>
        </dgm:presLayoutVars>
      </dgm:prSet>
      <dgm:spPr/>
      <dgm:t>
        <a:bodyPr/>
        <a:lstStyle/>
        <a:p>
          <a:endParaRPr lang="en-US"/>
        </a:p>
      </dgm:t>
    </dgm:pt>
  </dgm:ptLst>
  <dgm:cxnLst>
    <dgm:cxn modelId="{89378337-BA3B-456B-8733-830ED6D2014C}" type="presOf" srcId="{E7132036-A3C6-47A5-9F75-FBE19031D890}" destId="{890A97A4-0905-4123-93E0-D124098D24AC}" srcOrd="0" destOrd="0" presId="urn:microsoft.com/office/officeart/2005/8/layout/hProcess9"/>
    <dgm:cxn modelId="{F9677865-3CA2-4889-A6B5-933F2FDC099E}" srcId="{96F1CFD0-6897-4FC5-AE6B-0A7D81A3F121}" destId="{4A930424-F15C-4514-875E-0EB5E65BB88D}" srcOrd="1" destOrd="0" parTransId="{3C94AF88-0FD4-4F14-B202-1AA3DB771706}" sibTransId="{63FC115A-7B7E-47BC-A182-B264AA3B2076}"/>
    <dgm:cxn modelId="{EAE901EF-5FD8-4AE0-9C4D-106A103C8676}" type="presOf" srcId="{96F1CFD0-6897-4FC5-AE6B-0A7D81A3F121}" destId="{C28E9460-AF42-463E-9BF4-060C5C89E005}" srcOrd="0" destOrd="0" presId="urn:microsoft.com/office/officeart/2005/8/layout/hProcess9"/>
    <dgm:cxn modelId="{D603486D-0336-47A3-9941-327B76FEC726}" srcId="{96F1CFD0-6897-4FC5-AE6B-0A7D81A3F121}" destId="{57785274-B204-48A4-8E17-001E6B7615AA}" srcOrd="0" destOrd="0" parTransId="{5D5595D3-C84D-4207-AB4E-FA36FCBAB04F}" sibTransId="{FA63606A-47C6-4855-8C41-8DA4E4C2A5D8}"/>
    <dgm:cxn modelId="{43D207A0-69E1-4F49-A4BD-F9A1264F5D07}" type="presOf" srcId="{4A930424-F15C-4514-875E-0EB5E65BB88D}" destId="{538C710D-39CD-4FE8-B844-A48D0E2B26E8}" srcOrd="0" destOrd="0" presId="urn:microsoft.com/office/officeart/2005/8/layout/hProcess9"/>
    <dgm:cxn modelId="{10754774-0409-4D33-83B4-59E1193F50B7}" type="presOf" srcId="{57785274-B204-48A4-8E17-001E6B7615AA}" destId="{965B28C8-9113-4F38-AAFC-B4D7331460A8}" srcOrd="0" destOrd="0" presId="urn:microsoft.com/office/officeart/2005/8/layout/hProcess9"/>
    <dgm:cxn modelId="{7D25D4F4-FFC6-43A2-9535-0D62245D1A4C}" srcId="{96F1CFD0-6897-4FC5-AE6B-0A7D81A3F121}" destId="{E7132036-A3C6-47A5-9F75-FBE19031D890}" srcOrd="2" destOrd="0" parTransId="{9F3ED0BB-53C7-444C-A2EF-AEDA76C656E2}" sibTransId="{247F6D8C-4DB1-4865-8B9C-B633256DD778}"/>
    <dgm:cxn modelId="{A48079B9-D8D4-49F6-BB92-032EB47CA83A}" type="presParOf" srcId="{C28E9460-AF42-463E-9BF4-060C5C89E005}" destId="{F46A8B9F-9450-405E-B06D-720EAB25D6BD}" srcOrd="0" destOrd="0" presId="urn:microsoft.com/office/officeart/2005/8/layout/hProcess9"/>
    <dgm:cxn modelId="{97680F66-114D-4539-B0EB-6C1F1A0EEBE6}" type="presParOf" srcId="{C28E9460-AF42-463E-9BF4-060C5C89E005}" destId="{9755802F-D360-477B-BD3F-A500AFC284F1}" srcOrd="1" destOrd="0" presId="urn:microsoft.com/office/officeart/2005/8/layout/hProcess9"/>
    <dgm:cxn modelId="{BF89AFC4-10E7-4B62-A6B2-8CEDBE68DB24}" type="presParOf" srcId="{9755802F-D360-477B-BD3F-A500AFC284F1}" destId="{965B28C8-9113-4F38-AAFC-B4D7331460A8}" srcOrd="0" destOrd="0" presId="urn:microsoft.com/office/officeart/2005/8/layout/hProcess9"/>
    <dgm:cxn modelId="{D22FEBAD-BF3F-44B7-A061-A914A5B25DFB}" type="presParOf" srcId="{9755802F-D360-477B-BD3F-A500AFC284F1}" destId="{9A1A37B2-9508-4588-B94D-4E8FCEA61411}" srcOrd="1" destOrd="0" presId="urn:microsoft.com/office/officeart/2005/8/layout/hProcess9"/>
    <dgm:cxn modelId="{0E2D8957-EEF0-46C8-B49A-5CBA83AEAB12}" type="presParOf" srcId="{9755802F-D360-477B-BD3F-A500AFC284F1}" destId="{538C710D-39CD-4FE8-B844-A48D0E2B26E8}" srcOrd="2" destOrd="0" presId="urn:microsoft.com/office/officeart/2005/8/layout/hProcess9"/>
    <dgm:cxn modelId="{72962399-1254-41FA-B7A3-8B57B521FDB1}" type="presParOf" srcId="{9755802F-D360-477B-BD3F-A500AFC284F1}" destId="{51590B04-A649-4C70-B48D-40741C973DBD}" srcOrd="3" destOrd="0" presId="urn:microsoft.com/office/officeart/2005/8/layout/hProcess9"/>
    <dgm:cxn modelId="{5DD6DDA5-EF0B-4FC9-BDBB-A2B437AF14D8}" type="presParOf" srcId="{9755802F-D360-477B-BD3F-A500AFC284F1}" destId="{890A97A4-0905-4123-93E0-D124098D24A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B4345F-6DBF-45A3-9E90-46B6E6CBA42D}"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GB"/>
        </a:p>
      </dgm:t>
    </dgm:pt>
    <dgm:pt modelId="{C9C42948-A273-4AED-BF0D-761A54142B20}">
      <dgm:prSet phldrT="[Text]"/>
      <dgm:spPr>
        <a:solidFill>
          <a:schemeClr val="accent1">
            <a:lumMod val="75000"/>
            <a:alpha val="50000"/>
          </a:schemeClr>
        </a:solidFill>
      </dgm:spPr>
      <dgm:t>
        <a:bodyPr/>
        <a:lstStyle/>
        <a:p>
          <a:r>
            <a:rPr lang="en-US" dirty="0"/>
            <a:t>Factors increasing the risk of developing PTS</a:t>
          </a:r>
          <a:endParaRPr lang="en-GB" dirty="0"/>
        </a:p>
      </dgm:t>
    </dgm:pt>
    <dgm:pt modelId="{23F77F48-64D6-45EB-B79E-5E86C3A2931F}" type="parTrans" cxnId="{50FFAFE1-4E46-4DA5-B246-91898ECB4E3F}">
      <dgm:prSet/>
      <dgm:spPr/>
      <dgm:t>
        <a:bodyPr/>
        <a:lstStyle/>
        <a:p>
          <a:endParaRPr lang="en-GB"/>
        </a:p>
      </dgm:t>
    </dgm:pt>
    <dgm:pt modelId="{C617CF71-F29E-40E5-B3F8-97861D51C686}" type="sibTrans" cxnId="{50FFAFE1-4E46-4DA5-B246-91898ECB4E3F}">
      <dgm:prSet/>
      <dgm:spPr/>
      <dgm:t>
        <a:bodyPr/>
        <a:lstStyle/>
        <a:p>
          <a:endParaRPr lang="en-GB"/>
        </a:p>
      </dgm:t>
    </dgm:pt>
    <dgm:pt modelId="{8C46CCEE-EC41-4293-93CD-6D06AEB8242D}">
      <dgm:prSet phldrT="[Text]"/>
      <dgm:spPr>
        <a:solidFill>
          <a:schemeClr val="accent2">
            <a:lumMod val="60000"/>
            <a:lumOff val="40000"/>
            <a:alpha val="50000"/>
          </a:schemeClr>
        </a:solidFill>
      </dgm:spPr>
      <dgm:t>
        <a:bodyPr/>
        <a:lstStyle/>
        <a:p>
          <a:r>
            <a:rPr lang="en-US" b="1" dirty="0"/>
            <a:t>Proximal DVT</a:t>
          </a:r>
          <a:endParaRPr lang="en-GB" b="1" dirty="0"/>
        </a:p>
      </dgm:t>
    </dgm:pt>
    <dgm:pt modelId="{DE2A963E-A1E4-48F4-A35D-6A4C50C398E0}" type="parTrans" cxnId="{F1DD2A86-F484-4851-9492-917F2B31C3A9}">
      <dgm:prSet/>
      <dgm:spPr/>
      <dgm:t>
        <a:bodyPr/>
        <a:lstStyle/>
        <a:p>
          <a:endParaRPr lang="en-GB"/>
        </a:p>
      </dgm:t>
    </dgm:pt>
    <dgm:pt modelId="{A46428EE-1D90-4F45-9E55-CD9470995625}" type="sibTrans" cxnId="{F1DD2A86-F484-4851-9492-917F2B31C3A9}">
      <dgm:prSet/>
      <dgm:spPr/>
      <dgm:t>
        <a:bodyPr/>
        <a:lstStyle/>
        <a:p>
          <a:endParaRPr lang="en-GB"/>
        </a:p>
      </dgm:t>
    </dgm:pt>
    <dgm:pt modelId="{6024A993-F17E-444B-8BD0-CCBA754D3635}">
      <dgm:prSet phldrT="[Text]"/>
      <dgm:spPr>
        <a:solidFill>
          <a:schemeClr val="accent4">
            <a:lumMod val="20000"/>
            <a:lumOff val="80000"/>
            <a:alpha val="50000"/>
          </a:schemeClr>
        </a:solidFill>
      </dgm:spPr>
      <dgm:t>
        <a:bodyPr/>
        <a:lstStyle/>
        <a:p>
          <a:r>
            <a:rPr lang="en-US" b="1" dirty="0"/>
            <a:t>Persistent DVT 1m after DVT diagnosis </a:t>
          </a:r>
          <a:endParaRPr lang="en-GB" b="1" dirty="0"/>
        </a:p>
      </dgm:t>
    </dgm:pt>
    <dgm:pt modelId="{1F5D70C8-59B6-411B-AAD9-4E203F74B458}" type="parTrans" cxnId="{B6A55E18-6C08-43F9-97D5-5C8F09F447E6}">
      <dgm:prSet/>
      <dgm:spPr/>
      <dgm:t>
        <a:bodyPr/>
        <a:lstStyle/>
        <a:p>
          <a:endParaRPr lang="en-GB"/>
        </a:p>
      </dgm:t>
    </dgm:pt>
    <dgm:pt modelId="{7F84F86F-0CEC-4DFD-B705-CC445EF98F51}" type="sibTrans" cxnId="{B6A55E18-6C08-43F9-97D5-5C8F09F447E6}">
      <dgm:prSet/>
      <dgm:spPr/>
      <dgm:t>
        <a:bodyPr/>
        <a:lstStyle/>
        <a:p>
          <a:endParaRPr lang="en-GB"/>
        </a:p>
      </dgm:t>
    </dgm:pt>
    <dgm:pt modelId="{F703E1E9-8F56-44AA-B6ED-0F0B44EA4624}">
      <dgm:prSet phldrT="[Text]"/>
      <dgm:spPr>
        <a:solidFill>
          <a:schemeClr val="accent4">
            <a:lumMod val="20000"/>
            <a:lumOff val="80000"/>
            <a:alpha val="50000"/>
          </a:schemeClr>
        </a:solidFill>
      </dgm:spPr>
      <dgm:t>
        <a:bodyPr/>
        <a:lstStyle/>
        <a:p>
          <a:r>
            <a:rPr lang="en-US" b="1" dirty="0"/>
            <a:t>Poor quality of anticoagulation control 3m after treatment </a:t>
          </a:r>
          <a:endParaRPr lang="en-GB" b="1" dirty="0"/>
        </a:p>
      </dgm:t>
    </dgm:pt>
    <dgm:pt modelId="{BF935CA8-1489-4E46-9D4C-1FB0D43CAE4B}" type="parTrans" cxnId="{D9EA2717-7B0A-4555-8952-9CF7C9516354}">
      <dgm:prSet/>
      <dgm:spPr/>
      <dgm:t>
        <a:bodyPr/>
        <a:lstStyle/>
        <a:p>
          <a:endParaRPr lang="en-GB"/>
        </a:p>
      </dgm:t>
    </dgm:pt>
    <dgm:pt modelId="{E99A5D5F-3382-4C19-A010-F78CD606211C}" type="sibTrans" cxnId="{D9EA2717-7B0A-4555-8952-9CF7C9516354}">
      <dgm:prSet/>
      <dgm:spPr/>
      <dgm:t>
        <a:bodyPr/>
        <a:lstStyle/>
        <a:p>
          <a:endParaRPr lang="en-GB"/>
        </a:p>
      </dgm:t>
    </dgm:pt>
    <dgm:pt modelId="{4304AF6F-3875-473B-BE3C-815CE57D8847}">
      <dgm:prSet phldrT="[Text]"/>
      <dgm:spPr>
        <a:solidFill>
          <a:schemeClr val="accent2">
            <a:lumMod val="40000"/>
            <a:lumOff val="60000"/>
            <a:alpha val="50000"/>
          </a:schemeClr>
        </a:solidFill>
      </dgm:spPr>
      <dgm:t>
        <a:bodyPr/>
        <a:lstStyle/>
        <a:p>
          <a:r>
            <a:rPr lang="en-US" b="1" dirty="0"/>
            <a:t>obesity</a:t>
          </a:r>
          <a:endParaRPr lang="en-GB" b="1" dirty="0"/>
        </a:p>
      </dgm:t>
    </dgm:pt>
    <dgm:pt modelId="{C07AE45E-1296-43D3-BF09-549D8E0134C0}" type="parTrans" cxnId="{EBA54ED8-90D6-45C5-9829-464E6C038511}">
      <dgm:prSet/>
      <dgm:spPr/>
      <dgm:t>
        <a:bodyPr/>
        <a:lstStyle/>
        <a:p>
          <a:endParaRPr lang="en-GB"/>
        </a:p>
      </dgm:t>
    </dgm:pt>
    <dgm:pt modelId="{3776BA0A-F2A7-4A08-9366-219710985028}" type="sibTrans" cxnId="{EBA54ED8-90D6-45C5-9829-464E6C038511}">
      <dgm:prSet/>
      <dgm:spPr/>
      <dgm:t>
        <a:bodyPr/>
        <a:lstStyle/>
        <a:p>
          <a:endParaRPr lang="en-GB"/>
        </a:p>
      </dgm:t>
    </dgm:pt>
    <dgm:pt modelId="{BE9B39F2-DA48-4836-A30F-5168F423D7C9}">
      <dgm:prSet/>
      <dgm:spPr>
        <a:solidFill>
          <a:schemeClr val="accent4">
            <a:lumMod val="20000"/>
            <a:lumOff val="80000"/>
            <a:alpha val="50000"/>
          </a:schemeClr>
        </a:solidFill>
      </dgm:spPr>
      <dgm:t>
        <a:bodyPr/>
        <a:lstStyle/>
        <a:p>
          <a:r>
            <a:rPr lang="en-US" b="1" i="0" dirty="0">
              <a:solidFill>
                <a:srgbClr val="202122"/>
              </a:solidFill>
              <a:effectLst/>
              <a:latin typeface="Arial" panose="020B0604020202020204" pitchFamily="34" charset="0"/>
            </a:rPr>
            <a:t>recurrent ipsilateral DVT</a:t>
          </a:r>
        </a:p>
      </dgm:t>
    </dgm:pt>
    <dgm:pt modelId="{7C0C48AC-FD40-4E3B-8138-AAEA994EE1C4}" type="parTrans" cxnId="{7E2A7042-C084-467B-9D2A-07C23AECD1DF}">
      <dgm:prSet/>
      <dgm:spPr/>
      <dgm:t>
        <a:bodyPr/>
        <a:lstStyle/>
        <a:p>
          <a:endParaRPr lang="en-GB"/>
        </a:p>
      </dgm:t>
    </dgm:pt>
    <dgm:pt modelId="{2D25BB9D-FD0E-4F24-86C5-CD7F742CED5E}" type="sibTrans" cxnId="{7E2A7042-C084-467B-9D2A-07C23AECD1DF}">
      <dgm:prSet/>
      <dgm:spPr/>
      <dgm:t>
        <a:bodyPr/>
        <a:lstStyle/>
        <a:p>
          <a:endParaRPr lang="en-GB"/>
        </a:p>
      </dgm:t>
    </dgm:pt>
    <dgm:pt modelId="{BA4B5C38-3091-4645-8B2B-9E78667E47D2}">
      <dgm:prSet/>
      <dgm:spPr>
        <a:solidFill>
          <a:schemeClr val="accent2">
            <a:lumMod val="40000"/>
            <a:lumOff val="60000"/>
            <a:alpha val="50000"/>
          </a:schemeClr>
        </a:solidFill>
      </dgm:spPr>
      <dgm:t>
        <a:bodyPr/>
        <a:lstStyle/>
        <a:p>
          <a:r>
            <a:rPr lang="en-US" b="1" i="0" dirty="0">
              <a:solidFill>
                <a:srgbClr val="202122"/>
              </a:solidFill>
              <a:effectLst/>
              <a:latin typeface="Arial" panose="020B0604020202020204" pitchFamily="34" charset="0"/>
            </a:rPr>
            <a:t>age &gt; 65</a:t>
          </a:r>
        </a:p>
      </dgm:t>
    </dgm:pt>
    <dgm:pt modelId="{5D12C268-5A5D-4BA7-8BF2-88854DAE2146}" type="parTrans" cxnId="{9D7CC705-44A9-438B-9B4F-D608DA05BC83}">
      <dgm:prSet/>
      <dgm:spPr/>
      <dgm:t>
        <a:bodyPr/>
        <a:lstStyle/>
        <a:p>
          <a:endParaRPr lang="en-GB"/>
        </a:p>
      </dgm:t>
    </dgm:pt>
    <dgm:pt modelId="{F051035C-B5A6-4BE2-99E8-87E7CFFCEB4A}" type="sibTrans" cxnId="{9D7CC705-44A9-438B-9B4F-D608DA05BC83}">
      <dgm:prSet/>
      <dgm:spPr/>
      <dgm:t>
        <a:bodyPr/>
        <a:lstStyle/>
        <a:p>
          <a:endParaRPr lang="en-GB"/>
        </a:p>
      </dgm:t>
    </dgm:pt>
    <dgm:pt modelId="{F5CE1EBD-F0DD-48BC-B4C0-29DA9F9CD8D1}" type="pres">
      <dgm:prSet presAssocID="{32B4345F-6DBF-45A3-9E90-46B6E6CBA42D}" presName="composite" presStyleCnt="0">
        <dgm:presLayoutVars>
          <dgm:chMax val="1"/>
          <dgm:dir/>
          <dgm:resizeHandles val="exact"/>
        </dgm:presLayoutVars>
      </dgm:prSet>
      <dgm:spPr/>
      <dgm:t>
        <a:bodyPr/>
        <a:lstStyle/>
        <a:p>
          <a:endParaRPr lang="en-US"/>
        </a:p>
      </dgm:t>
    </dgm:pt>
    <dgm:pt modelId="{3B732DF9-2361-4CD1-BE29-5CAC6858432B}" type="pres">
      <dgm:prSet presAssocID="{32B4345F-6DBF-45A3-9E90-46B6E6CBA42D}" presName="radial" presStyleCnt="0">
        <dgm:presLayoutVars>
          <dgm:animLvl val="ctr"/>
        </dgm:presLayoutVars>
      </dgm:prSet>
      <dgm:spPr/>
    </dgm:pt>
    <dgm:pt modelId="{35A61143-17D3-47F6-A0D8-25A8926633F2}" type="pres">
      <dgm:prSet presAssocID="{C9C42948-A273-4AED-BF0D-761A54142B20}" presName="centerShape" presStyleLbl="vennNode1" presStyleIdx="0" presStyleCnt="7"/>
      <dgm:spPr/>
      <dgm:t>
        <a:bodyPr/>
        <a:lstStyle/>
        <a:p>
          <a:endParaRPr lang="en-US"/>
        </a:p>
      </dgm:t>
    </dgm:pt>
    <dgm:pt modelId="{33357696-E79F-4F99-A81E-0E4104F4250C}" type="pres">
      <dgm:prSet presAssocID="{8C46CCEE-EC41-4293-93CD-6D06AEB8242D}" presName="node" presStyleLbl="vennNode1" presStyleIdx="1" presStyleCnt="7" custRadScaleRad="109039">
        <dgm:presLayoutVars>
          <dgm:bulletEnabled val="1"/>
        </dgm:presLayoutVars>
      </dgm:prSet>
      <dgm:spPr/>
      <dgm:t>
        <a:bodyPr/>
        <a:lstStyle/>
        <a:p>
          <a:endParaRPr lang="en-US"/>
        </a:p>
      </dgm:t>
    </dgm:pt>
    <dgm:pt modelId="{C080248A-ABC4-4052-AAA2-21E9414548C1}" type="pres">
      <dgm:prSet presAssocID="{6024A993-F17E-444B-8BD0-CCBA754D3635}" presName="node" presStyleLbl="vennNode1" presStyleIdx="2" presStyleCnt="7">
        <dgm:presLayoutVars>
          <dgm:bulletEnabled val="1"/>
        </dgm:presLayoutVars>
      </dgm:prSet>
      <dgm:spPr/>
      <dgm:t>
        <a:bodyPr/>
        <a:lstStyle/>
        <a:p>
          <a:endParaRPr lang="en-US"/>
        </a:p>
      </dgm:t>
    </dgm:pt>
    <dgm:pt modelId="{69823AF9-27A8-47F7-9F48-09AD9094C1C3}" type="pres">
      <dgm:prSet presAssocID="{BA4B5C38-3091-4645-8B2B-9E78667E47D2}" presName="node" presStyleLbl="vennNode1" presStyleIdx="3" presStyleCnt="7">
        <dgm:presLayoutVars>
          <dgm:bulletEnabled val="1"/>
        </dgm:presLayoutVars>
      </dgm:prSet>
      <dgm:spPr/>
      <dgm:t>
        <a:bodyPr/>
        <a:lstStyle/>
        <a:p>
          <a:endParaRPr lang="en-US"/>
        </a:p>
      </dgm:t>
    </dgm:pt>
    <dgm:pt modelId="{8F20AF14-8DDF-4F1E-B9FB-85B6390B5485}" type="pres">
      <dgm:prSet presAssocID="{F703E1E9-8F56-44AA-B6ED-0F0B44EA4624}" presName="node" presStyleLbl="vennNode1" presStyleIdx="4" presStyleCnt="7">
        <dgm:presLayoutVars>
          <dgm:bulletEnabled val="1"/>
        </dgm:presLayoutVars>
      </dgm:prSet>
      <dgm:spPr/>
      <dgm:t>
        <a:bodyPr/>
        <a:lstStyle/>
        <a:p>
          <a:endParaRPr lang="en-US"/>
        </a:p>
      </dgm:t>
    </dgm:pt>
    <dgm:pt modelId="{806F46FA-E6DC-433E-B4EC-ADC188EDAB31}" type="pres">
      <dgm:prSet presAssocID="{4304AF6F-3875-473B-BE3C-815CE57D8847}" presName="node" presStyleLbl="vennNode1" presStyleIdx="5" presStyleCnt="7">
        <dgm:presLayoutVars>
          <dgm:bulletEnabled val="1"/>
        </dgm:presLayoutVars>
      </dgm:prSet>
      <dgm:spPr/>
      <dgm:t>
        <a:bodyPr/>
        <a:lstStyle/>
        <a:p>
          <a:endParaRPr lang="en-US"/>
        </a:p>
      </dgm:t>
    </dgm:pt>
    <dgm:pt modelId="{F61CE2F3-DBB0-47AA-AE27-683695A65209}" type="pres">
      <dgm:prSet presAssocID="{BE9B39F2-DA48-4836-A30F-5168F423D7C9}" presName="node" presStyleLbl="vennNode1" presStyleIdx="6" presStyleCnt="7">
        <dgm:presLayoutVars>
          <dgm:bulletEnabled val="1"/>
        </dgm:presLayoutVars>
      </dgm:prSet>
      <dgm:spPr/>
      <dgm:t>
        <a:bodyPr/>
        <a:lstStyle/>
        <a:p>
          <a:endParaRPr lang="en-US"/>
        </a:p>
      </dgm:t>
    </dgm:pt>
  </dgm:ptLst>
  <dgm:cxnLst>
    <dgm:cxn modelId="{930EE8D0-9182-40D2-B139-02B2D6421F90}" type="presOf" srcId="{32B4345F-6DBF-45A3-9E90-46B6E6CBA42D}" destId="{F5CE1EBD-F0DD-48BC-B4C0-29DA9F9CD8D1}" srcOrd="0" destOrd="0" presId="urn:microsoft.com/office/officeart/2005/8/layout/radial3"/>
    <dgm:cxn modelId="{EBA54ED8-90D6-45C5-9829-464E6C038511}" srcId="{C9C42948-A273-4AED-BF0D-761A54142B20}" destId="{4304AF6F-3875-473B-BE3C-815CE57D8847}" srcOrd="4" destOrd="0" parTransId="{C07AE45E-1296-43D3-BF09-549D8E0134C0}" sibTransId="{3776BA0A-F2A7-4A08-9366-219710985028}"/>
    <dgm:cxn modelId="{6772FFEA-836F-4F70-97FA-0BB48B0E0318}" type="presOf" srcId="{4304AF6F-3875-473B-BE3C-815CE57D8847}" destId="{806F46FA-E6DC-433E-B4EC-ADC188EDAB31}" srcOrd="0" destOrd="0" presId="urn:microsoft.com/office/officeart/2005/8/layout/radial3"/>
    <dgm:cxn modelId="{80AD5FDF-6DB7-4BE6-A522-475658C5CE7D}" type="presOf" srcId="{8C46CCEE-EC41-4293-93CD-6D06AEB8242D}" destId="{33357696-E79F-4F99-A81E-0E4104F4250C}" srcOrd="0" destOrd="0" presId="urn:microsoft.com/office/officeart/2005/8/layout/radial3"/>
    <dgm:cxn modelId="{9FE97237-BD00-4A37-B0C8-9A585B2FD580}" type="presOf" srcId="{BA4B5C38-3091-4645-8B2B-9E78667E47D2}" destId="{69823AF9-27A8-47F7-9F48-09AD9094C1C3}" srcOrd="0" destOrd="0" presId="urn:microsoft.com/office/officeart/2005/8/layout/radial3"/>
    <dgm:cxn modelId="{D9EA2717-7B0A-4555-8952-9CF7C9516354}" srcId="{C9C42948-A273-4AED-BF0D-761A54142B20}" destId="{F703E1E9-8F56-44AA-B6ED-0F0B44EA4624}" srcOrd="3" destOrd="0" parTransId="{BF935CA8-1489-4E46-9D4C-1FB0D43CAE4B}" sibTransId="{E99A5D5F-3382-4C19-A010-F78CD606211C}"/>
    <dgm:cxn modelId="{9D7CC705-44A9-438B-9B4F-D608DA05BC83}" srcId="{C9C42948-A273-4AED-BF0D-761A54142B20}" destId="{BA4B5C38-3091-4645-8B2B-9E78667E47D2}" srcOrd="2" destOrd="0" parTransId="{5D12C268-5A5D-4BA7-8BF2-88854DAE2146}" sibTransId="{F051035C-B5A6-4BE2-99E8-87E7CFFCEB4A}"/>
    <dgm:cxn modelId="{6E5DA370-D623-4006-8022-7ACAD064F5C2}" type="presOf" srcId="{6024A993-F17E-444B-8BD0-CCBA754D3635}" destId="{C080248A-ABC4-4052-AAA2-21E9414548C1}" srcOrd="0" destOrd="0" presId="urn:microsoft.com/office/officeart/2005/8/layout/radial3"/>
    <dgm:cxn modelId="{5B6008C5-4220-4562-8033-914FD8CB5C7F}" type="presOf" srcId="{F703E1E9-8F56-44AA-B6ED-0F0B44EA4624}" destId="{8F20AF14-8DDF-4F1E-B9FB-85B6390B5485}" srcOrd="0" destOrd="0" presId="urn:microsoft.com/office/officeart/2005/8/layout/radial3"/>
    <dgm:cxn modelId="{3FF2D0B9-EAEE-43EF-922F-3D45896D31BC}" type="presOf" srcId="{BE9B39F2-DA48-4836-A30F-5168F423D7C9}" destId="{F61CE2F3-DBB0-47AA-AE27-683695A65209}" srcOrd="0" destOrd="0" presId="urn:microsoft.com/office/officeart/2005/8/layout/radial3"/>
    <dgm:cxn modelId="{B6A55E18-6C08-43F9-97D5-5C8F09F447E6}" srcId="{C9C42948-A273-4AED-BF0D-761A54142B20}" destId="{6024A993-F17E-444B-8BD0-CCBA754D3635}" srcOrd="1" destOrd="0" parTransId="{1F5D70C8-59B6-411B-AAD9-4E203F74B458}" sibTransId="{7F84F86F-0CEC-4DFD-B705-CC445EF98F51}"/>
    <dgm:cxn modelId="{C3BDAD69-5DF3-4023-88D6-26FB03C4C553}" type="presOf" srcId="{C9C42948-A273-4AED-BF0D-761A54142B20}" destId="{35A61143-17D3-47F6-A0D8-25A8926633F2}" srcOrd="0" destOrd="0" presId="urn:microsoft.com/office/officeart/2005/8/layout/radial3"/>
    <dgm:cxn modelId="{7E2A7042-C084-467B-9D2A-07C23AECD1DF}" srcId="{C9C42948-A273-4AED-BF0D-761A54142B20}" destId="{BE9B39F2-DA48-4836-A30F-5168F423D7C9}" srcOrd="5" destOrd="0" parTransId="{7C0C48AC-FD40-4E3B-8138-AAEA994EE1C4}" sibTransId="{2D25BB9D-FD0E-4F24-86C5-CD7F742CED5E}"/>
    <dgm:cxn modelId="{F1DD2A86-F484-4851-9492-917F2B31C3A9}" srcId="{C9C42948-A273-4AED-BF0D-761A54142B20}" destId="{8C46CCEE-EC41-4293-93CD-6D06AEB8242D}" srcOrd="0" destOrd="0" parTransId="{DE2A963E-A1E4-48F4-A35D-6A4C50C398E0}" sibTransId="{A46428EE-1D90-4F45-9E55-CD9470995625}"/>
    <dgm:cxn modelId="{50FFAFE1-4E46-4DA5-B246-91898ECB4E3F}" srcId="{32B4345F-6DBF-45A3-9E90-46B6E6CBA42D}" destId="{C9C42948-A273-4AED-BF0D-761A54142B20}" srcOrd="0" destOrd="0" parTransId="{23F77F48-64D6-45EB-B79E-5E86C3A2931F}" sibTransId="{C617CF71-F29E-40E5-B3F8-97861D51C686}"/>
    <dgm:cxn modelId="{40B327F2-7E40-4A94-8E28-6E56C6DC40BD}" type="presParOf" srcId="{F5CE1EBD-F0DD-48BC-B4C0-29DA9F9CD8D1}" destId="{3B732DF9-2361-4CD1-BE29-5CAC6858432B}" srcOrd="0" destOrd="0" presId="urn:microsoft.com/office/officeart/2005/8/layout/radial3"/>
    <dgm:cxn modelId="{27262CA9-0EFF-4BD0-B6F7-2BCECF61B007}" type="presParOf" srcId="{3B732DF9-2361-4CD1-BE29-5CAC6858432B}" destId="{35A61143-17D3-47F6-A0D8-25A8926633F2}" srcOrd="0" destOrd="0" presId="urn:microsoft.com/office/officeart/2005/8/layout/radial3"/>
    <dgm:cxn modelId="{C2A4540F-7609-4068-AC19-B5CD53483444}" type="presParOf" srcId="{3B732DF9-2361-4CD1-BE29-5CAC6858432B}" destId="{33357696-E79F-4F99-A81E-0E4104F4250C}" srcOrd="1" destOrd="0" presId="urn:microsoft.com/office/officeart/2005/8/layout/radial3"/>
    <dgm:cxn modelId="{EE361BCB-157B-4761-BBCB-9B4A2E21564B}" type="presParOf" srcId="{3B732DF9-2361-4CD1-BE29-5CAC6858432B}" destId="{C080248A-ABC4-4052-AAA2-21E9414548C1}" srcOrd="2" destOrd="0" presId="urn:microsoft.com/office/officeart/2005/8/layout/radial3"/>
    <dgm:cxn modelId="{97395339-A332-4130-B230-7A4E6522EEA1}" type="presParOf" srcId="{3B732DF9-2361-4CD1-BE29-5CAC6858432B}" destId="{69823AF9-27A8-47F7-9F48-09AD9094C1C3}" srcOrd="3" destOrd="0" presId="urn:microsoft.com/office/officeart/2005/8/layout/radial3"/>
    <dgm:cxn modelId="{9CA0CD70-ED65-4644-AC3F-ADEDD3A01E60}" type="presParOf" srcId="{3B732DF9-2361-4CD1-BE29-5CAC6858432B}" destId="{8F20AF14-8DDF-4F1E-B9FB-85B6390B5485}" srcOrd="4" destOrd="0" presId="urn:microsoft.com/office/officeart/2005/8/layout/radial3"/>
    <dgm:cxn modelId="{9D5A72E9-B542-4B27-8D9D-19767A69B9B8}" type="presParOf" srcId="{3B732DF9-2361-4CD1-BE29-5CAC6858432B}" destId="{806F46FA-E6DC-433E-B4EC-ADC188EDAB31}" srcOrd="5" destOrd="0" presId="urn:microsoft.com/office/officeart/2005/8/layout/radial3"/>
    <dgm:cxn modelId="{91BB92A8-F9FA-4F38-ACA0-5B3E5207A5A0}" type="presParOf" srcId="{3B732DF9-2361-4CD1-BE29-5CAC6858432B}" destId="{F61CE2F3-DBB0-47AA-AE27-683695A65209}"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18B74-48FC-4C94-A9AB-4CE12EF26D79}" type="datetimeFigureOut">
              <a:rPr lang="en-US" smtClean="0"/>
              <a:t>10/2/2021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82C5F-4FF4-4CBE-9782-BFE811B2D094}" type="slidenum">
              <a:rPr lang="en-US" smtClean="0"/>
              <a:t>‹#›</a:t>
            </a:fld>
            <a:endParaRPr lang="en-US"/>
          </a:p>
        </p:txBody>
      </p:sp>
    </p:spTree>
    <p:extLst>
      <p:ext uri="{BB962C8B-B14F-4D97-AF65-F5344CB8AC3E}">
        <p14:creationId xmlns:p14="http://schemas.microsoft.com/office/powerpoint/2010/main" val="143987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important factor is a hospital admission for treatment of a medical or surgical condition. Injury, especially fractures of the lower limb and pelvis, pregnancy and the oral contraceptive pill are other well-</a:t>
            </a:r>
            <a:r>
              <a:rPr lang="en-US" dirty="0" err="1" smtClean="0"/>
              <a:t>recognised</a:t>
            </a:r>
            <a:r>
              <a:rPr lang="en-US" dirty="0" smtClean="0"/>
              <a:t> predisposing factors. Endothelial damage is now known to be critically important. The interaction of the endothelium with inflammatory cells, or previous deep vein damage, renders the endothelial surface hypercoagulable and less fibrinolytic</a:t>
            </a:r>
            <a:endParaRPr lang="en-US" dirty="0"/>
          </a:p>
        </p:txBody>
      </p:sp>
      <p:sp>
        <p:nvSpPr>
          <p:cNvPr id="4" name="Slide Number Placeholder 3"/>
          <p:cNvSpPr>
            <a:spLocks noGrp="1"/>
          </p:cNvSpPr>
          <p:nvPr>
            <p:ph type="sldNum" sz="quarter" idx="10"/>
          </p:nvPr>
        </p:nvSpPr>
        <p:spPr/>
        <p:txBody>
          <a:bodyPr/>
          <a:lstStyle/>
          <a:p>
            <a:fld id="{57682C5F-4FF4-4CBE-9782-BFE811B2D094}" type="slidenum">
              <a:rPr lang="en-US" smtClean="0"/>
              <a:t>5</a:t>
            </a:fld>
            <a:endParaRPr lang="en-US"/>
          </a:p>
        </p:txBody>
      </p:sp>
    </p:spTree>
    <p:extLst>
      <p:ext uri="{BB962C8B-B14F-4D97-AF65-F5344CB8AC3E}">
        <p14:creationId xmlns:p14="http://schemas.microsoft.com/office/powerpoint/2010/main" val="1088730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Diameter exceeds 5 cm , intense abdominal pain , abnormally prominent abdominal pulsation </a:t>
            </a:r>
          </a:p>
          <a:p>
            <a:endParaRPr lang="en-GB" dirty="0"/>
          </a:p>
          <a:p>
            <a:r>
              <a:rPr lang="en-GB" dirty="0"/>
              <a:t>Before</a:t>
            </a:r>
            <a:r>
              <a:rPr lang="en-GB" baseline="0" dirty="0"/>
              <a:t> the open procedure an IV line will be started to provide the patient with fluid , antibiotics and </a:t>
            </a:r>
            <a:r>
              <a:rPr lang="en-GB" baseline="0" dirty="0" err="1"/>
              <a:t>anesthesia</a:t>
            </a:r>
            <a:r>
              <a:rPr lang="en-GB" baseline="0" dirty="0"/>
              <a:t> , a traditional open surgical repair is performed under general anaesthesia , a breathing tube will be inserted through his mouth and into his windpipe to help him breath during the operation . A catheter will be inserted into his bladder to drain urine and monitor his kidney function</a:t>
            </a:r>
          </a:p>
          <a:p>
            <a:endParaRPr lang="en-GB" baseline="0" dirty="0"/>
          </a:p>
          <a:p>
            <a:r>
              <a:rPr lang="en-GB" baseline="0" dirty="0"/>
              <a:t>A midline incision in the abdomen region , clamp the aorta just above and below it from 4 to 6 hours , the surgeon will open the aneurysm , so an artificial graft will be inserted with the same size and the shape of the healthy one , then stitch the </a:t>
            </a:r>
            <a:r>
              <a:rPr lang="en-GB" baseline="0" dirty="0" err="1"/>
              <a:t>wallof</a:t>
            </a:r>
            <a:r>
              <a:rPr lang="en-GB" baseline="0" dirty="0"/>
              <a:t> the aneurysm closed over the newly placed graft , the graft will reinforce the walls of the aorta </a:t>
            </a:r>
          </a:p>
          <a:p>
            <a:endParaRPr lang="en-GB" baseline="0" dirty="0"/>
          </a:p>
          <a:p>
            <a:endParaRPr lang="en-US" dirty="0"/>
          </a:p>
        </p:txBody>
      </p:sp>
      <p:sp>
        <p:nvSpPr>
          <p:cNvPr id="4" name="Slide Number Placeholder 3"/>
          <p:cNvSpPr>
            <a:spLocks noGrp="1"/>
          </p:cNvSpPr>
          <p:nvPr>
            <p:ph type="sldNum" sz="quarter" idx="10"/>
          </p:nvPr>
        </p:nvSpPr>
        <p:spPr/>
        <p:txBody>
          <a:bodyPr/>
          <a:lstStyle/>
          <a:p>
            <a:fld id="{387FB4EF-806D-4007-B516-0846023D03BA}"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67189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newly minimally invasive procedure , if you have severe heart</a:t>
            </a:r>
            <a:r>
              <a:rPr lang="en-GB" baseline="0" dirty="0"/>
              <a:t> disease or at increased risk due to age or other medical condition ,</a:t>
            </a:r>
          </a:p>
          <a:p>
            <a:r>
              <a:rPr lang="en-GB" baseline="0" dirty="0"/>
              <a:t>Before operation give IV line with fluids and antibiotics , general or epidural or regional </a:t>
            </a:r>
            <a:r>
              <a:rPr lang="en-GB" baseline="0" dirty="0" err="1"/>
              <a:t>anestheisa</a:t>
            </a:r>
            <a:r>
              <a:rPr lang="en-GB" baseline="0" dirty="0"/>
              <a:t> to numb only lower half of the patient body, small incision in his groin over his femoral artery , insert a guide wire into the artery and gently push it up toward the site of aneurysm then a catheter or hollow tube will be passed over the guide wire and pushed toward the aneurysm , using live x-ray picture as a guide your surgeon will pass the endovascular stent graft a compressed fabric and metal tube through the catheter to the aneurysm then he will open the graft which will be held in place with </a:t>
            </a:r>
            <a:r>
              <a:rPr lang="en-GB" baseline="0" dirty="0" err="1"/>
              <a:t>metalic</a:t>
            </a:r>
            <a:r>
              <a:rPr lang="en-GB" baseline="0" dirty="0"/>
              <a:t> hooks and stents your surgeon may insert additional graft components to extend the graft into the blood vessels once the </a:t>
            </a:r>
            <a:r>
              <a:rPr lang="en-GB" baseline="0" dirty="0" err="1"/>
              <a:t>graftis</a:t>
            </a:r>
            <a:r>
              <a:rPr lang="en-GB" baseline="0" dirty="0"/>
              <a:t> in place your blood will flow through it not the surrounding ,finally the surgeon will remove the catheters and close the </a:t>
            </a:r>
            <a:r>
              <a:rPr lang="en-GB" baseline="0" dirty="0" err="1"/>
              <a:t>incison</a:t>
            </a:r>
            <a:r>
              <a:rPr lang="en-GB" baseline="0" dirty="0"/>
              <a:t> in your groin 2 to 3 hours </a:t>
            </a:r>
          </a:p>
          <a:p>
            <a:endParaRPr lang="en-GB" baseline="0" dirty="0"/>
          </a:p>
          <a:p>
            <a:r>
              <a:rPr lang="en-GB" baseline="0" dirty="0"/>
              <a:t>After procedure , breathing tube removed , the patient will be taken to ICU for recovery he will receive fluid and nutrition through his IV you may insert a tube through the nose to the </a:t>
            </a:r>
            <a:r>
              <a:rPr lang="en-GB" baseline="0" dirty="0" err="1"/>
              <a:t>stomache</a:t>
            </a:r>
            <a:r>
              <a:rPr lang="en-GB" baseline="0" dirty="0"/>
              <a:t> to remove secretions his intestines regain normal functioning the hospital stay for an open AAA surgery is 5 to 10 days ,,,,,,</a:t>
            </a:r>
            <a:r>
              <a:rPr lang="en-GB" baseline="0" dirty="0" err="1"/>
              <a:t>endo</a:t>
            </a:r>
            <a:r>
              <a:rPr lang="en-GB" baseline="0" dirty="0"/>
              <a:t>  2 to 3days </a:t>
            </a:r>
            <a:endParaRPr lang="en-US" dirty="0"/>
          </a:p>
        </p:txBody>
      </p:sp>
      <p:sp>
        <p:nvSpPr>
          <p:cNvPr id="4" name="Slide Number Placeholder 3"/>
          <p:cNvSpPr>
            <a:spLocks noGrp="1"/>
          </p:cNvSpPr>
          <p:nvPr>
            <p:ph type="sldNum" sz="quarter" idx="10"/>
          </p:nvPr>
        </p:nvSpPr>
        <p:spPr/>
        <p:txBody>
          <a:bodyPr/>
          <a:lstStyle/>
          <a:p>
            <a:fld id="{387FB4EF-806D-4007-B516-0846023D03BA}"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3069627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a:t>
            </a:r>
            <a:r>
              <a:rPr lang="en-GB" baseline="30000" dirty="0"/>
              <a:t>nd</a:t>
            </a:r>
            <a:r>
              <a:rPr lang="en-GB" baseline="0" dirty="0"/>
              <a:t> point = to prevent extreme increases in blood pressure </a:t>
            </a:r>
          </a:p>
          <a:p>
            <a:r>
              <a:rPr lang="en-GB" baseline="0" dirty="0"/>
              <a:t>3</a:t>
            </a:r>
            <a:r>
              <a:rPr lang="en-GB" baseline="30000" dirty="0"/>
              <a:t>rd</a:t>
            </a:r>
            <a:r>
              <a:rPr lang="en-GB" baseline="0" dirty="0"/>
              <a:t> point = try to avoid conflict and stressful situations</a:t>
            </a:r>
            <a:endParaRPr lang="en-US" dirty="0"/>
          </a:p>
        </p:txBody>
      </p:sp>
      <p:sp>
        <p:nvSpPr>
          <p:cNvPr id="4" name="Slide Number Placeholder 3"/>
          <p:cNvSpPr>
            <a:spLocks noGrp="1"/>
          </p:cNvSpPr>
          <p:nvPr>
            <p:ph type="sldNum" sz="quarter" idx="10"/>
          </p:nvPr>
        </p:nvSpPr>
        <p:spPr/>
        <p:txBody>
          <a:bodyPr/>
          <a:lstStyle/>
          <a:p>
            <a:fld id="{387FB4EF-806D-4007-B516-0846023D03BA}"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3013871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Pentoxifylline is a replacement for compression stocking in case of the Prescence of PVD</a:t>
            </a:r>
          </a:p>
          <a:p>
            <a:r>
              <a:rPr lang="en-US" dirty="0"/>
              <a:t>They SHOULD NOT be used together </a:t>
            </a:r>
            <a:endParaRPr lang="en-GB" dirty="0"/>
          </a:p>
        </p:txBody>
      </p:sp>
      <p:sp>
        <p:nvSpPr>
          <p:cNvPr id="4" name="Slide Number Placeholder 3"/>
          <p:cNvSpPr>
            <a:spLocks noGrp="1"/>
          </p:cNvSpPr>
          <p:nvPr>
            <p:ph type="sldNum" sz="quarter" idx="5"/>
          </p:nvPr>
        </p:nvSpPr>
        <p:spPr/>
        <p:txBody>
          <a:bodyPr/>
          <a:lstStyle/>
          <a:p>
            <a:fld id="{7B9EDD06-0B81-45AE-8969-4B86C629F3E5}"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3758928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Aorta is the largest artery</a:t>
            </a:r>
            <a:r>
              <a:rPr lang="en-US" baseline="0" dirty="0"/>
              <a:t> in the body , which is attached to the heart and receives blood directly from the left ventricle or the main pumping chamber .</a:t>
            </a:r>
          </a:p>
          <a:p>
            <a:r>
              <a:rPr lang="en-US" baseline="0" dirty="0"/>
              <a:t> The aorta is divided into 4 major parts : the ascending aorta , aortic arch , descending thoracic aorta and the abdominal aorta .</a:t>
            </a:r>
          </a:p>
          <a:p>
            <a:r>
              <a:rPr lang="en-US" baseline="0" dirty="0"/>
              <a:t> The abdominal aorta is the last and largest section of the aorta , it supplies blood to the lower regions of your body , including the organs in the abdomen and pelvis , it begins from T12 to L4 , at L4 it bifurcates into 2 common iliac arteries that carry blood to the legs .</a:t>
            </a:r>
          </a:p>
          <a:p>
            <a:r>
              <a:rPr lang="en-US" baseline="0" dirty="0"/>
              <a:t> The aorta has a thick wall so it can withstand the high pressure of blood being pumped from the heart , overtime the wall will be weaken slowly , as a result bulging outward like a </a:t>
            </a:r>
            <a:r>
              <a:rPr lang="en-US" baseline="0" dirty="0" err="1"/>
              <a:t>ballon</a:t>
            </a:r>
            <a:r>
              <a:rPr lang="en-US" baseline="0" dirty="0"/>
              <a:t> , when this condition occurs in the </a:t>
            </a:r>
            <a:r>
              <a:rPr lang="en-US" baseline="0" dirty="0" err="1"/>
              <a:t>abdomenal</a:t>
            </a:r>
            <a:r>
              <a:rPr lang="en-US" baseline="0" dirty="0"/>
              <a:t> region , we call it AAA .</a:t>
            </a:r>
          </a:p>
        </p:txBody>
      </p:sp>
      <p:sp>
        <p:nvSpPr>
          <p:cNvPr id="4" name="Slide Number Placeholder 3"/>
          <p:cNvSpPr>
            <a:spLocks noGrp="1"/>
          </p:cNvSpPr>
          <p:nvPr>
            <p:ph type="sldNum" sz="quarter" idx="10"/>
          </p:nvPr>
        </p:nvSpPr>
        <p:spPr/>
        <p:txBody>
          <a:bodyPr/>
          <a:lstStyle/>
          <a:p>
            <a:fld id="{387FB4EF-806D-4007-B516-0846023D03BA}"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439478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can</a:t>
            </a:r>
            <a:r>
              <a:rPr lang="en-GB" baseline="0" dirty="0"/>
              <a:t> get bigger overtime and could burst or rupture causing a life threatening bleeding </a:t>
            </a:r>
            <a:endParaRPr lang="en-GB" dirty="0"/>
          </a:p>
          <a:p>
            <a:r>
              <a:rPr lang="en-GB" dirty="0"/>
              <a:t>Could be ruptured</a:t>
            </a:r>
            <a:r>
              <a:rPr lang="en-GB" baseline="0" dirty="0"/>
              <a:t> anteriorly or posteriorly </a:t>
            </a:r>
          </a:p>
          <a:p>
            <a:r>
              <a:rPr lang="en-GB" baseline="0" dirty="0"/>
              <a:t>Anteriorly related to peritoneal cavity 80% and its fatal because very few patients could reach the hospital</a:t>
            </a:r>
          </a:p>
          <a:p>
            <a:r>
              <a:rPr lang="en-GB" baseline="0" dirty="0"/>
              <a:t>Posteriorly related to retroperitoneal space 20% and cause retroperitoneal hematoma </a:t>
            </a:r>
            <a:r>
              <a:rPr lang="en-US" baseline="0" dirty="0"/>
              <a:t>combination of moderate hypotension and the resistance of the retroperitoneal tissues arrests further </a:t>
            </a:r>
            <a:r>
              <a:rPr lang="en-US" baseline="0" dirty="0" err="1"/>
              <a:t>haemorrhage</a:t>
            </a:r>
            <a:r>
              <a:rPr lang="en-GB" baseline="0" dirty="0"/>
              <a:t>  the patient may remain conscious with severe pain</a:t>
            </a:r>
          </a:p>
          <a:p>
            <a:r>
              <a:rPr lang="en-GB" baseline="0" dirty="0"/>
              <a:t>An AAA is </a:t>
            </a:r>
            <a:r>
              <a:rPr lang="en-GB" baseline="0"/>
              <a:t>a dangerous </a:t>
            </a:r>
            <a:r>
              <a:rPr lang="en-GB" baseline="0" dirty="0"/>
              <a:t>condition if it is not spotted early on </a:t>
            </a:r>
            <a:endParaRPr lang="en-US" dirty="0"/>
          </a:p>
        </p:txBody>
      </p:sp>
      <p:sp>
        <p:nvSpPr>
          <p:cNvPr id="4" name="Slide Number Placeholder 3"/>
          <p:cNvSpPr>
            <a:spLocks noGrp="1"/>
          </p:cNvSpPr>
          <p:nvPr>
            <p:ph type="sldNum" sz="quarter" idx="10"/>
          </p:nvPr>
        </p:nvSpPr>
        <p:spPr/>
        <p:txBody>
          <a:bodyPr/>
          <a:lstStyle/>
          <a:p>
            <a:fld id="{387FB4EF-806D-4007-B516-0846023D03BA}"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685367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Granzyme</a:t>
            </a:r>
            <a:r>
              <a:rPr lang="en-GB" dirty="0"/>
              <a:t> B is a serine</a:t>
            </a:r>
            <a:r>
              <a:rPr lang="en-GB" baseline="0" dirty="0"/>
              <a:t> protease most commonly found in the granules of natural killer cells and cytotoxic T cells . </a:t>
            </a:r>
            <a:endParaRPr lang="en-GB" dirty="0"/>
          </a:p>
          <a:p>
            <a:r>
              <a:rPr lang="en-GB" dirty="0" err="1"/>
              <a:t>Decorin</a:t>
            </a:r>
            <a:r>
              <a:rPr lang="en-GB" dirty="0"/>
              <a:t> is a proteoglycan, this</a:t>
            </a:r>
            <a:r>
              <a:rPr lang="en-GB" baseline="0" dirty="0"/>
              <a:t> protein is a component of connective tissue binds to type 1 collagen fibrils and plays a role in matrix assembly</a:t>
            </a:r>
          </a:p>
          <a:p>
            <a:r>
              <a:rPr lang="en-GB" baseline="0" dirty="0"/>
              <a:t>Vasa </a:t>
            </a:r>
            <a:r>
              <a:rPr lang="en-GB" baseline="0" dirty="0" err="1"/>
              <a:t>vasorum</a:t>
            </a:r>
            <a:r>
              <a:rPr lang="en-GB" baseline="0" dirty="0"/>
              <a:t> is blood vessels located on the outside of arteries </a:t>
            </a:r>
            <a:endParaRPr lang="en-US" dirty="0"/>
          </a:p>
        </p:txBody>
      </p:sp>
      <p:sp>
        <p:nvSpPr>
          <p:cNvPr id="4" name="Slide Number Placeholder 3"/>
          <p:cNvSpPr>
            <a:spLocks noGrp="1"/>
          </p:cNvSpPr>
          <p:nvPr>
            <p:ph type="sldNum" sz="quarter" idx="10"/>
          </p:nvPr>
        </p:nvSpPr>
        <p:spPr/>
        <p:txBody>
          <a:bodyPr/>
          <a:lstStyle/>
          <a:p>
            <a:fld id="{387FB4EF-806D-4007-B516-0846023D03BA}"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196207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Though more likely</a:t>
            </a:r>
            <a:r>
              <a:rPr lang="en-GB" baseline="0" dirty="0"/>
              <a:t> to rupture in women at a given size </a:t>
            </a:r>
            <a:endParaRPr lang="en-US" dirty="0"/>
          </a:p>
        </p:txBody>
      </p:sp>
      <p:sp>
        <p:nvSpPr>
          <p:cNvPr id="4" name="Slide Number Placeholder 3"/>
          <p:cNvSpPr>
            <a:spLocks noGrp="1"/>
          </p:cNvSpPr>
          <p:nvPr>
            <p:ph type="sldNum" sz="quarter" idx="10"/>
          </p:nvPr>
        </p:nvSpPr>
        <p:spPr/>
        <p:txBody>
          <a:bodyPr/>
          <a:lstStyle/>
          <a:p>
            <a:fld id="{387FB4EF-806D-4007-B516-0846023D03BA}"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4248958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AAA (3cm to 4.4cm across) – ultrasound scans are recommended every year to check if it's getting bigger; you'll be advised about healthy lifestyle changes to help stop it growing</a:t>
            </a:r>
          </a:p>
          <a:p>
            <a:r>
              <a:rPr lang="en-US" dirty="0"/>
              <a:t>medium AAA (4.5cm to 5.4cm) – ultrasound scans are recommended every 3 months to check if it's getting bigger; you'll also be advised about healthy lifestyle changes</a:t>
            </a:r>
          </a:p>
          <a:p>
            <a:r>
              <a:rPr lang="en-US" dirty="0"/>
              <a:t>large AAA (5.5cm or more) – surgery to stop it getting bigger or bursting is usually recommended</a:t>
            </a:r>
          </a:p>
          <a:p>
            <a:endParaRPr lang="en-US" dirty="0"/>
          </a:p>
          <a:p>
            <a:r>
              <a:rPr lang="en-US" dirty="0"/>
              <a:t>Plain radiograph : may show the outline of an aneurysm when its walls are calcified</a:t>
            </a:r>
          </a:p>
          <a:p>
            <a:endParaRPr lang="en-US" dirty="0"/>
          </a:p>
          <a:p>
            <a:r>
              <a:rPr lang="en-US" dirty="0"/>
              <a:t> U/S : is used to screen for aneurysms and to determine the size and location of any present, free peritoneal fluid can be detected, but the presence of bowel gas or obesity may limit its usefulness</a:t>
            </a:r>
          </a:p>
          <a:p>
            <a:endParaRPr lang="en-GB" dirty="0"/>
          </a:p>
          <a:p>
            <a:r>
              <a:rPr lang="en-US" dirty="0"/>
              <a:t>CT scan :</a:t>
            </a:r>
            <a:r>
              <a:rPr lang="en-US" baseline="0" dirty="0"/>
              <a:t> </a:t>
            </a:r>
            <a:r>
              <a:rPr lang="en-US" dirty="0"/>
              <a:t>has a nearly 100% sensitivity for aneurysm and is also useful in preoperative planning, used</a:t>
            </a:r>
            <a:r>
              <a:rPr lang="en-US" baseline="0" dirty="0"/>
              <a:t> in </a:t>
            </a:r>
            <a:r>
              <a:rPr lang="en-US" baseline="0" dirty="0" err="1"/>
              <a:t>hemodynamically</a:t>
            </a:r>
            <a:r>
              <a:rPr lang="en-US" baseline="0" dirty="0"/>
              <a:t> stable  patients </a:t>
            </a:r>
            <a:endParaRPr lang="en-US" dirty="0"/>
          </a:p>
        </p:txBody>
      </p:sp>
      <p:sp>
        <p:nvSpPr>
          <p:cNvPr id="4" name="Slide Number Placeholder 3"/>
          <p:cNvSpPr>
            <a:spLocks noGrp="1"/>
          </p:cNvSpPr>
          <p:nvPr>
            <p:ph type="sldNum" sz="quarter" idx="10"/>
          </p:nvPr>
        </p:nvSpPr>
        <p:spPr/>
        <p:txBody>
          <a:bodyPr/>
          <a:lstStyle/>
          <a:p>
            <a:fld id="{387FB4EF-806D-4007-B516-0846023D03BA}"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714449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CXR , </a:t>
            </a:r>
            <a:r>
              <a:rPr lang="en-GB" dirty="0" err="1"/>
              <a:t>mediastinal</a:t>
            </a:r>
            <a:r>
              <a:rPr lang="en-GB" dirty="0"/>
              <a:t> widening </a:t>
            </a:r>
          </a:p>
          <a:p>
            <a:r>
              <a:rPr lang="en-GB" dirty="0"/>
              <a:t>ECG is usually unremarkable , although ischemic</a:t>
            </a:r>
            <a:r>
              <a:rPr lang="en-GB" baseline="0" dirty="0"/>
              <a:t> changes may be present </a:t>
            </a:r>
            <a:endParaRPr lang="en-US" dirty="0"/>
          </a:p>
        </p:txBody>
      </p:sp>
      <p:sp>
        <p:nvSpPr>
          <p:cNvPr id="4" name="Slide Number Placeholder 3"/>
          <p:cNvSpPr>
            <a:spLocks noGrp="1"/>
          </p:cNvSpPr>
          <p:nvPr>
            <p:ph type="sldNum" sz="quarter" idx="10"/>
          </p:nvPr>
        </p:nvSpPr>
        <p:spPr/>
        <p:txBody>
          <a:bodyPr/>
          <a:lstStyle/>
          <a:p>
            <a:fld id="{387FB4EF-806D-4007-B516-0846023D03BA}"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399057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Small every year</a:t>
            </a:r>
          </a:p>
          <a:p>
            <a:r>
              <a:rPr lang="en-GB" dirty="0"/>
              <a:t>Medium</a:t>
            </a:r>
            <a:r>
              <a:rPr lang="en-GB" baseline="0" dirty="0"/>
              <a:t> every 3 months </a:t>
            </a:r>
          </a:p>
          <a:p>
            <a:r>
              <a:rPr lang="en-GB" baseline="0" dirty="0"/>
              <a:t>Large surgery</a:t>
            </a:r>
            <a:endParaRPr lang="en-US" dirty="0"/>
          </a:p>
        </p:txBody>
      </p:sp>
      <p:sp>
        <p:nvSpPr>
          <p:cNvPr id="4" name="Slide Number Placeholder 3"/>
          <p:cNvSpPr>
            <a:spLocks noGrp="1"/>
          </p:cNvSpPr>
          <p:nvPr>
            <p:ph type="sldNum" sz="quarter" idx="10"/>
          </p:nvPr>
        </p:nvSpPr>
        <p:spPr/>
        <p:txBody>
          <a:bodyPr/>
          <a:lstStyle/>
          <a:p>
            <a:fld id="{387FB4EF-806D-4007-B516-0846023D03BA}"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27637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9FE93EE-061B-4F87-9329-FDA4CC8DF325}"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2337D-AB03-4751-BB7B-F7616264ABD8}" type="slidenum">
              <a:rPr lang="en-US" smtClean="0"/>
              <a:t>‹#›</a:t>
            </a:fld>
            <a:endParaRPr lang="en-US"/>
          </a:p>
        </p:txBody>
      </p:sp>
    </p:spTree>
    <p:extLst>
      <p:ext uri="{BB962C8B-B14F-4D97-AF65-F5344CB8AC3E}">
        <p14:creationId xmlns:p14="http://schemas.microsoft.com/office/powerpoint/2010/main" val="1369023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FE93EE-061B-4F87-9329-FDA4CC8DF325}" type="datetimeFigureOut">
              <a:rPr lang="en-US" smtClean="0"/>
              <a:t>10/2/2021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2337D-AB03-4751-BB7B-F7616264ABD8}" type="slidenum">
              <a:rPr lang="en-US" smtClean="0"/>
              <a:t>‹#›</a:t>
            </a:fld>
            <a:endParaRPr lang="en-US"/>
          </a:p>
        </p:txBody>
      </p:sp>
    </p:spTree>
    <p:extLst>
      <p:ext uri="{BB962C8B-B14F-4D97-AF65-F5344CB8AC3E}">
        <p14:creationId xmlns:p14="http://schemas.microsoft.com/office/powerpoint/2010/main" val="1675980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FE93EE-061B-4F87-9329-FDA4CC8DF325}"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2337D-AB03-4751-BB7B-F7616264ABD8}" type="slidenum">
              <a:rPr lang="en-US" smtClean="0"/>
              <a:t>‹#›</a:t>
            </a:fld>
            <a:endParaRPr lang="en-US"/>
          </a:p>
        </p:txBody>
      </p:sp>
    </p:spTree>
    <p:extLst>
      <p:ext uri="{BB962C8B-B14F-4D97-AF65-F5344CB8AC3E}">
        <p14:creationId xmlns:p14="http://schemas.microsoft.com/office/powerpoint/2010/main" val="3145523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FE93EE-061B-4F87-9329-FDA4CC8DF325}"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2337D-AB03-4751-BB7B-F7616264ABD8}"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54582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FE93EE-061B-4F87-9329-FDA4CC8DF325}"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2337D-AB03-4751-BB7B-F7616264ABD8}" type="slidenum">
              <a:rPr lang="en-US" smtClean="0"/>
              <a:t>‹#›</a:t>
            </a:fld>
            <a:endParaRPr lang="en-US"/>
          </a:p>
        </p:txBody>
      </p:sp>
    </p:spTree>
    <p:extLst>
      <p:ext uri="{BB962C8B-B14F-4D97-AF65-F5344CB8AC3E}">
        <p14:creationId xmlns:p14="http://schemas.microsoft.com/office/powerpoint/2010/main" val="4213162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9FE93EE-061B-4F87-9329-FDA4CC8DF325}" type="datetimeFigureOut">
              <a:rPr lang="en-US" smtClean="0"/>
              <a:t>10/2/2021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2337D-AB03-4751-BB7B-F7616264ABD8}" type="slidenum">
              <a:rPr lang="en-US" smtClean="0"/>
              <a:t>‹#›</a:t>
            </a:fld>
            <a:endParaRPr lang="en-US"/>
          </a:p>
        </p:txBody>
      </p:sp>
    </p:spTree>
    <p:extLst>
      <p:ext uri="{BB962C8B-B14F-4D97-AF65-F5344CB8AC3E}">
        <p14:creationId xmlns:p14="http://schemas.microsoft.com/office/powerpoint/2010/main" val="1358370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9FE93EE-061B-4F87-9329-FDA4CC8DF325}" type="datetimeFigureOut">
              <a:rPr lang="en-US" smtClean="0"/>
              <a:t>10/2/2021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2337D-AB03-4751-BB7B-F7616264ABD8}" type="slidenum">
              <a:rPr lang="en-US" smtClean="0"/>
              <a:t>‹#›</a:t>
            </a:fld>
            <a:endParaRPr lang="en-US"/>
          </a:p>
        </p:txBody>
      </p:sp>
    </p:spTree>
    <p:extLst>
      <p:ext uri="{BB962C8B-B14F-4D97-AF65-F5344CB8AC3E}">
        <p14:creationId xmlns:p14="http://schemas.microsoft.com/office/powerpoint/2010/main" val="2826873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FE93EE-061B-4F87-9329-FDA4CC8DF325}"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2337D-AB03-4751-BB7B-F7616264ABD8}" type="slidenum">
              <a:rPr lang="en-US" smtClean="0"/>
              <a:t>‹#›</a:t>
            </a:fld>
            <a:endParaRPr lang="en-US"/>
          </a:p>
        </p:txBody>
      </p:sp>
    </p:spTree>
    <p:extLst>
      <p:ext uri="{BB962C8B-B14F-4D97-AF65-F5344CB8AC3E}">
        <p14:creationId xmlns:p14="http://schemas.microsoft.com/office/powerpoint/2010/main" val="3505223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FE93EE-061B-4F87-9329-FDA4CC8DF325}"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2337D-AB03-4751-BB7B-F7616264ABD8}" type="slidenum">
              <a:rPr lang="en-US" smtClean="0"/>
              <a:t>‹#›</a:t>
            </a:fld>
            <a:endParaRPr lang="en-US"/>
          </a:p>
        </p:txBody>
      </p:sp>
    </p:spTree>
    <p:extLst>
      <p:ext uri="{BB962C8B-B14F-4D97-AF65-F5344CB8AC3E}">
        <p14:creationId xmlns:p14="http://schemas.microsoft.com/office/powerpoint/2010/main" val="2797563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516625"/>
            <a:ext cx="97536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219200" y="5166530"/>
            <a:ext cx="97536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4909765C-F385-4239-9BF6-9E7F8B142A48}" type="datetimeFigureOut">
              <a:rPr lang="en-US" smtClean="0">
                <a:solidFill>
                  <a:prstClr val="white">
                    <a:alpha val="50000"/>
                  </a:prstClr>
                </a:solidFill>
              </a:rPr>
              <a:pPr/>
              <a:t>10/2/2021</a:t>
            </a:fld>
            <a:endParaRPr lang="en-US">
              <a:solidFill>
                <a:prstClr val="white">
                  <a:alpha val="50000"/>
                </a:prstClr>
              </a:solidFill>
            </a:endParaRPr>
          </a:p>
        </p:txBody>
      </p:sp>
      <p:sp>
        <p:nvSpPr>
          <p:cNvPr id="8" name="Slide Number Placeholder 7"/>
          <p:cNvSpPr>
            <a:spLocks noGrp="1"/>
          </p:cNvSpPr>
          <p:nvPr>
            <p:ph type="sldNum" sz="quarter" idx="11"/>
          </p:nvPr>
        </p:nvSpPr>
        <p:spPr/>
        <p:txBody>
          <a:bodyPr/>
          <a:lstStyle/>
          <a:p>
            <a:fld id="{A0C97379-A203-48DD-90D9-D8BB861EDB19}" type="slidenum">
              <a:rPr lang="en-US" smtClean="0">
                <a:solidFill>
                  <a:prstClr val="white"/>
                </a:solidFill>
              </a:rPr>
              <a:pPr/>
              <a:t>‹#›</a:t>
            </a:fld>
            <a:endParaRPr lang="en-US">
              <a:solidFill>
                <a:prstClr val="white"/>
              </a:solidFill>
            </a:endParaRPr>
          </a:p>
        </p:txBody>
      </p:sp>
      <p:sp>
        <p:nvSpPr>
          <p:cNvPr id="9" name="Footer Placeholder 8"/>
          <p:cNvSpPr>
            <a:spLocks noGrp="1"/>
          </p:cNvSpPr>
          <p:nvPr>
            <p:ph type="ftr" sz="quarter" idx="12"/>
          </p:nvPr>
        </p:nvSpPr>
        <p:spPr/>
        <p:txBody>
          <a:bodyPr/>
          <a:lstStyle/>
          <a:p>
            <a:endParaRPr lang="en-US">
              <a:solidFill>
                <a:prstClr val="white"/>
              </a:solidFill>
            </a:endParaRPr>
          </a:p>
        </p:txBody>
      </p:sp>
    </p:spTree>
    <p:extLst>
      <p:ext uri="{BB962C8B-B14F-4D97-AF65-F5344CB8AC3E}">
        <p14:creationId xmlns:p14="http://schemas.microsoft.com/office/powerpoint/2010/main" val="3762829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09765C-F385-4239-9BF6-9E7F8B142A48}" type="datetimeFigureOut">
              <a:rPr lang="en-US" smtClean="0">
                <a:solidFill>
                  <a:prstClr val="white">
                    <a:alpha val="50000"/>
                  </a:prstClr>
                </a:solidFill>
              </a:rPr>
              <a:pPr/>
              <a:t>10/2/2021</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C97379-A203-48DD-90D9-D8BB861EDB1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71514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B9FE93EE-061B-4F87-9329-FDA4CC8DF325}"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2337D-AB03-4751-BB7B-F7616264ABD8}" type="slidenum">
              <a:rPr lang="en-US" smtClean="0"/>
              <a:t>‹#›</a:t>
            </a:fld>
            <a:endParaRPr lang="en-US"/>
          </a:p>
        </p:txBody>
      </p:sp>
    </p:spTree>
    <p:extLst>
      <p:ext uri="{BB962C8B-B14F-4D97-AF65-F5344CB8AC3E}">
        <p14:creationId xmlns:p14="http://schemas.microsoft.com/office/powerpoint/2010/main" val="2336322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5017572"/>
            <a:ext cx="97536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1219200" y="3865098"/>
            <a:ext cx="97536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09765C-F385-4239-9BF6-9E7F8B142A48}" type="datetimeFigureOut">
              <a:rPr lang="en-US" smtClean="0">
                <a:solidFill>
                  <a:prstClr val="white">
                    <a:alpha val="50000"/>
                  </a:prstClr>
                </a:solidFill>
              </a:rPr>
              <a:pPr/>
              <a:t>10/2/2021</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C97379-A203-48DD-90D9-D8BB861EDB1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56708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909765C-F385-4239-9BF6-9E7F8B142A48}" type="datetimeFigureOut">
              <a:rPr lang="en-US" smtClean="0">
                <a:solidFill>
                  <a:prstClr val="white">
                    <a:alpha val="50000"/>
                  </a:prstClr>
                </a:solidFill>
              </a:rPr>
              <a:pPr/>
              <a:t>10/2/2021</a:t>
            </a:fld>
            <a:endParaRPr lang="en-US">
              <a:solidFill>
                <a:prstClr val="white">
                  <a:alpha val="50000"/>
                </a:prstClr>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A0C97379-A203-48DD-90D9-D8BB861EDB19}" type="slidenum">
              <a:rPr lang="en-US" smtClean="0">
                <a:solidFill>
                  <a:prstClr val="white"/>
                </a:solidFill>
              </a:rPr>
              <a:pPr/>
              <a:t>‹#›</a:t>
            </a:fld>
            <a:endParaRPr lang="en-US">
              <a:solidFill>
                <a:prstClr val="white"/>
              </a:solidFill>
            </a:endParaRPr>
          </a:p>
        </p:txBody>
      </p:sp>
      <p:sp>
        <p:nvSpPr>
          <p:cNvPr id="9" name="Title 8"/>
          <p:cNvSpPr>
            <a:spLocks noGrp="1"/>
          </p:cNvSpPr>
          <p:nvPr>
            <p:ph type="title"/>
          </p:nvPr>
        </p:nvSpPr>
        <p:spPr>
          <a:xfrm>
            <a:off x="1219200" y="1544716"/>
            <a:ext cx="97536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1219200" y="2743200"/>
            <a:ext cx="475488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242304" y="2743201"/>
            <a:ext cx="475488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6429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88464" y="2743200"/>
            <a:ext cx="4486656"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6513526" y="2743200"/>
            <a:ext cx="4482749"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909765C-F385-4239-9BF6-9E7F8B142A48}" type="datetimeFigureOut">
              <a:rPr lang="en-US" smtClean="0">
                <a:solidFill>
                  <a:prstClr val="white">
                    <a:alpha val="50000"/>
                  </a:prstClr>
                </a:solidFill>
              </a:rPr>
              <a:pPr/>
              <a:t>10/2/2021</a:t>
            </a:fld>
            <a:endParaRPr lang="en-US">
              <a:solidFill>
                <a:prstClr val="white">
                  <a:alpha val="50000"/>
                </a:prstClr>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A0C97379-A203-48DD-90D9-D8BB861EDB19}" type="slidenum">
              <a:rPr lang="en-US" smtClean="0">
                <a:solidFill>
                  <a:prstClr val="white"/>
                </a:solidFill>
              </a:rPr>
              <a:pPr/>
              <a:t>‹#›</a:t>
            </a:fld>
            <a:endParaRPr lang="en-US">
              <a:solidFill>
                <a:prstClr val="white"/>
              </a:solidFill>
            </a:endParaRPr>
          </a:p>
        </p:txBody>
      </p:sp>
      <p:sp>
        <p:nvSpPr>
          <p:cNvPr id="10" name="Title 9"/>
          <p:cNvSpPr>
            <a:spLocks noGrp="1"/>
          </p:cNvSpPr>
          <p:nvPr>
            <p:ph type="title"/>
          </p:nvPr>
        </p:nvSpPr>
        <p:spPr>
          <a:xfrm>
            <a:off x="1219200" y="1544716"/>
            <a:ext cx="97536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1219200" y="3383280"/>
            <a:ext cx="475488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6242303" y="3383280"/>
            <a:ext cx="475488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9849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09765C-F385-4239-9BF6-9E7F8B142A48}" type="datetimeFigureOut">
              <a:rPr lang="en-US" smtClean="0">
                <a:solidFill>
                  <a:prstClr val="white">
                    <a:alpha val="50000"/>
                  </a:prstClr>
                </a:solidFill>
              </a:rPr>
              <a:pPr/>
              <a:t>10/2/2021</a:t>
            </a:fld>
            <a:endParaRPr lang="en-US">
              <a:solidFill>
                <a:prstClr val="white">
                  <a:alpha val="50000"/>
                </a:prstClr>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A0C97379-A203-48DD-90D9-D8BB861EDB1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05888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09765C-F385-4239-9BF6-9E7F8B142A48}" type="datetimeFigureOut">
              <a:rPr lang="en-US" smtClean="0">
                <a:solidFill>
                  <a:prstClr val="white">
                    <a:alpha val="50000"/>
                  </a:prstClr>
                </a:solidFill>
              </a:rPr>
              <a:pPr/>
              <a:t>10/2/2021</a:t>
            </a:fld>
            <a:endParaRPr lang="en-US">
              <a:solidFill>
                <a:prstClr val="white">
                  <a:alpha val="50000"/>
                </a:prstClr>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A0C97379-A203-48DD-90D9-D8BB861EDB1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3622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825363"/>
            <a:ext cx="3934581"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5362336" y="1826709"/>
            <a:ext cx="5610464"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19200" y="4061096"/>
            <a:ext cx="3934581"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09765C-F385-4239-9BF6-9E7F8B142A48}" type="datetimeFigureOut">
              <a:rPr lang="en-US" smtClean="0">
                <a:solidFill>
                  <a:prstClr val="white">
                    <a:alpha val="50000"/>
                  </a:prstClr>
                </a:solidFill>
              </a:rPr>
              <a:pPr/>
              <a:t>10/2/2021</a:t>
            </a:fld>
            <a:endParaRPr lang="en-US">
              <a:solidFill>
                <a:prstClr val="white">
                  <a:alpha val="50000"/>
                </a:prstClr>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A0C97379-A203-48DD-90D9-D8BB861EDB1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43904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828800"/>
            <a:ext cx="3938016"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5588000" y="2286000"/>
            <a:ext cx="53848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219200" y="4059936"/>
            <a:ext cx="3938016"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09765C-F385-4239-9BF6-9E7F8B142A48}" type="datetimeFigureOut">
              <a:rPr lang="en-US" smtClean="0">
                <a:solidFill>
                  <a:prstClr val="white">
                    <a:alpha val="50000"/>
                  </a:prstClr>
                </a:solidFill>
              </a:rPr>
              <a:pPr/>
              <a:t>10/2/2021</a:t>
            </a:fld>
            <a:endParaRPr lang="en-US">
              <a:solidFill>
                <a:prstClr val="white">
                  <a:alpha val="50000"/>
                </a:prstClr>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A0C97379-A203-48DD-90D9-D8BB861EDB1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2101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09765C-F385-4239-9BF6-9E7F8B142A48}" type="datetimeFigureOut">
              <a:rPr lang="en-US" smtClean="0">
                <a:solidFill>
                  <a:prstClr val="white">
                    <a:alpha val="50000"/>
                  </a:prstClr>
                </a:solidFill>
              </a:rPr>
              <a:pPr/>
              <a:t>10/2/2021</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C97379-A203-48DD-90D9-D8BB861EDB1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45100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1201" y="1826709"/>
            <a:ext cx="19899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39365" y="1826709"/>
            <a:ext cx="6988635"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09765C-F385-4239-9BF6-9E7F8B142A48}" type="datetimeFigureOut">
              <a:rPr lang="en-US" smtClean="0">
                <a:solidFill>
                  <a:prstClr val="white">
                    <a:alpha val="50000"/>
                  </a:prstClr>
                </a:solidFill>
              </a:rPr>
              <a:pPr/>
              <a:t>10/2/2021</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0C97379-A203-48DD-90D9-D8BB861EDB1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57770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2DF40FC8-7DE1-44A4-8B10-8FF84CF32A16}" type="datetimeFigureOut">
              <a:rPr lang="en-GB" smtClean="0"/>
              <a:pPr/>
              <a:t>02/10/2021</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48437C1-E4ED-4B84-8B0C-B670AA16E163}" type="slidenum">
              <a:rPr lang="en-GB" smtClean="0"/>
              <a:pPr/>
              <a:t>‹#›</a:t>
            </a:fld>
            <a:endParaRPr lang="en-GB"/>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84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FE93EE-061B-4F87-9329-FDA4CC8DF325}" type="datetimeFigureOut">
              <a:rPr lang="en-US" smtClean="0"/>
              <a:t>10/2/2021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2337D-AB03-4751-BB7B-F7616264ABD8}" type="slidenum">
              <a:rPr lang="en-US" smtClean="0"/>
              <a:t>‹#›</a:t>
            </a:fld>
            <a:endParaRPr lang="en-US"/>
          </a:p>
        </p:txBody>
      </p:sp>
    </p:spTree>
    <p:extLst>
      <p:ext uri="{BB962C8B-B14F-4D97-AF65-F5344CB8AC3E}">
        <p14:creationId xmlns:p14="http://schemas.microsoft.com/office/powerpoint/2010/main" val="984729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F40FC8-7DE1-44A4-8B10-8FF84CF32A16}" type="datetimeFigureOut">
              <a:rPr lang="en-GB" smtClean="0">
                <a:solidFill>
                  <a:srgbClr val="E84C22"/>
                </a:solidFill>
              </a:rPr>
              <a:pPr/>
              <a:t>02/10/2021</a:t>
            </a:fld>
            <a:endParaRPr lang="en-GB">
              <a:solidFill>
                <a:srgbClr val="E84C22"/>
              </a:solidFill>
            </a:endParaRPr>
          </a:p>
        </p:txBody>
      </p:sp>
      <p:sp>
        <p:nvSpPr>
          <p:cNvPr id="5" name="Footer Placeholder 4"/>
          <p:cNvSpPr>
            <a:spLocks noGrp="1"/>
          </p:cNvSpPr>
          <p:nvPr>
            <p:ph type="ftr" sz="quarter" idx="11"/>
          </p:nvPr>
        </p:nvSpPr>
        <p:spPr/>
        <p:txBody>
          <a:bodyPr/>
          <a:lstStyle/>
          <a:p>
            <a:endParaRPr lang="en-GB">
              <a:solidFill>
                <a:srgbClr val="E84C22"/>
              </a:solidFill>
            </a:endParaRPr>
          </a:p>
        </p:txBody>
      </p:sp>
      <p:sp>
        <p:nvSpPr>
          <p:cNvPr id="6" name="Slide Number Placeholder 5"/>
          <p:cNvSpPr>
            <a:spLocks noGrp="1"/>
          </p:cNvSpPr>
          <p:nvPr>
            <p:ph type="sldNum" sz="quarter" idx="12"/>
          </p:nvPr>
        </p:nvSpPr>
        <p:spPr/>
        <p:txBody>
          <a:bodyPr/>
          <a:lstStyle/>
          <a:p>
            <a:fld id="{048437C1-E4ED-4B84-8B0C-B670AA16E163}" type="slidenum">
              <a:rPr lang="en-GB" smtClean="0">
                <a:solidFill>
                  <a:srgbClr val="E84C22"/>
                </a:solidFill>
              </a:rPr>
              <a:pPr/>
              <a:t>‹#›</a:t>
            </a:fld>
            <a:endParaRPr lang="en-GB">
              <a:solidFill>
                <a:srgbClr val="E84C22"/>
              </a:solidFill>
            </a:endParaRPr>
          </a:p>
        </p:txBody>
      </p:sp>
    </p:spTree>
    <p:extLst>
      <p:ext uri="{BB962C8B-B14F-4D97-AF65-F5344CB8AC3E}">
        <p14:creationId xmlns:p14="http://schemas.microsoft.com/office/powerpoint/2010/main" val="451439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F40FC8-7DE1-44A4-8B10-8FF84CF32A16}" type="datetimeFigureOut">
              <a:rPr lang="en-GB" smtClean="0">
                <a:solidFill>
                  <a:srgbClr val="E84C22"/>
                </a:solidFill>
              </a:rPr>
              <a:pPr/>
              <a:t>02/10/2021</a:t>
            </a:fld>
            <a:endParaRPr lang="en-GB">
              <a:solidFill>
                <a:srgbClr val="E84C22"/>
              </a:solidFill>
            </a:endParaRPr>
          </a:p>
        </p:txBody>
      </p:sp>
      <p:sp>
        <p:nvSpPr>
          <p:cNvPr id="5" name="Footer Placeholder 4"/>
          <p:cNvSpPr>
            <a:spLocks noGrp="1"/>
          </p:cNvSpPr>
          <p:nvPr>
            <p:ph type="ftr" sz="quarter" idx="11"/>
          </p:nvPr>
        </p:nvSpPr>
        <p:spPr/>
        <p:txBody>
          <a:bodyPr/>
          <a:lstStyle/>
          <a:p>
            <a:endParaRPr lang="en-GB">
              <a:solidFill>
                <a:srgbClr val="E84C22"/>
              </a:solidFill>
            </a:endParaRPr>
          </a:p>
        </p:txBody>
      </p:sp>
      <p:sp>
        <p:nvSpPr>
          <p:cNvPr id="6" name="Slide Number Placeholder 5"/>
          <p:cNvSpPr>
            <a:spLocks noGrp="1"/>
          </p:cNvSpPr>
          <p:nvPr>
            <p:ph type="sldNum" sz="quarter" idx="12"/>
          </p:nvPr>
        </p:nvSpPr>
        <p:spPr/>
        <p:txBody>
          <a:bodyPr/>
          <a:lstStyle/>
          <a:p>
            <a:fld id="{048437C1-E4ED-4B84-8B0C-B670AA16E163}" type="slidenum">
              <a:rPr lang="en-GB" smtClean="0">
                <a:solidFill>
                  <a:srgbClr val="E84C22"/>
                </a:solidFill>
              </a:rPr>
              <a:pPr/>
              <a:t>‹#›</a:t>
            </a:fld>
            <a:endParaRPr lang="en-GB">
              <a:solidFill>
                <a:srgbClr val="E84C22"/>
              </a:solidFill>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469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F40FC8-7DE1-44A4-8B10-8FF84CF32A16}" type="datetimeFigureOut">
              <a:rPr lang="en-GB" smtClean="0">
                <a:solidFill>
                  <a:srgbClr val="E84C22"/>
                </a:solidFill>
              </a:rPr>
              <a:pPr/>
              <a:t>02/10/2021</a:t>
            </a:fld>
            <a:endParaRPr lang="en-GB">
              <a:solidFill>
                <a:srgbClr val="E84C22"/>
              </a:solidFill>
            </a:endParaRPr>
          </a:p>
        </p:txBody>
      </p:sp>
      <p:sp>
        <p:nvSpPr>
          <p:cNvPr id="6" name="Footer Placeholder 5"/>
          <p:cNvSpPr>
            <a:spLocks noGrp="1"/>
          </p:cNvSpPr>
          <p:nvPr>
            <p:ph type="ftr" sz="quarter" idx="11"/>
          </p:nvPr>
        </p:nvSpPr>
        <p:spPr/>
        <p:txBody>
          <a:bodyPr/>
          <a:lstStyle/>
          <a:p>
            <a:endParaRPr lang="en-GB">
              <a:solidFill>
                <a:srgbClr val="E84C22"/>
              </a:solidFill>
            </a:endParaRPr>
          </a:p>
        </p:txBody>
      </p:sp>
      <p:sp>
        <p:nvSpPr>
          <p:cNvPr id="7" name="Slide Number Placeholder 6"/>
          <p:cNvSpPr>
            <a:spLocks noGrp="1"/>
          </p:cNvSpPr>
          <p:nvPr>
            <p:ph type="sldNum" sz="quarter" idx="12"/>
          </p:nvPr>
        </p:nvSpPr>
        <p:spPr/>
        <p:txBody>
          <a:bodyPr/>
          <a:lstStyle/>
          <a:p>
            <a:fld id="{048437C1-E4ED-4B84-8B0C-B670AA16E163}" type="slidenum">
              <a:rPr lang="en-GB" smtClean="0">
                <a:solidFill>
                  <a:srgbClr val="E84C22"/>
                </a:solidFill>
              </a:rPr>
              <a:pPr/>
              <a:t>‹#›</a:t>
            </a:fld>
            <a:endParaRPr lang="en-GB">
              <a:solidFill>
                <a:srgbClr val="E84C22"/>
              </a:solidFill>
            </a:endParaRPr>
          </a:p>
        </p:txBody>
      </p:sp>
    </p:spTree>
    <p:extLst>
      <p:ext uri="{BB962C8B-B14F-4D97-AF65-F5344CB8AC3E}">
        <p14:creationId xmlns:p14="http://schemas.microsoft.com/office/powerpoint/2010/main" val="3216010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F40FC8-7DE1-44A4-8B10-8FF84CF32A16}" type="datetimeFigureOut">
              <a:rPr lang="en-GB" smtClean="0">
                <a:solidFill>
                  <a:srgbClr val="E84C22"/>
                </a:solidFill>
              </a:rPr>
              <a:pPr/>
              <a:t>02/10/2021</a:t>
            </a:fld>
            <a:endParaRPr lang="en-GB">
              <a:solidFill>
                <a:srgbClr val="E84C22"/>
              </a:solidFill>
            </a:endParaRPr>
          </a:p>
        </p:txBody>
      </p:sp>
      <p:sp>
        <p:nvSpPr>
          <p:cNvPr id="8" name="Footer Placeholder 7"/>
          <p:cNvSpPr>
            <a:spLocks noGrp="1"/>
          </p:cNvSpPr>
          <p:nvPr>
            <p:ph type="ftr" sz="quarter" idx="11"/>
          </p:nvPr>
        </p:nvSpPr>
        <p:spPr/>
        <p:txBody>
          <a:bodyPr/>
          <a:lstStyle/>
          <a:p>
            <a:endParaRPr lang="en-GB">
              <a:solidFill>
                <a:srgbClr val="E84C22"/>
              </a:solidFill>
            </a:endParaRPr>
          </a:p>
        </p:txBody>
      </p:sp>
      <p:sp>
        <p:nvSpPr>
          <p:cNvPr id="9" name="Slide Number Placeholder 8"/>
          <p:cNvSpPr>
            <a:spLocks noGrp="1"/>
          </p:cNvSpPr>
          <p:nvPr>
            <p:ph type="sldNum" sz="quarter" idx="12"/>
          </p:nvPr>
        </p:nvSpPr>
        <p:spPr/>
        <p:txBody>
          <a:bodyPr/>
          <a:lstStyle/>
          <a:p>
            <a:fld id="{048437C1-E4ED-4B84-8B0C-B670AA16E163}" type="slidenum">
              <a:rPr lang="en-GB" smtClean="0">
                <a:solidFill>
                  <a:srgbClr val="E84C22"/>
                </a:solidFill>
              </a:rPr>
              <a:pPr/>
              <a:t>‹#›</a:t>
            </a:fld>
            <a:endParaRPr lang="en-GB">
              <a:solidFill>
                <a:srgbClr val="E84C22"/>
              </a:solidFill>
            </a:endParaRPr>
          </a:p>
        </p:txBody>
      </p:sp>
    </p:spTree>
    <p:extLst>
      <p:ext uri="{BB962C8B-B14F-4D97-AF65-F5344CB8AC3E}">
        <p14:creationId xmlns:p14="http://schemas.microsoft.com/office/powerpoint/2010/main" val="3161218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F40FC8-7DE1-44A4-8B10-8FF84CF32A16}" type="datetimeFigureOut">
              <a:rPr lang="en-GB" smtClean="0">
                <a:solidFill>
                  <a:srgbClr val="E84C22"/>
                </a:solidFill>
              </a:rPr>
              <a:pPr/>
              <a:t>02/10/2021</a:t>
            </a:fld>
            <a:endParaRPr lang="en-GB">
              <a:solidFill>
                <a:srgbClr val="E84C22"/>
              </a:solidFill>
            </a:endParaRPr>
          </a:p>
        </p:txBody>
      </p:sp>
      <p:sp>
        <p:nvSpPr>
          <p:cNvPr id="4" name="Footer Placeholder 3"/>
          <p:cNvSpPr>
            <a:spLocks noGrp="1"/>
          </p:cNvSpPr>
          <p:nvPr>
            <p:ph type="ftr" sz="quarter" idx="11"/>
          </p:nvPr>
        </p:nvSpPr>
        <p:spPr/>
        <p:txBody>
          <a:bodyPr/>
          <a:lstStyle/>
          <a:p>
            <a:endParaRPr lang="en-GB">
              <a:solidFill>
                <a:srgbClr val="E84C22"/>
              </a:solidFill>
            </a:endParaRPr>
          </a:p>
        </p:txBody>
      </p:sp>
      <p:sp>
        <p:nvSpPr>
          <p:cNvPr id="5" name="Slide Number Placeholder 4"/>
          <p:cNvSpPr>
            <a:spLocks noGrp="1"/>
          </p:cNvSpPr>
          <p:nvPr>
            <p:ph type="sldNum" sz="quarter" idx="12"/>
          </p:nvPr>
        </p:nvSpPr>
        <p:spPr/>
        <p:txBody>
          <a:bodyPr/>
          <a:lstStyle/>
          <a:p>
            <a:fld id="{048437C1-E4ED-4B84-8B0C-B670AA16E163}" type="slidenum">
              <a:rPr lang="en-GB" smtClean="0">
                <a:solidFill>
                  <a:srgbClr val="E84C22"/>
                </a:solidFill>
              </a:rPr>
              <a:pPr/>
              <a:t>‹#›</a:t>
            </a:fld>
            <a:endParaRPr lang="en-GB">
              <a:solidFill>
                <a:srgbClr val="E84C22"/>
              </a:solidFill>
            </a:endParaRPr>
          </a:p>
        </p:txBody>
      </p:sp>
    </p:spTree>
    <p:extLst>
      <p:ext uri="{BB962C8B-B14F-4D97-AF65-F5344CB8AC3E}">
        <p14:creationId xmlns:p14="http://schemas.microsoft.com/office/powerpoint/2010/main" val="9862192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40FC8-7DE1-44A4-8B10-8FF84CF32A16}" type="datetimeFigureOut">
              <a:rPr lang="en-GB" smtClean="0">
                <a:solidFill>
                  <a:srgbClr val="E84C22"/>
                </a:solidFill>
              </a:rPr>
              <a:pPr/>
              <a:t>02/10/2021</a:t>
            </a:fld>
            <a:endParaRPr lang="en-GB">
              <a:solidFill>
                <a:srgbClr val="E84C22"/>
              </a:solidFill>
            </a:endParaRPr>
          </a:p>
        </p:txBody>
      </p:sp>
      <p:sp>
        <p:nvSpPr>
          <p:cNvPr id="3" name="Footer Placeholder 2"/>
          <p:cNvSpPr>
            <a:spLocks noGrp="1"/>
          </p:cNvSpPr>
          <p:nvPr>
            <p:ph type="ftr" sz="quarter" idx="11"/>
          </p:nvPr>
        </p:nvSpPr>
        <p:spPr/>
        <p:txBody>
          <a:bodyPr/>
          <a:lstStyle/>
          <a:p>
            <a:endParaRPr lang="en-GB">
              <a:solidFill>
                <a:srgbClr val="E84C22"/>
              </a:solidFill>
            </a:endParaRPr>
          </a:p>
        </p:txBody>
      </p:sp>
      <p:sp>
        <p:nvSpPr>
          <p:cNvPr id="4" name="Slide Number Placeholder 3"/>
          <p:cNvSpPr>
            <a:spLocks noGrp="1"/>
          </p:cNvSpPr>
          <p:nvPr>
            <p:ph type="sldNum" sz="quarter" idx="12"/>
          </p:nvPr>
        </p:nvSpPr>
        <p:spPr/>
        <p:txBody>
          <a:bodyPr/>
          <a:lstStyle/>
          <a:p>
            <a:fld id="{048437C1-E4ED-4B84-8B0C-B670AA16E163}" type="slidenum">
              <a:rPr lang="en-GB" smtClean="0">
                <a:solidFill>
                  <a:srgbClr val="E84C22"/>
                </a:solidFill>
              </a:rPr>
              <a:pPr/>
              <a:t>‹#›</a:t>
            </a:fld>
            <a:endParaRPr lang="en-GB">
              <a:solidFill>
                <a:srgbClr val="E84C22"/>
              </a:solidFill>
            </a:endParaRPr>
          </a:p>
        </p:txBody>
      </p:sp>
    </p:spTree>
    <p:extLst>
      <p:ext uri="{BB962C8B-B14F-4D97-AF65-F5344CB8AC3E}">
        <p14:creationId xmlns:p14="http://schemas.microsoft.com/office/powerpoint/2010/main" val="628794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40FC8-7DE1-44A4-8B10-8FF84CF32A16}" type="datetimeFigureOut">
              <a:rPr lang="en-GB" smtClean="0">
                <a:solidFill>
                  <a:srgbClr val="E84C22"/>
                </a:solidFill>
              </a:rPr>
              <a:pPr/>
              <a:t>02/10/2021</a:t>
            </a:fld>
            <a:endParaRPr lang="en-GB">
              <a:solidFill>
                <a:srgbClr val="E84C22"/>
              </a:solidFill>
            </a:endParaRPr>
          </a:p>
        </p:txBody>
      </p:sp>
      <p:sp>
        <p:nvSpPr>
          <p:cNvPr id="6" name="Footer Placeholder 5"/>
          <p:cNvSpPr>
            <a:spLocks noGrp="1"/>
          </p:cNvSpPr>
          <p:nvPr>
            <p:ph type="ftr" sz="quarter" idx="11"/>
          </p:nvPr>
        </p:nvSpPr>
        <p:spPr/>
        <p:txBody>
          <a:bodyPr/>
          <a:lstStyle/>
          <a:p>
            <a:endParaRPr lang="en-GB">
              <a:solidFill>
                <a:srgbClr val="E84C22"/>
              </a:solidFill>
            </a:endParaRPr>
          </a:p>
        </p:txBody>
      </p:sp>
      <p:sp>
        <p:nvSpPr>
          <p:cNvPr id="7" name="Slide Number Placeholder 6"/>
          <p:cNvSpPr>
            <a:spLocks noGrp="1"/>
          </p:cNvSpPr>
          <p:nvPr>
            <p:ph type="sldNum" sz="quarter" idx="12"/>
          </p:nvPr>
        </p:nvSpPr>
        <p:spPr/>
        <p:txBody>
          <a:bodyPr/>
          <a:lstStyle/>
          <a:p>
            <a:fld id="{048437C1-E4ED-4B84-8B0C-B670AA16E163}" type="slidenum">
              <a:rPr lang="en-GB" smtClean="0">
                <a:solidFill>
                  <a:srgbClr val="E84C22"/>
                </a:solidFill>
              </a:rPr>
              <a:pPr/>
              <a:t>‹#›</a:t>
            </a:fld>
            <a:endParaRPr lang="en-GB">
              <a:solidFill>
                <a:srgbClr val="E84C22"/>
              </a:solidFill>
            </a:endParaRPr>
          </a:p>
        </p:txBody>
      </p:sp>
    </p:spTree>
    <p:extLst>
      <p:ext uri="{BB962C8B-B14F-4D97-AF65-F5344CB8AC3E}">
        <p14:creationId xmlns:p14="http://schemas.microsoft.com/office/powerpoint/2010/main" val="3580794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40FC8-7DE1-44A4-8B10-8FF84CF32A16}" type="datetimeFigureOut">
              <a:rPr lang="en-GB" smtClean="0">
                <a:solidFill>
                  <a:srgbClr val="E84C22"/>
                </a:solidFill>
              </a:rPr>
              <a:pPr/>
              <a:t>02/10/2021</a:t>
            </a:fld>
            <a:endParaRPr lang="en-GB">
              <a:solidFill>
                <a:srgbClr val="E84C22"/>
              </a:solidFill>
            </a:endParaRPr>
          </a:p>
        </p:txBody>
      </p:sp>
      <p:sp>
        <p:nvSpPr>
          <p:cNvPr id="6" name="Footer Placeholder 5"/>
          <p:cNvSpPr>
            <a:spLocks noGrp="1"/>
          </p:cNvSpPr>
          <p:nvPr>
            <p:ph type="ftr" sz="quarter" idx="11"/>
          </p:nvPr>
        </p:nvSpPr>
        <p:spPr/>
        <p:txBody>
          <a:bodyPr/>
          <a:lstStyle/>
          <a:p>
            <a:endParaRPr lang="en-GB">
              <a:solidFill>
                <a:srgbClr val="E84C22"/>
              </a:solidFill>
            </a:endParaRPr>
          </a:p>
        </p:txBody>
      </p:sp>
      <p:sp>
        <p:nvSpPr>
          <p:cNvPr id="7" name="Slide Number Placeholder 6"/>
          <p:cNvSpPr>
            <a:spLocks noGrp="1"/>
          </p:cNvSpPr>
          <p:nvPr>
            <p:ph type="sldNum" sz="quarter" idx="12"/>
          </p:nvPr>
        </p:nvSpPr>
        <p:spPr/>
        <p:txBody>
          <a:bodyPr/>
          <a:lstStyle/>
          <a:p>
            <a:fld id="{048437C1-E4ED-4B84-8B0C-B670AA16E163}" type="slidenum">
              <a:rPr lang="en-GB" smtClean="0">
                <a:solidFill>
                  <a:srgbClr val="E84C22"/>
                </a:solidFill>
              </a:rPr>
              <a:pPr/>
              <a:t>‹#›</a:t>
            </a:fld>
            <a:endParaRPr lang="en-GB">
              <a:solidFill>
                <a:srgbClr val="E84C22"/>
              </a:solidFill>
            </a:endParaRPr>
          </a:p>
        </p:txBody>
      </p:sp>
    </p:spTree>
    <p:extLst>
      <p:ext uri="{BB962C8B-B14F-4D97-AF65-F5344CB8AC3E}">
        <p14:creationId xmlns:p14="http://schemas.microsoft.com/office/powerpoint/2010/main" val="40655655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F40FC8-7DE1-44A4-8B10-8FF84CF32A16}" type="datetimeFigureOut">
              <a:rPr lang="en-GB" smtClean="0">
                <a:solidFill>
                  <a:srgbClr val="E84C22"/>
                </a:solidFill>
              </a:rPr>
              <a:pPr/>
              <a:t>02/10/2021</a:t>
            </a:fld>
            <a:endParaRPr lang="en-GB">
              <a:solidFill>
                <a:srgbClr val="E84C22"/>
              </a:solidFill>
            </a:endParaRPr>
          </a:p>
        </p:txBody>
      </p:sp>
      <p:sp>
        <p:nvSpPr>
          <p:cNvPr id="5" name="Footer Placeholder 4"/>
          <p:cNvSpPr>
            <a:spLocks noGrp="1"/>
          </p:cNvSpPr>
          <p:nvPr>
            <p:ph type="ftr" sz="quarter" idx="11"/>
          </p:nvPr>
        </p:nvSpPr>
        <p:spPr/>
        <p:txBody>
          <a:bodyPr/>
          <a:lstStyle/>
          <a:p>
            <a:endParaRPr lang="en-GB">
              <a:solidFill>
                <a:srgbClr val="E84C22"/>
              </a:solidFill>
            </a:endParaRPr>
          </a:p>
        </p:txBody>
      </p:sp>
      <p:sp>
        <p:nvSpPr>
          <p:cNvPr id="6" name="Slide Number Placeholder 5"/>
          <p:cNvSpPr>
            <a:spLocks noGrp="1"/>
          </p:cNvSpPr>
          <p:nvPr>
            <p:ph type="sldNum" sz="quarter" idx="12"/>
          </p:nvPr>
        </p:nvSpPr>
        <p:spPr/>
        <p:txBody>
          <a:bodyPr/>
          <a:lstStyle/>
          <a:p>
            <a:fld id="{048437C1-E4ED-4B84-8B0C-B670AA16E163}" type="slidenum">
              <a:rPr lang="en-GB" smtClean="0">
                <a:solidFill>
                  <a:srgbClr val="E84C22"/>
                </a:solidFill>
              </a:rPr>
              <a:pPr/>
              <a:t>‹#›</a:t>
            </a:fld>
            <a:endParaRPr lang="en-GB">
              <a:solidFill>
                <a:srgbClr val="E84C22"/>
              </a:solidFill>
            </a:endParaRPr>
          </a:p>
        </p:txBody>
      </p:sp>
    </p:spTree>
    <p:extLst>
      <p:ext uri="{BB962C8B-B14F-4D97-AF65-F5344CB8AC3E}">
        <p14:creationId xmlns:p14="http://schemas.microsoft.com/office/powerpoint/2010/main" val="2641087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F40FC8-7DE1-44A4-8B10-8FF84CF32A16}" type="datetimeFigureOut">
              <a:rPr lang="en-GB" smtClean="0">
                <a:solidFill>
                  <a:srgbClr val="E84C22"/>
                </a:solidFill>
              </a:rPr>
              <a:pPr/>
              <a:t>02/10/2021</a:t>
            </a:fld>
            <a:endParaRPr lang="en-GB">
              <a:solidFill>
                <a:srgbClr val="E84C22"/>
              </a:solidFill>
            </a:endParaRPr>
          </a:p>
        </p:txBody>
      </p:sp>
      <p:sp>
        <p:nvSpPr>
          <p:cNvPr id="5" name="Footer Placeholder 4"/>
          <p:cNvSpPr>
            <a:spLocks noGrp="1"/>
          </p:cNvSpPr>
          <p:nvPr>
            <p:ph type="ftr" sz="quarter" idx="11"/>
          </p:nvPr>
        </p:nvSpPr>
        <p:spPr/>
        <p:txBody>
          <a:bodyPr/>
          <a:lstStyle/>
          <a:p>
            <a:endParaRPr lang="en-GB">
              <a:solidFill>
                <a:srgbClr val="E84C22"/>
              </a:solidFill>
            </a:endParaRPr>
          </a:p>
        </p:txBody>
      </p:sp>
      <p:sp>
        <p:nvSpPr>
          <p:cNvPr id="6" name="Slide Number Placeholder 5"/>
          <p:cNvSpPr>
            <a:spLocks noGrp="1"/>
          </p:cNvSpPr>
          <p:nvPr>
            <p:ph type="sldNum" sz="quarter" idx="12"/>
          </p:nvPr>
        </p:nvSpPr>
        <p:spPr/>
        <p:txBody>
          <a:bodyPr/>
          <a:lstStyle/>
          <a:p>
            <a:fld id="{048437C1-E4ED-4B84-8B0C-B670AA16E163}" type="slidenum">
              <a:rPr lang="en-GB" smtClean="0">
                <a:solidFill>
                  <a:srgbClr val="E84C22"/>
                </a:solidFill>
              </a:rPr>
              <a:pPr/>
              <a:t>‹#›</a:t>
            </a:fld>
            <a:endParaRPr lang="en-GB">
              <a:solidFill>
                <a:srgbClr val="E84C22"/>
              </a:solidFill>
            </a:endParaRPr>
          </a:p>
        </p:txBody>
      </p:sp>
    </p:spTree>
    <p:extLst>
      <p:ext uri="{BB962C8B-B14F-4D97-AF65-F5344CB8AC3E}">
        <p14:creationId xmlns:p14="http://schemas.microsoft.com/office/powerpoint/2010/main" val="2422472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9FE93EE-061B-4F87-9329-FDA4CC8DF325}" type="datetimeFigureOut">
              <a:rPr lang="en-US" smtClean="0"/>
              <a:t>10/2/2021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2337D-AB03-4751-BB7B-F7616264ABD8}" type="slidenum">
              <a:rPr lang="en-US" smtClean="0"/>
              <a:t>‹#›</a:t>
            </a:fld>
            <a:endParaRPr lang="en-US"/>
          </a:p>
        </p:txBody>
      </p:sp>
    </p:spTree>
    <p:extLst>
      <p:ext uri="{BB962C8B-B14F-4D97-AF65-F5344CB8AC3E}">
        <p14:creationId xmlns:p14="http://schemas.microsoft.com/office/powerpoint/2010/main" val="1216929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1D8BD707-D9CF-40AE-B4C6-C98DA3205C09}" type="datetimeFigureOut">
              <a:rPr lang="en-US" smtClean="0">
                <a:solidFill>
                  <a:srgbClr val="F3F2DC"/>
                </a:solidFill>
              </a:rPr>
              <a:pPr/>
              <a:t>10/2/2021</a:t>
            </a:fld>
            <a:endParaRPr lang="en-US">
              <a:solidFill>
                <a:srgbClr val="F3F2DC"/>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F3F2DC"/>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solidFill>
                  <a:srgbClr val="F3F2DC"/>
                </a:solidFill>
              </a:rPr>
              <a:pPr/>
              <a:t>‹#›</a:t>
            </a:fld>
            <a:endParaRPr lang="en-US">
              <a:solidFill>
                <a:srgbClr val="F3F2DC"/>
              </a:solidFill>
            </a:endParaRPr>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ln w="3175">
                    <a:solidFill>
                      <a:srgbClr val="F3F2DC">
                        <a:alpha val="60000"/>
                      </a:srgbClr>
                    </a:solidFill>
                  </a:ln>
                  <a:solidFill>
                    <a:srgbClr val="F3F2DC">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11898556"/>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2533C"/>
                </a:solidFill>
              </a:rPr>
              <a:pPr/>
              <a:t>10/2/2021</a:t>
            </a:fld>
            <a:endParaRPr lang="en-US">
              <a:solidFill>
                <a:srgbClr val="D2533C"/>
              </a:solidFill>
            </a:endParaRPr>
          </a:p>
        </p:txBody>
      </p:sp>
      <p:sp>
        <p:nvSpPr>
          <p:cNvPr id="5" name="Footer Placeholder 4"/>
          <p:cNvSpPr>
            <a:spLocks noGrp="1"/>
          </p:cNvSpPr>
          <p:nvPr>
            <p:ph type="ftr" sz="quarter" idx="11"/>
          </p:nvPr>
        </p:nvSpPr>
        <p:spPr/>
        <p:txBody>
          <a:bodyPr/>
          <a:lstStyle/>
          <a:p>
            <a:endParaRPr lang="en-US">
              <a:solidFill>
                <a:srgbClr val="D2533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2533C"/>
                </a:solidFill>
              </a:rPr>
              <a:pPr/>
              <a:t>‹#›</a:t>
            </a:fld>
            <a:endParaRPr lang="en-US">
              <a:solidFill>
                <a:srgbClr val="D2533C"/>
              </a:solidFill>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r>
                <a:rPr lang="en-US" sz="5400" dirty="0">
                  <a:solidFill>
                    <a:srgbClr val="D2533C">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5602506"/>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solidFill>
                    <a:srgbClr val="D2533C">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2533C"/>
                </a:solidFill>
              </a:rPr>
              <a:pPr/>
              <a:t>10/2/2021</a:t>
            </a:fld>
            <a:endParaRPr lang="en-US">
              <a:solidFill>
                <a:srgbClr val="D2533C"/>
              </a:solidFill>
            </a:endParaRPr>
          </a:p>
        </p:txBody>
      </p:sp>
      <p:sp>
        <p:nvSpPr>
          <p:cNvPr id="5" name="Footer Placeholder 4"/>
          <p:cNvSpPr>
            <a:spLocks noGrp="1"/>
          </p:cNvSpPr>
          <p:nvPr>
            <p:ph type="ftr" sz="quarter" idx="11"/>
          </p:nvPr>
        </p:nvSpPr>
        <p:spPr/>
        <p:txBody>
          <a:bodyPr/>
          <a:lstStyle/>
          <a:p>
            <a:endParaRPr lang="en-US">
              <a:solidFill>
                <a:srgbClr val="D2533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2533C"/>
                </a:solidFill>
              </a:rPr>
              <a:pPr/>
              <a:t>‹#›</a:t>
            </a:fld>
            <a:endParaRPr lang="en-US">
              <a:solidFill>
                <a:srgbClr val="D2533C"/>
              </a:solidFill>
            </a:endParaRPr>
          </a:p>
        </p:txBody>
      </p:sp>
    </p:spTree>
    <p:extLst>
      <p:ext uri="{BB962C8B-B14F-4D97-AF65-F5344CB8AC3E}">
        <p14:creationId xmlns:p14="http://schemas.microsoft.com/office/powerpoint/2010/main" val="187046945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solidFill>
                  <a:srgbClr val="D2533C"/>
                </a:solidFill>
              </a:rPr>
              <a:pPr/>
              <a:t>10/2/2021</a:t>
            </a:fld>
            <a:endParaRPr lang="en-US">
              <a:solidFill>
                <a:srgbClr val="D2533C"/>
              </a:solidFill>
            </a:endParaRPr>
          </a:p>
        </p:txBody>
      </p:sp>
      <p:sp>
        <p:nvSpPr>
          <p:cNvPr id="6" name="Footer Placeholder 5"/>
          <p:cNvSpPr>
            <a:spLocks noGrp="1"/>
          </p:cNvSpPr>
          <p:nvPr>
            <p:ph type="ftr" sz="quarter" idx="11"/>
          </p:nvPr>
        </p:nvSpPr>
        <p:spPr/>
        <p:txBody>
          <a:bodyPr/>
          <a:lstStyle/>
          <a:p>
            <a:endParaRPr lang="en-US">
              <a:solidFill>
                <a:srgbClr val="D2533C"/>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D2533C"/>
                </a:solidFill>
              </a:rPr>
              <a:pPr/>
              <a:t>‹#›</a:t>
            </a:fld>
            <a:endParaRPr lang="en-US">
              <a:solidFill>
                <a:srgbClr val="D2533C"/>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rgbClr val="D2533C">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6193535" y="2240280"/>
            <a:ext cx="5071872"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64878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D2533C"/>
                </a:solidFill>
              </a:rPr>
              <a:pPr/>
              <a:t>10/2/2021</a:t>
            </a:fld>
            <a:endParaRPr lang="en-US">
              <a:solidFill>
                <a:srgbClr val="D2533C"/>
              </a:solidFill>
            </a:endParaRPr>
          </a:p>
        </p:txBody>
      </p:sp>
      <p:sp>
        <p:nvSpPr>
          <p:cNvPr id="8" name="Footer Placeholder 7"/>
          <p:cNvSpPr>
            <a:spLocks noGrp="1"/>
          </p:cNvSpPr>
          <p:nvPr>
            <p:ph type="ftr" sz="quarter" idx="11"/>
          </p:nvPr>
        </p:nvSpPr>
        <p:spPr/>
        <p:txBody>
          <a:bodyPr/>
          <a:lstStyle/>
          <a:p>
            <a:endParaRPr lang="en-US">
              <a:solidFill>
                <a:srgbClr val="D2533C"/>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D2533C"/>
                </a:solidFill>
              </a:rPr>
              <a:pPr/>
              <a:t>‹#›</a:t>
            </a:fld>
            <a:endParaRPr lang="en-US">
              <a:solidFill>
                <a:srgbClr val="D2533C"/>
              </a:solidFill>
            </a:endParaRPr>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r>
                <a:rPr lang="en-US" sz="5400" dirty="0">
                  <a:solidFill>
                    <a:srgbClr val="D2533C">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58880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D2533C"/>
                </a:solidFill>
              </a:rPr>
              <a:pPr/>
              <a:t>10/2/2021</a:t>
            </a:fld>
            <a:endParaRPr lang="en-US">
              <a:solidFill>
                <a:srgbClr val="D2533C"/>
              </a:solidFill>
            </a:endParaRPr>
          </a:p>
        </p:txBody>
      </p:sp>
      <p:sp>
        <p:nvSpPr>
          <p:cNvPr id="4" name="Footer Placeholder 3"/>
          <p:cNvSpPr>
            <a:spLocks noGrp="1"/>
          </p:cNvSpPr>
          <p:nvPr>
            <p:ph type="ftr" sz="quarter" idx="11"/>
          </p:nvPr>
        </p:nvSpPr>
        <p:spPr/>
        <p:txBody>
          <a:bodyPr/>
          <a:lstStyle/>
          <a:p>
            <a:endParaRPr lang="en-US">
              <a:solidFill>
                <a:srgbClr val="D2533C"/>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D2533C"/>
                </a:solidFill>
              </a:rPr>
              <a:pPr/>
              <a:t>‹#›</a:t>
            </a:fld>
            <a:endParaRPr lang="en-US">
              <a:solidFill>
                <a:srgbClr val="D2533C"/>
              </a:solidFill>
            </a:endParaRPr>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rgbClr val="D2533C">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3399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D2533C"/>
                </a:solidFill>
              </a:rPr>
              <a:pPr/>
              <a:t>10/2/2021</a:t>
            </a:fld>
            <a:endParaRPr lang="en-US">
              <a:solidFill>
                <a:srgbClr val="D2533C"/>
              </a:solidFill>
            </a:endParaRPr>
          </a:p>
        </p:txBody>
      </p:sp>
      <p:sp>
        <p:nvSpPr>
          <p:cNvPr id="3" name="Footer Placeholder 2"/>
          <p:cNvSpPr>
            <a:spLocks noGrp="1"/>
          </p:cNvSpPr>
          <p:nvPr>
            <p:ph type="ftr" sz="quarter" idx="11"/>
          </p:nvPr>
        </p:nvSpPr>
        <p:spPr/>
        <p:txBody>
          <a:bodyPr/>
          <a:lstStyle/>
          <a:p>
            <a:endParaRPr lang="en-US">
              <a:solidFill>
                <a:srgbClr val="D2533C"/>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D2533C"/>
                </a:solidFill>
              </a:rPr>
              <a:pPr/>
              <a:t>‹#›</a:t>
            </a:fld>
            <a:endParaRPr lang="en-US">
              <a:solidFill>
                <a:srgbClr val="D2533C"/>
              </a:solidFill>
            </a:endParaRPr>
          </a:p>
        </p:txBody>
      </p:sp>
    </p:spTree>
    <p:extLst>
      <p:ext uri="{BB962C8B-B14F-4D97-AF65-F5344CB8AC3E}">
        <p14:creationId xmlns:p14="http://schemas.microsoft.com/office/powerpoint/2010/main" val="1298518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D2533C"/>
                </a:solidFill>
              </a:rPr>
              <a:pPr/>
              <a:t>10/2/2021</a:t>
            </a:fld>
            <a:endParaRPr lang="en-US">
              <a:solidFill>
                <a:srgbClr val="D2533C"/>
              </a:solidFill>
            </a:endParaRPr>
          </a:p>
        </p:txBody>
      </p:sp>
      <p:sp>
        <p:nvSpPr>
          <p:cNvPr id="6" name="Footer Placeholder 5"/>
          <p:cNvSpPr>
            <a:spLocks noGrp="1"/>
          </p:cNvSpPr>
          <p:nvPr>
            <p:ph type="ftr" sz="quarter" idx="11"/>
          </p:nvPr>
        </p:nvSpPr>
        <p:spPr/>
        <p:txBody>
          <a:bodyPr/>
          <a:lstStyle/>
          <a:p>
            <a:endParaRPr lang="en-US">
              <a:solidFill>
                <a:srgbClr val="D2533C"/>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D2533C"/>
                </a:solidFill>
              </a:rPr>
              <a:pPr/>
              <a:t>‹#›</a:t>
            </a:fld>
            <a:endParaRPr lang="en-US">
              <a:solidFill>
                <a:srgbClr val="D2533C"/>
              </a:solidFill>
            </a:endParaRPr>
          </a:p>
        </p:txBody>
      </p:sp>
    </p:spTree>
    <p:extLst>
      <p:ext uri="{BB962C8B-B14F-4D97-AF65-F5344CB8AC3E}">
        <p14:creationId xmlns:p14="http://schemas.microsoft.com/office/powerpoint/2010/main" val="40111407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D2533C"/>
                </a:solidFill>
              </a:rPr>
              <a:pPr/>
              <a:t>10/2/2021</a:t>
            </a:fld>
            <a:endParaRPr lang="en-US">
              <a:solidFill>
                <a:srgbClr val="D2533C"/>
              </a:solidFill>
            </a:endParaRPr>
          </a:p>
        </p:txBody>
      </p:sp>
      <p:sp>
        <p:nvSpPr>
          <p:cNvPr id="6" name="Footer Placeholder 5"/>
          <p:cNvSpPr>
            <a:spLocks noGrp="1"/>
          </p:cNvSpPr>
          <p:nvPr>
            <p:ph type="ftr" sz="quarter" idx="11"/>
          </p:nvPr>
        </p:nvSpPr>
        <p:spPr/>
        <p:txBody>
          <a:bodyPr/>
          <a:lstStyle/>
          <a:p>
            <a:endParaRPr lang="en-US">
              <a:solidFill>
                <a:srgbClr val="D2533C"/>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D2533C"/>
                </a:solidFill>
              </a:rPr>
              <a:pPr/>
              <a:t>‹#›</a:t>
            </a:fld>
            <a:endParaRPr lang="en-US">
              <a:solidFill>
                <a:srgbClr val="D2533C"/>
              </a:solidFill>
            </a:endParaRPr>
          </a:p>
        </p:txBody>
      </p:sp>
    </p:spTree>
    <p:extLst>
      <p:ext uri="{BB962C8B-B14F-4D97-AF65-F5344CB8AC3E}">
        <p14:creationId xmlns:p14="http://schemas.microsoft.com/office/powerpoint/2010/main" val="1346974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2533C"/>
                </a:solidFill>
              </a:rPr>
              <a:pPr/>
              <a:t>10/2/2021</a:t>
            </a:fld>
            <a:endParaRPr lang="en-US">
              <a:solidFill>
                <a:srgbClr val="D2533C"/>
              </a:solidFill>
            </a:endParaRPr>
          </a:p>
        </p:txBody>
      </p:sp>
      <p:sp>
        <p:nvSpPr>
          <p:cNvPr id="5" name="Footer Placeholder 4"/>
          <p:cNvSpPr>
            <a:spLocks noGrp="1"/>
          </p:cNvSpPr>
          <p:nvPr>
            <p:ph type="ftr" sz="quarter" idx="11"/>
          </p:nvPr>
        </p:nvSpPr>
        <p:spPr/>
        <p:txBody>
          <a:bodyPr/>
          <a:lstStyle/>
          <a:p>
            <a:endParaRPr lang="en-US">
              <a:solidFill>
                <a:srgbClr val="D2533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2533C"/>
                </a:solidFill>
              </a:rPr>
              <a:pPr/>
              <a:t>‹#›</a:t>
            </a:fld>
            <a:endParaRPr lang="en-US">
              <a:solidFill>
                <a:srgbClr val="D2533C"/>
              </a:solidFill>
            </a:endParaRPr>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r>
                <a:rPr lang="en-US" sz="5400" dirty="0">
                  <a:solidFill>
                    <a:srgbClr val="D2533C">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38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9FE93EE-061B-4F87-9329-FDA4CC8DF325}" type="datetimeFigureOut">
              <a:rPr lang="en-US" smtClean="0"/>
              <a:t>10/2/2021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72337D-AB03-4751-BB7B-F7616264ABD8}" type="slidenum">
              <a:rPr lang="en-US" smtClean="0"/>
              <a:t>‹#›</a:t>
            </a:fld>
            <a:endParaRPr lang="en-US"/>
          </a:p>
        </p:txBody>
      </p:sp>
    </p:spTree>
    <p:extLst>
      <p:ext uri="{BB962C8B-B14F-4D97-AF65-F5344CB8AC3E}">
        <p14:creationId xmlns:p14="http://schemas.microsoft.com/office/powerpoint/2010/main" val="33927979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2533C"/>
                </a:solidFill>
              </a:rPr>
              <a:pPr/>
              <a:t>10/2/2021</a:t>
            </a:fld>
            <a:endParaRPr lang="en-US">
              <a:solidFill>
                <a:srgbClr val="D2533C"/>
              </a:solidFill>
            </a:endParaRPr>
          </a:p>
        </p:txBody>
      </p:sp>
      <p:sp>
        <p:nvSpPr>
          <p:cNvPr id="5" name="Footer Placeholder 4"/>
          <p:cNvSpPr>
            <a:spLocks noGrp="1"/>
          </p:cNvSpPr>
          <p:nvPr>
            <p:ph type="ftr" sz="quarter" idx="11"/>
          </p:nvPr>
        </p:nvSpPr>
        <p:spPr/>
        <p:txBody>
          <a:bodyPr/>
          <a:lstStyle/>
          <a:p>
            <a:endParaRPr lang="en-US">
              <a:solidFill>
                <a:srgbClr val="D2533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2533C"/>
                </a:solidFill>
              </a:rPr>
              <a:pPr/>
              <a:t>‹#›</a:t>
            </a:fld>
            <a:endParaRPr lang="en-US">
              <a:solidFill>
                <a:srgbClr val="D2533C"/>
              </a:solidFill>
            </a:endParaRPr>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r>
                <a:rPr lang="en-US" sz="5400" dirty="0">
                  <a:solidFill>
                    <a:srgbClr val="D2533C">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5581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9FE93EE-061B-4F87-9329-FDA4CC8DF325}" type="datetimeFigureOut">
              <a:rPr lang="en-US" smtClean="0"/>
              <a:t>10/2/2021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C572337D-AB03-4751-BB7B-F7616264ABD8}" type="slidenum">
              <a:rPr lang="en-US" smtClean="0"/>
              <a:t>‹#›</a:t>
            </a:fld>
            <a:endParaRPr lang="en-US"/>
          </a:p>
        </p:txBody>
      </p:sp>
    </p:spTree>
    <p:extLst>
      <p:ext uri="{BB962C8B-B14F-4D97-AF65-F5344CB8AC3E}">
        <p14:creationId xmlns:p14="http://schemas.microsoft.com/office/powerpoint/2010/main" val="3676139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9FE93EE-061B-4F87-9329-FDA4CC8DF325}" type="datetimeFigureOut">
              <a:rPr lang="en-US" smtClean="0"/>
              <a:t>10/2/2021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C572337D-AB03-4751-BB7B-F7616264ABD8}" type="slidenum">
              <a:rPr lang="en-US" smtClean="0"/>
              <a:t>‹#›</a:t>
            </a:fld>
            <a:endParaRPr lang="en-US"/>
          </a:p>
        </p:txBody>
      </p:sp>
    </p:spTree>
    <p:extLst>
      <p:ext uri="{BB962C8B-B14F-4D97-AF65-F5344CB8AC3E}">
        <p14:creationId xmlns:p14="http://schemas.microsoft.com/office/powerpoint/2010/main" val="95929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B9FE93EE-061B-4F87-9329-FDA4CC8DF325}" type="datetimeFigureOut">
              <a:rPr lang="en-US" smtClean="0"/>
              <a:t>10/2/2021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C572337D-AB03-4751-BB7B-F7616264ABD8}" type="slidenum">
              <a:rPr lang="en-US" smtClean="0"/>
              <a:t>‹#›</a:t>
            </a:fld>
            <a:endParaRPr lang="en-US"/>
          </a:p>
        </p:txBody>
      </p:sp>
    </p:spTree>
    <p:extLst>
      <p:ext uri="{BB962C8B-B14F-4D97-AF65-F5344CB8AC3E}">
        <p14:creationId xmlns:p14="http://schemas.microsoft.com/office/powerpoint/2010/main" val="2864239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FE93EE-061B-4F87-9329-FDA4CC8DF325}" type="datetimeFigureOut">
              <a:rPr lang="en-US" smtClean="0"/>
              <a:t>10/2/2021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2337D-AB03-4751-BB7B-F7616264ABD8}" type="slidenum">
              <a:rPr lang="en-US" smtClean="0"/>
              <a:t>‹#›</a:t>
            </a:fld>
            <a:endParaRPr lang="en-US"/>
          </a:p>
        </p:txBody>
      </p:sp>
    </p:spTree>
    <p:extLst>
      <p:ext uri="{BB962C8B-B14F-4D97-AF65-F5344CB8AC3E}">
        <p14:creationId xmlns:p14="http://schemas.microsoft.com/office/powerpoint/2010/main" val="834053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9FE93EE-061B-4F87-9329-FDA4CC8DF325}" type="datetimeFigureOut">
              <a:rPr lang="en-US" smtClean="0"/>
              <a:t>10/2/2021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572337D-AB03-4751-BB7B-F7616264ABD8}" type="slidenum">
              <a:rPr lang="en-US" smtClean="0"/>
              <a:t>‹#›</a:t>
            </a:fld>
            <a:endParaRPr lang="en-US"/>
          </a:p>
        </p:txBody>
      </p:sp>
    </p:spTree>
    <p:extLst>
      <p:ext uri="{BB962C8B-B14F-4D97-AF65-F5344CB8AC3E}">
        <p14:creationId xmlns:p14="http://schemas.microsoft.com/office/powerpoint/2010/main" val="14070230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11247024" y="573807"/>
            <a:ext cx="114981"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11425892" y="573807"/>
            <a:ext cx="76809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1219200" y="1544716"/>
            <a:ext cx="97536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19200" y="2769834"/>
            <a:ext cx="97536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8010254" y="548797"/>
            <a:ext cx="1585509"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4909765C-F385-4239-9BF6-9E7F8B142A48}" type="datetimeFigureOut">
              <a:rPr lang="en-US" smtClean="0">
                <a:solidFill>
                  <a:prstClr val="white">
                    <a:alpha val="50000"/>
                  </a:prstClr>
                </a:solidFill>
              </a:rPr>
              <a:pPr/>
              <a:t>10/2/2021</a:t>
            </a:fld>
            <a:endParaRPr lang="en-US">
              <a:solidFill>
                <a:prstClr val="white">
                  <a:alpha val="50000"/>
                </a:prstClr>
              </a:solidFill>
            </a:endParaRPr>
          </a:p>
        </p:txBody>
      </p:sp>
      <p:sp>
        <p:nvSpPr>
          <p:cNvPr id="6" name="Slide Number Placeholder 5"/>
          <p:cNvSpPr>
            <a:spLocks noGrp="1"/>
          </p:cNvSpPr>
          <p:nvPr>
            <p:ph type="sldNum" sz="quarter" idx="4"/>
          </p:nvPr>
        </p:nvSpPr>
        <p:spPr>
          <a:xfrm>
            <a:off x="9752554" y="548797"/>
            <a:ext cx="1254937" cy="301752"/>
          </a:xfrm>
          <a:prstGeom prst="rect">
            <a:avLst/>
          </a:prstGeom>
        </p:spPr>
        <p:txBody>
          <a:bodyPr vert="horz" lIns="91440" tIns="45720" rIns="91440" bIns="45720" rtlCol="0" anchor="ctr"/>
          <a:lstStyle>
            <a:lvl1pPr algn="r">
              <a:defRPr sz="1200">
                <a:solidFill>
                  <a:schemeClr val="tx1"/>
                </a:solidFill>
              </a:defRPr>
            </a:lvl1pPr>
          </a:lstStyle>
          <a:p>
            <a:fld id="{A0C97379-A203-48DD-90D9-D8BB861EDB19}" type="slidenum">
              <a:rPr lang="en-US" smtClean="0">
                <a:solidFill>
                  <a:prstClr val="white"/>
                </a:solidFill>
              </a:rPr>
              <a:pPr/>
              <a:t>‹#›</a:t>
            </a:fld>
            <a:endParaRPr lang="en-US">
              <a:solidFill>
                <a:prstClr val="white"/>
              </a:solidFill>
            </a:endParaRPr>
          </a:p>
        </p:txBody>
      </p:sp>
      <p:sp>
        <p:nvSpPr>
          <p:cNvPr id="5" name="Footer Placeholder 4"/>
          <p:cNvSpPr>
            <a:spLocks noGrp="1"/>
          </p:cNvSpPr>
          <p:nvPr>
            <p:ph type="ftr" sz="quarter" idx="3"/>
          </p:nvPr>
        </p:nvSpPr>
        <p:spPr>
          <a:xfrm>
            <a:off x="8011585" y="855957"/>
            <a:ext cx="2995319" cy="301227"/>
          </a:xfrm>
          <a:prstGeom prst="rect">
            <a:avLst/>
          </a:prstGeom>
        </p:spPr>
        <p:txBody>
          <a:bodyPr vert="horz" lIns="91440" tIns="0" rIns="91440" bIns="45720" rtlCol="0" anchor="t"/>
          <a:lstStyle>
            <a:lvl1pPr algn="l">
              <a:defRPr sz="1000">
                <a:solidFill>
                  <a:schemeClr val="tx1"/>
                </a:solidFill>
              </a:defRPr>
            </a:lvl1pPr>
          </a:lstStyle>
          <a:p>
            <a:endParaRPr lang="en-US">
              <a:solidFill>
                <a:prstClr val="white"/>
              </a:solidFill>
            </a:endParaRPr>
          </a:p>
        </p:txBody>
      </p:sp>
    </p:spTree>
    <p:extLst>
      <p:ext uri="{BB962C8B-B14F-4D97-AF65-F5344CB8AC3E}">
        <p14:creationId xmlns:p14="http://schemas.microsoft.com/office/powerpoint/2010/main" val="2903563088"/>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defTabSz="457200"/>
            <a:fld id="{2DF40FC8-7DE1-44A4-8B10-8FF84CF32A16}" type="datetimeFigureOut">
              <a:rPr lang="en-GB" smtClean="0">
                <a:solidFill>
                  <a:srgbClr val="E84C22"/>
                </a:solidFill>
              </a:rPr>
              <a:pPr defTabSz="457200"/>
              <a:t>02/10/2021</a:t>
            </a:fld>
            <a:endParaRPr lang="en-GB">
              <a:solidFill>
                <a:srgbClr val="E84C22"/>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defTabSz="457200"/>
            <a:endParaRPr lang="en-GB">
              <a:solidFill>
                <a:srgbClr val="E84C22"/>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defTabSz="457200"/>
            <a:fld id="{048437C1-E4ED-4B84-8B0C-B670AA16E163}" type="slidenum">
              <a:rPr lang="en-GB" smtClean="0">
                <a:solidFill>
                  <a:srgbClr val="E84C22"/>
                </a:solidFill>
              </a:rPr>
              <a:pPr defTabSz="457200"/>
              <a:t>‹#›</a:t>
            </a:fld>
            <a:endParaRPr lang="en-GB">
              <a:solidFill>
                <a:srgbClr val="E84C22"/>
              </a:solidFill>
            </a:endParaRPr>
          </a:p>
        </p:txBody>
      </p:sp>
    </p:spTree>
    <p:extLst>
      <p:ext uri="{BB962C8B-B14F-4D97-AF65-F5344CB8AC3E}">
        <p14:creationId xmlns:p14="http://schemas.microsoft.com/office/powerpoint/2010/main" val="357439113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1D8BD707-D9CF-40AE-B4C6-C98DA3205C09}" type="datetimeFigureOut">
              <a:rPr lang="en-US" smtClean="0">
                <a:solidFill>
                  <a:srgbClr val="D2533C"/>
                </a:solidFill>
              </a:rPr>
              <a:pPr/>
              <a:t>10/2/2021</a:t>
            </a:fld>
            <a:endParaRPr lang="en-US">
              <a:solidFill>
                <a:srgbClr val="D2533C"/>
              </a:solidFill>
            </a:endParaRPr>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D2533C"/>
              </a:solidFill>
            </a:endParaRPr>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B6F15528-21DE-4FAA-801E-634DDDAF4B2B}" type="slidenum">
              <a:rPr lang="en-US" smtClean="0">
                <a:solidFill>
                  <a:srgbClr val="D2533C"/>
                </a:solidFill>
              </a:rPr>
              <a:pPr/>
              <a:t>‹#›</a:t>
            </a:fld>
            <a:endParaRPr lang="en-US">
              <a:solidFill>
                <a:srgbClr val="D2533C"/>
              </a:solidFill>
            </a:endParaRPr>
          </a:p>
        </p:txBody>
      </p:sp>
    </p:spTree>
    <p:extLst>
      <p:ext uri="{BB962C8B-B14F-4D97-AF65-F5344CB8AC3E}">
        <p14:creationId xmlns:p14="http://schemas.microsoft.com/office/powerpoint/2010/main" val="64153054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f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hemeOverride" Target="../theme/themeOverride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hemeOverride" Target="../theme/themeOverride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30.xml"/><Relationship Id="rId1" Type="http://schemas.openxmlformats.org/officeDocument/2006/relationships/themeOverride" Target="../theme/themeOverride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30.xml"/><Relationship Id="rId1" Type="http://schemas.openxmlformats.org/officeDocument/2006/relationships/themeOverride" Target="../theme/themeOverride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37.xml"/><Relationship Id="rId1" Type="http://schemas.openxmlformats.org/officeDocument/2006/relationships/themeOverride" Target="../theme/themeOverride6.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7.xml"/><Relationship Id="rId1" Type="http://schemas.openxmlformats.org/officeDocument/2006/relationships/themeOverride" Target="../theme/themeOverride7.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hemeOverride" Target="../theme/themeOverride8.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hemeOverride" Target="../theme/themeOverride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hemeOverride" Target="../theme/themeOverride10.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Acute vascular disorders</a:t>
            </a:r>
            <a:endParaRPr lang="en-US" dirty="0"/>
          </a:p>
        </p:txBody>
      </p:sp>
      <p:sp>
        <p:nvSpPr>
          <p:cNvPr id="3" name="Subtitle 2"/>
          <p:cNvSpPr>
            <a:spLocks noGrp="1"/>
          </p:cNvSpPr>
          <p:nvPr>
            <p:ph type="subTitle" idx="1"/>
          </p:nvPr>
        </p:nvSpPr>
        <p:spPr>
          <a:xfrm>
            <a:off x="1154955" y="4777380"/>
            <a:ext cx="8825658" cy="1458828"/>
          </a:xfrm>
        </p:spPr>
        <p:txBody>
          <a:bodyPr>
            <a:normAutofit fontScale="92500" lnSpcReduction="20000"/>
          </a:bodyPr>
          <a:lstStyle/>
          <a:p>
            <a:r>
              <a:rPr lang="en-US" dirty="0" smtClean="0"/>
              <a:t>Done by: ghazi </a:t>
            </a:r>
            <a:r>
              <a:rPr lang="en-US" dirty="0" err="1" smtClean="0"/>
              <a:t>jadeed</a:t>
            </a:r>
            <a:endParaRPr lang="en-US" dirty="0"/>
          </a:p>
          <a:p>
            <a:r>
              <a:rPr lang="en-US" dirty="0" smtClean="0"/>
              <a:t>                  </a:t>
            </a:r>
            <a:r>
              <a:rPr lang="en-US" dirty="0" err="1" smtClean="0"/>
              <a:t>etaf</a:t>
            </a:r>
            <a:r>
              <a:rPr lang="en-US" dirty="0" smtClean="0"/>
              <a:t> </a:t>
            </a:r>
            <a:r>
              <a:rPr lang="en-US" dirty="0" err="1" smtClean="0"/>
              <a:t>shaban</a:t>
            </a:r>
            <a:endParaRPr lang="en-US" dirty="0" smtClean="0"/>
          </a:p>
          <a:p>
            <a:r>
              <a:rPr lang="en-US" dirty="0"/>
              <a:t> </a:t>
            </a:r>
            <a:r>
              <a:rPr lang="en-US" dirty="0" smtClean="0"/>
              <a:t>                 </a:t>
            </a:r>
            <a:r>
              <a:rPr lang="en-US" dirty="0" err="1" smtClean="0"/>
              <a:t>shereen</a:t>
            </a:r>
            <a:r>
              <a:rPr lang="en-US" dirty="0" smtClean="0"/>
              <a:t> Samir</a:t>
            </a:r>
          </a:p>
          <a:p>
            <a:r>
              <a:rPr lang="en-US" dirty="0"/>
              <a:t> </a:t>
            </a:r>
            <a:r>
              <a:rPr lang="en-US" dirty="0" smtClean="0"/>
              <a:t>                 Khaled samara</a:t>
            </a:r>
          </a:p>
        </p:txBody>
      </p:sp>
    </p:spTree>
    <p:extLst>
      <p:ext uri="{BB962C8B-B14F-4D97-AF65-F5344CB8AC3E}">
        <p14:creationId xmlns:p14="http://schemas.microsoft.com/office/powerpoint/2010/main" val="3102846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a:t>Venous duplex ultrasound is commonly performed to look for evidence of thrombosis throughout the deep or superficial venous </a:t>
            </a:r>
            <a:r>
              <a:rPr lang="en-US" dirty="0" smtClean="0"/>
              <a:t>system</a:t>
            </a:r>
            <a:r>
              <a:rPr lang="en-US" dirty="0"/>
              <a:t> </a:t>
            </a:r>
            <a:r>
              <a:rPr lang="en-US" dirty="0" smtClean="0"/>
              <a:t>– requires a specialist.</a:t>
            </a:r>
          </a:p>
          <a:p>
            <a:r>
              <a:rPr lang="en-US" dirty="0"/>
              <a:t>Compression ultrasound involves applying pressure with the ultrasound probe over the common femoral and popliteal veins. Under normal circumstances these veins will compress tightly shut. In the presence of DVT they will not fully compress. It is rapid to both learn and perform, but not ideal and most importantly misses calf vein thrombosis</a:t>
            </a:r>
            <a:r>
              <a:rPr lang="en-US" dirty="0" smtClean="0"/>
              <a:t>.</a:t>
            </a:r>
          </a:p>
          <a:p>
            <a:r>
              <a:rPr lang="en-US" dirty="0"/>
              <a:t>Ascending venography, which shows a thrombus as a filling defect, is now rarely required unless thrombolysis is being </a:t>
            </a:r>
            <a:r>
              <a:rPr lang="en-US" dirty="0" smtClean="0"/>
              <a:t>considered.</a:t>
            </a:r>
          </a:p>
          <a:p>
            <a:r>
              <a:rPr lang="en-US" dirty="0" smtClean="0"/>
              <a:t>MR </a:t>
            </a:r>
            <a:r>
              <a:rPr lang="en-US" dirty="0"/>
              <a:t>venography may also be used</a:t>
            </a:r>
            <a:r>
              <a:rPr lang="en-US" dirty="0" smtClean="0"/>
              <a:t>.</a:t>
            </a:r>
          </a:p>
          <a:p>
            <a:r>
              <a:rPr lang="en-US" dirty="0"/>
              <a:t>Pulmonary embolus is diagnosed definitively by computed tomography (CT) pulmonary angiogram, which will demonstrate the presence of filling defects in the pulmonary arteries</a:t>
            </a:r>
          </a:p>
        </p:txBody>
      </p:sp>
    </p:spTree>
    <p:extLst>
      <p:ext uri="{BB962C8B-B14F-4D97-AF65-F5344CB8AC3E}">
        <p14:creationId xmlns:p14="http://schemas.microsoft.com/office/powerpoint/2010/main" val="850546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83" y="1463021"/>
            <a:ext cx="4516373" cy="4391025"/>
          </a:xfrm>
          <a:prstGeom prst="rect">
            <a:avLst/>
          </a:prstGeom>
        </p:spPr>
      </p:pic>
      <p:sp>
        <p:nvSpPr>
          <p:cNvPr id="6" name="TextBox 5"/>
          <p:cNvSpPr txBox="1"/>
          <p:nvPr/>
        </p:nvSpPr>
        <p:spPr>
          <a:xfrm>
            <a:off x="739537" y="816690"/>
            <a:ext cx="4242063" cy="646331"/>
          </a:xfrm>
          <a:prstGeom prst="rect">
            <a:avLst/>
          </a:prstGeom>
          <a:noFill/>
        </p:spPr>
        <p:txBody>
          <a:bodyPr wrap="square" rtlCol="0">
            <a:spAutoFit/>
          </a:bodyPr>
          <a:lstStyle/>
          <a:p>
            <a:r>
              <a:rPr lang="en-US" dirty="0"/>
              <a:t>Deep vein thrombosis of </a:t>
            </a:r>
            <a:r>
              <a:rPr lang="en-US" dirty="0" smtClean="0"/>
              <a:t>the common femoral vein</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1168" y="1463021"/>
            <a:ext cx="5952870" cy="4391025"/>
          </a:xfrm>
          <a:prstGeom prst="rect">
            <a:avLst/>
          </a:prstGeom>
        </p:spPr>
      </p:pic>
      <p:sp>
        <p:nvSpPr>
          <p:cNvPr id="9" name="TextBox 8"/>
          <p:cNvSpPr txBox="1"/>
          <p:nvPr/>
        </p:nvSpPr>
        <p:spPr>
          <a:xfrm>
            <a:off x="6655325" y="816690"/>
            <a:ext cx="3751868" cy="646331"/>
          </a:xfrm>
          <a:prstGeom prst="rect">
            <a:avLst/>
          </a:prstGeom>
          <a:noFill/>
        </p:spPr>
        <p:txBody>
          <a:bodyPr wrap="square" rtlCol="0">
            <a:spAutoFit/>
          </a:bodyPr>
          <a:lstStyle/>
          <a:p>
            <a:r>
              <a:rPr lang="en-US" dirty="0" smtClean="0"/>
              <a:t>CTPA showing filling defect due to clot</a:t>
            </a:r>
            <a:endParaRPr lang="en-US" dirty="0"/>
          </a:p>
        </p:txBody>
      </p:sp>
    </p:spTree>
    <p:extLst>
      <p:ext uri="{BB962C8B-B14F-4D97-AF65-F5344CB8AC3E}">
        <p14:creationId xmlns:p14="http://schemas.microsoft.com/office/powerpoint/2010/main" val="3750248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diagnosis</a:t>
            </a:r>
            <a:endParaRPr lang="en-US" dirty="0"/>
          </a:p>
        </p:txBody>
      </p:sp>
      <p:sp>
        <p:nvSpPr>
          <p:cNvPr id="3" name="Content Placeholder 2"/>
          <p:cNvSpPr>
            <a:spLocks noGrp="1"/>
          </p:cNvSpPr>
          <p:nvPr>
            <p:ph idx="1"/>
          </p:nvPr>
        </p:nvSpPr>
        <p:spPr/>
        <p:txBody>
          <a:bodyPr/>
          <a:lstStyle/>
          <a:p>
            <a:r>
              <a:rPr lang="en-US" dirty="0"/>
              <a:t>The differential diagnosis of a DVT </a:t>
            </a:r>
            <a:r>
              <a:rPr lang="en-US" dirty="0" smtClean="0"/>
              <a:t>includes: </a:t>
            </a:r>
            <a:br>
              <a:rPr lang="en-US" dirty="0" smtClean="0"/>
            </a:br>
            <a:r>
              <a:rPr lang="en-US" dirty="0" smtClean="0"/>
              <a:t>- Ruptured </a:t>
            </a:r>
            <a:r>
              <a:rPr lang="en-US" dirty="0"/>
              <a:t>Baker’s </a:t>
            </a:r>
            <a:r>
              <a:rPr lang="en-US" dirty="0" smtClean="0"/>
              <a:t>cyst</a:t>
            </a:r>
            <a:br>
              <a:rPr lang="en-US" dirty="0" smtClean="0"/>
            </a:br>
            <a:r>
              <a:rPr lang="en-US" dirty="0" smtClean="0"/>
              <a:t>- Calf </a:t>
            </a:r>
            <a:r>
              <a:rPr lang="en-US" dirty="0"/>
              <a:t>muscle </a:t>
            </a:r>
            <a:r>
              <a:rPr lang="en-US" dirty="0" err="1" smtClean="0"/>
              <a:t>haematoma</a:t>
            </a:r>
            <a:r>
              <a:rPr lang="en-US" dirty="0" smtClean="0"/>
              <a:t/>
            </a:r>
            <a:br>
              <a:rPr lang="en-US" dirty="0" smtClean="0"/>
            </a:br>
            <a:r>
              <a:rPr lang="en-US" dirty="0" smtClean="0"/>
              <a:t>- Ruptured </a:t>
            </a:r>
            <a:r>
              <a:rPr lang="en-US" dirty="0" err="1"/>
              <a:t>plantaris</a:t>
            </a:r>
            <a:r>
              <a:rPr lang="en-US" dirty="0"/>
              <a:t> </a:t>
            </a:r>
            <a:r>
              <a:rPr lang="en-US" dirty="0" smtClean="0"/>
              <a:t>muscle</a:t>
            </a:r>
            <a:br>
              <a:rPr lang="en-US" dirty="0" smtClean="0"/>
            </a:br>
            <a:r>
              <a:rPr lang="en-US" dirty="0" smtClean="0"/>
              <a:t>- Thrombosed </a:t>
            </a:r>
            <a:r>
              <a:rPr lang="en-US" dirty="0"/>
              <a:t>popliteal </a:t>
            </a:r>
            <a:r>
              <a:rPr lang="en-US" dirty="0" smtClean="0"/>
              <a:t>aneurysm</a:t>
            </a:r>
            <a:br>
              <a:rPr lang="en-US" dirty="0" smtClean="0"/>
            </a:br>
            <a:r>
              <a:rPr lang="en-US" dirty="0" smtClean="0"/>
              <a:t>- Arterial </a:t>
            </a:r>
            <a:r>
              <a:rPr lang="en-US" dirty="0" err="1" smtClean="0"/>
              <a:t>ischaemia</a:t>
            </a:r>
            <a:endParaRPr lang="en-US" dirty="0"/>
          </a:p>
          <a:p>
            <a:r>
              <a:rPr lang="en-US" dirty="0" smtClean="0"/>
              <a:t>Duplex </a:t>
            </a:r>
            <a:r>
              <a:rPr lang="en-US" dirty="0"/>
              <a:t>scanning will detect many of these conditions but often patients present with non-specific pain in the calf that resolves with no firm diagnosis being made</a:t>
            </a:r>
            <a:r>
              <a:rPr lang="en-US" dirty="0" smtClean="0"/>
              <a:t>.</a:t>
            </a:r>
          </a:p>
          <a:p>
            <a:r>
              <a:rPr lang="en-US" dirty="0" smtClean="0"/>
              <a:t> </a:t>
            </a:r>
            <a:r>
              <a:rPr lang="en-US" dirty="0"/>
              <a:t>The differential diagnosis of a pulmonary embolism includes myocardial infarction, pleurisy, pneumonia and aortic dissection.</a:t>
            </a:r>
          </a:p>
        </p:txBody>
      </p:sp>
    </p:spTree>
    <p:extLst>
      <p:ext uri="{BB962C8B-B14F-4D97-AF65-F5344CB8AC3E}">
        <p14:creationId xmlns:p14="http://schemas.microsoft.com/office/powerpoint/2010/main" val="1486699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p:txBody>
          <a:bodyPr/>
          <a:lstStyle/>
          <a:p>
            <a:r>
              <a:rPr lang="en-US" dirty="0"/>
              <a:t>Patients who are confirmed to have a DVT on duplex imaging should be rapidly anticoagulated with a ‘treatment dose’ of subcutaneous LMWH. </a:t>
            </a:r>
            <a:r>
              <a:rPr lang="en-US" dirty="0" smtClean="0"/>
              <a:t/>
            </a:r>
            <a:br>
              <a:rPr lang="en-US" dirty="0" smtClean="0"/>
            </a:br>
            <a:r>
              <a:rPr lang="en-US" dirty="0" smtClean="0"/>
              <a:t> -Patients </a:t>
            </a:r>
            <a:r>
              <a:rPr lang="en-US" dirty="0"/>
              <a:t>with significant renal impairment should be commenced on intravenous unfractionated heparin. </a:t>
            </a:r>
            <a:r>
              <a:rPr lang="en-US" dirty="0" smtClean="0"/>
              <a:t/>
            </a:r>
            <a:br>
              <a:rPr lang="en-US" dirty="0" smtClean="0"/>
            </a:br>
            <a:r>
              <a:rPr lang="en-US" dirty="0" smtClean="0"/>
              <a:t> -Patients </a:t>
            </a:r>
            <a:r>
              <a:rPr lang="en-US" dirty="0"/>
              <a:t>who have a sensitivity towards heparinoids, such as those with heparin-induced thrombocytopenia, should commence on another anticoagulant, such as </a:t>
            </a:r>
            <a:r>
              <a:rPr lang="en-US" dirty="0" err="1"/>
              <a:t>fondaparinux</a:t>
            </a:r>
            <a:r>
              <a:rPr lang="en-US" dirty="0"/>
              <a:t> (an indirect factor </a:t>
            </a:r>
            <a:r>
              <a:rPr lang="en-US" dirty="0" err="1"/>
              <a:t>Xa</a:t>
            </a:r>
            <a:r>
              <a:rPr lang="en-US" dirty="0"/>
              <a:t> inhibitor) or </a:t>
            </a:r>
            <a:r>
              <a:rPr lang="en-US" dirty="0" err="1"/>
              <a:t>bivalirudin</a:t>
            </a:r>
            <a:r>
              <a:rPr lang="en-US" dirty="0"/>
              <a:t> (a direct thrombin inhibitor</a:t>
            </a:r>
            <a:r>
              <a:rPr lang="en-US" dirty="0" smtClean="0"/>
              <a:t>).</a:t>
            </a:r>
          </a:p>
          <a:p>
            <a:r>
              <a:rPr lang="en-US" dirty="0" smtClean="0"/>
              <a:t>Then, the patient will commence on warfarin for 3 months (or longer, depending on the persistence of risk factors)</a:t>
            </a:r>
            <a:endParaRPr lang="en-US" dirty="0"/>
          </a:p>
        </p:txBody>
      </p:sp>
    </p:spTree>
    <p:extLst>
      <p:ext uri="{BB962C8B-B14F-4D97-AF65-F5344CB8AC3E}">
        <p14:creationId xmlns:p14="http://schemas.microsoft.com/office/powerpoint/2010/main" val="251302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cont</a:t>
            </a:r>
            <a:r>
              <a:rPr lang="en-US" dirty="0"/>
              <a:t>.</a:t>
            </a:r>
          </a:p>
        </p:txBody>
      </p:sp>
      <p:sp>
        <p:nvSpPr>
          <p:cNvPr id="3" name="Content Placeholder 2"/>
          <p:cNvSpPr>
            <a:spLocks noGrp="1"/>
          </p:cNvSpPr>
          <p:nvPr>
            <p:ph idx="1"/>
          </p:nvPr>
        </p:nvSpPr>
        <p:spPr/>
        <p:txBody>
          <a:bodyPr/>
          <a:lstStyle/>
          <a:p>
            <a:r>
              <a:rPr lang="en-US" dirty="0" smtClean="0"/>
              <a:t>Patients </a:t>
            </a:r>
            <a:r>
              <a:rPr lang="en-US" dirty="0"/>
              <a:t>who cannot be safely anticoagulated (usually due to bleeding risks) should be considered for a temporary inferior vena cava filter, until either they are safe to be anticoagulated or the risk of </a:t>
            </a:r>
            <a:r>
              <a:rPr lang="en-US" dirty="0" err="1"/>
              <a:t>embolisation</a:t>
            </a:r>
            <a:r>
              <a:rPr lang="en-US" dirty="0"/>
              <a:t> has subsided and the filter may be retrieved. </a:t>
            </a:r>
            <a:endParaRPr lang="en-US" dirty="0" smtClean="0"/>
          </a:p>
          <a:p>
            <a:r>
              <a:rPr lang="en-US" dirty="0"/>
              <a:t>There is a range of newer or ‘novel’ anticoagulants (NOACs). These oral agents either directly inhibit factor </a:t>
            </a:r>
            <a:r>
              <a:rPr lang="en-US" dirty="0" err="1"/>
              <a:t>Xa</a:t>
            </a:r>
            <a:r>
              <a:rPr lang="en-US" dirty="0"/>
              <a:t> (rivaroxaban and </a:t>
            </a:r>
            <a:r>
              <a:rPr lang="en-US" dirty="0" err="1"/>
              <a:t>apixaban</a:t>
            </a:r>
            <a:r>
              <a:rPr lang="en-US" dirty="0"/>
              <a:t>) or thrombin (dabigatran</a:t>
            </a:r>
            <a:r>
              <a:rPr lang="en-US" dirty="0" smtClean="0"/>
              <a:t>).</a:t>
            </a:r>
          </a:p>
          <a:p>
            <a:r>
              <a:rPr lang="en-US" dirty="0"/>
              <a:t>As the treatment of </a:t>
            </a:r>
            <a:r>
              <a:rPr lang="en-US" dirty="0" smtClean="0"/>
              <a:t>Post Thrombotic Syndrome (PTS) </a:t>
            </a:r>
            <a:r>
              <a:rPr lang="en-US" dirty="0"/>
              <a:t>is so challenging, attention is being turned towards prevention with the use of thrombolysis, </a:t>
            </a:r>
            <a:r>
              <a:rPr lang="en-US" dirty="0" err="1" smtClean="0"/>
              <a:t>thrombectomy</a:t>
            </a:r>
            <a:r>
              <a:rPr lang="en-US" dirty="0" smtClean="0"/>
              <a:t> </a:t>
            </a:r>
            <a:r>
              <a:rPr lang="en-US" dirty="0"/>
              <a:t>and stenting.</a:t>
            </a:r>
          </a:p>
        </p:txBody>
      </p:sp>
    </p:spTree>
    <p:extLst>
      <p:ext uri="{BB962C8B-B14F-4D97-AF65-F5344CB8AC3E}">
        <p14:creationId xmlns:p14="http://schemas.microsoft.com/office/powerpoint/2010/main" val="241670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cont.</a:t>
            </a:r>
            <a:endParaRPr lang="en-US" dirty="0"/>
          </a:p>
        </p:txBody>
      </p:sp>
      <p:sp>
        <p:nvSpPr>
          <p:cNvPr id="3" name="Content Placeholder 2"/>
          <p:cNvSpPr>
            <a:spLocks noGrp="1"/>
          </p:cNvSpPr>
          <p:nvPr>
            <p:ph idx="1"/>
          </p:nvPr>
        </p:nvSpPr>
        <p:spPr/>
        <p:txBody>
          <a:bodyPr/>
          <a:lstStyle/>
          <a:p>
            <a:r>
              <a:rPr lang="en-US" dirty="0"/>
              <a:t>During thrombolysis, tissue plasminogen activator is administered directly into the thrombus, either via the popliteal vein or by direct puncture in the groin. </a:t>
            </a:r>
            <a:endParaRPr lang="en-US" dirty="0" smtClean="0"/>
          </a:p>
          <a:p>
            <a:r>
              <a:rPr lang="en-US" dirty="0"/>
              <a:t>Removal of the thrombus by surgery or percutaneous (catheter-based) methods are used in case of threat to life or limb and failure to respond to non-operative management</a:t>
            </a:r>
            <a:r>
              <a:rPr lang="en-US" dirty="0" smtClean="0"/>
              <a:t>.</a:t>
            </a:r>
          </a:p>
          <a:p>
            <a:endParaRPr lang="en-US" dirty="0"/>
          </a:p>
          <a:p>
            <a:r>
              <a:rPr lang="en-US" dirty="0"/>
              <a:t>Most pulmonary emboli can be treated by anticoagulation and observation, but severe right heart strain and shortness of breath indicates the need for thrombolysis or radiologically guided catheter embolectomy.</a:t>
            </a:r>
          </a:p>
          <a:p>
            <a:endParaRPr lang="en-US" dirty="0"/>
          </a:p>
        </p:txBody>
      </p:sp>
    </p:spTree>
    <p:extLst>
      <p:ext uri="{BB962C8B-B14F-4D97-AF65-F5344CB8AC3E}">
        <p14:creationId xmlns:p14="http://schemas.microsoft.com/office/powerpoint/2010/main" val="4103634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Prophylaxis</a:t>
            </a:r>
            <a:endParaRPr lang="en-US" dirty="0"/>
          </a:p>
        </p:txBody>
      </p:sp>
      <p:sp>
        <p:nvSpPr>
          <p:cNvPr id="3" name="Content Placeholder 2"/>
          <p:cNvSpPr>
            <a:spLocks noGrp="1"/>
          </p:cNvSpPr>
          <p:nvPr>
            <p:ph idx="1"/>
          </p:nvPr>
        </p:nvSpPr>
        <p:spPr/>
        <p:txBody>
          <a:bodyPr/>
          <a:lstStyle/>
          <a:p>
            <a:r>
              <a:rPr lang="en-US" dirty="0"/>
              <a:t>Prophylactic methods can be divided into mechanical and </a:t>
            </a:r>
            <a:r>
              <a:rPr lang="en-US" dirty="0" smtClean="0"/>
              <a:t>pharmacological.</a:t>
            </a:r>
          </a:p>
          <a:p>
            <a:endParaRPr lang="en-US" dirty="0"/>
          </a:p>
          <a:p>
            <a:r>
              <a:rPr lang="en-US" dirty="0"/>
              <a:t>Mechanical methods as: graduated elastic compression stockings and external pneumatic </a:t>
            </a:r>
            <a:r>
              <a:rPr lang="en-US" dirty="0" smtClean="0"/>
              <a:t>compression, but they should be avoided in patient with peripheral vascular disease.</a:t>
            </a:r>
          </a:p>
          <a:p>
            <a:endParaRPr lang="en-US" dirty="0"/>
          </a:p>
          <a:p>
            <a:r>
              <a:rPr lang="en-US" dirty="0"/>
              <a:t>Pharmacological methods are more effective than mechanical methods at risk reduction, although they carry an increased risk of </a:t>
            </a:r>
            <a:r>
              <a:rPr lang="en-US" dirty="0" smtClean="0"/>
              <a:t>bleeding </a:t>
            </a:r>
            <a:r>
              <a:rPr lang="en-US" dirty="0"/>
              <a:t>and include low-dose unfractionated </a:t>
            </a:r>
            <a:r>
              <a:rPr lang="en-US" dirty="0" smtClean="0"/>
              <a:t>heparin and LMWH given subcutaneously (the latter doesn’t require monitoring)</a:t>
            </a:r>
          </a:p>
        </p:txBody>
      </p:sp>
    </p:spTree>
    <p:extLst>
      <p:ext uri="{BB962C8B-B14F-4D97-AF65-F5344CB8AC3E}">
        <p14:creationId xmlns:p14="http://schemas.microsoft.com/office/powerpoint/2010/main" val="801708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9252" y="2667000"/>
            <a:ext cx="5663742" cy="36678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67" y="2666999"/>
            <a:ext cx="4289196" cy="3667813"/>
          </a:xfrm>
          <a:prstGeom prst="rect">
            <a:avLst/>
          </a:prstGeom>
        </p:spPr>
      </p:pic>
      <p:sp>
        <p:nvSpPr>
          <p:cNvPr id="6" name="TextBox 5"/>
          <p:cNvSpPr txBox="1"/>
          <p:nvPr/>
        </p:nvSpPr>
        <p:spPr>
          <a:xfrm>
            <a:off x="999241" y="895546"/>
            <a:ext cx="8465270" cy="1138773"/>
          </a:xfrm>
          <a:prstGeom prst="rect">
            <a:avLst/>
          </a:prstGeom>
          <a:noFill/>
        </p:spPr>
        <p:txBody>
          <a:bodyPr wrap="square" rtlCol="0">
            <a:spAutoFit/>
          </a:bodyPr>
          <a:lstStyle/>
          <a:p>
            <a:r>
              <a:rPr lang="en-US" sz="3200" b="1" dirty="0" smtClean="0"/>
              <a:t>Inferior Vena cava filter </a:t>
            </a:r>
            <a:r>
              <a:rPr lang="en-US" dirty="0" smtClean="0"/>
              <a:t>placement in patients with DVT with a contraindication for anti-coagulation and those with risk for recurrent DVT and subsequent PE</a:t>
            </a:r>
            <a:endParaRPr lang="en-US" dirty="0"/>
          </a:p>
        </p:txBody>
      </p:sp>
    </p:spTree>
    <p:extLst>
      <p:ext uri="{BB962C8B-B14F-4D97-AF65-F5344CB8AC3E}">
        <p14:creationId xmlns:p14="http://schemas.microsoft.com/office/powerpoint/2010/main" val="1215084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FA6B02C-DE85-4628-A201-CF0CF68444D4}"/>
              </a:ext>
            </a:extLst>
          </p:cNvPr>
          <p:cNvSpPr>
            <a:spLocks noGrp="1"/>
          </p:cNvSpPr>
          <p:nvPr>
            <p:ph type="ctrTitle"/>
          </p:nvPr>
        </p:nvSpPr>
        <p:spPr/>
        <p:txBody>
          <a:bodyPr>
            <a:normAutofit fontScale="90000"/>
          </a:bodyPr>
          <a:lstStyle/>
          <a:p>
            <a:r>
              <a:rPr lang="en-US" dirty="0"/>
              <a:t>Superficial thrombophlebitis &amp; post thrombotic syndrome </a:t>
            </a:r>
            <a:endParaRPr lang="en-GB" dirty="0"/>
          </a:p>
        </p:txBody>
      </p:sp>
      <p:sp>
        <p:nvSpPr>
          <p:cNvPr id="5" name="Subtitle 4">
            <a:extLst>
              <a:ext uri="{FF2B5EF4-FFF2-40B4-BE49-F238E27FC236}">
                <a16:creationId xmlns:a16="http://schemas.microsoft.com/office/drawing/2014/main" xmlns="" id="{D9B75B38-58AF-4F7A-9E1C-6C612808AA46}"/>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61672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xmlns="" id="{16293C0B-DAC4-4951-84FF-E7A8C1D65263}"/>
              </a:ext>
            </a:extLst>
          </p:cNvPr>
          <p:cNvGraphicFramePr/>
          <p:nvPr>
            <p:extLst/>
          </p:nvPr>
        </p:nvGraphicFramePr>
        <p:xfrm>
          <a:off x="5163956" y="2385997"/>
          <a:ext cx="7977027" cy="4166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xmlns="" id="{257F003C-351F-4C55-8821-AF8D6D289AFD}"/>
              </a:ext>
            </a:extLst>
          </p:cNvPr>
          <p:cNvSpPr>
            <a:spLocks noGrp="1"/>
          </p:cNvSpPr>
          <p:nvPr>
            <p:ph idx="1"/>
          </p:nvPr>
        </p:nvSpPr>
        <p:spPr>
          <a:xfrm>
            <a:off x="388706" y="495462"/>
            <a:ext cx="10515600" cy="5289112"/>
          </a:xfrm>
        </p:spPr>
        <p:txBody>
          <a:bodyPr>
            <a:normAutofit/>
          </a:bodyPr>
          <a:lstStyle/>
          <a:p>
            <a:pPr marL="0" indent="0">
              <a:buNone/>
            </a:pPr>
            <a:r>
              <a:rPr lang="en-US" dirty="0">
                <a:solidFill>
                  <a:schemeClr val="tx1"/>
                </a:solidFill>
              </a:rPr>
              <a:t>Superficial thrombophlebitis is a disorder that is characterized by the presence of a thrombus in the Superficial veins.</a:t>
            </a:r>
          </a:p>
          <a:p>
            <a:pPr marL="0" indent="0">
              <a:buNone/>
            </a:pPr>
            <a:r>
              <a:rPr lang="en-US" dirty="0">
                <a:solidFill>
                  <a:schemeClr val="tx1"/>
                </a:solidFill>
              </a:rPr>
              <a:t>A similar concept to DVT </a:t>
            </a:r>
          </a:p>
          <a:p>
            <a:pPr marL="0" indent="0">
              <a:buNone/>
            </a:pPr>
            <a:r>
              <a:rPr lang="en-US" dirty="0">
                <a:solidFill>
                  <a:schemeClr val="tx1"/>
                </a:solidFill>
              </a:rPr>
              <a:t>Pts who had Superficial thrombophlebitis or DVT could subsequently develop post thrombotic syndrome </a:t>
            </a:r>
          </a:p>
          <a:p>
            <a:pPr marL="0" indent="0">
              <a:buNone/>
            </a:pPr>
            <a:endParaRPr lang="en-US" dirty="0">
              <a:solidFill>
                <a:schemeClr val="tx1"/>
              </a:solidFill>
            </a:endParaRPr>
          </a:p>
          <a:p>
            <a:pPr marL="0" indent="0">
              <a:buNone/>
            </a:pPr>
            <a:r>
              <a:rPr lang="en-US" dirty="0">
                <a:solidFill>
                  <a:schemeClr val="tx1"/>
                </a:solidFill>
              </a:rPr>
              <a:t>The pathophysiology of superficial thrombophlebitis </a:t>
            </a:r>
          </a:p>
          <a:p>
            <a:pPr marL="0" indent="0">
              <a:buNone/>
            </a:pPr>
            <a:r>
              <a:rPr lang="en-US" dirty="0">
                <a:solidFill>
                  <a:schemeClr val="tx1"/>
                </a:solidFill>
              </a:rPr>
              <a:t>And DVT could be simplified into </a:t>
            </a:r>
          </a:p>
          <a:p>
            <a:pPr marL="0" indent="0">
              <a:buNone/>
            </a:pPr>
            <a:endParaRPr lang="en-US" dirty="0">
              <a:solidFill>
                <a:schemeClr val="tx1"/>
              </a:solidFill>
            </a:endParaRPr>
          </a:p>
          <a:p>
            <a:pPr marL="0" indent="0">
              <a:buNone/>
            </a:pPr>
            <a:endParaRPr lang="en-US" dirty="0"/>
          </a:p>
          <a:p>
            <a:pPr marL="0" indent="0">
              <a:buNone/>
            </a:pPr>
            <a:r>
              <a:rPr lang="en-US" dirty="0">
                <a:solidFill>
                  <a:srgbClr val="FF0000"/>
                </a:solidFill>
              </a:rPr>
              <a:t>VIRCHOW’S TRIAD</a:t>
            </a:r>
          </a:p>
          <a:p>
            <a:pPr marL="0" indent="0">
              <a:buNone/>
            </a:pPr>
            <a:endParaRPr lang="en-US" dirty="0"/>
          </a:p>
        </p:txBody>
      </p:sp>
    </p:spTree>
    <p:extLst>
      <p:ext uri="{BB962C8B-B14F-4D97-AF65-F5344CB8AC3E}">
        <p14:creationId xmlns:p14="http://schemas.microsoft.com/office/powerpoint/2010/main" val="125535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Venous Disorders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35934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41ACF1-84D0-4310-AF39-ADB5BA41CD89}"/>
              </a:ext>
            </a:extLst>
          </p:cNvPr>
          <p:cNvSpPr>
            <a:spLocks noGrp="1"/>
          </p:cNvSpPr>
          <p:nvPr>
            <p:ph type="title"/>
          </p:nvPr>
        </p:nvSpPr>
        <p:spPr/>
        <p:txBody>
          <a:bodyPr>
            <a:normAutofit/>
          </a:bodyPr>
          <a:lstStyle/>
          <a:p>
            <a:r>
              <a:rPr lang="en-US" dirty="0"/>
              <a:t>Superficial Thrombophlebitis</a:t>
            </a:r>
            <a:br>
              <a:rPr lang="en-US" dirty="0"/>
            </a:br>
            <a:endParaRPr lang="en-GB" dirty="0"/>
          </a:p>
        </p:txBody>
      </p:sp>
      <p:sp>
        <p:nvSpPr>
          <p:cNvPr id="3" name="Subtitle 2">
            <a:extLst>
              <a:ext uri="{FF2B5EF4-FFF2-40B4-BE49-F238E27FC236}">
                <a16:creationId xmlns:a16="http://schemas.microsoft.com/office/drawing/2014/main" xmlns="" id="{70C7918A-612C-4DE8-9DD1-8FD0FB11C8BE}"/>
              </a:ext>
            </a:extLst>
          </p:cNvPr>
          <p:cNvSpPr>
            <a:spLocks noGrp="1"/>
          </p:cNvSpPr>
          <p:nvPr>
            <p:ph type="body" idx="1"/>
          </p:nvPr>
        </p:nvSpPr>
        <p:spPr/>
        <p:txBody>
          <a:bodyPr/>
          <a:lstStyle/>
          <a:p>
            <a:r>
              <a:rPr lang="en-US" sz="2400" dirty="0"/>
              <a:t>(aka: superficial venous thrombosis)</a:t>
            </a:r>
            <a:endParaRPr lang="en-GB" dirty="0"/>
          </a:p>
        </p:txBody>
      </p:sp>
    </p:spTree>
    <p:extLst>
      <p:ext uri="{BB962C8B-B14F-4D97-AF65-F5344CB8AC3E}">
        <p14:creationId xmlns:p14="http://schemas.microsoft.com/office/powerpoint/2010/main" val="131294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xmlns="" id="{30151F26-4C1F-442C-BEEE-39CF5BED61C4}"/>
              </a:ext>
            </a:extLst>
          </p:cNvPr>
          <p:cNvSpPr>
            <a:spLocks noGrp="1"/>
          </p:cNvSpPr>
          <p:nvPr>
            <p:ph type="title"/>
          </p:nvPr>
        </p:nvSpPr>
        <p:spPr>
          <a:xfrm>
            <a:off x="371060" y="460513"/>
            <a:ext cx="9875520" cy="1356360"/>
          </a:xfrm>
        </p:spPr>
        <p:txBody>
          <a:bodyPr/>
          <a:lstStyle/>
          <a:p>
            <a:r>
              <a:rPr lang="en-US" dirty="0"/>
              <a:t>Definition </a:t>
            </a:r>
            <a:endParaRPr lang="en-GB" dirty="0"/>
          </a:p>
        </p:txBody>
      </p:sp>
      <p:sp>
        <p:nvSpPr>
          <p:cNvPr id="13" name="Content Placeholder 12">
            <a:extLst>
              <a:ext uri="{FF2B5EF4-FFF2-40B4-BE49-F238E27FC236}">
                <a16:creationId xmlns:a16="http://schemas.microsoft.com/office/drawing/2014/main" xmlns="" id="{4540BCD6-8968-4022-9B31-00C378720986}"/>
              </a:ext>
            </a:extLst>
          </p:cNvPr>
          <p:cNvSpPr>
            <a:spLocks noGrp="1"/>
          </p:cNvSpPr>
          <p:nvPr>
            <p:ph idx="1"/>
          </p:nvPr>
        </p:nvSpPr>
        <p:spPr>
          <a:xfrm>
            <a:off x="371060" y="2236311"/>
            <a:ext cx="7013713" cy="4351338"/>
          </a:xfrm>
        </p:spPr>
        <p:txBody>
          <a:bodyPr>
            <a:normAutofit/>
          </a:bodyPr>
          <a:lstStyle/>
          <a:p>
            <a:r>
              <a:rPr lang="en-US" b="0" i="0" dirty="0">
                <a:solidFill>
                  <a:schemeClr val="tx1"/>
                </a:solidFill>
                <a:effectLst/>
                <a:latin typeface="Arial" panose="020B0604020202020204" pitchFamily="34" charset="0"/>
              </a:rPr>
              <a:t>is a thr</a:t>
            </a:r>
            <a:r>
              <a:rPr lang="en-US" dirty="0">
                <a:solidFill>
                  <a:schemeClr val="tx1"/>
                </a:solidFill>
                <a:latin typeface="Arial" panose="020B0604020202020204" pitchFamily="34" charset="0"/>
              </a:rPr>
              <a:t>ombosis</a:t>
            </a:r>
            <a:r>
              <a:rPr lang="en-US" b="0" i="0" dirty="0">
                <a:solidFill>
                  <a:schemeClr val="tx1"/>
                </a:solidFill>
                <a:effectLst/>
                <a:latin typeface="Arial" panose="020B0604020202020204" pitchFamily="34" charset="0"/>
              </a:rPr>
              <a:t> and inflammation of superficial veins which presents as a painful </a:t>
            </a:r>
            <a:r>
              <a:rPr lang="en-US" b="0" i="0" strike="noStrike" dirty="0">
                <a:solidFill>
                  <a:schemeClr val="tx1"/>
                </a:solidFill>
                <a:effectLst/>
                <a:latin typeface="Arial" panose="020B0604020202020204" pitchFamily="34" charset="0"/>
              </a:rPr>
              <a:t>induration</a:t>
            </a:r>
            <a:r>
              <a:rPr lang="en-US" b="0" i="0" dirty="0">
                <a:solidFill>
                  <a:schemeClr val="tx1"/>
                </a:solidFill>
                <a:effectLst/>
                <a:latin typeface="Arial" panose="020B0604020202020204" pitchFamily="34" charset="0"/>
              </a:rPr>
              <a:t> with </a:t>
            </a:r>
            <a:r>
              <a:rPr lang="en-US" b="0" i="0" strike="noStrike" dirty="0">
                <a:solidFill>
                  <a:schemeClr val="tx1"/>
                </a:solidFill>
                <a:effectLst/>
                <a:latin typeface="Arial" panose="020B0604020202020204" pitchFamily="34" charset="0"/>
              </a:rPr>
              <a:t>erythema</a:t>
            </a:r>
            <a:r>
              <a:rPr lang="en-US" b="0" i="0" dirty="0">
                <a:solidFill>
                  <a:schemeClr val="tx1"/>
                </a:solidFill>
                <a:effectLst/>
                <a:latin typeface="Arial" panose="020B0604020202020204" pitchFamily="34" charset="0"/>
              </a:rPr>
              <a:t> often in a linear or branching configuration forming cords</a:t>
            </a:r>
          </a:p>
          <a:p>
            <a:r>
              <a:rPr lang="en-US" b="0" i="0" dirty="0">
                <a:solidFill>
                  <a:schemeClr val="tx1"/>
                </a:solidFill>
                <a:effectLst/>
                <a:latin typeface="Arial" panose="020B0604020202020204" pitchFamily="34" charset="0"/>
              </a:rPr>
              <a:t>This type of clot doesn’t usually embolize to the lungs unless it reach the deep veins </a:t>
            </a:r>
          </a:p>
        </p:txBody>
      </p:sp>
      <p:pic>
        <p:nvPicPr>
          <p:cNvPr id="3" name="Picture 2">
            <a:extLst>
              <a:ext uri="{FF2B5EF4-FFF2-40B4-BE49-F238E27FC236}">
                <a16:creationId xmlns:a16="http://schemas.microsoft.com/office/drawing/2014/main" xmlns="" id="{C65EE48E-CFC1-4EC9-9C2E-096C1157D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spTree>
    <p:extLst>
      <p:ext uri="{BB962C8B-B14F-4D97-AF65-F5344CB8AC3E}">
        <p14:creationId xmlns:p14="http://schemas.microsoft.com/office/powerpoint/2010/main" val="368264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FE6569-37E4-491A-97A6-661081B0D3E5}"/>
              </a:ext>
            </a:extLst>
          </p:cNvPr>
          <p:cNvSpPr>
            <a:spLocks noGrp="1"/>
          </p:cNvSpPr>
          <p:nvPr>
            <p:ph type="title"/>
          </p:nvPr>
        </p:nvSpPr>
        <p:spPr/>
        <p:txBody>
          <a:bodyPr>
            <a:normAutofit/>
          </a:bodyPr>
          <a:lstStyle/>
          <a:p>
            <a:r>
              <a:rPr lang="en-US" sz="4400" b="0" i="0" dirty="0">
                <a:solidFill>
                  <a:srgbClr val="1C1C1B"/>
                </a:solidFill>
                <a:effectLst/>
                <a:latin typeface="GoudyStd"/>
              </a:rPr>
              <a:t>Common causes include </a:t>
            </a:r>
            <a:br>
              <a:rPr lang="en-US" sz="4400" b="0" i="0" dirty="0">
                <a:solidFill>
                  <a:srgbClr val="1C1C1B"/>
                </a:solidFill>
                <a:effectLst/>
                <a:latin typeface="GoudyStd"/>
              </a:rPr>
            </a:br>
            <a:endParaRPr lang="en-GB" dirty="0"/>
          </a:p>
        </p:txBody>
      </p:sp>
      <p:sp>
        <p:nvSpPr>
          <p:cNvPr id="3" name="Content Placeholder 2">
            <a:extLst>
              <a:ext uri="{FF2B5EF4-FFF2-40B4-BE49-F238E27FC236}">
                <a16:creationId xmlns:a16="http://schemas.microsoft.com/office/drawing/2014/main" xmlns="" id="{13313023-0B39-48FC-AC15-A3AD4ACC0529}"/>
              </a:ext>
            </a:extLst>
          </p:cNvPr>
          <p:cNvSpPr>
            <a:spLocks noGrp="1"/>
          </p:cNvSpPr>
          <p:nvPr>
            <p:ph idx="1"/>
          </p:nvPr>
        </p:nvSpPr>
        <p:spPr>
          <a:xfrm>
            <a:off x="838200" y="1825625"/>
            <a:ext cx="6365240" cy="4351338"/>
          </a:xfrm>
        </p:spPr>
        <p:txBody>
          <a:bodyPr>
            <a:normAutofit/>
          </a:bodyPr>
          <a:lstStyle/>
          <a:p>
            <a:pPr marL="0" indent="0">
              <a:buNone/>
            </a:pPr>
            <a:r>
              <a:rPr lang="en-US" dirty="0"/>
              <a:t/>
            </a:r>
            <a:br>
              <a:rPr lang="en-US" dirty="0"/>
            </a:br>
            <a:endParaRPr lang="en-GB" dirty="0"/>
          </a:p>
          <a:p>
            <a:endParaRPr lang="en-GB" dirty="0"/>
          </a:p>
        </p:txBody>
      </p:sp>
      <p:graphicFrame>
        <p:nvGraphicFramePr>
          <p:cNvPr id="5" name="Diagram 4">
            <a:extLst>
              <a:ext uri="{FF2B5EF4-FFF2-40B4-BE49-F238E27FC236}">
                <a16:creationId xmlns:a16="http://schemas.microsoft.com/office/drawing/2014/main" xmlns="" id="{81714D90-F54E-42B2-9BFD-58FE83BDE0A1}"/>
              </a:ext>
            </a:extLst>
          </p:cNvPr>
          <p:cNvGraphicFramePr/>
          <p:nvPr>
            <p:extLst/>
          </p:nvPr>
        </p:nvGraphicFramePr>
        <p:xfrm>
          <a:off x="0" y="1188720"/>
          <a:ext cx="12192000" cy="5669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646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6B5D3F-0CBF-44F5-8EDA-CC7192889606}"/>
              </a:ext>
            </a:extLst>
          </p:cNvPr>
          <p:cNvSpPr>
            <a:spLocks noGrp="1"/>
          </p:cNvSpPr>
          <p:nvPr>
            <p:ph type="title"/>
          </p:nvPr>
        </p:nvSpPr>
        <p:spPr/>
        <p:txBody>
          <a:bodyPr/>
          <a:lstStyle/>
          <a:p>
            <a:r>
              <a:rPr lang="en-US" dirty="0"/>
              <a:t>Risk factors </a:t>
            </a:r>
            <a:endParaRPr lang="en-GB" dirty="0"/>
          </a:p>
        </p:txBody>
      </p:sp>
      <p:pic>
        <p:nvPicPr>
          <p:cNvPr id="6" name="Content Placeholder 5">
            <a:extLst>
              <a:ext uri="{FF2B5EF4-FFF2-40B4-BE49-F238E27FC236}">
                <a16:creationId xmlns:a16="http://schemas.microsoft.com/office/drawing/2014/main" xmlns="" id="{BD7C3946-A564-4A74-8648-9E4487ECBB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5157" y="1427410"/>
            <a:ext cx="5315144" cy="4391940"/>
          </a:xfrm>
        </p:spPr>
      </p:pic>
      <p:pic>
        <p:nvPicPr>
          <p:cNvPr id="8" name="Picture 7">
            <a:extLst>
              <a:ext uri="{FF2B5EF4-FFF2-40B4-BE49-F238E27FC236}">
                <a16:creationId xmlns:a16="http://schemas.microsoft.com/office/drawing/2014/main" xmlns="" id="{80C40DA0-E444-4DD1-B7C1-08C1718CE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03" y="1612344"/>
            <a:ext cx="6019700" cy="3741976"/>
          </a:xfrm>
          <a:prstGeom prst="rect">
            <a:avLst/>
          </a:prstGeom>
        </p:spPr>
      </p:pic>
    </p:spTree>
    <p:extLst>
      <p:ext uri="{BB962C8B-B14F-4D97-AF65-F5344CB8AC3E}">
        <p14:creationId xmlns:p14="http://schemas.microsoft.com/office/powerpoint/2010/main" val="177987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B38193-450F-4CF7-87F2-89CCF99959E7}"/>
              </a:ext>
            </a:extLst>
          </p:cNvPr>
          <p:cNvSpPr>
            <a:spLocks noGrp="1"/>
          </p:cNvSpPr>
          <p:nvPr>
            <p:ph type="title"/>
          </p:nvPr>
        </p:nvSpPr>
        <p:spPr/>
        <p:txBody>
          <a:bodyPr/>
          <a:lstStyle/>
          <a:p>
            <a:r>
              <a:rPr lang="en-US" dirty="0"/>
              <a:t>PPX</a:t>
            </a:r>
            <a:endParaRPr lang="en-GB" dirty="0"/>
          </a:p>
        </p:txBody>
      </p:sp>
      <p:sp>
        <p:nvSpPr>
          <p:cNvPr id="3" name="Content Placeholder 2">
            <a:extLst>
              <a:ext uri="{FF2B5EF4-FFF2-40B4-BE49-F238E27FC236}">
                <a16:creationId xmlns:a16="http://schemas.microsoft.com/office/drawing/2014/main" xmlns="" id="{01224041-7073-4822-9414-DDFC15CFE763}"/>
              </a:ext>
            </a:extLst>
          </p:cNvPr>
          <p:cNvSpPr>
            <a:spLocks noGrp="1"/>
          </p:cNvSpPr>
          <p:nvPr>
            <p:ph idx="1"/>
          </p:nvPr>
        </p:nvSpPr>
        <p:spPr/>
        <p:txBody>
          <a:bodyPr>
            <a:normAutofit lnSpcReduction="10000"/>
          </a:bodyPr>
          <a:lstStyle/>
          <a:p>
            <a:r>
              <a:rPr lang="en-US" sz="2400" b="0" i="0" dirty="0">
                <a:solidFill>
                  <a:srgbClr val="1C1C1B"/>
                </a:solidFill>
                <a:effectLst/>
                <a:latin typeface="GoudyStd"/>
              </a:rPr>
              <a:t>Compression-based prophylactic</a:t>
            </a:r>
            <a:br>
              <a:rPr lang="en-US" sz="2400" b="0" i="0" dirty="0">
                <a:solidFill>
                  <a:srgbClr val="1C1C1B"/>
                </a:solidFill>
                <a:effectLst/>
                <a:latin typeface="GoudyStd"/>
              </a:rPr>
            </a:br>
            <a:r>
              <a:rPr lang="en-US" sz="2400" b="0" i="0" dirty="0">
                <a:solidFill>
                  <a:srgbClr val="1C1C1B"/>
                </a:solidFill>
                <a:effectLst/>
                <a:latin typeface="GoudyStd"/>
              </a:rPr>
              <a:t>measures should be avoided in patients with peripheral vascular disease</a:t>
            </a:r>
            <a:r>
              <a:rPr lang="en-US" sz="2400" dirty="0"/>
              <a:t> since the compression could lead to further pressure which could lead to further worsening of the perfusion to the area </a:t>
            </a:r>
            <a:br>
              <a:rPr lang="en-US" sz="2400" dirty="0"/>
            </a:br>
            <a:r>
              <a:rPr lang="en-US" sz="2400" b="0" i="0" dirty="0">
                <a:solidFill>
                  <a:srgbClr val="1C1C1B"/>
                </a:solidFill>
                <a:effectLst/>
                <a:latin typeface="GoudyStd"/>
              </a:rPr>
              <a:t>Pharmacological methods are more effective than mechanical methods at risk reduction, although they carry an increased risk of bleeding</a:t>
            </a:r>
            <a:r>
              <a:rPr lang="en-US" sz="2400" dirty="0"/>
              <a:t> </a:t>
            </a:r>
            <a:br>
              <a:rPr lang="en-US" sz="2400" dirty="0"/>
            </a:br>
            <a:r>
              <a:rPr lang="en-US" sz="2400" dirty="0"/>
              <a:t>LMWH </a:t>
            </a:r>
            <a:r>
              <a:rPr lang="en-US" sz="2400" b="0" i="0" dirty="0">
                <a:solidFill>
                  <a:srgbClr val="1C1C1B"/>
                </a:solidFill>
                <a:effectLst/>
                <a:latin typeface="GoudyStd"/>
              </a:rPr>
              <a:t>used both intravenously and subcutaneously. In the absence of renal impairment,</a:t>
            </a:r>
          </a:p>
          <a:p>
            <a:r>
              <a:rPr lang="en-US" sz="2400" b="0" i="0" dirty="0">
                <a:solidFill>
                  <a:srgbClr val="1C1C1B"/>
                </a:solidFill>
                <a:effectLst/>
                <a:latin typeface="GoudyStd"/>
              </a:rPr>
              <a:t> most centers currently use low molecular weight heparin (LMWH) given subcutaneously</a:t>
            </a:r>
            <a:r>
              <a:rPr lang="en-US" sz="1800" b="0" i="0" dirty="0">
                <a:solidFill>
                  <a:srgbClr val="1C1C1B"/>
                </a:solidFill>
                <a:effectLst/>
                <a:latin typeface="GoudyStd"/>
              </a:rPr>
              <a:t/>
            </a:r>
            <a:br>
              <a:rPr lang="en-US" sz="1800" b="0" i="0" dirty="0">
                <a:solidFill>
                  <a:srgbClr val="1C1C1B"/>
                </a:solidFill>
                <a:effectLst/>
                <a:latin typeface="GoudyStd"/>
              </a:rPr>
            </a:br>
            <a:endParaRPr lang="en-GB" dirty="0"/>
          </a:p>
        </p:txBody>
      </p:sp>
    </p:spTree>
    <p:extLst>
      <p:ext uri="{BB962C8B-B14F-4D97-AF65-F5344CB8AC3E}">
        <p14:creationId xmlns:p14="http://schemas.microsoft.com/office/powerpoint/2010/main" val="26137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2B5711-EA18-4D5E-ABD2-A71B9D757A5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xmlns="" id="{7F7114D5-04A2-443A-8DB5-EAC4228F7D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0312" y="0"/>
            <a:ext cx="6225847" cy="6604446"/>
          </a:xfrm>
        </p:spPr>
      </p:pic>
    </p:spTree>
    <p:extLst>
      <p:ext uri="{BB962C8B-B14F-4D97-AF65-F5344CB8AC3E}">
        <p14:creationId xmlns:p14="http://schemas.microsoft.com/office/powerpoint/2010/main" val="285619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01015F-3CAA-43D0-9BD9-0741F866D6B6}"/>
              </a:ext>
            </a:extLst>
          </p:cNvPr>
          <p:cNvSpPr>
            <a:spLocks noGrp="1"/>
          </p:cNvSpPr>
          <p:nvPr>
            <p:ph type="title"/>
          </p:nvPr>
        </p:nvSpPr>
        <p:spPr/>
        <p:txBody>
          <a:bodyPr/>
          <a:lstStyle/>
          <a:p>
            <a:r>
              <a:rPr lang="en-US" dirty="0"/>
              <a:t>Appearance </a:t>
            </a:r>
            <a:endParaRPr lang="en-GB" dirty="0"/>
          </a:p>
        </p:txBody>
      </p:sp>
      <p:sp>
        <p:nvSpPr>
          <p:cNvPr id="3" name="Content Placeholder 2">
            <a:extLst>
              <a:ext uri="{FF2B5EF4-FFF2-40B4-BE49-F238E27FC236}">
                <a16:creationId xmlns:a16="http://schemas.microsoft.com/office/drawing/2014/main" xmlns="" id="{67D26F0C-40E0-4411-994A-8365D571A5EA}"/>
              </a:ext>
            </a:extLst>
          </p:cNvPr>
          <p:cNvSpPr>
            <a:spLocks noGrp="1"/>
          </p:cNvSpPr>
          <p:nvPr>
            <p:ph idx="1"/>
          </p:nvPr>
        </p:nvSpPr>
        <p:spPr/>
        <p:txBody>
          <a:bodyPr/>
          <a:lstStyle/>
          <a:p>
            <a:r>
              <a:rPr lang="en-US" sz="1800" b="0" i="0" dirty="0">
                <a:solidFill>
                  <a:srgbClr val="1C1C1B"/>
                </a:solidFill>
                <a:effectLst/>
                <a:latin typeface="GoudyStd"/>
              </a:rPr>
              <a:t>The surface vein feels solid and is tender on palpation.</a:t>
            </a:r>
            <a:br>
              <a:rPr lang="en-US" sz="1800" b="0" i="0" dirty="0">
                <a:solidFill>
                  <a:srgbClr val="1C1C1B"/>
                </a:solidFill>
                <a:effectLst/>
                <a:latin typeface="GoudyStd"/>
              </a:rPr>
            </a:br>
            <a:r>
              <a:rPr lang="en-US" sz="1800" b="0" i="0" dirty="0">
                <a:solidFill>
                  <a:srgbClr val="1C1C1B"/>
                </a:solidFill>
                <a:effectLst/>
                <a:latin typeface="GoudyStd"/>
              </a:rPr>
              <a:t>The overlying skin may be attached to the vein and in the</a:t>
            </a:r>
            <a:br>
              <a:rPr lang="en-US" sz="1800" b="0" i="0" dirty="0">
                <a:solidFill>
                  <a:srgbClr val="1C1C1B"/>
                </a:solidFill>
                <a:effectLst/>
                <a:latin typeface="GoudyStd"/>
              </a:rPr>
            </a:br>
            <a:r>
              <a:rPr lang="en-US" sz="1800" b="0" i="0" dirty="0">
                <a:solidFill>
                  <a:srgbClr val="1C1C1B"/>
                </a:solidFill>
                <a:effectLst/>
                <a:latin typeface="GoudyStd"/>
              </a:rPr>
              <a:t>early stages may be erythematous before gradually turning</a:t>
            </a:r>
            <a:br>
              <a:rPr lang="en-US" sz="1800" b="0" i="0" dirty="0">
                <a:solidFill>
                  <a:srgbClr val="1C1C1B"/>
                </a:solidFill>
                <a:effectLst/>
                <a:latin typeface="GoudyStd"/>
              </a:rPr>
            </a:br>
            <a:r>
              <a:rPr lang="en-US" sz="1800" b="0" i="0" dirty="0">
                <a:solidFill>
                  <a:srgbClr val="1C1C1B"/>
                </a:solidFill>
                <a:effectLst/>
                <a:latin typeface="GoudyStd"/>
              </a:rPr>
              <a:t>brown.</a:t>
            </a:r>
          </a:p>
          <a:p>
            <a:r>
              <a:rPr lang="en-US" sz="1800" b="0" i="0" dirty="0">
                <a:solidFill>
                  <a:srgbClr val="1C1C1B"/>
                </a:solidFill>
                <a:effectLst/>
                <a:latin typeface="GoudyStd"/>
              </a:rPr>
              <a:t> A linear segment of vein of variable length can be easily palpated once the inflammation has died down</a:t>
            </a:r>
            <a:r>
              <a:rPr lang="en-US" dirty="0"/>
              <a:t> </a:t>
            </a:r>
            <a:br>
              <a:rPr lang="en-US" dirty="0"/>
            </a:br>
            <a:r>
              <a:rPr lang="en-US" sz="1800" b="0" i="0" dirty="0">
                <a:solidFill>
                  <a:srgbClr val="1C1C1B"/>
                </a:solidFill>
                <a:effectLst/>
                <a:latin typeface="GoudyStd"/>
              </a:rPr>
              <a:t>Most patients are treated with non-steroidal </a:t>
            </a:r>
            <a:r>
              <a:rPr lang="en-US" sz="1800" b="0" i="0" dirty="0" err="1">
                <a:solidFill>
                  <a:srgbClr val="1C1C1B"/>
                </a:solidFill>
                <a:effectLst/>
                <a:latin typeface="GoudyStd"/>
              </a:rPr>
              <a:t>antiinflammatory</a:t>
            </a:r>
            <a:r>
              <a:rPr lang="en-US" sz="1800" b="0" i="0" dirty="0">
                <a:solidFill>
                  <a:srgbClr val="1C1C1B"/>
                </a:solidFill>
                <a:effectLst/>
                <a:latin typeface="GoudyStd"/>
              </a:rPr>
              <a:t> drugs and topical heparinoid preparations and the condition resolves spontaneously</a:t>
            </a:r>
            <a:r>
              <a:rPr lang="en-US" dirty="0"/>
              <a:t> (does not require intensive treatment like DVT)</a:t>
            </a:r>
            <a:br>
              <a:rPr lang="en-US" dirty="0"/>
            </a:br>
            <a:endParaRPr lang="en-GB" dirty="0"/>
          </a:p>
        </p:txBody>
      </p:sp>
    </p:spTree>
    <p:extLst>
      <p:ext uri="{BB962C8B-B14F-4D97-AF65-F5344CB8AC3E}">
        <p14:creationId xmlns:p14="http://schemas.microsoft.com/office/powerpoint/2010/main" val="301689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EB1C92-12CE-4E98-BDD5-C075E4138AF3}"/>
              </a:ext>
            </a:extLst>
          </p:cNvPr>
          <p:cNvSpPr>
            <a:spLocks noGrp="1"/>
          </p:cNvSpPr>
          <p:nvPr>
            <p:ph type="title"/>
          </p:nvPr>
        </p:nvSpPr>
        <p:spPr/>
        <p:txBody>
          <a:bodyPr/>
          <a:lstStyle/>
          <a:p>
            <a:r>
              <a:rPr lang="en-US" dirty="0"/>
              <a:t>  </a:t>
            </a:r>
            <a:endParaRPr lang="en-GB" dirty="0"/>
          </a:p>
        </p:txBody>
      </p:sp>
      <p:pic>
        <p:nvPicPr>
          <p:cNvPr id="4" name="Content Placeholder 3">
            <a:extLst>
              <a:ext uri="{FF2B5EF4-FFF2-40B4-BE49-F238E27FC236}">
                <a16:creationId xmlns:a16="http://schemas.microsoft.com/office/drawing/2014/main" xmlns="" id="{45CB46D9-DC6E-4EE1-AE81-EF16CDB4D292}"/>
              </a:ext>
            </a:extLst>
          </p:cNvPr>
          <p:cNvPicPr>
            <a:picLocks noGrp="1" noChangeAspect="1"/>
          </p:cNvPicPr>
          <p:nvPr>
            <p:ph idx="1"/>
          </p:nvPr>
        </p:nvPicPr>
        <p:blipFill>
          <a:blip r:embed="rId2"/>
          <a:stretch>
            <a:fillRect/>
          </a:stretch>
        </p:blipFill>
        <p:spPr>
          <a:xfrm>
            <a:off x="1616222" y="35456"/>
            <a:ext cx="8959555" cy="6787087"/>
          </a:xfrm>
          <a:prstGeom prst="rect">
            <a:avLst/>
          </a:prstGeom>
        </p:spPr>
      </p:pic>
    </p:spTree>
    <p:extLst>
      <p:ext uri="{BB962C8B-B14F-4D97-AF65-F5344CB8AC3E}">
        <p14:creationId xmlns:p14="http://schemas.microsoft.com/office/powerpoint/2010/main" val="18942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A24F6B8-E557-41AE-85AE-F795E70B8EB3}"/>
              </a:ext>
            </a:extLst>
          </p:cNvPr>
          <p:cNvSpPr>
            <a:spLocks noGrp="1"/>
          </p:cNvSpPr>
          <p:nvPr>
            <p:ph type="title"/>
          </p:nvPr>
        </p:nvSpPr>
        <p:spPr/>
        <p:txBody>
          <a:bodyPr/>
          <a:lstStyle/>
          <a:p>
            <a:r>
              <a:rPr lang="en-US" dirty="0"/>
              <a:t>Post-thromboembolic syndrome  </a:t>
            </a:r>
            <a:endParaRPr lang="en-GB" dirty="0"/>
          </a:p>
        </p:txBody>
      </p:sp>
      <p:sp>
        <p:nvSpPr>
          <p:cNvPr id="2" name="Text Placeholder 1">
            <a:extLst>
              <a:ext uri="{FF2B5EF4-FFF2-40B4-BE49-F238E27FC236}">
                <a16:creationId xmlns:a16="http://schemas.microsoft.com/office/drawing/2014/main" xmlns="" id="{EF27D2B2-D653-42AE-B8BF-AF88119A6C3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9713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02F44C-C748-43FE-A276-037987EC1A83}"/>
              </a:ext>
            </a:extLst>
          </p:cNvPr>
          <p:cNvSpPr>
            <a:spLocks noGrp="1"/>
          </p:cNvSpPr>
          <p:nvPr>
            <p:ph type="title"/>
          </p:nvPr>
        </p:nvSpPr>
        <p:spPr/>
        <p:txBody>
          <a:bodyPr/>
          <a:lstStyle/>
          <a:p>
            <a:r>
              <a:rPr lang="en-US" dirty="0"/>
              <a:t>Post thromboembolic syndrome </a:t>
            </a:r>
            <a:endParaRPr lang="en-GB" dirty="0"/>
          </a:p>
        </p:txBody>
      </p:sp>
      <p:sp>
        <p:nvSpPr>
          <p:cNvPr id="3" name="Content Placeholder 2">
            <a:extLst>
              <a:ext uri="{FF2B5EF4-FFF2-40B4-BE49-F238E27FC236}">
                <a16:creationId xmlns:a16="http://schemas.microsoft.com/office/drawing/2014/main" xmlns="" id="{61B3738E-D115-48BF-BC2C-CE837564CF43}"/>
              </a:ext>
            </a:extLst>
          </p:cNvPr>
          <p:cNvSpPr>
            <a:spLocks noGrp="1"/>
          </p:cNvSpPr>
          <p:nvPr>
            <p:ph idx="1"/>
          </p:nvPr>
        </p:nvSpPr>
        <p:spPr/>
        <p:txBody>
          <a:bodyPr>
            <a:normAutofit/>
          </a:bodyPr>
          <a:lstStyle/>
          <a:p>
            <a:pPr marL="0" indent="0">
              <a:buNone/>
            </a:pPr>
            <a:r>
              <a:rPr lang="en-US" b="0" i="0" dirty="0">
                <a:solidFill>
                  <a:srgbClr val="202122"/>
                </a:solidFill>
                <a:effectLst/>
                <a:latin typeface="Arial" panose="020B0604020202020204" pitchFamily="34" charset="0"/>
              </a:rPr>
              <a:t>a medical condition that may occur as a long-term complication of</a:t>
            </a:r>
            <a:r>
              <a:rPr lang="en-US" dirty="0">
                <a:solidFill>
                  <a:srgbClr val="202122"/>
                </a:solidFill>
                <a:latin typeface="Arial" panose="020B0604020202020204" pitchFamily="34" charset="0"/>
              </a:rPr>
              <a:t> venous thromboembolism </a:t>
            </a:r>
            <a:endParaRPr lang="en-US" b="0" i="0" dirty="0">
              <a:solidFill>
                <a:srgbClr val="202122"/>
              </a:solidFill>
              <a:effectLst/>
              <a:latin typeface="Arial" panose="020B0604020202020204" pitchFamily="34" charset="0"/>
            </a:endParaRPr>
          </a:p>
          <a:p>
            <a:pPr marL="0" indent="0">
              <a:buNone/>
            </a:pPr>
            <a:r>
              <a:rPr lang="en-US" b="0" i="0" dirty="0">
                <a:solidFill>
                  <a:srgbClr val="202122"/>
                </a:solidFill>
                <a:effectLst/>
                <a:latin typeface="Arial" panose="020B0604020202020204" pitchFamily="34" charset="0"/>
              </a:rPr>
              <a:t>PTS can affect 23 to 60% of patients in the two years following DVT of the leg. Of those, 10% may go on to develop severe PTS, involving venous ulcers.</a:t>
            </a:r>
          </a:p>
          <a:p>
            <a:endParaRPr lang="en-GB" dirty="0"/>
          </a:p>
        </p:txBody>
      </p:sp>
    </p:spTree>
    <p:extLst>
      <p:ext uri="{BB962C8B-B14F-4D97-AF65-F5344CB8AC3E}">
        <p14:creationId xmlns:p14="http://schemas.microsoft.com/office/powerpoint/2010/main" val="428319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Venous thrombosis</a:t>
            </a:r>
            <a:endParaRPr lang="en-US" dirty="0"/>
          </a:p>
        </p:txBody>
      </p:sp>
      <p:sp>
        <p:nvSpPr>
          <p:cNvPr id="3" name="Content Placeholder 2"/>
          <p:cNvSpPr>
            <a:spLocks noGrp="1"/>
          </p:cNvSpPr>
          <p:nvPr>
            <p:ph idx="1"/>
          </p:nvPr>
        </p:nvSpPr>
        <p:spPr/>
        <p:txBody>
          <a:bodyPr/>
          <a:lstStyle/>
          <a:p>
            <a:r>
              <a:rPr lang="en-US" dirty="0" smtClean="0"/>
              <a:t>Venous thrombosis is the formation of a blood clot in the venous system and may occur in the superficial venous system (usually described as superficial thrombophlebitis) or the deep system (deep venous thrombosis or DVT).</a:t>
            </a:r>
            <a:br>
              <a:rPr lang="en-US" dirty="0" smtClean="0"/>
            </a:br>
            <a:endParaRPr lang="en-US" dirty="0" smtClean="0"/>
          </a:p>
          <a:p>
            <a:r>
              <a:rPr lang="en-US" dirty="0" smtClean="0"/>
              <a:t>Venous thrombosis of the deep veins of the leg may be complicated by the immediate risk for pulmonary embolism and sudden death. Subsequently, patients are at risk for developing a post-thrombotic limb and venous ulceration.</a:t>
            </a:r>
            <a:br>
              <a:rPr lang="en-US" dirty="0" smtClean="0"/>
            </a:br>
            <a:endParaRPr lang="en-US" dirty="0" smtClean="0"/>
          </a:p>
          <a:p>
            <a:r>
              <a:rPr lang="en-US" dirty="0" smtClean="0"/>
              <a:t>While DVT may occur in the upper limbs, it is the leg that gives rise to the vast majority of the morbidity and subsequent complications.</a:t>
            </a:r>
          </a:p>
          <a:p>
            <a:endParaRPr lang="en-US" dirty="0"/>
          </a:p>
        </p:txBody>
      </p:sp>
    </p:spTree>
    <p:extLst>
      <p:ext uri="{BB962C8B-B14F-4D97-AF65-F5344CB8AC3E}">
        <p14:creationId xmlns:p14="http://schemas.microsoft.com/office/powerpoint/2010/main" val="279661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6D5641-E759-40A6-8E7D-AAD1E59F4A69}"/>
              </a:ext>
            </a:extLst>
          </p:cNvPr>
          <p:cNvSpPr>
            <a:spLocks noGrp="1"/>
          </p:cNvSpPr>
          <p:nvPr>
            <p:ph type="title"/>
          </p:nvPr>
        </p:nvSpPr>
        <p:spPr/>
        <p:txBody>
          <a:bodyPr>
            <a:normAutofit fontScale="90000"/>
          </a:bodyPr>
          <a:lstStyle/>
          <a:p>
            <a:pPr marL="0" rtl="0" eaLnBrk="1" fontAlgn="t" latinLnBrk="0" hangingPunct="1">
              <a:spcBef>
                <a:spcPts val="0"/>
              </a:spcBef>
              <a:spcAft>
                <a:spcPts val="0"/>
              </a:spcAft>
            </a:pPr>
            <a:r>
              <a:rPr lang="en-US" sz="1800" b="1" i="0" u="none" strike="noStrike" kern="1200" dirty="0">
                <a:solidFill>
                  <a:srgbClr val="FFFFFF"/>
                </a:solidFill>
                <a:effectLst/>
                <a:latin typeface="Calibri" panose="020F0502020204030204" pitchFamily="34" charset="0"/>
              </a:rPr>
              <a:t>Signs and Symptom</a:t>
            </a:r>
            <a:r>
              <a:rPr lang="en-GB" sz="1800" b="0" i="0" u="none" strike="noStrike" dirty="0">
                <a:effectLst/>
                <a:latin typeface="Arial" panose="020B0604020202020204" pitchFamily="34" charset="0"/>
              </a:rPr>
              <a:t/>
            </a:r>
            <a:br>
              <a:rPr lang="en-GB" sz="1800" b="0" i="0" u="none" strike="noStrike" dirty="0">
                <a:effectLst/>
                <a:latin typeface="Arial" panose="020B0604020202020204" pitchFamily="34" charset="0"/>
              </a:rPr>
            </a:br>
            <a:r>
              <a:rPr lang="en-GB" sz="1800" b="0" i="0" u="none" strike="noStrike" dirty="0">
                <a:effectLst/>
                <a:latin typeface="Arial" panose="020B0604020202020204" pitchFamily="34" charset="0"/>
              </a:rPr>
              <a:t/>
            </a:r>
            <a:br>
              <a:rPr lang="en-GB" sz="1800" b="0" i="0" u="none" strike="noStrike" dirty="0">
                <a:effectLst/>
                <a:latin typeface="Arial" panose="020B0604020202020204" pitchFamily="34" charset="0"/>
              </a:rPr>
            </a:br>
            <a:r>
              <a:rPr lang="en-GB" sz="1800" b="0" i="0" u="none" strike="noStrike" dirty="0">
                <a:effectLst/>
                <a:latin typeface="Arial" panose="020B0604020202020204" pitchFamily="34" charset="0"/>
              </a:rPr>
              <a:t/>
            </a:r>
            <a:br>
              <a:rPr lang="en-GB" sz="1800" b="0" i="0" u="none" strike="noStrike" dirty="0">
                <a:effectLst/>
                <a:latin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xmlns="" id="{04325F75-EA69-4BDF-B3B3-DF2A81B6E30E}"/>
              </a:ext>
            </a:extLst>
          </p:cNvPr>
          <p:cNvSpPr>
            <a:spLocks noGrp="1"/>
          </p:cNvSpPr>
          <p:nvPr>
            <p:ph idx="1"/>
          </p:nvPr>
        </p:nvSpPr>
        <p:spPr>
          <a:xfrm>
            <a:off x="838200" y="3529012"/>
            <a:ext cx="10515600" cy="3328988"/>
          </a:xfrm>
        </p:spPr>
        <p:txBody>
          <a:bodyPr/>
          <a:lstStyle/>
          <a:p>
            <a:r>
              <a:rPr lang="en-US" b="0" i="0" dirty="0">
                <a:solidFill>
                  <a:srgbClr val="202122"/>
                </a:solidFill>
                <a:effectLst/>
                <a:latin typeface="Arial" panose="020B0604020202020204" pitchFamily="34" charset="0"/>
              </a:rPr>
              <a:t>These signs and symptoms may vary among patients and over time. </a:t>
            </a:r>
          </a:p>
          <a:p>
            <a:pPr marL="0" indent="0">
              <a:buNone/>
            </a:pPr>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With PTS, these symptoms typically are worse after walking or standing for long periods of time and improve with resting or elevating the leg.</a:t>
            </a:r>
            <a:br>
              <a:rPr lang="en-US" b="0" i="0" dirty="0">
                <a:solidFill>
                  <a:srgbClr val="202122"/>
                </a:solidFill>
                <a:effectLst/>
                <a:latin typeface="Arial" panose="020B0604020202020204" pitchFamily="34" charset="0"/>
              </a:rPr>
            </a:br>
            <a:endParaRPr lang="en-GB" dirty="0"/>
          </a:p>
        </p:txBody>
      </p:sp>
      <p:graphicFrame>
        <p:nvGraphicFramePr>
          <p:cNvPr id="5" name="Table 5">
            <a:extLst>
              <a:ext uri="{FF2B5EF4-FFF2-40B4-BE49-F238E27FC236}">
                <a16:creationId xmlns:a16="http://schemas.microsoft.com/office/drawing/2014/main" xmlns="" id="{919C1D7D-0D3B-4CB5-94F5-E7859DE292AA}"/>
              </a:ext>
            </a:extLst>
          </p:cNvPr>
          <p:cNvGraphicFramePr>
            <a:graphicFrameLocks noGrp="1"/>
          </p:cNvGraphicFramePr>
          <p:nvPr>
            <p:extLst/>
          </p:nvPr>
        </p:nvGraphicFramePr>
        <p:xfrm>
          <a:off x="2032000" y="392429"/>
          <a:ext cx="8127999" cy="2619680"/>
        </p:xfrm>
        <a:graphic>
          <a:graphicData uri="http://schemas.openxmlformats.org/drawingml/2006/table">
            <a:tbl>
              <a:tblPr firstRow="1" bandRow="1">
                <a:tableStyleId>{0660B408-B3CF-4A94-85FC-2B1E0A45F4A2}</a:tableStyleId>
              </a:tblPr>
              <a:tblGrid>
                <a:gridCol w="2709333">
                  <a:extLst>
                    <a:ext uri="{9D8B030D-6E8A-4147-A177-3AD203B41FA5}">
                      <a16:colId xmlns:a16="http://schemas.microsoft.com/office/drawing/2014/main" xmlns="" val="1535227063"/>
                    </a:ext>
                  </a:extLst>
                </a:gridCol>
                <a:gridCol w="2709333">
                  <a:extLst>
                    <a:ext uri="{9D8B030D-6E8A-4147-A177-3AD203B41FA5}">
                      <a16:colId xmlns:a16="http://schemas.microsoft.com/office/drawing/2014/main" xmlns="" val="2940820137"/>
                    </a:ext>
                  </a:extLst>
                </a:gridCol>
                <a:gridCol w="2709333">
                  <a:extLst>
                    <a:ext uri="{9D8B030D-6E8A-4147-A177-3AD203B41FA5}">
                      <a16:colId xmlns:a16="http://schemas.microsoft.com/office/drawing/2014/main" xmlns="" val="2573358018"/>
                    </a:ext>
                  </a:extLst>
                </a:gridCol>
              </a:tblGrid>
              <a:tr h="453445">
                <a:tc gridSpan="3">
                  <a:txBody>
                    <a:bodyPr/>
                    <a:lstStyle/>
                    <a:p>
                      <a:pPr algn="ctr"/>
                      <a:r>
                        <a:rPr lang="en-US" dirty="0"/>
                        <a:t>Signs and Symptoms </a:t>
                      </a:r>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xmlns="" val="1552737614"/>
                  </a:ext>
                </a:extLst>
              </a:tr>
              <a:tr h="1032622">
                <a:tc>
                  <a:txBody>
                    <a:bodyPr/>
                    <a:lstStyle/>
                    <a:p>
                      <a:pPr algn="ctr"/>
                      <a:r>
                        <a:rPr lang="en-US" sz="2000" b="0" u="none" strike="noStrike" kern="1200" dirty="0">
                          <a:solidFill>
                            <a:srgbClr val="000000"/>
                          </a:solidFill>
                          <a:effectLst/>
                        </a:rPr>
                        <a:t>Pain (aching/</a:t>
                      </a:r>
                      <a:r>
                        <a:rPr lang="en-US" sz="2000" b="0" u="none" strike="noStrike" kern="1200" dirty="0" err="1">
                          <a:solidFill>
                            <a:srgbClr val="000000"/>
                          </a:solidFill>
                          <a:effectLst/>
                        </a:rPr>
                        <a:t>ceamping</a:t>
                      </a:r>
                      <a:endParaRPr lang="en-GB" sz="2000" dirty="0"/>
                    </a:p>
                  </a:txBody>
                  <a:tcPr/>
                </a:tc>
                <a:tc>
                  <a:txBody>
                    <a:bodyPr/>
                    <a:lstStyle/>
                    <a:p>
                      <a:pPr algn="ctr"/>
                      <a:r>
                        <a:rPr lang="en-US" sz="2000" b="0" u="none" strike="noStrike" kern="1200" dirty="0">
                          <a:solidFill>
                            <a:srgbClr val="000000"/>
                          </a:solidFill>
                          <a:effectLst/>
                        </a:rPr>
                        <a:t>Heaviness and swelling</a:t>
                      </a:r>
                      <a:endParaRPr lang="en-GB" sz="2000" dirty="0"/>
                    </a:p>
                  </a:txBody>
                  <a:tcPr/>
                </a:tc>
                <a:tc>
                  <a:txBody>
                    <a:bodyPr/>
                    <a:lstStyle/>
                    <a:p>
                      <a:pPr algn="ctr"/>
                      <a:r>
                        <a:rPr lang="en-US" sz="2000" b="0" u="none" strike="noStrike" kern="1200" dirty="0">
                          <a:solidFill>
                            <a:srgbClr val="000000"/>
                          </a:solidFill>
                          <a:effectLst/>
                        </a:rPr>
                        <a:t>Itching and Tingling </a:t>
                      </a:r>
                      <a:r>
                        <a:rPr lang="en-GB" sz="2000" b="0" u="none" strike="noStrike" dirty="0">
                          <a:effectLst/>
                        </a:rPr>
                        <a:t/>
                      </a:r>
                      <a:br>
                        <a:rPr lang="en-GB" sz="2000" b="0" u="none" strike="noStrike" dirty="0">
                          <a:effectLst/>
                        </a:rPr>
                      </a:br>
                      <a:endParaRPr lang="en-GB" sz="2000" dirty="0"/>
                    </a:p>
                  </a:txBody>
                  <a:tcPr/>
                </a:tc>
                <a:extLst>
                  <a:ext uri="{0D108BD9-81ED-4DB2-BD59-A6C34878D82A}">
                    <a16:rowId xmlns:a16="http://schemas.microsoft.com/office/drawing/2014/main" xmlns="" val="3306891295"/>
                  </a:ext>
                </a:extLst>
              </a:tr>
              <a:tr h="1133613">
                <a:tc>
                  <a:txBody>
                    <a:bodyPr/>
                    <a:lstStyle/>
                    <a:p>
                      <a:pPr algn="ctr"/>
                      <a:r>
                        <a:rPr lang="en-US" sz="2000" b="0" u="none" strike="noStrike" kern="1200" dirty="0">
                          <a:solidFill>
                            <a:srgbClr val="000000"/>
                          </a:solidFill>
                          <a:effectLst/>
                        </a:rPr>
                        <a:t>Ulcer </a:t>
                      </a:r>
                      <a:endParaRPr lang="en-GB" sz="2000" dirty="0"/>
                    </a:p>
                  </a:txBody>
                  <a:tcPr/>
                </a:tc>
                <a:tc>
                  <a:txBody>
                    <a:bodyPr/>
                    <a:lstStyle/>
                    <a:p>
                      <a:pPr algn="ctr"/>
                      <a:r>
                        <a:rPr lang="en-US" sz="2000" b="0" u="none" strike="noStrike" kern="1200" dirty="0">
                          <a:solidFill>
                            <a:srgbClr val="000000"/>
                          </a:solidFill>
                          <a:effectLst/>
                        </a:rPr>
                        <a:t>Varicose veins </a:t>
                      </a:r>
                      <a:endParaRPr lang="en-GB" sz="2000" dirty="0"/>
                    </a:p>
                  </a:txBody>
                  <a:tcPr/>
                </a:tc>
                <a:tc>
                  <a:txBody>
                    <a:bodyPr/>
                    <a:lstStyle/>
                    <a:p>
                      <a:pPr algn="ctr"/>
                      <a:r>
                        <a:rPr lang="en-US" sz="2000" b="0" u="none" strike="noStrike" kern="1200" dirty="0">
                          <a:solidFill>
                            <a:srgbClr val="000000"/>
                          </a:solidFill>
                          <a:effectLst/>
                        </a:rPr>
                        <a:t>Brownish discoloration on the skin </a:t>
                      </a:r>
                      <a:r>
                        <a:rPr lang="en-GB" sz="2000" b="0" u="none" strike="noStrike" dirty="0">
                          <a:effectLst/>
                        </a:rPr>
                        <a:t/>
                      </a:r>
                      <a:br>
                        <a:rPr lang="en-GB" sz="2000" b="0" u="none" strike="noStrike" dirty="0">
                          <a:effectLst/>
                        </a:rPr>
                      </a:br>
                      <a:endParaRPr lang="en-GB" sz="2000" dirty="0"/>
                    </a:p>
                  </a:txBody>
                  <a:tcPr/>
                </a:tc>
                <a:extLst>
                  <a:ext uri="{0D108BD9-81ED-4DB2-BD59-A6C34878D82A}">
                    <a16:rowId xmlns:a16="http://schemas.microsoft.com/office/drawing/2014/main" xmlns="" val="2511449824"/>
                  </a:ext>
                </a:extLst>
              </a:tr>
            </a:tbl>
          </a:graphicData>
        </a:graphic>
      </p:graphicFrame>
    </p:spTree>
    <p:extLst>
      <p:ext uri="{BB962C8B-B14F-4D97-AF65-F5344CB8AC3E}">
        <p14:creationId xmlns:p14="http://schemas.microsoft.com/office/powerpoint/2010/main" val="175505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645A96-5298-42E5-8C57-466380D5B645}"/>
              </a:ext>
            </a:extLst>
          </p:cNvPr>
          <p:cNvSpPr>
            <a:spLocks noGrp="1"/>
          </p:cNvSpPr>
          <p:nvPr>
            <p:ph type="title"/>
          </p:nvPr>
        </p:nvSpPr>
        <p:spPr/>
        <p:txBody>
          <a:bodyPr/>
          <a:lstStyle/>
          <a:p>
            <a:r>
              <a:rPr lang="en-US" dirty="0"/>
              <a:t>Pathophysiology </a:t>
            </a:r>
            <a:endParaRPr lang="en-GB" dirty="0"/>
          </a:p>
        </p:txBody>
      </p:sp>
      <p:sp>
        <p:nvSpPr>
          <p:cNvPr id="3" name="Content Placeholder 2">
            <a:extLst>
              <a:ext uri="{FF2B5EF4-FFF2-40B4-BE49-F238E27FC236}">
                <a16:creationId xmlns:a16="http://schemas.microsoft.com/office/drawing/2014/main" xmlns="" id="{5AEFC8DB-0807-4F41-8267-74B64DFC3EE7}"/>
              </a:ext>
            </a:extLst>
          </p:cNvPr>
          <p:cNvSpPr>
            <a:spLocks noGrp="1"/>
          </p:cNvSpPr>
          <p:nvPr>
            <p:ph idx="1"/>
          </p:nvPr>
        </p:nvSpPr>
        <p:spPr/>
        <p:txBody>
          <a:bodyPr/>
          <a:lstStyle/>
          <a:p>
            <a:pPr marL="0" indent="0">
              <a:buNone/>
            </a:pPr>
            <a:r>
              <a:rPr lang="en-US" dirty="0"/>
              <a:t>    </a:t>
            </a:r>
            <a:endParaRPr lang="en-GB" dirty="0"/>
          </a:p>
        </p:txBody>
      </p:sp>
      <p:graphicFrame>
        <p:nvGraphicFramePr>
          <p:cNvPr id="4" name="Diagram 3">
            <a:extLst>
              <a:ext uri="{FF2B5EF4-FFF2-40B4-BE49-F238E27FC236}">
                <a16:creationId xmlns:a16="http://schemas.microsoft.com/office/drawing/2014/main" xmlns="" id="{416F869F-60E7-40C4-B88D-A54DAC6CFB98}"/>
              </a:ext>
            </a:extLst>
          </p:cNvPr>
          <p:cNvGraphicFramePr/>
          <p:nvPr>
            <p:extLst/>
          </p:nvPr>
        </p:nvGraphicFramePr>
        <p:xfrm>
          <a:off x="884582" y="111548"/>
          <a:ext cx="9652000" cy="6746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299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60E8D0-B56A-4474-9B47-2010C07FC5E8}"/>
              </a:ext>
            </a:extLst>
          </p:cNvPr>
          <p:cNvSpPr>
            <a:spLocks noGrp="1"/>
          </p:cNvSpPr>
          <p:nvPr>
            <p:ph type="title"/>
          </p:nvPr>
        </p:nvSpPr>
        <p:spPr/>
        <p:txBody>
          <a:bodyPr/>
          <a:lstStyle/>
          <a:p>
            <a:r>
              <a:rPr lang="en-US" dirty="0"/>
              <a:t>   </a:t>
            </a:r>
            <a:endParaRPr lang="en-GB" dirty="0"/>
          </a:p>
        </p:txBody>
      </p:sp>
      <p:sp>
        <p:nvSpPr>
          <p:cNvPr id="3" name="Content Placeholder 2">
            <a:extLst>
              <a:ext uri="{FF2B5EF4-FFF2-40B4-BE49-F238E27FC236}">
                <a16:creationId xmlns:a16="http://schemas.microsoft.com/office/drawing/2014/main" xmlns="" id="{08678C9C-CB46-4312-A65E-1A795CF6A95D}"/>
              </a:ext>
            </a:extLst>
          </p:cNvPr>
          <p:cNvSpPr>
            <a:spLocks noGrp="1"/>
          </p:cNvSpPr>
          <p:nvPr>
            <p:ph idx="1"/>
          </p:nvPr>
        </p:nvSpPr>
        <p:spPr/>
        <p:txBody>
          <a:bodyPr>
            <a:normAutofit/>
          </a:bodyPr>
          <a:lstStyle/>
          <a:p>
            <a:pPr marL="0" indent="0">
              <a:buNone/>
            </a:pPr>
            <a:r>
              <a:rPr lang="en-US" dirty="0"/>
              <a:t>   </a:t>
            </a:r>
            <a:endParaRPr lang="en-GB" dirty="0"/>
          </a:p>
        </p:txBody>
      </p:sp>
      <p:graphicFrame>
        <p:nvGraphicFramePr>
          <p:cNvPr id="4" name="Diagram 3">
            <a:extLst>
              <a:ext uri="{FF2B5EF4-FFF2-40B4-BE49-F238E27FC236}">
                <a16:creationId xmlns:a16="http://schemas.microsoft.com/office/drawing/2014/main" xmlns="" id="{F808BC88-F34A-472F-9B0B-11616477959E}"/>
              </a:ext>
            </a:extLst>
          </p:cNvPr>
          <p:cNvGraphicFramePr/>
          <p:nvPr>
            <p:extLst/>
          </p:nvPr>
        </p:nvGraphicFramePr>
        <p:xfrm>
          <a:off x="599440" y="110066"/>
          <a:ext cx="10840720" cy="6534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910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DBD3A9-45E3-4536-BE35-5D3A3E4C3987}"/>
              </a:ext>
            </a:extLst>
          </p:cNvPr>
          <p:cNvSpPr>
            <a:spLocks noGrp="1"/>
          </p:cNvSpPr>
          <p:nvPr>
            <p:ph type="title"/>
          </p:nvPr>
        </p:nvSpPr>
        <p:spPr>
          <a:xfrm>
            <a:off x="818465" y="9939"/>
            <a:ext cx="3932237" cy="1600200"/>
          </a:xfrm>
        </p:spPr>
        <p:txBody>
          <a:bodyPr>
            <a:normAutofit/>
          </a:bodyPr>
          <a:lstStyle/>
          <a:p>
            <a:r>
              <a:rPr lang="en-US" sz="3600" b="1" dirty="0">
                <a:solidFill>
                  <a:schemeClr val="accent1">
                    <a:lumMod val="50000"/>
                  </a:schemeClr>
                </a:solidFill>
              </a:rPr>
              <a:t>Examination and Assessment </a:t>
            </a:r>
            <a:endParaRPr lang="en-GB" sz="3600" b="1" dirty="0">
              <a:solidFill>
                <a:schemeClr val="accent1">
                  <a:lumMod val="50000"/>
                </a:schemeClr>
              </a:solidFill>
            </a:endParaRPr>
          </a:p>
        </p:txBody>
      </p:sp>
      <p:sp>
        <p:nvSpPr>
          <p:cNvPr id="3" name="Content Placeholder 2">
            <a:extLst>
              <a:ext uri="{FF2B5EF4-FFF2-40B4-BE49-F238E27FC236}">
                <a16:creationId xmlns:a16="http://schemas.microsoft.com/office/drawing/2014/main" xmlns="" id="{2EA3CA5E-538A-4060-81F5-A62DEA18DE06}"/>
              </a:ext>
            </a:extLst>
          </p:cNvPr>
          <p:cNvSpPr>
            <a:spLocks noGrp="1"/>
          </p:cNvSpPr>
          <p:nvPr>
            <p:ph type="body" sz="half" idx="2"/>
          </p:nvPr>
        </p:nvSpPr>
        <p:spPr>
          <a:xfrm>
            <a:off x="283196" y="2057400"/>
            <a:ext cx="6376021" cy="4253948"/>
          </a:xfrm>
        </p:spPr>
        <p:txBody>
          <a:bodyPr>
            <a:normAutofit lnSpcReduction="10000"/>
          </a:bodyPr>
          <a:lstStyle/>
          <a:p>
            <a:r>
              <a:rPr lang="en-US" sz="2800" dirty="0">
                <a:solidFill>
                  <a:schemeClr val="tx1"/>
                </a:solidFill>
              </a:rPr>
              <a:t>Stasis dermatitis </a:t>
            </a:r>
            <a:r>
              <a:rPr lang="en-US" sz="2800" dirty="0">
                <a:solidFill>
                  <a:schemeClr val="accent1">
                    <a:lumMod val="75000"/>
                  </a:schemeClr>
                </a:solidFill>
              </a:rPr>
              <a:t>aka.</a:t>
            </a:r>
            <a:r>
              <a:rPr lang="en-US" sz="2000" dirty="0">
                <a:solidFill>
                  <a:schemeClr val="accent1">
                    <a:lumMod val="75000"/>
                  </a:schemeClr>
                </a:solidFill>
              </a:rPr>
              <a:t>(gravitational dermatitis/venous eczema/venous stasis dermatitis) </a:t>
            </a:r>
            <a:r>
              <a:rPr lang="en-US" sz="2800" dirty="0">
                <a:solidFill>
                  <a:schemeClr val="tx1"/>
                </a:solidFill>
              </a:rPr>
              <a:t>is a type of skin inflammation that occurs when there is venous insufficiency which is apparent in post DVT and superficial thrombophlebitis </a:t>
            </a:r>
          </a:p>
          <a:p>
            <a:r>
              <a:rPr lang="en-US" sz="2800" dirty="0">
                <a:solidFill>
                  <a:schemeClr val="tx1"/>
                </a:solidFill>
              </a:rPr>
              <a:t>Stasis dermatitis leads to ↑in melanin production and hemosiderin deposition which leads to the characteristic pigmentation </a:t>
            </a:r>
            <a:endParaRPr lang="en-GB" sz="2800" dirty="0">
              <a:solidFill>
                <a:schemeClr val="tx1"/>
              </a:solidFill>
            </a:endParaRPr>
          </a:p>
        </p:txBody>
      </p:sp>
      <p:pic>
        <p:nvPicPr>
          <p:cNvPr id="5" name="Picture 4">
            <a:extLst>
              <a:ext uri="{FF2B5EF4-FFF2-40B4-BE49-F238E27FC236}">
                <a16:creationId xmlns:a16="http://schemas.microsoft.com/office/drawing/2014/main" xmlns="" id="{5B8A0399-1746-4692-BCAF-868E88665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4423" y="1118356"/>
            <a:ext cx="5243711" cy="3612670"/>
          </a:xfrm>
          <a:prstGeom prst="rect">
            <a:avLst/>
          </a:prstGeom>
        </p:spPr>
      </p:pic>
    </p:spTree>
    <p:extLst>
      <p:ext uri="{BB962C8B-B14F-4D97-AF65-F5344CB8AC3E}">
        <p14:creationId xmlns:p14="http://schemas.microsoft.com/office/powerpoint/2010/main" val="223696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580817-FE79-4A3B-B3E2-C62E765871BF}"/>
              </a:ext>
            </a:extLst>
          </p:cNvPr>
          <p:cNvSpPr>
            <a:spLocks noGrp="1"/>
          </p:cNvSpPr>
          <p:nvPr>
            <p:ph type="title"/>
          </p:nvPr>
        </p:nvSpPr>
        <p:spPr>
          <a:xfrm>
            <a:off x="839787" y="457199"/>
            <a:ext cx="4378255" cy="954157"/>
          </a:xfrm>
        </p:spPr>
        <p:txBody>
          <a:bodyPr>
            <a:noAutofit/>
          </a:bodyPr>
          <a:lstStyle/>
          <a:p>
            <a:r>
              <a:rPr lang="en-US" sz="4800" dirty="0" err="1">
                <a:solidFill>
                  <a:schemeClr val="accent1">
                    <a:lumMod val="50000"/>
                  </a:schemeClr>
                </a:solidFill>
              </a:rPr>
              <a:t>Villalta</a:t>
            </a:r>
            <a:r>
              <a:rPr lang="en-US" sz="4800" dirty="0">
                <a:solidFill>
                  <a:schemeClr val="accent1">
                    <a:lumMod val="50000"/>
                  </a:schemeClr>
                </a:solidFill>
              </a:rPr>
              <a:t> score </a:t>
            </a:r>
            <a:endParaRPr lang="en-GB" sz="4800" dirty="0">
              <a:solidFill>
                <a:schemeClr val="accent1">
                  <a:lumMod val="50000"/>
                </a:schemeClr>
              </a:solidFill>
            </a:endParaRPr>
          </a:p>
        </p:txBody>
      </p:sp>
      <p:sp>
        <p:nvSpPr>
          <p:cNvPr id="4" name="Text Placeholder 3">
            <a:extLst>
              <a:ext uri="{FF2B5EF4-FFF2-40B4-BE49-F238E27FC236}">
                <a16:creationId xmlns:a16="http://schemas.microsoft.com/office/drawing/2014/main" xmlns="" id="{0E7DE2F8-A81B-4588-9A57-C6E76B396E5F}"/>
              </a:ext>
            </a:extLst>
          </p:cNvPr>
          <p:cNvSpPr>
            <a:spLocks noGrp="1"/>
          </p:cNvSpPr>
          <p:nvPr>
            <p:ph type="body" sz="half" idx="2"/>
          </p:nvPr>
        </p:nvSpPr>
        <p:spPr>
          <a:xfrm>
            <a:off x="839787" y="1607654"/>
            <a:ext cx="10977839" cy="954157"/>
          </a:xfrm>
        </p:spPr>
        <p:txBody>
          <a:bodyPr/>
          <a:lstStyle/>
          <a:p>
            <a:r>
              <a:rPr lang="en-US" sz="2800" dirty="0">
                <a:solidFill>
                  <a:schemeClr val="tx1"/>
                </a:solidFill>
              </a:rPr>
              <a:t>To asses the severity of the post thrombotic syndrome you must examine the components in the </a:t>
            </a:r>
            <a:r>
              <a:rPr lang="en-US" sz="2800" dirty="0" err="1">
                <a:solidFill>
                  <a:schemeClr val="tx1"/>
                </a:solidFill>
              </a:rPr>
              <a:t>Villalta</a:t>
            </a:r>
            <a:r>
              <a:rPr lang="en-US" sz="2800" dirty="0">
                <a:solidFill>
                  <a:schemeClr val="tx1"/>
                </a:solidFill>
              </a:rPr>
              <a:t> score </a:t>
            </a:r>
            <a:endParaRPr lang="en-GB" sz="2800" dirty="0">
              <a:solidFill>
                <a:schemeClr val="tx1"/>
              </a:solidFill>
            </a:endParaRPr>
          </a:p>
        </p:txBody>
      </p:sp>
      <p:pic>
        <p:nvPicPr>
          <p:cNvPr id="14" name="Picture 13">
            <a:extLst>
              <a:ext uri="{FF2B5EF4-FFF2-40B4-BE49-F238E27FC236}">
                <a16:creationId xmlns:a16="http://schemas.microsoft.com/office/drawing/2014/main" xmlns="" id="{8ADB4F88-7524-4FAF-9DA7-1AB040E09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053" y="2758109"/>
            <a:ext cx="6140766" cy="3937202"/>
          </a:xfrm>
          <a:prstGeom prst="rect">
            <a:avLst/>
          </a:prstGeom>
        </p:spPr>
      </p:pic>
      <p:pic>
        <p:nvPicPr>
          <p:cNvPr id="16" name="Picture 15">
            <a:extLst>
              <a:ext uri="{FF2B5EF4-FFF2-40B4-BE49-F238E27FC236}">
                <a16:creationId xmlns:a16="http://schemas.microsoft.com/office/drawing/2014/main" xmlns="" id="{A4DB7AE1-E526-4F78-A6CD-67040254D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260" y="2885680"/>
            <a:ext cx="5758740" cy="3682059"/>
          </a:xfrm>
          <a:prstGeom prst="rect">
            <a:avLst/>
          </a:prstGeom>
        </p:spPr>
      </p:pic>
    </p:spTree>
    <p:extLst>
      <p:ext uri="{BB962C8B-B14F-4D97-AF65-F5344CB8AC3E}">
        <p14:creationId xmlns:p14="http://schemas.microsoft.com/office/powerpoint/2010/main" val="120974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A5F06A-8614-479E-826D-3ED2C4F21423}"/>
              </a:ext>
            </a:extLst>
          </p:cNvPr>
          <p:cNvSpPr>
            <a:spLocks noGrp="1"/>
          </p:cNvSpPr>
          <p:nvPr>
            <p:ph type="title"/>
          </p:nvPr>
        </p:nvSpPr>
        <p:spPr/>
        <p:txBody>
          <a:bodyPr/>
          <a:lstStyle/>
          <a:p>
            <a:r>
              <a:rPr lang="en-US" dirty="0"/>
              <a:t>Diagnosis </a:t>
            </a:r>
            <a:endParaRPr lang="en-GB" dirty="0"/>
          </a:p>
        </p:txBody>
      </p:sp>
      <p:sp>
        <p:nvSpPr>
          <p:cNvPr id="3" name="Content Placeholder 2">
            <a:extLst>
              <a:ext uri="{FF2B5EF4-FFF2-40B4-BE49-F238E27FC236}">
                <a16:creationId xmlns:a16="http://schemas.microsoft.com/office/drawing/2014/main" xmlns="" id="{3127E01C-12AE-4D2B-97A2-CEFCF8FB59BE}"/>
              </a:ext>
            </a:extLst>
          </p:cNvPr>
          <p:cNvSpPr>
            <a:spLocks noGrp="1"/>
          </p:cNvSpPr>
          <p:nvPr>
            <p:ph idx="1"/>
          </p:nvPr>
        </p:nvSpPr>
        <p:spPr/>
        <p:txBody>
          <a:bodyPr/>
          <a:lstStyle/>
          <a:p>
            <a:pPr marL="0" indent="0">
              <a:buNone/>
            </a:pPr>
            <a:r>
              <a:rPr lang="en-US" b="0" i="0" u="none" strike="noStrike" dirty="0">
                <a:effectLst/>
                <a:latin typeface="Arial" panose="020B0604020202020204" pitchFamily="34" charset="0"/>
              </a:rPr>
              <a:t>U/S </a:t>
            </a:r>
            <a:r>
              <a:rPr lang="en-US" b="0" i="0" dirty="0">
                <a:solidFill>
                  <a:srgbClr val="202122"/>
                </a:solidFill>
                <a:effectLst/>
                <a:latin typeface="Arial" panose="020B0604020202020204" pitchFamily="34" charset="0"/>
              </a:rPr>
              <a:t>must be performed to evaluate the situation: </a:t>
            </a:r>
          </a:p>
          <a:p>
            <a:pPr marL="0" indent="0">
              <a:buNone/>
            </a:pPr>
            <a:r>
              <a:rPr lang="en-US" dirty="0">
                <a:solidFill>
                  <a:srgbClr val="202122"/>
                </a:solidFill>
                <a:latin typeface="Arial" panose="020B0604020202020204" pitchFamily="34" charset="0"/>
              </a:rPr>
              <a:t>1.</a:t>
            </a:r>
            <a:r>
              <a:rPr lang="en-US" b="0" i="0" dirty="0">
                <a:solidFill>
                  <a:srgbClr val="202122"/>
                </a:solidFill>
                <a:effectLst/>
                <a:latin typeface="Arial" panose="020B0604020202020204" pitchFamily="34" charset="0"/>
              </a:rPr>
              <a:t>the degree of obstruction by clots, </a:t>
            </a:r>
          </a:p>
          <a:p>
            <a:pPr marL="0" indent="0">
              <a:buNone/>
            </a:pPr>
            <a:r>
              <a:rPr lang="en-US" dirty="0">
                <a:solidFill>
                  <a:srgbClr val="202122"/>
                </a:solidFill>
                <a:latin typeface="Arial" panose="020B0604020202020204" pitchFamily="34" charset="0"/>
              </a:rPr>
              <a:t>2.t</a:t>
            </a:r>
            <a:r>
              <a:rPr lang="en-US" b="0" i="0" dirty="0">
                <a:solidFill>
                  <a:srgbClr val="202122"/>
                </a:solidFill>
                <a:effectLst/>
                <a:latin typeface="Arial" panose="020B0604020202020204" pitchFamily="34" charset="0"/>
              </a:rPr>
              <a:t>he location of these clots,</a:t>
            </a:r>
          </a:p>
          <a:p>
            <a:pPr marL="0" indent="0">
              <a:buNone/>
            </a:pPr>
            <a:r>
              <a:rPr lang="en-US" b="0" i="0" dirty="0">
                <a:solidFill>
                  <a:srgbClr val="202122"/>
                </a:solidFill>
                <a:effectLst/>
                <a:latin typeface="Arial" panose="020B0604020202020204" pitchFamily="34" charset="0"/>
              </a:rPr>
              <a:t>3.the detection of deep and/or superficial venous insufficiency.</a:t>
            </a:r>
          </a:p>
          <a:p>
            <a:pPr marL="0" indent="0">
              <a:buNone/>
            </a:pPr>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 Since signs and symptoms of DVT and PTS may be quite similar, a diagnosis of PTS should be delayed for 3–6 months after DVT diagnosis so an appropriate diagnosis can be made.</a:t>
            </a:r>
            <a:endParaRPr lang="en-GB" dirty="0"/>
          </a:p>
        </p:txBody>
      </p:sp>
    </p:spTree>
    <p:extLst>
      <p:ext uri="{BB962C8B-B14F-4D97-AF65-F5344CB8AC3E}">
        <p14:creationId xmlns:p14="http://schemas.microsoft.com/office/powerpoint/2010/main" val="177906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6B2DEB-2353-43D5-998F-DD6ACC4A7F57}"/>
              </a:ext>
            </a:extLst>
          </p:cNvPr>
          <p:cNvSpPr>
            <a:spLocks noGrp="1"/>
          </p:cNvSpPr>
          <p:nvPr>
            <p:ph type="title"/>
          </p:nvPr>
        </p:nvSpPr>
        <p:spPr/>
        <p:txBody>
          <a:bodyPr/>
          <a:lstStyle/>
          <a:p>
            <a:r>
              <a:rPr lang="en-US" dirty="0"/>
              <a:t>Prevention </a:t>
            </a:r>
            <a:endParaRPr lang="en-GB" dirty="0"/>
          </a:p>
        </p:txBody>
      </p:sp>
      <p:sp>
        <p:nvSpPr>
          <p:cNvPr id="3" name="Content Placeholder 2">
            <a:extLst>
              <a:ext uri="{FF2B5EF4-FFF2-40B4-BE49-F238E27FC236}">
                <a16:creationId xmlns:a16="http://schemas.microsoft.com/office/drawing/2014/main" xmlns="" id="{5B05EB05-D6C1-457C-8570-C66F1D423FBD}"/>
              </a:ext>
            </a:extLst>
          </p:cNvPr>
          <p:cNvSpPr>
            <a:spLocks noGrp="1"/>
          </p:cNvSpPr>
          <p:nvPr>
            <p:ph idx="1"/>
          </p:nvPr>
        </p:nvSpPr>
        <p:spPr/>
        <p:txBody>
          <a:bodyPr/>
          <a:lstStyle/>
          <a:p>
            <a:r>
              <a:rPr lang="en-US" b="0" i="0" dirty="0">
                <a:solidFill>
                  <a:srgbClr val="202122"/>
                </a:solidFill>
                <a:effectLst/>
                <a:latin typeface="Arial" panose="020B0604020202020204" pitchFamily="34" charset="0"/>
              </a:rPr>
              <a:t>Prevention of PTS begins with prevention of initial and recurrent DVT.</a:t>
            </a:r>
          </a:p>
          <a:p>
            <a:r>
              <a:rPr lang="en-US" dirty="0">
                <a:solidFill>
                  <a:srgbClr val="202122"/>
                </a:solidFill>
                <a:latin typeface="Arial" panose="020B0604020202020204" pitchFamily="34" charset="0"/>
              </a:rPr>
              <a:t>Weight loss measures should be recommended to pts </a:t>
            </a:r>
            <a:endParaRPr lang="en-US" b="0" i="0" dirty="0">
              <a:solidFill>
                <a:srgbClr val="202122"/>
              </a:solidFill>
              <a:effectLst/>
              <a:latin typeface="Arial" panose="020B0604020202020204" pitchFamily="34" charset="0"/>
            </a:endParaRPr>
          </a:p>
          <a:p>
            <a:r>
              <a:rPr lang="en-GB" b="0" i="0" dirty="0">
                <a:solidFill>
                  <a:srgbClr val="202122"/>
                </a:solidFill>
                <a:effectLst/>
                <a:latin typeface="Arial" panose="020B0604020202020204" pitchFamily="34" charset="0"/>
              </a:rPr>
              <a:t>catheter-directed thrombolysis is good at preventing the development of PTS from DVT</a:t>
            </a:r>
          </a:p>
          <a:p>
            <a:r>
              <a:rPr lang="en-US" b="0" i="0" dirty="0">
                <a:solidFill>
                  <a:srgbClr val="202122"/>
                </a:solidFill>
                <a:effectLst/>
                <a:latin typeface="Arial" panose="020B0604020202020204" pitchFamily="34" charset="0"/>
              </a:rPr>
              <a:t>For people who have already had a single DVT event, the best way to prevent a second DVT is appropriate anticoagulation therapy</a:t>
            </a:r>
          </a:p>
        </p:txBody>
      </p:sp>
    </p:spTree>
    <p:extLst>
      <p:ext uri="{BB962C8B-B14F-4D97-AF65-F5344CB8AC3E}">
        <p14:creationId xmlns:p14="http://schemas.microsoft.com/office/powerpoint/2010/main" val="26813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0B392C-F6D0-4EED-9669-C5EF4FC8D834}"/>
              </a:ext>
            </a:extLst>
          </p:cNvPr>
          <p:cNvSpPr>
            <a:spLocks noGrp="1"/>
          </p:cNvSpPr>
          <p:nvPr>
            <p:ph type="title"/>
          </p:nvPr>
        </p:nvSpPr>
        <p:spPr/>
        <p:txBody>
          <a:bodyPr/>
          <a:lstStyle/>
          <a:p>
            <a:r>
              <a:rPr lang="en-US" dirty="0"/>
              <a:t>Tx</a:t>
            </a:r>
            <a:endParaRPr lang="en-GB" dirty="0"/>
          </a:p>
        </p:txBody>
      </p:sp>
      <p:sp>
        <p:nvSpPr>
          <p:cNvPr id="3" name="Content Placeholder 2">
            <a:extLst>
              <a:ext uri="{FF2B5EF4-FFF2-40B4-BE49-F238E27FC236}">
                <a16:creationId xmlns:a16="http://schemas.microsoft.com/office/drawing/2014/main" xmlns="" id="{28E64BD2-528F-4A79-994C-49197DDD2550}"/>
              </a:ext>
            </a:extLst>
          </p:cNvPr>
          <p:cNvSpPr>
            <a:spLocks noGrp="1"/>
          </p:cNvSpPr>
          <p:nvPr>
            <p:ph idx="1"/>
          </p:nvPr>
        </p:nvSpPr>
        <p:spPr/>
        <p:txBody>
          <a:bodyPr/>
          <a:lstStyle/>
          <a:p>
            <a:pPr algn="l"/>
            <a:r>
              <a:rPr lang="en-US" b="0" i="0" dirty="0">
                <a:solidFill>
                  <a:srgbClr val="202122"/>
                </a:solidFill>
                <a:effectLst/>
                <a:latin typeface="Arial" panose="020B0604020202020204" pitchFamily="34" charset="0"/>
              </a:rPr>
              <a:t>Treatment options for PTS include proper leg elevation,</a:t>
            </a:r>
          </a:p>
          <a:p>
            <a:pPr algn="l"/>
            <a:r>
              <a:rPr lang="en-US" b="0" i="0" dirty="0">
                <a:solidFill>
                  <a:srgbClr val="202122"/>
                </a:solidFill>
                <a:effectLst/>
                <a:latin typeface="Arial" panose="020B0604020202020204" pitchFamily="34" charset="0"/>
              </a:rPr>
              <a:t>compression therapy with elastic stockings, or electrostimulation devices, </a:t>
            </a:r>
          </a:p>
          <a:p>
            <a:pPr algn="l"/>
            <a:r>
              <a:rPr lang="en-US" b="0" i="0" dirty="0">
                <a:solidFill>
                  <a:srgbClr val="202122"/>
                </a:solidFill>
                <a:effectLst/>
                <a:latin typeface="Arial" panose="020B0604020202020204" pitchFamily="34" charset="0"/>
              </a:rPr>
              <a:t>pharmacotherapy (pentoxifylline)</a:t>
            </a:r>
            <a:r>
              <a:rPr lang="en-US" sz="1400" b="0" i="0" dirty="0">
                <a:solidFill>
                  <a:srgbClr val="202122"/>
                </a:solidFill>
                <a:effectLst/>
                <a:latin typeface="Arial" panose="020B0604020202020204" pitchFamily="34" charset="0"/>
              </a:rPr>
              <a:t> (↑RBC flexibility and deformity)</a:t>
            </a:r>
            <a:endParaRPr lang="en-US" sz="1400" dirty="0">
              <a:solidFill>
                <a:srgbClr val="202122"/>
              </a:solidFill>
              <a:latin typeface="Arial" panose="020B0604020202020204" pitchFamily="34" charset="0"/>
            </a:endParaRPr>
          </a:p>
          <a:p>
            <a:pPr algn="l"/>
            <a:r>
              <a:rPr lang="en-US" b="0" i="0" dirty="0">
                <a:solidFill>
                  <a:srgbClr val="202122"/>
                </a:solidFill>
                <a:effectLst/>
                <a:latin typeface="Arial" panose="020B0604020202020204" pitchFamily="34" charset="0"/>
              </a:rPr>
              <a:t>wound care for leg ulcers.</a:t>
            </a:r>
          </a:p>
          <a:p>
            <a:pPr algn="l"/>
            <a:r>
              <a:rPr lang="en-US" b="0" i="0" dirty="0">
                <a:solidFill>
                  <a:srgbClr val="202122"/>
                </a:solidFill>
                <a:effectLst/>
                <a:latin typeface="Arial" panose="020B0604020202020204" pitchFamily="34" charset="0"/>
              </a:rPr>
              <a:t>The benefits of compression bandages is unclear. They may be useful to treat edemas.</a:t>
            </a:r>
          </a:p>
          <a:p>
            <a:endParaRPr lang="en-GB" dirty="0"/>
          </a:p>
        </p:txBody>
      </p:sp>
    </p:spTree>
    <p:extLst>
      <p:ext uri="{BB962C8B-B14F-4D97-AF65-F5344CB8AC3E}">
        <p14:creationId xmlns:p14="http://schemas.microsoft.com/office/powerpoint/2010/main" val="147743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04800"/>
            <a:ext cx="5181600" cy="2286000"/>
          </a:xfrm>
        </p:spPr>
        <p:txBody>
          <a:bodyPr/>
          <a:lstStyle/>
          <a:p>
            <a:r>
              <a:rPr lang="en-US" dirty="0" smtClean="0"/>
              <a:t>Acute limb ischemia</a:t>
            </a:r>
            <a:endParaRPr lang="en-US" dirty="0"/>
          </a:p>
        </p:txBody>
      </p:sp>
      <p:sp>
        <p:nvSpPr>
          <p:cNvPr id="3" name="Subtitle 2"/>
          <p:cNvSpPr>
            <a:spLocks noGrp="1"/>
          </p:cNvSpPr>
          <p:nvPr>
            <p:ph type="subTitle" idx="1"/>
          </p:nvPr>
        </p:nvSpPr>
        <p:spPr>
          <a:xfrm>
            <a:off x="1545465" y="2667000"/>
            <a:ext cx="7315200" cy="1144632"/>
          </a:xfrm>
        </p:spPr>
        <p:txBody>
          <a:bodyPr/>
          <a:lstStyle/>
          <a:p>
            <a:r>
              <a:rPr lang="en-US" dirty="0" smtClean="0"/>
              <a:t>DR. Ali al-</a:t>
            </a:r>
            <a:r>
              <a:rPr lang="en-US" dirty="0" err="1" smtClean="0"/>
              <a:t>kayed</a:t>
            </a:r>
            <a:r>
              <a:rPr lang="en-US" dirty="0"/>
              <a:t>.</a:t>
            </a:r>
            <a:endParaRPr lang="en-US" dirty="0" smtClean="0"/>
          </a:p>
          <a:p>
            <a:r>
              <a:rPr lang="en-US" dirty="0" smtClean="0"/>
              <a:t>Done by shereen alshaikh.</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2879"/>
            <a:ext cx="4267200" cy="68489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927634"/>
            <a:ext cx="4800600" cy="2905681"/>
          </a:xfrm>
          <a:prstGeom prst="rect">
            <a:avLst/>
          </a:prstGeom>
        </p:spPr>
      </p:pic>
    </p:spTree>
    <p:extLst>
      <p:ext uri="{BB962C8B-B14F-4D97-AF65-F5344CB8AC3E}">
        <p14:creationId xmlns:p14="http://schemas.microsoft.com/office/powerpoint/2010/main" val="21458263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smtClean="0"/>
              <a:t>Acute limb ischemia</a:t>
            </a:r>
            <a:endParaRPr lang="en-US" dirty="0"/>
          </a:p>
        </p:txBody>
      </p:sp>
      <p:sp>
        <p:nvSpPr>
          <p:cNvPr id="3" name="Content Placeholder 2"/>
          <p:cNvSpPr>
            <a:spLocks noGrp="1"/>
          </p:cNvSpPr>
          <p:nvPr>
            <p:ph idx="1"/>
          </p:nvPr>
        </p:nvSpPr>
        <p:spPr>
          <a:xfrm>
            <a:off x="1676400" y="1295400"/>
            <a:ext cx="8839200" cy="5334000"/>
          </a:xfrm>
        </p:spPr>
        <p:txBody>
          <a:bodyPr/>
          <a:lstStyle/>
          <a:p>
            <a:r>
              <a:rPr lang="en-US" dirty="0" smtClean="0"/>
              <a:t>It’s a condition affect the limbs when there is sudden block of the blood flow to the limb</a:t>
            </a:r>
            <a:r>
              <a:rPr lang="en-US" dirty="0"/>
              <a:t> </a:t>
            </a:r>
            <a:r>
              <a:rPr lang="en-US" dirty="0" smtClean="0"/>
              <a:t>and sudden decrease in the arterial perfusion which can be  threatening to the limb viability.</a:t>
            </a:r>
          </a:p>
          <a:p>
            <a:pPr marL="45720" indent="0">
              <a:buNone/>
            </a:pPr>
            <a:endParaRPr lang="en-US" dirty="0" smtClean="0"/>
          </a:p>
          <a:p>
            <a:r>
              <a:rPr lang="en-US" dirty="0" smtClean="0"/>
              <a:t>Acute limb ischemia is a treatable condition but if left untreated or delayed treatment it can lead to permanent disability , amputation or even death.</a:t>
            </a:r>
          </a:p>
          <a:p>
            <a:pPr marL="45720" indent="0">
              <a:buNone/>
            </a:pPr>
            <a:endParaRPr lang="en-US" dirty="0"/>
          </a:p>
          <a:p>
            <a:r>
              <a:rPr lang="en-US" dirty="0" smtClean="0"/>
              <a:t>Acute limb ischemia can happen at any age.</a:t>
            </a:r>
          </a:p>
          <a:p>
            <a:pPr marL="45720" indent="0">
              <a:buNone/>
            </a:pPr>
            <a:endParaRPr lang="en-US" dirty="0" smtClean="0"/>
          </a:p>
        </p:txBody>
      </p:sp>
    </p:spTree>
    <p:extLst>
      <p:ext uri="{BB962C8B-B14F-4D97-AF65-F5344CB8AC3E}">
        <p14:creationId xmlns:p14="http://schemas.microsoft.com/office/powerpoint/2010/main" val="3007028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Aetiology</a:t>
            </a:r>
            <a:endParaRPr lang="en-US" dirty="0"/>
          </a:p>
        </p:txBody>
      </p:sp>
      <p:sp>
        <p:nvSpPr>
          <p:cNvPr id="3" name="Content Placeholder 2"/>
          <p:cNvSpPr>
            <a:spLocks noGrp="1"/>
          </p:cNvSpPr>
          <p:nvPr>
            <p:ph idx="1"/>
          </p:nvPr>
        </p:nvSpPr>
        <p:spPr/>
        <p:txBody>
          <a:bodyPr>
            <a:normAutofit lnSpcReduction="10000"/>
          </a:bodyPr>
          <a:lstStyle/>
          <a:p>
            <a:r>
              <a:rPr lang="en-US" dirty="0"/>
              <a:t>The three factors described by Virchow over a century ago are still relevant in the development of venous thrombosis. These </a:t>
            </a:r>
            <a:r>
              <a:rPr lang="en-US" dirty="0" smtClean="0"/>
              <a:t>are:</a:t>
            </a:r>
            <a:br>
              <a:rPr lang="en-US" dirty="0" smtClean="0"/>
            </a:br>
            <a:r>
              <a:rPr lang="en-US" dirty="0" smtClean="0"/>
              <a:t/>
            </a:r>
            <a:br>
              <a:rPr lang="en-US" dirty="0" smtClean="0"/>
            </a:br>
            <a:r>
              <a:rPr lang="en-US" dirty="0" smtClean="0"/>
              <a:t>- Contact </a:t>
            </a:r>
            <a:r>
              <a:rPr lang="en-US" dirty="0"/>
              <a:t>of blood with an abnormal surface (e.g. endothelial damage</a:t>
            </a:r>
            <a:r>
              <a:rPr lang="en-US" dirty="0" smtClean="0"/>
              <a:t>)</a:t>
            </a:r>
            <a:br>
              <a:rPr lang="en-US" dirty="0" smtClean="0"/>
            </a:br>
            <a:r>
              <a:rPr lang="en-US" dirty="0" smtClean="0"/>
              <a:t>- Abnormal flow (e.g. stasis)</a:t>
            </a:r>
            <a:br>
              <a:rPr lang="en-US" dirty="0" smtClean="0"/>
            </a:br>
            <a:r>
              <a:rPr lang="en-US" dirty="0" smtClean="0"/>
              <a:t>- Abnormal blood (e.g. thrombophilia)</a:t>
            </a:r>
          </a:p>
          <a:p>
            <a:endParaRPr lang="en-US" dirty="0"/>
          </a:p>
          <a:p>
            <a:r>
              <a:rPr lang="en-US" dirty="0"/>
              <a:t>Although the development of DVT is </a:t>
            </a:r>
            <a:r>
              <a:rPr lang="en-US" dirty="0" smtClean="0"/>
              <a:t/>
            </a:r>
            <a:br>
              <a:rPr lang="en-US" dirty="0" smtClean="0"/>
            </a:br>
            <a:r>
              <a:rPr lang="en-US" dirty="0" smtClean="0"/>
              <a:t>probably </a:t>
            </a:r>
            <a:r>
              <a:rPr lang="en-US" dirty="0"/>
              <a:t>multifactorial, immobility (and </a:t>
            </a:r>
            <a:r>
              <a:rPr lang="en-US" dirty="0" smtClean="0"/>
              <a:t/>
            </a:r>
            <a:br>
              <a:rPr lang="en-US" dirty="0" smtClean="0"/>
            </a:br>
            <a:r>
              <a:rPr lang="en-US" dirty="0" smtClean="0"/>
              <a:t>hence </a:t>
            </a:r>
            <a:r>
              <a:rPr lang="en-US" dirty="0"/>
              <a:t>stasis) remains one of the </a:t>
            </a:r>
            <a:r>
              <a:rPr lang="en-US" dirty="0" smtClean="0"/>
              <a:t>most</a:t>
            </a:r>
            <a:r>
              <a:rPr lang="en-US" dirty="0"/>
              <a:t> </a:t>
            </a:r>
            <a:r>
              <a:rPr lang="en-US" dirty="0" smtClean="0"/>
              <a:t/>
            </a:r>
            <a:br>
              <a:rPr lang="en-US" dirty="0" smtClean="0"/>
            </a:br>
            <a:r>
              <a:rPr lang="en-US" dirty="0" smtClean="0"/>
              <a:t>important </a:t>
            </a:r>
            <a:r>
              <a:rPr lang="en-US" dirty="0"/>
              <a:t>factors. DVT is </a:t>
            </a:r>
            <a:r>
              <a:rPr lang="en-US" dirty="0" err="1"/>
              <a:t>recognised</a:t>
            </a:r>
            <a:r>
              <a:rPr lang="en-US" dirty="0"/>
              <a:t> as a </a:t>
            </a:r>
            <a:r>
              <a:rPr lang="en-US" dirty="0" smtClean="0"/>
              <a:t/>
            </a:r>
            <a:br>
              <a:rPr lang="en-US" dirty="0" smtClean="0"/>
            </a:br>
            <a:r>
              <a:rPr lang="en-US" dirty="0" smtClean="0"/>
              <a:t>complication </a:t>
            </a:r>
            <a:r>
              <a:rPr lang="en-US" dirty="0"/>
              <a:t>of long-haul flights </a:t>
            </a:r>
            <a:r>
              <a:rPr lang="en-US" dirty="0" smtClean="0"/>
              <a:t>and</a:t>
            </a:r>
            <a:br>
              <a:rPr lang="en-US" dirty="0" smtClean="0"/>
            </a:br>
            <a:r>
              <a:rPr lang="en-US" dirty="0" smtClean="0"/>
              <a:t>other </a:t>
            </a:r>
            <a:r>
              <a:rPr lang="en-US" dirty="0"/>
              <a:t>forms of travel.</a:t>
            </a: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379" y="4080916"/>
            <a:ext cx="4389501" cy="2367153"/>
          </a:xfrm>
          <a:prstGeom prst="rect">
            <a:avLst/>
          </a:prstGeom>
        </p:spPr>
      </p:pic>
    </p:spTree>
    <p:extLst>
      <p:ext uri="{BB962C8B-B14F-4D97-AF65-F5344CB8AC3E}">
        <p14:creationId xmlns:p14="http://schemas.microsoft.com/office/powerpoint/2010/main" val="2638700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381001"/>
            <a:ext cx="8305800" cy="6324599"/>
          </a:xfrm>
        </p:spPr>
        <p:txBody>
          <a:bodyPr>
            <a:normAutofit/>
          </a:bodyPr>
          <a:lstStyle/>
          <a:p>
            <a:pPr>
              <a:buFont typeface="Wingdings" pitchFamily="2" charset="2"/>
              <a:buChar char="v"/>
            </a:pPr>
            <a:r>
              <a:rPr lang="en-US" sz="3200" b="1" i="1" u="sng" dirty="0">
                <a:solidFill>
                  <a:schemeClr val="tx2"/>
                </a:solidFill>
              </a:rPr>
              <a:t>Causes:</a:t>
            </a:r>
          </a:p>
          <a:p>
            <a:pPr marL="502920" indent="-457200">
              <a:buFont typeface="+mj-lt"/>
              <a:buAutoNum type="arabicParenR"/>
            </a:pPr>
            <a:r>
              <a:rPr lang="en-US" sz="2400" dirty="0">
                <a:solidFill>
                  <a:schemeClr val="tx2"/>
                </a:solidFill>
              </a:rPr>
              <a:t>Embolism: </a:t>
            </a:r>
            <a:r>
              <a:rPr lang="en-US" sz="2400" dirty="0"/>
              <a:t>of relatively healthy arterial tree ex: AF , valvular heart disease , endocarditis)</a:t>
            </a:r>
          </a:p>
          <a:p>
            <a:pPr marL="502920" indent="-457200">
              <a:buFont typeface="+mj-lt"/>
              <a:buAutoNum type="arabicParenR"/>
            </a:pPr>
            <a:r>
              <a:rPr lang="en-US" sz="2400" dirty="0">
                <a:solidFill>
                  <a:schemeClr val="tx2"/>
                </a:solidFill>
              </a:rPr>
              <a:t>Thrombosis: </a:t>
            </a:r>
            <a:r>
              <a:rPr lang="en-US" sz="2400" dirty="0"/>
              <a:t>( of relativity diseased arterial tree)</a:t>
            </a:r>
          </a:p>
          <a:p>
            <a:pPr marL="502920" indent="-457200">
              <a:buFont typeface="+mj-lt"/>
              <a:buAutoNum type="arabicParenR"/>
            </a:pPr>
            <a:r>
              <a:rPr lang="en-US" sz="2400" dirty="0">
                <a:solidFill>
                  <a:schemeClr val="tx2"/>
                </a:solidFill>
              </a:rPr>
              <a:t>Peripheral arterial disease </a:t>
            </a:r>
            <a:r>
              <a:rPr lang="en-US" sz="2400" dirty="0"/>
              <a:t>(atherosclerosis , major trauma: penetrating, blunt, interventional vascular procedure ).</a:t>
            </a:r>
          </a:p>
          <a:p>
            <a:pPr marL="502920" indent="-457200">
              <a:buFont typeface="+mj-lt"/>
              <a:buAutoNum type="arabicParenR"/>
            </a:pPr>
            <a:r>
              <a:rPr lang="en-US" sz="2400" dirty="0">
                <a:solidFill>
                  <a:schemeClr val="tx2"/>
                </a:solidFill>
              </a:rPr>
              <a:t>Rare causes </a:t>
            </a:r>
            <a:r>
              <a:rPr lang="en-US" sz="2400" dirty="0"/>
              <a:t>(popliteal entrapment syndrome , thoracic outlet syndrome).</a:t>
            </a:r>
          </a:p>
          <a:p>
            <a:pPr marL="45720" indent="0">
              <a:buNone/>
            </a:pPr>
            <a:endParaRPr lang="en-US" dirty="0"/>
          </a:p>
          <a:p>
            <a:pPr marL="45720" indent="0">
              <a:buNone/>
            </a:pPr>
            <a:endParaRPr lang="en-US" dirty="0"/>
          </a:p>
          <a:p>
            <a:pPr marL="4572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9430" y="3886200"/>
            <a:ext cx="5642081" cy="2867300"/>
          </a:xfrm>
          <a:prstGeom prst="rect">
            <a:avLst/>
          </a:prstGeom>
        </p:spPr>
      </p:pic>
    </p:spTree>
    <p:extLst>
      <p:ext uri="{BB962C8B-B14F-4D97-AF65-F5344CB8AC3E}">
        <p14:creationId xmlns:p14="http://schemas.microsoft.com/office/powerpoint/2010/main" val="16803689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294"/>
            <a:ext cx="7315200" cy="1154097"/>
          </a:xfrm>
        </p:spPr>
        <p:txBody>
          <a:bodyPr>
            <a:normAutofit/>
          </a:bodyPr>
          <a:lstStyle/>
          <a:p>
            <a:r>
              <a:rPr lang="en-US" sz="5400" b="1" i="1" u="sng" dirty="0"/>
              <a:t>Pathophysiology :</a:t>
            </a:r>
          </a:p>
        </p:txBody>
      </p:sp>
      <p:sp>
        <p:nvSpPr>
          <p:cNvPr id="3" name="Content Placeholder 2"/>
          <p:cNvSpPr>
            <a:spLocks noGrp="1"/>
          </p:cNvSpPr>
          <p:nvPr>
            <p:ph idx="1"/>
          </p:nvPr>
        </p:nvSpPr>
        <p:spPr>
          <a:xfrm>
            <a:off x="1676400" y="1143001"/>
            <a:ext cx="8763000" cy="5638799"/>
          </a:xfrm>
        </p:spPr>
        <p:txBody>
          <a:bodyPr/>
          <a:lstStyle/>
          <a:p>
            <a:r>
              <a:rPr lang="en-US" sz="3200" b="1" i="1" u="sng" dirty="0">
                <a:solidFill>
                  <a:schemeClr val="tx2"/>
                </a:solidFill>
              </a:rPr>
              <a:t>1) Embolism :</a:t>
            </a:r>
          </a:p>
          <a:p>
            <a:r>
              <a:rPr lang="en-US" dirty="0" smtClean="0"/>
              <a:t>An embolus can originate for the heart like AF, endocarditis, valvular heart disease ) or dilated diseased arteries ( aortic aneurysm) .</a:t>
            </a:r>
          </a:p>
          <a:p>
            <a:r>
              <a:rPr lang="en-US" dirty="0" smtClean="0"/>
              <a:t>Then this embolus will cause sadden occlusion of the vessels.</a:t>
            </a:r>
            <a:endParaRPr lang="en-US" dirty="0"/>
          </a:p>
          <a:p>
            <a:pPr marL="45720" indent="0">
              <a:buNone/>
            </a:pPr>
            <a:r>
              <a:rPr lang="en-US" sz="3600" b="1" i="1" u="sng" dirty="0">
                <a:solidFill>
                  <a:schemeClr val="tx2"/>
                </a:solidFill>
              </a:rPr>
              <a:t>2) Thrombus:</a:t>
            </a:r>
          </a:p>
          <a:p>
            <a:r>
              <a:rPr lang="en-US" dirty="0" smtClean="0"/>
              <a:t>Causes progressive narrowing of the arterial tree.</a:t>
            </a:r>
          </a:p>
          <a:p>
            <a:r>
              <a:rPr lang="en-US" dirty="0" smtClean="0"/>
              <a:t>The sluggish blood flow and the rough surface will help in the formation of the thrombus. Ex: previous atherosclerosis.</a:t>
            </a:r>
          </a:p>
          <a:p>
            <a:r>
              <a:rPr lang="en-US" dirty="0" smtClean="0"/>
              <a:t>It can be less sever than the emboli due to the formation of the collaterals on its formation coarse.</a:t>
            </a:r>
            <a:endParaRPr lang="en-US" dirty="0"/>
          </a:p>
        </p:txBody>
      </p:sp>
    </p:spTree>
    <p:extLst>
      <p:ext uri="{BB962C8B-B14F-4D97-AF65-F5344CB8AC3E}">
        <p14:creationId xmlns:p14="http://schemas.microsoft.com/office/powerpoint/2010/main" val="22912107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1715708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
            <a:ext cx="6858000" cy="773097"/>
          </a:xfrm>
        </p:spPr>
        <p:txBody>
          <a:bodyPr/>
          <a:lstStyle/>
          <a:p>
            <a:r>
              <a:rPr lang="en-US" b="1" i="1" u="sng" dirty="0" smtClean="0"/>
              <a:t>Signs and symptoms:</a:t>
            </a:r>
            <a:endParaRPr lang="en-US" b="1" i="1" u="sng" dirty="0"/>
          </a:p>
        </p:txBody>
      </p:sp>
      <p:sp>
        <p:nvSpPr>
          <p:cNvPr id="3" name="Content Placeholder 2"/>
          <p:cNvSpPr>
            <a:spLocks noGrp="1"/>
          </p:cNvSpPr>
          <p:nvPr>
            <p:ph idx="1"/>
          </p:nvPr>
        </p:nvSpPr>
        <p:spPr>
          <a:xfrm>
            <a:off x="1752600" y="762001"/>
            <a:ext cx="8763000" cy="5943599"/>
          </a:xfrm>
        </p:spPr>
        <p:txBody>
          <a:bodyPr>
            <a:normAutofit/>
          </a:bodyPr>
          <a:lstStyle/>
          <a:p>
            <a:pPr>
              <a:buFont typeface="Wingdings" pitchFamily="2" charset="2"/>
              <a:buChar char="v"/>
            </a:pPr>
            <a:r>
              <a:rPr lang="en-US" sz="2800" u="sng" dirty="0">
                <a:solidFill>
                  <a:schemeClr val="tx2"/>
                </a:solidFill>
              </a:rPr>
              <a:t>The symptoms are summarized in </a:t>
            </a:r>
            <a:r>
              <a:rPr lang="en-US" sz="2800" u="sng" dirty="0" smtClean="0">
                <a:solidFill>
                  <a:schemeClr val="tx2"/>
                </a:solidFill>
              </a:rPr>
              <a:t>6Ps</a:t>
            </a:r>
            <a:r>
              <a:rPr lang="en-US" sz="2800" u="sng" dirty="0">
                <a:solidFill>
                  <a:schemeClr val="tx2"/>
                </a:solidFill>
              </a:rPr>
              <a:t>:</a:t>
            </a:r>
          </a:p>
          <a:p>
            <a:pPr marL="560070" indent="-514350">
              <a:buFont typeface="+mj-lt"/>
              <a:buAutoNum type="arabicParenR"/>
            </a:pPr>
            <a:r>
              <a:rPr lang="en-US" sz="2400" dirty="0">
                <a:solidFill>
                  <a:schemeClr val="tx2"/>
                </a:solidFill>
              </a:rPr>
              <a:t>Pain.</a:t>
            </a:r>
          </a:p>
          <a:p>
            <a:pPr marL="560070" indent="-514350">
              <a:buFont typeface="+mj-lt"/>
              <a:buAutoNum type="arabicParenR"/>
            </a:pPr>
            <a:r>
              <a:rPr lang="en-US" sz="2400" dirty="0" err="1">
                <a:solidFill>
                  <a:schemeClr val="tx2"/>
                </a:solidFill>
              </a:rPr>
              <a:t>PalLor</a:t>
            </a:r>
            <a:r>
              <a:rPr lang="en-US" sz="2400" dirty="0">
                <a:solidFill>
                  <a:schemeClr val="tx2"/>
                </a:solidFill>
              </a:rPr>
              <a:t>: </a:t>
            </a:r>
          </a:p>
          <a:p>
            <a:pPr>
              <a:buFont typeface="Wingdings" pitchFamily="2" charset="2"/>
              <a:buChar char="Ø"/>
            </a:pPr>
            <a:r>
              <a:rPr lang="en-US" sz="2400" dirty="0"/>
              <a:t>early but on late stage it will turn into cyanosed the mottled then cyanosed and mottled skin).</a:t>
            </a:r>
          </a:p>
          <a:p>
            <a:pPr marL="45720" indent="0">
              <a:buNone/>
            </a:pPr>
            <a:r>
              <a:rPr lang="en-US" sz="2400" dirty="0">
                <a:solidFill>
                  <a:schemeClr val="tx2"/>
                </a:solidFill>
              </a:rPr>
              <a:t>3) Pulseless: </a:t>
            </a:r>
          </a:p>
          <a:p>
            <a:pPr>
              <a:buFont typeface="Wingdings" pitchFamily="2" charset="2"/>
              <a:buChar char="Ø"/>
            </a:pPr>
            <a:r>
              <a:rPr lang="en-US" sz="2400" dirty="0"/>
              <a:t>palpate peripheral pulses and compare with the other side plus we can find slow capillary refilling and the limb will be cold.</a:t>
            </a:r>
          </a:p>
          <a:p>
            <a:pPr marL="45720" indent="0">
              <a:buNone/>
            </a:pPr>
            <a:r>
              <a:rPr lang="en-US" sz="2400" dirty="0">
                <a:solidFill>
                  <a:schemeClr val="tx2"/>
                </a:solidFill>
              </a:rPr>
              <a:t>4) Parasthesia : </a:t>
            </a:r>
          </a:p>
          <a:p>
            <a:pPr>
              <a:buFont typeface="Wingdings" pitchFamily="2" charset="2"/>
              <a:buChar char="Ø"/>
            </a:pPr>
            <a:r>
              <a:rPr lang="en-US" sz="2400" dirty="0"/>
              <a:t>loss of sensory function it starts as numbness and will progress to anesthesia ( light touch, vibration sense, proprioception, deep pain, pressure sense late)</a:t>
            </a:r>
          </a:p>
          <a:p>
            <a:pPr marL="45720" indent="0">
              <a:buNone/>
            </a:pPr>
            <a:endParaRPr lang="en-US" sz="2400" dirty="0"/>
          </a:p>
          <a:p>
            <a:pPr marL="45720" indent="0">
              <a:buNone/>
            </a:pPr>
            <a:endParaRPr lang="en-US" sz="2400" dirty="0"/>
          </a:p>
          <a:p>
            <a:pPr marL="560070" indent="-514350">
              <a:buFont typeface="+mj-lt"/>
              <a:buAutoNum type="arabicParenR"/>
            </a:pPr>
            <a:endParaRPr lang="en-US" sz="2400" dirty="0"/>
          </a:p>
          <a:p>
            <a:pPr>
              <a:buFont typeface="Wingdings" pitchFamily="2" charset="2"/>
              <a:buChar char="v"/>
            </a:pPr>
            <a:endParaRPr lang="en-US" dirty="0"/>
          </a:p>
        </p:txBody>
      </p:sp>
    </p:spTree>
    <p:extLst>
      <p:ext uri="{BB962C8B-B14F-4D97-AF65-F5344CB8AC3E}">
        <p14:creationId xmlns:p14="http://schemas.microsoft.com/office/powerpoint/2010/main" val="26793323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52401"/>
            <a:ext cx="8534400" cy="6705599"/>
          </a:xfrm>
        </p:spPr>
        <p:txBody>
          <a:bodyPr>
            <a:normAutofit lnSpcReduction="10000"/>
          </a:bodyPr>
          <a:lstStyle/>
          <a:p>
            <a:pPr marL="45720" indent="0">
              <a:buNone/>
            </a:pPr>
            <a:r>
              <a:rPr lang="en-US" dirty="0" smtClean="0">
                <a:solidFill>
                  <a:schemeClr val="tx2"/>
                </a:solidFill>
              </a:rPr>
              <a:t>5)</a:t>
            </a:r>
            <a:r>
              <a:rPr lang="en-US" dirty="0">
                <a:solidFill>
                  <a:schemeClr val="tx2"/>
                </a:solidFill>
              </a:rPr>
              <a:t> </a:t>
            </a:r>
            <a:r>
              <a:rPr lang="en-US" dirty="0" smtClean="0">
                <a:solidFill>
                  <a:schemeClr val="tx2"/>
                </a:solidFill>
              </a:rPr>
              <a:t>Paralysis</a:t>
            </a:r>
            <a:r>
              <a:rPr lang="en-US" dirty="0">
                <a:solidFill>
                  <a:schemeClr val="tx2"/>
                </a:solidFill>
              </a:rPr>
              <a:t>: </a:t>
            </a:r>
            <a:endParaRPr lang="en-US" dirty="0" smtClean="0">
              <a:solidFill>
                <a:schemeClr val="tx2"/>
              </a:solidFill>
            </a:endParaRPr>
          </a:p>
          <a:p>
            <a:pPr>
              <a:buFont typeface="Wingdings" pitchFamily="2" charset="2"/>
              <a:buChar char="Ø"/>
            </a:pPr>
            <a:r>
              <a:rPr lang="en-US" dirty="0" smtClean="0"/>
              <a:t>loss </a:t>
            </a:r>
            <a:r>
              <a:rPr lang="en-US" dirty="0"/>
              <a:t>of motor function and it indicates advanced limb threatening ischemia and on a late stage it will become irreversible due to muscle </a:t>
            </a:r>
            <a:r>
              <a:rPr lang="en-US" dirty="0" smtClean="0"/>
              <a:t>turgidity .</a:t>
            </a:r>
          </a:p>
          <a:p>
            <a:pPr>
              <a:buFont typeface="Wingdings" pitchFamily="2" charset="2"/>
              <a:buChar char="Ø"/>
            </a:pPr>
            <a:r>
              <a:rPr lang="en-US" dirty="0" smtClean="0"/>
              <a:t>intrinsic muscles </a:t>
            </a:r>
            <a:r>
              <a:rPr lang="en-US" dirty="0"/>
              <a:t>of the foot will be lost first followed by leg muscles </a:t>
            </a:r>
            <a:r>
              <a:rPr lang="en-US" dirty="0" smtClean="0"/>
              <a:t>detecting.</a:t>
            </a:r>
          </a:p>
          <a:p>
            <a:pPr>
              <a:buFont typeface="Wingdings" pitchFamily="2" charset="2"/>
              <a:buChar char="Ø"/>
            </a:pPr>
            <a:r>
              <a:rPr lang="en-US" dirty="0" smtClean="0"/>
              <a:t> </a:t>
            </a:r>
            <a:r>
              <a:rPr lang="en-US" dirty="0"/>
              <a:t>early muscle weakness is hard because the toes movement is mainly produced by leg muscles </a:t>
            </a:r>
            <a:r>
              <a:rPr lang="en-US" dirty="0" smtClean="0"/>
              <a:t>.</a:t>
            </a:r>
          </a:p>
          <a:p>
            <a:pPr>
              <a:buFont typeface="Wingdings" pitchFamily="2" charset="2"/>
              <a:buChar char="Ø"/>
            </a:pPr>
            <a:r>
              <a:rPr lang="en-US" dirty="0" smtClean="0"/>
              <a:t>Unlike arterial occlusion in venous occlusion the muscle function is not affected.</a:t>
            </a:r>
          </a:p>
          <a:p>
            <a:pPr marL="45720" indent="0">
              <a:buNone/>
            </a:pPr>
            <a:r>
              <a:rPr lang="en-US" dirty="0" smtClean="0">
                <a:solidFill>
                  <a:schemeClr val="tx2"/>
                </a:solidFill>
              </a:rPr>
              <a:t>6)</a:t>
            </a:r>
            <a:r>
              <a:rPr lang="en-US" dirty="0" err="1" smtClean="0">
                <a:solidFill>
                  <a:schemeClr val="tx2"/>
                </a:solidFill>
              </a:rPr>
              <a:t>Poikilothermia</a:t>
            </a:r>
            <a:r>
              <a:rPr lang="en-US" dirty="0" smtClean="0">
                <a:solidFill>
                  <a:schemeClr val="tx2"/>
                </a:solidFill>
              </a:rPr>
              <a:t> </a:t>
            </a:r>
            <a:r>
              <a:rPr lang="en-US" dirty="0" smtClean="0"/>
              <a:t>(inability to regulate the </a:t>
            </a:r>
            <a:r>
              <a:rPr lang="en-US" dirty="0" err="1" smtClean="0"/>
              <a:t>tempreture</a:t>
            </a:r>
            <a:r>
              <a:rPr lang="en-US" dirty="0" smtClean="0"/>
              <a:t>).</a:t>
            </a:r>
          </a:p>
          <a:p>
            <a:pPr marL="45720" indent="0">
              <a:buNone/>
            </a:pPr>
            <a:endParaRPr lang="en-US" dirty="0"/>
          </a:p>
          <a:p>
            <a:r>
              <a:rPr lang="en-US" sz="2800" dirty="0"/>
              <a:t>We should also notes that the affected limb will be </a:t>
            </a:r>
            <a:r>
              <a:rPr lang="en-US" sz="2800" b="1" i="1" u="sng" dirty="0">
                <a:solidFill>
                  <a:schemeClr val="tx2"/>
                </a:solidFill>
              </a:rPr>
              <a:t>cold</a:t>
            </a:r>
            <a:r>
              <a:rPr lang="en-US" sz="2800" dirty="0"/>
              <a:t> in comparison  with the other side.</a:t>
            </a:r>
          </a:p>
          <a:p>
            <a:endParaRPr lang="en-US" dirty="0"/>
          </a:p>
          <a:p>
            <a:r>
              <a:rPr lang="en-US" dirty="0"/>
              <a:t>These symptoms can be </a:t>
            </a:r>
            <a:r>
              <a:rPr lang="en-US" dirty="0" err="1"/>
              <a:t>mis</a:t>
            </a:r>
            <a:r>
              <a:rPr lang="en-US" dirty="0"/>
              <a:t>-attributed to compartment syndrome.</a:t>
            </a:r>
          </a:p>
          <a:p>
            <a:r>
              <a:rPr lang="en-US" dirty="0"/>
              <a:t>On late stages the </a:t>
            </a:r>
            <a:r>
              <a:rPr lang="en-US" dirty="0" smtClean="0"/>
              <a:t>parenthesis </a:t>
            </a:r>
            <a:r>
              <a:rPr lang="en-US" dirty="0"/>
              <a:t>is replaced by anesthesia (numbness) due to nerve cell death.</a:t>
            </a:r>
          </a:p>
          <a:p>
            <a:r>
              <a:rPr lang="en-US" dirty="0"/>
              <a:t>The ischemia should be treated within </a:t>
            </a:r>
            <a:r>
              <a:rPr lang="en-US" dirty="0" smtClean="0"/>
              <a:t>6h otherwise the patient can have and irreversible damage of the limb.</a:t>
            </a:r>
            <a:endParaRPr lang="en-US" dirty="0"/>
          </a:p>
          <a:p>
            <a:endParaRPr lang="en-US" dirty="0"/>
          </a:p>
          <a:p>
            <a:endParaRPr lang="en-US" dirty="0"/>
          </a:p>
        </p:txBody>
      </p:sp>
    </p:spTree>
    <p:extLst>
      <p:ext uri="{BB962C8B-B14F-4D97-AF65-F5344CB8AC3E}">
        <p14:creationId xmlns:p14="http://schemas.microsoft.com/office/powerpoint/2010/main" val="6432284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3270"/>
            <a:ext cx="9144000" cy="6781800"/>
          </a:xfrm>
          <a:prstGeom prst="rect">
            <a:avLst/>
          </a:prstGeom>
        </p:spPr>
      </p:pic>
    </p:spTree>
    <p:extLst>
      <p:ext uri="{BB962C8B-B14F-4D97-AF65-F5344CB8AC3E}">
        <p14:creationId xmlns:p14="http://schemas.microsoft.com/office/powerpoint/2010/main" val="8157271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1"/>
            <a:ext cx="7315200" cy="1154097"/>
          </a:xfrm>
        </p:spPr>
        <p:txBody>
          <a:bodyPr/>
          <a:lstStyle/>
          <a:p>
            <a:pPr marL="571500" indent="-571500">
              <a:buFont typeface="Wingdings" pitchFamily="2" charset="2"/>
              <a:buChar char="v"/>
            </a:pPr>
            <a:r>
              <a:rPr lang="en-US" b="1" i="1" u="sng" dirty="0" smtClean="0"/>
              <a:t>Diagnosis:</a:t>
            </a:r>
            <a:endParaRPr lang="en-US" b="1" i="1" u="sng" dirty="0"/>
          </a:p>
        </p:txBody>
      </p:sp>
      <p:sp>
        <p:nvSpPr>
          <p:cNvPr id="3" name="Content Placeholder 2"/>
          <p:cNvSpPr>
            <a:spLocks noGrp="1"/>
          </p:cNvSpPr>
          <p:nvPr>
            <p:ph idx="1"/>
          </p:nvPr>
        </p:nvSpPr>
        <p:spPr>
          <a:xfrm>
            <a:off x="1676400" y="1524001"/>
            <a:ext cx="8839200" cy="5181599"/>
          </a:xfrm>
        </p:spPr>
        <p:txBody>
          <a:bodyPr/>
          <a:lstStyle/>
          <a:p>
            <a:r>
              <a:rPr lang="en-US" dirty="0" smtClean="0"/>
              <a:t>These methods are used to determine the location of the occlusion , the severity and the cause of the occlusion.</a:t>
            </a:r>
          </a:p>
          <a:p>
            <a:pPr marL="502920" indent="-457200">
              <a:buFont typeface="+mj-lt"/>
              <a:buAutoNum type="arabicParenR"/>
            </a:pPr>
            <a:r>
              <a:rPr lang="en-US" dirty="0" smtClean="0"/>
              <a:t>By inspection we can see that the affected limb is more pale than the other or than the surrounding normal skin.</a:t>
            </a:r>
          </a:p>
          <a:p>
            <a:pPr marL="502920" indent="-457200">
              <a:buFont typeface="+mj-lt"/>
              <a:buAutoNum type="arabicParenR"/>
            </a:pPr>
            <a:r>
              <a:rPr lang="en-US" dirty="0" smtClean="0"/>
              <a:t>By Palpation: We can detect the pulse to determine where the pulse reach ( to which level) and by this we can detect the pulslessness .</a:t>
            </a:r>
          </a:p>
          <a:p>
            <a:pPr marL="502920" indent="-457200">
              <a:buFont typeface="+mj-lt"/>
              <a:buAutoNum type="arabicParenR"/>
            </a:pPr>
            <a:r>
              <a:rPr lang="en-US" dirty="0" smtClean="0"/>
              <a:t>By Palpation: on the limb skin to detect the temperature (in case of ischemia it will be colder skin.</a:t>
            </a:r>
          </a:p>
          <a:p>
            <a:pPr marL="502920" indent="-457200">
              <a:buFont typeface="+mj-lt"/>
              <a:buAutoNum type="arabicParenR"/>
            </a:pPr>
            <a:r>
              <a:rPr lang="en-US" dirty="0" smtClean="0"/>
              <a:t>By palpation: we can detect the capillary refill time.</a:t>
            </a:r>
          </a:p>
          <a:p>
            <a:pPr marL="502920" indent="-457200">
              <a:buFont typeface="+mj-lt"/>
              <a:buAutoNum type="arabicParenR"/>
            </a:pPr>
            <a:r>
              <a:rPr lang="en-US" dirty="0" smtClean="0"/>
              <a:t>We can use Doppler ultrasound to measure the  severity of the ischemia by showing the flow in the smaller arteries……..normal </a:t>
            </a:r>
          </a:p>
          <a:p>
            <a:pPr marL="502920" indent="-457200">
              <a:buFont typeface="+mj-lt"/>
              <a:buAutoNum type="arabicParenR"/>
            </a:pPr>
            <a:r>
              <a:rPr lang="en-US" dirty="0" smtClean="0"/>
              <a:t>We can also use CT-angiograph.</a:t>
            </a:r>
          </a:p>
          <a:p>
            <a:pPr marL="502920" indent="-457200">
              <a:buFont typeface="+mj-lt"/>
              <a:buAutoNum type="arabicParenR"/>
            </a:pPr>
            <a:r>
              <a:rPr lang="en-US" dirty="0" smtClean="0"/>
              <a:t>Plus we can use MRI.</a:t>
            </a:r>
          </a:p>
          <a:p>
            <a:pPr marL="502920" indent="-457200">
              <a:buFont typeface="+mj-lt"/>
              <a:buAutoNum type="arabicParenR"/>
            </a:pPr>
            <a:r>
              <a:rPr lang="en-US" dirty="0" smtClean="0"/>
              <a:t>We should also ECG looking for AF, MI.</a:t>
            </a:r>
            <a:endParaRPr lang="en-US" dirty="0"/>
          </a:p>
        </p:txBody>
      </p:sp>
    </p:spTree>
    <p:extLst>
      <p:ext uri="{BB962C8B-B14F-4D97-AF65-F5344CB8AC3E}">
        <p14:creationId xmlns:p14="http://schemas.microsoft.com/office/powerpoint/2010/main" val="6461095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228601"/>
            <a:ext cx="7924800" cy="6080760"/>
          </a:xfrm>
        </p:spPr>
        <p:txBody>
          <a:bodyPr/>
          <a:lstStyle/>
          <a:p>
            <a:endParaRPr lang="en-US" dirty="0" smtClean="0"/>
          </a:p>
          <a:p>
            <a:r>
              <a:rPr lang="en-US" sz="2800" b="1" i="1" u="sng" dirty="0"/>
              <a:t>Patient can be clinically diagnosed if :</a:t>
            </a:r>
          </a:p>
          <a:p>
            <a:endParaRPr lang="en-US" dirty="0" smtClean="0"/>
          </a:p>
          <a:p>
            <a:pPr>
              <a:buFont typeface="Wingdings" pitchFamily="2" charset="2"/>
              <a:buChar char="ü"/>
            </a:pPr>
            <a:r>
              <a:rPr lang="en-US" dirty="0" smtClean="0"/>
              <a:t>Clinically if patient has no history of claudication and has an embolic source then there is suddenly development of pain, numbness, then the limb became cold and mottled.</a:t>
            </a:r>
          </a:p>
          <a:p>
            <a:pPr>
              <a:buFont typeface="Wingdings" pitchFamily="2" charset="2"/>
              <a:buChar char="ü"/>
            </a:pPr>
            <a:r>
              <a:rPr lang="en-US" dirty="0" smtClean="0"/>
              <a:t>There will also be progressively difficulty in movement the limb.</a:t>
            </a:r>
          </a:p>
          <a:p>
            <a:pPr>
              <a:buFont typeface="Wingdings" pitchFamily="2" charset="2"/>
              <a:buChar char="ü"/>
            </a:pPr>
            <a:r>
              <a:rPr lang="en-US" dirty="0" smtClean="0"/>
              <a:t>Plus there is sensation loss.</a:t>
            </a:r>
          </a:p>
          <a:p>
            <a:pPr>
              <a:buFont typeface="Wingdings" pitchFamily="2" charset="2"/>
              <a:buChar char="ü"/>
            </a:pPr>
            <a:r>
              <a:rPr lang="en-US" dirty="0" smtClean="0"/>
              <a:t>And there is absent pulses distally but the femoral pulse can be detected.</a:t>
            </a:r>
            <a:endParaRPr lang="en-US" dirty="0"/>
          </a:p>
        </p:txBody>
      </p:sp>
    </p:spTree>
    <p:extLst>
      <p:ext uri="{BB962C8B-B14F-4D97-AF65-F5344CB8AC3E}">
        <p14:creationId xmlns:p14="http://schemas.microsoft.com/office/powerpoint/2010/main" val="11003474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
            <a:ext cx="7042597" cy="838200"/>
          </a:xfrm>
        </p:spPr>
        <p:txBody>
          <a:bodyPr/>
          <a:lstStyle/>
          <a:p>
            <a:r>
              <a:rPr lang="en-US" b="1" i="1" u="sng" dirty="0" smtClean="0"/>
              <a:t>Diagnostic tools:</a:t>
            </a:r>
            <a:endParaRPr lang="en-US" b="1" i="1" u="sng" dirty="0"/>
          </a:p>
        </p:txBody>
      </p:sp>
      <p:sp>
        <p:nvSpPr>
          <p:cNvPr id="3" name="Content Placeholder 2"/>
          <p:cNvSpPr>
            <a:spLocks noGrp="1"/>
          </p:cNvSpPr>
          <p:nvPr>
            <p:ph idx="1"/>
          </p:nvPr>
        </p:nvSpPr>
        <p:spPr>
          <a:xfrm>
            <a:off x="1676400" y="1066801"/>
            <a:ext cx="8991600" cy="5714999"/>
          </a:xfrm>
        </p:spPr>
        <p:txBody>
          <a:bodyPr/>
          <a:lstStyle/>
          <a:p>
            <a:pPr marL="45720" indent="0">
              <a:buNone/>
            </a:pPr>
            <a:r>
              <a:rPr lang="en-US" sz="2800" u="sng" dirty="0">
                <a:solidFill>
                  <a:schemeClr val="tx2"/>
                </a:solidFill>
              </a:rPr>
              <a:t>1) Ultrasound : </a:t>
            </a:r>
          </a:p>
          <a:p>
            <a:r>
              <a:rPr lang="en-US" dirty="0" smtClean="0"/>
              <a:t>we use Doppler ultrasound to measure the severity of the ischemia by showing the blood flow in the arteries   </a:t>
            </a:r>
          </a:p>
          <a:p>
            <a:r>
              <a:rPr lang="en-US" dirty="0" smtClean="0"/>
              <a:t>If there is no Doppler signals that means that there is no blood flow and a vascular surgeon must be consulted  immediately.</a:t>
            </a:r>
          </a:p>
          <a:p>
            <a:pPr marL="4572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454" y="3581401"/>
            <a:ext cx="8569947" cy="3247623"/>
          </a:xfrm>
          <a:prstGeom prst="rect">
            <a:avLst/>
          </a:prstGeom>
        </p:spPr>
      </p:pic>
    </p:spTree>
    <p:extLst>
      <p:ext uri="{BB962C8B-B14F-4D97-AF65-F5344CB8AC3E}">
        <p14:creationId xmlns:p14="http://schemas.microsoft.com/office/powerpoint/2010/main" val="4004855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228601"/>
            <a:ext cx="8229600" cy="6476999"/>
          </a:xfrm>
        </p:spPr>
        <p:txBody>
          <a:bodyPr/>
          <a:lstStyle/>
          <a:p>
            <a:pPr marL="45720" indent="0">
              <a:buNone/>
            </a:pPr>
            <a:r>
              <a:rPr lang="en-US" sz="3200" i="1" u="sng" dirty="0">
                <a:solidFill>
                  <a:schemeClr val="tx2"/>
                </a:solidFill>
              </a:rPr>
              <a:t>2) Angiography :</a:t>
            </a:r>
            <a:r>
              <a:rPr lang="en-US" sz="3200" dirty="0">
                <a:solidFill>
                  <a:schemeClr val="tx2"/>
                </a:solidFill>
              </a:rPr>
              <a:t> </a:t>
            </a:r>
            <a:r>
              <a:rPr lang="en-US" sz="1600" dirty="0">
                <a:solidFill>
                  <a:schemeClr val="tx2"/>
                </a:solidFill>
              </a:rPr>
              <a:t>30min-2h</a:t>
            </a:r>
            <a:endParaRPr lang="en-US" sz="3200" i="1" u="sng" dirty="0">
              <a:solidFill>
                <a:schemeClr val="tx2"/>
              </a:solidFill>
            </a:endParaRPr>
          </a:p>
          <a:p>
            <a:pPr marL="45720" indent="0">
              <a:buNone/>
            </a:pPr>
            <a:r>
              <a:rPr lang="en-US" dirty="0" smtClean="0"/>
              <a:t>Done if the limb condition permit .</a:t>
            </a:r>
          </a:p>
          <a:p>
            <a:r>
              <a:rPr lang="en-US" dirty="0" smtClean="0"/>
              <a:t>It help us to localize the obstruction.</a:t>
            </a:r>
          </a:p>
          <a:p>
            <a:r>
              <a:rPr lang="en-US" dirty="0" smtClean="0"/>
              <a:t>Visualize the arterial tree and the distal affected parts.</a:t>
            </a:r>
          </a:p>
          <a:p>
            <a:r>
              <a:rPr lang="en-US" dirty="0" smtClean="0"/>
              <a:t>Used for embolus diagnosis.</a:t>
            </a:r>
          </a:p>
          <a:p>
            <a:pPr marL="45720" indent="0">
              <a:buNone/>
            </a:pPr>
            <a:endParaRPr lang="en-US" dirty="0" smtClean="0"/>
          </a:p>
          <a:p>
            <a:endParaRPr lang="en-US" dirty="0"/>
          </a:p>
        </p:txBody>
      </p:sp>
      <p:graphicFrame>
        <p:nvGraphicFramePr>
          <p:cNvPr id="4" name="Table 3"/>
          <p:cNvGraphicFramePr>
            <a:graphicFrameLocks noGrp="1"/>
          </p:cNvGraphicFramePr>
          <p:nvPr>
            <p:extLst/>
          </p:nvPr>
        </p:nvGraphicFramePr>
        <p:xfrm>
          <a:off x="1828800" y="2743200"/>
          <a:ext cx="8458200" cy="3764280"/>
        </p:xfrm>
        <a:graphic>
          <a:graphicData uri="http://schemas.openxmlformats.org/drawingml/2006/table">
            <a:tbl>
              <a:tblPr firstRow="1" bandRow="1">
                <a:tableStyleId>{21E4AEA4-8DFA-4A89-87EB-49C32662AFE0}</a:tableStyleId>
              </a:tblPr>
              <a:tblGrid>
                <a:gridCol w="4229100"/>
                <a:gridCol w="4229100"/>
              </a:tblGrid>
              <a:tr h="470535">
                <a:tc>
                  <a:txBody>
                    <a:bodyPr/>
                    <a:lstStyle/>
                    <a:p>
                      <a:r>
                        <a:rPr lang="en-US" dirty="0" smtClean="0"/>
                        <a:t>EMBOLISM</a:t>
                      </a:r>
                      <a:endParaRPr lang="en-US" dirty="0"/>
                    </a:p>
                  </a:txBody>
                  <a:tcPr/>
                </a:tc>
                <a:tc>
                  <a:txBody>
                    <a:bodyPr/>
                    <a:lstStyle/>
                    <a:p>
                      <a:r>
                        <a:rPr lang="en-US" dirty="0" smtClean="0"/>
                        <a:t>THROMBUS</a:t>
                      </a:r>
                      <a:endParaRPr lang="en-US" dirty="0"/>
                    </a:p>
                  </a:txBody>
                  <a:tcPr/>
                </a:tc>
              </a:tr>
              <a:tr h="470535">
                <a:tc>
                  <a:txBody>
                    <a:bodyPr/>
                    <a:lstStyle/>
                    <a:p>
                      <a:r>
                        <a:rPr lang="en-US" dirty="0" smtClean="0"/>
                        <a:t>Obvious cardiac cause.</a:t>
                      </a:r>
                      <a:endParaRPr lang="en-US" dirty="0"/>
                    </a:p>
                  </a:txBody>
                  <a:tcPr/>
                </a:tc>
                <a:tc>
                  <a:txBody>
                    <a:bodyPr/>
                    <a:lstStyle/>
                    <a:p>
                      <a:r>
                        <a:rPr lang="en-US" dirty="0" smtClean="0"/>
                        <a:t>No obvious cardiac cause.</a:t>
                      </a:r>
                      <a:endParaRPr lang="en-US" dirty="0"/>
                    </a:p>
                  </a:txBody>
                  <a:tcPr/>
                </a:tc>
              </a:tr>
              <a:tr h="470535">
                <a:tc>
                  <a:txBody>
                    <a:bodyPr/>
                    <a:lstStyle/>
                    <a:p>
                      <a:r>
                        <a:rPr lang="en-US" dirty="0" smtClean="0"/>
                        <a:t>No</a:t>
                      </a:r>
                      <a:r>
                        <a:rPr lang="en-US" baseline="0" dirty="0" smtClean="0"/>
                        <a:t> </a:t>
                      </a:r>
                      <a:r>
                        <a:rPr lang="en-US" dirty="0" err="1" smtClean="0"/>
                        <a:t>Hx</a:t>
                      </a:r>
                      <a:r>
                        <a:rPr lang="en-US" dirty="0" smtClean="0"/>
                        <a:t> of </a:t>
                      </a:r>
                      <a:r>
                        <a:rPr lang="en-US" dirty="0" err="1" smtClean="0"/>
                        <a:t>cluadication</a:t>
                      </a:r>
                      <a:r>
                        <a:rPr lang="en-US" dirty="0" smtClean="0"/>
                        <a:t>.</a:t>
                      </a:r>
                      <a:endParaRPr lang="en-US" dirty="0"/>
                    </a:p>
                  </a:txBody>
                  <a:tcPr/>
                </a:tc>
                <a:tc>
                  <a:txBody>
                    <a:bodyPr/>
                    <a:lstStyle/>
                    <a:p>
                      <a:r>
                        <a:rPr lang="en-US" dirty="0" err="1" smtClean="0"/>
                        <a:t>Hx</a:t>
                      </a:r>
                      <a:r>
                        <a:rPr lang="en-US" baseline="0" dirty="0" smtClean="0"/>
                        <a:t> of </a:t>
                      </a:r>
                      <a:r>
                        <a:rPr lang="en-US" baseline="0" dirty="0" err="1" smtClean="0"/>
                        <a:t>cluadication</a:t>
                      </a:r>
                      <a:r>
                        <a:rPr lang="en-US" baseline="0" dirty="0" smtClean="0"/>
                        <a:t>.</a:t>
                      </a:r>
                      <a:endParaRPr lang="en-US" dirty="0"/>
                    </a:p>
                  </a:txBody>
                  <a:tcPr/>
                </a:tc>
              </a:tr>
              <a:tr h="470535">
                <a:tc>
                  <a:txBody>
                    <a:bodyPr/>
                    <a:lstStyle/>
                    <a:p>
                      <a:r>
                        <a:rPr lang="en-US" dirty="0" smtClean="0"/>
                        <a:t>Normal pulses in th</a:t>
                      </a:r>
                      <a:r>
                        <a:rPr lang="en-US" baseline="0" dirty="0" smtClean="0"/>
                        <a:t>e other limb.</a:t>
                      </a:r>
                      <a:endParaRPr lang="en-US" dirty="0"/>
                    </a:p>
                  </a:txBody>
                  <a:tcPr/>
                </a:tc>
                <a:tc>
                  <a:txBody>
                    <a:bodyPr/>
                    <a:lstStyle/>
                    <a:p>
                      <a:r>
                        <a:rPr lang="en-US" dirty="0" smtClean="0"/>
                        <a:t>Abnormal pulses in the</a:t>
                      </a:r>
                      <a:r>
                        <a:rPr lang="en-US" baseline="0" dirty="0" smtClean="0"/>
                        <a:t> other limb.</a:t>
                      </a:r>
                      <a:endParaRPr lang="en-US" dirty="0"/>
                    </a:p>
                  </a:txBody>
                  <a:tcPr/>
                </a:tc>
              </a:tr>
              <a:tr h="470535">
                <a:tc>
                  <a:txBody>
                    <a:bodyPr/>
                    <a:lstStyle/>
                    <a:p>
                      <a:r>
                        <a:rPr lang="en-US" dirty="0" smtClean="0"/>
                        <a:t>Angiogram :</a:t>
                      </a:r>
                      <a:r>
                        <a:rPr lang="en-US" baseline="0" dirty="0" smtClean="0"/>
                        <a:t> minimal atherosclerotic.</a:t>
                      </a:r>
                      <a:endParaRPr lang="en-US" dirty="0"/>
                    </a:p>
                  </a:txBody>
                  <a:tcPr/>
                </a:tc>
                <a:tc>
                  <a:txBody>
                    <a:bodyPr/>
                    <a:lstStyle/>
                    <a:p>
                      <a:r>
                        <a:rPr lang="en-US" dirty="0" smtClean="0"/>
                        <a:t>Angiogram: diffuse </a:t>
                      </a:r>
                      <a:r>
                        <a:rPr lang="en-US" dirty="0" err="1" smtClean="0"/>
                        <a:t>athersclerotic</a:t>
                      </a:r>
                      <a:r>
                        <a:rPr lang="en-US" dirty="0" smtClean="0"/>
                        <a:t>.</a:t>
                      </a:r>
                      <a:endParaRPr lang="en-US" dirty="0"/>
                    </a:p>
                  </a:txBody>
                  <a:tcPr/>
                </a:tc>
              </a:tr>
              <a:tr h="470535">
                <a:tc>
                  <a:txBody>
                    <a:bodyPr/>
                    <a:lstStyle/>
                    <a:p>
                      <a:r>
                        <a:rPr lang="en-US" dirty="0" smtClean="0"/>
                        <a:t>Few collateral.</a:t>
                      </a:r>
                      <a:endParaRPr lang="en-US" dirty="0"/>
                    </a:p>
                  </a:txBody>
                  <a:tcPr/>
                </a:tc>
                <a:tc>
                  <a:txBody>
                    <a:bodyPr/>
                    <a:lstStyle/>
                    <a:p>
                      <a:r>
                        <a:rPr lang="en-US" dirty="0" smtClean="0"/>
                        <a:t>Well developed collateral.</a:t>
                      </a:r>
                      <a:endParaRPr lang="en-US" dirty="0"/>
                    </a:p>
                  </a:txBody>
                  <a:tcPr/>
                </a:tc>
              </a:tr>
              <a:tr h="470535">
                <a:tc>
                  <a:txBody>
                    <a:bodyPr/>
                    <a:lstStyle/>
                    <a:p>
                      <a:endParaRPr lang="en-US"/>
                    </a:p>
                  </a:txBody>
                  <a:tcPr/>
                </a:tc>
                <a:tc>
                  <a:txBody>
                    <a:bodyPr/>
                    <a:lstStyle/>
                    <a:p>
                      <a:endParaRPr lang="en-US"/>
                    </a:p>
                  </a:txBody>
                  <a:tcPr/>
                </a:tc>
              </a:tr>
              <a:tr h="470535">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400403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1752" y="100584"/>
            <a:ext cx="4828032" cy="664768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0249" y="100584"/>
            <a:ext cx="4354944" cy="2587752"/>
          </a:xfrm>
          <a:prstGeom prst="rect">
            <a:avLst/>
          </a:prstGeom>
        </p:spPr>
      </p:pic>
    </p:spTree>
    <p:extLst>
      <p:ext uri="{BB962C8B-B14F-4D97-AF65-F5344CB8AC3E}">
        <p14:creationId xmlns:p14="http://schemas.microsoft.com/office/powerpoint/2010/main" val="1861397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393" y="1531140"/>
            <a:ext cx="9108407" cy="5326860"/>
          </a:xfrm>
          <a:prstGeom prst="rect">
            <a:avLst/>
          </a:prstGeom>
        </p:spPr>
      </p:pic>
      <p:sp>
        <p:nvSpPr>
          <p:cNvPr id="3" name="Rectangle 2"/>
          <p:cNvSpPr/>
          <p:nvPr/>
        </p:nvSpPr>
        <p:spPr>
          <a:xfrm>
            <a:off x="1524001" y="300507"/>
            <a:ext cx="834074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rgbClr val="D2610C">
                        <a:tint val="70000"/>
                        <a:satMod val="245000"/>
                      </a:srgbClr>
                    </a:gs>
                    <a:gs pos="75000">
                      <a:srgbClr val="D2610C">
                        <a:tint val="90000"/>
                        <a:shade val="60000"/>
                        <a:satMod val="240000"/>
                      </a:srgbClr>
                    </a:gs>
                    <a:gs pos="100000">
                      <a:srgbClr val="D2610C">
                        <a:tint val="100000"/>
                        <a:shade val="50000"/>
                        <a:satMod val="240000"/>
                      </a:srgbClr>
                    </a:gs>
                  </a:gsLst>
                  <a:lin ang="5400000"/>
                </a:gradFill>
                <a:effectLst>
                  <a:outerShdw blurRad="50800" dist="39000" dir="5460000" algn="tl">
                    <a:srgbClr val="000000">
                      <a:alpha val="38000"/>
                    </a:srgbClr>
                  </a:outerShdw>
                </a:effectLst>
              </a:rPr>
              <a:t>Rutherford classification</a:t>
            </a:r>
          </a:p>
        </p:txBody>
      </p:sp>
    </p:spTree>
    <p:extLst>
      <p:ext uri="{BB962C8B-B14F-4D97-AF65-F5344CB8AC3E}">
        <p14:creationId xmlns:p14="http://schemas.microsoft.com/office/powerpoint/2010/main" val="10230847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52401"/>
            <a:ext cx="8763000" cy="6553199"/>
          </a:xfrm>
        </p:spPr>
        <p:txBody>
          <a:bodyPr/>
          <a:lstStyle/>
          <a:p>
            <a:r>
              <a:rPr lang="en-US" dirty="0" smtClean="0"/>
              <a:t>Using CT-scan and MRI are more commonly used than the ultrasound although ultrasound is less invasive but it cant give us precise planning of revascularization.</a:t>
            </a:r>
          </a:p>
          <a:p>
            <a:pPr marL="45720" indent="0">
              <a:buNone/>
            </a:pPr>
            <a:endParaRPr lang="en-US" dirty="0" smtClean="0"/>
          </a:p>
          <a:p>
            <a:pPr marL="45720" indent="0">
              <a:buNone/>
            </a:pPr>
            <a:endParaRPr lang="en-US" dirty="0" smtClean="0"/>
          </a:p>
          <a:p>
            <a:r>
              <a:rPr lang="en-US" dirty="0" smtClean="0"/>
              <a:t>CT-scan uses radiation but it cant pick up the distal vessels of the occlusion for revascularization but we use the CT more than the MRI because its more helpful for the treatment of acute limb ischemia.</a:t>
            </a:r>
          </a:p>
          <a:p>
            <a:pPr marL="45720" indent="0">
              <a:buNone/>
            </a:pPr>
            <a:endParaRPr lang="en-US" dirty="0" smtClean="0"/>
          </a:p>
          <a:p>
            <a:endParaRPr lang="en-US" dirty="0"/>
          </a:p>
          <a:p>
            <a:r>
              <a:rPr lang="en-US" sz="2400" b="1" i="1" u="sng" dirty="0">
                <a:solidFill>
                  <a:schemeClr val="tx2"/>
                </a:solidFill>
              </a:rPr>
              <a:t>complication of acute limb ischemia :</a:t>
            </a:r>
          </a:p>
          <a:p>
            <a:pPr marL="502920" indent="-457200">
              <a:buFont typeface="+mj-lt"/>
              <a:buAutoNum type="arabicParenR"/>
            </a:pPr>
            <a:r>
              <a:rPr lang="en-US" dirty="0" smtClean="0"/>
              <a:t>critical limb ischemia where there it may cause death and limb loss.</a:t>
            </a:r>
          </a:p>
          <a:p>
            <a:pPr marL="502920" indent="-457200">
              <a:buFont typeface="+mj-lt"/>
              <a:buAutoNum type="arabicParenR"/>
            </a:pPr>
            <a:endParaRPr lang="en-US" dirty="0"/>
          </a:p>
          <a:p>
            <a:pPr marL="502920" indent="-457200">
              <a:buFont typeface="+mj-lt"/>
              <a:buAutoNum type="arabicParenR"/>
            </a:pPr>
            <a:r>
              <a:rPr lang="en-US" dirty="0" smtClean="0"/>
              <a:t>Compartment syndrome can happen as complication of acute limb ischemia due to the biotoxins accumulation distal to the resulting in edema</a:t>
            </a:r>
            <a:r>
              <a:rPr lang="en-US" dirty="0"/>
              <a:t> </a:t>
            </a:r>
            <a:r>
              <a:rPr lang="en-US" dirty="0" smtClean="0"/>
              <a:t>and it can happen as a side effect of revascularization.</a:t>
            </a:r>
          </a:p>
          <a:p>
            <a:endParaRPr lang="en-US" dirty="0"/>
          </a:p>
          <a:p>
            <a:endParaRPr lang="en-US" dirty="0" smtClean="0"/>
          </a:p>
          <a:p>
            <a:endParaRPr lang="en-US" dirty="0"/>
          </a:p>
          <a:p>
            <a:endParaRPr lang="en-US" dirty="0" smtClean="0"/>
          </a:p>
          <a:p>
            <a:endParaRPr lang="en-US" dirty="0" smtClean="0"/>
          </a:p>
        </p:txBody>
      </p:sp>
    </p:spTree>
    <p:extLst>
      <p:ext uri="{BB962C8B-B14F-4D97-AF65-F5344CB8AC3E}">
        <p14:creationId xmlns:p14="http://schemas.microsoft.com/office/powerpoint/2010/main" val="7048570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9143999" cy="6858000"/>
          </a:xfrm>
          <a:prstGeom prst="rect">
            <a:avLst/>
          </a:prstGeom>
        </p:spPr>
      </p:pic>
    </p:spTree>
    <p:extLst>
      <p:ext uri="{BB962C8B-B14F-4D97-AF65-F5344CB8AC3E}">
        <p14:creationId xmlns:p14="http://schemas.microsoft.com/office/powerpoint/2010/main" val="16435511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1"/>
            <a:ext cx="6807558" cy="609600"/>
          </a:xfrm>
        </p:spPr>
        <p:txBody>
          <a:bodyPr>
            <a:noAutofit/>
          </a:bodyPr>
          <a:lstStyle/>
          <a:p>
            <a:pPr marL="685800" indent="-685800">
              <a:buFont typeface="Wingdings" pitchFamily="2" charset="2"/>
              <a:buChar char="v"/>
            </a:pPr>
            <a:r>
              <a:rPr lang="en-US" sz="4800" b="1" i="1" u="sng" dirty="0"/>
              <a:t>Treatment :</a:t>
            </a:r>
          </a:p>
        </p:txBody>
      </p:sp>
      <p:sp>
        <p:nvSpPr>
          <p:cNvPr id="3" name="Content Placeholder 2"/>
          <p:cNvSpPr>
            <a:spLocks noGrp="1"/>
          </p:cNvSpPr>
          <p:nvPr>
            <p:ph idx="1"/>
          </p:nvPr>
        </p:nvSpPr>
        <p:spPr>
          <a:xfrm>
            <a:off x="1559417" y="1054994"/>
            <a:ext cx="8991600" cy="5791201"/>
          </a:xfrm>
        </p:spPr>
        <p:txBody>
          <a:bodyPr>
            <a:normAutofit/>
          </a:bodyPr>
          <a:lstStyle/>
          <a:p>
            <a:pPr marL="502920" indent="-457200">
              <a:buFont typeface="+mj-lt"/>
              <a:buAutoNum type="arabicParenR"/>
            </a:pPr>
            <a:r>
              <a:rPr lang="en-US" sz="2800" dirty="0">
                <a:solidFill>
                  <a:schemeClr val="tx2"/>
                </a:solidFill>
              </a:rPr>
              <a:t>IV heparin : </a:t>
            </a:r>
          </a:p>
          <a:p>
            <a:pPr>
              <a:buFont typeface="Wingdings" pitchFamily="2" charset="2"/>
              <a:buChar char="§"/>
            </a:pPr>
            <a:r>
              <a:rPr lang="en-US" dirty="0" smtClean="0"/>
              <a:t>due to stasis of blood flow after the occlusion a thrombus can develop proximal and distal to the occlusion so there will be immediate administration of 5000 unit of IV heparin to reduce the extension and maintain the patency of the surrounding vessels ( mainly to distal occlusion).</a:t>
            </a:r>
          </a:p>
          <a:p>
            <a:pPr marL="502920" indent="-457200">
              <a:buAutoNum type="arabicParenR" startAt="2"/>
            </a:pPr>
            <a:r>
              <a:rPr lang="en-US" sz="2800" dirty="0">
                <a:solidFill>
                  <a:schemeClr val="tx2"/>
                </a:solidFill>
              </a:rPr>
              <a:t>Analgesia :</a:t>
            </a:r>
          </a:p>
          <a:p>
            <a:pPr>
              <a:buFont typeface="Wingdings" pitchFamily="2" charset="2"/>
              <a:buChar char="§"/>
            </a:pPr>
            <a:r>
              <a:rPr lang="en-US" dirty="0" smtClean="0"/>
              <a:t> to relief the pain which is constant sever pain and is out of proportion.</a:t>
            </a:r>
          </a:p>
          <a:p>
            <a:pPr marL="502920" indent="-457200">
              <a:buAutoNum type="arabicParenR" startAt="3"/>
            </a:pPr>
            <a:r>
              <a:rPr lang="en-US" sz="2800" dirty="0">
                <a:solidFill>
                  <a:schemeClr val="tx2"/>
                </a:solidFill>
              </a:rPr>
              <a:t>Embolectomy : </a:t>
            </a:r>
          </a:p>
          <a:p>
            <a:pPr>
              <a:buFont typeface="Wingdings" pitchFamily="2" charset="2"/>
              <a:buChar char="§"/>
            </a:pPr>
            <a:r>
              <a:rPr lang="en-US" dirty="0" smtClean="0"/>
              <a:t>done by local and general anesthesia .</a:t>
            </a:r>
          </a:p>
          <a:p>
            <a:pPr>
              <a:buFont typeface="Wingdings" pitchFamily="2" charset="2"/>
              <a:buChar char="§"/>
            </a:pPr>
            <a:r>
              <a:rPr lang="en-US" dirty="0" smtClean="0"/>
              <a:t>The affected artery will have plugging due to the clot formation .</a:t>
            </a:r>
          </a:p>
          <a:p>
            <a:pPr>
              <a:buFont typeface="Wingdings" pitchFamily="2" charset="2"/>
              <a:buChar char="§"/>
            </a:pPr>
            <a:r>
              <a:rPr lang="en-US" dirty="0" smtClean="0"/>
              <a:t>So the artery is held in silastic vessels loop .</a:t>
            </a:r>
          </a:p>
          <a:p>
            <a:pPr>
              <a:buFont typeface="Wingdings" pitchFamily="2" charset="2"/>
              <a:buChar char="§"/>
            </a:pPr>
            <a:r>
              <a:rPr lang="en-US" dirty="0" smtClean="0"/>
              <a:t>Then we do transverse incision and the clot starts to extrude with the emboli. </a:t>
            </a:r>
          </a:p>
          <a:p>
            <a:endParaRPr lang="en-US" dirty="0" smtClean="0"/>
          </a:p>
          <a:p>
            <a:pPr marL="502920" indent="-457200">
              <a:buFont typeface="+mj-lt"/>
              <a:buAutoNum type="arabicParenR"/>
            </a:pPr>
            <a:endParaRPr lang="en-US" dirty="0" smtClean="0"/>
          </a:p>
          <a:p>
            <a:pPr marL="502920" indent="-457200">
              <a:buFont typeface="+mj-lt"/>
              <a:buAutoNum type="arabicParenR"/>
            </a:pPr>
            <a:endParaRPr lang="en-US" dirty="0" smtClean="0"/>
          </a:p>
          <a:p>
            <a:endParaRPr lang="en-US" dirty="0"/>
          </a:p>
        </p:txBody>
      </p:sp>
    </p:spTree>
    <p:extLst>
      <p:ext uri="{BB962C8B-B14F-4D97-AF65-F5344CB8AC3E}">
        <p14:creationId xmlns:p14="http://schemas.microsoft.com/office/powerpoint/2010/main" val="35833273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8077200" cy="6309360"/>
          </a:xfrm>
        </p:spPr>
        <p:txBody>
          <a:bodyPr/>
          <a:lstStyle/>
          <a:p>
            <a:r>
              <a:rPr lang="en-US" dirty="0" smtClean="0"/>
              <a:t>Then fogarty balloon catheter is introduced both proximally and distally until it passes the limit of the clot.</a:t>
            </a:r>
          </a:p>
          <a:p>
            <a:r>
              <a:rPr lang="en-US" dirty="0" smtClean="0"/>
              <a:t>Then the balloon is inflated and the catheter is withdrawn slowly.</a:t>
            </a:r>
          </a:p>
          <a:p>
            <a:r>
              <a:rPr lang="en-US" dirty="0" smtClean="0"/>
              <a:t>And the procedure is repeated until bleeding occur which indicate the removal of the clot .</a:t>
            </a:r>
          </a:p>
          <a:p>
            <a:r>
              <a:rPr lang="en-US" dirty="0" smtClean="0"/>
              <a:t>We can do angiogram to make sure that the blood flow is restored to the distal part.</a:t>
            </a:r>
          </a:p>
          <a:p>
            <a:r>
              <a:rPr lang="en-US" dirty="0" smtClean="0"/>
              <a:t>Then post op. we continue the heparin until long term anticoagulant with warfarin is established to reduce the chance of further emboli.</a:t>
            </a:r>
          </a:p>
          <a:p>
            <a:endParaRPr lang="en-US" dirty="0"/>
          </a:p>
          <a:p>
            <a:pPr marL="45720" indent="0">
              <a:buNone/>
            </a:pPr>
            <a:r>
              <a:rPr lang="en-US" sz="2800" dirty="0">
                <a:solidFill>
                  <a:schemeClr val="tx2"/>
                </a:solidFill>
              </a:rPr>
              <a:t>4) Thrombolysis:</a:t>
            </a:r>
          </a:p>
          <a:p>
            <a:r>
              <a:rPr lang="en-US" dirty="0" smtClean="0"/>
              <a:t>If the ischemia is not sever that it doesn’t need immediate surgical treatment we can manage it by intra arterial thrombolysis.</a:t>
            </a:r>
          </a:p>
          <a:p>
            <a:r>
              <a:rPr lang="en-US" dirty="0" smtClean="0"/>
              <a:t>At arteriography a narrow catheter is passed to the occluded vessel and left embedded within the clot .</a:t>
            </a:r>
          </a:p>
          <a:p>
            <a:r>
              <a:rPr lang="en-US" dirty="0" smtClean="0"/>
              <a:t>tPA ( tissue plasminogen activator) is infused through the catheter and regular arteriogram are preformed to check the extend of lysis which can happen within 24h in good cases.</a:t>
            </a:r>
          </a:p>
          <a:p>
            <a:endParaRPr lang="en-US" dirty="0"/>
          </a:p>
        </p:txBody>
      </p:sp>
    </p:spTree>
    <p:extLst>
      <p:ext uri="{BB962C8B-B14F-4D97-AF65-F5344CB8AC3E}">
        <p14:creationId xmlns:p14="http://schemas.microsoft.com/office/powerpoint/2010/main" val="57604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228601"/>
            <a:ext cx="8534400" cy="6400799"/>
          </a:xfrm>
        </p:spPr>
        <p:txBody>
          <a:bodyPr>
            <a:normAutofit/>
          </a:bodyPr>
          <a:lstStyle/>
          <a:p>
            <a:r>
              <a:rPr lang="en-US" dirty="0" smtClean="0"/>
              <a:t>But if there is no improvement with time this method is stopped.</a:t>
            </a:r>
          </a:p>
          <a:p>
            <a:r>
              <a:rPr lang="en-US" dirty="0" smtClean="0"/>
              <a:t>Contraindication for thrombolysis :</a:t>
            </a:r>
          </a:p>
          <a:p>
            <a:pPr>
              <a:buFont typeface="Wingdings" pitchFamily="2" charset="2"/>
              <a:buChar char="ü"/>
            </a:pPr>
            <a:r>
              <a:rPr lang="en-US" dirty="0" smtClean="0"/>
              <a:t>Recent stroke (most important).</a:t>
            </a:r>
          </a:p>
          <a:p>
            <a:pPr>
              <a:buFont typeface="Wingdings" pitchFamily="2" charset="2"/>
              <a:buChar char="ü"/>
            </a:pPr>
            <a:r>
              <a:rPr lang="en-US" dirty="0" smtClean="0"/>
              <a:t>Bleeding diathesis.</a:t>
            </a:r>
          </a:p>
          <a:p>
            <a:pPr>
              <a:buFont typeface="Wingdings" pitchFamily="2" charset="2"/>
              <a:buChar char="ü"/>
            </a:pPr>
            <a:r>
              <a:rPr lang="en-US" dirty="0" smtClean="0"/>
              <a:t>Pregnancy.</a:t>
            </a:r>
          </a:p>
          <a:p>
            <a:pPr>
              <a:buFont typeface="Wingdings" pitchFamily="2" charset="2"/>
              <a:buChar char="Ø"/>
            </a:pPr>
            <a:endParaRPr lang="en-US" dirty="0"/>
          </a:p>
          <a:p>
            <a:pPr marL="45720" indent="0">
              <a:buNone/>
            </a:pPr>
            <a:r>
              <a:rPr lang="en-US" sz="2800" dirty="0">
                <a:solidFill>
                  <a:schemeClr val="tx2"/>
                </a:solidFill>
              </a:rPr>
              <a:t>5) amputation:</a:t>
            </a:r>
          </a:p>
          <a:p>
            <a:pPr>
              <a:buFont typeface="Wingdings" pitchFamily="2" charset="2"/>
              <a:buChar char="§"/>
            </a:pPr>
            <a:r>
              <a:rPr lang="en-US" dirty="0" smtClean="0"/>
              <a:t>For sever irreversible gangrenous ischemic limb.</a:t>
            </a:r>
          </a:p>
          <a:p>
            <a:pPr>
              <a:buFont typeface="Wingdings" pitchFamily="2" charset="2"/>
              <a:buChar char="§"/>
            </a:pPr>
            <a:r>
              <a:rPr lang="en-US" dirty="0" smtClean="0"/>
              <a:t>Indication.:</a:t>
            </a:r>
          </a:p>
          <a:p>
            <a:pPr>
              <a:buFont typeface="Wingdings" pitchFamily="2" charset="2"/>
              <a:buChar char="ü"/>
            </a:pPr>
            <a:r>
              <a:rPr lang="en-US" dirty="0" smtClean="0"/>
              <a:t>Dead limb (gangrenous).</a:t>
            </a:r>
          </a:p>
          <a:p>
            <a:pPr>
              <a:buFont typeface="Wingdings" pitchFamily="2" charset="2"/>
              <a:buChar char="ü"/>
            </a:pPr>
            <a:r>
              <a:rPr lang="en-US" dirty="0" smtClean="0"/>
              <a:t>Deadly limb ( wet gangrene, spreading cellulitis, AV fistula, malignancy.)</a:t>
            </a:r>
          </a:p>
          <a:p>
            <a:pPr>
              <a:buFont typeface="Wingdings" pitchFamily="2" charset="2"/>
              <a:buChar char="ü"/>
            </a:pPr>
            <a:r>
              <a:rPr lang="en-US" dirty="0" smtClean="0"/>
              <a:t>Dead loos limb (sever rest pain with unreconstractable critical limb ischemia, paralysis).</a:t>
            </a:r>
          </a:p>
          <a:p>
            <a:pPr marL="502920" indent="-457200">
              <a:buFont typeface="+mj-lt"/>
              <a:buAutoNum type="arabicParenR"/>
            </a:pPr>
            <a:endParaRPr lang="en-US" dirty="0"/>
          </a:p>
          <a:p>
            <a:pPr>
              <a:buFont typeface="Wingdings" pitchFamily="2" charset="2"/>
              <a:buChar char="ü"/>
            </a:pPr>
            <a:endParaRPr lang="en-US" dirty="0" smtClean="0"/>
          </a:p>
          <a:p>
            <a:pPr marL="45720" indent="0">
              <a:buNone/>
            </a:pPr>
            <a:endParaRPr lang="en-US" dirty="0"/>
          </a:p>
        </p:txBody>
      </p:sp>
    </p:spTree>
    <p:extLst>
      <p:ext uri="{BB962C8B-B14F-4D97-AF65-F5344CB8AC3E}">
        <p14:creationId xmlns:p14="http://schemas.microsoft.com/office/powerpoint/2010/main" val="4511659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76201"/>
            <a:ext cx="8991600" cy="6629399"/>
          </a:xfrm>
        </p:spPr>
        <p:txBody>
          <a:bodyPr/>
          <a:lstStyle/>
          <a:p>
            <a:pPr>
              <a:buFont typeface="Wingdings" pitchFamily="2" charset="2"/>
              <a:buChar char="v"/>
            </a:pPr>
            <a:r>
              <a:rPr lang="en-US" sz="2400" b="1" i="1" u="sng" dirty="0">
                <a:solidFill>
                  <a:schemeClr val="tx2"/>
                </a:solidFill>
              </a:rPr>
              <a:t>Revascularization is associated with several side effect :</a:t>
            </a:r>
          </a:p>
          <a:p>
            <a:pPr>
              <a:buFont typeface="Wingdings" pitchFamily="2" charset="2"/>
              <a:buChar char="q"/>
            </a:pPr>
            <a:r>
              <a:rPr lang="en-US" dirty="0"/>
              <a:t>Compartment syndrome.</a:t>
            </a:r>
          </a:p>
          <a:p>
            <a:pPr>
              <a:buFont typeface="Wingdings" pitchFamily="2" charset="2"/>
              <a:buChar char="q"/>
            </a:pPr>
            <a:r>
              <a:rPr lang="en-US" dirty="0"/>
              <a:t>2ry Renal failure form muscle breaking.</a:t>
            </a:r>
          </a:p>
          <a:p>
            <a:pPr>
              <a:buFont typeface="Wingdings" pitchFamily="2" charset="2"/>
              <a:buChar char="q"/>
            </a:pPr>
            <a:r>
              <a:rPr lang="en-US" dirty="0"/>
              <a:t>Nerve damage (from the compartment itself ).</a:t>
            </a:r>
          </a:p>
          <a:p>
            <a:endParaRPr lang="en-US" dirty="0"/>
          </a:p>
          <a:p>
            <a:pPr>
              <a:buFont typeface="Wingdings" pitchFamily="2" charset="2"/>
              <a:buChar char="v"/>
            </a:pPr>
            <a:r>
              <a:rPr lang="en-US" sz="2400" b="1" i="1" u="sng" dirty="0">
                <a:solidFill>
                  <a:schemeClr val="tx2"/>
                </a:solidFill>
              </a:rPr>
              <a:t>Compartment syndrome:</a:t>
            </a:r>
          </a:p>
          <a:p>
            <a:pPr>
              <a:buFont typeface="Wingdings" pitchFamily="2" charset="2"/>
              <a:buChar char="q"/>
            </a:pPr>
            <a:r>
              <a:rPr lang="en-US" dirty="0"/>
              <a:t>It can happen as a side effect of revascularization treatment in acute limb ischemia.</a:t>
            </a:r>
          </a:p>
          <a:p>
            <a:pPr>
              <a:buFont typeface="Wingdings" pitchFamily="2" charset="2"/>
              <a:buChar char="q"/>
            </a:pPr>
            <a:r>
              <a:rPr lang="en-US" dirty="0"/>
              <a:t>If compartment happen there will be more ischemia to the limb.</a:t>
            </a:r>
          </a:p>
          <a:p>
            <a:pPr>
              <a:buFont typeface="Wingdings" pitchFamily="2" charset="2"/>
              <a:buChar char="q"/>
            </a:pPr>
            <a:r>
              <a:rPr lang="en-US" dirty="0"/>
              <a:t>Patient will need fasciotomy to prevent the ischemic effect of the compartment on the limb.</a:t>
            </a:r>
          </a:p>
          <a:p>
            <a:pPr>
              <a:buFont typeface="Wingdings" pitchFamily="2" charset="2"/>
              <a:buChar char="q"/>
            </a:pPr>
            <a:r>
              <a:rPr lang="en-US" dirty="0"/>
              <a:t>On examination there will be tense painful compartment of passive flexion and extension of the muscle.</a:t>
            </a:r>
          </a:p>
          <a:p>
            <a:pPr>
              <a:buFont typeface="Wingdings" pitchFamily="2" charset="2"/>
              <a:buChar char="q"/>
            </a:pPr>
            <a:r>
              <a:rPr lang="en-US" dirty="0"/>
              <a:t>Palpable pulse cant role out the compartment.</a:t>
            </a:r>
          </a:p>
          <a:p>
            <a:endParaRPr lang="en-US" dirty="0"/>
          </a:p>
        </p:txBody>
      </p:sp>
    </p:spTree>
    <p:extLst>
      <p:ext uri="{BB962C8B-B14F-4D97-AF65-F5344CB8AC3E}">
        <p14:creationId xmlns:p14="http://schemas.microsoft.com/office/powerpoint/2010/main" val="40148141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1"/>
            <a:ext cx="7315200" cy="1154097"/>
          </a:xfrm>
        </p:spPr>
        <p:txBody>
          <a:bodyPr/>
          <a:lstStyle/>
          <a:p>
            <a:pPr marL="571500" indent="-571500">
              <a:buFont typeface="Wingdings" pitchFamily="2" charset="2"/>
              <a:buChar char="v"/>
            </a:pPr>
            <a:r>
              <a:rPr lang="en-US" b="1" i="1" u="sng" dirty="0" smtClean="0"/>
              <a:t>Clinical outcome:</a:t>
            </a:r>
            <a:endParaRPr lang="en-US" b="1" i="1" u="sng" dirty="0"/>
          </a:p>
        </p:txBody>
      </p:sp>
      <p:sp>
        <p:nvSpPr>
          <p:cNvPr id="3" name="Content Placeholder 2"/>
          <p:cNvSpPr>
            <a:spLocks noGrp="1"/>
          </p:cNvSpPr>
          <p:nvPr>
            <p:ph idx="1"/>
          </p:nvPr>
        </p:nvSpPr>
        <p:spPr>
          <a:xfrm>
            <a:off x="1676400" y="1371601"/>
            <a:ext cx="8839200" cy="5333999"/>
          </a:xfrm>
        </p:spPr>
        <p:txBody>
          <a:bodyPr/>
          <a:lstStyle/>
          <a:p>
            <a:r>
              <a:rPr lang="en-US" u="sng" dirty="0" smtClean="0">
                <a:solidFill>
                  <a:schemeClr val="tx2"/>
                </a:solidFill>
              </a:rPr>
              <a:t>Morbidity causes:</a:t>
            </a:r>
          </a:p>
          <a:p>
            <a:pPr marL="502920" indent="-457200">
              <a:buFont typeface="+mj-lt"/>
              <a:buAutoNum type="arabicParenR"/>
            </a:pPr>
            <a:r>
              <a:rPr lang="en-US" dirty="0" smtClean="0"/>
              <a:t>Due to major bleeding 10-15% of patient needs transfusion and operative intervention.</a:t>
            </a:r>
          </a:p>
          <a:p>
            <a:pPr marL="502920" indent="-457200">
              <a:buFont typeface="+mj-lt"/>
              <a:buAutoNum type="arabicParenR"/>
            </a:pPr>
            <a:r>
              <a:rPr lang="en-US" dirty="0" smtClean="0"/>
              <a:t>Amputation 25-30%.</a:t>
            </a:r>
          </a:p>
          <a:p>
            <a:pPr marL="502920" indent="-457200">
              <a:buFont typeface="+mj-lt"/>
              <a:buAutoNum type="arabicParenR"/>
            </a:pPr>
            <a:r>
              <a:rPr lang="en-US" dirty="0" smtClean="0"/>
              <a:t>Fasciotomy 5-25%.</a:t>
            </a:r>
          </a:p>
          <a:p>
            <a:pPr marL="502920" indent="-457200">
              <a:buFont typeface="+mj-lt"/>
              <a:buAutoNum type="arabicParenR"/>
            </a:pPr>
            <a:r>
              <a:rPr lang="en-US" dirty="0" smtClean="0"/>
              <a:t>Renal insufficiency.</a:t>
            </a:r>
          </a:p>
          <a:p>
            <a:pPr marL="502920" indent="-457200">
              <a:buFont typeface="+mj-lt"/>
              <a:buAutoNum type="arabicParenR"/>
            </a:pPr>
            <a:endParaRPr lang="en-US" dirty="0"/>
          </a:p>
          <a:p>
            <a:pPr>
              <a:buFont typeface="Wingdings" pitchFamily="2" charset="2"/>
              <a:buChar char="§"/>
            </a:pPr>
            <a:r>
              <a:rPr lang="en-US" u="sng" dirty="0" smtClean="0">
                <a:solidFill>
                  <a:schemeClr val="tx2"/>
                </a:solidFill>
              </a:rPr>
              <a:t>Follow up of the patient :</a:t>
            </a:r>
          </a:p>
          <a:p>
            <a:pPr marL="502920" indent="-457200">
              <a:buFont typeface="+mj-lt"/>
              <a:buAutoNum type="arabicParenR"/>
            </a:pPr>
            <a:r>
              <a:rPr lang="en-US" dirty="0" smtClean="0"/>
              <a:t>Warfarin for 3-6 months.</a:t>
            </a:r>
          </a:p>
          <a:p>
            <a:pPr marL="502920" indent="-457200">
              <a:buFont typeface="+mj-lt"/>
              <a:buAutoNum type="arabicParenR"/>
            </a:pPr>
            <a:r>
              <a:rPr lang="en-US" dirty="0" smtClean="0"/>
              <a:t>Longer duration of anticoagulant for patient with thromboembolism and it can be for lifelong .</a:t>
            </a:r>
          </a:p>
          <a:p>
            <a:pPr marL="502920" indent="-457200">
              <a:buFont typeface="+mj-lt"/>
              <a:buAutoNum type="arabicParenR"/>
            </a:pPr>
            <a:r>
              <a:rPr lang="en-US" dirty="0" smtClean="0"/>
              <a:t>If anticoagulant are contraindicated for the patient due to risk of bleeding then we can give them platelet inhibition therapy.</a:t>
            </a:r>
            <a:endParaRPr lang="en-US" dirty="0"/>
          </a:p>
        </p:txBody>
      </p:sp>
    </p:spTree>
    <p:extLst>
      <p:ext uri="{BB962C8B-B14F-4D97-AF65-F5344CB8AC3E}">
        <p14:creationId xmlns:p14="http://schemas.microsoft.com/office/powerpoint/2010/main" val="15001997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Aortic Aneurysm </a:t>
            </a:r>
            <a:endParaRPr lang="en-US" dirty="0"/>
          </a:p>
        </p:txBody>
      </p:sp>
      <p:sp>
        <p:nvSpPr>
          <p:cNvPr id="3" name="Subtitle 2"/>
          <p:cNvSpPr>
            <a:spLocks noGrp="1"/>
          </p:cNvSpPr>
          <p:nvPr>
            <p:ph type="subTitle" idx="1"/>
          </p:nvPr>
        </p:nvSpPr>
        <p:spPr>
          <a:xfrm>
            <a:off x="2209800" y="5029200"/>
            <a:ext cx="5257800" cy="1413738"/>
          </a:xfrm>
        </p:spPr>
        <p:txBody>
          <a:bodyPr/>
          <a:lstStyle/>
          <a:p>
            <a:r>
              <a:rPr lang="en-GB" b="1" dirty="0"/>
              <a:t>Done by : </a:t>
            </a:r>
            <a:r>
              <a:rPr lang="en-GB" b="1" dirty="0" err="1"/>
              <a:t>Khaled</a:t>
            </a:r>
            <a:r>
              <a:rPr lang="en-GB" b="1" dirty="0"/>
              <a:t> Samara </a:t>
            </a:r>
          </a:p>
          <a:p>
            <a:r>
              <a:rPr lang="en-GB" b="1" dirty="0"/>
              <a:t>Supervised by : </a:t>
            </a:r>
            <a:r>
              <a:rPr lang="en-GB" b="1" dirty="0" err="1"/>
              <a:t>Dr.Ali</a:t>
            </a:r>
            <a:r>
              <a:rPr lang="en-GB" b="1" dirty="0"/>
              <a:t> Al-</a:t>
            </a:r>
            <a:r>
              <a:rPr lang="en-GB" b="1" dirty="0" err="1"/>
              <a:t>Kayed</a:t>
            </a:r>
            <a:endParaRPr lang="en-US" b="1" dirty="0"/>
          </a:p>
        </p:txBody>
      </p:sp>
    </p:spTree>
    <p:extLst>
      <p:ext uri="{BB962C8B-B14F-4D97-AF65-F5344CB8AC3E}">
        <p14:creationId xmlns:p14="http://schemas.microsoft.com/office/powerpoint/2010/main" val="32353714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1" y="2438401"/>
            <a:ext cx="7745505" cy="3877815"/>
          </a:xfrm>
        </p:spPr>
        <p:txBody>
          <a:bodyPr>
            <a:normAutofit/>
          </a:bodyPr>
          <a:lstStyle/>
          <a:p>
            <a:pPr>
              <a:buFont typeface="Wingdings" pitchFamily="2" charset="2"/>
              <a:buChar char="Ø"/>
            </a:pPr>
            <a:r>
              <a:rPr lang="en-GB" sz="3200" dirty="0"/>
              <a:t>Introduction</a:t>
            </a:r>
          </a:p>
          <a:p>
            <a:pPr>
              <a:buFont typeface="Wingdings" pitchFamily="2" charset="2"/>
              <a:buChar char="Ø"/>
            </a:pPr>
            <a:r>
              <a:rPr lang="en-GB" sz="3200" dirty="0"/>
              <a:t>Important points</a:t>
            </a:r>
          </a:p>
          <a:p>
            <a:pPr>
              <a:buFont typeface="Wingdings" pitchFamily="2" charset="2"/>
              <a:buChar char="Ø"/>
            </a:pPr>
            <a:r>
              <a:rPr lang="en-GB" sz="3200" dirty="0"/>
              <a:t>Pathophysiology</a:t>
            </a:r>
          </a:p>
          <a:p>
            <a:pPr>
              <a:buFont typeface="Wingdings" pitchFamily="2" charset="2"/>
              <a:buChar char="Ø"/>
            </a:pPr>
            <a:r>
              <a:rPr lang="en-GB" sz="3200" dirty="0"/>
              <a:t>symptoms</a:t>
            </a:r>
          </a:p>
          <a:p>
            <a:pPr>
              <a:buFont typeface="Wingdings" pitchFamily="2" charset="2"/>
              <a:buChar char="Ø"/>
            </a:pPr>
            <a:r>
              <a:rPr lang="en-GB" sz="3200" dirty="0"/>
              <a:t>Risk factors</a:t>
            </a:r>
          </a:p>
          <a:p>
            <a:pPr>
              <a:buFont typeface="Wingdings" pitchFamily="2" charset="2"/>
              <a:buChar char="Ø"/>
            </a:pPr>
            <a:r>
              <a:rPr lang="en-GB" sz="3200" dirty="0"/>
              <a:t>Diagnosis</a:t>
            </a:r>
          </a:p>
          <a:p>
            <a:pPr>
              <a:buFont typeface="Wingdings" pitchFamily="2" charset="2"/>
              <a:buChar char="Ø"/>
            </a:pPr>
            <a:endParaRPr lang="en-US" sz="2800" dirty="0"/>
          </a:p>
        </p:txBody>
      </p:sp>
      <p:sp>
        <p:nvSpPr>
          <p:cNvPr id="2" name="Title 1"/>
          <p:cNvSpPr>
            <a:spLocks noGrp="1"/>
          </p:cNvSpPr>
          <p:nvPr>
            <p:ph type="title"/>
          </p:nvPr>
        </p:nvSpPr>
        <p:spPr/>
        <p:txBody>
          <a:bodyPr/>
          <a:lstStyle/>
          <a:p>
            <a:pPr algn="l"/>
            <a:r>
              <a:rPr lang="en-GB" b="1" dirty="0"/>
              <a:t>Contents</a:t>
            </a:r>
            <a:endParaRPr lang="en-US" b="1" dirty="0"/>
          </a:p>
        </p:txBody>
      </p:sp>
    </p:spTree>
    <p:extLst>
      <p:ext uri="{BB962C8B-B14F-4D97-AF65-F5344CB8AC3E}">
        <p14:creationId xmlns:p14="http://schemas.microsoft.com/office/powerpoint/2010/main" val="3723572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presentation and diagnosis</a:t>
            </a:r>
            <a:endParaRPr lang="en-US" dirty="0"/>
          </a:p>
        </p:txBody>
      </p:sp>
      <p:sp>
        <p:nvSpPr>
          <p:cNvPr id="3" name="Content Placeholder 2"/>
          <p:cNvSpPr>
            <a:spLocks noGrp="1"/>
          </p:cNvSpPr>
          <p:nvPr>
            <p:ph idx="1"/>
          </p:nvPr>
        </p:nvSpPr>
        <p:spPr/>
        <p:txBody>
          <a:bodyPr/>
          <a:lstStyle/>
          <a:p>
            <a:r>
              <a:rPr lang="en-US" dirty="0"/>
              <a:t>The most common presentation of a DVT is pain and swelling, especially in the calf, usually in one leg; however, bilateral DVTs are common, occurring in up to 30</a:t>
            </a:r>
            <a:r>
              <a:rPr lang="en-US" dirty="0" smtClean="0"/>
              <a:t>% (</a:t>
            </a:r>
            <a:r>
              <a:rPr lang="en-US" dirty="0"/>
              <a:t>in which case DVT must be differentiated from other causes of systemic </a:t>
            </a:r>
            <a:r>
              <a:rPr lang="en-US" dirty="0" err="1"/>
              <a:t>oedema</a:t>
            </a:r>
            <a:r>
              <a:rPr lang="en-US" dirty="0"/>
              <a:t>, such as </a:t>
            </a:r>
            <a:r>
              <a:rPr lang="en-US" dirty="0" err="1"/>
              <a:t>hypoproteinaemia</a:t>
            </a:r>
            <a:r>
              <a:rPr lang="en-US" dirty="0"/>
              <a:t>, renal failure and heart </a:t>
            </a:r>
            <a:r>
              <a:rPr lang="en-US" dirty="0" smtClean="0"/>
              <a:t>failure).</a:t>
            </a:r>
          </a:p>
          <a:p>
            <a:endParaRPr lang="en-US" dirty="0"/>
          </a:p>
          <a:p>
            <a:r>
              <a:rPr lang="en-US" dirty="0"/>
              <a:t>Some patients have no symptoms of thrombosis and may first present with signs of a pulmonary </a:t>
            </a:r>
            <a:r>
              <a:rPr lang="en-US" dirty="0" smtClean="0"/>
              <a:t>embolus (Sudden pleuritic </a:t>
            </a:r>
            <a:r>
              <a:rPr lang="en-US" dirty="0"/>
              <a:t>chest pain, </a:t>
            </a:r>
            <a:r>
              <a:rPr lang="en-US" dirty="0" err="1"/>
              <a:t>haemoptysis</a:t>
            </a:r>
            <a:r>
              <a:rPr lang="en-US" dirty="0"/>
              <a:t> and shortness of </a:t>
            </a:r>
            <a:r>
              <a:rPr lang="en-US" dirty="0" smtClean="0"/>
              <a:t>breath).</a:t>
            </a:r>
            <a:endParaRPr lang="en-US" dirty="0"/>
          </a:p>
        </p:txBody>
      </p:sp>
    </p:spTree>
    <p:extLst>
      <p:ext uri="{BB962C8B-B14F-4D97-AF65-F5344CB8AC3E}">
        <p14:creationId xmlns:p14="http://schemas.microsoft.com/office/powerpoint/2010/main" val="6481234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1" y="2590801"/>
            <a:ext cx="7745505" cy="3877815"/>
          </a:xfrm>
        </p:spPr>
        <p:txBody>
          <a:bodyPr>
            <a:normAutofit/>
          </a:bodyPr>
          <a:lstStyle/>
          <a:p>
            <a:pPr>
              <a:buFont typeface="Wingdings" pitchFamily="2" charset="2"/>
              <a:buChar char="Ø"/>
            </a:pPr>
            <a:r>
              <a:rPr lang="en-GB" sz="3200" dirty="0"/>
              <a:t>Investigations</a:t>
            </a:r>
          </a:p>
          <a:p>
            <a:pPr>
              <a:buFont typeface="Wingdings" pitchFamily="2" charset="2"/>
              <a:buChar char="Ø"/>
            </a:pPr>
            <a:r>
              <a:rPr lang="en-GB" sz="3200" dirty="0"/>
              <a:t>Treatment</a:t>
            </a:r>
          </a:p>
          <a:p>
            <a:pPr>
              <a:buFont typeface="Wingdings" pitchFamily="2" charset="2"/>
              <a:buChar char="Ø"/>
            </a:pPr>
            <a:r>
              <a:rPr lang="en-GB" sz="3200" dirty="0"/>
              <a:t>Postoperative complications</a:t>
            </a:r>
          </a:p>
          <a:p>
            <a:pPr>
              <a:buFont typeface="Wingdings" pitchFamily="2" charset="2"/>
              <a:buChar char="Ø"/>
            </a:pPr>
            <a:r>
              <a:rPr lang="en-GB" sz="3200" dirty="0"/>
              <a:t>Medical Wards Tips </a:t>
            </a:r>
          </a:p>
          <a:p>
            <a:pPr>
              <a:buFont typeface="Wingdings" pitchFamily="2" charset="2"/>
              <a:buChar char="Ø"/>
            </a:pPr>
            <a:r>
              <a:rPr lang="en-GB" sz="3200" dirty="0"/>
              <a:t>References</a:t>
            </a:r>
          </a:p>
          <a:p>
            <a:pPr>
              <a:buFont typeface="Wingdings" pitchFamily="2" charset="2"/>
              <a:buChar char="Ø"/>
            </a:pPr>
            <a:r>
              <a:rPr lang="en-GB" sz="3200" dirty="0"/>
              <a:t>Today</a:t>
            </a:r>
            <a:r>
              <a:rPr lang="ar-JO" sz="3200" dirty="0"/>
              <a:t>’</a:t>
            </a:r>
            <a:r>
              <a:rPr lang="en-US" sz="3200" dirty="0"/>
              <a:t>s Quote</a:t>
            </a:r>
          </a:p>
        </p:txBody>
      </p:sp>
      <p:sp>
        <p:nvSpPr>
          <p:cNvPr id="2" name="Title 1"/>
          <p:cNvSpPr>
            <a:spLocks noGrp="1"/>
          </p:cNvSpPr>
          <p:nvPr>
            <p:ph type="title"/>
          </p:nvPr>
        </p:nvSpPr>
        <p:spPr/>
        <p:txBody>
          <a:bodyPr/>
          <a:lstStyle/>
          <a:p>
            <a:pPr algn="l"/>
            <a:r>
              <a:rPr lang="en-GB" b="1" dirty="0"/>
              <a:t>Contents</a:t>
            </a:r>
            <a:endParaRPr lang="en-US" b="1" dirty="0"/>
          </a:p>
        </p:txBody>
      </p:sp>
    </p:spTree>
    <p:extLst>
      <p:ext uri="{BB962C8B-B14F-4D97-AF65-F5344CB8AC3E}">
        <p14:creationId xmlns:p14="http://schemas.microsoft.com/office/powerpoint/2010/main" val="1302425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pic>
        <p:nvPicPr>
          <p:cNvPr id="102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52801" y="2247901"/>
            <a:ext cx="5257799" cy="387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8893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Is an abnormal localized or bulging of the abdominal aorta .</a:t>
            </a:r>
          </a:p>
          <a:p>
            <a:r>
              <a:rPr lang="en-US" dirty="0"/>
              <a:t>85% occurs below the renal arteries</a:t>
            </a:r>
          </a:p>
          <a:p>
            <a:r>
              <a:rPr lang="en-US" dirty="0"/>
              <a:t>The normal diameter of abdominal aorta is approximately 2 cm </a:t>
            </a:r>
          </a:p>
          <a:p>
            <a:r>
              <a:rPr lang="en-GB" dirty="0"/>
              <a:t>5.5 cm is very substantial risk of rupture</a:t>
            </a:r>
            <a:endParaRPr lang="en-US" dirty="0"/>
          </a:p>
          <a:p>
            <a:r>
              <a:rPr lang="en-GB" dirty="0">
                <a:solidFill>
                  <a:srgbClr val="FF0000"/>
                </a:solidFill>
              </a:rPr>
              <a:t>Ruptured AAA triad </a:t>
            </a:r>
            <a:r>
              <a:rPr lang="en-GB" dirty="0"/>
              <a:t>: </a:t>
            </a:r>
            <a:r>
              <a:rPr lang="en-US" dirty="0"/>
              <a:t>1. Abdominal or back pain ,</a:t>
            </a:r>
            <a:br>
              <a:rPr lang="en-US" dirty="0"/>
            </a:br>
            <a:r>
              <a:rPr lang="en-US" dirty="0"/>
              <a:t>hypotension and shock and pulsatile abdominal mass.</a:t>
            </a:r>
          </a:p>
          <a:p>
            <a:endParaRPr lang="en-US" dirty="0"/>
          </a:p>
          <a:p>
            <a:endParaRPr lang="en-US" dirty="0"/>
          </a:p>
          <a:p>
            <a:endParaRPr lang="en-US" dirty="0"/>
          </a:p>
          <a:p>
            <a:endParaRPr lang="en-US" dirty="0"/>
          </a:p>
        </p:txBody>
      </p:sp>
      <p:sp>
        <p:nvSpPr>
          <p:cNvPr id="2" name="Title 1"/>
          <p:cNvSpPr>
            <a:spLocks noGrp="1"/>
          </p:cNvSpPr>
          <p:nvPr>
            <p:ph type="title"/>
          </p:nvPr>
        </p:nvSpPr>
        <p:spPr/>
        <p:txBody>
          <a:bodyPr/>
          <a:lstStyle/>
          <a:p>
            <a:r>
              <a:rPr lang="en-US" dirty="0"/>
              <a:t>Important points</a:t>
            </a:r>
          </a:p>
        </p:txBody>
      </p:sp>
    </p:spTree>
    <p:extLst>
      <p:ext uri="{BB962C8B-B14F-4D97-AF65-F5344CB8AC3E}">
        <p14:creationId xmlns:p14="http://schemas.microsoft.com/office/powerpoint/2010/main" val="20338605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3248" y="2248348"/>
            <a:ext cx="7745505" cy="4381053"/>
          </a:xfrm>
        </p:spPr>
        <p:txBody>
          <a:bodyPr>
            <a:normAutofit fontScale="92500" lnSpcReduction="20000"/>
          </a:bodyPr>
          <a:lstStyle/>
          <a:p>
            <a:pPr>
              <a:buFont typeface="Wingdings" pitchFamily="2" charset="2"/>
              <a:buChar char="§"/>
            </a:pPr>
            <a:r>
              <a:rPr lang="en-US" dirty="0"/>
              <a:t>researchers report increased expression and activity of </a:t>
            </a:r>
            <a:r>
              <a:rPr lang="en-US" dirty="0">
                <a:solidFill>
                  <a:srgbClr val="FF0000"/>
                </a:solidFill>
              </a:rPr>
              <a:t>matrix </a:t>
            </a:r>
            <a:r>
              <a:rPr lang="en-US" dirty="0" err="1">
                <a:solidFill>
                  <a:srgbClr val="FF0000"/>
                </a:solidFill>
              </a:rPr>
              <a:t>metalloproteinases</a:t>
            </a:r>
            <a:r>
              <a:rPr lang="en-US" dirty="0">
                <a:solidFill>
                  <a:srgbClr val="FF0000"/>
                </a:solidFill>
              </a:rPr>
              <a:t> </a:t>
            </a:r>
            <a:r>
              <a:rPr lang="en-US" dirty="0"/>
              <a:t>in individuals with AAA.</a:t>
            </a:r>
          </a:p>
          <a:p>
            <a:pPr>
              <a:buFont typeface="Wingdings" pitchFamily="2" charset="2"/>
              <a:buChar char="§"/>
            </a:pPr>
            <a:r>
              <a:rPr lang="en-US" dirty="0"/>
              <a:t> This leads to elimination of elastin from the media, rendering the aortic wall more susceptible to the influence of blood pressure. </a:t>
            </a:r>
          </a:p>
          <a:p>
            <a:pPr>
              <a:buFont typeface="Wingdings" pitchFamily="2" charset="2"/>
              <a:buChar char="§"/>
            </a:pPr>
            <a:r>
              <a:rPr lang="en-US" dirty="0"/>
              <a:t>Other reports have suggested the serine protease </a:t>
            </a:r>
            <a:r>
              <a:rPr lang="en-US" dirty="0" err="1"/>
              <a:t>granzyme</a:t>
            </a:r>
            <a:r>
              <a:rPr lang="en-US" dirty="0"/>
              <a:t> B may contribute to aortic aneurysm rupture through the cleavage of </a:t>
            </a:r>
            <a:r>
              <a:rPr lang="en-US" dirty="0" err="1"/>
              <a:t>decorin</a:t>
            </a:r>
            <a:r>
              <a:rPr lang="en-US" dirty="0"/>
              <a:t>, leading to disrupted collagen organization and reduced tensile strength of the adventitia.</a:t>
            </a:r>
          </a:p>
          <a:p>
            <a:pPr>
              <a:buFont typeface="Wingdings" pitchFamily="2" charset="2"/>
              <a:buChar char="§"/>
            </a:pPr>
            <a:r>
              <a:rPr lang="en-US" dirty="0"/>
              <a:t> There is also a reduced amount of vasa </a:t>
            </a:r>
            <a:r>
              <a:rPr lang="en-US" dirty="0" err="1"/>
              <a:t>vasorum</a:t>
            </a:r>
            <a:r>
              <a:rPr lang="en-US" dirty="0"/>
              <a:t> in the abdominal aorta (compared to the thoracic aorta); consequently, the tunica media must rely mostly on diffusion for nutrition, which makes it more susceptible to damage .</a:t>
            </a:r>
          </a:p>
          <a:p>
            <a:pPr>
              <a:buFont typeface="Wingdings" pitchFamily="2" charset="2"/>
              <a:buChar char="§"/>
            </a:pPr>
            <a:endParaRPr lang="en-US" dirty="0"/>
          </a:p>
        </p:txBody>
      </p:sp>
      <p:sp>
        <p:nvSpPr>
          <p:cNvPr id="2" name="Title 1"/>
          <p:cNvSpPr>
            <a:spLocks noGrp="1"/>
          </p:cNvSpPr>
          <p:nvPr>
            <p:ph type="title"/>
          </p:nvPr>
        </p:nvSpPr>
        <p:spPr/>
        <p:txBody>
          <a:bodyPr/>
          <a:lstStyle/>
          <a:p>
            <a:r>
              <a:rPr lang="en-US" dirty="0"/>
              <a:t>Pathophysiology</a:t>
            </a:r>
          </a:p>
        </p:txBody>
      </p:sp>
    </p:spTree>
    <p:extLst>
      <p:ext uri="{BB962C8B-B14F-4D97-AF65-F5344CB8AC3E}">
        <p14:creationId xmlns:p14="http://schemas.microsoft.com/office/powerpoint/2010/main" val="23154525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z="2800" dirty="0">
                <a:solidFill>
                  <a:schemeClr val="tx1"/>
                </a:solidFill>
              </a:rPr>
              <a:t>Sudden and severe pain in hypogastrium region and lower back </a:t>
            </a:r>
          </a:p>
          <a:p>
            <a:r>
              <a:rPr lang="en-GB" sz="2800" dirty="0">
                <a:solidFill>
                  <a:schemeClr val="tx1"/>
                </a:solidFill>
              </a:rPr>
              <a:t>Sweaty , pale and clammy skin</a:t>
            </a:r>
          </a:p>
          <a:p>
            <a:r>
              <a:rPr lang="en-GB" sz="2800" dirty="0">
                <a:solidFill>
                  <a:schemeClr val="tx1"/>
                </a:solidFill>
              </a:rPr>
              <a:t>Dizziness</a:t>
            </a:r>
          </a:p>
          <a:p>
            <a:r>
              <a:rPr lang="en-GB" sz="2800" dirty="0">
                <a:solidFill>
                  <a:schemeClr val="tx1"/>
                </a:solidFill>
              </a:rPr>
              <a:t>Shortness of breath</a:t>
            </a:r>
          </a:p>
          <a:p>
            <a:r>
              <a:rPr lang="en-GB" sz="2800" dirty="0">
                <a:solidFill>
                  <a:schemeClr val="tx1"/>
                </a:solidFill>
              </a:rPr>
              <a:t>Tachycardia</a:t>
            </a:r>
          </a:p>
          <a:p>
            <a:r>
              <a:rPr lang="en-GB" sz="2800" dirty="0">
                <a:solidFill>
                  <a:schemeClr val="tx1"/>
                </a:solidFill>
              </a:rPr>
              <a:t>shock</a:t>
            </a:r>
            <a:endParaRPr lang="en-US" sz="2800" dirty="0">
              <a:solidFill>
                <a:schemeClr val="tx1"/>
              </a:solidFill>
            </a:endParaRPr>
          </a:p>
        </p:txBody>
      </p:sp>
      <p:sp>
        <p:nvSpPr>
          <p:cNvPr id="2" name="Title 1"/>
          <p:cNvSpPr>
            <a:spLocks noGrp="1"/>
          </p:cNvSpPr>
          <p:nvPr>
            <p:ph type="title"/>
          </p:nvPr>
        </p:nvSpPr>
        <p:spPr/>
        <p:txBody>
          <a:bodyPr/>
          <a:lstStyle/>
          <a:p>
            <a:r>
              <a:rPr lang="en-US" dirty="0"/>
              <a:t>symptoms</a:t>
            </a:r>
          </a:p>
        </p:txBody>
      </p:sp>
    </p:spTree>
    <p:extLst>
      <p:ext uri="{BB962C8B-B14F-4D97-AF65-F5344CB8AC3E}">
        <p14:creationId xmlns:p14="http://schemas.microsoft.com/office/powerpoint/2010/main" val="3556102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1" y="2743201"/>
            <a:ext cx="7745505" cy="3877815"/>
          </a:xfrm>
        </p:spPr>
        <p:txBody>
          <a:bodyPr>
            <a:normAutofit/>
          </a:bodyPr>
          <a:lstStyle/>
          <a:p>
            <a:r>
              <a:rPr lang="en-GB" sz="2800" dirty="0"/>
              <a:t> </a:t>
            </a:r>
            <a:r>
              <a:rPr lang="en-GB" sz="2800" dirty="0">
                <a:solidFill>
                  <a:schemeClr val="tx1"/>
                </a:solidFill>
              </a:rPr>
              <a:t>Smoking (most common)</a:t>
            </a:r>
          </a:p>
          <a:p>
            <a:r>
              <a:rPr lang="en-GB" sz="2800" dirty="0">
                <a:solidFill>
                  <a:schemeClr val="tx1"/>
                </a:solidFill>
              </a:rPr>
              <a:t> HTN </a:t>
            </a:r>
          </a:p>
          <a:p>
            <a:r>
              <a:rPr lang="en-GB" sz="2800" dirty="0">
                <a:solidFill>
                  <a:schemeClr val="tx1"/>
                </a:solidFill>
              </a:rPr>
              <a:t> Atherosclerosis</a:t>
            </a:r>
          </a:p>
          <a:p>
            <a:r>
              <a:rPr lang="en-GB" sz="2800" dirty="0">
                <a:solidFill>
                  <a:schemeClr val="tx1"/>
                </a:solidFill>
              </a:rPr>
              <a:t> Advanced age &gt;65 years</a:t>
            </a:r>
          </a:p>
          <a:p>
            <a:r>
              <a:rPr lang="en-GB" sz="2800" dirty="0">
                <a:solidFill>
                  <a:schemeClr val="tx1"/>
                </a:solidFill>
              </a:rPr>
              <a:t> Male gender</a:t>
            </a:r>
          </a:p>
          <a:p>
            <a:r>
              <a:rPr lang="en-GB" sz="2800" dirty="0">
                <a:solidFill>
                  <a:schemeClr val="tx1"/>
                </a:solidFill>
              </a:rPr>
              <a:t> Family history</a:t>
            </a:r>
            <a:endParaRPr lang="en-US" sz="2800" dirty="0">
              <a:solidFill>
                <a:schemeClr val="tx1"/>
              </a:solidFill>
            </a:endParaRPr>
          </a:p>
        </p:txBody>
      </p:sp>
      <p:sp>
        <p:nvSpPr>
          <p:cNvPr id="2" name="Title 1"/>
          <p:cNvSpPr>
            <a:spLocks noGrp="1"/>
          </p:cNvSpPr>
          <p:nvPr>
            <p:ph type="title"/>
          </p:nvPr>
        </p:nvSpPr>
        <p:spPr/>
        <p:txBody>
          <a:bodyPr/>
          <a:lstStyle/>
          <a:p>
            <a:r>
              <a:rPr lang="en-US" dirty="0"/>
              <a:t>Risk factors</a:t>
            </a:r>
          </a:p>
        </p:txBody>
      </p:sp>
    </p:spTree>
    <p:extLst>
      <p:ext uri="{BB962C8B-B14F-4D97-AF65-F5344CB8AC3E}">
        <p14:creationId xmlns:p14="http://schemas.microsoft.com/office/powerpoint/2010/main" val="7936834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1" y="2590801"/>
            <a:ext cx="7745505" cy="3877815"/>
          </a:xfrm>
        </p:spPr>
        <p:txBody>
          <a:bodyPr>
            <a:normAutofit/>
          </a:bodyPr>
          <a:lstStyle/>
          <a:p>
            <a:r>
              <a:rPr lang="en-GB" sz="3200" dirty="0">
                <a:solidFill>
                  <a:schemeClr val="tx1"/>
                </a:solidFill>
              </a:rPr>
              <a:t>Ultrasound ( best modality)</a:t>
            </a:r>
          </a:p>
          <a:p>
            <a:endParaRPr lang="en-GB" sz="3200" dirty="0">
              <a:solidFill>
                <a:schemeClr val="tx1"/>
              </a:solidFill>
            </a:endParaRPr>
          </a:p>
          <a:p>
            <a:r>
              <a:rPr lang="en-GB" sz="3200" dirty="0">
                <a:solidFill>
                  <a:schemeClr val="tx1"/>
                </a:solidFill>
              </a:rPr>
              <a:t>CT scan</a:t>
            </a:r>
            <a:endParaRPr lang="en-US" sz="3200" dirty="0">
              <a:solidFill>
                <a:schemeClr val="tx1"/>
              </a:solidFill>
            </a:endParaRPr>
          </a:p>
        </p:txBody>
      </p:sp>
      <p:sp>
        <p:nvSpPr>
          <p:cNvPr id="2" name="Title 1"/>
          <p:cNvSpPr>
            <a:spLocks noGrp="1"/>
          </p:cNvSpPr>
          <p:nvPr>
            <p:ph type="title"/>
          </p:nvPr>
        </p:nvSpPr>
        <p:spPr/>
        <p:txBody>
          <a:bodyPr/>
          <a:lstStyle/>
          <a:p>
            <a:r>
              <a:rPr lang="en-US" dirty="0"/>
              <a:t>Diagnosis</a:t>
            </a:r>
          </a:p>
        </p:txBody>
      </p:sp>
    </p:spTree>
    <p:extLst>
      <p:ext uri="{BB962C8B-B14F-4D97-AF65-F5344CB8AC3E}">
        <p14:creationId xmlns:p14="http://schemas.microsoft.com/office/powerpoint/2010/main" val="19807445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Arial" pitchFamily="34" charset="0"/>
              <a:buChar char="•"/>
            </a:pPr>
            <a:r>
              <a:rPr lang="en-GB" dirty="0"/>
              <a:t>CBC</a:t>
            </a:r>
          </a:p>
          <a:p>
            <a:pPr>
              <a:buFont typeface="Arial" pitchFamily="34" charset="0"/>
              <a:buChar char="•"/>
            </a:pPr>
            <a:r>
              <a:rPr lang="en-GB" dirty="0"/>
              <a:t>LFT</a:t>
            </a:r>
          </a:p>
          <a:p>
            <a:pPr>
              <a:buFont typeface="Arial" pitchFamily="34" charset="0"/>
              <a:buChar char="•"/>
            </a:pPr>
            <a:r>
              <a:rPr lang="en-GB" dirty="0"/>
              <a:t>CXR</a:t>
            </a:r>
          </a:p>
          <a:p>
            <a:pPr>
              <a:buFont typeface="Arial" pitchFamily="34" charset="0"/>
              <a:buChar char="•"/>
            </a:pPr>
            <a:r>
              <a:rPr lang="en-GB" dirty="0"/>
              <a:t>ECG</a:t>
            </a:r>
          </a:p>
          <a:p>
            <a:pPr>
              <a:buFont typeface="Arial" pitchFamily="34" charset="0"/>
              <a:buChar char="•"/>
            </a:pPr>
            <a:r>
              <a:rPr lang="en-GB" dirty="0"/>
              <a:t>Coagulation tests</a:t>
            </a:r>
          </a:p>
          <a:p>
            <a:pPr>
              <a:buFont typeface="Arial" pitchFamily="34" charset="0"/>
              <a:buChar char="•"/>
            </a:pPr>
            <a:r>
              <a:rPr lang="en-GB" dirty="0"/>
              <a:t>Electrolytes</a:t>
            </a:r>
            <a:endParaRPr lang="en-US" dirty="0"/>
          </a:p>
        </p:txBody>
      </p:sp>
      <p:sp>
        <p:nvSpPr>
          <p:cNvPr id="2" name="Title 1"/>
          <p:cNvSpPr>
            <a:spLocks noGrp="1"/>
          </p:cNvSpPr>
          <p:nvPr>
            <p:ph type="title"/>
          </p:nvPr>
        </p:nvSpPr>
        <p:spPr/>
        <p:txBody>
          <a:bodyPr/>
          <a:lstStyle/>
          <a:p>
            <a:r>
              <a:rPr lang="en-US" dirty="0"/>
              <a:t>Investigations</a:t>
            </a:r>
          </a:p>
        </p:txBody>
      </p:sp>
    </p:spTree>
    <p:extLst>
      <p:ext uri="{BB962C8B-B14F-4D97-AF65-F5344CB8AC3E}">
        <p14:creationId xmlns:p14="http://schemas.microsoft.com/office/powerpoint/2010/main" val="3719369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3248" y="2248348"/>
            <a:ext cx="7745505" cy="4381053"/>
          </a:xfrm>
        </p:spPr>
        <p:txBody>
          <a:bodyPr>
            <a:noAutofit/>
          </a:bodyPr>
          <a:lstStyle/>
          <a:p>
            <a:r>
              <a:rPr lang="en-GB" dirty="0"/>
              <a:t>It depends how big it is .</a:t>
            </a:r>
          </a:p>
          <a:p>
            <a:endParaRPr lang="en-US" dirty="0"/>
          </a:p>
          <a:p>
            <a:r>
              <a:rPr lang="en-US" dirty="0"/>
              <a:t>AAAs are grouped into 3 sizes:</a:t>
            </a:r>
          </a:p>
          <a:p>
            <a:endParaRPr lang="en-US" dirty="0"/>
          </a:p>
          <a:p>
            <a:pPr>
              <a:buFont typeface="Arial" pitchFamily="34" charset="0"/>
              <a:buChar char="•"/>
            </a:pPr>
            <a:r>
              <a:rPr lang="en-US" sz="2800" dirty="0"/>
              <a:t>small AAA – 3cm to 4.4cm across (screen every year)</a:t>
            </a:r>
          </a:p>
          <a:p>
            <a:pPr>
              <a:buFont typeface="Arial" pitchFamily="34" charset="0"/>
              <a:buChar char="•"/>
            </a:pPr>
            <a:r>
              <a:rPr lang="en-US" sz="2800" dirty="0"/>
              <a:t>medium AAA – 4.5cm to 5.4cm across (screen every 3 months )</a:t>
            </a:r>
          </a:p>
          <a:p>
            <a:pPr>
              <a:buFont typeface="Arial" pitchFamily="34" charset="0"/>
              <a:buChar char="•"/>
            </a:pPr>
            <a:r>
              <a:rPr lang="en-US" sz="2800" dirty="0"/>
              <a:t>large AAA – 5.5cm or more across (surgery )</a:t>
            </a:r>
          </a:p>
        </p:txBody>
      </p:sp>
      <p:sp>
        <p:nvSpPr>
          <p:cNvPr id="2" name="Title 1"/>
          <p:cNvSpPr>
            <a:spLocks noGrp="1"/>
          </p:cNvSpPr>
          <p:nvPr>
            <p:ph type="title"/>
          </p:nvPr>
        </p:nvSpPr>
        <p:spPr/>
        <p:txBody>
          <a:bodyPr/>
          <a:lstStyle/>
          <a:p>
            <a:r>
              <a:rPr lang="en-US" dirty="0"/>
              <a:t>Treatment</a:t>
            </a:r>
          </a:p>
        </p:txBody>
      </p:sp>
    </p:spTree>
    <p:extLst>
      <p:ext uri="{BB962C8B-B14F-4D97-AF65-F5344CB8AC3E}">
        <p14:creationId xmlns:p14="http://schemas.microsoft.com/office/powerpoint/2010/main" val="39890246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Open repair is indicated in:</a:t>
            </a:r>
          </a:p>
          <a:p>
            <a:r>
              <a:rPr lang="en-US" dirty="0"/>
              <a:t>1. young patients as an elective procedure, </a:t>
            </a:r>
          </a:p>
          <a:p>
            <a:r>
              <a:rPr lang="en-US" dirty="0"/>
              <a:t>2. in growing or large, symptomatic or ruptured aneurysms.</a:t>
            </a:r>
          </a:p>
          <a:p>
            <a:r>
              <a:rPr lang="en-US" dirty="0"/>
              <a:t> </a:t>
            </a:r>
          </a:p>
          <a:p>
            <a:r>
              <a:rPr lang="en-US" dirty="0"/>
              <a:t>It involves removing the  dilated section of the AA &amp; replacing it with a prosthesis made of synthetic material (also known as a graft) that is sutured into place .This will allow blood to flow normally and the artery wall is used to cover the graft</a:t>
            </a:r>
          </a:p>
          <a:p>
            <a:endParaRPr lang="en-US" dirty="0"/>
          </a:p>
        </p:txBody>
      </p:sp>
      <p:sp>
        <p:nvSpPr>
          <p:cNvPr id="3" name="Title 2"/>
          <p:cNvSpPr>
            <a:spLocks noGrp="1"/>
          </p:cNvSpPr>
          <p:nvPr>
            <p:ph type="title"/>
          </p:nvPr>
        </p:nvSpPr>
        <p:spPr/>
        <p:txBody>
          <a:bodyPr/>
          <a:lstStyle/>
          <a:p>
            <a:r>
              <a:rPr lang="en-US" dirty="0"/>
              <a:t>Open surgical procedure</a:t>
            </a:r>
          </a:p>
        </p:txBody>
      </p:sp>
    </p:spTree>
    <p:extLst>
      <p:ext uri="{BB962C8B-B14F-4D97-AF65-F5344CB8AC3E}">
        <p14:creationId xmlns:p14="http://schemas.microsoft.com/office/powerpoint/2010/main" val="245273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presentation cont.</a:t>
            </a:r>
            <a:endParaRPr lang="en-US" dirty="0"/>
          </a:p>
        </p:txBody>
      </p:sp>
      <p:sp>
        <p:nvSpPr>
          <p:cNvPr id="3" name="Content Placeholder 2"/>
          <p:cNvSpPr>
            <a:spLocks noGrp="1"/>
          </p:cNvSpPr>
          <p:nvPr>
            <p:ph idx="1"/>
          </p:nvPr>
        </p:nvSpPr>
        <p:spPr/>
        <p:txBody>
          <a:bodyPr/>
          <a:lstStyle/>
          <a:p>
            <a:r>
              <a:rPr lang="en-US" dirty="0"/>
              <a:t>Sometimes the leg appears </a:t>
            </a:r>
            <a:r>
              <a:rPr lang="en-US" dirty="0" err="1"/>
              <a:t>cellulitic</a:t>
            </a:r>
            <a:r>
              <a:rPr lang="en-US" dirty="0"/>
              <a:t> and very occasionally it may be white or cyanosed: </a:t>
            </a:r>
            <a:r>
              <a:rPr lang="en-US" dirty="0" err="1"/>
              <a:t>phlegmasia</a:t>
            </a:r>
            <a:r>
              <a:rPr lang="en-US" dirty="0"/>
              <a:t> alba </a:t>
            </a:r>
            <a:r>
              <a:rPr lang="en-US" dirty="0" err="1"/>
              <a:t>dolens</a:t>
            </a:r>
            <a:r>
              <a:rPr lang="en-US" dirty="0"/>
              <a:t> and </a:t>
            </a:r>
            <a:r>
              <a:rPr lang="en-US" dirty="0" err="1"/>
              <a:t>phlegmasia</a:t>
            </a:r>
            <a:r>
              <a:rPr lang="en-US" dirty="0"/>
              <a:t> </a:t>
            </a:r>
            <a:r>
              <a:rPr lang="en-US" dirty="0" err="1"/>
              <a:t>cerulea</a:t>
            </a:r>
            <a:r>
              <a:rPr lang="en-US" dirty="0"/>
              <a:t> </a:t>
            </a:r>
            <a:r>
              <a:rPr lang="en-US" dirty="0" err="1" smtClean="0"/>
              <a:t>dolens</a:t>
            </a:r>
            <a:r>
              <a:rPr lang="en-US" dirty="0" smtClean="0"/>
              <a:t>. It might even end up with a gangrene.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3717" y="4253124"/>
            <a:ext cx="3934374" cy="21949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7418" y="3712464"/>
            <a:ext cx="2672080" cy="28727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601" y="4201603"/>
            <a:ext cx="4004120" cy="2246466"/>
          </a:xfrm>
          <a:prstGeom prst="rect">
            <a:avLst/>
          </a:prstGeom>
        </p:spPr>
      </p:pic>
      <p:sp>
        <p:nvSpPr>
          <p:cNvPr id="7" name="TextBox 6"/>
          <p:cNvSpPr txBox="1"/>
          <p:nvPr/>
        </p:nvSpPr>
        <p:spPr>
          <a:xfrm>
            <a:off x="466344" y="3712464"/>
            <a:ext cx="2916936" cy="369332"/>
          </a:xfrm>
          <a:prstGeom prst="rect">
            <a:avLst/>
          </a:prstGeom>
          <a:noFill/>
        </p:spPr>
        <p:txBody>
          <a:bodyPr wrap="square" rtlCol="0">
            <a:spAutoFit/>
          </a:bodyPr>
          <a:lstStyle/>
          <a:p>
            <a:r>
              <a:rPr lang="en-US" dirty="0" err="1" smtClean="0"/>
              <a:t>Phlegmasia</a:t>
            </a:r>
            <a:r>
              <a:rPr lang="en-US" dirty="0" smtClean="0"/>
              <a:t> alba </a:t>
            </a:r>
            <a:r>
              <a:rPr lang="en-US" dirty="0" err="1"/>
              <a:t>d</a:t>
            </a:r>
            <a:r>
              <a:rPr lang="en-US" dirty="0" err="1" smtClean="0"/>
              <a:t>olens</a:t>
            </a:r>
            <a:endParaRPr lang="en-US" dirty="0"/>
          </a:p>
        </p:txBody>
      </p:sp>
      <p:sp>
        <p:nvSpPr>
          <p:cNvPr id="8" name="TextBox 7"/>
          <p:cNvSpPr txBox="1"/>
          <p:nvPr/>
        </p:nvSpPr>
        <p:spPr>
          <a:xfrm>
            <a:off x="4863689" y="3783957"/>
            <a:ext cx="3367929" cy="369332"/>
          </a:xfrm>
          <a:prstGeom prst="rect">
            <a:avLst/>
          </a:prstGeom>
          <a:noFill/>
        </p:spPr>
        <p:txBody>
          <a:bodyPr wrap="square" rtlCol="0">
            <a:spAutoFit/>
          </a:bodyPr>
          <a:lstStyle/>
          <a:p>
            <a:r>
              <a:rPr lang="en-US" dirty="0" err="1" smtClean="0"/>
              <a:t>Phlegmasis</a:t>
            </a:r>
            <a:r>
              <a:rPr lang="en-US" dirty="0" smtClean="0"/>
              <a:t> </a:t>
            </a:r>
            <a:r>
              <a:rPr lang="en-US" dirty="0" err="1" smtClean="0"/>
              <a:t>cerulea</a:t>
            </a:r>
            <a:r>
              <a:rPr lang="en-US" dirty="0" smtClean="0"/>
              <a:t> </a:t>
            </a:r>
            <a:r>
              <a:rPr lang="en-US" dirty="0" err="1" smtClean="0"/>
              <a:t>dolens</a:t>
            </a:r>
            <a:endParaRPr lang="en-US" dirty="0"/>
          </a:p>
        </p:txBody>
      </p:sp>
      <p:sp>
        <p:nvSpPr>
          <p:cNvPr id="9" name="TextBox 8"/>
          <p:cNvSpPr txBox="1"/>
          <p:nvPr/>
        </p:nvSpPr>
        <p:spPr>
          <a:xfrm>
            <a:off x="9387890" y="3243297"/>
            <a:ext cx="2231136" cy="369332"/>
          </a:xfrm>
          <a:prstGeom prst="rect">
            <a:avLst/>
          </a:prstGeom>
          <a:noFill/>
        </p:spPr>
        <p:txBody>
          <a:bodyPr wrap="square" rtlCol="0">
            <a:spAutoFit/>
          </a:bodyPr>
          <a:lstStyle/>
          <a:p>
            <a:r>
              <a:rPr lang="en-US" dirty="0" smtClean="0"/>
              <a:t>Venous gangrene</a:t>
            </a:r>
            <a:endParaRPr lang="en-US" dirty="0"/>
          </a:p>
        </p:txBody>
      </p:sp>
    </p:spTree>
    <p:extLst>
      <p:ext uri="{BB962C8B-B14F-4D97-AF65-F5344CB8AC3E}">
        <p14:creationId xmlns:p14="http://schemas.microsoft.com/office/powerpoint/2010/main" val="5426298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0"/>
            <a:ext cx="4343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800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8618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It is generally indicated in older, high-risk patients or patients unfit for open repair </a:t>
            </a:r>
          </a:p>
          <a:p>
            <a:r>
              <a:rPr lang="en-US" dirty="0"/>
              <a:t>The aorta is accessed via the common femoral arteries, which are exposed surgically.</a:t>
            </a:r>
          </a:p>
          <a:p>
            <a:r>
              <a:rPr lang="en-US" dirty="0"/>
              <a:t> Under radiological control, a delivery system is guided up into the aorta and an endovascular prosthesis (often termed a ‘stent graft’) placed within the aortic sac.</a:t>
            </a:r>
          </a:p>
        </p:txBody>
      </p:sp>
      <p:sp>
        <p:nvSpPr>
          <p:cNvPr id="3" name="Title 2"/>
          <p:cNvSpPr>
            <a:spLocks noGrp="1"/>
          </p:cNvSpPr>
          <p:nvPr>
            <p:ph type="title"/>
          </p:nvPr>
        </p:nvSpPr>
        <p:spPr/>
        <p:txBody>
          <a:bodyPr/>
          <a:lstStyle/>
          <a:p>
            <a:r>
              <a:rPr lang="en-US" sz="4400" dirty="0" err="1"/>
              <a:t>Endoluminal</a:t>
            </a:r>
            <a:r>
              <a:rPr lang="en-US" sz="4400" dirty="0"/>
              <a:t> procedure (Endovascular stent graft)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1" y="5066002"/>
            <a:ext cx="5526087" cy="1767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7512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most common complications after open repair are respiratory (lower lobe consolidation, atelectasis and ‘shock lung’) and cardiac (</a:t>
            </a:r>
            <a:r>
              <a:rPr lang="en-US" dirty="0" err="1"/>
              <a:t>ischaemia</a:t>
            </a:r>
            <a:r>
              <a:rPr lang="en-US" dirty="0"/>
              <a:t> and infarction). </a:t>
            </a:r>
          </a:p>
          <a:p>
            <a:r>
              <a:rPr lang="en-US" dirty="0"/>
              <a:t>A degree of colonic </a:t>
            </a:r>
            <a:r>
              <a:rPr lang="en-US" dirty="0" err="1"/>
              <a:t>ischaemia</a:t>
            </a:r>
            <a:r>
              <a:rPr lang="en-US" dirty="0"/>
              <a:t> because of lack of a collateral blood supply occurs in about 10% of patients but fortunately this usually resolves spontaneously</a:t>
            </a:r>
          </a:p>
          <a:p>
            <a:endParaRPr lang="en-US" dirty="0"/>
          </a:p>
        </p:txBody>
      </p:sp>
      <p:sp>
        <p:nvSpPr>
          <p:cNvPr id="3" name="Title 2"/>
          <p:cNvSpPr>
            <a:spLocks noGrp="1"/>
          </p:cNvSpPr>
          <p:nvPr>
            <p:ph type="title"/>
          </p:nvPr>
        </p:nvSpPr>
        <p:spPr/>
        <p:txBody>
          <a:bodyPr/>
          <a:lstStyle/>
          <a:p>
            <a:r>
              <a:rPr lang="en-US" dirty="0"/>
              <a:t>Postoperative complications </a:t>
            </a:r>
          </a:p>
        </p:txBody>
      </p:sp>
    </p:spTree>
    <p:extLst>
      <p:ext uri="{BB962C8B-B14F-4D97-AF65-F5344CB8AC3E}">
        <p14:creationId xmlns:p14="http://schemas.microsoft.com/office/powerpoint/2010/main" val="20798432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3248" y="2248348"/>
            <a:ext cx="7745505" cy="4381053"/>
          </a:xfrm>
        </p:spPr>
        <p:txBody>
          <a:bodyPr>
            <a:noAutofit/>
          </a:bodyPr>
          <a:lstStyle/>
          <a:p>
            <a:r>
              <a:rPr lang="en-US" sz="1600" dirty="0"/>
              <a:t>Renal failure and infection. </a:t>
            </a:r>
          </a:p>
          <a:p>
            <a:r>
              <a:rPr lang="en-US" sz="1600" dirty="0"/>
              <a:t> </a:t>
            </a:r>
          </a:p>
          <a:p>
            <a:r>
              <a:rPr lang="en-US" sz="1600" dirty="0"/>
              <a:t>Neurological complications include sexual dysfunction and spinal cord </a:t>
            </a:r>
            <a:r>
              <a:rPr lang="en-US" sz="1600" dirty="0" err="1"/>
              <a:t>ischaemia</a:t>
            </a:r>
            <a:r>
              <a:rPr lang="en-US" sz="1600" dirty="0"/>
              <a:t>.</a:t>
            </a:r>
            <a:br>
              <a:rPr lang="en-US" sz="1600" dirty="0"/>
            </a:br>
            <a:r>
              <a:rPr lang="en-US" sz="1600" dirty="0"/>
              <a:t> </a:t>
            </a:r>
          </a:p>
          <a:p>
            <a:r>
              <a:rPr lang="en-US" sz="1600" dirty="0"/>
              <a:t>An </a:t>
            </a:r>
            <a:r>
              <a:rPr lang="en-US" sz="1600" dirty="0" err="1"/>
              <a:t>aortoduodenal</a:t>
            </a:r>
            <a:r>
              <a:rPr lang="en-US" sz="1600" dirty="0"/>
              <a:t> ﬁstula is an uncommon but treatable complication of abdominal aortic replacement surgery. It should be suspected whenever </a:t>
            </a:r>
            <a:r>
              <a:rPr lang="en-US" sz="1600" dirty="0" err="1"/>
              <a:t>haematemesis</a:t>
            </a:r>
            <a:r>
              <a:rPr lang="en-US" sz="1600" dirty="0"/>
              <a:t> or </a:t>
            </a:r>
            <a:r>
              <a:rPr lang="en-US" sz="1600" dirty="0" err="1"/>
              <a:t>melaena</a:t>
            </a:r>
            <a:r>
              <a:rPr lang="en-US" sz="1600" dirty="0"/>
              <a:t> occurs in the months or years after operation.</a:t>
            </a:r>
            <a:br>
              <a:rPr lang="en-US" sz="1600" dirty="0"/>
            </a:br>
            <a:r>
              <a:rPr lang="en-US" sz="1600" dirty="0"/>
              <a:t> </a:t>
            </a:r>
          </a:p>
          <a:p>
            <a:r>
              <a:rPr lang="en-US" sz="1600" dirty="0"/>
              <a:t>Prosthetic infection also occurs uncommonly and may require removal of the graft, limb </a:t>
            </a:r>
            <a:r>
              <a:rPr lang="en-US" sz="1600" dirty="0" err="1"/>
              <a:t>revascularisation</a:t>
            </a:r>
            <a:r>
              <a:rPr lang="en-US" sz="1600" dirty="0"/>
              <a:t> being achieved by simultaneous insertion of an </a:t>
            </a:r>
            <a:r>
              <a:rPr lang="en-US" sz="1600" dirty="0" err="1"/>
              <a:t>axillo-bifemoral</a:t>
            </a:r>
            <a:r>
              <a:rPr lang="en-US" sz="1600" dirty="0"/>
              <a:t> bypass.</a:t>
            </a:r>
            <a:br>
              <a:rPr lang="en-US" sz="1600" dirty="0"/>
            </a:br>
            <a:r>
              <a:rPr lang="en-US" sz="1600" dirty="0"/>
              <a:t> </a:t>
            </a:r>
          </a:p>
          <a:p>
            <a:r>
              <a:rPr lang="en-US" sz="1600" dirty="0"/>
              <a:t>Cardiac, respiratory, renal and neurological complications occur less often with the endovascular method but they are not obviated entirely by this minimally invasive technique. In the longer term, ﬁstula and prosthetic infection remain rare but signiﬁcant problems . </a:t>
            </a:r>
          </a:p>
          <a:p>
            <a:endParaRPr lang="en-US" sz="1600" dirty="0"/>
          </a:p>
        </p:txBody>
      </p:sp>
      <p:sp>
        <p:nvSpPr>
          <p:cNvPr id="3" name="Title 2"/>
          <p:cNvSpPr>
            <a:spLocks noGrp="1"/>
          </p:cNvSpPr>
          <p:nvPr>
            <p:ph type="title"/>
          </p:nvPr>
        </p:nvSpPr>
        <p:spPr/>
        <p:txBody>
          <a:bodyPr/>
          <a:lstStyle/>
          <a:p>
            <a:r>
              <a:rPr lang="en-US" dirty="0"/>
              <a:t>Postoperative complications </a:t>
            </a:r>
          </a:p>
        </p:txBody>
      </p:sp>
    </p:spTree>
    <p:extLst>
      <p:ext uri="{BB962C8B-B14F-4D97-AF65-F5344CB8AC3E}">
        <p14:creationId xmlns:p14="http://schemas.microsoft.com/office/powerpoint/2010/main" val="40743798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3248" y="2248348"/>
            <a:ext cx="7745505" cy="4457253"/>
          </a:xfrm>
        </p:spPr>
        <p:txBody>
          <a:bodyPr>
            <a:normAutofit fontScale="92500"/>
          </a:bodyPr>
          <a:lstStyle/>
          <a:p>
            <a:r>
              <a:rPr lang="en-US" dirty="0">
                <a:solidFill>
                  <a:schemeClr val="tx1"/>
                </a:solidFill>
              </a:rPr>
              <a:t>A ruptured AAA calls for emergency repair.</a:t>
            </a:r>
          </a:p>
          <a:p>
            <a:endParaRPr lang="en-GB" dirty="0">
              <a:solidFill>
                <a:schemeClr val="tx1"/>
              </a:solidFill>
            </a:endParaRPr>
          </a:p>
          <a:p>
            <a:r>
              <a:rPr lang="en-GB" dirty="0">
                <a:solidFill>
                  <a:schemeClr val="tx1"/>
                </a:solidFill>
              </a:rPr>
              <a:t>Avoiding heavy lifting and vigorous physical activity.</a:t>
            </a:r>
          </a:p>
          <a:p>
            <a:endParaRPr lang="en-GB" dirty="0">
              <a:solidFill>
                <a:schemeClr val="tx1"/>
              </a:solidFill>
            </a:endParaRPr>
          </a:p>
          <a:p>
            <a:r>
              <a:rPr lang="en-GB" dirty="0">
                <a:solidFill>
                  <a:schemeClr val="tx1"/>
                </a:solidFill>
              </a:rPr>
              <a:t>Emotional stress can raise blood pressure .</a:t>
            </a:r>
          </a:p>
          <a:p>
            <a:endParaRPr lang="en-GB" dirty="0">
              <a:solidFill>
                <a:schemeClr val="tx1"/>
              </a:solidFill>
            </a:endParaRPr>
          </a:p>
          <a:p>
            <a:r>
              <a:rPr lang="en-GB" dirty="0">
                <a:solidFill>
                  <a:schemeClr val="tx1"/>
                </a:solidFill>
              </a:rPr>
              <a:t>Stop smoking .</a:t>
            </a:r>
          </a:p>
          <a:p>
            <a:endParaRPr lang="en-GB" dirty="0">
              <a:solidFill>
                <a:schemeClr val="tx1"/>
              </a:solidFill>
            </a:endParaRPr>
          </a:p>
          <a:p>
            <a:r>
              <a:rPr lang="en-GB" dirty="0">
                <a:solidFill>
                  <a:schemeClr val="tx1"/>
                </a:solidFill>
              </a:rPr>
              <a:t>Balanced diet and maintaining a healthy weight .</a:t>
            </a:r>
          </a:p>
          <a:p>
            <a:endParaRPr lang="en-GB" dirty="0">
              <a:solidFill>
                <a:schemeClr val="tx1"/>
              </a:solidFill>
            </a:endParaRPr>
          </a:p>
          <a:p>
            <a:r>
              <a:rPr lang="en-GB" dirty="0">
                <a:solidFill>
                  <a:schemeClr val="tx1"/>
                </a:solidFill>
              </a:rPr>
              <a:t>Cutting down on alcohol .</a:t>
            </a:r>
          </a:p>
          <a:p>
            <a:endParaRPr lang="en-GB" dirty="0"/>
          </a:p>
        </p:txBody>
      </p:sp>
      <p:sp>
        <p:nvSpPr>
          <p:cNvPr id="2" name="Title 1"/>
          <p:cNvSpPr>
            <a:spLocks noGrp="1"/>
          </p:cNvSpPr>
          <p:nvPr>
            <p:ph type="title"/>
          </p:nvPr>
        </p:nvSpPr>
        <p:spPr/>
        <p:txBody>
          <a:bodyPr/>
          <a:lstStyle/>
          <a:p>
            <a:r>
              <a:rPr lang="en-US" dirty="0"/>
              <a:t>Medical Wards Tips</a:t>
            </a:r>
          </a:p>
        </p:txBody>
      </p:sp>
    </p:spTree>
    <p:extLst>
      <p:ext uri="{BB962C8B-B14F-4D97-AF65-F5344CB8AC3E}">
        <p14:creationId xmlns:p14="http://schemas.microsoft.com/office/powerpoint/2010/main" val="41911460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GB" sz="2800" i="1" dirty="0"/>
              <a:t>Step up to medicine  (4</a:t>
            </a:r>
            <a:r>
              <a:rPr lang="en-GB" sz="2800" i="1" baseline="30000" dirty="0"/>
              <a:t>th</a:t>
            </a:r>
            <a:r>
              <a:rPr lang="en-GB" sz="2800" i="1" dirty="0"/>
              <a:t> Edition )</a:t>
            </a:r>
          </a:p>
          <a:p>
            <a:endParaRPr lang="en-GB" sz="2800" i="1" dirty="0"/>
          </a:p>
          <a:p>
            <a:r>
              <a:rPr lang="en-GB" sz="2800" i="1" dirty="0"/>
              <a:t>National health services in UK</a:t>
            </a:r>
          </a:p>
          <a:p>
            <a:endParaRPr lang="en-GB" sz="2800" i="1" dirty="0"/>
          </a:p>
          <a:p>
            <a:r>
              <a:rPr lang="en-GB" sz="2800" i="1" dirty="0"/>
              <a:t>University of Arkansas for medical sciences USA</a:t>
            </a:r>
          </a:p>
          <a:p>
            <a:endParaRPr lang="en-GB" sz="2800" i="1" dirty="0"/>
          </a:p>
          <a:p>
            <a:r>
              <a:rPr lang="en-GB" sz="2800" i="1" dirty="0"/>
              <a:t>Nucleus medical media</a:t>
            </a:r>
          </a:p>
          <a:p>
            <a:endParaRPr lang="en-GB" sz="2800" i="1" dirty="0"/>
          </a:p>
          <a:p>
            <a:r>
              <a:rPr lang="en-GB" sz="2800" i="1" dirty="0"/>
              <a:t>Mayo clinic </a:t>
            </a:r>
          </a:p>
          <a:p>
            <a:endParaRPr lang="en-US" sz="2800" i="1" dirty="0"/>
          </a:p>
        </p:txBody>
      </p:sp>
      <p:sp>
        <p:nvSpPr>
          <p:cNvPr id="2" name="Title 1"/>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33381019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r>
              <a:rPr lang="ar-JO" dirty="0"/>
              <a:t>’</a:t>
            </a:r>
            <a:r>
              <a:rPr lang="en-US" dirty="0"/>
              <a:t>s Quote</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2247900"/>
            <a:ext cx="77724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83486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018"/>
            <a:ext cx="9296400" cy="687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391400" y="4495800"/>
            <a:ext cx="3048000" cy="1754326"/>
          </a:xfrm>
          <a:prstGeom prst="rect">
            <a:avLst/>
          </a:prstGeom>
        </p:spPr>
        <p:txBody>
          <a:bodyPr wrap="square">
            <a:spAutoFit/>
          </a:bodyPr>
          <a:lstStyle/>
          <a:p>
            <a:r>
              <a:rPr lang="en-US" sz="5400" b="1" dirty="0">
                <a:solidFill>
                  <a:srgbClr val="FFC000"/>
                </a:solidFill>
                <a:latin typeface="Vijaya" pitchFamily="34" charset="0"/>
                <a:cs typeface="Vijaya" pitchFamily="34" charset="0"/>
              </a:rPr>
              <a:t>Thank you</a:t>
            </a:r>
          </a:p>
        </p:txBody>
      </p:sp>
    </p:spTree>
    <p:extLst>
      <p:ext uri="{BB962C8B-B14F-4D97-AF65-F5344CB8AC3E}">
        <p14:creationId xmlns:p14="http://schemas.microsoft.com/office/powerpoint/2010/main" val="1763030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presentation cont.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Mild pitting edema of the ankle</a:t>
            </a:r>
          </a:p>
          <a:p>
            <a:r>
              <a:rPr lang="en-US" dirty="0" smtClean="0"/>
              <a:t>Dilated superficial veins</a:t>
            </a:r>
          </a:p>
          <a:p>
            <a:r>
              <a:rPr lang="en-US" dirty="0" smtClean="0"/>
              <a:t>Stiff calf muscles</a:t>
            </a:r>
          </a:p>
          <a:p>
            <a:r>
              <a:rPr lang="en-US" dirty="0" smtClean="0"/>
              <a:t>Tenderness over the course of the deep veins</a:t>
            </a:r>
          </a:p>
          <a:p>
            <a:r>
              <a:rPr lang="en-US" dirty="0" err="1"/>
              <a:t>Homans</a:t>
            </a:r>
            <a:r>
              <a:rPr lang="en-US" dirty="0"/>
              <a:t>’ sign – resistance (not pain) of the calf muscles to forcible </a:t>
            </a:r>
            <a:r>
              <a:rPr lang="en-US" dirty="0" smtClean="0"/>
              <a:t>dorsiflexion</a:t>
            </a:r>
          </a:p>
          <a:p>
            <a:r>
              <a:rPr lang="en-US" dirty="0"/>
              <a:t>Clinical signs and symptoms of pulmonary embolus occur in about 10% of patients with confirmed DVT (A low-grade pyrexia may be present, especially in a patient who is having repeated pulmonary embolus. Patients may have signs of cyanosis, </a:t>
            </a:r>
            <a:r>
              <a:rPr lang="en-US" dirty="0" err="1"/>
              <a:t>dyspnoea</a:t>
            </a:r>
            <a:r>
              <a:rPr lang="en-US" dirty="0"/>
              <a:t>, raised neck veins, a fixed split second heart sound and a pleural rub if they have pulmonary emboli causing right heart strain, although these signs may be subtle or </a:t>
            </a:r>
            <a:r>
              <a:rPr lang="en-US" dirty="0" smtClean="0"/>
              <a:t>absent)</a:t>
            </a:r>
            <a:endParaRPr lang="en-US" dirty="0"/>
          </a:p>
        </p:txBody>
      </p:sp>
    </p:spTree>
    <p:extLst>
      <p:ext uri="{BB962C8B-B14F-4D97-AF65-F5344CB8AC3E}">
        <p14:creationId xmlns:p14="http://schemas.microsoft.com/office/powerpoint/2010/main" val="335044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57" y="216817"/>
            <a:ext cx="5514680" cy="62971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8189" y="216818"/>
            <a:ext cx="5429840" cy="6297104"/>
          </a:xfrm>
          <a:prstGeom prst="rect">
            <a:avLst/>
          </a:prstGeom>
        </p:spPr>
      </p:pic>
    </p:spTree>
    <p:extLst>
      <p:ext uri="{BB962C8B-B14F-4D97-AF65-F5344CB8AC3E}">
        <p14:creationId xmlns:p14="http://schemas.microsoft.com/office/powerpoint/2010/main" val="14517031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_rels/them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Basis">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4.xml><?xml version="1.0" encoding="utf-8"?>
<a:theme xmlns:a="http://schemas.openxmlformats.org/drawingml/2006/main" name="Hardcover">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ppt/theme/themeOverride10.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ppt/theme/themeOverride2.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ppt/theme/themeOverride3.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ppt/theme/themeOverride4.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ppt/theme/themeOverride5.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ppt/theme/themeOverride6.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ppt/theme/themeOverride7.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ppt/theme/themeOverride8.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ppt/theme/themeOverride9.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Ion</Template>
  <TotalTime>472</TotalTime>
  <Words>4468</Words>
  <Application>Microsoft Office PowerPoint</Application>
  <PresentationFormat>Widescreen</PresentationFormat>
  <Paragraphs>462</Paragraphs>
  <Slides>77</Slides>
  <Notes>12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77</vt:i4>
      </vt:variant>
    </vt:vector>
  </HeadingPairs>
  <TitlesOfParts>
    <vt:vector size="91" baseType="lpstr">
      <vt:lpstr>Arial</vt:lpstr>
      <vt:lpstr>Book Antiqua</vt:lpstr>
      <vt:lpstr>Calibri</vt:lpstr>
      <vt:lpstr>Century Gothic</vt:lpstr>
      <vt:lpstr>Corbel</vt:lpstr>
      <vt:lpstr>GoudyStd</vt:lpstr>
      <vt:lpstr>Times New Roman</vt:lpstr>
      <vt:lpstr>Vijaya</vt:lpstr>
      <vt:lpstr>Wingdings</vt:lpstr>
      <vt:lpstr>Wingdings 3</vt:lpstr>
      <vt:lpstr>Ion</vt:lpstr>
      <vt:lpstr>Perspective</vt:lpstr>
      <vt:lpstr>Basis</vt:lpstr>
      <vt:lpstr>Hardcover</vt:lpstr>
      <vt:lpstr>Acute vascular disorders</vt:lpstr>
      <vt:lpstr>Venous Disorders</vt:lpstr>
      <vt:lpstr>Venous thrombosis</vt:lpstr>
      <vt:lpstr>Aetiology</vt:lpstr>
      <vt:lpstr>PowerPoint Presentation</vt:lpstr>
      <vt:lpstr>Clinical presentation and diagnosis</vt:lpstr>
      <vt:lpstr>Clinical presentation cont.</vt:lpstr>
      <vt:lpstr>Clinical presentation cont.</vt:lpstr>
      <vt:lpstr>PowerPoint Presentation</vt:lpstr>
      <vt:lpstr>Investigations</vt:lpstr>
      <vt:lpstr>PowerPoint Presentation</vt:lpstr>
      <vt:lpstr>Differential diagnosis</vt:lpstr>
      <vt:lpstr>Treatment</vt:lpstr>
      <vt:lpstr>Treatment cont.</vt:lpstr>
      <vt:lpstr>Treatment cont.</vt:lpstr>
      <vt:lpstr>Prophylaxis</vt:lpstr>
      <vt:lpstr>PowerPoint Presentation</vt:lpstr>
      <vt:lpstr>Superficial thrombophlebitis &amp; post thrombotic syndrome </vt:lpstr>
      <vt:lpstr>PowerPoint Presentation</vt:lpstr>
      <vt:lpstr>Superficial Thrombophlebitis </vt:lpstr>
      <vt:lpstr>Definition </vt:lpstr>
      <vt:lpstr>Common causes include  </vt:lpstr>
      <vt:lpstr>Risk factors </vt:lpstr>
      <vt:lpstr>PPX</vt:lpstr>
      <vt:lpstr>PowerPoint Presentation</vt:lpstr>
      <vt:lpstr>Appearance </vt:lpstr>
      <vt:lpstr>  </vt:lpstr>
      <vt:lpstr>Post-thromboembolic syndrome  </vt:lpstr>
      <vt:lpstr>Post thromboembolic syndrome </vt:lpstr>
      <vt:lpstr>Signs and Symptom   </vt:lpstr>
      <vt:lpstr>Pathophysiology </vt:lpstr>
      <vt:lpstr>   </vt:lpstr>
      <vt:lpstr>Examination and Assessment </vt:lpstr>
      <vt:lpstr>Villalta score </vt:lpstr>
      <vt:lpstr>Diagnosis </vt:lpstr>
      <vt:lpstr>Prevention </vt:lpstr>
      <vt:lpstr>Tx</vt:lpstr>
      <vt:lpstr>Acute limb ischemia</vt:lpstr>
      <vt:lpstr>Acute limb ischemia</vt:lpstr>
      <vt:lpstr>PowerPoint Presentation</vt:lpstr>
      <vt:lpstr>Pathophysiology :</vt:lpstr>
      <vt:lpstr>PowerPoint Presentation</vt:lpstr>
      <vt:lpstr>Signs and symptoms:</vt:lpstr>
      <vt:lpstr>PowerPoint Presentation</vt:lpstr>
      <vt:lpstr>PowerPoint Presentation</vt:lpstr>
      <vt:lpstr>Diagnosis:</vt:lpstr>
      <vt:lpstr>PowerPoint Presentation</vt:lpstr>
      <vt:lpstr>Diagnostic tools:</vt:lpstr>
      <vt:lpstr>PowerPoint Presentation</vt:lpstr>
      <vt:lpstr>PowerPoint Presentation</vt:lpstr>
      <vt:lpstr>PowerPoint Presentation</vt:lpstr>
      <vt:lpstr>PowerPoint Presentation</vt:lpstr>
      <vt:lpstr>Treatment :</vt:lpstr>
      <vt:lpstr>PowerPoint Presentation</vt:lpstr>
      <vt:lpstr>PowerPoint Presentation</vt:lpstr>
      <vt:lpstr>PowerPoint Presentation</vt:lpstr>
      <vt:lpstr>Clinical outcome:</vt:lpstr>
      <vt:lpstr>Aortic Aneurysm </vt:lpstr>
      <vt:lpstr>Contents</vt:lpstr>
      <vt:lpstr>Contents</vt:lpstr>
      <vt:lpstr>Introduction</vt:lpstr>
      <vt:lpstr>Important points</vt:lpstr>
      <vt:lpstr>Pathophysiology</vt:lpstr>
      <vt:lpstr>symptoms</vt:lpstr>
      <vt:lpstr>Risk factors</vt:lpstr>
      <vt:lpstr>Diagnosis</vt:lpstr>
      <vt:lpstr>Investigations</vt:lpstr>
      <vt:lpstr>Treatment</vt:lpstr>
      <vt:lpstr>Open surgical procedure</vt:lpstr>
      <vt:lpstr>PowerPoint Presentation</vt:lpstr>
      <vt:lpstr>Endoluminal procedure (Endovascular stent graft)</vt:lpstr>
      <vt:lpstr>Postoperative complications </vt:lpstr>
      <vt:lpstr>Postoperative complications </vt:lpstr>
      <vt:lpstr>Medical Wards Tips</vt:lpstr>
      <vt:lpstr>References</vt:lpstr>
      <vt:lpstr>Today’s Quote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vascular disorders</dc:title>
  <dc:creator>Majali</dc:creator>
  <cp:lastModifiedBy>Majali</cp:lastModifiedBy>
  <cp:revision>25</cp:revision>
  <dcterms:created xsi:type="dcterms:W3CDTF">2021-09-26T15:45:03Z</dcterms:created>
  <dcterms:modified xsi:type="dcterms:W3CDTF">2021-10-02T06:57:31Z</dcterms:modified>
</cp:coreProperties>
</file>