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0" r:id="rId1"/>
  </p:sldMasterIdLst>
  <p:notesMasterIdLst>
    <p:notesMasterId r:id="rId33"/>
  </p:notesMasterIdLst>
  <p:handoutMasterIdLst>
    <p:handoutMasterId r:id="rId34"/>
  </p:handoutMasterIdLst>
  <p:sldIdLst>
    <p:sldId id="367" r:id="rId2"/>
    <p:sldId id="341" r:id="rId3"/>
    <p:sldId id="370" r:id="rId4"/>
    <p:sldId id="371" r:id="rId5"/>
    <p:sldId id="397" r:id="rId6"/>
    <p:sldId id="372" r:id="rId7"/>
    <p:sldId id="366" r:id="rId8"/>
    <p:sldId id="342" r:id="rId9"/>
    <p:sldId id="345" r:id="rId10"/>
    <p:sldId id="344" r:id="rId11"/>
    <p:sldId id="347" r:id="rId12"/>
    <p:sldId id="363" r:id="rId13"/>
    <p:sldId id="395" r:id="rId14"/>
    <p:sldId id="346" r:id="rId15"/>
    <p:sldId id="374" r:id="rId16"/>
    <p:sldId id="373" r:id="rId17"/>
    <p:sldId id="295" r:id="rId18"/>
    <p:sldId id="326" r:id="rId19"/>
    <p:sldId id="296" r:id="rId20"/>
    <p:sldId id="351" r:id="rId21"/>
    <p:sldId id="327" r:id="rId22"/>
    <p:sldId id="390" r:id="rId23"/>
    <p:sldId id="378" r:id="rId24"/>
    <p:sldId id="381" r:id="rId25"/>
    <p:sldId id="382" r:id="rId26"/>
    <p:sldId id="384" r:id="rId27"/>
    <p:sldId id="308" r:id="rId28"/>
    <p:sldId id="309" r:id="rId29"/>
    <p:sldId id="312" r:id="rId30"/>
    <p:sldId id="386" r:id="rId31"/>
    <p:sldId id="396" r:id="rId32"/>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38" autoAdjust="0"/>
    <p:restoredTop sz="94291" autoAdjust="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82021-D5F8-410B-9FFA-F899C2E57583}" type="datetimeFigureOut">
              <a:rPr lang="en-US" smtClean="0"/>
              <a:pPr/>
              <a:t>10/9/2022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F3DC-64E6-4516-8021-208BF579B7E7}"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1A36BCE-082C-4D0E-912E-534EB2A8B92F}" type="datetimeFigureOut">
              <a:rPr lang="ar-JO" smtClean="0"/>
              <a:pPr/>
              <a:t>14/03/1444</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CE006C3-BD5F-4FA3-A938-4D4E1EC0F476}" type="slidenum">
              <a:rPr lang="ar-JO" smtClean="0"/>
              <a:pPr/>
              <a:t>‹#›</a:t>
            </a:fld>
            <a:endParaRPr lang="ar-JO"/>
          </a:p>
        </p:txBody>
      </p:sp>
    </p:spTree>
    <p:extLst>
      <p:ext uri="{BB962C8B-B14F-4D97-AF65-F5344CB8AC3E}">
        <p14:creationId xmlns:p14="http://schemas.microsoft.com/office/powerpoint/2010/main" val="227726964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iai.asm.org/content/69/7/4195.ful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2</a:t>
            </a:fld>
            <a:endParaRPr lang="ar-J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23</a:t>
            </a:fld>
            <a:endParaRPr lang="ar-J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24</a:t>
            </a:fld>
            <a:endParaRPr lang="ar-J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25</a:t>
            </a:fld>
            <a:endParaRPr lang="ar-J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26</a:t>
            </a:fld>
            <a:endParaRPr lang="ar-J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28</a:t>
            </a:fld>
            <a:endParaRPr lang="ar-J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31</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3</a:t>
            </a:fld>
            <a:endParaRPr lang="ar-J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t>Droplet nuclei, containing two to three M. tuberculosis organisms (5), are so small that air currents normally present in any indoor space can keep them airborne for long periods of time (6). Droplet nuclei are small enough to reach the alveoli within the lungs, where the organisms replicate. Although patients with tuberculosis also generate larger particles containing numerous bacilli, these particles do not serve as effective vehicles for transmission of infection  because they do not remain airborne, and if inhaled, do not reach alveoli. Organisms deposited on intact mucosa or skin do not invade tissue. When large particles are inhaled, they impact on the wall of the upper airways, where they are trapped in the mucous blanket, carried to the oropharynx, and swallowed or expectorated (7)</a:t>
            </a:r>
          </a:p>
        </p:txBody>
      </p:sp>
      <p:sp>
        <p:nvSpPr>
          <p:cNvPr id="4" name="Slide Number Placeholder 3"/>
          <p:cNvSpPr>
            <a:spLocks noGrp="1"/>
          </p:cNvSpPr>
          <p:nvPr>
            <p:ph type="sldNum" sz="quarter" idx="10"/>
          </p:nvPr>
        </p:nvSpPr>
        <p:spPr/>
        <p:txBody>
          <a:bodyPr/>
          <a:lstStyle/>
          <a:p>
            <a:fld id="{3CE006C3-BD5F-4FA3-A938-4D4E1EC0F476}" type="slidenum">
              <a:rPr lang="ar-JO" smtClean="0"/>
              <a:pPr/>
              <a:t>5</a:t>
            </a:fld>
            <a:endParaRPr lang="ar-JO"/>
          </a:p>
        </p:txBody>
      </p:sp>
    </p:spTree>
    <p:extLst>
      <p:ext uri="{BB962C8B-B14F-4D97-AF65-F5344CB8AC3E}">
        <p14:creationId xmlns:p14="http://schemas.microsoft.com/office/powerpoint/2010/main" val="951952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8</a:t>
            </a:fld>
            <a:endParaRPr lang="ar-J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9</a:t>
            </a:fld>
            <a:endParaRPr lang="ar-J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calcified nodular lesions (calcified granuloma) or apical pleural thickening poses a much lower risk for future progression to active tuberculosis (42, 43).</a:t>
            </a:r>
          </a:p>
        </p:txBody>
      </p:sp>
      <p:sp>
        <p:nvSpPr>
          <p:cNvPr id="4" name="Slide Number Placeholder 3"/>
          <p:cNvSpPr>
            <a:spLocks noGrp="1"/>
          </p:cNvSpPr>
          <p:nvPr>
            <p:ph type="sldNum" sz="quarter" idx="10"/>
          </p:nvPr>
        </p:nvSpPr>
        <p:spPr/>
        <p:txBody>
          <a:bodyPr/>
          <a:lstStyle/>
          <a:p>
            <a:fld id="{3CE006C3-BD5F-4FA3-A938-4D4E1EC0F476}" type="slidenum">
              <a:rPr lang="ar-JO" smtClean="0"/>
              <a:pPr/>
              <a:t>10</a:t>
            </a:fld>
            <a:endParaRPr lang="ar-J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0" i="0" kern="1200" dirty="0">
                <a:solidFill>
                  <a:schemeClr val="tx1"/>
                </a:solidFill>
                <a:latin typeface="+mn-lt"/>
                <a:ea typeface="+mn-ea"/>
                <a:cs typeface="+mn-cs"/>
              </a:rPr>
              <a:t>Infection with </a:t>
            </a:r>
            <a:r>
              <a:rPr lang="en-US" sz="1200" b="0" i="1" kern="1200" dirty="0">
                <a:solidFill>
                  <a:schemeClr val="tx1"/>
                </a:solidFill>
                <a:latin typeface="+mn-lt"/>
                <a:ea typeface="+mn-ea"/>
                <a:cs typeface="+mn-cs"/>
              </a:rPr>
              <a:t>M. tuberculosis</a:t>
            </a:r>
            <a:r>
              <a:rPr lang="en-US" sz="1200" b="0" i="0" kern="1200" dirty="0">
                <a:solidFill>
                  <a:schemeClr val="tx1"/>
                </a:solidFill>
                <a:latin typeface="+mn-lt"/>
                <a:ea typeface="+mn-ea"/>
                <a:cs typeface="+mn-cs"/>
              </a:rPr>
              <a:t> is believed to occur in an alveolar macrophage initially. The bacteria replicate within the macrophage and induce cytokines that initiate the inflammatory response in the lungs. Macrophages and lymphocytes migrate to the site of infection and form a granuloma (</a:t>
            </a:r>
            <a:r>
              <a:rPr lang="en-US" sz="1200" b="1" i="0" u="none" strike="noStrike" kern="1200" dirty="0">
                <a:solidFill>
                  <a:schemeClr val="tx1"/>
                </a:solidFill>
                <a:latin typeface="+mn-lt"/>
                <a:ea typeface="+mn-ea"/>
                <a:cs typeface="+mn-cs"/>
                <a:hlinkClick r:id="rId3"/>
              </a:rPr>
              <a:t>18</a:t>
            </a:r>
            <a:r>
              <a:rPr lang="en-US" sz="1200" b="0" i="0" kern="1200" dirty="0">
                <a:solidFill>
                  <a:schemeClr val="tx1"/>
                </a:solidFill>
                <a:latin typeface="+mn-lt"/>
                <a:ea typeface="+mn-ea"/>
                <a:cs typeface="+mn-cs"/>
              </a:rPr>
              <a:t>). The function of the granuloma is to segregate the infection to prevent spread to the remainder of the lung and to other organs, as well as to concentrate the immune response directly at the site of infection. The granuloma is maintained in a persistently infected host, probably due to chronic stimulation of the immune cells, and forms the basis for a tuberculous lesion. Live bacilli have been isolated from granulomas or tubercles in the lungs of persons with clinically inactive tuberculosis, indicating that the organism can persist in a granulomatous lesion for many years (</a:t>
            </a:r>
            <a:r>
              <a:rPr lang="en-US" sz="1200" b="1" i="0" u="none" strike="noStrike" kern="1200" dirty="0">
                <a:solidFill>
                  <a:schemeClr val="tx1"/>
                </a:solidFill>
                <a:latin typeface="+mn-lt"/>
                <a:ea typeface="+mn-ea"/>
                <a:cs typeface="+mn-cs"/>
                <a:hlinkClick r:id="rId3"/>
              </a:rPr>
              <a:t>57</a:t>
            </a:r>
            <a:r>
              <a:rPr lang="en-US" sz="1200" b="0" i="0" kern="1200" dirty="0">
                <a:solidFill>
                  <a:schemeClr val="tx1"/>
                </a:solidFill>
                <a:latin typeface="+mn-lt"/>
                <a:ea typeface="+mn-ea"/>
                <a:cs typeface="+mn-cs"/>
              </a:rPr>
              <a:t>, </a:t>
            </a:r>
            <a:r>
              <a:rPr lang="en-US" sz="1200" b="1" i="0" u="none" strike="noStrike" kern="1200" dirty="0">
                <a:solidFill>
                  <a:schemeClr val="tx1"/>
                </a:solidFill>
                <a:latin typeface="+mn-lt"/>
                <a:ea typeface="+mn-ea"/>
                <a:cs typeface="+mn-cs"/>
                <a:hlinkClick r:id="rId3"/>
              </a:rPr>
              <a:t>67</a:t>
            </a:r>
            <a:r>
              <a:rPr lang="en-US" sz="1200" b="0" i="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15</a:t>
            </a:fld>
            <a:endParaRPr lang="ar-J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17</a:t>
            </a:fld>
            <a:endParaRPr lang="ar-J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19</a:t>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FAAEF-D166-48A5-B2EA-A74BFA706C8E}" type="datetime1">
              <a:rPr lang="en-US" smtClean="0"/>
              <a:t>10/9/2022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F2AA928-F460-474D-99E4-0F61070444FC}"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B6394A-9CF2-4E2E-A6A6-5FD1DD0512AF}" type="datetime1">
              <a:rPr lang="en-US" smtClean="0"/>
              <a:t>10/9/2022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F2AA928-F460-474D-99E4-0F61070444FC}"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7AB05-AD6A-4D00-A957-ABF28EC3DBEF}" type="datetime1">
              <a:rPr lang="en-US" smtClean="0"/>
              <a:t>10/9/2022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F2AA928-F460-474D-99E4-0F61070444FC}"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60924-F792-44FC-99CE-6C6F1170F3C4}" type="datetime1">
              <a:rPr lang="en-US" smtClean="0"/>
              <a:t>10/9/2022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F2AA928-F460-474D-99E4-0F61070444FC}"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CFE115-A925-4EC7-8C2E-7C7FCEA22B19}" type="datetime1">
              <a:rPr lang="en-US" smtClean="0"/>
              <a:t>10/9/2022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F2AA928-F460-474D-99E4-0F61070444FC}"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BD0D1B-33DD-40E1-8374-1B3B746CB3A5}" type="datetime1">
              <a:rPr lang="en-US" smtClean="0"/>
              <a:t>10/9/2022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F2AA928-F460-474D-99E4-0F61070444FC}"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FD830A-CEC4-4CDC-96C6-28AC2F1B03C6}" type="datetime1">
              <a:rPr lang="en-US" smtClean="0"/>
              <a:t>10/9/2022</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2F2AA928-F460-474D-99E4-0F61070444FC}"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633EC5-F4A2-4D09-925E-9543EF2CB17B}" type="datetime1">
              <a:rPr lang="en-US" smtClean="0"/>
              <a:t>10/9/2022</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2F2AA928-F460-474D-99E4-0F61070444FC}"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F7759-4B89-4F98-852E-A81E63DFC5AD}" type="datetime1">
              <a:rPr lang="en-US" smtClean="0"/>
              <a:t>10/9/2022</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2F2AA928-F460-474D-99E4-0F61070444FC}"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ACE3C7-03A5-47B4-9079-A9058986946C}" type="datetime1">
              <a:rPr lang="en-US" smtClean="0"/>
              <a:t>10/9/2022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F2AA928-F460-474D-99E4-0F61070444FC}"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483E9C-E9B2-4C48-8FC6-FA8A326A1DAA}" type="datetime1">
              <a:rPr lang="en-US" smtClean="0"/>
              <a:t>10/9/2022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F2AA928-F460-474D-99E4-0F61070444FC}"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27339-0DD1-4CAF-A1E5-B67FC3C40CD6}" type="datetime1">
              <a:rPr lang="en-US" smtClean="0"/>
              <a:t>10/9/2022</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AA928-F460-474D-99E4-0F61070444FC}"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5918" y="857232"/>
            <a:ext cx="6120680" cy="1569660"/>
          </a:xfrm>
          <a:prstGeom prst="rect">
            <a:avLst/>
          </a:prstGeom>
        </p:spPr>
        <p:txBody>
          <a:bodyPr wrap="square">
            <a:spAutoFit/>
          </a:bodyPr>
          <a:lstStyle/>
          <a:p>
            <a:pPr algn="ctr" rtl="1"/>
            <a:r>
              <a:rPr lang="en-US" sz="3200" b="1" dirty="0">
                <a:effectLst>
                  <a:outerShdw blurRad="38100" dist="38100" dir="2700000" algn="tl">
                    <a:srgbClr val="000000">
                      <a:alpha val="43137"/>
                    </a:srgbClr>
                  </a:outerShdw>
                </a:effectLst>
                <a:latin typeface="Calibri" pitchFamily="34" charset="0"/>
              </a:rPr>
              <a:t>Respiratory System Module</a:t>
            </a:r>
          </a:p>
          <a:p>
            <a:pPr algn="ctr" rtl="1"/>
            <a:r>
              <a:rPr lang="en-US" sz="3200" b="1" dirty="0">
                <a:effectLst>
                  <a:outerShdw blurRad="38100" dist="38100" dir="2700000" algn="tl">
                    <a:srgbClr val="000000">
                      <a:alpha val="43137"/>
                    </a:srgbClr>
                  </a:outerShdw>
                </a:effectLst>
                <a:latin typeface="Calibri" pitchFamily="34" charset="0"/>
              </a:rPr>
              <a:t>2022-2023</a:t>
            </a:r>
          </a:p>
          <a:p>
            <a:pPr algn="ctr" rtl="1"/>
            <a:endParaRPr lang="en-US" sz="3200" b="1" dirty="0">
              <a:effectLst>
                <a:outerShdw blurRad="38100" dist="38100" dir="2700000" algn="tl">
                  <a:srgbClr val="000000">
                    <a:alpha val="43137"/>
                  </a:srgbClr>
                </a:outerShdw>
              </a:effectLst>
              <a:latin typeface="Calibri" pitchFamily="34" charset="0"/>
            </a:endParaRPr>
          </a:p>
        </p:txBody>
      </p:sp>
      <p:sp>
        <p:nvSpPr>
          <p:cNvPr id="4" name="TextBox 3"/>
          <p:cNvSpPr txBox="1"/>
          <p:nvPr/>
        </p:nvSpPr>
        <p:spPr>
          <a:xfrm>
            <a:off x="1843169" y="4010288"/>
            <a:ext cx="5859746" cy="1938992"/>
          </a:xfrm>
          <a:prstGeom prst="rect">
            <a:avLst/>
          </a:prstGeom>
          <a:noFill/>
        </p:spPr>
        <p:txBody>
          <a:bodyPr wrap="none" rtlCol="0">
            <a:spAutoFit/>
          </a:bodyPr>
          <a:lstStyle/>
          <a:p>
            <a:pPr algn="ctr" rtl="1"/>
            <a:r>
              <a:rPr lang="en-US" sz="2400" b="1" dirty="0">
                <a:solidFill>
                  <a:schemeClr val="bg1">
                    <a:lumMod val="50000"/>
                  </a:schemeClr>
                </a:solidFill>
                <a:effectLst>
                  <a:outerShdw blurRad="38100" dist="38100" dir="2700000" algn="tl">
                    <a:srgbClr val="000000">
                      <a:alpha val="43137"/>
                    </a:srgbClr>
                  </a:outerShdw>
                </a:effectLst>
                <a:latin typeface="Calibri" pitchFamily="34" charset="0"/>
              </a:rPr>
              <a:t>Dr. Mohammad </a:t>
            </a:r>
            <a:r>
              <a:rPr lang="en-US" sz="2400" b="1" dirty="0" err="1">
                <a:solidFill>
                  <a:schemeClr val="bg1">
                    <a:lumMod val="50000"/>
                  </a:schemeClr>
                </a:solidFill>
                <a:effectLst>
                  <a:outerShdw blurRad="38100" dist="38100" dir="2700000" algn="tl">
                    <a:srgbClr val="000000">
                      <a:alpha val="43137"/>
                    </a:srgbClr>
                  </a:outerShdw>
                </a:effectLst>
                <a:latin typeface="Calibri" pitchFamily="34" charset="0"/>
              </a:rPr>
              <a:t>Odaibat</a:t>
            </a:r>
            <a:endParaRPr lang="en-US" sz="2400" b="1" dirty="0">
              <a:solidFill>
                <a:schemeClr val="bg1">
                  <a:lumMod val="50000"/>
                </a:schemeClr>
              </a:solidFill>
              <a:effectLst>
                <a:outerShdw blurRad="38100" dist="38100" dir="2700000" algn="tl">
                  <a:srgbClr val="000000">
                    <a:alpha val="43137"/>
                  </a:srgbClr>
                </a:outerShdw>
              </a:effectLst>
              <a:latin typeface="Calibri" pitchFamily="34" charset="0"/>
            </a:endParaRPr>
          </a:p>
          <a:p>
            <a:pPr algn="ctr" rtl="1">
              <a:defRPr/>
            </a:pPr>
            <a:r>
              <a:rPr lang="en-US" sz="2400" b="1" dirty="0">
                <a:solidFill>
                  <a:schemeClr val="bg1">
                    <a:lumMod val="50000"/>
                  </a:schemeClr>
                </a:solidFill>
                <a:effectLst>
                  <a:outerShdw blurRad="38100" dist="38100" dir="2700000" algn="tl">
                    <a:srgbClr val="000000">
                      <a:alpha val="43137"/>
                    </a:srgbClr>
                  </a:outerShdw>
                </a:effectLst>
                <a:latin typeface="Calibri" pitchFamily="34" charset="0"/>
              </a:rPr>
              <a:t>Department of Microbiology and Pathology  </a:t>
            </a:r>
          </a:p>
          <a:p>
            <a:pPr algn="ctr" rtl="1">
              <a:defRPr/>
            </a:pPr>
            <a:r>
              <a:rPr lang="en-US" sz="2400" b="1" dirty="0">
                <a:solidFill>
                  <a:schemeClr val="bg1">
                    <a:lumMod val="50000"/>
                  </a:schemeClr>
                </a:solidFill>
                <a:effectLst>
                  <a:outerShdw blurRad="38100" dist="38100" dir="2700000" algn="tl">
                    <a:srgbClr val="000000">
                      <a:alpha val="43137"/>
                    </a:srgbClr>
                  </a:outerShdw>
                </a:effectLst>
                <a:latin typeface="Calibri" pitchFamily="34" charset="0"/>
              </a:rPr>
              <a:t>Faculty of Medicine, Mutah University </a:t>
            </a:r>
          </a:p>
          <a:p>
            <a:pPr algn="ctr" rtl="1"/>
            <a:endParaRPr lang="en-US" sz="2400" b="1" dirty="0">
              <a:solidFill>
                <a:schemeClr val="bg1">
                  <a:lumMod val="50000"/>
                </a:schemeClr>
              </a:solidFill>
              <a:effectLst>
                <a:outerShdw blurRad="38100" dist="38100" dir="2700000" algn="tl">
                  <a:srgbClr val="000000">
                    <a:alpha val="43137"/>
                  </a:srgbClr>
                </a:outerShdw>
              </a:effectLst>
              <a:latin typeface="Calibri" pitchFamily="34" charset="0"/>
            </a:endParaRPr>
          </a:p>
          <a:p>
            <a:pPr algn="ctr" rtl="1"/>
            <a:endParaRPr lang="en-US" sz="2400" b="1" dirty="0">
              <a:solidFill>
                <a:schemeClr val="bg1">
                  <a:lumMod val="50000"/>
                </a:schemeClr>
              </a:solidFill>
              <a:effectLst>
                <a:outerShdw blurRad="38100" dist="38100" dir="2700000" algn="tl">
                  <a:srgbClr val="000000">
                    <a:alpha val="43137"/>
                  </a:srgbClr>
                </a:outerShdw>
              </a:effectLst>
              <a:latin typeface="Calibri" pitchFamily="34" charset="0"/>
            </a:endParaRPr>
          </a:p>
        </p:txBody>
      </p:sp>
      <p:sp>
        <p:nvSpPr>
          <p:cNvPr id="5" name="Rectangle 4"/>
          <p:cNvSpPr/>
          <p:nvPr/>
        </p:nvSpPr>
        <p:spPr>
          <a:xfrm>
            <a:off x="2953358" y="2214554"/>
            <a:ext cx="4476162" cy="923330"/>
          </a:xfrm>
          <a:prstGeom prst="rect">
            <a:avLst/>
          </a:prstGeom>
        </p:spPr>
        <p:txBody>
          <a:bodyPr wrap="none">
            <a:spAutoFit/>
          </a:bodyPr>
          <a:lstStyle/>
          <a:p>
            <a:r>
              <a:rPr lang="en-US" sz="5400" b="1" dirty="0">
                <a:ln w="11430"/>
                <a:solidFill>
                  <a:srgbClr val="FF0000"/>
                </a:solidFill>
                <a:effectLst>
                  <a:outerShdw blurRad="50800" dist="39000" dir="5460000" algn="tl">
                    <a:srgbClr val="000000">
                      <a:alpha val="38000"/>
                    </a:srgbClr>
                  </a:outerShdw>
                </a:effectLst>
                <a:latin typeface="Calibri Light"/>
                <a:cs typeface="Bold Italic Art" pitchFamily="2" charset="-78"/>
              </a:rPr>
              <a:t>	Tuberculosis</a:t>
            </a:r>
            <a:endParaRPr lang="ar-JO" sz="5400" b="1" dirty="0">
              <a:solidFill>
                <a:srgbClr val="FF0000"/>
              </a:solidFill>
            </a:endParaRPr>
          </a:p>
        </p:txBody>
      </p:sp>
      <p:sp>
        <p:nvSpPr>
          <p:cNvPr id="7" name="Slide Number Placeholder 6"/>
          <p:cNvSpPr>
            <a:spLocks noGrp="1"/>
          </p:cNvSpPr>
          <p:nvPr>
            <p:ph type="sldNum" sz="quarter" idx="12"/>
          </p:nvPr>
        </p:nvSpPr>
        <p:spPr/>
        <p:txBody>
          <a:bodyPr/>
          <a:lstStyle/>
          <a:p>
            <a:fld id="{2F2AA928-F460-474D-99E4-0F61070444FC}" type="slidenum">
              <a:rPr lang="ar-JO" smtClean="0"/>
              <a:pPr/>
              <a:t>1</a:t>
            </a:fld>
            <a:endParaRPr lang="ar-JO"/>
          </a:p>
        </p:txBody>
      </p:sp>
    </p:spTree>
    <p:extLst>
      <p:ext uri="{BB962C8B-B14F-4D97-AF65-F5344CB8AC3E}">
        <p14:creationId xmlns:p14="http://schemas.microsoft.com/office/powerpoint/2010/main" val="1139570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4282" y="1142984"/>
            <a:ext cx="8643998" cy="4525963"/>
          </a:xfrm>
        </p:spPr>
        <p:txBody>
          <a:bodyPr>
            <a:normAutofit/>
          </a:bodyPr>
          <a:lstStyle/>
          <a:p>
            <a:pPr>
              <a:buNone/>
            </a:pPr>
            <a:br>
              <a:rPr lang="en-US" sz="2000" b="1" dirty="0">
                <a:solidFill>
                  <a:srgbClr val="C00000"/>
                </a:solidFill>
                <a:cs typeface="Times New Roman" pitchFamily="18" charset="0"/>
              </a:rPr>
            </a:br>
            <a:endParaRPr lang="ar-JO" sz="2200" dirty="0"/>
          </a:p>
        </p:txBody>
      </p:sp>
      <p:sp>
        <p:nvSpPr>
          <p:cNvPr id="5" name="عنوان 2"/>
          <p:cNvSpPr>
            <a:spLocks noGrp="1"/>
          </p:cNvSpPr>
          <p:nvPr>
            <p:ph type="title"/>
          </p:nvPr>
        </p:nvSpPr>
        <p:spPr>
          <a:xfrm>
            <a:off x="251520" y="500042"/>
            <a:ext cx="2105902" cy="928694"/>
          </a:xfrm>
        </p:spPr>
        <p:txBody>
          <a:bodyPr>
            <a:normAutofit fontScale="90000"/>
          </a:bodyPr>
          <a:lstStyle/>
          <a:p>
            <a:pPr algn="l"/>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r>
              <a:rPr lang="en-US" sz="3100" b="1" dirty="0">
                <a:solidFill>
                  <a:srgbClr val="C00000"/>
                </a:solidFill>
                <a:latin typeface="+mn-lt"/>
                <a:cs typeface="Times New Roman" pitchFamily="18" charset="0"/>
              </a:rPr>
              <a:t>Primary TB</a:t>
            </a:r>
            <a:br>
              <a:rPr lang="en-US" sz="2700" b="1" dirty="0">
                <a:solidFill>
                  <a:srgbClr val="C00000"/>
                </a:solidFill>
                <a:latin typeface="+mn-lt"/>
                <a:cs typeface="Times New Roman" pitchFamily="18" charset="0"/>
              </a:rPr>
            </a:br>
            <a:r>
              <a:rPr lang="en-US" sz="2000" b="1" dirty="0">
                <a:latin typeface="+mn-lt"/>
                <a:cs typeface="Times New Roman" pitchFamily="18" charset="0"/>
              </a:rPr>
              <a:t> </a:t>
            </a:r>
            <a:br>
              <a:rPr lang="en-US" sz="2000" b="1" dirty="0">
                <a:latin typeface="+mn-lt"/>
                <a:cs typeface="Times New Roman" pitchFamily="18" charset="0"/>
              </a:rPr>
            </a:br>
            <a:br>
              <a:rPr lang="en-US" altLang="ar-SA" sz="2000" b="1" dirty="0">
                <a:latin typeface="+mn-lt"/>
              </a:rPr>
            </a:br>
            <a:br>
              <a:rPr lang="en-US" altLang="ar-SA" sz="2000" b="1" dirty="0">
                <a:latin typeface="+mn-lt"/>
              </a:rPr>
            </a:br>
            <a:br>
              <a:rPr lang="en-US" sz="2000" b="1" dirty="0">
                <a:latin typeface="+mn-lt"/>
                <a:cs typeface="Times New Roman" pitchFamily="18" charset="0"/>
              </a:rPr>
            </a:br>
            <a:r>
              <a:rPr lang="en-US" sz="2000" b="1" dirty="0">
                <a:latin typeface="+mn-lt"/>
                <a:cs typeface="Times New Roman" pitchFamily="18" charset="0"/>
              </a:rPr>
              <a:t> </a:t>
            </a:r>
            <a:br>
              <a:rPr lang="en-US" sz="2000" b="1" dirty="0">
                <a:latin typeface="+mn-lt"/>
                <a:cs typeface="Times New Roman" pitchFamily="18" charset="0"/>
              </a:rPr>
            </a:br>
            <a:endParaRPr lang="en-US" sz="2000" b="1" dirty="0">
              <a:latin typeface="+mn-lt"/>
              <a:cs typeface="Times New Roman" pitchFamily="18" charset="0"/>
            </a:endParaRPr>
          </a:p>
        </p:txBody>
      </p:sp>
      <p:sp>
        <p:nvSpPr>
          <p:cNvPr id="6" name="Rectangle 5"/>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7" name="Straight Connector 6"/>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2F2AA928-F460-474D-99E4-0F61070444FC}" type="slidenum">
              <a:rPr lang="ar-JO" smtClean="0"/>
              <a:pPr/>
              <a:t>10</a:t>
            </a:fld>
            <a:endParaRPr lang="ar-JO"/>
          </a:p>
        </p:txBody>
      </p:sp>
      <p:sp>
        <p:nvSpPr>
          <p:cNvPr id="10" name="مستطيل 9"/>
          <p:cNvSpPr/>
          <p:nvPr/>
        </p:nvSpPr>
        <p:spPr>
          <a:xfrm>
            <a:off x="71406" y="1248867"/>
            <a:ext cx="6858048" cy="5386090"/>
          </a:xfrm>
          <a:prstGeom prst="rect">
            <a:avLst/>
          </a:prstGeom>
        </p:spPr>
        <p:txBody>
          <a:bodyPr wrap="square">
            <a:spAutoFit/>
          </a:bodyPr>
          <a:lstStyle/>
          <a:p>
            <a:pPr lvl="0" algn="just" rtl="0"/>
            <a:r>
              <a:rPr lang="en-US" sz="2000" b="1" dirty="0"/>
              <a:t>Types of granulomas:</a:t>
            </a:r>
          </a:p>
          <a:p>
            <a:pPr lvl="1" algn="just" rtl="0">
              <a:buFont typeface="+mj-lt"/>
              <a:buAutoNum type="alphaUcPeriod"/>
            </a:pPr>
            <a:r>
              <a:rPr lang="en-US" dirty="0"/>
              <a:t> </a:t>
            </a:r>
            <a:r>
              <a:rPr lang="en-US" b="1" dirty="0"/>
              <a:t>Hard tubercles</a:t>
            </a:r>
            <a:r>
              <a:rPr lang="en-US" dirty="0"/>
              <a:t>: tubercles are initially hard, composed of a central zone of activated macrophages (epitheloid and giant cells) and peripheral zone of lymphocytes and fibroblast </a:t>
            </a:r>
          </a:p>
          <a:p>
            <a:pPr lvl="1" algn="just" rtl="0">
              <a:buFont typeface="+mj-lt"/>
              <a:buAutoNum type="alphaUcPeriod"/>
            </a:pPr>
            <a:endParaRPr lang="en-US" dirty="0"/>
          </a:p>
          <a:p>
            <a:pPr lvl="1" algn="just" rtl="0">
              <a:buFont typeface="+mj-lt"/>
              <a:buAutoNum type="alphaUcPeriod"/>
            </a:pPr>
            <a:r>
              <a:rPr lang="en-US" dirty="0"/>
              <a:t> </a:t>
            </a:r>
            <a:r>
              <a:rPr lang="en-US" b="1" dirty="0"/>
              <a:t>Soft tubercles</a:t>
            </a:r>
            <a:r>
              <a:rPr lang="en-US" dirty="0"/>
              <a:t>: later the central part of the lesion undergoes caseous necrosis, and in contains necrotic tissues resembling soft cheese</a:t>
            </a:r>
          </a:p>
          <a:p>
            <a:pPr lvl="1" algn="just" rtl="0">
              <a:buFont typeface="+mj-lt"/>
              <a:buAutoNum type="alphaUcPeriod"/>
            </a:pPr>
            <a:endParaRPr lang="en-US" dirty="0"/>
          </a:p>
          <a:p>
            <a:pPr lvl="1" algn="just" rtl="0">
              <a:buNone/>
            </a:pPr>
            <a:r>
              <a:rPr lang="en-US" dirty="0"/>
              <a:t>Growth of the </a:t>
            </a:r>
            <a:r>
              <a:rPr lang="en-US" i="1" dirty="0"/>
              <a:t>M .tuberculosis </a:t>
            </a:r>
            <a:r>
              <a:rPr lang="en-US" dirty="0"/>
              <a:t>is inhibited within this necrotic environment because of low oxygen tension and low pH. Eventually the lesion heals and calcifies. The viable bacilli may remain dormant within the macrophages  or within necrotic material for many years without causing further tissue destruction</a:t>
            </a:r>
          </a:p>
          <a:p>
            <a:pPr lvl="1" algn="just" rtl="0">
              <a:buNone/>
            </a:pPr>
            <a:endParaRPr lang="en-US" dirty="0"/>
          </a:p>
          <a:p>
            <a:pPr lvl="1" algn="just" rtl="0">
              <a:buNone/>
            </a:pPr>
            <a:r>
              <a:rPr lang="en-US" dirty="0"/>
              <a:t>In a minority of cases, especially associated  with the risk factors the macrophage activating response will be weak and the bacilli will  be more virulent leading to secondary and reactivation infection.</a:t>
            </a:r>
          </a:p>
        </p:txBody>
      </p:sp>
      <p:pic>
        <p:nvPicPr>
          <p:cNvPr id="8" name="Picture 7"/>
          <p:cNvPicPr>
            <a:picLocks noChangeAspect="1" noChangeArrowheads="1"/>
          </p:cNvPicPr>
          <p:nvPr/>
        </p:nvPicPr>
        <p:blipFill>
          <a:blip r:embed="rId3"/>
          <a:srcRect/>
          <a:stretch>
            <a:fillRect/>
          </a:stretch>
        </p:blipFill>
        <p:spPr bwMode="auto">
          <a:xfrm>
            <a:off x="6929454" y="928670"/>
            <a:ext cx="2000232" cy="1527955"/>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7072330" y="2714620"/>
            <a:ext cx="1857375" cy="1466850"/>
          </a:xfrm>
          <a:prstGeom prst="rect">
            <a:avLst/>
          </a:prstGeom>
          <a:noFill/>
          <a:ln w="9525">
            <a:noFill/>
            <a:miter lim="800000"/>
            <a:headEnd/>
            <a:tailEnd/>
          </a:ln>
          <a:effectLst/>
        </p:spPr>
      </p:pic>
      <p:sp>
        <p:nvSpPr>
          <p:cNvPr id="11" name="مستطيل 10"/>
          <p:cNvSpPr/>
          <p:nvPr/>
        </p:nvSpPr>
        <p:spPr>
          <a:xfrm>
            <a:off x="7358082" y="3202544"/>
            <a:ext cx="1252266" cy="369332"/>
          </a:xfrm>
          <a:prstGeom prst="rect">
            <a:avLst/>
          </a:prstGeom>
        </p:spPr>
        <p:txBody>
          <a:bodyPr wrap="none">
            <a:spAutoFit/>
          </a:bodyPr>
          <a:lstStyle/>
          <a:p>
            <a:r>
              <a:rPr lang="en-US" dirty="0"/>
              <a:t>soft cheese</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ox(i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ox(in)">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checkerboard(across)">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box(in)">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amond(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box(in)">
                                      <p:cBhvr>
                                        <p:cTn id="42" dur="500"/>
                                        <p:tgtEl>
                                          <p:spTgt spid="1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animEffect transition="in" filter="box(in)">
                                      <p:cBhvr>
                                        <p:cTn id="4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525963"/>
          </a:xfrm>
        </p:spPr>
        <p:txBody>
          <a:bodyPr>
            <a:normAutofit lnSpcReduction="10000"/>
          </a:bodyPr>
          <a:lstStyle/>
          <a:p>
            <a:pPr algn="just">
              <a:spcBef>
                <a:spcPct val="50000"/>
              </a:spcBef>
              <a:buNone/>
            </a:pPr>
            <a:r>
              <a:rPr lang="en-US" sz="2800" b="1" dirty="0"/>
              <a:t>Manifestations of </a:t>
            </a:r>
            <a:r>
              <a:rPr lang="en-US" sz="2800" b="1" dirty="0">
                <a:cs typeface="Times New Roman" pitchFamily="18" charset="0"/>
              </a:rPr>
              <a:t>Primary TB</a:t>
            </a:r>
            <a:endParaRPr lang="en-US" sz="2800" dirty="0">
              <a:cs typeface="Times New Roman" pitchFamily="18" charset="0"/>
            </a:endParaRPr>
          </a:p>
          <a:p>
            <a:pPr algn="just">
              <a:spcBef>
                <a:spcPct val="50000"/>
              </a:spcBef>
              <a:buFont typeface="Wingdings" pitchFamily="2" charset="2"/>
              <a:buChar char="Ø"/>
            </a:pPr>
            <a:r>
              <a:rPr lang="en-US" sz="2800" dirty="0">
                <a:cs typeface="Times New Roman" pitchFamily="18" charset="0"/>
              </a:rPr>
              <a:t>The primary stage of the disease may be symptom-free, or the individual may experience a flu-like illness.</a:t>
            </a:r>
          </a:p>
          <a:p>
            <a:pPr algn="just">
              <a:spcBef>
                <a:spcPct val="50000"/>
              </a:spcBef>
              <a:buFont typeface="Wingdings" pitchFamily="2" charset="2"/>
              <a:buChar char="Ø"/>
            </a:pPr>
            <a:r>
              <a:rPr lang="en-US" sz="2800" dirty="0"/>
              <a:t>Patients develop flu like illness (cough, fever, night sweats, weight loss etc). This can lead to delays in seeking care, and results in transmission of the bacteria to others.</a:t>
            </a:r>
            <a:endParaRPr lang="en-US" sz="2800" dirty="0">
              <a:cs typeface="Times New Roman" pitchFamily="18" charset="0"/>
            </a:endParaRPr>
          </a:p>
          <a:p>
            <a:pPr algn="just">
              <a:spcBef>
                <a:spcPct val="50000"/>
              </a:spcBef>
              <a:buFont typeface="Wingdings" pitchFamily="2" charset="2"/>
              <a:buChar char="Ø"/>
            </a:pPr>
            <a:r>
              <a:rPr lang="en-US" altLang="ar-SA" sz="2800" b="1" dirty="0">
                <a:cs typeface="Times New Roman" pitchFamily="18" charset="0"/>
                <a:sym typeface="Symbol" pitchFamily="18" charset="2"/>
              </a:rPr>
              <a:t>Healing in 3 weeks  with fibrosis  calcification</a:t>
            </a:r>
            <a:endParaRPr lang="en-US" sz="2800" dirty="0">
              <a:cs typeface="Times New Roman" pitchFamily="18" charset="0"/>
            </a:endParaRPr>
          </a:p>
          <a:p>
            <a:pPr algn="just"/>
            <a:endParaRPr lang="en-US" dirty="0"/>
          </a:p>
        </p:txBody>
      </p:sp>
      <p:sp>
        <p:nvSpPr>
          <p:cNvPr id="4" name="عنوان 2"/>
          <p:cNvSpPr>
            <a:spLocks noGrp="1"/>
          </p:cNvSpPr>
          <p:nvPr>
            <p:ph type="title"/>
          </p:nvPr>
        </p:nvSpPr>
        <p:spPr>
          <a:xfrm>
            <a:off x="251520" y="500042"/>
            <a:ext cx="2105902" cy="928694"/>
          </a:xfrm>
        </p:spPr>
        <p:txBody>
          <a:bodyPr>
            <a:normAutofit fontScale="90000"/>
          </a:bodyPr>
          <a:lstStyle/>
          <a:p>
            <a:pPr algn="l"/>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r>
              <a:rPr lang="en-US" sz="3100" b="1" dirty="0">
                <a:solidFill>
                  <a:srgbClr val="C00000"/>
                </a:solidFill>
                <a:latin typeface="+mn-lt"/>
                <a:cs typeface="Times New Roman" pitchFamily="18" charset="0"/>
              </a:rPr>
              <a:t>Primary TB</a:t>
            </a:r>
            <a:br>
              <a:rPr lang="en-US" sz="2700" b="1" dirty="0">
                <a:solidFill>
                  <a:srgbClr val="C00000"/>
                </a:solidFill>
                <a:latin typeface="+mn-lt"/>
                <a:cs typeface="Times New Roman" pitchFamily="18" charset="0"/>
              </a:rPr>
            </a:br>
            <a:r>
              <a:rPr lang="en-US" sz="2000" b="1" dirty="0">
                <a:latin typeface="+mn-lt"/>
                <a:cs typeface="Times New Roman" pitchFamily="18" charset="0"/>
              </a:rPr>
              <a:t> </a:t>
            </a:r>
            <a:br>
              <a:rPr lang="en-US" sz="2000" b="1" dirty="0">
                <a:latin typeface="+mn-lt"/>
                <a:cs typeface="Times New Roman" pitchFamily="18" charset="0"/>
              </a:rPr>
            </a:br>
            <a:br>
              <a:rPr lang="en-US" altLang="ar-SA" sz="2000" b="1" dirty="0">
                <a:latin typeface="+mn-lt"/>
              </a:rPr>
            </a:br>
            <a:br>
              <a:rPr lang="en-US" altLang="ar-SA" sz="2000" b="1" dirty="0">
                <a:latin typeface="+mn-lt"/>
              </a:rPr>
            </a:br>
            <a:br>
              <a:rPr lang="en-US" sz="2000" b="1" dirty="0">
                <a:latin typeface="+mn-lt"/>
                <a:cs typeface="Times New Roman" pitchFamily="18" charset="0"/>
              </a:rPr>
            </a:br>
            <a:r>
              <a:rPr lang="en-US" sz="2000" b="1" dirty="0">
                <a:latin typeface="+mn-lt"/>
                <a:cs typeface="Times New Roman" pitchFamily="18" charset="0"/>
              </a:rPr>
              <a:t> </a:t>
            </a:r>
            <a:br>
              <a:rPr lang="en-US" sz="2000" b="1" dirty="0">
                <a:latin typeface="+mn-lt"/>
                <a:cs typeface="Times New Roman" pitchFamily="18" charset="0"/>
              </a:rPr>
            </a:br>
            <a:endParaRPr lang="en-US" sz="2000" b="1" dirty="0">
              <a:latin typeface="+mn-lt"/>
              <a:cs typeface="Times New Roman" pitchFamily="18" charset="0"/>
            </a:endParaRPr>
          </a:p>
        </p:txBody>
      </p:sp>
      <p:sp>
        <p:nvSpPr>
          <p:cNvPr id="5" name="Rectangle 4"/>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6" name="Straight Connector 5"/>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عنوان 2"/>
          <p:cNvSpPr txBox="1">
            <a:spLocks/>
          </p:cNvSpPr>
          <p:nvPr/>
        </p:nvSpPr>
        <p:spPr>
          <a:xfrm>
            <a:off x="2143108" y="5429264"/>
            <a:ext cx="2857520" cy="92869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3600" b="1" i="0" u="none" strike="noStrike" kern="1200" cap="none" spc="0" normalizeH="0" baseline="0" noProof="0" dirty="0">
                <a:ln>
                  <a:noFill/>
                </a:ln>
                <a:solidFill>
                  <a:srgbClr val="FF0000"/>
                </a:solidFill>
                <a:effectLst/>
                <a:uLnTx/>
                <a:uFillTx/>
                <a:latin typeface="+mn-lt"/>
                <a:ea typeface="+mj-ea"/>
                <a:cs typeface="Times New Roman" pitchFamily="18" charset="0"/>
              </a:rPr>
            </a:br>
            <a:br>
              <a:rPr kumimoji="0" lang="en-US" sz="3600" b="1" i="0" u="none" strike="noStrike" kern="1200" cap="none" spc="0" normalizeH="0" baseline="0" noProof="0" dirty="0">
                <a:ln>
                  <a:noFill/>
                </a:ln>
                <a:solidFill>
                  <a:srgbClr val="FF0000"/>
                </a:solidFill>
                <a:effectLst/>
                <a:uLnTx/>
                <a:uFillTx/>
                <a:latin typeface="+mn-lt"/>
                <a:ea typeface="+mj-ea"/>
                <a:cs typeface="Times New Roman" pitchFamily="18" charset="0"/>
              </a:rPr>
            </a:br>
            <a:br>
              <a:rPr kumimoji="0" lang="en-US" sz="3600" b="1" i="0" u="none" strike="noStrike" kern="1200" cap="none" spc="0" normalizeH="0" baseline="0" noProof="0" dirty="0">
                <a:ln>
                  <a:noFill/>
                </a:ln>
                <a:solidFill>
                  <a:srgbClr val="FF0000"/>
                </a:solidFill>
                <a:effectLst/>
                <a:uLnTx/>
                <a:uFillTx/>
                <a:latin typeface="+mn-lt"/>
                <a:ea typeface="+mj-ea"/>
                <a:cs typeface="Times New Roman" pitchFamily="18" charset="0"/>
              </a:rPr>
            </a:br>
            <a:br>
              <a:rPr kumimoji="0" lang="en-US" sz="3600" b="1" i="0" u="none" strike="noStrike" kern="1200" cap="none" spc="0" normalizeH="0" baseline="0" noProof="0" dirty="0">
                <a:ln>
                  <a:noFill/>
                </a:ln>
                <a:solidFill>
                  <a:srgbClr val="FF0000"/>
                </a:solidFill>
                <a:effectLst/>
                <a:uLnTx/>
                <a:uFillTx/>
                <a:latin typeface="+mn-lt"/>
                <a:ea typeface="+mj-ea"/>
                <a:cs typeface="Times New Roman" pitchFamily="18" charset="0"/>
              </a:rPr>
            </a:br>
            <a:r>
              <a:rPr kumimoji="0" lang="en-US" sz="3600" b="1" i="0" u="none" strike="noStrike" kern="1200" cap="none" spc="0" normalizeH="0" baseline="0" noProof="0" dirty="0">
                <a:ln>
                  <a:noFill/>
                </a:ln>
                <a:solidFill>
                  <a:srgbClr val="FF0000"/>
                </a:solidFill>
                <a:effectLst/>
                <a:uLnTx/>
                <a:uFillTx/>
                <a:latin typeface="+mn-lt"/>
                <a:ea typeface="+mj-ea"/>
                <a:cs typeface="Times New Roman" pitchFamily="18" charset="0"/>
              </a:rPr>
              <a:t>Primary TB</a:t>
            </a:r>
            <a:br>
              <a:rPr kumimoji="0" lang="en-US" sz="3200" b="1" i="0" u="none" strike="noStrike" kern="1200" cap="none" spc="0" normalizeH="0" baseline="0" noProof="0" dirty="0">
                <a:ln>
                  <a:noFill/>
                </a:ln>
                <a:solidFill>
                  <a:srgbClr val="FF0000"/>
                </a:solidFill>
                <a:effectLst/>
                <a:uLnTx/>
                <a:uFillTx/>
                <a:latin typeface="+mn-lt"/>
                <a:ea typeface="+mj-ea"/>
                <a:cs typeface="Times New Roman" pitchFamily="18" charset="0"/>
              </a:rPr>
            </a:br>
            <a:r>
              <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rPr>
              <a:t> </a:t>
            </a:r>
            <a:br>
              <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rPr>
            </a:br>
            <a:br>
              <a:rPr kumimoji="0" lang="en-US" altLang="ar-SA" sz="2400" b="1" i="0" u="none" strike="noStrike" kern="1200" cap="none" spc="0" normalizeH="0" baseline="0" noProof="0" dirty="0">
                <a:ln>
                  <a:noFill/>
                </a:ln>
                <a:solidFill>
                  <a:srgbClr val="FF0000"/>
                </a:solidFill>
                <a:effectLst/>
                <a:uLnTx/>
                <a:uFillTx/>
                <a:latin typeface="+mn-lt"/>
                <a:ea typeface="+mj-ea"/>
                <a:cs typeface="+mj-cs"/>
              </a:rPr>
            </a:br>
            <a:br>
              <a:rPr kumimoji="0" lang="en-US" altLang="ar-SA" sz="2400" b="1" i="0" u="none" strike="noStrike" kern="1200" cap="none" spc="0" normalizeH="0" baseline="0" noProof="0" dirty="0">
                <a:ln>
                  <a:noFill/>
                </a:ln>
                <a:solidFill>
                  <a:srgbClr val="FF0000"/>
                </a:solidFill>
                <a:effectLst/>
                <a:uLnTx/>
                <a:uFillTx/>
                <a:latin typeface="+mn-lt"/>
                <a:ea typeface="+mj-ea"/>
                <a:cs typeface="+mj-cs"/>
              </a:rPr>
            </a:br>
            <a:br>
              <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rPr>
            </a:br>
            <a:r>
              <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rPr>
              <a:t> </a:t>
            </a:r>
            <a:br>
              <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rPr>
            </a:br>
            <a:endPar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endParaRPr>
          </a:p>
        </p:txBody>
      </p:sp>
      <p:sp>
        <p:nvSpPr>
          <p:cNvPr id="12" name="مربع نص 11"/>
          <p:cNvSpPr txBox="1"/>
          <p:nvPr/>
        </p:nvSpPr>
        <p:spPr>
          <a:xfrm>
            <a:off x="4357686" y="5517079"/>
            <a:ext cx="465192" cy="769441"/>
          </a:xfrm>
          <a:prstGeom prst="rect">
            <a:avLst/>
          </a:prstGeom>
          <a:noFill/>
        </p:spPr>
        <p:txBody>
          <a:bodyPr wrap="none" rtlCol="1">
            <a:spAutoFit/>
          </a:bodyPr>
          <a:lstStyle/>
          <a:p>
            <a:pPr algn="l"/>
            <a:r>
              <a:rPr lang="en-US" sz="4400" b="1" dirty="0">
                <a:solidFill>
                  <a:srgbClr val="FF0000"/>
                </a:solidFill>
              </a:rPr>
              <a:t>=</a:t>
            </a:r>
            <a:endParaRPr lang="ar-SA" sz="4400" b="1" dirty="0">
              <a:solidFill>
                <a:srgbClr val="FF0000"/>
              </a:solidFill>
            </a:endParaRPr>
          </a:p>
        </p:txBody>
      </p:sp>
      <p:sp>
        <p:nvSpPr>
          <p:cNvPr id="13" name="عنوان 2"/>
          <p:cNvSpPr txBox="1">
            <a:spLocks/>
          </p:cNvSpPr>
          <p:nvPr/>
        </p:nvSpPr>
        <p:spPr>
          <a:xfrm>
            <a:off x="4857752" y="5429264"/>
            <a:ext cx="2857520" cy="92869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3600" b="1" i="0" u="none" strike="noStrike" kern="1200" cap="none" spc="0" normalizeH="0" baseline="0" noProof="0" dirty="0">
                <a:ln>
                  <a:noFill/>
                </a:ln>
                <a:solidFill>
                  <a:srgbClr val="FF0000"/>
                </a:solidFill>
                <a:effectLst/>
                <a:uLnTx/>
                <a:uFillTx/>
                <a:latin typeface="+mn-lt"/>
                <a:ea typeface="+mj-ea"/>
                <a:cs typeface="Times New Roman" pitchFamily="18" charset="0"/>
              </a:rPr>
            </a:br>
            <a:br>
              <a:rPr kumimoji="0" lang="en-US" sz="3600" b="1" i="0" u="none" strike="noStrike" kern="1200" cap="none" spc="0" normalizeH="0" baseline="0" noProof="0" dirty="0">
                <a:ln>
                  <a:noFill/>
                </a:ln>
                <a:solidFill>
                  <a:srgbClr val="FF0000"/>
                </a:solidFill>
                <a:effectLst/>
                <a:uLnTx/>
                <a:uFillTx/>
                <a:latin typeface="+mn-lt"/>
                <a:ea typeface="+mj-ea"/>
                <a:cs typeface="Times New Roman" pitchFamily="18" charset="0"/>
              </a:rPr>
            </a:br>
            <a:br>
              <a:rPr kumimoji="0" lang="en-US" sz="3600" b="1" i="0" u="none" strike="noStrike" kern="1200" cap="none" spc="0" normalizeH="0" baseline="0" noProof="0" dirty="0">
                <a:ln>
                  <a:noFill/>
                </a:ln>
                <a:solidFill>
                  <a:srgbClr val="FF0000"/>
                </a:solidFill>
                <a:effectLst/>
                <a:uLnTx/>
                <a:uFillTx/>
                <a:latin typeface="+mn-lt"/>
                <a:ea typeface="+mj-ea"/>
                <a:cs typeface="Times New Roman" pitchFamily="18" charset="0"/>
              </a:rPr>
            </a:br>
            <a:br>
              <a:rPr kumimoji="0" lang="en-US" sz="3600" b="1" i="0" u="none" strike="noStrike" kern="1200" cap="none" spc="0" normalizeH="0" baseline="0" noProof="0" dirty="0">
                <a:ln>
                  <a:noFill/>
                </a:ln>
                <a:solidFill>
                  <a:srgbClr val="FF0000"/>
                </a:solidFill>
                <a:effectLst/>
                <a:uLnTx/>
                <a:uFillTx/>
                <a:latin typeface="+mn-lt"/>
                <a:ea typeface="+mj-ea"/>
                <a:cs typeface="Times New Roman" pitchFamily="18" charset="0"/>
              </a:rPr>
            </a:br>
            <a:r>
              <a:rPr kumimoji="0" lang="en-US" sz="3600" b="1" i="0" u="none" strike="noStrike" kern="1200" cap="none" spc="0" normalizeH="0" baseline="0" noProof="0" dirty="0">
                <a:ln>
                  <a:noFill/>
                </a:ln>
                <a:solidFill>
                  <a:srgbClr val="FF0000"/>
                </a:solidFill>
                <a:effectLst/>
                <a:uLnTx/>
                <a:uFillTx/>
                <a:latin typeface="+mn-lt"/>
                <a:ea typeface="+mj-ea"/>
                <a:cs typeface="Times New Roman" pitchFamily="18" charset="0"/>
              </a:rPr>
              <a:t>Latent TB</a:t>
            </a:r>
            <a:br>
              <a:rPr kumimoji="0" lang="en-US" sz="3200" b="1" i="0" u="none" strike="noStrike" kern="1200" cap="none" spc="0" normalizeH="0" baseline="0" noProof="0" dirty="0">
                <a:ln>
                  <a:noFill/>
                </a:ln>
                <a:solidFill>
                  <a:srgbClr val="FF0000"/>
                </a:solidFill>
                <a:effectLst/>
                <a:uLnTx/>
                <a:uFillTx/>
                <a:latin typeface="+mn-lt"/>
                <a:ea typeface="+mj-ea"/>
                <a:cs typeface="Times New Roman" pitchFamily="18" charset="0"/>
              </a:rPr>
            </a:br>
            <a:r>
              <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rPr>
              <a:t> </a:t>
            </a:r>
            <a:br>
              <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rPr>
            </a:br>
            <a:br>
              <a:rPr kumimoji="0" lang="en-US" altLang="ar-SA" sz="2400" b="1" i="0" u="none" strike="noStrike" kern="1200" cap="none" spc="0" normalizeH="0" baseline="0" noProof="0" dirty="0">
                <a:ln>
                  <a:noFill/>
                </a:ln>
                <a:solidFill>
                  <a:srgbClr val="FF0000"/>
                </a:solidFill>
                <a:effectLst/>
                <a:uLnTx/>
                <a:uFillTx/>
                <a:latin typeface="+mn-lt"/>
                <a:ea typeface="+mj-ea"/>
                <a:cs typeface="+mj-cs"/>
              </a:rPr>
            </a:br>
            <a:br>
              <a:rPr kumimoji="0" lang="en-US" altLang="ar-SA" sz="2400" b="1" i="0" u="none" strike="noStrike" kern="1200" cap="none" spc="0" normalizeH="0" baseline="0" noProof="0" dirty="0">
                <a:ln>
                  <a:noFill/>
                </a:ln>
                <a:solidFill>
                  <a:srgbClr val="FF0000"/>
                </a:solidFill>
                <a:effectLst/>
                <a:uLnTx/>
                <a:uFillTx/>
                <a:latin typeface="+mn-lt"/>
                <a:ea typeface="+mj-ea"/>
                <a:cs typeface="+mj-cs"/>
              </a:rPr>
            </a:br>
            <a:br>
              <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rPr>
            </a:br>
            <a:r>
              <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rPr>
              <a:t> </a:t>
            </a:r>
            <a:br>
              <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rPr>
            </a:br>
            <a:endPar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endParaRPr>
          </a:p>
        </p:txBody>
      </p:sp>
      <p:sp>
        <p:nvSpPr>
          <p:cNvPr id="9" name="Slide Number Placeholder 8"/>
          <p:cNvSpPr>
            <a:spLocks noGrp="1"/>
          </p:cNvSpPr>
          <p:nvPr>
            <p:ph type="sldNum" sz="quarter" idx="12"/>
          </p:nvPr>
        </p:nvSpPr>
        <p:spPr/>
        <p:txBody>
          <a:bodyPr/>
          <a:lstStyle/>
          <a:p>
            <a:fld id="{2F2AA928-F460-474D-99E4-0F61070444FC}" type="slidenum">
              <a:rPr lang="ar-JO" smtClean="0"/>
              <a:pPr/>
              <a:t>11</a:t>
            </a:fld>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F2AA928-F460-474D-99E4-0F61070444FC}" type="slidenum">
              <a:rPr lang="ar-JO" smtClean="0"/>
              <a:pPr/>
              <a:t>12</a:t>
            </a:fld>
            <a:endParaRPr lang="ar-JO"/>
          </a:p>
        </p:txBody>
      </p:sp>
      <p:pic>
        <p:nvPicPr>
          <p:cNvPr id="70658" name="Picture 2"/>
          <p:cNvPicPr>
            <a:picLocks noChangeAspect="1" noChangeArrowheads="1"/>
          </p:cNvPicPr>
          <p:nvPr/>
        </p:nvPicPr>
        <p:blipFill>
          <a:blip r:embed="rId2" cstate="print"/>
          <a:srcRect/>
          <a:stretch>
            <a:fillRect/>
          </a:stretch>
        </p:blipFill>
        <p:spPr bwMode="auto">
          <a:xfrm>
            <a:off x="539552" y="2348880"/>
            <a:ext cx="4162425" cy="3152775"/>
          </a:xfrm>
          <a:prstGeom prst="rect">
            <a:avLst/>
          </a:prstGeom>
          <a:noFill/>
          <a:ln w="9525">
            <a:noFill/>
            <a:miter lim="800000"/>
            <a:headEnd/>
            <a:tailEnd/>
          </a:ln>
        </p:spPr>
      </p:pic>
      <p:pic>
        <p:nvPicPr>
          <p:cNvPr id="70659" name="Picture 3"/>
          <p:cNvPicPr>
            <a:picLocks noChangeAspect="1" noChangeArrowheads="1"/>
          </p:cNvPicPr>
          <p:nvPr/>
        </p:nvPicPr>
        <p:blipFill>
          <a:blip r:embed="rId3" cstate="print"/>
          <a:srcRect/>
          <a:stretch>
            <a:fillRect/>
          </a:stretch>
        </p:blipFill>
        <p:spPr bwMode="auto">
          <a:xfrm>
            <a:off x="4762529" y="2285992"/>
            <a:ext cx="3952875" cy="3562350"/>
          </a:xfrm>
          <a:prstGeom prst="rect">
            <a:avLst/>
          </a:prstGeom>
          <a:noFill/>
          <a:ln w="9525">
            <a:noFill/>
            <a:miter lim="800000"/>
            <a:headEnd/>
            <a:tailEnd/>
          </a:ln>
        </p:spPr>
      </p:pic>
      <p:sp>
        <p:nvSpPr>
          <p:cNvPr id="9" name="عنوان 2"/>
          <p:cNvSpPr>
            <a:spLocks noGrp="1"/>
          </p:cNvSpPr>
          <p:nvPr>
            <p:ph type="title"/>
          </p:nvPr>
        </p:nvSpPr>
        <p:spPr>
          <a:xfrm>
            <a:off x="251520" y="500042"/>
            <a:ext cx="2105902" cy="928694"/>
          </a:xfrm>
        </p:spPr>
        <p:txBody>
          <a:bodyPr>
            <a:normAutofit fontScale="90000"/>
          </a:bodyPr>
          <a:lstStyle/>
          <a:p>
            <a:pPr algn="l"/>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r>
              <a:rPr lang="en-US" sz="3100" b="1" dirty="0">
                <a:solidFill>
                  <a:srgbClr val="C00000"/>
                </a:solidFill>
                <a:latin typeface="+mn-lt"/>
                <a:cs typeface="Times New Roman" pitchFamily="18" charset="0"/>
              </a:rPr>
              <a:t>Primary TB</a:t>
            </a:r>
            <a:br>
              <a:rPr lang="en-US" sz="2700" b="1" dirty="0">
                <a:solidFill>
                  <a:srgbClr val="C00000"/>
                </a:solidFill>
                <a:latin typeface="+mn-lt"/>
                <a:cs typeface="Times New Roman" pitchFamily="18" charset="0"/>
              </a:rPr>
            </a:br>
            <a:r>
              <a:rPr lang="en-US" sz="2000" b="1" dirty="0">
                <a:latin typeface="+mn-lt"/>
                <a:cs typeface="Times New Roman" pitchFamily="18" charset="0"/>
              </a:rPr>
              <a:t> </a:t>
            </a:r>
            <a:br>
              <a:rPr lang="en-US" sz="2000" b="1" dirty="0">
                <a:latin typeface="+mn-lt"/>
                <a:cs typeface="Times New Roman" pitchFamily="18" charset="0"/>
              </a:rPr>
            </a:br>
            <a:br>
              <a:rPr lang="en-US" altLang="ar-SA" sz="2000" b="1" dirty="0">
                <a:latin typeface="+mn-lt"/>
              </a:rPr>
            </a:br>
            <a:br>
              <a:rPr lang="en-US" altLang="ar-SA" sz="2000" b="1" dirty="0">
                <a:latin typeface="+mn-lt"/>
              </a:rPr>
            </a:br>
            <a:br>
              <a:rPr lang="en-US" sz="2000" b="1" dirty="0">
                <a:latin typeface="+mn-lt"/>
                <a:cs typeface="Times New Roman" pitchFamily="18" charset="0"/>
              </a:rPr>
            </a:br>
            <a:r>
              <a:rPr lang="en-US" sz="2000" b="1" dirty="0">
                <a:latin typeface="+mn-lt"/>
                <a:cs typeface="Times New Roman" pitchFamily="18" charset="0"/>
              </a:rPr>
              <a:t> </a:t>
            </a:r>
            <a:br>
              <a:rPr lang="en-US" sz="2000" b="1" dirty="0">
                <a:latin typeface="+mn-lt"/>
                <a:cs typeface="Times New Roman" pitchFamily="18" charset="0"/>
              </a:rPr>
            </a:br>
            <a:endParaRPr lang="en-US" sz="2000" b="1" dirty="0">
              <a:latin typeface="+mn-lt"/>
              <a:cs typeface="Times New Roman" pitchFamily="18" charset="0"/>
            </a:endParaRPr>
          </a:p>
        </p:txBody>
      </p:sp>
      <p:sp>
        <p:nvSpPr>
          <p:cNvPr id="10" name="Rectangle 9"/>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11" name="Straight Connector 10"/>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9892" y="1412776"/>
            <a:ext cx="1607812" cy="461665"/>
          </a:xfrm>
          <a:prstGeom prst="rect">
            <a:avLst/>
          </a:prstGeom>
          <a:noFill/>
        </p:spPr>
        <p:txBody>
          <a:bodyPr wrap="none" rtlCol="0">
            <a:spAutoFit/>
          </a:bodyPr>
          <a:lstStyle/>
          <a:p>
            <a:r>
              <a:rPr lang="en-US" sz="2400" b="1" dirty="0"/>
              <a:t>Granuloma</a:t>
            </a:r>
          </a:p>
        </p:txBody>
      </p:sp>
      <p:sp>
        <p:nvSpPr>
          <p:cNvPr id="13" name="Oval 12"/>
          <p:cNvSpPr/>
          <p:nvPr/>
        </p:nvSpPr>
        <p:spPr>
          <a:xfrm>
            <a:off x="1475656" y="3356992"/>
            <a:ext cx="1152128" cy="1368152"/>
          </a:xfrm>
          <a:prstGeom prst="ellipse">
            <a:avLst/>
          </a:prstGeom>
          <a:noFill/>
          <a:ln w="476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827584" y="2636912"/>
            <a:ext cx="2520280" cy="2592288"/>
          </a:xfrm>
          <a:prstGeom prst="ellipse">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8244408" y="3933056"/>
            <a:ext cx="432048" cy="36004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p:nvPr/>
        </p:nvCxnSpPr>
        <p:spPr>
          <a:xfrm flipV="1">
            <a:off x="2699792" y="1844824"/>
            <a:ext cx="864096" cy="86409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67305" y="1547500"/>
            <a:ext cx="1250407" cy="369332"/>
          </a:xfrm>
          <a:prstGeom prst="rect">
            <a:avLst/>
          </a:prstGeom>
          <a:noFill/>
        </p:spPr>
        <p:txBody>
          <a:bodyPr wrap="none" rtlCol="0">
            <a:spAutoFit/>
          </a:bodyPr>
          <a:lstStyle/>
          <a:p>
            <a:r>
              <a:rPr lang="en-US" b="1" dirty="0"/>
              <a:t>Granuloma</a:t>
            </a:r>
          </a:p>
        </p:txBody>
      </p:sp>
      <p:cxnSp>
        <p:nvCxnSpPr>
          <p:cNvPr id="20" name="Straight Arrow Connector 19"/>
          <p:cNvCxnSpPr/>
          <p:nvPr/>
        </p:nvCxnSpPr>
        <p:spPr>
          <a:xfrm>
            <a:off x="2123728" y="4149080"/>
            <a:ext cx="0" cy="18002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8274" y="6053226"/>
            <a:ext cx="4296946" cy="400110"/>
          </a:xfrm>
          <a:prstGeom prst="rect">
            <a:avLst/>
          </a:prstGeom>
          <a:noFill/>
        </p:spPr>
        <p:txBody>
          <a:bodyPr wrap="none" rtlCol="0">
            <a:spAutoFit/>
          </a:bodyPr>
          <a:lstStyle/>
          <a:p>
            <a:r>
              <a:rPr lang="en-US" sz="2000" b="1" dirty="0"/>
              <a:t>Necrosis (dead macrophages and cells)</a:t>
            </a:r>
          </a:p>
        </p:txBody>
      </p:sp>
      <p:sp>
        <p:nvSpPr>
          <p:cNvPr id="26" name="Freeform 25"/>
          <p:cNvSpPr/>
          <p:nvPr/>
        </p:nvSpPr>
        <p:spPr>
          <a:xfrm>
            <a:off x="3143240" y="2587295"/>
            <a:ext cx="5680377" cy="1341771"/>
          </a:xfrm>
          <a:custGeom>
            <a:avLst/>
            <a:gdLst>
              <a:gd name="connsiteX0" fmla="*/ 0 w 5680377"/>
              <a:gd name="connsiteY0" fmla="*/ 583096 h 1341771"/>
              <a:gd name="connsiteX1" fmla="*/ 92765 w 5680377"/>
              <a:gd name="connsiteY1" fmla="*/ 556591 h 1341771"/>
              <a:gd name="connsiteX2" fmla="*/ 132521 w 5680377"/>
              <a:gd name="connsiteY2" fmla="*/ 530087 h 1341771"/>
              <a:gd name="connsiteX3" fmla="*/ 198782 w 5680377"/>
              <a:gd name="connsiteY3" fmla="*/ 516835 h 1341771"/>
              <a:gd name="connsiteX4" fmla="*/ 278295 w 5680377"/>
              <a:gd name="connsiteY4" fmla="*/ 490330 h 1341771"/>
              <a:gd name="connsiteX5" fmla="*/ 318052 w 5680377"/>
              <a:gd name="connsiteY5" fmla="*/ 477078 h 1341771"/>
              <a:gd name="connsiteX6" fmla="*/ 397565 w 5680377"/>
              <a:gd name="connsiteY6" fmla="*/ 463826 h 1341771"/>
              <a:gd name="connsiteX7" fmla="*/ 463826 w 5680377"/>
              <a:gd name="connsiteY7" fmla="*/ 424069 h 1341771"/>
              <a:gd name="connsiteX8" fmla="*/ 516834 w 5680377"/>
              <a:gd name="connsiteY8" fmla="*/ 410817 h 1341771"/>
              <a:gd name="connsiteX9" fmla="*/ 808382 w 5680377"/>
              <a:gd name="connsiteY9" fmla="*/ 384313 h 1341771"/>
              <a:gd name="connsiteX10" fmla="*/ 914400 w 5680377"/>
              <a:gd name="connsiteY10" fmla="*/ 357809 h 1341771"/>
              <a:gd name="connsiteX11" fmla="*/ 1020417 w 5680377"/>
              <a:gd name="connsiteY11" fmla="*/ 331304 h 1341771"/>
              <a:gd name="connsiteX12" fmla="*/ 1073426 w 5680377"/>
              <a:gd name="connsiteY12" fmla="*/ 318052 h 1341771"/>
              <a:gd name="connsiteX13" fmla="*/ 1139687 w 5680377"/>
              <a:gd name="connsiteY13" fmla="*/ 304800 h 1341771"/>
              <a:gd name="connsiteX14" fmla="*/ 1192695 w 5680377"/>
              <a:gd name="connsiteY14" fmla="*/ 291548 h 1341771"/>
              <a:gd name="connsiteX15" fmla="*/ 1444487 w 5680377"/>
              <a:gd name="connsiteY15" fmla="*/ 278296 h 1341771"/>
              <a:gd name="connsiteX16" fmla="*/ 1497495 w 5680377"/>
              <a:gd name="connsiteY16" fmla="*/ 265043 h 1341771"/>
              <a:gd name="connsiteX17" fmla="*/ 1537252 w 5680377"/>
              <a:gd name="connsiteY17" fmla="*/ 251791 h 1341771"/>
              <a:gd name="connsiteX18" fmla="*/ 1643269 w 5680377"/>
              <a:gd name="connsiteY18" fmla="*/ 238539 h 1341771"/>
              <a:gd name="connsiteX19" fmla="*/ 1683026 w 5680377"/>
              <a:gd name="connsiteY19" fmla="*/ 225287 h 1341771"/>
              <a:gd name="connsiteX20" fmla="*/ 1908313 w 5680377"/>
              <a:gd name="connsiteY20" fmla="*/ 198783 h 1341771"/>
              <a:gd name="connsiteX21" fmla="*/ 2054087 w 5680377"/>
              <a:gd name="connsiteY21" fmla="*/ 159026 h 1341771"/>
              <a:gd name="connsiteX22" fmla="*/ 2266121 w 5680377"/>
              <a:gd name="connsiteY22" fmla="*/ 132522 h 1341771"/>
              <a:gd name="connsiteX23" fmla="*/ 2345634 w 5680377"/>
              <a:gd name="connsiteY23" fmla="*/ 106017 h 1341771"/>
              <a:gd name="connsiteX24" fmla="*/ 2451652 w 5680377"/>
              <a:gd name="connsiteY24" fmla="*/ 92765 h 1341771"/>
              <a:gd name="connsiteX25" fmla="*/ 2531165 w 5680377"/>
              <a:gd name="connsiteY25" fmla="*/ 79513 h 1341771"/>
              <a:gd name="connsiteX26" fmla="*/ 2862469 w 5680377"/>
              <a:gd name="connsiteY26" fmla="*/ 66261 h 1341771"/>
              <a:gd name="connsiteX27" fmla="*/ 3034747 w 5680377"/>
              <a:gd name="connsiteY27" fmla="*/ 39756 h 1341771"/>
              <a:gd name="connsiteX28" fmla="*/ 3114260 w 5680377"/>
              <a:gd name="connsiteY28" fmla="*/ 26504 h 1341771"/>
              <a:gd name="connsiteX29" fmla="*/ 3246782 w 5680377"/>
              <a:gd name="connsiteY29" fmla="*/ 0 h 1341771"/>
              <a:gd name="connsiteX30" fmla="*/ 3988904 w 5680377"/>
              <a:gd name="connsiteY30" fmla="*/ 13252 h 1341771"/>
              <a:gd name="connsiteX31" fmla="*/ 4028660 w 5680377"/>
              <a:gd name="connsiteY31" fmla="*/ 26504 h 1341771"/>
              <a:gd name="connsiteX32" fmla="*/ 4121426 w 5680377"/>
              <a:gd name="connsiteY32" fmla="*/ 39756 h 1341771"/>
              <a:gd name="connsiteX33" fmla="*/ 4837043 w 5680377"/>
              <a:gd name="connsiteY33" fmla="*/ 66261 h 1341771"/>
              <a:gd name="connsiteX34" fmla="*/ 4956313 w 5680377"/>
              <a:gd name="connsiteY34" fmla="*/ 106017 h 1341771"/>
              <a:gd name="connsiteX35" fmla="*/ 5102087 w 5680377"/>
              <a:gd name="connsiteY35" fmla="*/ 145774 h 1341771"/>
              <a:gd name="connsiteX36" fmla="*/ 5155095 w 5680377"/>
              <a:gd name="connsiteY36" fmla="*/ 172278 h 1341771"/>
              <a:gd name="connsiteX37" fmla="*/ 5274365 w 5680377"/>
              <a:gd name="connsiteY37" fmla="*/ 185530 h 1341771"/>
              <a:gd name="connsiteX38" fmla="*/ 5353878 w 5680377"/>
              <a:gd name="connsiteY38" fmla="*/ 238539 h 1341771"/>
              <a:gd name="connsiteX39" fmla="*/ 5433391 w 5680377"/>
              <a:gd name="connsiteY39" fmla="*/ 278296 h 1341771"/>
              <a:gd name="connsiteX40" fmla="*/ 5459895 w 5680377"/>
              <a:gd name="connsiteY40" fmla="*/ 318052 h 1341771"/>
              <a:gd name="connsiteX41" fmla="*/ 5486400 w 5680377"/>
              <a:gd name="connsiteY41" fmla="*/ 344556 h 1341771"/>
              <a:gd name="connsiteX42" fmla="*/ 5539408 w 5680377"/>
              <a:gd name="connsiteY42" fmla="*/ 424069 h 1341771"/>
              <a:gd name="connsiteX43" fmla="*/ 5565913 w 5680377"/>
              <a:gd name="connsiteY43" fmla="*/ 463826 h 1341771"/>
              <a:gd name="connsiteX44" fmla="*/ 5605669 w 5680377"/>
              <a:gd name="connsiteY44" fmla="*/ 556591 h 1341771"/>
              <a:gd name="connsiteX45" fmla="*/ 5645426 w 5680377"/>
              <a:gd name="connsiteY45" fmla="*/ 702365 h 1341771"/>
              <a:gd name="connsiteX46" fmla="*/ 5658678 w 5680377"/>
              <a:gd name="connsiteY46" fmla="*/ 742122 h 1341771"/>
              <a:gd name="connsiteX47" fmla="*/ 5618921 w 5680377"/>
              <a:gd name="connsiteY47" fmla="*/ 1152939 h 1341771"/>
              <a:gd name="connsiteX48" fmla="*/ 5618921 w 5680377"/>
              <a:gd name="connsiteY48" fmla="*/ 1152939 h 1341771"/>
              <a:gd name="connsiteX49" fmla="*/ 5592417 w 5680377"/>
              <a:gd name="connsiteY49" fmla="*/ 1245704 h 1341771"/>
              <a:gd name="connsiteX50" fmla="*/ 5565913 w 5680377"/>
              <a:gd name="connsiteY50" fmla="*/ 1272209 h 1341771"/>
              <a:gd name="connsiteX51" fmla="*/ 5552660 w 5680377"/>
              <a:gd name="connsiteY51" fmla="*/ 1311965 h 1341771"/>
              <a:gd name="connsiteX52" fmla="*/ 5552660 w 5680377"/>
              <a:gd name="connsiteY52" fmla="*/ 1338469 h 1341771"/>
              <a:gd name="connsiteX53" fmla="*/ 5671930 w 5680377"/>
              <a:gd name="connsiteY53" fmla="*/ 1338469 h 134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680377" h="1341771">
                <a:moveTo>
                  <a:pt x="0" y="583096"/>
                </a:moveTo>
                <a:cubicBezTo>
                  <a:pt x="16978" y="578851"/>
                  <a:pt x="73757" y="566095"/>
                  <a:pt x="92765" y="556591"/>
                </a:cubicBezTo>
                <a:cubicBezTo>
                  <a:pt x="107011" y="549468"/>
                  <a:pt x="117608" y="535679"/>
                  <a:pt x="132521" y="530087"/>
                </a:cubicBezTo>
                <a:cubicBezTo>
                  <a:pt x="153611" y="522178"/>
                  <a:pt x="177051" y="522762"/>
                  <a:pt x="198782" y="516835"/>
                </a:cubicBezTo>
                <a:cubicBezTo>
                  <a:pt x="225736" y="509484"/>
                  <a:pt x="251791" y="499165"/>
                  <a:pt x="278295" y="490330"/>
                </a:cubicBezTo>
                <a:cubicBezTo>
                  <a:pt x="291547" y="485913"/>
                  <a:pt x="304273" y="479374"/>
                  <a:pt x="318052" y="477078"/>
                </a:cubicBezTo>
                <a:lnTo>
                  <a:pt x="397565" y="463826"/>
                </a:lnTo>
                <a:cubicBezTo>
                  <a:pt x="571194" y="405950"/>
                  <a:pt x="318302" y="496832"/>
                  <a:pt x="463826" y="424069"/>
                </a:cubicBezTo>
                <a:cubicBezTo>
                  <a:pt x="480116" y="415924"/>
                  <a:pt x="499322" y="415820"/>
                  <a:pt x="516834" y="410817"/>
                </a:cubicBezTo>
                <a:cubicBezTo>
                  <a:pt x="660734" y="369703"/>
                  <a:pt x="395779" y="406029"/>
                  <a:pt x="808382" y="384313"/>
                </a:cubicBezTo>
                <a:cubicBezTo>
                  <a:pt x="970453" y="351899"/>
                  <a:pt x="802350" y="388368"/>
                  <a:pt x="914400" y="357809"/>
                </a:cubicBezTo>
                <a:cubicBezTo>
                  <a:pt x="949543" y="348224"/>
                  <a:pt x="985078" y="340139"/>
                  <a:pt x="1020417" y="331304"/>
                </a:cubicBezTo>
                <a:cubicBezTo>
                  <a:pt x="1038087" y="326887"/>
                  <a:pt x="1055566" y="321624"/>
                  <a:pt x="1073426" y="318052"/>
                </a:cubicBezTo>
                <a:cubicBezTo>
                  <a:pt x="1095513" y="313635"/>
                  <a:pt x="1117699" y="309686"/>
                  <a:pt x="1139687" y="304800"/>
                </a:cubicBezTo>
                <a:cubicBezTo>
                  <a:pt x="1157466" y="300849"/>
                  <a:pt x="1174550" y="293126"/>
                  <a:pt x="1192695" y="291548"/>
                </a:cubicBezTo>
                <a:cubicBezTo>
                  <a:pt x="1276426" y="284267"/>
                  <a:pt x="1360556" y="282713"/>
                  <a:pt x="1444487" y="278296"/>
                </a:cubicBezTo>
                <a:cubicBezTo>
                  <a:pt x="1462156" y="273878"/>
                  <a:pt x="1479983" y="270047"/>
                  <a:pt x="1497495" y="265043"/>
                </a:cubicBezTo>
                <a:cubicBezTo>
                  <a:pt x="1510927" y="261205"/>
                  <a:pt x="1523508" y="254290"/>
                  <a:pt x="1537252" y="251791"/>
                </a:cubicBezTo>
                <a:cubicBezTo>
                  <a:pt x="1572292" y="245420"/>
                  <a:pt x="1607930" y="242956"/>
                  <a:pt x="1643269" y="238539"/>
                </a:cubicBezTo>
                <a:cubicBezTo>
                  <a:pt x="1656521" y="234122"/>
                  <a:pt x="1669282" y="227786"/>
                  <a:pt x="1683026" y="225287"/>
                </a:cubicBezTo>
                <a:cubicBezTo>
                  <a:pt x="1711649" y="220083"/>
                  <a:pt x="1885157" y="201356"/>
                  <a:pt x="1908313" y="198783"/>
                </a:cubicBezTo>
                <a:cubicBezTo>
                  <a:pt x="1953973" y="183562"/>
                  <a:pt x="2009237" y="164009"/>
                  <a:pt x="2054087" y="159026"/>
                </a:cubicBezTo>
                <a:cubicBezTo>
                  <a:pt x="2204401" y="142325"/>
                  <a:pt x="2133757" y="151431"/>
                  <a:pt x="2266121" y="132522"/>
                </a:cubicBezTo>
                <a:cubicBezTo>
                  <a:pt x="2292625" y="123687"/>
                  <a:pt x="2317912" y="109482"/>
                  <a:pt x="2345634" y="106017"/>
                </a:cubicBezTo>
                <a:lnTo>
                  <a:pt x="2451652" y="92765"/>
                </a:lnTo>
                <a:cubicBezTo>
                  <a:pt x="2478252" y="88965"/>
                  <a:pt x="2504351" y="81243"/>
                  <a:pt x="2531165" y="79513"/>
                </a:cubicBezTo>
                <a:cubicBezTo>
                  <a:pt x="2641459" y="72397"/>
                  <a:pt x="2752034" y="70678"/>
                  <a:pt x="2862469" y="66261"/>
                </a:cubicBezTo>
                <a:cubicBezTo>
                  <a:pt x="2949870" y="37128"/>
                  <a:pt x="2870757" y="60255"/>
                  <a:pt x="3034747" y="39756"/>
                </a:cubicBezTo>
                <a:cubicBezTo>
                  <a:pt x="3061409" y="36423"/>
                  <a:pt x="3087850" y="31456"/>
                  <a:pt x="3114260" y="26504"/>
                </a:cubicBezTo>
                <a:cubicBezTo>
                  <a:pt x="3158537" y="18202"/>
                  <a:pt x="3246782" y="0"/>
                  <a:pt x="3246782" y="0"/>
                </a:cubicBezTo>
                <a:lnTo>
                  <a:pt x="3988904" y="13252"/>
                </a:lnTo>
                <a:cubicBezTo>
                  <a:pt x="4002865" y="13725"/>
                  <a:pt x="4014962" y="23765"/>
                  <a:pt x="4028660" y="26504"/>
                </a:cubicBezTo>
                <a:cubicBezTo>
                  <a:pt x="4059289" y="32630"/>
                  <a:pt x="4090228" y="38222"/>
                  <a:pt x="4121426" y="39756"/>
                </a:cubicBezTo>
                <a:cubicBezTo>
                  <a:pt x="4359840" y="51481"/>
                  <a:pt x="4837043" y="66261"/>
                  <a:pt x="4837043" y="66261"/>
                </a:cubicBezTo>
                <a:cubicBezTo>
                  <a:pt x="4969915" y="119409"/>
                  <a:pt x="4842173" y="71775"/>
                  <a:pt x="4956313" y="106017"/>
                </a:cubicBezTo>
                <a:cubicBezTo>
                  <a:pt x="5090825" y="146371"/>
                  <a:pt x="4981317" y="121620"/>
                  <a:pt x="5102087" y="145774"/>
                </a:cubicBezTo>
                <a:cubicBezTo>
                  <a:pt x="5119756" y="154609"/>
                  <a:pt x="5135846" y="167836"/>
                  <a:pt x="5155095" y="172278"/>
                </a:cubicBezTo>
                <a:cubicBezTo>
                  <a:pt x="5194072" y="181273"/>
                  <a:pt x="5236416" y="172880"/>
                  <a:pt x="5274365" y="185530"/>
                </a:cubicBezTo>
                <a:cubicBezTo>
                  <a:pt x="5304585" y="195603"/>
                  <a:pt x="5327374" y="220869"/>
                  <a:pt x="5353878" y="238539"/>
                </a:cubicBezTo>
                <a:cubicBezTo>
                  <a:pt x="5405257" y="272792"/>
                  <a:pt x="5378525" y="260006"/>
                  <a:pt x="5433391" y="278296"/>
                </a:cubicBezTo>
                <a:cubicBezTo>
                  <a:pt x="5442226" y="291548"/>
                  <a:pt x="5449945" y="305615"/>
                  <a:pt x="5459895" y="318052"/>
                </a:cubicBezTo>
                <a:cubicBezTo>
                  <a:pt x="5467700" y="327808"/>
                  <a:pt x="5478903" y="334561"/>
                  <a:pt x="5486400" y="344556"/>
                </a:cubicBezTo>
                <a:cubicBezTo>
                  <a:pt x="5505513" y="370039"/>
                  <a:pt x="5521739" y="397565"/>
                  <a:pt x="5539408" y="424069"/>
                </a:cubicBezTo>
                <a:cubicBezTo>
                  <a:pt x="5548243" y="437321"/>
                  <a:pt x="5558790" y="449580"/>
                  <a:pt x="5565913" y="463826"/>
                </a:cubicBezTo>
                <a:cubicBezTo>
                  <a:pt x="5584875" y="501751"/>
                  <a:pt x="5595920" y="517594"/>
                  <a:pt x="5605669" y="556591"/>
                </a:cubicBezTo>
                <a:cubicBezTo>
                  <a:pt x="5643132" y="706444"/>
                  <a:pt x="5588564" y="531780"/>
                  <a:pt x="5645426" y="702365"/>
                </a:cubicBezTo>
                <a:lnTo>
                  <a:pt x="5658678" y="742122"/>
                </a:lnTo>
                <a:cubicBezTo>
                  <a:pt x="5644309" y="1101342"/>
                  <a:pt x="5680377" y="968575"/>
                  <a:pt x="5618921" y="1152939"/>
                </a:cubicBezTo>
                <a:lnTo>
                  <a:pt x="5618921" y="1152939"/>
                </a:lnTo>
                <a:cubicBezTo>
                  <a:pt x="5616445" y="1162841"/>
                  <a:pt x="5600565" y="1232123"/>
                  <a:pt x="5592417" y="1245704"/>
                </a:cubicBezTo>
                <a:cubicBezTo>
                  <a:pt x="5585989" y="1256418"/>
                  <a:pt x="5574748" y="1263374"/>
                  <a:pt x="5565913" y="1272209"/>
                </a:cubicBezTo>
                <a:cubicBezTo>
                  <a:pt x="5561495" y="1285461"/>
                  <a:pt x="5562538" y="1302088"/>
                  <a:pt x="5552660" y="1311965"/>
                </a:cubicBezTo>
                <a:cubicBezTo>
                  <a:pt x="5544505" y="1320120"/>
                  <a:pt x="5454799" y="1330314"/>
                  <a:pt x="5552660" y="1338469"/>
                </a:cubicBezTo>
                <a:cubicBezTo>
                  <a:pt x="5592279" y="1341771"/>
                  <a:pt x="5632173" y="1338469"/>
                  <a:pt x="5671930" y="1338469"/>
                </a:cubicBezTo>
              </a:path>
            </a:pathLst>
          </a:cu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p:cNvSpPr txBox="1"/>
          <p:nvPr/>
        </p:nvSpPr>
        <p:spPr>
          <a:xfrm>
            <a:off x="5796136" y="5867980"/>
            <a:ext cx="2352695" cy="400110"/>
          </a:xfrm>
          <a:prstGeom prst="rect">
            <a:avLst/>
          </a:prstGeom>
          <a:noFill/>
        </p:spPr>
        <p:txBody>
          <a:bodyPr wrap="none" rtlCol="0">
            <a:spAutoFit/>
          </a:bodyPr>
          <a:lstStyle/>
          <a:p>
            <a:r>
              <a:rPr lang="en-US" sz="2000" b="1" dirty="0"/>
              <a:t>Calcified granuloma </a:t>
            </a:r>
          </a:p>
        </p:txBody>
      </p:sp>
      <p:grpSp>
        <p:nvGrpSpPr>
          <p:cNvPr id="51" name="Group 50"/>
          <p:cNvGrpSpPr/>
          <p:nvPr/>
        </p:nvGrpSpPr>
        <p:grpSpPr>
          <a:xfrm>
            <a:off x="2627784" y="3501008"/>
            <a:ext cx="648072" cy="432048"/>
            <a:chOff x="2627784" y="3501008"/>
            <a:chExt cx="648072" cy="432048"/>
          </a:xfrm>
        </p:grpSpPr>
        <p:cxnSp>
          <p:nvCxnSpPr>
            <p:cNvPr id="23" name="Straight Connector 22"/>
            <p:cNvCxnSpPr/>
            <p:nvPr/>
          </p:nvCxnSpPr>
          <p:spPr>
            <a:xfrm flipV="1">
              <a:off x="2699792" y="3645024"/>
              <a:ext cx="504056" cy="144016"/>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131840" y="3501008"/>
              <a:ext cx="144016"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627784" y="3645024"/>
              <a:ext cx="144016"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Straight Arrow Connector 43"/>
          <p:cNvCxnSpPr/>
          <p:nvPr/>
        </p:nvCxnSpPr>
        <p:spPr>
          <a:xfrm>
            <a:off x="2987824" y="3789040"/>
            <a:ext cx="144016" cy="194421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397421" y="5661248"/>
            <a:ext cx="1598515" cy="400110"/>
          </a:xfrm>
          <a:prstGeom prst="rect">
            <a:avLst/>
          </a:prstGeom>
          <a:noFill/>
        </p:spPr>
        <p:txBody>
          <a:bodyPr wrap="none" rtlCol="0">
            <a:spAutoFit/>
          </a:bodyPr>
          <a:lstStyle/>
          <a:p>
            <a:r>
              <a:rPr lang="en-US" sz="2000" b="1" dirty="0"/>
              <a:t>Immune 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linds(horizontal)">
                                      <p:cBhvr>
                                        <p:cTn id="7" dur="500"/>
                                        <p:tgtEl>
                                          <p:spTgt spid="706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linds(horizont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blinds(horizontal)">
                                      <p:cBhvr>
                                        <p:cTn id="38" dur="500"/>
                                        <p:tgtEl>
                                          <p:spTgt spid="51"/>
                                        </p:tgtEl>
                                      </p:cBhvr>
                                    </p:animEffect>
                                  </p:childTnLst>
                                </p:cTn>
                              </p:par>
                              <p:par>
                                <p:cTn id="39" presetID="3" presetClass="entr" presetSubtype="1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linds(horizontal)">
                                      <p:cBhvr>
                                        <p:cTn id="41" dur="500"/>
                                        <p:tgtEl>
                                          <p:spTgt spid="4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blinds(horizontal)">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70659"/>
                                        </p:tgtEl>
                                        <p:attrNameLst>
                                          <p:attrName>style.visibility</p:attrName>
                                        </p:attrNameLst>
                                      </p:cBhvr>
                                      <p:to>
                                        <p:strVal val="visible"/>
                                      </p:to>
                                    </p:set>
                                    <p:animEffect transition="in" filter="blinds(horizontal)">
                                      <p:cBhvr>
                                        <p:cTn id="49" dur="500"/>
                                        <p:tgtEl>
                                          <p:spTgt spid="70659"/>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ox(in)">
                                      <p:cBhvr>
                                        <p:cTn id="54" dur="500"/>
                                        <p:tgtEl>
                                          <p:spTgt spid="26"/>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ox(in)">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linds(horizontal)">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9" grpId="0"/>
      <p:bldP spid="22" grpId="0"/>
      <p:bldP spid="26" grpId="0" animBg="1"/>
      <p:bldP spid="29"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F2AA928-F460-474D-99E4-0F61070444FC}" type="slidenum">
              <a:rPr lang="ar-JO" smtClean="0"/>
              <a:pPr/>
              <a:t>13</a:t>
            </a:fld>
            <a:endParaRPr lang="ar-JO"/>
          </a:p>
        </p:txBody>
      </p:sp>
      <p:pic>
        <p:nvPicPr>
          <p:cNvPr id="30721" name="Picture 1"/>
          <p:cNvPicPr>
            <a:picLocks noChangeAspect="1" noChangeArrowheads="1"/>
          </p:cNvPicPr>
          <p:nvPr/>
        </p:nvPicPr>
        <p:blipFill>
          <a:blip r:embed="rId2"/>
          <a:srcRect/>
          <a:stretch>
            <a:fillRect/>
          </a:stretch>
        </p:blipFill>
        <p:spPr bwMode="auto">
          <a:xfrm>
            <a:off x="31789" y="457122"/>
            <a:ext cx="3397203" cy="3357586"/>
          </a:xfrm>
          <a:prstGeom prst="rect">
            <a:avLst/>
          </a:prstGeom>
          <a:noFill/>
          <a:ln w="9525">
            <a:noFill/>
            <a:miter lim="800000"/>
            <a:headEnd/>
            <a:tailEnd/>
          </a:ln>
          <a:effectLst/>
        </p:spPr>
      </p:pic>
      <p:sp>
        <p:nvSpPr>
          <p:cNvPr id="9" name="TextBox 8"/>
          <p:cNvSpPr txBox="1"/>
          <p:nvPr/>
        </p:nvSpPr>
        <p:spPr>
          <a:xfrm>
            <a:off x="103228" y="3743270"/>
            <a:ext cx="3143272" cy="400110"/>
          </a:xfrm>
          <a:prstGeom prst="rect">
            <a:avLst/>
          </a:prstGeom>
          <a:noFill/>
        </p:spPr>
        <p:txBody>
          <a:bodyPr wrap="square" rtlCol="0">
            <a:spAutoFit/>
          </a:bodyPr>
          <a:lstStyle/>
          <a:p>
            <a:pPr algn="l"/>
            <a:r>
              <a:rPr lang="en-US" sz="2000" b="1" dirty="0"/>
              <a:t>Latent infection (primary)</a:t>
            </a:r>
          </a:p>
        </p:txBody>
      </p:sp>
      <p:sp>
        <p:nvSpPr>
          <p:cNvPr id="12" name="TextBox 11"/>
          <p:cNvSpPr txBox="1"/>
          <p:nvPr/>
        </p:nvSpPr>
        <p:spPr>
          <a:xfrm>
            <a:off x="246104" y="28494"/>
            <a:ext cx="2731453" cy="400110"/>
          </a:xfrm>
          <a:prstGeom prst="rect">
            <a:avLst/>
          </a:prstGeom>
          <a:noFill/>
        </p:spPr>
        <p:txBody>
          <a:bodyPr wrap="none" rtlCol="0">
            <a:spAutoFit/>
          </a:bodyPr>
          <a:lstStyle/>
          <a:p>
            <a:r>
              <a:rPr lang="en-US" sz="2000" b="1" dirty="0"/>
              <a:t>Healthy immune system</a:t>
            </a:r>
          </a:p>
        </p:txBody>
      </p:sp>
      <p:sp>
        <p:nvSpPr>
          <p:cNvPr id="30723" name="AutoShape 3" descr="Image result for police and thie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5" name="AutoShape 5" descr="Image result for police and thie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3"/>
          <a:srcRect/>
          <a:stretch>
            <a:fillRect/>
          </a:stretch>
        </p:blipFill>
        <p:spPr bwMode="auto">
          <a:xfrm>
            <a:off x="1174798" y="1242940"/>
            <a:ext cx="1119190" cy="2029979"/>
          </a:xfrm>
          <a:prstGeom prst="rect">
            <a:avLst/>
          </a:prstGeom>
          <a:noFill/>
          <a:ln w="9525">
            <a:noFill/>
            <a:miter lim="800000"/>
            <a:headEnd/>
            <a:tailEnd/>
          </a:ln>
          <a:effectLst/>
        </p:spPr>
      </p:pic>
      <p:pic>
        <p:nvPicPr>
          <p:cNvPr id="10" name="Picture 1"/>
          <p:cNvPicPr>
            <a:picLocks noChangeAspect="1" noChangeArrowheads="1"/>
          </p:cNvPicPr>
          <p:nvPr/>
        </p:nvPicPr>
        <p:blipFill>
          <a:blip r:embed="rId2"/>
          <a:srcRect/>
          <a:stretch>
            <a:fillRect/>
          </a:stretch>
        </p:blipFill>
        <p:spPr bwMode="auto">
          <a:xfrm>
            <a:off x="3643306" y="1171502"/>
            <a:ext cx="3397203" cy="3357586"/>
          </a:xfrm>
          <a:prstGeom prst="rect">
            <a:avLst/>
          </a:prstGeom>
          <a:noFill/>
          <a:ln w="9525">
            <a:noFill/>
            <a:miter lim="800000"/>
            <a:headEnd/>
            <a:tailEnd/>
          </a:ln>
          <a:effectLst/>
        </p:spPr>
      </p:pic>
      <p:sp>
        <p:nvSpPr>
          <p:cNvPr id="11" name="TextBox 8"/>
          <p:cNvSpPr txBox="1"/>
          <p:nvPr/>
        </p:nvSpPr>
        <p:spPr>
          <a:xfrm>
            <a:off x="3714745" y="4457650"/>
            <a:ext cx="3143272" cy="400110"/>
          </a:xfrm>
          <a:prstGeom prst="rect">
            <a:avLst/>
          </a:prstGeom>
          <a:noFill/>
        </p:spPr>
        <p:txBody>
          <a:bodyPr wrap="square" rtlCol="0">
            <a:spAutoFit/>
          </a:bodyPr>
          <a:lstStyle/>
          <a:p>
            <a:pPr algn="l"/>
            <a:r>
              <a:rPr lang="en-US" sz="2000" b="1" dirty="0">
                <a:solidFill>
                  <a:srgbClr val="FF0000"/>
                </a:solidFill>
              </a:rPr>
              <a:t>Latent infection (primary)</a:t>
            </a:r>
          </a:p>
        </p:txBody>
      </p:sp>
      <p:sp>
        <p:nvSpPr>
          <p:cNvPr id="13" name="TextBox 11"/>
          <p:cNvSpPr txBox="1"/>
          <p:nvPr/>
        </p:nvSpPr>
        <p:spPr>
          <a:xfrm>
            <a:off x="3857620" y="742874"/>
            <a:ext cx="2715872" cy="400110"/>
          </a:xfrm>
          <a:prstGeom prst="rect">
            <a:avLst/>
          </a:prstGeom>
          <a:noFill/>
        </p:spPr>
        <p:txBody>
          <a:bodyPr wrap="none" rtlCol="0">
            <a:spAutoFit/>
          </a:bodyPr>
          <a:lstStyle/>
          <a:p>
            <a:r>
              <a:rPr lang="en-US" sz="2000" b="1" dirty="0">
                <a:solidFill>
                  <a:srgbClr val="FF0000"/>
                </a:solidFill>
              </a:rPr>
              <a:t>Altered immune system</a:t>
            </a:r>
          </a:p>
        </p:txBody>
      </p:sp>
      <p:pic>
        <p:nvPicPr>
          <p:cNvPr id="14" name="Picture 2"/>
          <p:cNvPicPr>
            <a:picLocks noChangeAspect="1" noChangeArrowheads="1"/>
          </p:cNvPicPr>
          <p:nvPr/>
        </p:nvPicPr>
        <p:blipFill>
          <a:blip r:embed="rId3"/>
          <a:srcRect/>
          <a:stretch>
            <a:fillRect/>
          </a:stretch>
        </p:blipFill>
        <p:spPr bwMode="auto">
          <a:xfrm>
            <a:off x="4786315" y="1957320"/>
            <a:ext cx="1119190" cy="2029979"/>
          </a:xfrm>
          <a:prstGeom prst="rect">
            <a:avLst/>
          </a:prstGeom>
          <a:noFill/>
          <a:ln w="9525">
            <a:noFill/>
            <a:miter lim="800000"/>
            <a:headEnd/>
            <a:tailEnd/>
          </a:ln>
          <a:effectLst/>
        </p:spPr>
      </p:pic>
      <p:sp>
        <p:nvSpPr>
          <p:cNvPr id="17" name="شكل حر 16"/>
          <p:cNvSpPr/>
          <p:nvPr/>
        </p:nvSpPr>
        <p:spPr>
          <a:xfrm>
            <a:off x="6112385" y="2165420"/>
            <a:ext cx="1460395" cy="2015859"/>
          </a:xfrm>
          <a:custGeom>
            <a:avLst/>
            <a:gdLst>
              <a:gd name="connsiteX0" fmla="*/ 245549 w 1460395"/>
              <a:gd name="connsiteY0" fmla="*/ 643040 h 2015859"/>
              <a:gd name="connsiteX1" fmla="*/ 245549 w 1460395"/>
              <a:gd name="connsiteY1" fmla="*/ 512412 h 2015859"/>
              <a:gd name="connsiteX2" fmla="*/ 271675 w 1460395"/>
              <a:gd name="connsiteY2" fmla="*/ 473223 h 2015859"/>
              <a:gd name="connsiteX3" fmla="*/ 284738 w 1460395"/>
              <a:gd name="connsiteY3" fmla="*/ 434035 h 2015859"/>
              <a:gd name="connsiteX4" fmla="*/ 363115 w 1460395"/>
              <a:gd name="connsiteY4" fmla="*/ 564663 h 2015859"/>
              <a:gd name="connsiteX5" fmla="*/ 363115 w 1460395"/>
              <a:gd name="connsiteY5" fmla="*/ 564663 h 2015859"/>
              <a:gd name="connsiteX6" fmla="*/ 402303 w 1460395"/>
              <a:gd name="connsiteY6" fmla="*/ 603852 h 2015859"/>
              <a:gd name="connsiteX7" fmla="*/ 415366 w 1460395"/>
              <a:gd name="connsiteY7" fmla="*/ 656103 h 2015859"/>
              <a:gd name="connsiteX8" fmla="*/ 441492 w 1460395"/>
              <a:gd name="connsiteY8" fmla="*/ 708355 h 2015859"/>
              <a:gd name="connsiteX9" fmla="*/ 454555 w 1460395"/>
              <a:gd name="connsiteY9" fmla="*/ 747543 h 2015859"/>
              <a:gd name="connsiteX10" fmla="*/ 493743 w 1460395"/>
              <a:gd name="connsiteY10" fmla="*/ 355657 h 2015859"/>
              <a:gd name="connsiteX11" fmla="*/ 506806 w 1460395"/>
              <a:gd name="connsiteY11" fmla="*/ 434035 h 2015859"/>
              <a:gd name="connsiteX12" fmla="*/ 532932 w 1460395"/>
              <a:gd name="connsiteY12" fmla="*/ 512412 h 2015859"/>
              <a:gd name="connsiteX13" fmla="*/ 545995 w 1460395"/>
              <a:gd name="connsiteY13" fmla="*/ 656103 h 2015859"/>
              <a:gd name="connsiteX14" fmla="*/ 585183 w 1460395"/>
              <a:gd name="connsiteY14" fmla="*/ 590789 h 2015859"/>
              <a:gd name="connsiteX15" fmla="*/ 611309 w 1460395"/>
              <a:gd name="connsiteY15" fmla="*/ 381783 h 2015859"/>
              <a:gd name="connsiteX16" fmla="*/ 637435 w 1460395"/>
              <a:gd name="connsiteY16" fmla="*/ 486286 h 2015859"/>
              <a:gd name="connsiteX17" fmla="*/ 650498 w 1460395"/>
              <a:gd name="connsiteY17" fmla="*/ 525475 h 2015859"/>
              <a:gd name="connsiteX18" fmla="*/ 676623 w 1460395"/>
              <a:gd name="connsiteY18" fmla="*/ 486286 h 2015859"/>
              <a:gd name="connsiteX19" fmla="*/ 689686 w 1460395"/>
              <a:gd name="connsiteY19" fmla="*/ 420972 h 2015859"/>
              <a:gd name="connsiteX20" fmla="*/ 715812 w 1460395"/>
              <a:gd name="connsiteY20" fmla="*/ 16023 h 2015859"/>
              <a:gd name="connsiteX21" fmla="*/ 755000 w 1460395"/>
              <a:gd name="connsiteY21" fmla="*/ 55212 h 2015859"/>
              <a:gd name="connsiteX22" fmla="*/ 768063 w 1460395"/>
              <a:gd name="connsiteY22" fmla="*/ 107463 h 2015859"/>
              <a:gd name="connsiteX23" fmla="*/ 794189 w 1460395"/>
              <a:gd name="connsiteY23" fmla="*/ 146652 h 2015859"/>
              <a:gd name="connsiteX24" fmla="*/ 807252 w 1460395"/>
              <a:gd name="connsiteY24" fmla="*/ 198903 h 2015859"/>
              <a:gd name="connsiteX25" fmla="*/ 846440 w 1460395"/>
              <a:gd name="connsiteY25" fmla="*/ 316469 h 2015859"/>
              <a:gd name="connsiteX26" fmla="*/ 859503 w 1460395"/>
              <a:gd name="connsiteY26" fmla="*/ 394846 h 2015859"/>
              <a:gd name="connsiteX27" fmla="*/ 937880 w 1460395"/>
              <a:gd name="connsiteY27" fmla="*/ 538537 h 2015859"/>
              <a:gd name="connsiteX28" fmla="*/ 977069 w 1460395"/>
              <a:gd name="connsiteY28" fmla="*/ 643040 h 2015859"/>
              <a:gd name="connsiteX29" fmla="*/ 1029320 w 1460395"/>
              <a:gd name="connsiteY29" fmla="*/ 747543 h 2015859"/>
              <a:gd name="connsiteX30" fmla="*/ 1055446 w 1460395"/>
              <a:gd name="connsiteY30" fmla="*/ 825920 h 2015859"/>
              <a:gd name="connsiteX31" fmla="*/ 1081572 w 1460395"/>
              <a:gd name="connsiteY31" fmla="*/ 865109 h 2015859"/>
              <a:gd name="connsiteX32" fmla="*/ 1120760 w 1460395"/>
              <a:gd name="connsiteY32" fmla="*/ 943486 h 2015859"/>
              <a:gd name="connsiteX33" fmla="*/ 1146886 w 1460395"/>
              <a:gd name="connsiteY33" fmla="*/ 1034926 h 2015859"/>
              <a:gd name="connsiteX34" fmla="*/ 1173012 w 1460395"/>
              <a:gd name="connsiteY34" fmla="*/ 1074115 h 2015859"/>
              <a:gd name="connsiteX35" fmla="*/ 1199138 w 1460395"/>
              <a:gd name="connsiteY35" fmla="*/ 1165555 h 2015859"/>
              <a:gd name="connsiteX36" fmla="*/ 1225263 w 1460395"/>
              <a:gd name="connsiteY36" fmla="*/ 1204743 h 2015859"/>
              <a:gd name="connsiteX37" fmla="*/ 1264452 w 1460395"/>
              <a:gd name="connsiteY37" fmla="*/ 1335372 h 2015859"/>
              <a:gd name="connsiteX38" fmla="*/ 1277515 w 1460395"/>
              <a:gd name="connsiteY38" fmla="*/ 1374560 h 2015859"/>
              <a:gd name="connsiteX39" fmla="*/ 1329766 w 1460395"/>
              <a:gd name="connsiteY39" fmla="*/ 1492126 h 2015859"/>
              <a:gd name="connsiteX40" fmla="*/ 1342829 w 1460395"/>
              <a:gd name="connsiteY40" fmla="*/ 1544377 h 2015859"/>
              <a:gd name="connsiteX41" fmla="*/ 1368955 w 1460395"/>
              <a:gd name="connsiteY41" fmla="*/ 1622755 h 2015859"/>
              <a:gd name="connsiteX42" fmla="*/ 1382018 w 1460395"/>
              <a:gd name="connsiteY42" fmla="*/ 1675006 h 2015859"/>
              <a:gd name="connsiteX43" fmla="*/ 1408143 w 1460395"/>
              <a:gd name="connsiteY43" fmla="*/ 1740320 h 2015859"/>
              <a:gd name="connsiteX44" fmla="*/ 1421206 w 1460395"/>
              <a:gd name="connsiteY44" fmla="*/ 1805635 h 2015859"/>
              <a:gd name="connsiteX45" fmla="*/ 1447332 w 1460395"/>
              <a:gd name="connsiteY45" fmla="*/ 1857886 h 2015859"/>
              <a:gd name="connsiteX46" fmla="*/ 1460395 w 1460395"/>
              <a:gd name="connsiteY46" fmla="*/ 1910137 h 2015859"/>
              <a:gd name="connsiteX47" fmla="*/ 1421206 w 1460395"/>
              <a:gd name="connsiteY47" fmla="*/ 2001577 h 2015859"/>
              <a:gd name="connsiteX48" fmla="*/ 1368955 w 1460395"/>
              <a:gd name="connsiteY48" fmla="*/ 1962389 h 2015859"/>
              <a:gd name="connsiteX49" fmla="*/ 1329766 w 1460395"/>
              <a:gd name="connsiteY49" fmla="*/ 1923200 h 2015859"/>
              <a:gd name="connsiteX50" fmla="*/ 1251389 w 1460395"/>
              <a:gd name="connsiteY50" fmla="*/ 1884012 h 2015859"/>
              <a:gd name="connsiteX51" fmla="*/ 1173012 w 1460395"/>
              <a:gd name="connsiteY51" fmla="*/ 1831760 h 2015859"/>
              <a:gd name="connsiteX52" fmla="*/ 1120760 w 1460395"/>
              <a:gd name="connsiteY52" fmla="*/ 1792572 h 2015859"/>
              <a:gd name="connsiteX53" fmla="*/ 1081572 w 1460395"/>
              <a:gd name="connsiteY53" fmla="*/ 1779509 h 2015859"/>
              <a:gd name="connsiteX54" fmla="*/ 1029320 w 1460395"/>
              <a:gd name="connsiteY54" fmla="*/ 1740320 h 2015859"/>
              <a:gd name="connsiteX55" fmla="*/ 990132 w 1460395"/>
              <a:gd name="connsiteY55" fmla="*/ 1714195 h 2015859"/>
              <a:gd name="connsiteX56" fmla="*/ 924818 w 1460395"/>
              <a:gd name="connsiteY56" fmla="*/ 1622755 h 2015859"/>
              <a:gd name="connsiteX57" fmla="*/ 898692 w 1460395"/>
              <a:gd name="connsiteY57" fmla="*/ 1661943 h 2015859"/>
              <a:gd name="connsiteX58" fmla="*/ 885629 w 1460395"/>
              <a:gd name="connsiteY58" fmla="*/ 1701132 h 2015859"/>
              <a:gd name="connsiteX59" fmla="*/ 833378 w 1460395"/>
              <a:gd name="connsiteY59" fmla="*/ 1818697 h 2015859"/>
              <a:gd name="connsiteX60" fmla="*/ 820315 w 1460395"/>
              <a:gd name="connsiteY60" fmla="*/ 1884012 h 2015859"/>
              <a:gd name="connsiteX61" fmla="*/ 807252 w 1460395"/>
              <a:gd name="connsiteY61" fmla="*/ 1923200 h 2015859"/>
              <a:gd name="connsiteX62" fmla="*/ 755000 w 1460395"/>
              <a:gd name="connsiteY62" fmla="*/ 1936263 h 2015859"/>
              <a:gd name="connsiteX63" fmla="*/ 663560 w 1460395"/>
              <a:gd name="connsiteY63" fmla="*/ 1818697 h 2015859"/>
              <a:gd name="connsiteX64" fmla="*/ 559058 w 1460395"/>
              <a:gd name="connsiteY64" fmla="*/ 1675006 h 2015859"/>
              <a:gd name="connsiteX65" fmla="*/ 493743 w 1460395"/>
              <a:gd name="connsiteY65" fmla="*/ 1884012 h 2015859"/>
              <a:gd name="connsiteX66" fmla="*/ 467618 w 1460395"/>
              <a:gd name="connsiteY66" fmla="*/ 1844823 h 2015859"/>
              <a:gd name="connsiteX67" fmla="*/ 454555 w 1460395"/>
              <a:gd name="connsiteY67" fmla="*/ 1792572 h 2015859"/>
              <a:gd name="connsiteX68" fmla="*/ 363115 w 1460395"/>
              <a:gd name="connsiteY68" fmla="*/ 1688069 h 2015859"/>
              <a:gd name="connsiteX69" fmla="*/ 336989 w 1460395"/>
              <a:gd name="connsiteY69" fmla="*/ 1609692 h 2015859"/>
              <a:gd name="connsiteX70" fmla="*/ 284738 w 1460395"/>
              <a:gd name="connsiteY70" fmla="*/ 1531315 h 2015859"/>
              <a:gd name="connsiteX71" fmla="*/ 258612 w 1460395"/>
              <a:gd name="connsiteY71" fmla="*/ 1609692 h 2015859"/>
              <a:gd name="connsiteX72" fmla="*/ 245549 w 1460395"/>
              <a:gd name="connsiteY72" fmla="*/ 1648880 h 2015859"/>
              <a:gd name="connsiteX73" fmla="*/ 232486 w 1460395"/>
              <a:gd name="connsiteY73" fmla="*/ 1740320 h 2015859"/>
              <a:gd name="connsiteX74" fmla="*/ 206360 w 1460395"/>
              <a:gd name="connsiteY74" fmla="*/ 1818697 h 2015859"/>
              <a:gd name="connsiteX75" fmla="*/ 180235 w 1460395"/>
              <a:gd name="connsiteY75" fmla="*/ 1766446 h 2015859"/>
              <a:gd name="connsiteX76" fmla="*/ 167172 w 1460395"/>
              <a:gd name="connsiteY76" fmla="*/ 1727257 h 2015859"/>
              <a:gd name="connsiteX77" fmla="*/ 127983 w 1460395"/>
              <a:gd name="connsiteY77" fmla="*/ 1675006 h 2015859"/>
              <a:gd name="connsiteX78" fmla="*/ 114920 w 1460395"/>
              <a:gd name="connsiteY78" fmla="*/ 1622755 h 2015859"/>
              <a:gd name="connsiteX79" fmla="*/ 101858 w 1460395"/>
              <a:gd name="connsiteY79" fmla="*/ 1583566 h 2015859"/>
              <a:gd name="connsiteX80" fmla="*/ 75732 w 1460395"/>
              <a:gd name="connsiteY80" fmla="*/ 1439875 h 2015859"/>
              <a:gd name="connsiteX81" fmla="*/ 62669 w 1460395"/>
              <a:gd name="connsiteY81" fmla="*/ 1400686 h 2015859"/>
              <a:gd name="connsiteX82" fmla="*/ 49606 w 1460395"/>
              <a:gd name="connsiteY82" fmla="*/ 1335372 h 2015859"/>
              <a:gd name="connsiteX83" fmla="*/ 10418 w 1460395"/>
              <a:gd name="connsiteY83" fmla="*/ 1113303 h 2015859"/>
              <a:gd name="connsiteX84" fmla="*/ 36543 w 1460395"/>
              <a:gd name="connsiteY84" fmla="*/ 865109 h 2015859"/>
              <a:gd name="connsiteX85" fmla="*/ 49606 w 1460395"/>
              <a:gd name="connsiteY85" fmla="*/ 812857 h 2015859"/>
              <a:gd name="connsiteX86" fmla="*/ 88795 w 1460395"/>
              <a:gd name="connsiteY86" fmla="*/ 760606 h 2015859"/>
              <a:gd name="connsiteX87" fmla="*/ 141046 w 1460395"/>
              <a:gd name="connsiteY87" fmla="*/ 682229 h 2015859"/>
              <a:gd name="connsiteX88" fmla="*/ 180235 w 1460395"/>
              <a:gd name="connsiteY88" fmla="*/ 629977 h 201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460395" h="2015859">
                <a:moveTo>
                  <a:pt x="245549" y="643040"/>
                </a:moveTo>
                <a:cubicBezTo>
                  <a:pt x="226636" y="586301"/>
                  <a:pt x="221849" y="591413"/>
                  <a:pt x="245549" y="512412"/>
                </a:cubicBezTo>
                <a:cubicBezTo>
                  <a:pt x="250060" y="497374"/>
                  <a:pt x="264654" y="487265"/>
                  <a:pt x="271675" y="473223"/>
                </a:cubicBezTo>
                <a:cubicBezTo>
                  <a:pt x="277833" y="460907"/>
                  <a:pt x="280384" y="447098"/>
                  <a:pt x="284738" y="434035"/>
                </a:cubicBezTo>
                <a:cubicBezTo>
                  <a:pt x="363115" y="460159"/>
                  <a:pt x="319572" y="434034"/>
                  <a:pt x="363115" y="564663"/>
                </a:cubicBezTo>
                <a:lnTo>
                  <a:pt x="363115" y="564663"/>
                </a:lnTo>
                <a:lnTo>
                  <a:pt x="402303" y="603852"/>
                </a:lnTo>
                <a:cubicBezTo>
                  <a:pt x="406657" y="621269"/>
                  <a:pt x="409062" y="639293"/>
                  <a:pt x="415366" y="656103"/>
                </a:cubicBezTo>
                <a:cubicBezTo>
                  <a:pt x="422204" y="674336"/>
                  <a:pt x="433821" y="690456"/>
                  <a:pt x="441492" y="708355"/>
                </a:cubicBezTo>
                <a:cubicBezTo>
                  <a:pt x="446916" y="721011"/>
                  <a:pt x="450201" y="734480"/>
                  <a:pt x="454555" y="747543"/>
                </a:cubicBezTo>
                <a:cubicBezTo>
                  <a:pt x="527813" y="564395"/>
                  <a:pt x="448742" y="783163"/>
                  <a:pt x="493743" y="355657"/>
                </a:cubicBezTo>
                <a:cubicBezTo>
                  <a:pt x="496516" y="329316"/>
                  <a:pt x="500382" y="408339"/>
                  <a:pt x="506806" y="434035"/>
                </a:cubicBezTo>
                <a:cubicBezTo>
                  <a:pt x="513485" y="460752"/>
                  <a:pt x="524223" y="486286"/>
                  <a:pt x="532932" y="512412"/>
                </a:cubicBezTo>
                <a:cubicBezTo>
                  <a:pt x="537286" y="560309"/>
                  <a:pt x="519317" y="616086"/>
                  <a:pt x="545995" y="656103"/>
                </a:cubicBezTo>
                <a:cubicBezTo>
                  <a:pt x="560078" y="677228"/>
                  <a:pt x="577154" y="614876"/>
                  <a:pt x="585183" y="590789"/>
                </a:cubicBezTo>
                <a:cubicBezTo>
                  <a:pt x="591396" y="572149"/>
                  <a:pt x="610759" y="386733"/>
                  <a:pt x="611309" y="381783"/>
                </a:cubicBezTo>
                <a:cubicBezTo>
                  <a:pt x="641169" y="471364"/>
                  <a:pt x="605908" y="360179"/>
                  <a:pt x="637435" y="486286"/>
                </a:cubicBezTo>
                <a:cubicBezTo>
                  <a:pt x="640775" y="499644"/>
                  <a:pt x="646144" y="512412"/>
                  <a:pt x="650498" y="525475"/>
                </a:cubicBezTo>
                <a:cubicBezTo>
                  <a:pt x="659206" y="512412"/>
                  <a:pt x="671111" y="500986"/>
                  <a:pt x="676623" y="486286"/>
                </a:cubicBezTo>
                <a:cubicBezTo>
                  <a:pt x="684419" y="465497"/>
                  <a:pt x="688301" y="443131"/>
                  <a:pt x="689686" y="420972"/>
                </a:cubicBezTo>
                <a:cubicBezTo>
                  <a:pt x="715997" y="0"/>
                  <a:pt x="672295" y="190090"/>
                  <a:pt x="715812" y="16023"/>
                </a:cubicBezTo>
                <a:cubicBezTo>
                  <a:pt x="728875" y="29086"/>
                  <a:pt x="745835" y="39172"/>
                  <a:pt x="755000" y="55212"/>
                </a:cubicBezTo>
                <a:cubicBezTo>
                  <a:pt x="763907" y="70800"/>
                  <a:pt x="760991" y="90962"/>
                  <a:pt x="768063" y="107463"/>
                </a:cubicBezTo>
                <a:cubicBezTo>
                  <a:pt x="774248" y="121893"/>
                  <a:pt x="785480" y="133589"/>
                  <a:pt x="794189" y="146652"/>
                </a:cubicBezTo>
                <a:cubicBezTo>
                  <a:pt x="798543" y="164069"/>
                  <a:pt x="801972" y="181744"/>
                  <a:pt x="807252" y="198903"/>
                </a:cubicBezTo>
                <a:cubicBezTo>
                  <a:pt x="819400" y="238385"/>
                  <a:pt x="839649" y="275723"/>
                  <a:pt x="846440" y="316469"/>
                </a:cubicBezTo>
                <a:cubicBezTo>
                  <a:pt x="850794" y="342595"/>
                  <a:pt x="850595" y="369903"/>
                  <a:pt x="859503" y="394846"/>
                </a:cubicBezTo>
                <a:cubicBezTo>
                  <a:pt x="882299" y="458675"/>
                  <a:pt x="904856" y="489000"/>
                  <a:pt x="937880" y="538537"/>
                </a:cubicBezTo>
                <a:cubicBezTo>
                  <a:pt x="971012" y="704195"/>
                  <a:pt x="926614" y="525312"/>
                  <a:pt x="977069" y="643040"/>
                </a:cubicBezTo>
                <a:cubicBezTo>
                  <a:pt x="1025986" y="757178"/>
                  <a:pt x="942285" y="631495"/>
                  <a:pt x="1029320" y="747543"/>
                </a:cubicBezTo>
                <a:cubicBezTo>
                  <a:pt x="1038029" y="773669"/>
                  <a:pt x="1040170" y="803006"/>
                  <a:pt x="1055446" y="825920"/>
                </a:cubicBezTo>
                <a:cubicBezTo>
                  <a:pt x="1064155" y="838983"/>
                  <a:pt x="1074551" y="851067"/>
                  <a:pt x="1081572" y="865109"/>
                </a:cubicBezTo>
                <a:cubicBezTo>
                  <a:pt x="1135659" y="973282"/>
                  <a:pt x="1045883" y="831166"/>
                  <a:pt x="1120760" y="943486"/>
                </a:cubicBezTo>
                <a:cubicBezTo>
                  <a:pt x="1124945" y="960227"/>
                  <a:pt x="1137516" y="1016186"/>
                  <a:pt x="1146886" y="1034926"/>
                </a:cubicBezTo>
                <a:cubicBezTo>
                  <a:pt x="1153907" y="1048968"/>
                  <a:pt x="1164303" y="1061052"/>
                  <a:pt x="1173012" y="1074115"/>
                </a:cubicBezTo>
                <a:cubicBezTo>
                  <a:pt x="1177197" y="1090856"/>
                  <a:pt x="1189768" y="1146815"/>
                  <a:pt x="1199138" y="1165555"/>
                </a:cubicBezTo>
                <a:cubicBezTo>
                  <a:pt x="1206159" y="1179597"/>
                  <a:pt x="1216555" y="1191680"/>
                  <a:pt x="1225263" y="1204743"/>
                </a:cubicBezTo>
                <a:cubicBezTo>
                  <a:pt x="1245005" y="1283711"/>
                  <a:pt x="1232649" y="1239965"/>
                  <a:pt x="1264452" y="1335372"/>
                </a:cubicBezTo>
                <a:cubicBezTo>
                  <a:pt x="1268806" y="1348435"/>
                  <a:pt x="1271357" y="1362244"/>
                  <a:pt x="1277515" y="1374560"/>
                </a:cubicBezTo>
                <a:cubicBezTo>
                  <a:pt x="1300273" y="1420079"/>
                  <a:pt x="1313089" y="1442095"/>
                  <a:pt x="1329766" y="1492126"/>
                </a:cubicBezTo>
                <a:cubicBezTo>
                  <a:pt x="1335443" y="1509158"/>
                  <a:pt x="1337670" y="1527181"/>
                  <a:pt x="1342829" y="1544377"/>
                </a:cubicBezTo>
                <a:cubicBezTo>
                  <a:pt x="1350742" y="1570755"/>
                  <a:pt x="1362276" y="1596038"/>
                  <a:pt x="1368955" y="1622755"/>
                </a:cubicBezTo>
                <a:cubicBezTo>
                  <a:pt x="1373309" y="1640172"/>
                  <a:pt x="1376341" y="1657974"/>
                  <a:pt x="1382018" y="1675006"/>
                </a:cubicBezTo>
                <a:cubicBezTo>
                  <a:pt x="1389433" y="1697251"/>
                  <a:pt x="1401405" y="1717861"/>
                  <a:pt x="1408143" y="1740320"/>
                </a:cubicBezTo>
                <a:cubicBezTo>
                  <a:pt x="1414523" y="1761586"/>
                  <a:pt x="1414185" y="1784572"/>
                  <a:pt x="1421206" y="1805635"/>
                </a:cubicBezTo>
                <a:cubicBezTo>
                  <a:pt x="1427364" y="1824109"/>
                  <a:pt x="1440495" y="1839653"/>
                  <a:pt x="1447332" y="1857886"/>
                </a:cubicBezTo>
                <a:cubicBezTo>
                  <a:pt x="1453636" y="1874696"/>
                  <a:pt x="1456041" y="1892720"/>
                  <a:pt x="1460395" y="1910137"/>
                </a:cubicBezTo>
                <a:cubicBezTo>
                  <a:pt x="1447332" y="1940617"/>
                  <a:pt x="1449998" y="1985124"/>
                  <a:pt x="1421206" y="2001577"/>
                </a:cubicBezTo>
                <a:cubicBezTo>
                  <a:pt x="1402303" y="2012379"/>
                  <a:pt x="1385485" y="1976557"/>
                  <a:pt x="1368955" y="1962389"/>
                </a:cubicBezTo>
                <a:cubicBezTo>
                  <a:pt x="1354929" y="1950366"/>
                  <a:pt x="1343958" y="1935027"/>
                  <a:pt x="1329766" y="1923200"/>
                </a:cubicBezTo>
                <a:cubicBezTo>
                  <a:pt x="1296003" y="1895065"/>
                  <a:pt x="1290664" y="1897104"/>
                  <a:pt x="1251389" y="1884012"/>
                </a:cubicBezTo>
                <a:cubicBezTo>
                  <a:pt x="1225263" y="1866595"/>
                  <a:pt x="1198735" y="1849766"/>
                  <a:pt x="1173012" y="1831760"/>
                </a:cubicBezTo>
                <a:cubicBezTo>
                  <a:pt x="1155176" y="1819275"/>
                  <a:pt x="1139663" y="1803374"/>
                  <a:pt x="1120760" y="1792572"/>
                </a:cubicBezTo>
                <a:cubicBezTo>
                  <a:pt x="1108805" y="1785741"/>
                  <a:pt x="1094635" y="1783863"/>
                  <a:pt x="1081572" y="1779509"/>
                </a:cubicBezTo>
                <a:cubicBezTo>
                  <a:pt x="1064155" y="1766446"/>
                  <a:pt x="1047036" y="1752974"/>
                  <a:pt x="1029320" y="1740320"/>
                </a:cubicBezTo>
                <a:cubicBezTo>
                  <a:pt x="1016545" y="1731195"/>
                  <a:pt x="1001233" y="1725296"/>
                  <a:pt x="990132" y="1714195"/>
                </a:cubicBezTo>
                <a:cubicBezTo>
                  <a:pt x="973928" y="1697991"/>
                  <a:pt x="939653" y="1645008"/>
                  <a:pt x="924818" y="1622755"/>
                </a:cubicBezTo>
                <a:cubicBezTo>
                  <a:pt x="916109" y="1635818"/>
                  <a:pt x="905713" y="1647901"/>
                  <a:pt x="898692" y="1661943"/>
                </a:cubicBezTo>
                <a:cubicBezTo>
                  <a:pt x="892534" y="1674259"/>
                  <a:pt x="890464" y="1688239"/>
                  <a:pt x="885629" y="1701132"/>
                </a:cubicBezTo>
                <a:cubicBezTo>
                  <a:pt x="860612" y="1767844"/>
                  <a:pt x="863063" y="1759327"/>
                  <a:pt x="833378" y="1818697"/>
                </a:cubicBezTo>
                <a:cubicBezTo>
                  <a:pt x="829024" y="1840469"/>
                  <a:pt x="825700" y="1862472"/>
                  <a:pt x="820315" y="1884012"/>
                </a:cubicBezTo>
                <a:cubicBezTo>
                  <a:pt x="816975" y="1897370"/>
                  <a:pt x="818004" y="1914598"/>
                  <a:pt x="807252" y="1923200"/>
                </a:cubicBezTo>
                <a:cubicBezTo>
                  <a:pt x="793233" y="1934415"/>
                  <a:pt x="772417" y="1931909"/>
                  <a:pt x="755000" y="1936263"/>
                </a:cubicBezTo>
                <a:cubicBezTo>
                  <a:pt x="698880" y="1852081"/>
                  <a:pt x="763038" y="1945305"/>
                  <a:pt x="663560" y="1818697"/>
                </a:cubicBezTo>
                <a:cubicBezTo>
                  <a:pt x="599168" y="1736744"/>
                  <a:pt x="600897" y="1737766"/>
                  <a:pt x="559058" y="1675006"/>
                </a:cubicBezTo>
                <a:cubicBezTo>
                  <a:pt x="547940" y="1897355"/>
                  <a:pt x="606754" y="2015859"/>
                  <a:pt x="493743" y="1884012"/>
                </a:cubicBezTo>
                <a:cubicBezTo>
                  <a:pt x="483526" y="1872092"/>
                  <a:pt x="476326" y="1857886"/>
                  <a:pt x="467618" y="1844823"/>
                </a:cubicBezTo>
                <a:cubicBezTo>
                  <a:pt x="463264" y="1827406"/>
                  <a:pt x="462584" y="1808630"/>
                  <a:pt x="454555" y="1792572"/>
                </a:cubicBezTo>
                <a:cubicBezTo>
                  <a:pt x="416455" y="1716373"/>
                  <a:pt x="416998" y="1723992"/>
                  <a:pt x="363115" y="1688069"/>
                </a:cubicBezTo>
                <a:cubicBezTo>
                  <a:pt x="354406" y="1661943"/>
                  <a:pt x="352265" y="1632606"/>
                  <a:pt x="336989" y="1609692"/>
                </a:cubicBezTo>
                <a:lnTo>
                  <a:pt x="284738" y="1531315"/>
                </a:lnTo>
                <a:lnTo>
                  <a:pt x="258612" y="1609692"/>
                </a:lnTo>
                <a:lnTo>
                  <a:pt x="245549" y="1648880"/>
                </a:lnTo>
                <a:cubicBezTo>
                  <a:pt x="241195" y="1679360"/>
                  <a:pt x="239409" y="1710319"/>
                  <a:pt x="232486" y="1740320"/>
                </a:cubicBezTo>
                <a:cubicBezTo>
                  <a:pt x="226294" y="1767154"/>
                  <a:pt x="206360" y="1818697"/>
                  <a:pt x="206360" y="1818697"/>
                </a:cubicBezTo>
                <a:cubicBezTo>
                  <a:pt x="197652" y="1801280"/>
                  <a:pt x="187906" y="1784344"/>
                  <a:pt x="180235" y="1766446"/>
                </a:cubicBezTo>
                <a:cubicBezTo>
                  <a:pt x="174811" y="1753790"/>
                  <a:pt x="174004" y="1739212"/>
                  <a:pt x="167172" y="1727257"/>
                </a:cubicBezTo>
                <a:cubicBezTo>
                  <a:pt x="156370" y="1708354"/>
                  <a:pt x="141046" y="1692423"/>
                  <a:pt x="127983" y="1675006"/>
                </a:cubicBezTo>
                <a:cubicBezTo>
                  <a:pt x="123629" y="1657589"/>
                  <a:pt x="119852" y="1640017"/>
                  <a:pt x="114920" y="1622755"/>
                </a:cubicBezTo>
                <a:cubicBezTo>
                  <a:pt x="111137" y="1609515"/>
                  <a:pt x="104743" y="1597030"/>
                  <a:pt x="101858" y="1583566"/>
                </a:cubicBezTo>
                <a:cubicBezTo>
                  <a:pt x="91658" y="1535964"/>
                  <a:pt x="85932" y="1487477"/>
                  <a:pt x="75732" y="1439875"/>
                </a:cubicBezTo>
                <a:cubicBezTo>
                  <a:pt x="72847" y="1426411"/>
                  <a:pt x="66009" y="1414044"/>
                  <a:pt x="62669" y="1400686"/>
                </a:cubicBezTo>
                <a:cubicBezTo>
                  <a:pt x="57284" y="1379146"/>
                  <a:pt x="53256" y="1357272"/>
                  <a:pt x="49606" y="1335372"/>
                </a:cubicBezTo>
                <a:cubicBezTo>
                  <a:pt x="13535" y="1118947"/>
                  <a:pt x="39631" y="1230165"/>
                  <a:pt x="10418" y="1113303"/>
                </a:cubicBezTo>
                <a:cubicBezTo>
                  <a:pt x="31464" y="776543"/>
                  <a:pt x="0" y="993009"/>
                  <a:pt x="36543" y="865109"/>
                </a:cubicBezTo>
                <a:cubicBezTo>
                  <a:pt x="41475" y="847846"/>
                  <a:pt x="41577" y="828915"/>
                  <a:pt x="49606" y="812857"/>
                </a:cubicBezTo>
                <a:cubicBezTo>
                  <a:pt x="59343" y="793384"/>
                  <a:pt x="76310" y="778442"/>
                  <a:pt x="88795" y="760606"/>
                </a:cubicBezTo>
                <a:cubicBezTo>
                  <a:pt x="106801" y="734883"/>
                  <a:pt x="141046" y="682229"/>
                  <a:pt x="141046" y="682229"/>
                </a:cubicBezTo>
                <a:cubicBezTo>
                  <a:pt x="157188" y="633803"/>
                  <a:pt x="141793" y="649198"/>
                  <a:pt x="180235" y="629977"/>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pic>
        <p:nvPicPr>
          <p:cNvPr id="1027" name="Picture 3"/>
          <p:cNvPicPr>
            <a:picLocks noChangeAspect="1" noChangeArrowheads="1"/>
          </p:cNvPicPr>
          <p:nvPr/>
        </p:nvPicPr>
        <p:blipFill>
          <a:blip r:embed="rId4"/>
          <a:srcRect/>
          <a:stretch>
            <a:fillRect/>
          </a:stretch>
        </p:blipFill>
        <p:spPr bwMode="auto">
          <a:xfrm>
            <a:off x="7324970" y="2671700"/>
            <a:ext cx="1747624" cy="1614556"/>
          </a:xfrm>
          <a:prstGeom prst="rect">
            <a:avLst/>
          </a:prstGeom>
          <a:noFill/>
          <a:ln w="9525">
            <a:noFill/>
            <a:miter lim="800000"/>
            <a:headEnd/>
            <a:tailEnd/>
          </a:ln>
          <a:effectLst/>
        </p:spPr>
      </p:pic>
      <p:sp>
        <p:nvSpPr>
          <p:cNvPr id="18" name="مستطيل 17"/>
          <p:cNvSpPr/>
          <p:nvPr/>
        </p:nvSpPr>
        <p:spPr>
          <a:xfrm>
            <a:off x="7500958" y="4202676"/>
            <a:ext cx="1373196" cy="369332"/>
          </a:xfrm>
          <a:prstGeom prst="rect">
            <a:avLst/>
          </a:prstGeom>
        </p:spPr>
        <p:txBody>
          <a:bodyPr wrap="none">
            <a:spAutoFit/>
          </a:bodyPr>
          <a:lstStyle/>
          <a:p>
            <a:r>
              <a:rPr lang="en-US" b="1" dirty="0"/>
              <a:t>Reactivation</a:t>
            </a:r>
            <a:endParaRPr lang="ar-JO"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21"/>
                                        </p:tgtEl>
                                        <p:attrNameLst>
                                          <p:attrName>style.visibility</p:attrName>
                                        </p:attrNameLst>
                                      </p:cBhvr>
                                      <p:to>
                                        <p:strVal val="visible"/>
                                      </p:to>
                                    </p:set>
                                    <p:animEffect transition="in" filter="box(in)">
                                      <p:cBhvr>
                                        <p:cTn id="12" dur="500"/>
                                        <p:tgtEl>
                                          <p:spTgt spid="307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ox(in)">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ox(in)">
                                      <p:cBhvr>
                                        <p:cTn id="28" dur="500"/>
                                        <p:tgtEl>
                                          <p:spTgt spid="10"/>
                                        </p:tgtEl>
                                      </p:cBhvr>
                                    </p:animEffect>
                                  </p:childTnLst>
                                </p:cTn>
                              </p:par>
                              <p:par>
                                <p:cTn id="29" presetID="4"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500"/>
                                        <p:tgtEl>
                                          <p:spTgt spid="14"/>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ox(i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ox(i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linds(horizont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xit" presetSubtype="16" fill="hold" nodeType="clickEffect">
                                  <p:stCondLst>
                                    <p:cond delay="0"/>
                                  </p:stCondLst>
                                  <p:childTnLst>
                                    <p:animEffect transition="out" filter="box(in)">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1027"/>
                                        </p:tgtEl>
                                        <p:attrNameLst>
                                          <p:attrName>style.visibility</p:attrName>
                                        </p:attrNameLst>
                                      </p:cBhvr>
                                      <p:to>
                                        <p:strVal val="visible"/>
                                      </p:to>
                                    </p:set>
                                    <p:animEffect transition="in" filter="blinds(horizontal)">
                                      <p:cBhvr>
                                        <p:cTn id="54" dur="500"/>
                                        <p:tgtEl>
                                          <p:spTgt spid="1027"/>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linds(horizontal)">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1" grpId="0"/>
      <p:bldP spid="13" grpId="0"/>
      <p:bldP spid="17"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071546"/>
            <a:ext cx="8229600" cy="4525963"/>
          </a:xfrm>
        </p:spPr>
        <p:txBody>
          <a:bodyPr>
            <a:noAutofit/>
          </a:bodyPr>
          <a:lstStyle/>
          <a:p>
            <a:pPr marL="457200" lvl="0" indent="-457200" algn="just">
              <a:buFont typeface="+mj-lt"/>
              <a:buAutoNum type="arabicPeriod"/>
            </a:pPr>
            <a:r>
              <a:rPr lang="en-US" sz="2400" dirty="0"/>
              <a:t>Occurs in 5% of patients had primary tuberculosis </a:t>
            </a:r>
          </a:p>
          <a:p>
            <a:pPr marL="457200" lvl="0" indent="-457200" algn="just">
              <a:buFont typeface="+mj-lt"/>
              <a:buAutoNum type="arabicPeriod"/>
            </a:pPr>
            <a:r>
              <a:rPr lang="en-US" sz="2400" dirty="0"/>
              <a:t>The risk factors associated with </a:t>
            </a:r>
            <a:r>
              <a:rPr lang="en-US" sz="2400" b="1" dirty="0"/>
              <a:t>reactivation including</a:t>
            </a:r>
            <a:r>
              <a:rPr lang="en-US" sz="2400" dirty="0"/>
              <a:t> </a:t>
            </a:r>
          </a:p>
          <a:p>
            <a:pPr marL="857250" lvl="1" indent="-457200" algn="just">
              <a:buFont typeface="+mj-lt"/>
              <a:buAutoNum type="alphaUcPeriod"/>
            </a:pPr>
            <a:r>
              <a:rPr lang="en-US" sz="2400" dirty="0"/>
              <a:t>Weakened immune system including</a:t>
            </a:r>
            <a:r>
              <a:rPr lang="en-US" sz="1800" dirty="0"/>
              <a:t>:</a:t>
            </a:r>
          </a:p>
          <a:p>
            <a:pPr lvl="2" algn="just"/>
            <a:r>
              <a:rPr lang="en-US" sz="1600" dirty="0"/>
              <a:t>HIV/AIDS </a:t>
            </a:r>
          </a:p>
          <a:p>
            <a:pPr lvl="2" algn="just"/>
            <a:r>
              <a:rPr lang="en-US" sz="1600" dirty="0"/>
              <a:t>Diabetes </a:t>
            </a:r>
          </a:p>
          <a:p>
            <a:pPr lvl="2" algn="just"/>
            <a:r>
              <a:rPr lang="en-US" sz="1600" dirty="0"/>
              <a:t>Certain cancers</a:t>
            </a:r>
          </a:p>
          <a:p>
            <a:pPr lvl="2" algn="just"/>
            <a:r>
              <a:rPr lang="en-US" sz="1600" dirty="0"/>
              <a:t>Cancer treatment, such as chemotherapy </a:t>
            </a:r>
          </a:p>
          <a:p>
            <a:pPr lvl="2" algn="just"/>
            <a:r>
              <a:rPr lang="en-US" sz="1600" dirty="0"/>
              <a:t>Drugs to prevent rejection of transplanted organs </a:t>
            </a:r>
          </a:p>
          <a:p>
            <a:pPr lvl="2" algn="just"/>
            <a:r>
              <a:rPr lang="en-US" sz="1600" dirty="0"/>
              <a:t>Malnutrition  </a:t>
            </a:r>
            <a:endParaRPr lang="en-US" dirty="0"/>
          </a:p>
          <a:p>
            <a:pPr marL="857250" lvl="1" indent="-457200" algn="just">
              <a:buFont typeface="+mj-lt"/>
              <a:buAutoNum type="alphaUcPeriod"/>
            </a:pPr>
            <a:r>
              <a:rPr lang="en-US" sz="2400" dirty="0"/>
              <a:t>Poverty and drug abuse</a:t>
            </a:r>
          </a:p>
          <a:p>
            <a:pPr marL="857250" lvl="1" indent="-457200" algn="just">
              <a:buFont typeface="+mj-lt"/>
              <a:buAutoNum type="alphaUcPeriod"/>
            </a:pPr>
            <a:r>
              <a:rPr lang="en-US" sz="2400" dirty="0"/>
              <a:t>Smoking</a:t>
            </a:r>
          </a:p>
          <a:p>
            <a:pPr marL="457200" lvl="0" indent="-457200" algn="just">
              <a:buNone/>
            </a:pPr>
            <a:endParaRPr lang="en-US" sz="2400" dirty="0"/>
          </a:p>
          <a:p>
            <a:pPr marL="457200" lvl="0" indent="-457200" algn="just">
              <a:buAutoNum type="arabicPeriod" startAt="3"/>
            </a:pPr>
            <a:r>
              <a:rPr lang="en-US" sz="2400" dirty="0"/>
              <a:t>Reactivation usually occurs in body areas of relatively high oxygen tension and low lymphatic drainage, most often in the apex of the lung. </a:t>
            </a:r>
          </a:p>
          <a:p>
            <a:pPr marL="457200" lvl="0" indent="-457200" algn="just">
              <a:buNone/>
            </a:pPr>
            <a:endParaRPr lang="en-US" sz="2400" dirty="0"/>
          </a:p>
          <a:p>
            <a:pPr marL="457200" lvl="0" indent="-457200" algn="just">
              <a:buNone/>
            </a:pPr>
            <a:endParaRPr lang="en-US" sz="2400" dirty="0"/>
          </a:p>
          <a:p>
            <a:pPr algn="just"/>
            <a:endParaRPr lang="ar-JO" sz="2400" dirty="0"/>
          </a:p>
        </p:txBody>
      </p:sp>
      <p:sp>
        <p:nvSpPr>
          <p:cNvPr id="4" name="Rectangle 3"/>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5" name="Straight Connector 4"/>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4847" y="642918"/>
            <a:ext cx="4928657" cy="461665"/>
          </a:xfrm>
          <a:prstGeom prst="rect">
            <a:avLst/>
          </a:prstGeom>
          <a:noFill/>
        </p:spPr>
        <p:txBody>
          <a:bodyPr wrap="none" rtlCol="1">
            <a:spAutoFit/>
          </a:bodyPr>
          <a:lstStyle/>
          <a:p>
            <a:r>
              <a:rPr lang="en-US" sz="2400" b="1" dirty="0"/>
              <a:t>Secondary (reactivation) tuberculosis</a:t>
            </a:r>
            <a:endParaRPr lang="ar-JO" sz="2400" b="1" dirty="0"/>
          </a:p>
        </p:txBody>
      </p:sp>
      <p:sp>
        <p:nvSpPr>
          <p:cNvPr id="8" name="Slide Number Placeholder 7"/>
          <p:cNvSpPr>
            <a:spLocks noGrp="1"/>
          </p:cNvSpPr>
          <p:nvPr>
            <p:ph type="sldNum" sz="quarter" idx="12"/>
          </p:nvPr>
        </p:nvSpPr>
        <p:spPr/>
        <p:txBody>
          <a:bodyPr/>
          <a:lstStyle/>
          <a:p>
            <a:fld id="{2F2AA928-F460-474D-99E4-0F61070444FC}" type="slidenum">
              <a:rPr lang="ar-JO" smtClean="0"/>
              <a:pPr/>
              <a:t>14</a:t>
            </a:fld>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linds(horizont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linds(horizontal)">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blinds(horizontal)">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linds(horizontal)">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928670"/>
            <a:ext cx="8229600" cy="4525963"/>
          </a:xfrm>
        </p:spPr>
        <p:txBody>
          <a:bodyPr>
            <a:noAutofit/>
          </a:bodyPr>
          <a:lstStyle/>
          <a:p>
            <a:pPr marL="457200" lvl="0" indent="-457200" algn="just">
              <a:buNone/>
            </a:pPr>
            <a:r>
              <a:rPr lang="en-US" sz="2400" dirty="0"/>
              <a:t> </a:t>
            </a:r>
          </a:p>
          <a:p>
            <a:pPr marL="457200" lvl="0" indent="-457200" algn="just">
              <a:buNone/>
            </a:pPr>
            <a:r>
              <a:rPr lang="en-US" sz="2400" dirty="0"/>
              <a:t>4. The caseous necrosis become liquefied which containing a large number of bacilli which further spread by three ways:</a:t>
            </a:r>
          </a:p>
          <a:p>
            <a:pPr marL="457200" lvl="0" indent="-457200" algn="just">
              <a:buFontTx/>
              <a:buChar char="-"/>
            </a:pPr>
            <a:r>
              <a:rPr lang="en-US" sz="2400" dirty="0"/>
              <a:t>Direct drainage into the airways and then get discharge into the environment while coughing and talking</a:t>
            </a:r>
          </a:p>
          <a:p>
            <a:pPr marL="457200" lvl="0" indent="-457200" algn="just">
              <a:buFontTx/>
              <a:buChar char="-"/>
            </a:pPr>
            <a:r>
              <a:rPr lang="en-US" sz="2400" dirty="0"/>
              <a:t>Lymphatic spread</a:t>
            </a:r>
          </a:p>
          <a:p>
            <a:pPr marL="457200" lvl="0" indent="-457200" algn="just">
              <a:buFontTx/>
              <a:buChar char="-"/>
            </a:pPr>
            <a:r>
              <a:rPr lang="en-US" sz="2400" dirty="0"/>
              <a:t>Hematogenous spread to various organs </a:t>
            </a:r>
          </a:p>
          <a:p>
            <a:pPr marL="457200" indent="-457200" algn="just">
              <a:buNone/>
            </a:pPr>
            <a:endParaRPr lang="en-US" sz="2400" dirty="0">
              <a:ea typeface="Calibri" pitchFamily="34" charset="0"/>
              <a:cs typeface="Times-Roman"/>
            </a:endParaRPr>
          </a:p>
          <a:p>
            <a:pPr marL="457200" indent="-457200" algn="just">
              <a:buAutoNum type="arabicPeriod" startAt="5"/>
            </a:pPr>
            <a:r>
              <a:rPr lang="en-US" sz="2400" dirty="0">
                <a:ea typeface="Calibri" pitchFamily="34" charset="0"/>
                <a:cs typeface="Times-Roman"/>
              </a:rPr>
              <a:t>The lesions show spreading and resulting </a:t>
            </a:r>
            <a:r>
              <a:rPr lang="en-US" sz="2400" dirty="0">
                <a:cs typeface="Times-Roman"/>
              </a:rPr>
              <a:t>in a </a:t>
            </a:r>
            <a:r>
              <a:rPr lang="en-US" sz="2400" dirty="0">
                <a:ea typeface="Calibri" pitchFamily="34" charset="0"/>
                <a:cs typeface="Times-Roman"/>
              </a:rPr>
              <a:t>large </a:t>
            </a:r>
            <a:r>
              <a:rPr lang="en-US" sz="2400" dirty="0">
                <a:cs typeface="Times-Roman"/>
              </a:rPr>
              <a:t>pulmonary cavity and bronchial spread</a:t>
            </a:r>
            <a:r>
              <a:rPr lang="en-US" sz="2400" dirty="0">
                <a:cs typeface="Arial" pitchFamily="34" charset="0"/>
              </a:rPr>
              <a:t> </a:t>
            </a:r>
          </a:p>
          <a:p>
            <a:pPr marL="457200" indent="-457200" algn="just">
              <a:buNone/>
            </a:pPr>
            <a:endParaRPr lang="en-US" sz="2400" dirty="0">
              <a:cs typeface="Arial" pitchFamily="34" charset="0"/>
            </a:endParaRPr>
          </a:p>
          <a:p>
            <a:pPr marL="457200" lvl="0" indent="-457200" algn="just">
              <a:buFontTx/>
              <a:buChar char="-"/>
            </a:pPr>
            <a:endParaRPr lang="en-US" sz="2400" dirty="0"/>
          </a:p>
          <a:p>
            <a:pPr marL="457200" lvl="0" indent="-457200" algn="just">
              <a:buNone/>
            </a:pPr>
            <a:endParaRPr lang="en-US" sz="2400" dirty="0"/>
          </a:p>
          <a:p>
            <a:pPr algn="just"/>
            <a:endParaRPr lang="ar-JO" sz="2400" dirty="0"/>
          </a:p>
        </p:txBody>
      </p:sp>
      <p:sp>
        <p:nvSpPr>
          <p:cNvPr id="4" name="Rectangle 3"/>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5" name="Straight Connector 4"/>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6285" y="752757"/>
            <a:ext cx="4928657" cy="461665"/>
          </a:xfrm>
          <a:prstGeom prst="rect">
            <a:avLst/>
          </a:prstGeom>
          <a:noFill/>
        </p:spPr>
        <p:txBody>
          <a:bodyPr wrap="none" rtlCol="1">
            <a:spAutoFit/>
          </a:bodyPr>
          <a:lstStyle/>
          <a:p>
            <a:r>
              <a:rPr lang="en-US" sz="2400" b="1"/>
              <a:t>Secondary </a:t>
            </a:r>
            <a:r>
              <a:rPr lang="en-US" sz="2400" b="1" dirty="0"/>
              <a:t>(reactivation) tuberculosis</a:t>
            </a:r>
            <a:endParaRPr lang="ar-JO" sz="2400" b="1" dirty="0"/>
          </a:p>
        </p:txBody>
      </p:sp>
      <p:sp>
        <p:nvSpPr>
          <p:cNvPr id="7" name="Slide Number Placeholder 6"/>
          <p:cNvSpPr>
            <a:spLocks noGrp="1"/>
          </p:cNvSpPr>
          <p:nvPr>
            <p:ph type="sldNum" sz="quarter" idx="12"/>
          </p:nvPr>
        </p:nvSpPr>
        <p:spPr/>
        <p:txBody>
          <a:bodyPr/>
          <a:lstStyle/>
          <a:p>
            <a:fld id="{2F2AA928-F460-474D-99E4-0F61070444FC}" type="slidenum">
              <a:rPr lang="ar-JO" smtClean="0"/>
              <a:pPr/>
              <a:t>15</a:t>
            </a:fld>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رقم الشريحة 4"/>
          <p:cNvSpPr>
            <a:spLocks noGrp="1"/>
          </p:cNvSpPr>
          <p:nvPr>
            <p:ph type="sldNum" sz="quarter" idx="12"/>
          </p:nvPr>
        </p:nvSpPr>
        <p:spPr/>
        <p:txBody>
          <a:bodyPr/>
          <a:lstStyle/>
          <a:p>
            <a:fld id="{2F2AA928-F460-474D-99E4-0F61070444FC}" type="slidenum">
              <a:rPr lang="ar-JO" smtClean="0"/>
              <a:pPr/>
              <a:t>16</a:t>
            </a:fld>
            <a:endParaRPr lang="ar-JO"/>
          </a:p>
        </p:txBody>
      </p:sp>
      <p:sp>
        <p:nvSpPr>
          <p:cNvPr id="7" name="مربع نص 6"/>
          <p:cNvSpPr txBox="1"/>
          <p:nvPr/>
        </p:nvSpPr>
        <p:spPr>
          <a:xfrm>
            <a:off x="1046822" y="4786322"/>
            <a:ext cx="881972" cy="369332"/>
          </a:xfrm>
          <a:prstGeom prst="rect">
            <a:avLst/>
          </a:prstGeom>
          <a:noFill/>
        </p:spPr>
        <p:txBody>
          <a:bodyPr wrap="none" rtlCol="1">
            <a:spAutoFit/>
          </a:bodyPr>
          <a:lstStyle/>
          <a:p>
            <a:r>
              <a:rPr lang="en-US" b="1" dirty="0"/>
              <a:t>healing</a:t>
            </a:r>
            <a:endParaRPr lang="ar-SA" b="1" dirty="0"/>
          </a:p>
        </p:txBody>
      </p:sp>
      <p:sp>
        <p:nvSpPr>
          <p:cNvPr id="15" name="مربع نص 14"/>
          <p:cNvSpPr txBox="1"/>
          <p:nvPr/>
        </p:nvSpPr>
        <p:spPr>
          <a:xfrm>
            <a:off x="3286116" y="5572140"/>
            <a:ext cx="2786082" cy="646331"/>
          </a:xfrm>
          <a:prstGeom prst="rect">
            <a:avLst/>
          </a:prstGeom>
          <a:noFill/>
        </p:spPr>
        <p:txBody>
          <a:bodyPr wrap="square" rtlCol="1">
            <a:spAutoFit/>
          </a:bodyPr>
          <a:lstStyle/>
          <a:p>
            <a:pPr algn="ctr" rtl="0"/>
            <a:r>
              <a:rPr lang="en-US" b="1" dirty="0"/>
              <a:t>Ractivation (secondary) (5%)</a:t>
            </a:r>
            <a:endParaRPr lang="ar-SA" b="1" dirty="0"/>
          </a:p>
        </p:txBody>
      </p:sp>
      <p:pic>
        <p:nvPicPr>
          <p:cNvPr id="1031" name="Picture 7"/>
          <p:cNvPicPr>
            <a:picLocks noChangeAspect="1" noChangeArrowheads="1"/>
          </p:cNvPicPr>
          <p:nvPr/>
        </p:nvPicPr>
        <p:blipFill>
          <a:blip r:embed="rId2"/>
          <a:srcRect/>
          <a:stretch>
            <a:fillRect/>
          </a:stretch>
        </p:blipFill>
        <p:spPr bwMode="auto">
          <a:xfrm>
            <a:off x="642910" y="5143512"/>
            <a:ext cx="1745675" cy="1333502"/>
          </a:xfrm>
          <a:prstGeom prst="rect">
            <a:avLst/>
          </a:prstGeom>
          <a:noFill/>
          <a:ln w="9525">
            <a:noFill/>
            <a:miter lim="800000"/>
            <a:headEnd/>
            <a:tailEnd/>
          </a:ln>
          <a:effectLst/>
        </p:spPr>
      </p:pic>
      <p:sp>
        <p:nvSpPr>
          <p:cNvPr id="17" name="مربع نص 16"/>
          <p:cNvSpPr txBox="1"/>
          <p:nvPr/>
        </p:nvSpPr>
        <p:spPr>
          <a:xfrm>
            <a:off x="785786" y="6345816"/>
            <a:ext cx="1250407" cy="369332"/>
          </a:xfrm>
          <a:prstGeom prst="rect">
            <a:avLst/>
          </a:prstGeom>
          <a:noFill/>
        </p:spPr>
        <p:txBody>
          <a:bodyPr wrap="none" rtlCol="1">
            <a:spAutoFit/>
          </a:bodyPr>
          <a:lstStyle/>
          <a:p>
            <a:r>
              <a:rPr lang="en-US" b="1" dirty="0"/>
              <a:t>Granuloma</a:t>
            </a:r>
            <a:endParaRPr lang="ar-SA" b="1" dirty="0"/>
          </a:p>
        </p:txBody>
      </p:sp>
      <p:pic>
        <p:nvPicPr>
          <p:cNvPr id="3" name="Picture 3"/>
          <p:cNvPicPr>
            <a:picLocks noChangeAspect="1" noChangeArrowheads="1"/>
          </p:cNvPicPr>
          <p:nvPr/>
        </p:nvPicPr>
        <p:blipFill>
          <a:blip r:embed="rId3"/>
          <a:srcRect/>
          <a:stretch>
            <a:fillRect/>
          </a:stretch>
        </p:blipFill>
        <p:spPr bwMode="auto">
          <a:xfrm>
            <a:off x="71406" y="71414"/>
            <a:ext cx="3524253" cy="2895309"/>
          </a:xfrm>
          <a:prstGeom prst="rect">
            <a:avLst/>
          </a:prstGeom>
          <a:noFill/>
          <a:ln w="9525">
            <a:noFill/>
            <a:miter lim="800000"/>
            <a:headEnd/>
            <a:tailEnd/>
          </a:ln>
          <a:effectLst/>
        </p:spPr>
      </p:pic>
      <p:cxnSp>
        <p:nvCxnSpPr>
          <p:cNvPr id="13" name="Straight Arrow Connector 12"/>
          <p:cNvCxnSpPr/>
          <p:nvPr/>
        </p:nvCxnSpPr>
        <p:spPr>
          <a:xfrm rot="5400000">
            <a:off x="1035025" y="3178173"/>
            <a:ext cx="928694"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87923" y="3714752"/>
            <a:ext cx="1983813" cy="369332"/>
          </a:xfrm>
          <a:prstGeom prst="rect">
            <a:avLst/>
          </a:prstGeom>
          <a:noFill/>
        </p:spPr>
        <p:txBody>
          <a:bodyPr wrap="none" rtlCol="0">
            <a:spAutoFit/>
          </a:bodyPr>
          <a:lstStyle/>
          <a:p>
            <a:r>
              <a:rPr lang="en-US" b="1" dirty="0"/>
              <a:t>Infection (primary)</a:t>
            </a:r>
          </a:p>
        </p:txBody>
      </p:sp>
      <p:cxnSp>
        <p:nvCxnSpPr>
          <p:cNvPr id="20" name="Straight Arrow Connector 19"/>
          <p:cNvCxnSpPr/>
          <p:nvPr/>
        </p:nvCxnSpPr>
        <p:spPr>
          <a:xfrm rot="5400000">
            <a:off x="1179489" y="4464057"/>
            <a:ext cx="64294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357422" y="5857892"/>
            <a:ext cx="107157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srcRect/>
          <a:stretch>
            <a:fillRect/>
          </a:stretch>
        </p:blipFill>
        <p:spPr bwMode="auto">
          <a:xfrm>
            <a:off x="5572132" y="2285992"/>
            <a:ext cx="2643206" cy="1873976"/>
          </a:xfrm>
          <a:prstGeom prst="rect">
            <a:avLst/>
          </a:prstGeom>
          <a:noFill/>
          <a:ln w="9525">
            <a:noFill/>
            <a:miter lim="800000"/>
            <a:headEnd/>
            <a:tailEnd/>
          </a:ln>
          <a:effectLst/>
        </p:spPr>
      </p:pic>
      <p:sp>
        <p:nvSpPr>
          <p:cNvPr id="36" name="TextBox 35"/>
          <p:cNvSpPr txBox="1"/>
          <p:nvPr/>
        </p:nvSpPr>
        <p:spPr>
          <a:xfrm>
            <a:off x="3951375" y="71414"/>
            <a:ext cx="4478277" cy="461665"/>
          </a:xfrm>
          <a:prstGeom prst="rect">
            <a:avLst/>
          </a:prstGeom>
          <a:noFill/>
        </p:spPr>
        <p:txBody>
          <a:bodyPr wrap="none" rtlCol="0">
            <a:spAutoFit/>
          </a:bodyPr>
          <a:lstStyle/>
          <a:p>
            <a:r>
              <a:rPr lang="en-US" sz="2400" b="1" dirty="0">
                <a:solidFill>
                  <a:srgbClr val="FF0000"/>
                </a:solidFill>
              </a:rPr>
              <a:t>Primary vs. Secondary tubrculosis</a:t>
            </a:r>
          </a:p>
        </p:txBody>
      </p:sp>
      <p:cxnSp>
        <p:nvCxnSpPr>
          <p:cNvPr id="39" name="Straight Arrow Connector 38"/>
          <p:cNvCxnSpPr>
            <a:stCxn id="15" idx="0"/>
          </p:cNvCxnSpPr>
          <p:nvPr/>
        </p:nvCxnSpPr>
        <p:spPr>
          <a:xfrm rot="5400000" flipH="1" flipV="1">
            <a:off x="4982768" y="3768331"/>
            <a:ext cx="1500198" cy="21074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مربع نص 13"/>
          <p:cNvSpPr txBox="1"/>
          <p:nvPr/>
        </p:nvSpPr>
        <p:spPr>
          <a:xfrm>
            <a:off x="5357818" y="1857364"/>
            <a:ext cx="3143272" cy="369332"/>
          </a:xfrm>
          <a:prstGeom prst="rect">
            <a:avLst/>
          </a:prstGeom>
          <a:noFill/>
        </p:spPr>
        <p:txBody>
          <a:bodyPr wrap="square" rtlCol="1">
            <a:spAutoFit/>
          </a:bodyPr>
          <a:lstStyle/>
          <a:p>
            <a:pPr algn="l"/>
            <a:r>
              <a:rPr lang="en-US" b="1" dirty="0"/>
              <a:t>Dissemination transmission</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linds(horizont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31"/>
                                        </p:tgtEl>
                                        <p:attrNameLst>
                                          <p:attrName>style.visibility</p:attrName>
                                        </p:attrNameLst>
                                      </p:cBhvr>
                                      <p:to>
                                        <p:strVal val="visible"/>
                                      </p:to>
                                    </p:set>
                                    <p:animEffect transition="in" filter="blinds(horizontal)">
                                      <p:cBhvr>
                                        <p:cTn id="33" dur="500"/>
                                        <p:tgtEl>
                                          <p:spTgt spid="103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linds(horizontal)">
                                      <p:cBhvr>
                                        <p:cTn id="41" dur="500"/>
                                        <p:tgtEl>
                                          <p:spTgt spid="2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linds(horizontal)">
                                      <p:cBhvr>
                                        <p:cTn id="49" dur="500"/>
                                        <p:tgtEl>
                                          <p:spTgt spid="39"/>
                                        </p:tgtEl>
                                      </p:cBhvr>
                                    </p:animEffect>
                                  </p:childTnLst>
                                </p:cTn>
                              </p:par>
                              <p:par>
                                <p:cTn id="50" presetID="3" presetClass="entr" presetSubtype="10" fill="hold" nodeType="with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blinds(horizontal)">
                                      <p:cBhvr>
                                        <p:cTn id="52" dur="500"/>
                                        <p:tgtEl>
                                          <p:spTgt spid="102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linds(horizontal)">
                                      <p:cBhvr>
                                        <p:cTn id="5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p:bldP spid="19" grpId="0"/>
      <p:bldP spid="36"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5" name="Straight Connector 4"/>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2252" y="642918"/>
            <a:ext cx="4534062" cy="430887"/>
          </a:xfrm>
          <a:prstGeom prst="rect">
            <a:avLst/>
          </a:prstGeom>
          <a:noFill/>
        </p:spPr>
        <p:txBody>
          <a:bodyPr wrap="none" rtlCol="1">
            <a:spAutoFit/>
          </a:bodyPr>
          <a:lstStyle/>
          <a:p>
            <a:r>
              <a:rPr lang="en-US" sz="2200" b="1" dirty="0"/>
              <a:t>Secondary (reactivation) tuberculosis</a:t>
            </a:r>
            <a:endParaRPr lang="ar-JO" sz="2200" b="1" dirty="0"/>
          </a:p>
        </p:txBody>
      </p:sp>
      <p:sp>
        <p:nvSpPr>
          <p:cNvPr id="6" name="Rectangle 5"/>
          <p:cNvSpPr/>
          <p:nvPr/>
        </p:nvSpPr>
        <p:spPr>
          <a:xfrm>
            <a:off x="323528" y="1142984"/>
            <a:ext cx="8597162" cy="1938992"/>
          </a:xfrm>
          <a:prstGeom prst="rect">
            <a:avLst/>
          </a:prstGeom>
        </p:spPr>
        <p:txBody>
          <a:bodyPr wrap="none">
            <a:spAutoFit/>
          </a:bodyPr>
          <a:lstStyle/>
          <a:p>
            <a:pPr algn="just" rtl="0">
              <a:spcBef>
                <a:spcPct val="50000"/>
              </a:spcBef>
              <a:buNone/>
            </a:pPr>
            <a:r>
              <a:rPr lang="en-US" sz="2000" b="1" dirty="0"/>
              <a:t>Manifestations of </a:t>
            </a:r>
            <a:r>
              <a:rPr lang="en-US" sz="2000" b="1" dirty="0">
                <a:solidFill>
                  <a:srgbClr val="C00000"/>
                </a:solidFill>
                <a:cs typeface="Times New Roman" pitchFamily="18" charset="0"/>
              </a:rPr>
              <a:t>secondary TB</a:t>
            </a:r>
          </a:p>
          <a:p>
            <a:pPr marL="342900" lvl="0" indent="-342900" algn="just" rtl="0">
              <a:buFont typeface="+mj-lt"/>
              <a:buAutoNum type="arabicPeriod"/>
            </a:pPr>
            <a:r>
              <a:rPr lang="en-US" sz="2000" dirty="0"/>
              <a:t>Cough is the common symptom</a:t>
            </a:r>
          </a:p>
          <a:p>
            <a:pPr marL="342900" lvl="0" indent="-342900" algn="just" rtl="0">
              <a:buFont typeface="+mj-lt"/>
              <a:buAutoNum type="arabicPeriod"/>
            </a:pPr>
            <a:r>
              <a:rPr lang="en-US" sz="2000" dirty="0"/>
              <a:t>It is initially dry, but as the disease progresses sputum is produced and  mixed</a:t>
            </a:r>
          </a:p>
          <a:p>
            <a:pPr marL="342900" lvl="0" indent="-342900" algn="just" rtl="0"/>
            <a:r>
              <a:rPr lang="en-US" sz="2000" dirty="0"/>
              <a:t>      with blood (hemoptysis).</a:t>
            </a:r>
          </a:p>
          <a:p>
            <a:pPr marL="342900" lvl="0" indent="-342900" algn="just" rtl="0">
              <a:buAutoNum type="arabicPeriod" startAt="3"/>
            </a:pPr>
            <a:r>
              <a:rPr lang="en-US" sz="2000" dirty="0"/>
              <a:t>Fever, malaise, fatigue, sweating, and weight loss </a:t>
            </a:r>
          </a:p>
          <a:p>
            <a:pPr marL="342900" lvl="0" indent="-342900" algn="just" rtl="0">
              <a:buAutoNum type="arabicPeriod" startAt="3"/>
            </a:pPr>
            <a:r>
              <a:rPr lang="en-US" sz="2000" dirty="0"/>
              <a:t>Radiographically, lung cavities with progressive destruction of lung tissue.</a:t>
            </a:r>
          </a:p>
        </p:txBody>
      </p:sp>
      <p:sp>
        <p:nvSpPr>
          <p:cNvPr id="9" name="Slide Number Placeholder 8"/>
          <p:cNvSpPr>
            <a:spLocks noGrp="1"/>
          </p:cNvSpPr>
          <p:nvPr>
            <p:ph type="sldNum" sz="quarter" idx="12"/>
          </p:nvPr>
        </p:nvSpPr>
        <p:spPr>
          <a:xfrm>
            <a:off x="6553200" y="5421386"/>
            <a:ext cx="2133600" cy="365125"/>
          </a:xfrm>
        </p:spPr>
        <p:txBody>
          <a:bodyPr/>
          <a:lstStyle/>
          <a:p>
            <a:fld id="{2F2AA928-F460-474D-99E4-0F61070444FC}" type="slidenum">
              <a:rPr lang="ar-JO" smtClean="0"/>
              <a:pPr/>
              <a:t>17</a:t>
            </a:fld>
            <a:endParaRPr lang="ar-JO"/>
          </a:p>
        </p:txBody>
      </p:sp>
      <p:pic>
        <p:nvPicPr>
          <p:cNvPr id="11" name="Picture 2"/>
          <p:cNvPicPr>
            <a:picLocks noChangeAspect="1" noChangeArrowheads="1"/>
          </p:cNvPicPr>
          <p:nvPr/>
        </p:nvPicPr>
        <p:blipFill>
          <a:blip r:embed="rId3" cstate="print"/>
          <a:srcRect/>
          <a:stretch>
            <a:fillRect/>
          </a:stretch>
        </p:blipFill>
        <p:spPr bwMode="auto">
          <a:xfrm>
            <a:off x="0" y="3301284"/>
            <a:ext cx="1876275" cy="1929056"/>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a:stretch>
            <a:fillRect/>
          </a:stretch>
        </p:blipFill>
        <p:spPr bwMode="auto">
          <a:xfrm>
            <a:off x="3635896" y="3286124"/>
            <a:ext cx="2416594" cy="2304256"/>
          </a:xfrm>
          <a:prstGeom prst="rect">
            <a:avLst/>
          </a:prstGeom>
          <a:noFill/>
          <a:ln w="9525">
            <a:noFill/>
            <a:miter lim="800000"/>
            <a:headEnd/>
            <a:tailEnd/>
          </a:ln>
        </p:spPr>
      </p:pic>
      <p:pic>
        <p:nvPicPr>
          <p:cNvPr id="14" name="Picture 6"/>
          <p:cNvPicPr>
            <a:picLocks noChangeAspect="1" noChangeArrowheads="1"/>
          </p:cNvPicPr>
          <p:nvPr/>
        </p:nvPicPr>
        <p:blipFill>
          <a:blip r:embed="rId5" cstate="print"/>
          <a:srcRect/>
          <a:stretch>
            <a:fillRect/>
          </a:stretch>
        </p:blipFill>
        <p:spPr bwMode="auto">
          <a:xfrm>
            <a:off x="1691680" y="3286124"/>
            <a:ext cx="2267825" cy="2217088"/>
          </a:xfrm>
          <a:prstGeom prst="rect">
            <a:avLst/>
          </a:prstGeom>
          <a:noFill/>
          <a:ln w="9525">
            <a:noFill/>
            <a:miter lim="800000"/>
            <a:headEnd/>
            <a:tailEnd/>
          </a:ln>
        </p:spPr>
      </p:pic>
      <p:pic>
        <p:nvPicPr>
          <p:cNvPr id="15" name="Content Placeholder 4"/>
          <p:cNvPicPr>
            <a:picLocks noGrp="1" noChangeAspect="1" noChangeArrowheads="1"/>
          </p:cNvPicPr>
          <p:nvPr>
            <p:ph idx="1"/>
          </p:nvPr>
        </p:nvPicPr>
        <p:blipFill>
          <a:blip r:embed="rId6" cstate="print"/>
          <a:srcRect/>
          <a:stretch>
            <a:fillRect/>
          </a:stretch>
        </p:blipFill>
        <p:spPr bwMode="auto">
          <a:xfrm>
            <a:off x="6012160" y="3358132"/>
            <a:ext cx="1539181" cy="2088232"/>
          </a:xfrm>
          <a:prstGeom prst="rect">
            <a:avLst/>
          </a:prstGeom>
          <a:noFill/>
          <a:ln w="9525">
            <a:noFill/>
            <a:miter lim="800000"/>
            <a:headEnd/>
            <a:tailEnd/>
          </a:ln>
        </p:spPr>
      </p:pic>
      <p:pic>
        <p:nvPicPr>
          <p:cNvPr id="16" name="Picture 8"/>
          <p:cNvPicPr>
            <a:picLocks noChangeAspect="1" noChangeArrowheads="1"/>
          </p:cNvPicPr>
          <p:nvPr/>
        </p:nvPicPr>
        <p:blipFill>
          <a:blip r:embed="rId7" cstate="print"/>
          <a:srcRect/>
          <a:stretch>
            <a:fillRect/>
          </a:stretch>
        </p:blipFill>
        <p:spPr bwMode="auto">
          <a:xfrm>
            <a:off x="7524329" y="3358132"/>
            <a:ext cx="1619672" cy="2088232"/>
          </a:xfrm>
          <a:prstGeom prst="rect">
            <a:avLst/>
          </a:prstGeom>
          <a:noFill/>
          <a:ln w="9525">
            <a:noFill/>
            <a:miter lim="800000"/>
            <a:headEnd/>
            <a:tailEnd/>
          </a:ln>
        </p:spPr>
      </p:pic>
    </p:spTree>
    <p:extLst>
      <p:ext uri="{BB962C8B-B14F-4D97-AF65-F5344CB8AC3E}">
        <p14:creationId xmlns:p14="http://schemas.microsoft.com/office/powerpoint/2010/main" val="257574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par>
                                <p:cTn id="26" presetID="3" presetClass="entr" presetSubtype="1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blinds(horizontal)">
                                      <p:cBhvr>
                                        <p:cTn id="33" dur="500"/>
                                        <p:tgtEl>
                                          <p:spTgt spid="6">
                                            <p:txEl>
                                              <p:pRg st="1" end="1"/>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blinds(horizontal)">
                                      <p:cBhvr>
                                        <p:cTn id="36" dur="500"/>
                                        <p:tgtEl>
                                          <p:spTgt spid="6">
                                            <p:txEl>
                                              <p:pRg st="2" end="2"/>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blinds(horizontal)">
                                      <p:cBhvr>
                                        <p:cTn id="39" dur="500"/>
                                        <p:tgtEl>
                                          <p:spTgt spid="6">
                                            <p:txEl>
                                              <p:pRg st="3" end="3"/>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blinds(horizontal)">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blinds(horizontal)">
                                      <p:cBhvr>
                                        <p:cTn id="4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granuloma.homestead.com/files/tb_gross_lung34.jpg"/>
          <p:cNvPicPr>
            <a:picLocks noChangeAspect="1" noChangeArrowheads="1"/>
          </p:cNvPicPr>
          <p:nvPr/>
        </p:nvPicPr>
        <p:blipFill>
          <a:blip r:embed="rId2" cstate="print"/>
          <a:srcRect/>
          <a:stretch>
            <a:fillRect/>
          </a:stretch>
        </p:blipFill>
        <p:spPr bwMode="auto">
          <a:xfrm>
            <a:off x="1403648" y="1916832"/>
            <a:ext cx="5715000" cy="4381501"/>
          </a:xfrm>
          <a:prstGeom prst="rect">
            <a:avLst/>
          </a:prstGeom>
          <a:noFill/>
        </p:spPr>
      </p:pic>
      <p:sp>
        <p:nvSpPr>
          <p:cNvPr id="5" name="عنوان 1"/>
          <p:cNvSpPr txBox="1">
            <a:spLocks/>
          </p:cNvSpPr>
          <p:nvPr/>
        </p:nvSpPr>
        <p:spPr>
          <a:xfrm>
            <a:off x="650304" y="836712"/>
            <a:ext cx="8458200" cy="244827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mn-lt"/>
                <a:ea typeface="+mj-ea"/>
                <a:cs typeface="Times New Roman" pitchFamily="18" charset="0"/>
              </a:rPr>
              <a:t>Secondary (reactivation) TB</a:t>
            </a:r>
            <a:br>
              <a:rPr kumimoji="0" lang="en-US" sz="2400" b="0" i="0" u="none" strike="noStrike" kern="1200" cap="none" spc="0" normalizeH="0" baseline="0" noProof="0" dirty="0">
                <a:ln>
                  <a:noFill/>
                </a:ln>
                <a:solidFill>
                  <a:schemeClr val="tx1"/>
                </a:solidFill>
                <a:effectLst/>
                <a:uLnTx/>
                <a:uFillTx/>
                <a:latin typeface="+mn-lt"/>
                <a:ea typeface="+mj-ea"/>
                <a:cs typeface="Times New Roman" pitchFamily="18" charset="0"/>
              </a:rPr>
            </a:br>
            <a:r>
              <a:rPr kumimoji="0" lang="en-US" altLang="ar-SA" sz="2400" b="0" i="0" u="none" strike="noStrike" kern="1200" cap="none" spc="0" normalizeH="0" baseline="0" noProof="0" dirty="0">
                <a:ln>
                  <a:noFill/>
                </a:ln>
                <a:solidFill>
                  <a:schemeClr val="tx1"/>
                </a:solidFill>
                <a:effectLst/>
                <a:uLnTx/>
                <a:uFillTx/>
                <a:latin typeface="+mn-lt"/>
                <a:ea typeface="+mj-ea"/>
                <a:cs typeface="Times New Roman" pitchFamily="18" charset="0"/>
              </a:rPr>
              <a:t> </a:t>
            </a:r>
            <a:br>
              <a:rPr kumimoji="0" lang="en-US" altLang="ar-SA" sz="2400" b="0" i="0" u="none" strike="noStrike" kern="1200" cap="none" spc="0" normalizeH="0" baseline="0" noProof="0" dirty="0">
                <a:ln>
                  <a:noFill/>
                </a:ln>
                <a:solidFill>
                  <a:schemeClr val="tx1"/>
                </a:solidFill>
                <a:effectLst/>
                <a:uLnTx/>
                <a:uFillTx/>
                <a:latin typeface="+mn-lt"/>
                <a:ea typeface="+mj-ea"/>
                <a:cs typeface="Times New Roman" pitchFamily="18" charset="0"/>
                <a:sym typeface="Symbol" pitchFamily="18" charset="2"/>
              </a:rPr>
            </a:br>
            <a:br>
              <a:rPr kumimoji="0" lang="en-US" altLang="ar-SA" sz="2400" b="0" i="0" u="none" strike="noStrike" kern="1200" cap="none" spc="0" normalizeH="0" baseline="0" noProof="0" dirty="0">
                <a:ln>
                  <a:noFill/>
                </a:ln>
                <a:solidFill>
                  <a:schemeClr val="tx1"/>
                </a:solidFill>
                <a:effectLst/>
                <a:uLnTx/>
                <a:uFillTx/>
                <a:latin typeface="+mn-lt"/>
                <a:ea typeface="+mj-ea"/>
                <a:cs typeface="Times New Roman" pitchFamily="18" charset="0"/>
                <a:sym typeface="Symbol" pitchFamily="18" charset="2"/>
              </a:rPr>
            </a:br>
            <a:br>
              <a:rPr kumimoji="0" lang="en-US" altLang="ar-SA" sz="2400" b="0" i="0" u="sng" strike="noStrike" kern="1200" cap="none" spc="0" normalizeH="0" baseline="0" noProof="0" dirty="0">
                <a:ln>
                  <a:noFill/>
                </a:ln>
                <a:solidFill>
                  <a:schemeClr val="tx1"/>
                </a:solidFill>
                <a:effectLst/>
                <a:uLnTx/>
                <a:uFillTx/>
                <a:latin typeface="+mn-lt"/>
                <a:ea typeface="+mj-ea"/>
                <a:cs typeface="Times New Roman" pitchFamily="18" charset="0"/>
              </a:rPr>
            </a:br>
            <a:br>
              <a:rPr kumimoji="0" lang="en-US" altLang="ar-SA" sz="2400" b="0" i="0" u="none" strike="noStrike" kern="1200" cap="none" spc="0" normalizeH="0" baseline="0" noProof="0" dirty="0">
                <a:ln>
                  <a:noFill/>
                </a:ln>
                <a:solidFill>
                  <a:schemeClr val="tx1"/>
                </a:solidFill>
                <a:effectLst/>
                <a:uLnTx/>
                <a:uFillTx/>
                <a:latin typeface="+mn-lt"/>
                <a:ea typeface="+mj-ea"/>
                <a:cs typeface="Times New Roman" pitchFamily="18" charset="0"/>
              </a:rPr>
            </a:br>
            <a:r>
              <a:rPr kumimoji="0" lang="en-US" altLang="ar-SA" sz="2400" b="0" i="0" u="none" strike="noStrike" kern="1200" cap="none" spc="0" normalizeH="0" baseline="0" noProof="0" dirty="0">
                <a:ln>
                  <a:noFill/>
                </a:ln>
                <a:solidFill>
                  <a:schemeClr val="tx1"/>
                </a:solidFill>
                <a:effectLst/>
                <a:uLnTx/>
                <a:uFillTx/>
                <a:latin typeface="+mn-lt"/>
                <a:ea typeface="+mj-ea"/>
                <a:cs typeface="Times New Roman" pitchFamily="18" charset="0"/>
              </a:rPr>
              <a:t> </a:t>
            </a:r>
            <a:endParaRPr kumimoji="0" lang="en-US" sz="2400" b="0" i="0" u="none" strike="noStrike" kern="1200" cap="none" spc="0" normalizeH="0" baseline="0" noProof="0" dirty="0">
              <a:ln>
                <a:noFill/>
              </a:ln>
              <a:solidFill>
                <a:schemeClr val="tx1"/>
              </a:solidFill>
              <a:effectLst/>
              <a:uLnTx/>
              <a:uFillTx/>
              <a:latin typeface="+mn-lt"/>
              <a:ea typeface="+mj-ea"/>
              <a:cs typeface="Times New Roman" pitchFamily="18" charset="0"/>
            </a:endParaRPr>
          </a:p>
        </p:txBody>
      </p:sp>
      <p:sp>
        <p:nvSpPr>
          <p:cNvPr id="7" name="Rectangle 6"/>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8" name="Straight Connector 7"/>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2F2AA928-F460-474D-99E4-0F61070444FC}" type="slidenum">
              <a:rPr lang="ar-JO" smtClean="0"/>
              <a:pPr/>
              <a:t>18</a:t>
            </a:fld>
            <a:endParaRPr lang="ar-JO"/>
          </a:p>
        </p:txBody>
      </p:sp>
      <p:sp>
        <p:nvSpPr>
          <p:cNvPr id="11" name="Oval 10"/>
          <p:cNvSpPr/>
          <p:nvPr/>
        </p:nvSpPr>
        <p:spPr>
          <a:xfrm>
            <a:off x="2195736" y="2492896"/>
            <a:ext cx="914400" cy="914400"/>
          </a:xfrm>
          <a:prstGeom prst="ellipse">
            <a:avLst/>
          </a:prstGeom>
          <a:noFill/>
          <a:ln w="730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8066"/>
                                        </p:tgtEl>
                                        <p:attrNameLst>
                                          <p:attrName>style.visibility</p:attrName>
                                        </p:attrNameLst>
                                      </p:cBhvr>
                                      <p:to>
                                        <p:strVal val="visible"/>
                                      </p:to>
                                    </p:set>
                                    <p:animEffect transition="in" filter="blinds(horizontal)">
                                      <p:cBhvr>
                                        <p:cTn id="12" dur="500"/>
                                        <p:tgtEl>
                                          <p:spTgt spid="880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4" name="Straight Connector 3"/>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39552" y="409888"/>
            <a:ext cx="8568952" cy="2431435"/>
          </a:xfrm>
          <a:prstGeom prst="rect">
            <a:avLst/>
          </a:prstGeom>
        </p:spPr>
        <p:txBody>
          <a:bodyPr wrap="square">
            <a:spAutoFit/>
          </a:bodyPr>
          <a:lstStyle/>
          <a:p>
            <a:pPr algn="l"/>
            <a:endParaRPr lang="en-US" altLang="ar-SA" sz="3600" b="1" dirty="0">
              <a:solidFill>
                <a:srgbClr val="C00000"/>
              </a:solidFill>
              <a:ea typeface="+mj-ea"/>
              <a:cs typeface="Times New Roman" pitchFamily="18" charset="0"/>
            </a:endParaRPr>
          </a:p>
          <a:p>
            <a:pPr algn="l"/>
            <a:r>
              <a:rPr lang="en-US" altLang="ar-SA" sz="3200" b="1" dirty="0">
                <a:solidFill>
                  <a:srgbClr val="C00000"/>
                </a:solidFill>
                <a:ea typeface="+mj-ea"/>
                <a:cs typeface="Times New Roman" pitchFamily="18" charset="0"/>
              </a:rPr>
              <a:t>Local Progressive Pulmonary TB</a:t>
            </a:r>
          </a:p>
          <a:p>
            <a:pPr marL="342900" indent="-342900" algn="l" rtl="0">
              <a:buFont typeface="+mj-lt"/>
              <a:buAutoNum type="arabicPeriod"/>
            </a:pPr>
            <a:r>
              <a:rPr lang="en-US" altLang="ar-SA" sz="2800" dirty="0"/>
              <a:t>This can occur after primary or secondary TB</a:t>
            </a:r>
          </a:p>
          <a:p>
            <a:pPr marL="342900" indent="-342900" algn="l" rtl="0">
              <a:buFont typeface="+mj-lt"/>
              <a:buAutoNum type="arabicPeriod"/>
            </a:pPr>
            <a:r>
              <a:rPr lang="en-US" sz="2800" dirty="0"/>
              <a:t>Occurs by the local extension to an entire lobe or segment</a:t>
            </a:r>
          </a:p>
        </p:txBody>
      </p:sp>
      <p:sp>
        <p:nvSpPr>
          <p:cNvPr id="7" name="Rectangle 6"/>
          <p:cNvSpPr/>
          <p:nvPr/>
        </p:nvSpPr>
        <p:spPr>
          <a:xfrm>
            <a:off x="478324" y="3071810"/>
            <a:ext cx="4736618" cy="584775"/>
          </a:xfrm>
          <a:prstGeom prst="rect">
            <a:avLst/>
          </a:prstGeom>
        </p:spPr>
        <p:txBody>
          <a:bodyPr wrap="none">
            <a:spAutoFit/>
          </a:bodyPr>
          <a:lstStyle/>
          <a:p>
            <a:r>
              <a:rPr lang="en-US" altLang="ar-SA" sz="3200" b="1" dirty="0">
                <a:solidFill>
                  <a:srgbClr val="C00000"/>
                </a:solidFill>
                <a:ea typeface="+mj-ea"/>
                <a:cs typeface="Times New Roman" pitchFamily="18" charset="0"/>
              </a:rPr>
              <a:t>Disseminated  (miliary) TB </a:t>
            </a:r>
          </a:p>
        </p:txBody>
      </p:sp>
      <p:sp>
        <p:nvSpPr>
          <p:cNvPr id="8" name="Rectangle 7"/>
          <p:cNvSpPr/>
          <p:nvPr/>
        </p:nvSpPr>
        <p:spPr>
          <a:xfrm>
            <a:off x="683568" y="3535167"/>
            <a:ext cx="7920880" cy="3108543"/>
          </a:xfrm>
          <a:prstGeom prst="rect">
            <a:avLst/>
          </a:prstGeom>
        </p:spPr>
        <p:txBody>
          <a:bodyPr wrap="square">
            <a:spAutoFit/>
          </a:bodyPr>
          <a:lstStyle/>
          <a:p>
            <a:pPr marL="342900" indent="-342900" algn="l" rtl="0">
              <a:buFont typeface="+mj-lt"/>
              <a:buAutoNum type="arabicPeriod"/>
            </a:pPr>
            <a:r>
              <a:rPr lang="en-US" altLang="ar-SA" sz="2800" dirty="0">
                <a:cs typeface="Times New Roman" pitchFamily="18" charset="0"/>
              </a:rPr>
              <a:t>Miliary pulmonary disease</a:t>
            </a:r>
          </a:p>
          <a:p>
            <a:pPr marL="342900" indent="-342900" algn="l" rtl="0">
              <a:buFont typeface="+mj-lt"/>
              <a:buAutoNum type="arabicPeriod"/>
            </a:pPr>
            <a:r>
              <a:rPr lang="en-US" altLang="ar-SA" sz="2800" dirty="0">
                <a:cs typeface="Times New Roman" pitchFamily="18" charset="0"/>
                <a:sym typeface="Symbol" pitchFamily="18" charset="2"/>
              </a:rPr>
              <a:t>Spread through trachea to larynx leads to  Laryngeal TB </a:t>
            </a:r>
          </a:p>
          <a:p>
            <a:pPr marL="342900" indent="-342900" algn="l" rtl="0">
              <a:buFont typeface="+mj-lt"/>
              <a:buAutoNum type="arabicPeriod"/>
            </a:pPr>
            <a:r>
              <a:rPr lang="en-US" altLang="ar-SA" sz="2800" dirty="0">
                <a:cs typeface="Times New Roman" pitchFamily="18" charset="0"/>
                <a:sym typeface="Symbol" pitchFamily="18" charset="2"/>
              </a:rPr>
              <a:t>Swallowing infected sputum leads to intestinal TB </a:t>
            </a:r>
          </a:p>
          <a:p>
            <a:pPr marL="342900" indent="-342900" algn="l" rtl="0">
              <a:buFont typeface="+mj-lt"/>
              <a:buAutoNum type="arabicPeriod"/>
            </a:pPr>
            <a:r>
              <a:rPr lang="en-US" altLang="ar-SA" sz="2800" dirty="0">
                <a:cs typeface="Times New Roman" pitchFamily="18" charset="0"/>
              </a:rPr>
              <a:t>Spread through pulmonary veins </a:t>
            </a:r>
            <a:r>
              <a:rPr lang="en-US" altLang="ar-SA" sz="2800" dirty="0">
                <a:cs typeface="Times New Roman" pitchFamily="18" charset="0"/>
                <a:sym typeface="Symbol" pitchFamily="18" charset="2"/>
              </a:rPr>
              <a:t> Heart  arteries   systemic </a:t>
            </a:r>
            <a:r>
              <a:rPr lang="en-US" altLang="ar-SA" sz="2800" dirty="0" err="1">
                <a:cs typeface="Times New Roman" pitchFamily="18" charset="0"/>
                <a:sym typeface="Symbol" pitchFamily="18" charset="2"/>
              </a:rPr>
              <a:t>miliary</a:t>
            </a:r>
            <a:r>
              <a:rPr lang="en-US" altLang="ar-SA" sz="2800" dirty="0">
                <a:cs typeface="Times New Roman" pitchFamily="18" charset="0"/>
                <a:sym typeface="Symbol" pitchFamily="18" charset="2"/>
              </a:rPr>
              <a:t> TB </a:t>
            </a:r>
            <a:r>
              <a:rPr lang="en-US" altLang="ar-SA" sz="2800" b="1" i="1" dirty="0">
                <a:cs typeface="Times New Roman" pitchFamily="18" charset="0"/>
                <a:sym typeface="Symbol" pitchFamily="18" charset="2"/>
              </a:rPr>
              <a:t>.</a:t>
            </a:r>
            <a:br>
              <a:rPr lang="en-US" altLang="ar-SA" sz="2800" dirty="0">
                <a:cs typeface="Times New Roman" pitchFamily="18" charset="0"/>
              </a:rPr>
            </a:br>
            <a:endParaRPr lang="en-US" sz="2800" dirty="0"/>
          </a:p>
        </p:txBody>
      </p:sp>
      <p:sp>
        <p:nvSpPr>
          <p:cNvPr id="10" name="Slide Number Placeholder 9"/>
          <p:cNvSpPr>
            <a:spLocks noGrp="1"/>
          </p:cNvSpPr>
          <p:nvPr>
            <p:ph type="sldNum" sz="quarter" idx="12"/>
          </p:nvPr>
        </p:nvSpPr>
        <p:spPr/>
        <p:txBody>
          <a:bodyPr/>
          <a:lstStyle/>
          <a:p>
            <a:fld id="{2F2AA928-F460-474D-99E4-0F61070444FC}" type="slidenum">
              <a:rPr lang="ar-JO" smtClean="0"/>
              <a:pPr/>
              <a:t>19</a:t>
            </a:fld>
            <a:endParaRPr lang="ar-JO"/>
          </a:p>
        </p:txBody>
      </p:sp>
    </p:spTree>
    <p:extLst>
      <p:ext uri="{BB962C8B-B14F-4D97-AF65-F5344CB8AC3E}">
        <p14:creationId xmlns:p14="http://schemas.microsoft.com/office/powerpoint/2010/main" val="420155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linds(horizontal)">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blinds(horizontal)">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blinds(horizontal)">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blinds(horizontal)">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blinds(horizont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899592" y="692696"/>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25746" y="188640"/>
            <a:ext cx="6350393" cy="553998"/>
          </a:xfrm>
          <a:prstGeom prst="rect">
            <a:avLst/>
          </a:prstGeom>
        </p:spPr>
        <p:txBody>
          <a:bodyPr wrap="none">
            <a:spAutoFit/>
          </a:bodyPr>
          <a:lstStyle/>
          <a:p>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Light"/>
                <a:ea typeface="+mj-ea"/>
                <a:cs typeface="Bold Italic Art" pitchFamily="2" charset="-78"/>
              </a:rPr>
              <a:t>General characteristic of </a:t>
            </a:r>
            <a:r>
              <a:rPr lang="en-US" sz="3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Light"/>
                <a:ea typeface="+mj-ea"/>
                <a:cs typeface="Bold Italic Art" pitchFamily="2" charset="-78"/>
              </a:rPr>
              <a:t>M. tuberculosis</a:t>
            </a: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Light"/>
                <a:ea typeface="+mj-ea"/>
                <a:cs typeface="Bold Italic Art" pitchFamily="2" charset="-78"/>
              </a:rPr>
              <a:t> </a:t>
            </a:r>
          </a:p>
        </p:txBody>
      </p:sp>
      <p:sp>
        <p:nvSpPr>
          <p:cNvPr id="7" name="Slide Number Placeholder 6"/>
          <p:cNvSpPr>
            <a:spLocks noGrp="1"/>
          </p:cNvSpPr>
          <p:nvPr>
            <p:ph type="sldNum" sz="quarter" idx="12"/>
          </p:nvPr>
        </p:nvSpPr>
        <p:spPr/>
        <p:txBody>
          <a:bodyPr/>
          <a:lstStyle/>
          <a:p>
            <a:fld id="{2F2AA928-F460-474D-99E4-0F61070444FC}" type="slidenum">
              <a:rPr lang="ar-JO" smtClean="0"/>
              <a:pPr/>
              <a:t>2</a:t>
            </a:fld>
            <a:endParaRPr lang="ar-JO"/>
          </a:p>
        </p:txBody>
      </p:sp>
      <p:sp>
        <p:nvSpPr>
          <p:cNvPr id="14" name="Content Placeholder 2"/>
          <p:cNvSpPr txBox="1">
            <a:spLocks/>
          </p:cNvSpPr>
          <p:nvPr/>
        </p:nvSpPr>
        <p:spPr>
          <a:xfrm>
            <a:off x="357158" y="1142984"/>
            <a:ext cx="8358246" cy="4525963"/>
          </a:xfrm>
          <a:prstGeom prst="rect">
            <a:avLst/>
          </a:prstGeom>
        </p:spPr>
        <p:txBody>
          <a:bodyPr vert="horz" lIns="91440" tIns="45720" rIns="91440" bIns="45720" rtlCol="0">
            <a:noAutofit/>
          </a:bodyPr>
          <a:lstStyle/>
          <a:p>
            <a:pPr marL="514350" marR="0" lvl="0" indent="-51435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rPr>
              <a:t>Weakly Gram-positive bacilli </a:t>
            </a:r>
          </a:p>
          <a:p>
            <a:pPr marL="514350" marR="0" lvl="0" indent="-51435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rPr>
              <a:t>Nonmotile, obligate aerobes </a:t>
            </a:r>
          </a:p>
          <a:p>
            <a:pPr marL="514350" marR="0" lvl="0" indent="-51435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rPr>
              <a:t>Nonspore forming</a:t>
            </a:r>
          </a:p>
          <a:p>
            <a:pPr marL="514350" marR="0" lvl="0" indent="-51435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rPr>
              <a:t>The lipid mycolic acids, make up more than 60% of the total cell wall mass (for which the mycobacteria are named)</a:t>
            </a:r>
          </a:p>
          <a:p>
            <a:pPr marL="514350" marR="0" lvl="0" indent="-51435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rPr>
              <a:t>Facultative</a:t>
            </a:r>
            <a:r>
              <a:rPr kumimoji="0" lang="en-US" sz="3200" b="0" i="0" u="none" strike="noStrike" kern="1200" cap="none" spc="0" normalizeH="0" noProof="0" dirty="0">
                <a:ln>
                  <a:noFill/>
                </a:ln>
                <a:solidFill>
                  <a:schemeClr val="tx1"/>
                </a:solidFill>
                <a:effectLst/>
                <a:uLnTx/>
                <a:uFillTx/>
                <a:latin typeface="+mn-lt"/>
                <a:ea typeface="+mn-ea"/>
                <a:cs typeface="Arial" pitchFamily="34" charset="0"/>
              </a:rPr>
              <a:t> </a:t>
            </a:r>
            <a:r>
              <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rPr>
              <a:t>intracellular pathogens usually infecting phagocytes (e.g. macrophages). </a:t>
            </a:r>
          </a:p>
          <a:p>
            <a:pPr marL="514350" marR="0" lvl="0" indent="-514350" algn="just"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to="" calcmode="lin" valueType="num">
                                      <p:cBhvr>
                                        <p:cTn id="15" dur="1" fill="hold"/>
                                        <p:tgtEl>
                                          <p:spTgt spid="14">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 to="" calcmode="lin" valueType="num">
                                      <p:cBhvr>
                                        <p:cTn id="20" dur="1" fill="hold"/>
                                        <p:tgtEl>
                                          <p:spTgt spid="14">
                                            <p:txEl>
                                              <p:pRg st="1" end="1"/>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to="" calcmode="lin" valueType="num">
                                      <p:cBhvr>
                                        <p:cTn id="25" dur="1" fill="hold"/>
                                        <p:tgtEl>
                                          <p:spTgt spid="14">
                                            <p:txEl>
                                              <p:pRg st="2" end="2"/>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 to="" calcmode="lin" valueType="num">
                                      <p:cBhvr>
                                        <p:cTn id="30" dur="1" fill="hold"/>
                                        <p:tgtEl>
                                          <p:spTgt spid="14">
                                            <p:txEl>
                                              <p:pRg st="3" end="3"/>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blinds(horizontal)">
                                      <p:cBhvr>
                                        <p:cTn id="3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liary tuberculosis"/>
          <p:cNvPicPr>
            <a:picLocks noChangeAspect="1" noChangeArrowheads="1"/>
          </p:cNvPicPr>
          <p:nvPr/>
        </p:nvPicPr>
        <p:blipFill>
          <a:blip r:embed="rId2" cstate="print"/>
          <a:srcRect/>
          <a:stretch>
            <a:fillRect/>
          </a:stretch>
        </p:blipFill>
        <p:spPr bwMode="auto">
          <a:xfrm>
            <a:off x="3995936" y="764704"/>
            <a:ext cx="3240360" cy="2816127"/>
          </a:xfrm>
          <a:prstGeom prst="rect">
            <a:avLst/>
          </a:prstGeom>
          <a:noFill/>
        </p:spPr>
      </p:pic>
      <p:sp>
        <p:nvSpPr>
          <p:cNvPr id="5" name="TextBox 4"/>
          <p:cNvSpPr txBox="1"/>
          <p:nvPr/>
        </p:nvSpPr>
        <p:spPr>
          <a:xfrm>
            <a:off x="3419872" y="3573016"/>
            <a:ext cx="4222053" cy="461665"/>
          </a:xfrm>
          <a:prstGeom prst="rect">
            <a:avLst/>
          </a:prstGeom>
          <a:noFill/>
        </p:spPr>
        <p:txBody>
          <a:bodyPr wrap="none" rtlCol="0">
            <a:spAutoFit/>
          </a:bodyPr>
          <a:lstStyle/>
          <a:p>
            <a:r>
              <a:rPr lang="en-US" sz="2400" b="1" dirty="0">
                <a:solidFill>
                  <a:srgbClr val="0070C0"/>
                </a:solidFill>
              </a:rPr>
              <a:t>  CT scan of lung with miliary TB</a:t>
            </a:r>
          </a:p>
        </p:txBody>
      </p:sp>
      <p:pic>
        <p:nvPicPr>
          <p:cNvPr id="1028" name="Picture 4" descr="http://individual.utoronto.ca/ecolak/auntsophie/images/127MILIARYTIBERCULOSISPA.JPG"/>
          <p:cNvPicPr>
            <a:picLocks noChangeAspect="1" noChangeArrowheads="1"/>
          </p:cNvPicPr>
          <p:nvPr/>
        </p:nvPicPr>
        <p:blipFill>
          <a:blip r:embed="rId3" cstate="print"/>
          <a:srcRect/>
          <a:stretch>
            <a:fillRect/>
          </a:stretch>
        </p:blipFill>
        <p:spPr bwMode="auto">
          <a:xfrm>
            <a:off x="107504" y="1484784"/>
            <a:ext cx="3096344" cy="2808964"/>
          </a:xfrm>
          <a:prstGeom prst="rect">
            <a:avLst/>
          </a:prstGeom>
          <a:noFill/>
        </p:spPr>
      </p:pic>
      <p:sp>
        <p:nvSpPr>
          <p:cNvPr id="7" name="TextBox 6"/>
          <p:cNvSpPr txBox="1"/>
          <p:nvPr/>
        </p:nvSpPr>
        <p:spPr>
          <a:xfrm>
            <a:off x="0" y="4365104"/>
            <a:ext cx="3927935" cy="461665"/>
          </a:xfrm>
          <a:prstGeom prst="rect">
            <a:avLst/>
          </a:prstGeom>
          <a:noFill/>
        </p:spPr>
        <p:txBody>
          <a:bodyPr wrap="none" rtlCol="0">
            <a:spAutoFit/>
          </a:bodyPr>
          <a:lstStyle/>
          <a:p>
            <a:r>
              <a:rPr lang="en-US" sz="2400" b="1" dirty="0">
                <a:solidFill>
                  <a:srgbClr val="0070C0"/>
                </a:solidFill>
              </a:rPr>
              <a:t>  X-ray of lung with miliary TB</a:t>
            </a:r>
          </a:p>
        </p:txBody>
      </p:sp>
      <p:sp>
        <p:nvSpPr>
          <p:cNvPr id="8" name="Rectangle 7"/>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9" name="Straight Connector 8"/>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83568" y="961564"/>
            <a:ext cx="2088232" cy="523220"/>
          </a:xfrm>
          <a:prstGeom prst="rect">
            <a:avLst/>
          </a:prstGeom>
        </p:spPr>
        <p:txBody>
          <a:bodyPr wrap="square">
            <a:spAutoFit/>
          </a:bodyPr>
          <a:lstStyle/>
          <a:p>
            <a:pPr algn="l"/>
            <a:r>
              <a:rPr lang="en-US" sz="2800" b="1" dirty="0">
                <a:solidFill>
                  <a:srgbClr val="0070C0"/>
                </a:solidFill>
              </a:rPr>
              <a:t>Miliary TB</a:t>
            </a:r>
          </a:p>
        </p:txBody>
      </p:sp>
      <p:sp>
        <p:nvSpPr>
          <p:cNvPr id="12" name="Slide Number Placeholder 11"/>
          <p:cNvSpPr>
            <a:spLocks noGrp="1"/>
          </p:cNvSpPr>
          <p:nvPr>
            <p:ph type="sldNum" sz="quarter" idx="12"/>
          </p:nvPr>
        </p:nvSpPr>
        <p:spPr/>
        <p:txBody>
          <a:bodyPr/>
          <a:lstStyle/>
          <a:p>
            <a:fld id="{2F2AA928-F460-474D-99E4-0F61070444FC}" type="slidenum">
              <a:rPr lang="ar-JO" smtClean="0"/>
              <a:pPr/>
              <a:t>20</a:t>
            </a:fld>
            <a:endParaRPr lang="ar-JO"/>
          </a:p>
        </p:txBody>
      </p:sp>
      <p:pic>
        <p:nvPicPr>
          <p:cNvPr id="2050" name="Picture 2" descr="http://images.radiopaedia.org/images/299007/4817cbe1205ef623cdbade96f34007.jpg"/>
          <p:cNvPicPr>
            <a:picLocks noChangeAspect="1" noChangeArrowheads="1"/>
          </p:cNvPicPr>
          <p:nvPr/>
        </p:nvPicPr>
        <p:blipFill>
          <a:blip r:embed="rId4" cstate="print"/>
          <a:srcRect/>
          <a:stretch>
            <a:fillRect/>
          </a:stretch>
        </p:blipFill>
        <p:spPr bwMode="auto">
          <a:xfrm>
            <a:off x="4716016" y="4005064"/>
            <a:ext cx="2880320" cy="2808312"/>
          </a:xfrm>
          <a:prstGeom prst="rect">
            <a:avLst/>
          </a:prstGeom>
          <a:noFill/>
        </p:spPr>
      </p:pic>
      <p:sp>
        <p:nvSpPr>
          <p:cNvPr id="14" name="Rectangle 13"/>
          <p:cNvSpPr/>
          <p:nvPr/>
        </p:nvSpPr>
        <p:spPr>
          <a:xfrm>
            <a:off x="2505537" y="5733256"/>
            <a:ext cx="2138471" cy="461665"/>
          </a:xfrm>
          <a:prstGeom prst="rect">
            <a:avLst/>
          </a:prstGeom>
        </p:spPr>
        <p:txBody>
          <a:bodyPr wrap="none">
            <a:spAutoFit/>
          </a:bodyPr>
          <a:lstStyle/>
          <a:p>
            <a:r>
              <a:rPr lang="en-US" sz="2400" b="1" dirty="0">
                <a:solidFill>
                  <a:srgbClr val="0070C0"/>
                </a:solidFill>
              </a:rPr>
              <a:t>Lung miliary 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box(in)">
                                      <p:cBhvr>
                                        <p:cTn id="20" dur="500"/>
                                        <p:tgtEl>
                                          <p:spTgt spid="2050"/>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cstate="print"/>
          <a:srcRect/>
          <a:stretch>
            <a:fillRect/>
          </a:stretch>
        </p:blipFill>
        <p:spPr bwMode="auto">
          <a:xfrm>
            <a:off x="1223667" y="1052736"/>
            <a:ext cx="5784095" cy="4320480"/>
          </a:xfrm>
          <a:prstGeom prst="rect">
            <a:avLst/>
          </a:prstGeom>
          <a:noFill/>
          <a:ln w="9525">
            <a:noFill/>
            <a:miter lim="800000"/>
            <a:headEnd/>
            <a:tailEnd/>
          </a:ln>
        </p:spPr>
      </p:pic>
      <p:sp>
        <p:nvSpPr>
          <p:cNvPr id="5" name="Rectangle 4"/>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6" name="Straight Connector 5"/>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935635" y="1772816"/>
            <a:ext cx="1728192" cy="158417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079651" y="1844824"/>
            <a:ext cx="3240360" cy="338437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040091" y="1340768"/>
            <a:ext cx="1656184" cy="3672408"/>
          </a:xfrm>
          <a:prstGeom prst="round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571666" y="5805264"/>
            <a:ext cx="5354583" cy="461665"/>
          </a:xfrm>
          <a:prstGeom prst="rect">
            <a:avLst/>
          </a:prstGeom>
        </p:spPr>
        <p:txBody>
          <a:bodyPr wrap="square">
            <a:spAutoFit/>
          </a:bodyPr>
          <a:lstStyle/>
          <a:p>
            <a:pPr algn="l" rtl="0">
              <a:buFont typeface="Wingdings" pitchFamily="2" charset="2"/>
              <a:buChar char="ü"/>
            </a:pPr>
            <a:r>
              <a:rPr lang="en-US" altLang="ar-SA" sz="2400" b="1" dirty="0">
                <a:solidFill>
                  <a:srgbClr val="C00000"/>
                </a:solidFill>
                <a:cs typeface="Times New Roman" pitchFamily="18" charset="0"/>
              </a:rPr>
              <a:t>Progressive Pulmonary TB (entire lob)</a:t>
            </a:r>
          </a:p>
        </p:txBody>
      </p:sp>
      <p:cxnSp>
        <p:nvCxnSpPr>
          <p:cNvPr id="16" name="Straight Arrow Connector 15"/>
          <p:cNvCxnSpPr/>
          <p:nvPr/>
        </p:nvCxnSpPr>
        <p:spPr>
          <a:xfrm flipV="1">
            <a:off x="4740018" y="2276872"/>
            <a:ext cx="864096" cy="36004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00412" y="5199583"/>
            <a:ext cx="5215670" cy="461665"/>
          </a:xfrm>
          <a:prstGeom prst="rect">
            <a:avLst/>
          </a:prstGeom>
        </p:spPr>
        <p:txBody>
          <a:bodyPr wrap="square">
            <a:spAutoFit/>
          </a:bodyPr>
          <a:lstStyle/>
          <a:p>
            <a:pPr lvl="0" algn="l" rtl="0">
              <a:spcBef>
                <a:spcPct val="0"/>
              </a:spcBef>
              <a:defRPr/>
            </a:pPr>
            <a:r>
              <a:rPr lang="en-US" sz="2400" b="1" dirty="0">
                <a:solidFill>
                  <a:srgbClr val="C00000"/>
                </a:solidFill>
                <a:cs typeface="Times New Roman" pitchFamily="18" charset="0"/>
              </a:rPr>
              <a:t>Secondary  (reactivation) TB</a:t>
            </a:r>
            <a:endParaRPr lang="en-US" sz="2400" dirty="0">
              <a:cs typeface="Times New Roman" pitchFamily="18" charset="0"/>
            </a:endParaRPr>
          </a:p>
        </p:txBody>
      </p:sp>
      <p:sp>
        <p:nvSpPr>
          <p:cNvPr id="20" name="Rectangle 19"/>
          <p:cNvSpPr/>
          <p:nvPr/>
        </p:nvSpPr>
        <p:spPr>
          <a:xfrm>
            <a:off x="-264030" y="3284984"/>
            <a:ext cx="1763688" cy="461665"/>
          </a:xfrm>
          <a:prstGeom prst="rect">
            <a:avLst/>
          </a:prstGeom>
        </p:spPr>
        <p:txBody>
          <a:bodyPr wrap="square">
            <a:spAutoFit/>
          </a:bodyPr>
          <a:lstStyle/>
          <a:p>
            <a:r>
              <a:rPr lang="en-US" sz="2400" b="1" dirty="0">
                <a:solidFill>
                  <a:srgbClr val="C00000"/>
                </a:solidFill>
                <a:cs typeface="Times New Roman" pitchFamily="18" charset="0"/>
              </a:rPr>
              <a:t>Primary TB</a:t>
            </a:r>
            <a:endParaRPr lang="en-US" sz="2400" dirty="0"/>
          </a:p>
        </p:txBody>
      </p:sp>
      <p:sp>
        <p:nvSpPr>
          <p:cNvPr id="23" name="Rectangle 22"/>
          <p:cNvSpPr/>
          <p:nvPr/>
        </p:nvSpPr>
        <p:spPr>
          <a:xfrm>
            <a:off x="7596336" y="4725144"/>
            <a:ext cx="731675" cy="369332"/>
          </a:xfrm>
          <a:prstGeom prst="rect">
            <a:avLst/>
          </a:prstGeom>
        </p:spPr>
        <p:txBody>
          <a:bodyPr wrap="none">
            <a:spAutoFit/>
          </a:bodyPr>
          <a:lstStyle/>
          <a:p>
            <a:r>
              <a:rPr lang="en-US" dirty="0"/>
              <a:t>Millet</a:t>
            </a:r>
          </a:p>
        </p:txBody>
      </p:sp>
      <p:pic>
        <p:nvPicPr>
          <p:cNvPr id="89092" name="Picture 4" descr="https://sp.yimg.com/ib/th?id=HN.608046882713175098&amp;pid=15.1&amp;P=0"/>
          <p:cNvPicPr>
            <a:picLocks noChangeAspect="1" noChangeArrowheads="1"/>
          </p:cNvPicPr>
          <p:nvPr/>
        </p:nvPicPr>
        <p:blipFill>
          <a:blip r:embed="rId3" cstate="print"/>
          <a:srcRect/>
          <a:stretch>
            <a:fillRect/>
          </a:stretch>
        </p:blipFill>
        <p:spPr bwMode="auto">
          <a:xfrm>
            <a:off x="6804248" y="2988332"/>
            <a:ext cx="2315750" cy="1736812"/>
          </a:xfrm>
          <a:prstGeom prst="rect">
            <a:avLst/>
          </a:prstGeom>
          <a:noFill/>
        </p:spPr>
      </p:pic>
      <p:pic>
        <p:nvPicPr>
          <p:cNvPr id="89094" name="Picture 6" descr="https://sp.yimg.com/ib/th?id=HN.608013738443080943&amp;pid=15.1&amp;P=0"/>
          <p:cNvPicPr>
            <a:picLocks noChangeAspect="1" noChangeArrowheads="1"/>
          </p:cNvPicPr>
          <p:nvPr/>
        </p:nvPicPr>
        <p:blipFill>
          <a:blip r:embed="rId4" cstate="print"/>
          <a:srcRect/>
          <a:stretch>
            <a:fillRect/>
          </a:stretch>
        </p:blipFill>
        <p:spPr bwMode="auto">
          <a:xfrm>
            <a:off x="6984268" y="5085184"/>
            <a:ext cx="2052228" cy="1368152"/>
          </a:xfrm>
          <a:prstGeom prst="rect">
            <a:avLst/>
          </a:prstGeom>
          <a:noFill/>
        </p:spPr>
      </p:pic>
      <p:sp>
        <p:nvSpPr>
          <p:cNvPr id="17" name="Slide Number Placeholder 16"/>
          <p:cNvSpPr>
            <a:spLocks noGrp="1"/>
          </p:cNvSpPr>
          <p:nvPr>
            <p:ph type="sldNum" sz="quarter" idx="12"/>
          </p:nvPr>
        </p:nvSpPr>
        <p:spPr>
          <a:xfrm>
            <a:off x="3203848" y="6309320"/>
            <a:ext cx="2133600" cy="365125"/>
          </a:xfrm>
        </p:spPr>
        <p:txBody>
          <a:bodyPr/>
          <a:lstStyle/>
          <a:p>
            <a:fld id="{2F2AA928-F460-474D-99E4-0F61070444FC}" type="slidenum">
              <a:rPr lang="ar-JO" smtClean="0"/>
              <a:pPr/>
              <a:t>21</a:t>
            </a:fld>
            <a:endParaRPr lang="ar-JO" dirty="0"/>
          </a:p>
        </p:txBody>
      </p:sp>
      <p:sp>
        <p:nvSpPr>
          <p:cNvPr id="24" name="Rectangle 23"/>
          <p:cNvSpPr/>
          <p:nvPr/>
        </p:nvSpPr>
        <p:spPr>
          <a:xfrm>
            <a:off x="7364965" y="1959223"/>
            <a:ext cx="1482842" cy="461665"/>
          </a:xfrm>
          <a:prstGeom prst="rect">
            <a:avLst/>
          </a:prstGeom>
        </p:spPr>
        <p:txBody>
          <a:bodyPr wrap="none">
            <a:spAutoFit/>
          </a:bodyPr>
          <a:lstStyle/>
          <a:p>
            <a:pPr algn="l" rtl="0"/>
            <a:r>
              <a:rPr lang="en-US" altLang="ar-SA" sz="2400" b="1" dirty="0">
                <a:solidFill>
                  <a:srgbClr val="C00000"/>
                </a:solidFill>
                <a:cs typeface="Times New Roman" pitchFamily="18" charset="0"/>
              </a:rPr>
              <a:t>Miliary TB</a:t>
            </a:r>
          </a:p>
        </p:txBody>
      </p:sp>
      <p:cxnSp>
        <p:nvCxnSpPr>
          <p:cNvPr id="25" name="Straight Arrow Connector 24"/>
          <p:cNvCxnSpPr/>
          <p:nvPr/>
        </p:nvCxnSpPr>
        <p:spPr>
          <a:xfrm flipH="1">
            <a:off x="5820138" y="2276872"/>
            <a:ext cx="1512168" cy="122413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380312" y="6381328"/>
            <a:ext cx="1316771" cy="369332"/>
          </a:xfrm>
          <a:prstGeom prst="rect">
            <a:avLst/>
          </a:prstGeom>
        </p:spPr>
        <p:txBody>
          <a:bodyPr wrap="none">
            <a:spAutoFit/>
          </a:bodyPr>
          <a:lstStyle/>
          <a:p>
            <a:r>
              <a:rPr lang="en-US" dirty="0"/>
              <a:t>Millet seeds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blinds(horizontal)">
                                      <p:cBhvr>
                                        <p:cTn id="7" dur="500"/>
                                        <p:tgtEl>
                                          <p:spTgt spid="890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9092"/>
                                        </p:tgtEl>
                                        <p:attrNameLst>
                                          <p:attrName>style.visibility</p:attrName>
                                        </p:attrNameLst>
                                      </p:cBhvr>
                                      <p:to>
                                        <p:strVal val="visible"/>
                                      </p:to>
                                    </p:set>
                                    <p:animEffect transition="in" filter="blinds(horizontal)">
                                      <p:cBhvr>
                                        <p:cTn id="47" dur="500"/>
                                        <p:tgtEl>
                                          <p:spTgt spid="8909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89094"/>
                                        </p:tgtEl>
                                        <p:attrNameLst>
                                          <p:attrName>style.visibility</p:attrName>
                                        </p:attrNameLst>
                                      </p:cBhvr>
                                      <p:to>
                                        <p:strVal val="visible"/>
                                      </p:to>
                                    </p:set>
                                    <p:animEffect transition="in" filter="blinds(horizontal)">
                                      <p:cBhvr>
                                        <p:cTn id="57" dur="500"/>
                                        <p:tgtEl>
                                          <p:spTgt spid="8909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linds(horizontal)">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9" grpId="0"/>
      <p:bldP spid="20" grpId="0"/>
      <p:bldP spid="23" grpId="0"/>
      <p:bldP spid="24"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idx="4294967295"/>
          </p:nvPr>
        </p:nvSpPr>
        <p:spPr/>
        <p:txBody>
          <a:bodyPr/>
          <a:lstStyle/>
          <a:p>
            <a:pPr eaLnBrk="1" hangingPunct="1">
              <a:defRPr/>
            </a:pPr>
            <a:r>
              <a:rPr lang="en-US" b="1">
                <a:solidFill>
                  <a:srgbClr val="FF0000"/>
                </a:solidFill>
              </a:rPr>
              <a:t>Who is a TB Suspect?</a:t>
            </a:r>
          </a:p>
        </p:txBody>
      </p:sp>
      <p:sp>
        <p:nvSpPr>
          <p:cNvPr id="12291" name="Rectangle 3"/>
          <p:cNvSpPr>
            <a:spLocks noGrp="1" noChangeArrowheads="1"/>
          </p:cNvSpPr>
          <p:nvPr>
            <p:ph type="body" idx="4294967295"/>
          </p:nvPr>
        </p:nvSpPr>
        <p:spPr>
          <a:xfrm>
            <a:off x="562708" y="1646238"/>
            <a:ext cx="8229600" cy="3078162"/>
          </a:xfrm>
        </p:spPr>
        <p:txBody>
          <a:bodyPr/>
          <a:lstStyle/>
          <a:p>
            <a:pPr eaLnBrk="1" hangingPunct="1"/>
            <a:endParaRPr lang="en-US" dirty="0"/>
          </a:p>
          <a:p>
            <a:pPr eaLnBrk="1" hangingPunct="1">
              <a:buFontTx/>
              <a:buNone/>
            </a:pPr>
            <a:r>
              <a:rPr lang="en-US" dirty="0"/>
              <a:t>“Any person who presents with symptoms or signs suggestive of TB, in particular cough of long duration (more than 2 weeks).”</a:t>
            </a:r>
          </a:p>
        </p:txBody>
      </p:sp>
      <p:sp>
        <p:nvSpPr>
          <p:cNvPr id="4" name="Slide Number Placeholder 3"/>
          <p:cNvSpPr>
            <a:spLocks noGrp="1"/>
          </p:cNvSpPr>
          <p:nvPr>
            <p:ph type="sldNum" sz="quarter" idx="12"/>
          </p:nvPr>
        </p:nvSpPr>
        <p:spPr/>
        <p:txBody>
          <a:bodyPr/>
          <a:lstStyle/>
          <a:p>
            <a:fld id="{2F2AA928-F460-474D-99E4-0F61070444FC}" type="slidenum">
              <a:rPr lang="ar-JO" smtClean="0"/>
              <a:pPr/>
              <a:t>22</a:t>
            </a:fld>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 calcmode="lin" valueType="num">
                                      <p:cBhvr additive="base">
                                        <p:cTn id="7" dur="5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1643050"/>
            <a:ext cx="4357718" cy="1214446"/>
          </a:xfrm>
          <a:solidFill>
            <a:srgbClr val="FFFF00"/>
          </a:solidFill>
        </p:spPr>
        <p:txBody>
          <a:bodyPr>
            <a:normAutofit/>
          </a:bodyPr>
          <a:lstStyle/>
          <a:p>
            <a:pPr algn="ctr">
              <a:buNone/>
            </a:pPr>
            <a:r>
              <a:rPr lang="en-US" sz="3300" dirty="0">
                <a:solidFill>
                  <a:prstClr val="black"/>
                </a:solidFill>
              </a:rPr>
              <a:t>Diagnosis of active</a:t>
            </a:r>
          </a:p>
          <a:p>
            <a:pPr algn="ctr">
              <a:buNone/>
            </a:pPr>
            <a:r>
              <a:rPr lang="en-US" sz="3300" dirty="0">
                <a:solidFill>
                  <a:prstClr val="black"/>
                </a:solidFill>
              </a:rPr>
              <a:t>Tuberculosis</a:t>
            </a:r>
          </a:p>
          <a:p>
            <a:pPr algn="ctr">
              <a:buNone/>
            </a:pPr>
            <a:endParaRPr lang="en-US" sz="2800" b="1" dirty="0"/>
          </a:p>
          <a:p>
            <a:pPr marL="514350" indent="-514350" algn="ctr">
              <a:buNone/>
            </a:pPr>
            <a:endParaRPr lang="en-US" dirty="0"/>
          </a:p>
        </p:txBody>
      </p:sp>
      <p:sp>
        <p:nvSpPr>
          <p:cNvPr id="5" name="Slide Number Placeholder 4"/>
          <p:cNvSpPr>
            <a:spLocks noGrp="1"/>
          </p:cNvSpPr>
          <p:nvPr>
            <p:ph type="sldNum" sz="quarter" idx="12"/>
          </p:nvPr>
        </p:nvSpPr>
        <p:spPr/>
        <p:txBody>
          <a:bodyPr/>
          <a:lstStyle/>
          <a:p>
            <a:fld id="{2F2AA928-F460-474D-99E4-0F61070444FC}" type="slidenum">
              <a:rPr lang="ar-JO" smtClean="0"/>
              <a:pPr/>
              <a:t>23</a:t>
            </a:fld>
            <a:endParaRPr lang="ar-JO"/>
          </a:p>
        </p:txBody>
      </p:sp>
      <p:sp>
        <p:nvSpPr>
          <p:cNvPr id="6" name="Rectangle 5"/>
          <p:cNvSpPr/>
          <p:nvPr/>
        </p:nvSpPr>
        <p:spPr>
          <a:xfrm>
            <a:off x="2915816" y="-148753"/>
            <a:ext cx="3024336" cy="769441"/>
          </a:xfrm>
          <a:prstGeom prst="rect">
            <a:avLst/>
          </a:prstGeom>
        </p:spPr>
        <p:txBody>
          <a:bodyPr wrap="square">
            <a:spAutoFit/>
          </a:bodyPr>
          <a:lstStyle/>
          <a:p>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mj-ea"/>
                <a:cs typeface="Times New Roman" pitchFamily="18" charset="0"/>
              </a:rPr>
              <a:t>Diagnosis</a:t>
            </a:r>
            <a:r>
              <a:rPr lang="en-US" sz="4400" b="1" dirty="0">
                <a:solidFill>
                  <a:prstClr val="black"/>
                </a:solidFill>
                <a:latin typeface="Arial" panose="020B0604020202020204" pitchFamily="34" charset="0"/>
                <a:ea typeface="+mj-ea"/>
                <a:cs typeface="Arial" panose="020B0604020202020204" pitchFamily="34" charset="0"/>
              </a:rPr>
              <a:t> </a:t>
            </a:r>
            <a:endParaRPr lang="en-US" sz="4400" dirty="0"/>
          </a:p>
        </p:txBody>
      </p:sp>
      <p:cxnSp>
        <p:nvCxnSpPr>
          <p:cNvPr id="7" name="Straight Connector 6"/>
          <p:cNvCxnSpPr/>
          <p:nvPr/>
        </p:nvCxnSpPr>
        <p:spPr>
          <a:xfrm>
            <a:off x="899592" y="692696"/>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71934" y="3571876"/>
            <a:ext cx="4643470" cy="1209562"/>
          </a:xfrm>
          <a:prstGeom prst="rect">
            <a:avLst/>
          </a:prstGeom>
          <a:solidFill>
            <a:srgbClr val="FF0000"/>
          </a:solidFill>
        </p:spPr>
        <p:txBody>
          <a:bodyPr wrap="square">
            <a:spAutoFit/>
          </a:bodyPr>
          <a:lstStyle/>
          <a:p>
            <a:pPr marL="342900" lvl="0" indent="-342900" algn="ctr" rtl="0">
              <a:spcBef>
                <a:spcPct val="20000"/>
              </a:spcBef>
            </a:pPr>
            <a:r>
              <a:rPr lang="en-US" sz="3300" b="1" dirty="0">
                <a:solidFill>
                  <a:schemeClr val="bg1"/>
                </a:solidFill>
              </a:rPr>
              <a:t>Diagnosis of latent</a:t>
            </a:r>
          </a:p>
          <a:p>
            <a:pPr marL="342900" lvl="0" indent="-342900" algn="ctr" rtl="0">
              <a:spcBef>
                <a:spcPct val="20000"/>
              </a:spcBef>
            </a:pPr>
            <a:r>
              <a:rPr lang="en-US" sz="3300" b="1" dirty="0">
                <a:solidFill>
                  <a:schemeClr val="bg1"/>
                </a:solidFill>
              </a:rPr>
              <a:t>Tuberculosis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blinds(horizontal)">
                                      <p:cBhvr>
                                        <p:cTn id="15" dur="5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linds(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linds(horizont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642918"/>
            <a:ext cx="8686800" cy="5197493"/>
          </a:xfrm>
        </p:spPr>
        <p:txBody>
          <a:bodyPr>
            <a:noAutofit/>
          </a:bodyPr>
          <a:lstStyle/>
          <a:p>
            <a:pPr>
              <a:buNone/>
            </a:pPr>
            <a:r>
              <a:rPr lang="en-US" sz="2800" b="1" dirty="0"/>
              <a:t>Diagnosis of active Tuberculosis:</a:t>
            </a:r>
          </a:p>
          <a:p>
            <a:pPr marL="514350" indent="-514350">
              <a:buNone/>
            </a:pPr>
            <a:r>
              <a:rPr lang="en-US" sz="2400" b="1" u="sng" dirty="0">
                <a:solidFill>
                  <a:srgbClr val="0070C0"/>
                </a:solidFill>
              </a:rPr>
              <a:t>Specimen collcetion: </a:t>
            </a:r>
          </a:p>
          <a:p>
            <a:pPr marL="514350" indent="-514350">
              <a:buFont typeface="+mj-lt"/>
              <a:buAutoNum type="arabicPeriod"/>
            </a:pPr>
            <a:r>
              <a:rPr lang="en-US" sz="2400" b="1" dirty="0"/>
              <a:t>In pulmunary tuberulosis:</a:t>
            </a:r>
          </a:p>
          <a:p>
            <a:pPr marL="1314450" lvl="2" indent="-514350">
              <a:buFont typeface="+mj-lt"/>
              <a:buAutoNum type="alphaLcPeriod"/>
            </a:pPr>
            <a:r>
              <a:rPr lang="en-US" sz="2000" dirty="0"/>
              <a:t>specimen is collected in a widemouth container, two specimens</a:t>
            </a:r>
          </a:p>
          <a:p>
            <a:pPr marL="1771650" lvl="3" indent="-514350">
              <a:buFont typeface="Wingdings" pitchFamily="2" charset="2"/>
              <a:buChar char="ü"/>
            </a:pPr>
            <a:r>
              <a:rPr lang="en-US" dirty="0"/>
              <a:t>Sample collected at the same day</a:t>
            </a:r>
          </a:p>
          <a:p>
            <a:pPr marL="1771650" lvl="3" indent="-514350">
              <a:buFont typeface="Wingdings" pitchFamily="2" charset="2"/>
              <a:buChar char="ü"/>
            </a:pPr>
            <a:r>
              <a:rPr lang="en-US" dirty="0"/>
              <a:t>Sample collected on the next day (early morning)</a:t>
            </a:r>
          </a:p>
          <a:p>
            <a:pPr marL="0" lvl="3" indent="-514350">
              <a:buNone/>
            </a:pPr>
            <a:r>
              <a:rPr lang="en-US" dirty="0"/>
              <a:t>              b. Laryngeal swabs or brochial washing</a:t>
            </a:r>
          </a:p>
          <a:p>
            <a:pPr marL="0" lvl="3" indent="-514350">
              <a:buNone/>
            </a:pPr>
            <a:r>
              <a:rPr lang="en-US" dirty="0"/>
              <a:t>              c.  In children, gastric aspirate my be used as they tend to swallow sputum</a:t>
            </a:r>
          </a:p>
          <a:p>
            <a:pPr marL="0" lvl="3" indent="-514350">
              <a:buNone/>
            </a:pPr>
            <a:r>
              <a:rPr lang="en-US" b="1" dirty="0"/>
              <a:t>2.      </a:t>
            </a:r>
            <a:r>
              <a:rPr lang="en-US" sz="2400" b="1" dirty="0"/>
              <a:t>In extrapulmonary tubeculois (depending on te site of infection):</a:t>
            </a:r>
          </a:p>
          <a:p>
            <a:pPr marL="1828800" lvl="7" indent="-514350">
              <a:buFont typeface="Wingdings" pitchFamily="2" charset="2"/>
              <a:buChar char="ü"/>
            </a:pPr>
            <a:r>
              <a:rPr lang="en-US" dirty="0"/>
              <a:t>Lymph node aspirate</a:t>
            </a:r>
          </a:p>
          <a:p>
            <a:pPr marL="1828800" lvl="7" indent="-514350">
              <a:buFont typeface="Wingdings" pitchFamily="2" charset="2"/>
              <a:buChar char="ü"/>
            </a:pPr>
            <a:r>
              <a:rPr lang="en-US" dirty="0"/>
              <a:t>Pleural fluid</a:t>
            </a:r>
          </a:p>
          <a:p>
            <a:pPr marL="1828800" lvl="7" indent="-514350">
              <a:buFont typeface="Wingdings" pitchFamily="2" charset="2"/>
              <a:buChar char="ü"/>
            </a:pPr>
            <a:r>
              <a:rPr lang="en-US" dirty="0"/>
              <a:t>Urine </a:t>
            </a:r>
          </a:p>
          <a:p>
            <a:pPr marL="1828800" lvl="7" indent="-514350">
              <a:buFont typeface="Wingdings" pitchFamily="2" charset="2"/>
              <a:buChar char="ü"/>
            </a:pPr>
            <a:r>
              <a:rPr lang="en-US" dirty="0"/>
              <a:t>Synovial fluid</a:t>
            </a:r>
          </a:p>
          <a:p>
            <a:pPr marL="1828800" lvl="7" indent="-514350">
              <a:buFont typeface="Wingdings" pitchFamily="2" charset="2"/>
              <a:buChar char="ü"/>
            </a:pPr>
            <a:r>
              <a:rPr lang="en-US" dirty="0"/>
              <a:t>CSF</a:t>
            </a:r>
          </a:p>
          <a:p>
            <a:pPr marL="1828800" lvl="7" indent="-514350">
              <a:buFont typeface="Wingdings" pitchFamily="2" charset="2"/>
              <a:buChar char="ü"/>
            </a:pPr>
            <a:r>
              <a:rPr lang="en-US" dirty="0"/>
              <a:t>Pus</a:t>
            </a:r>
          </a:p>
        </p:txBody>
      </p:sp>
      <p:sp>
        <p:nvSpPr>
          <p:cNvPr id="5" name="Slide Number Placeholder 4"/>
          <p:cNvSpPr>
            <a:spLocks noGrp="1"/>
          </p:cNvSpPr>
          <p:nvPr>
            <p:ph type="sldNum" sz="quarter" idx="12"/>
          </p:nvPr>
        </p:nvSpPr>
        <p:spPr/>
        <p:txBody>
          <a:bodyPr/>
          <a:lstStyle/>
          <a:p>
            <a:fld id="{2F2AA928-F460-474D-99E4-0F61070444FC}" type="slidenum">
              <a:rPr lang="ar-JO" smtClean="0"/>
              <a:pPr/>
              <a:t>24</a:t>
            </a:fld>
            <a:endParaRPr lang="ar-JO"/>
          </a:p>
        </p:txBody>
      </p:sp>
      <p:sp>
        <p:nvSpPr>
          <p:cNvPr id="6" name="Rectangle 5"/>
          <p:cNvSpPr/>
          <p:nvPr/>
        </p:nvSpPr>
        <p:spPr>
          <a:xfrm>
            <a:off x="2915816" y="-148753"/>
            <a:ext cx="3024336" cy="769441"/>
          </a:xfrm>
          <a:prstGeom prst="rect">
            <a:avLst/>
          </a:prstGeom>
        </p:spPr>
        <p:txBody>
          <a:bodyPr wrap="square">
            <a:spAutoFit/>
          </a:bodyPr>
          <a:lstStyle/>
          <a:p>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mj-ea"/>
                <a:cs typeface="Times New Roman" pitchFamily="18" charset="0"/>
              </a:rPr>
              <a:t>Diagnosis</a:t>
            </a:r>
            <a:r>
              <a:rPr lang="en-US" sz="4400" b="1" dirty="0">
                <a:solidFill>
                  <a:prstClr val="black"/>
                </a:solidFill>
                <a:latin typeface="Arial" panose="020B0604020202020204" pitchFamily="34" charset="0"/>
                <a:ea typeface="+mj-ea"/>
                <a:cs typeface="Arial" panose="020B0604020202020204" pitchFamily="34" charset="0"/>
              </a:rPr>
              <a:t> </a:t>
            </a:r>
            <a:endParaRPr lang="en-US" sz="4400" dirty="0"/>
          </a:p>
        </p:txBody>
      </p:sp>
      <p:cxnSp>
        <p:nvCxnSpPr>
          <p:cNvPr id="7" name="Straight Connector 6"/>
          <p:cNvCxnSpPr/>
          <p:nvPr/>
        </p:nvCxnSpPr>
        <p:spPr>
          <a:xfrm>
            <a:off x="899592" y="692696"/>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15816" y="-148753"/>
            <a:ext cx="3024336" cy="769441"/>
          </a:xfrm>
          <a:prstGeom prst="rect">
            <a:avLst/>
          </a:prstGeom>
        </p:spPr>
        <p:txBody>
          <a:bodyPr wrap="square">
            <a:spAutoFit/>
          </a:bodyPr>
          <a:lstStyle/>
          <a:p>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mj-ea"/>
                <a:cs typeface="Times New Roman" pitchFamily="18" charset="0"/>
              </a:rPr>
              <a:t>Diagnosis</a:t>
            </a:r>
            <a:r>
              <a:rPr lang="en-US" sz="4400" b="1" dirty="0">
                <a:solidFill>
                  <a:prstClr val="black"/>
                </a:solidFill>
                <a:latin typeface="Arial" panose="020B0604020202020204" pitchFamily="34" charset="0"/>
                <a:ea typeface="+mj-ea"/>
                <a:cs typeface="Arial" panose="020B0604020202020204" pitchFamily="34" charset="0"/>
              </a:rPr>
              <a:t> </a:t>
            </a:r>
            <a:endParaRPr lang="en-US" sz="4400" dirty="0"/>
          </a:p>
        </p:txBody>
      </p:sp>
      <p:cxnSp>
        <p:nvCxnSpPr>
          <p:cNvPr id="8" name="Straight Connector 7"/>
          <p:cNvCxnSpPr/>
          <p:nvPr/>
        </p:nvCxnSpPr>
        <p:spPr>
          <a:xfrm>
            <a:off x="899592" y="692696"/>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526292" y="785794"/>
            <a:ext cx="8366188" cy="5857916"/>
          </a:xfrm>
        </p:spPr>
        <p:txBody>
          <a:bodyPr>
            <a:normAutofit fontScale="92500" lnSpcReduction="20000"/>
          </a:bodyPr>
          <a:lstStyle/>
          <a:p>
            <a:pPr marL="0" indent="0">
              <a:buNone/>
            </a:pPr>
            <a:r>
              <a:rPr lang="en-US" sz="2400" b="1" dirty="0"/>
              <a:t>1- Diagnosis of active Tuberculosis (Explained in the lab):</a:t>
            </a:r>
          </a:p>
          <a:p>
            <a:pPr marL="0" indent="0">
              <a:buNone/>
            </a:pPr>
            <a:r>
              <a:rPr lang="en-US" sz="2400" b="1" dirty="0"/>
              <a:t>2- Diagnosis of latent  Tuberculosis (</a:t>
            </a:r>
            <a:r>
              <a:rPr lang="en-US" sz="2400" b="1" u="sng" dirty="0"/>
              <a:t>tuberculin test )</a:t>
            </a:r>
            <a:r>
              <a:rPr lang="en-US" sz="2400" b="1" dirty="0"/>
              <a:t>:</a:t>
            </a:r>
          </a:p>
          <a:p>
            <a:pPr marL="0" indent="0">
              <a:buNone/>
            </a:pPr>
            <a:r>
              <a:rPr lang="en-US" sz="2200" b="1" u="sng" dirty="0"/>
              <a:t>Principle</a:t>
            </a:r>
            <a:r>
              <a:rPr lang="en-US" sz="2400" b="1" dirty="0"/>
              <a:t> </a:t>
            </a:r>
          </a:p>
          <a:p>
            <a:pPr marL="0" indent="0">
              <a:buNone/>
            </a:pPr>
            <a:r>
              <a:rPr lang="en-US" sz="2000" dirty="0"/>
              <a:t>Latent tuberculosis is diagnosed by demonstration of type IV (delayed) hyoersensitivity rection against the tubercule bacllic antigens</a:t>
            </a:r>
          </a:p>
          <a:p>
            <a:pPr marL="0" indent="0">
              <a:buNone/>
            </a:pPr>
            <a:r>
              <a:rPr lang="en-US" sz="2200" b="1" u="sng" dirty="0"/>
              <a:t>Antigens used in tuberculin test </a:t>
            </a:r>
          </a:p>
          <a:p>
            <a:pPr marL="0" indent="0">
              <a:buNone/>
            </a:pPr>
            <a:r>
              <a:rPr lang="en-US" sz="2000" dirty="0"/>
              <a:t>PPD (purified protein derivative antigen): it is a purified preparation of the active M. tuberculosis proteins after growing on a semisynthetic medium</a:t>
            </a:r>
          </a:p>
          <a:p>
            <a:pPr marL="0" indent="0">
              <a:buNone/>
            </a:pPr>
            <a:r>
              <a:rPr lang="en-US" sz="2200" b="1" u="sng" dirty="0"/>
              <a:t>Dosage</a:t>
            </a:r>
          </a:p>
          <a:p>
            <a:pPr marL="0" indent="0">
              <a:buNone/>
            </a:pPr>
            <a:r>
              <a:rPr lang="en-US" sz="2000" dirty="0"/>
              <a:t>It is expressed in tuberculin unit (TU). One TU is equal to 0.01 ml of 0.00002 mg of PPD</a:t>
            </a:r>
          </a:p>
          <a:p>
            <a:pPr marL="0" indent="0">
              <a:buNone/>
            </a:pPr>
            <a:r>
              <a:rPr lang="en-US" sz="2200" b="1" u="sng" dirty="0"/>
              <a:t>Procedure</a:t>
            </a:r>
          </a:p>
          <a:p>
            <a:pPr marL="0" indent="0">
              <a:buNone/>
            </a:pPr>
            <a:r>
              <a:rPr lang="en-US" sz="2000" dirty="0"/>
              <a:t>Mantoux test: 0.1 ml of PPD containing 1 TU is injected intradrmally into the flexor surface of the forearm.</a:t>
            </a:r>
          </a:p>
          <a:p>
            <a:pPr marL="0" indent="0">
              <a:buNone/>
            </a:pPr>
            <a:r>
              <a:rPr lang="en-US" sz="2200" b="1" u="sng" dirty="0"/>
              <a:t>Reading</a:t>
            </a:r>
          </a:p>
          <a:p>
            <a:pPr marL="0" indent="0">
              <a:buNone/>
            </a:pPr>
            <a:r>
              <a:rPr lang="en-US" sz="2000" dirty="0"/>
              <a:t>It is taken afetr 48-72 hours. At the site of inoculation, and induration surrounded by erythema is produced. If the width of induration is:</a:t>
            </a:r>
          </a:p>
          <a:p>
            <a:pPr marL="0" indent="0">
              <a:buNone/>
            </a:pPr>
            <a:r>
              <a:rPr lang="en-US" sz="2000" dirty="0"/>
              <a:t>≥ 10 mm: Positive (tuberculin reaction)</a:t>
            </a:r>
          </a:p>
          <a:p>
            <a:pPr marL="0" indent="0">
              <a:buNone/>
            </a:pPr>
            <a:r>
              <a:rPr lang="en-US" sz="2000" dirty="0"/>
              <a:t>6-9 mm: Equivocal/ doubtul reaction</a:t>
            </a:r>
          </a:p>
          <a:p>
            <a:pPr marL="0" indent="0">
              <a:buNone/>
            </a:pPr>
            <a:r>
              <a:rPr lang="en-US" sz="2000" dirty="0"/>
              <a:t>&lt; 5 mm: Negative reaction</a:t>
            </a:r>
          </a:p>
          <a:p>
            <a:pPr marL="0" indent="0">
              <a:buNone/>
            </a:pPr>
            <a:endParaRPr lang="en-US" sz="2200" b="1" u="sng" dirty="0"/>
          </a:p>
          <a:p>
            <a:pPr marL="0" indent="0">
              <a:buNone/>
            </a:pPr>
            <a:endParaRPr lang="en-US" sz="2200" b="1" u="sng" dirty="0"/>
          </a:p>
        </p:txBody>
      </p:sp>
      <p:sp>
        <p:nvSpPr>
          <p:cNvPr id="5" name="Slide Number Placeholder 4"/>
          <p:cNvSpPr>
            <a:spLocks noGrp="1"/>
          </p:cNvSpPr>
          <p:nvPr>
            <p:ph type="sldNum" sz="quarter" idx="12"/>
          </p:nvPr>
        </p:nvSpPr>
        <p:spPr/>
        <p:txBody>
          <a:bodyPr/>
          <a:lstStyle/>
          <a:p>
            <a:fld id="{2F2AA928-F460-474D-99E4-0F61070444FC}" type="slidenum">
              <a:rPr lang="ar-JO" smtClean="0"/>
              <a:pPr/>
              <a:t>25</a:t>
            </a:fld>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ox(i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ox(in)">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ox(i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checkerboard(across)">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box(in)">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blinds(horizontal)">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checkerboard(across)">
                                      <p:cBhvr>
                                        <p:cTn id="37" dur="500"/>
                                        <p:tgtEl>
                                          <p:spTgt spid="1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7" presetClass="entr" presetSubtype="4" fill="hold" nodeType="clickEffect">
                                  <p:stCondLst>
                                    <p:cond delay="0"/>
                                  </p:stCondLst>
                                  <p:childTnLst>
                                    <p:set>
                                      <p:cBhvr>
                                        <p:cTn id="41" dur="1" fill="hold">
                                          <p:stCondLst>
                                            <p:cond delay="0"/>
                                          </p:stCondLst>
                                        </p:cTn>
                                        <p:tgtEl>
                                          <p:spTgt spid="13">
                                            <p:txEl>
                                              <p:pRg st="7" end="7"/>
                                            </p:txEl>
                                          </p:spTgt>
                                        </p:tgtEl>
                                        <p:attrNameLst>
                                          <p:attrName>style.visibility</p:attrName>
                                        </p:attrNameLst>
                                      </p:cBhvr>
                                      <p:to>
                                        <p:strVal val="visible"/>
                                      </p:to>
                                    </p:set>
                                    <p:anim calcmode="lin" valueType="num">
                                      <p:cBhvr additive="base">
                                        <p:cTn id="42" dur="50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3" dur="50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13">
                                            <p:txEl>
                                              <p:pRg st="8" end="8"/>
                                            </p:txEl>
                                          </p:spTgt>
                                        </p:tgtEl>
                                        <p:attrNameLst>
                                          <p:attrName>style.visibility</p:attrName>
                                        </p:attrNameLst>
                                      </p:cBhvr>
                                      <p:to>
                                        <p:strVal val="visible"/>
                                      </p:to>
                                    </p:set>
                                    <p:animEffect transition="in" filter="checkerboard(across)">
                                      <p:cBhvr>
                                        <p:cTn id="48" dur="500"/>
                                        <p:tgtEl>
                                          <p:spTgt spid="1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13">
                                            <p:txEl>
                                              <p:pRg st="9" end="9"/>
                                            </p:txEl>
                                          </p:spTgt>
                                        </p:tgtEl>
                                        <p:attrNameLst>
                                          <p:attrName>style.visibility</p:attrName>
                                        </p:attrNameLst>
                                      </p:cBhvr>
                                      <p:to>
                                        <p:strVal val="visible"/>
                                      </p:to>
                                    </p:set>
                                    <p:animEffect transition="in" filter="checkerboard(across)">
                                      <p:cBhvr>
                                        <p:cTn id="53" dur="500"/>
                                        <p:tgtEl>
                                          <p:spTgt spid="13">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13">
                                            <p:txEl>
                                              <p:pRg st="10" end="10"/>
                                            </p:txEl>
                                          </p:spTgt>
                                        </p:tgtEl>
                                        <p:attrNameLst>
                                          <p:attrName>style.visibility</p:attrName>
                                        </p:attrNameLst>
                                      </p:cBhvr>
                                      <p:to>
                                        <p:strVal val="visible"/>
                                      </p:to>
                                    </p:set>
                                    <p:animEffect transition="in" filter="box(in)">
                                      <p:cBhvr>
                                        <p:cTn id="58" dur="500"/>
                                        <p:tgtEl>
                                          <p:spTgt spid="13">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3">
                                            <p:txEl>
                                              <p:pRg st="11" end="11"/>
                                            </p:txEl>
                                          </p:spTgt>
                                        </p:tgtEl>
                                        <p:attrNameLst>
                                          <p:attrName>style.visibility</p:attrName>
                                        </p:attrNameLst>
                                      </p:cBhvr>
                                      <p:to>
                                        <p:strVal val="visible"/>
                                      </p:to>
                                    </p:set>
                                    <p:anim calcmode="lin" valueType="num">
                                      <p:cBhvr additive="base">
                                        <p:cTn id="63" dur="500" fill="hold"/>
                                        <p:tgtEl>
                                          <p:spTgt spid="1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3">
                                            <p:txEl>
                                              <p:pRg st="12" end="12"/>
                                            </p:txEl>
                                          </p:spTgt>
                                        </p:tgtEl>
                                        <p:attrNameLst>
                                          <p:attrName>style.visibility</p:attrName>
                                        </p:attrNameLst>
                                      </p:cBhvr>
                                      <p:to>
                                        <p:strVal val="visible"/>
                                      </p:to>
                                    </p:set>
                                    <p:anim calcmode="lin" valueType="num">
                                      <p:cBhvr additive="base">
                                        <p:cTn id="69" dur="500" fill="hold"/>
                                        <p:tgtEl>
                                          <p:spTgt spid="13">
                                            <p:txEl>
                                              <p:pRg st="12" end="1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nodeType="clickEffect">
                                  <p:stCondLst>
                                    <p:cond delay="0"/>
                                  </p:stCondLst>
                                  <p:childTnLst>
                                    <p:set>
                                      <p:cBhvr>
                                        <p:cTn id="74" dur="1" fill="hold">
                                          <p:stCondLst>
                                            <p:cond delay="0"/>
                                          </p:stCondLst>
                                        </p:cTn>
                                        <p:tgtEl>
                                          <p:spTgt spid="13">
                                            <p:txEl>
                                              <p:pRg st="13" end="13"/>
                                            </p:txEl>
                                          </p:spTgt>
                                        </p:tgtEl>
                                        <p:attrNameLst>
                                          <p:attrName>style.visibility</p:attrName>
                                        </p:attrNameLst>
                                      </p:cBhvr>
                                      <p:to>
                                        <p:strVal val="visible"/>
                                      </p:to>
                                    </p:set>
                                    <p:animEffect transition="in" filter="box(in)">
                                      <p:cBhvr>
                                        <p:cTn id="75" dur="500"/>
                                        <p:tgtEl>
                                          <p:spTgt spid="13">
                                            <p:txEl>
                                              <p:pRg st="13" end="1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nodeType="clickEffect">
                                  <p:stCondLst>
                                    <p:cond delay="0"/>
                                  </p:stCondLst>
                                  <p:childTnLst>
                                    <p:set>
                                      <p:cBhvr>
                                        <p:cTn id="79" dur="1" fill="hold">
                                          <p:stCondLst>
                                            <p:cond delay="0"/>
                                          </p:stCondLst>
                                        </p:cTn>
                                        <p:tgtEl>
                                          <p:spTgt spid="13">
                                            <p:txEl>
                                              <p:pRg st="14" end="14"/>
                                            </p:txEl>
                                          </p:spTgt>
                                        </p:tgtEl>
                                        <p:attrNameLst>
                                          <p:attrName>style.visibility</p:attrName>
                                        </p:attrNameLst>
                                      </p:cBhvr>
                                      <p:to>
                                        <p:strVal val="visible"/>
                                      </p:to>
                                    </p:set>
                                    <p:animEffect transition="in" filter="checkerboard(across)">
                                      <p:cBhvr>
                                        <p:cTn id="80" dur="500"/>
                                        <p:tgtEl>
                                          <p:spTgt spid="1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15816" y="-148753"/>
            <a:ext cx="3024336" cy="769441"/>
          </a:xfrm>
          <a:prstGeom prst="rect">
            <a:avLst/>
          </a:prstGeom>
        </p:spPr>
        <p:txBody>
          <a:bodyPr wrap="square">
            <a:spAutoFit/>
          </a:bodyPr>
          <a:lstStyle/>
          <a:p>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mj-ea"/>
                <a:cs typeface="Times New Roman" pitchFamily="18" charset="0"/>
              </a:rPr>
              <a:t>Diagnosis</a:t>
            </a:r>
            <a:r>
              <a:rPr lang="en-US" sz="4400" b="1" dirty="0">
                <a:solidFill>
                  <a:prstClr val="black"/>
                </a:solidFill>
                <a:latin typeface="Arial" panose="020B0604020202020204" pitchFamily="34" charset="0"/>
                <a:ea typeface="+mj-ea"/>
                <a:cs typeface="Arial" panose="020B0604020202020204" pitchFamily="34" charset="0"/>
              </a:rPr>
              <a:t> </a:t>
            </a:r>
            <a:endParaRPr lang="en-US" sz="4400" dirty="0"/>
          </a:p>
        </p:txBody>
      </p:sp>
      <p:cxnSp>
        <p:nvCxnSpPr>
          <p:cNvPr id="8" name="Straight Connector 7"/>
          <p:cNvCxnSpPr/>
          <p:nvPr/>
        </p:nvCxnSpPr>
        <p:spPr>
          <a:xfrm>
            <a:off x="899592" y="692696"/>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526292" y="785794"/>
            <a:ext cx="8366188" cy="5857916"/>
          </a:xfrm>
        </p:spPr>
        <p:txBody>
          <a:bodyPr>
            <a:normAutofit/>
          </a:bodyPr>
          <a:lstStyle/>
          <a:p>
            <a:pPr marL="0" indent="0">
              <a:buNone/>
            </a:pPr>
            <a:endParaRPr lang="en-US" sz="2200" b="1" u="sng" dirty="0"/>
          </a:p>
          <a:p>
            <a:pPr marL="0" indent="0">
              <a:buNone/>
            </a:pPr>
            <a:endParaRPr lang="en-US" sz="2200" b="1" u="sng"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8926" y="831030"/>
            <a:ext cx="3214710" cy="2026466"/>
          </a:xfrm>
          <a:prstGeom prst="rect">
            <a:avLst/>
          </a:prstGeom>
        </p:spPr>
      </p:pic>
      <p:sp>
        <p:nvSpPr>
          <p:cNvPr id="6" name="Content Placeholder 2"/>
          <p:cNvSpPr txBox="1">
            <a:spLocks/>
          </p:cNvSpPr>
          <p:nvPr/>
        </p:nvSpPr>
        <p:spPr>
          <a:xfrm>
            <a:off x="251520" y="5715016"/>
            <a:ext cx="8424936" cy="930123"/>
          </a:xfrm>
          <a:prstGeom prst="rect">
            <a:avLst/>
          </a:prstGeom>
        </p:spPr>
        <p:txBody>
          <a:bodyPr vert="horz" lIns="91440" tIns="45720" rIns="91440" bIns="45720" rtlCol="0">
            <a:noAutofit/>
          </a:bodyPr>
          <a:lstStyle/>
          <a:p>
            <a:pPr marL="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Reading the Mantoux tuberculin skin test: (left, correct) only the induration is being measured; (right, incorrect) the erythema is being measured.</a:t>
            </a:r>
          </a:p>
        </p:txBody>
      </p:sp>
      <p:pic>
        <p:nvPicPr>
          <p:cNvPr id="2050" name="Picture 2"/>
          <p:cNvPicPr>
            <a:picLocks noChangeAspect="1" noChangeArrowheads="1"/>
          </p:cNvPicPr>
          <p:nvPr/>
        </p:nvPicPr>
        <p:blipFill>
          <a:blip r:embed="rId4"/>
          <a:srcRect/>
          <a:stretch>
            <a:fillRect/>
          </a:stretch>
        </p:blipFill>
        <p:spPr bwMode="auto">
          <a:xfrm>
            <a:off x="714348" y="2928934"/>
            <a:ext cx="3305175" cy="28098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5024464" y="2895616"/>
            <a:ext cx="3333750" cy="2819400"/>
          </a:xfrm>
          <a:prstGeom prst="rect">
            <a:avLst/>
          </a:prstGeom>
          <a:noFill/>
          <a:ln w="9525">
            <a:noFill/>
            <a:miter lim="800000"/>
            <a:headEnd/>
            <a:tailEnd/>
          </a:ln>
          <a:effectLst/>
        </p:spPr>
      </p:pic>
      <p:sp>
        <p:nvSpPr>
          <p:cNvPr id="10" name="Rectangle 9"/>
          <p:cNvSpPr/>
          <p:nvPr/>
        </p:nvSpPr>
        <p:spPr>
          <a:xfrm>
            <a:off x="214282" y="1571612"/>
            <a:ext cx="2184381" cy="523220"/>
          </a:xfrm>
          <a:prstGeom prst="rect">
            <a:avLst/>
          </a:prstGeom>
        </p:spPr>
        <p:txBody>
          <a:bodyPr wrap="none">
            <a:spAutoFit/>
          </a:bodyPr>
          <a:lstStyle/>
          <a:p>
            <a:pPr lvl="0" algn="l" rtl="0">
              <a:spcBef>
                <a:spcPct val="20000"/>
              </a:spcBef>
            </a:pPr>
            <a:r>
              <a:rPr lang="en-US" sz="2800" b="1" dirty="0">
                <a:solidFill>
                  <a:prstClr val="black"/>
                </a:solidFill>
              </a:rPr>
              <a:t>Mantoux test</a:t>
            </a:r>
          </a:p>
        </p:txBody>
      </p:sp>
      <p:sp>
        <p:nvSpPr>
          <p:cNvPr id="11" name="Slide Number Placeholder 10"/>
          <p:cNvSpPr>
            <a:spLocks noGrp="1"/>
          </p:cNvSpPr>
          <p:nvPr>
            <p:ph type="sldNum" sz="quarter" idx="12"/>
          </p:nvPr>
        </p:nvSpPr>
        <p:spPr/>
        <p:txBody>
          <a:bodyPr/>
          <a:lstStyle/>
          <a:p>
            <a:fld id="{2F2AA928-F460-474D-99E4-0F61070444FC}" type="slidenum">
              <a:rPr lang="ar-JO" smtClean="0"/>
              <a:pPr/>
              <a:t>26</a:t>
            </a:fld>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par>
                                <p:cTn id="18" presetID="3" presetClass="entr" presetSubtype="10" fill="hold" nodeType="with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blinds(horizontal)">
                                      <p:cBhvr>
                                        <p:cTn id="20" dur="500"/>
                                        <p:tgtEl>
                                          <p:spTgt spid="205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567333"/>
            <a:ext cx="9029688" cy="4525963"/>
          </a:xfrm>
        </p:spPr>
        <p:txBody>
          <a:bodyPr>
            <a:noAutofit/>
          </a:bodyPr>
          <a:lstStyle/>
          <a:p>
            <a:pPr marL="457200" indent="-457200">
              <a:buFont typeface="+mj-lt"/>
              <a:buAutoNum type="arabicPeriod"/>
            </a:pPr>
            <a:r>
              <a:rPr lang="en-US" sz="2400" dirty="0"/>
              <a:t>prompt detection of infectious patients</a:t>
            </a:r>
            <a:endParaRPr lang="en-US" sz="2400" b="1" dirty="0"/>
          </a:p>
          <a:p>
            <a:pPr marL="457200" indent="-457200">
              <a:buFont typeface="+mj-lt"/>
              <a:buAutoNum type="arabicPeriod"/>
            </a:pPr>
            <a:r>
              <a:rPr lang="en-US" sz="2400" b="1" dirty="0"/>
              <a:t>Stay home : E</a:t>
            </a:r>
            <a:r>
              <a:rPr lang="en-US" sz="2400" dirty="0"/>
              <a:t>specially in the first few weeks of treatment for active tuberculosis</a:t>
            </a:r>
          </a:p>
          <a:p>
            <a:pPr marL="457200" indent="-457200">
              <a:buFont typeface="+mj-lt"/>
              <a:buAutoNum type="arabicPeriod"/>
            </a:pPr>
            <a:r>
              <a:rPr lang="en-US" sz="2400" dirty="0"/>
              <a:t>airborne precautions</a:t>
            </a:r>
          </a:p>
          <a:p>
            <a:pPr marL="457200" indent="-457200">
              <a:buFont typeface="+mj-lt"/>
              <a:buAutoNum type="arabicPeriod"/>
            </a:pPr>
            <a:r>
              <a:rPr lang="en-US" sz="2400" dirty="0"/>
              <a:t>treatment of people who have suspected or confirmed TB disease.</a:t>
            </a:r>
          </a:p>
          <a:p>
            <a:pPr marL="457200" indent="-457200">
              <a:buFont typeface="+mj-lt"/>
              <a:buAutoNum type="arabicPeriod"/>
            </a:pPr>
            <a:r>
              <a:rPr lang="en-US" sz="2400" b="1" dirty="0"/>
              <a:t>Wear a mask </a:t>
            </a:r>
            <a:r>
              <a:rPr lang="en-US" sz="2400" b="1" dirty="0">
                <a:solidFill>
                  <a:srgbClr val="FF0000"/>
                </a:solidFill>
              </a:rPr>
              <a:t>(N95)</a:t>
            </a:r>
          </a:p>
          <a:p>
            <a:pPr marL="457200" indent="-457200">
              <a:buFont typeface="+mj-lt"/>
              <a:buAutoNum type="arabicPeriod"/>
            </a:pPr>
            <a:r>
              <a:rPr lang="en-US" sz="2400" b="1" dirty="0"/>
              <a:t>Vaccinations</a:t>
            </a:r>
          </a:p>
          <a:p>
            <a:pPr marL="0" indent="0">
              <a:buNone/>
            </a:pPr>
            <a:endParaRPr lang="en-US" sz="2400" dirty="0"/>
          </a:p>
        </p:txBody>
      </p:sp>
      <p:cxnSp>
        <p:nvCxnSpPr>
          <p:cNvPr id="5" name="Straight Connector 4"/>
          <p:cNvCxnSpPr/>
          <p:nvPr/>
        </p:nvCxnSpPr>
        <p:spPr>
          <a:xfrm>
            <a:off x="899592" y="692696"/>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915816" y="0"/>
            <a:ext cx="3096344" cy="707886"/>
          </a:xfrm>
          <a:prstGeom prst="rect">
            <a:avLst/>
          </a:prstGeom>
        </p:spPr>
        <p:txBody>
          <a:bodyPr wrap="square">
            <a:spAutoFit/>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mj-ea"/>
                <a:cs typeface="Times New Roman" pitchFamily="18" charset="0"/>
              </a:rPr>
              <a:t>Prevention</a:t>
            </a:r>
          </a:p>
        </p:txBody>
      </p:sp>
      <p:sp>
        <p:nvSpPr>
          <p:cNvPr id="8" name="Slide Number Placeholder 7"/>
          <p:cNvSpPr>
            <a:spLocks noGrp="1"/>
          </p:cNvSpPr>
          <p:nvPr>
            <p:ph type="sldNum" sz="quarter" idx="12"/>
          </p:nvPr>
        </p:nvSpPr>
        <p:spPr/>
        <p:txBody>
          <a:bodyPr/>
          <a:lstStyle/>
          <a:p>
            <a:fld id="{2F2AA928-F460-474D-99E4-0F61070444FC}" type="slidenum">
              <a:rPr lang="ar-JO" smtClean="0"/>
              <a:pPr/>
              <a:t>27</a:t>
            </a:fld>
            <a:endParaRPr lang="ar-JO"/>
          </a:p>
        </p:txBody>
      </p:sp>
      <p:pic>
        <p:nvPicPr>
          <p:cNvPr id="8193" name="Picture 1"/>
          <p:cNvPicPr>
            <a:picLocks noChangeAspect="1" noChangeArrowheads="1"/>
          </p:cNvPicPr>
          <p:nvPr/>
        </p:nvPicPr>
        <p:blipFill>
          <a:blip r:embed="rId2" cstate="print"/>
          <a:srcRect/>
          <a:stretch>
            <a:fillRect/>
          </a:stretch>
        </p:blipFill>
        <p:spPr bwMode="auto">
          <a:xfrm>
            <a:off x="3929058" y="781236"/>
            <a:ext cx="1522538" cy="861814"/>
          </a:xfrm>
          <a:prstGeom prst="rect">
            <a:avLst/>
          </a:prstGeom>
          <a:noFill/>
          <a:ln w="9525">
            <a:noFill/>
            <a:miter lim="800000"/>
            <a:headEnd/>
            <a:tailEnd/>
          </a:ln>
        </p:spPr>
      </p:pic>
      <p:pic>
        <p:nvPicPr>
          <p:cNvPr id="13314" name="Picture 2" descr="Image result for n95 mask"/>
          <p:cNvPicPr>
            <a:picLocks noChangeAspect="1" noChangeArrowheads="1"/>
          </p:cNvPicPr>
          <p:nvPr/>
        </p:nvPicPr>
        <p:blipFill>
          <a:blip r:embed="rId3"/>
          <a:srcRect/>
          <a:stretch>
            <a:fillRect/>
          </a:stretch>
        </p:blipFill>
        <p:spPr bwMode="auto">
          <a:xfrm>
            <a:off x="4786314" y="3786190"/>
            <a:ext cx="2786082" cy="2786082"/>
          </a:xfrm>
          <a:prstGeom prst="rect">
            <a:avLst/>
          </a:prstGeom>
          <a:noFill/>
        </p:spPr>
      </p:pic>
    </p:spTree>
    <p:extLst>
      <p:ext uri="{BB962C8B-B14F-4D97-AF65-F5344CB8AC3E}">
        <p14:creationId xmlns:p14="http://schemas.microsoft.com/office/powerpoint/2010/main" val="213596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193"/>
                                        </p:tgtEl>
                                        <p:attrNameLst>
                                          <p:attrName>style.visibility</p:attrName>
                                        </p:attrNameLst>
                                      </p:cBhvr>
                                      <p:to>
                                        <p:strVal val="visible"/>
                                      </p:to>
                                    </p:set>
                                    <p:animEffect transition="in" filter="blinds(horizontal)">
                                      <p:cBhvr>
                                        <p:cTn id="15" dur="500"/>
                                        <p:tgtEl>
                                          <p:spTgt spid="819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linds(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linds(horizont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linds(horizont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linds(horizontal)">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blinds(horizontal)">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blinds(horizontal)">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3314"/>
                                        </p:tgtEl>
                                        <p:attrNameLst>
                                          <p:attrName>style.visibility</p:attrName>
                                        </p:attrNameLst>
                                      </p:cBhvr>
                                      <p:to>
                                        <p:strVal val="visible"/>
                                      </p:to>
                                    </p:set>
                                    <p:animEffect transition="in" filter="blinds(horizontal)">
                                      <p:cBhvr>
                                        <p:cTn id="50"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06" y="1000108"/>
            <a:ext cx="6552728" cy="3951028"/>
          </a:xfrm>
        </p:spPr>
        <p:txBody>
          <a:bodyPr>
            <a:noAutofit/>
          </a:bodyPr>
          <a:lstStyle/>
          <a:p>
            <a:pPr algn="l" rtl="0"/>
            <a:endParaRPr lang="en-US" sz="2400" dirty="0">
              <a:cs typeface="Arial" panose="020B0604020202020204" pitchFamily="34" charset="0"/>
            </a:endParaRPr>
          </a:p>
          <a:p>
            <a:pPr marL="457200" indent="-457200" algn="l" rtl="0">
              <a:buFont typeface="+mj-lt"/>
              <a:buAutoNum type="arabicPeriod"/>
            </a:pPr>
            <a:r>
              <a:rPr lang="en-US" sz="2400" b="1" dirty="0">
                <a:cs typeface="Arial" panose="020B0604020202020204" pitchFamily="34" charset="0"/>
              </a:rPr>
              <a:t>The only available vaccine is bacillus Calmette-Guérin (BCG).</a:t>
            </a:r>
          </a:p>
          <a:p>
            <a:pPr marL="457200" indent="-457200">
              <a:buFont typeface="+mj-lt"/>
              <a:buAutoNum type="arabicPeriod"/>
            </a:pPr>
            <a:r>
              <a:rPr lang="en-US" sz="2400" b="1" dirty="0"/>
              <a:t>Bacillus Calmette</a:t>
            </a:r>
            <a:r>
              <a:rPr lang="en-US" sz="2400" dirty="0"/>
              <a:t>-</a:t>
            </a:r>
            <a:r>
              <a:rPr lang="en-US" sz="2400" b="1" dirty="0"/>
              <a:t>Guérin</a:t>
            </a:r>
            <a:r>
              <a:rPr lang="en-US" sz="2400" dirty="0"/>
              <a:t> (</a:t>
            </a:r>
            <a:r>
              <a:rPr lang="en-US" sz="2400" b="1" dirty="0"/>
              <a:t>BCG</a:t>
            </a:r>
            <a:r>
              <a:rPr lang="en-US" sz="2400" dirty="0"/>
              <a:t>) is a live attenuated strain of Mycobacterium </a:t>
            </a:r>
            <a:r>
              <a:rPr lang="en-US" sz="2400" dirty="0" err="1"/>
              <a:t>bovis</a:t>
            </a:r>
            <a:r>
              <a:rPr lang="en-US" sz="2400" dirty="0"/>
              <a:t>.</a:t>
            </a:r>
          </a:p>
          <a:p>
            <a:pPr marL="457200" indent="-457200">
              <a:buFont typeface="+mj-lt"/>
              <a:buAutoNum type="arabicPeriod"/>
            </a:pPr>
            <a:r>
              <a:rPr lang="en-US" sz="2400" dirty="0"/>
              <a:t>M. </a:t>
            </a:r>
            <a:r>
              <a:rPr lang="en-US" sz="2400" dirty="0" err="1"/>
              <a:t>bovis</a:t>
            </a:r>
            <a:r>
              <a:rPr lang="en-US" sz="2400" dirty="0"/>
              <a:t> is most commonly found in cattle and other animals such as bison, elk, and deer  </a:t>
            </a:r>
          </a:p>
          <a:p>
            <a:pPr marL="457200" indent="-457200" algn="l" rtl="0">
              <a:buFont typeface="+mj-lt"/>
              <a:buAutoNum type="arabicPeriod"/>
            </a:pPr>
            <a:r>
              <a:rPr lang="en-US" sz="2400" b="1" dirty="0">
                <a:cs typeface="Arial" panose="020B0604020202020204" pitchFamily="34" charset="0"/>
              </a:rPr>
              <a:t>BCG vaccine : </a:t>
            </a:r>
          </a:p>
          <a:p>
            <a:pPr marL="857250" lvl="1" indent="-457200"/>
            <a:r>
              <a:rPr lang="en-US" sz="1800" dirty="0">
                <a:solidFill>
                  <a:schemeClr val="tx1"/>
                </a:solidFill>
                <a:cs typeface="Arial" panose="020B0604020202020204" pitchFamily="34" charset="0"/>
              </a:rPr>
              <a:t> </a:t>
            </a:r>
            <a:r>
              <a:rPr lang="en-US" sz="2000" dirty="0">
                <a:cs typeface="Arial" panose="020B0604020202020204" pitchFamily="34" charset="0"/>
              </a:rPr>
              <a:t>It is a live freeze-dried vaccine which must be reconstituted </a:t>
            </a:r>
          </a:p>
          <a:p>
            <a:pPr marL="857250" lvl="1" indent="-457200"/>
            <a:r>
              <a:rPr lang="en-US" sz="2000" dirty="0">
                <a:cs typeface="Arial" panose="020B0604020202020204" pitchFamily="34" charset="0"/>
              </a:rPr>
              <a:t>Administered intra-dermally at the deltoid region on the left side</a:t>
            </a:r>
          </a:p>
          <a:p>
            <a:pPr marL="857250" lvl="1" indent="-457200"/>
            <a:r>
              <a:rPr lang="en-US" sz="2000" dirty="0">
                <a:cs typeface="Arial" panose="020B0604020202020204" pitchFamily="34" charset="0"/>
              </a:rPr>
              <a:t>Dose:   0.05 ml</a:t>
            </a:r>
          </a:p>
          <a:p>
            <a:pPr marL="857250" lvl="1" indent="-457200"/>
            <a:r>
              <a:rPr lang="en-US" sz="2000" dirty="0">
                <a:cs typeface="Arial" panose="020B0604020202020204" pitchFamily="34" charset="0"/>
              </a:rPr>
              <a:t>should immunize infants and under 5 years with  single dose of BCG</a:t>
            </a:r>
          </a:p>
          <a:p>
            <a:pPr marL="0" indent="0">
              <a:buClr>
                <a:srgbClr val="FFFF00"/>
              </a:buClr>
              <a:buNone/>
            </a:pPr>
            <a:endParaRPr lang="en-US" sz="2400" dirty="0">
              <a:solidFill>
                <a:schemeClr val="tx1"/>
              </a:solidFill>
              <a:cs typeface="Arial" panose="020B0604020202020204" pitchFamily="34" charset="0"/>
            </a:endParaRPr>
          </a:p>
          <a:p>
            <a:pPr marL="0" indent="0">
              <a:buClr>
                <a:srgbClr val="FFFF00"/>
              </a:buClr>
              <a:buNone/>
            </a:pPr>
            <a:endParaRPr lang="en-US" sz="2400" dirty="0">
              <a:cs typeface="Arial" panose="020B0604020202020204" pitchFamily="34" charset="0"/>
            </a:endParaRPr>
          </a:p>
          <a:p>
            <a:pPr algn="l" rtl="0">
              <a:buClr>
                <a:srgbClr val="FFFF00"/>
              </a:buClr>
            </a:pPr>
            <a:endParaRPr lang="en-US" sz="2400" dirty="0">
              <a:solidFill>
                <a:schemeClr val="tx1"/>
              </a:solidFill>
              <a:cs typeface="Arial" panose="020B0604020202020204" pitchFamily="34" charset="0"/>
            </a:endParaRPr>
          </a:p>
          <a:p>
            <a:pPr marL="0" indent="0">
              <a:buClr>
                <a:schemeClr val="bg2"/>
              </a:buClr>
              <a:buNone/>
            </a:pPr>
            <a:endParaRPr lang="en-US" sz="2400" dirty="0">
              <a:solidFill>
                <a:schemeClr val="tx1"/>
              </a:solidFill>
              <a:cs typeface="Arial" panose="020B0604020202020204" pitchFamily="34" charset="0"/>
            </a:endParaRPr>
          </a:p>
          <a:p>
            <a:pPr marL="0" indent="0">
              <a:buNone/>
            </a:pPr>
            <a:endParaRPr lang="en-US" sz="2400" dirty="0">
              <a:cs typeface="Arial" panose="020B0604020202020204" pitchFamily="34" charset="0"/>
            </a:endParaRPr>
          </a:p>
        </p:txBody>
      </p:sp>
      <p:sp>
        <p:nvSpPr>
          <p:cNvPr id="4" name="TextBox 3"/>
          <p:cNvSpPr txBox="1"/>
          <p:nvPr/>
        </p:nvSpPr>
        <p:spPr>
          <a:xfrm>
            <a:off x="72008" y="325105"/>
            <a:ext cx="2555776" cy="1015663"/>
          </a:xfrm>
          <a:prstGeom prst="rect">
            <a:avLst/>
          </a:prstGeom>
          <a:noFill/>
        </p:spPr>
        <p:txBody>
          <a:bodyPr wrap="square" rtlCol="0">
            <a:spAutoFit/>
          </a:bodyPr>
          <a:lstStyle/>
          <a:p>
            <a:pPr algn="ctr"/>
            <a:r>
              <a:rPr lang="en-US" sz="3000" b="1" dirty="0">
                <a:cs typeface="Arial" panose="020B0604020202020204" pitchFamily="34" charset="0"/>
              </a:rPr>
              <a:t>            Vaccinations</a:t>
            </a:r>
          </a:p>
        </p:txBody>
      </p:sp>
      <p:cxnSp>
        <p:nvCxnSpPr>
          <p:cNvPr id="6" name="Straight Connector 5"/>
          <p:cNvCxnSpPr/>
          <p:nvPr/>
        </p:nvCxnSpPr>
        <p:spPr>
          <a:xfrm>
            <a:off x="899592" y="692696"/>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915816" y="0"/>
            <a:ext cx="3096344" cy="707886"/>
          </a:xfrm>
          <a:prstGeom prst="rect">
            <a:avLst/>
          </a:prstGeom>
        </p:spPr>
        <p:txBody>
          <a:bodyPr wrap="square">
            <a:spAutoFit/>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mj-ea"/>
                <a:cs typeface="Times New Roman" pitchFamily="18" charset="0"/>
              </a:rPr>
              <a:t>Prevention</a:t>
            </a:r>
          </a:p>
        </p:txBody>
      </p:sp>
      <p:pic>
        <p:nvPicPr>
          <p:cNvPr id="6146" name="Picture 2" descr="http://canceres.info/images/fotos/farmacos/BCG.jpg"/>
          <p:cNvPicPr>
            <a:picLocks noChangeAspect="1" noChangeArrowheads="1"/>
          </p:cNvPicPr>
          <p:nvPr/>
        </p:nvPicPr>
        <p:blipFill>
          <a:blip r:embed="rId3" cstate="print"/>
          <a:srcRect/>
          <a:stretch>
            <a:fillRect/>
          </a:stretch>
        </p:blipFill>
        <p:spPr bwMode="auto">
          <a:xfrm>
            <a:off x="6172200" y="3566875"/>
            <a:ext cx="2900394" cy="1371600"/>
          </a:xfrm>
          <a:prstGeom prst="rect">
            <a:avLst/>
          </a:prstGeom>
          <a:noFill/>
        </p:spPr>
      </p:pic>
      <p:sp>
        <p:nvSpPr>
          <p:cNvPr id="9" name="Slide Number Placeholder 8"/>
          <p:cNvSpPr>
            <a:spLocks noGrp="1"/>
          </p:cNvSpPr>
          <p:nvPr>
            <p:ph type="sldNum" sz="quarter" idx="12"/>
          </p:nvPr>
        </p:nvSpPr>
        <p:spPr/>
        <p:txBody>
          <a:bodyPr/>
          <a:lstStyle/>
          <a:p>
            <a:fld id="{2F2AA928-F460-474D-99E4-0F61070444FC}" type="slidenum">
              <a:rPr lang="ar-JO" smtClean="0"/>
              <a:pPr/>
              <a:t>28</a:t>
            </a:fld>
            <a:endParaRPr lang="ar-JO"/>
          </a:p>
        </p:txBody>
      </p:sp>
      <p:pic>
        <p:nvPicPr>
          <p:cNvPr id="7170" name="Picture 2" descr="Image result for Prevention of tuberculosis"/>
          <p:cNvPicPr>
            <a:picLocks noChangeAspect="1" noChangeArrowheads="1"/>
          </p:cNvPicPr>
          <p:nvPr/>
        </p:nvPicPr>
        <p:blipFill>
          <a:blip r:embed="rId4" cstate="print"/>
          <a:srcRect/>
          <a:stretch>
            <a:fillRect/>
          </a:stretch>
        </p:blipFill>
        <p:spPr bwMode="auto">
          <a:xfrm>
            <a:off x="6629400" y="1142984"/>
            <a:ext cx="2514600" cy="1819276"/>
          </a:xfrm>
          <a:prstGeom prst="rect">
            <a:avLst/>
          </a:prstGeom>
          <a:noFill/>
        </p:spPr>
      </p:pic>
    </p:spTree>
    <p:extLst>
      <p:ext uri="{BB962C8B-B14F-4D97-AF65-F5344CB8AC3E}">
        <p14:creationId xmlns:p14="http://schemas.microsoft.com/office/powerpoint/2010/main" val="83884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blinds(horizontal)">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146"/>
                                        </p:tgtEl>
                                        <p:attrNameLst>
                                          <p:attrName>style.visibility</p:attrName>
                                        </p:attrNameLst>
                                      </p:cBhvr>
                                      <p:to>
                                        <p:strVal val="visible"/>
                                      </p:to>
                                    </p:set>
                                    <p:animEffect transition="in" filter="blinds(horizontal)">
                                      <p:cBhvr>
                                        <p:cTn id="42" dur="500"/>
                                        <p:tgtEl>
                                          <p:spTgt spid="614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blinds(horizontal)">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blinds(horizontal)">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blinds(horizontal)">
                                      <p:cBhvr>
                                        <p:cTn id="5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830" y="959608"/>
            <a:ext cx="8894929" cy="4677770"/>
          </a:xfrm>
        </p:spPr>
        <p:txBody>
          <a:bodyPr>
            <a:normAutofit fontScale="92500" lnSpcReduction="10000"/>
          </a:bodyPr>
          <a:lstStyle/>
          <a:p>
            <a:pPr>
              <a:buNone/>
            </a:pPr>
            <a:r>
              <a:rPr lang="en-US" b="1" u="sng" dirty="0"/>
              <a:t>Treatment of latent TB : </a:t>
            </a:r>
          </a:p>
          <a:p>
            <a:pPr>
              <a:buNone/>
            </a:pPr>
            <a:endParaRPr lang="en-US" b="1" u="sng" dirty="0"/>
          </a:p>
          <a:p>
            <a:pPr marL="0" indent="0">
              <a:buNone/>
            </a:pPr>
            <a:r>
              <a:rPr lang="en-US" sz="2800" dirty="0"/>
              <a:t>- Isoniazid for 9 months .</a:t>
            </a:r>
          </a:p>
          <a:p>
            <a:pPr marL="0" indent="0">
              <a:buNone/>
            </a:pPr>
            <a:r>
              <a:rPr lang="en-US" sz="2800" dirty="0"/>
              <a:t>- Rifampin for 4 months .</a:t>
            </a:r>
          </a:p>
          <a:p>
            <a:pPr marL="0" indent="0">
              <a:buNone/>
            </a:pPr>
            <a:endParaRPr lang="en-US" dirty="0"/>
          </a:p>
          <a:p>
            <a:pPr>
              <a:buNone/>
            </a:pPr>
            <a:r>
              <a:rPr lang="en-US" b="1" u="sng" dirty="0"/>
              <a:t>Treatment of Active TB : </a:t>
            </a:r>
          </a:p>
          <a:p>
            <a:pPr marL="0" indent="0">
              <a:buNone/>
            </a:pPr>
            <a:endParaRPr lang="en-US" sz="2800" dirty="0"/>
          </a:p>
          <a:p>
            <a:pPr marL="0" indent="0">
              <a:buNone/>
            </a:pPr>
            <a:r>
              <a:rPr lang="en-US" sz="2800" dirty="0"/>
              <a:t>- Isoniazid + Rifampin for 9 months .</a:t>
            </a:r>
          </a:p>
          <a:p>
            <a:pPr marL="0" indent="0">
              <a:buNone/>
            </a:pPr>
            <a:r>
              <a:rPr lang="en-US" altLang="en-US" sz="2800" dirty="0"/>
              <a:t>- </a:t>
            </a:r>
            <a:r>
              <a:rPr lang="en-GB" altLang="en-US" sz="2800" dirty="0"/>
              <a:t>pyrazinamide +  levofloxacin for 6-12 months . </a:t>
            </a:r>
          </a:p>
          <a:p>
            <a:pPr marL="0" indent="0">
              <a:buNone/>
            </a:pPr>
            <a:r>
              <a:rPr lang="en-GB" sz="2800" dirty="0"/>
              <a:t>- </a:t>
            </a:r>
            <a:r>
              <a:rPr lang="en-US" sz="2800" dirty="0"/>
              <a:t>Rifampin + </a:t>
            </a:r>
            <a:r>
              <a:rPr lang="en-GB" altLang="en-US" sz="2800" dirty="0"/>
              <a:t>pyrazinamide for 2 months .</a:t>
            </a:r>
          </a:p>
          <a:p>
            <a:pPr marL="0" indent="0">
              <a:buNone/>
            </a:pPr>
            <a:endParaRPr lang="en-US" dirty="0"/>
          </a:p>
        </p:txBody>
      </p:sp>
      <p:cxnSp>
        <p:nvCxnSpPr>
          <p:cNvPr id="4" name="Straight Connector 3"/>
          <p:cNvCxnSpPr/>
          <p:nvPr/>
        </p:nvCxnSpPr>
        <p:spPr>
          <a:xfrm>
            <a:off x="899592" y="692696"/>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323025" y="116632"/>
            <a:ext cx="2617127" cy="707886"/>
          </a:xfrm>
          <a:prstGeom prst="rect">
            <a:avLst/>
          </a:prstGeom>
        </p:spPr>
        <p:txBody>
          <a:bodyPr wrap="none">
            <a:spAutoFit/>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Treatment</a:t>
            </a:r>
            <a:r>
              <a:rPr lang="en-US" sz="4000" b="1" dirty="0">
                <a:solidFill>
                  <a:prstClr val="black"/>
                </a:solidFill>
                <a:latin typeface="Arial" panose="020B0604020202020204" pitchFamily="34" charset="0"/>
                <a:cs typeface="Arial" panose="020B0604020202020204" pitchFamily="34" charset="0"/>
              </a:rPr>
              <a:t> </a:t>
            </a:r>
            <a:endParaRPr lang="en-US" sz="4000" dirty="0"/>
          </a:p>
        </p:txBody>
      </p:sp>
      <p:sp>
        <p:nvSpPr>
          <p:cNvPr id="7" name="Slide Number Placeholder 6"/>
          <p:cNvSpPr>
            <a:spLocks noGrp="1"/>
          </p:cNvSpPr>
          <p:nvPr>
            <p:ph type="sldNum" sz="quarter" idx="12"/>
          </p:nvPr>
        </p:nvSpPr>
        <p:spPr/>
        <p:txBody>
          <a:bodyPr/>
          <a:lstStyle/>
          <a:p>
            <a:fld id="{2F2AA928-F460-474D-99E4-0F61070444FC}" type="slidenum">
              <a:rPr lang="ar-JO" smtClean="0"/>
              <a:pPr/>
              <a:t>29</a:t>
            </a:fld>
            <a:endParaRPr lang="ar-JO"/>
          </a:p>
        </p:txBody>
      </p:sp>
    </p:spTree>
    <p:extLst>
      <p:ext uri="{BB962C8B-B14F-4D97-AF65-F5344CB8AC3E}">
        <p14:creationId xmlns:p14="http://schemas.microsoft.com/office/powerpoint/2010/main" val="272308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linds(horizontal)">
                                      <p:cBhvr>
                                        <p:cTn id="25" dur="500"/>
                                        <p:tgtEl>
                                          <p:spTgt spid="3">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blinds(horizontal)">
                                      <p:cBhvr>
                                        <p:cTn id="28" dur="500"/>
                                        <p:tgtEl>
                                          <p:spTgt spid="3">
                                            <p:txEl>
                                              <p:pRg st="8" end="8"/>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blinds(horizontal)">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899592" y="692696"/>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25746" y="188640"/>
            <a:ext cx="6350393" cy="553998"/>
          </a:xfrm>
          <a:prstGeom prst="rect">
            <a:avLst/>
          </a:prstGeom>
        </p:spPr>
        <p:txBody>
          <a:bodyPr wrap="none">
            <a:spAutoFit/>
          </a:bodyPr>
          <a:lstStyle/>
          <a:p>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Light"/>
                <a:ea typeface="+mj-ea"/>
                <a:cs typeface="Bold Italic Art" pitchFamily="2" charset="-78"/>
              </a:rPr>
              <a:t>General characteristic of </a:t>
            </a:r>
            <a:r>
              <a:rPr lang="en-US" sz="3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Light"/>
                <a:ea typeface="+mj-ea"/>
                <a:cs typeface="Bold Italic Art" pitchFamily="2" charset="-78"/>
              </a:rPr>
              <a:t>M. tuberculosis</a:t>
            </a: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Light"/>
                <a:ea typeface="+mj-ea"/>
                <a:cs typeface="Bold Italic Art" pitchFamily="2" charset="-78"/>
              </a:rPr>
              <a:t> </a:t>
            </a:r>
          </a:p>
        </p:txBody>
      </p:sp>
      <p:sp>
        <p:nvSpPr>
          <p:cNvPr id="9" name="TextBox 8"/>
          <p:cNvSpPr txBox="1"/>
          <p:nvPr/>
        </p:nvSpPr>
        <p:spPr>
          <a:xfrm>
            <a:off x="457304" y="857232"/>
            <a:ext cx="2614498" cy="461665"/>
          </a:xfrm>
          <a:prstGeom prst="rect">
            <a:avLst/>
          </a:prstGeom>
          <a:noFill/>
        </p:spPr>
        <p:txBody>
          <a:bodyPr wrap="none" rtlCol="0">
            <a:spAutoFit/>
          </a:bodyPr>
          <a:lstStyle/>
          <a:p>
            <a:r>
              <a:rPr lang="en-US" sz="2400" b="1" dirty="0">
                <a:solidFill>
                  <a:srgbClr val="0070C0"/>
                </a:solidFill>
              </a:rPr>
              <a:t>Antigenic structure</a:t>
            </a:r>
          </a:p>
        </p:txBody>
      </p:sp>
      <p:pic>
        <p:nvPicPr>
          <p:cNvPr id="1026" name="Picture 2"/>
          <p:cNvPicPr>
            <a:picLocks noChangeAspect="1" noChangeArrowheads="1"/>
          </p:cNvPicPr>
          <p:nvPr/>
        </p:nvPicPr>
        <p:blipFill>
          <a:blip r:embed="rId3"/>
          <a:srcRect/>
          <a:stretch>
            <a:fillRect/>
          </a:stretch>
        </p:blipFill>
        <p:spPr bwMode="auto">
          <a:xfrm>
            <a:off x="-71469" y="1428736"/>
            <a:ext cx="4000528" cy="4876820"/>
          </a:xfrm>
          <a:prstGeom prst="rect">
            <a:avLst/>
          </a:prstGeom>
          <a:noFill/>
          <a:ln w="9525">
            <a:noFill/>
            <a:miter lim="800000"/>
            <a:headEnd/>
            <a:tailEnd/>
          </a:ln>
          <a:effectLst/>
        </p:spPr>
      </p:pic>
      <p:sp>
        <p:nvSpPr>
          <p:cNvPr id="11" name="TextBox 10"/>
          <p:cNvSpPr txBox="1"/>
          <p:nvPr/>
        </p:nvSpPr>
        <p:spPr>
          <a:xfrm>
            <a:off x="3900568" y="4774180"/>
            <a:ext cx="1528688" cy="369332"/>
          </a:xfrm>
          <a:prstGeom prst="rect">
            <a:avLst/>
          </a:prstGeom>
          <a:noFill/>
        </p:spPr>
        <p:txBody>
          <a:bodyPr wrap="none" rtlCol="0">
            <a:spAutoFit/>
          </a:bodyPr>
          <a:lstStyle/>
          <a:p>
            <a:r>
              <a:rPr lang="en-US" b="1" dirty="0"/>
              <a:t>Peptidoglycan</a:t>
            </a:r>
          </a:p>
        </p:txBody>
      </p:sp>
      <p:sp>
        <p:nvSpPr>
          <p:cNvPr id="12" name="TextBox 11"/>
          <p:cNvSpPr txBox="1"/>
          <p:nvPr/>
        </p:nvSpPr>
        <p:spPr>
          <a:xfrm>
            <a:off x="5218855" y="4774180"/>
            <a:ext cx="3925177" cy="369332"/>
          </a:xfrm>
          <a:prstGeom prst="rect">
            <a:avLst/>
          </a:prstGeom>
          <a:noFill/>
        </p:spPr>
        <p:txBody>
          <a:bodyPr wrap="none" rtlCol="0">
            <a:spAutoFit/>
          </a:bodyPr>
          <a:lstStyle/>
          <a:p>
            <a:r>
              <a:rPr lang="en-US" dirty="0"/>
              <a:t>: maintains the regigidity of the cell wall</a:t>
            </a:r>
          </a:p>
        </p:txBody>
      </p:sp>
      <p:sp>
        <p:nvSpPr>
          <p:cNvPr id="13" name="TextBox 12"/>
          <p:cNvSpPr txBox="1"/>
          <p:nvPr/>
        </p:nvSpPr>
        <p:spPr>
          <a:xfrm>
            <a:off x="3968240" y="3997115"/>
            <a:ext cx="1544269" cy="369332"/>
          </a:xfrm>
          <a:prstGeom prst="rect">
            <a:avLst/>
          </a:prstGeom>
          <a:noFill/>
        </p:spPr>
        <p:txBody>
          <a:bodyPr wrap="none" rtlCol="0">
            <a:spAutoFit/>
          </a:bodyPr>
          <a:lstStyle/>
          <a:p>
            <a:r>
              <a:rPr lang="en-US" b="1" dirty="0"/>
              <a:t>Arabinoglycan</a:t>
            </a:r>
          </a:p>
        </p:txBody>
      </p:sp>
      <p:sp>
        <p:nvSpPr>
          <p:cNvPr id="15" name="TextBox 14"/>
          <p:cNvSpPr txBox="1"/>
          <p:nvPr/>
        </p:nvSpPr>
        <p:spPr>
          <a:xfrm>
            <a:off x="5512509" y="3720116"/>
            <a:ext cx="3420680" cy="923330"/>
          </a:xfrm>
          <a:prstGeom prst="rect">
            <a:avLst/>
          </a:prstGeom>
          <a:noFill/>
        </p:spPr>
        <p:txBody>
          <a:bodyPr wrap="none" rtlCol="0">
            <a:spAutoFit/>
          </a:bodyPr>
          <a:lstStyle/>
          <a:p>
            <a:pPr algn="just" rtl="0"/>
            <a:r>
              <a:rPr lang="en-US" dirty="0"/>
              <a:t>a highly branched polysaccharide,</a:t>
            </a:r>
          </a:p>
          <a:p>
            <a:pPr algn="just" rtl="0"/>
            <a:r>
              <a:rPr lang="en-US" dirty="0"/>
              <a:t> serves to </a:t>
            </a:r>
            <a:r>
              <a:rPr lang="en-US" b="1" dirty="0"/>
              <a:t>connect peptidoglycan </a:t>
            </a:r>
          </a:p>
          <a:p>
            <a:pPr algn="just" rtl="0"/>
            <a:r>
              <a:rPr lang="en-US" b="1" dirty="0"/>
              <a:t>with the outer mycolic acid layer</a:t>
            </a:r>
            <a:endParaRPr lang="en-US" dirty="0"/>
          </a:p>
        </p:txBody>
      </p:sp>
      <p:sp>
        <p:nvSpPr>
          <p:cNvPr id="16" name="TextBox 15"/>
          <p:cNvSpPr txBox="1"/>
          <p:nvPr/>
        </p:nvSpPr>
        <p:spPr>
          <a:xfrm>
            <a:off x="3905847" y="2285992"/>
            <a:ext cx="1478995" cy="369332"/>
          </a:xfrm>
          <a:prstGeom prst="rect">
            <a:avLst/>
          </a:prstGeom>
          <a:noFill/>
        </p:spPr>
        <p:txBody>
          <a:bodyPr wrap="none" rtlCol="0">
            <a:spAutoFit/>
          </a:bodyPr>
          <a:lstStyle/>
          <a:p>
            <a:r>
              <a:rPr lang="en-US" b="1" dirty="0"/>
              <a:t>Mycolic acid: </a:t>
            </a:r>
          </a:p>
        </p:txBody>
      </p:sp>
      <p:sp>
        <p:nvSpPr>
          <p:cNvPr id="17" name="TextBox 16"/>
          <p:cNvSpPr txBox="1"/>
          <p:nvPr/>
        </p:nvSpPr>
        <p:spPr>
          <a:xfrm>
            <a:off x="5327827" y="2098789"/>
            <a:ext cx="3707232" cy="923330"/>
          </a:xfrm>
          <a:prstGeom prst="rect">
            <a:avLst/>
          </a:prstGeom>
          <a:noFill/>
        </p:spPr>
        <p:txBody>
          <a:bodyPr wrap="square" rtlCol="0">
            <a:spAutoFit/>
          </a:bodyPr>
          <a:lstStyle/>
          <a:p>
            <a:pPr algn="just" rtl="0"/>
            <a:r>
              <a:rPr lang="en-US" dirty="0"/>
              <a:t>It confers very  low permabilty to </a:t>
            </a:r>
          </a:p>
          <a:p>
            <a:pPr algn="just" rtl="0"/>
            <a:r>
              <a:rPr lang="en-US" dirty="0"/>
              <a:t>antibiotics and responsible for acid fastness</a:t>
            </a:r>
          </a:p>
        </p:txBody>
      </p:sp>
      <p:sp>
        <p:nvSpPr>
          <p:cNvPr id="18" name="TextBox 17"/>
          <p:cNvSpPr txBox="1"/>
          <p:nvPr/>
        </p:nvSpPr>
        <p:spPr>
          <a:xfrm>
            <a:off x="3977288" y="5572140"/>
            <a:ext cx="1737720" cy="369332"/>
          </a:xfrm>
          <a:prstGeom prst="rect">
            <a:avLst/>
          </a:prstGeom>
          <a:noFill/>
        </p:spPr>
        <p:txBody>
          <a:bodyPr wrap="none" rtlCol="0">
            <a:spAutoFit/>
          </a:bodyPr>
          <a:lstStyle/>
          <a:p>
            <a:r>
              <a:rPr lang="en-US" b="1" dirty="0"/>
              <a:t>Plasm membran</a:t>
            </a:r>
          </a:p>
        </p:txBody>
      </p:sp>
      <p:sp>
        <p:nvSpPr>
          <p:cNvPr id="14" name="Slide Number Placeholder 13"/>
          <p:cNvSpPr>
            <a:spLocks noGrp="1"/>
          </p:cNvSpPr>
          <p:nvPr>
            <p:ph type="sldNum" sz="quarter" idx="12"/>
          </p:nvPr>
        </p:nvSpPr>
        <p:spPr/>
        <p:txBody>
          <a:bodyPr/>
          <a:lstStyle/>
          <a:p>
            <a:fld id="{2F2AA928-F460-474D-99E4-0F61070444FC}" type="slidenum">
              <a:rPr lang="ar-JO" smtClean="0"/>
              <a:pPr/>
              <a:t>3</a:t>
            </a:fld>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F2AA928-F460-474D-99E4-0F61070444FC}" type="slidenum">
              <a:rPr lang="ar-JO" smtClean="0"/>
              <a:pPr/>
              <a:t>30</a:t>
            </a:fld>
            <a:endParaRPr lang="ar-JO"/>
          </a:p>
        </p:txBody>
      </p:sp>
      <p:graphicFrame>
        <p:nvGraphicFramePr>
          <p:cNvPr id="15" name="Table 14"/>
          <p:cNvGraphicFramePr>
            <a:graphicFrameLocks noGrp="1"/>
          </p:cNvGraphicFramePr>
          <p:nvPr/>
        </p:nvGraphicFramePr>
        <p:xfrm>
          <a:off x="179512" y="620688"/>
          <a:ext cx="8892481" cy="4206240"/>
        </p:xfrm>
        <a:graphic>
          <a:graphicData uri="http://schemas.openxmlformats.org/drawingml/2006/table">
            <a:tbl>
              <a:tblPr firstRow="1" bandRow="1">
                <a:tableStyleId>{616DA210-FB5B-4158-B5E0-FEB733F419BA}</a:tableStyleId>
              </a:tblPr>
              <a:tblGrid>
                <a:gridCol w="1259769">
                  <a:extLst>
                    <a:ext uri="{9D8B030D-6E8A-4147-A177-3AD203B41FA5}">
                      <a16:colId xmlns:a16="http://schemas.microsoft.com/office/drawing/2014/main" val="20000"/>
                    </a:ext>
                  </a:extLst>
                </a:gridCol>
                <a:gridCol w="1037456">
                  <a:extLst>
                    <a:ext uri="{9D8B030D-6E8A-4147-A177-3AD203B41FA5}">
                      <a16:colId xmlns:a16="http://schemas.microsoft.com/office/drawing/2014/main" val="20001"/>
                    </a:ext>
                  </a:extLst>
                </a:gridCol>
                <a:gridCol w="1738073">
                  <a:extLst>
                    <a:ext uri="{9D8B030D-6E8A-4147-A177-3AD203B41FA5}">
                      <a16:colId xmlns:a16="http://schemas.microsoft.com/office/drawing/2014/main" val="20002"/>
                    </a:ext>
                  </a:extLst>
                </a:gridCol>
                <a:gridCol w="3357586">
                  <a:extLst>
                    <a:ext uri="{9D8B030D-6E8A-4147-A177-3AD203B41FA5}">
                      <a16:colId xmlns:a16="http://schemas.microsoft.com/office/drawing/2014/main" val="20003"/>
                    </a:ext>
                  </a:extLst>
                </a:gridCol>
                <a:gridCol w="1499597">
                  <a:extLst>
                    <a:ext uri="{9D8B030D-6E8A-4147-A177-3AD203B41FA5}">
                      <a16:colId xmlns:a16="http://schemas.microsoft.com/office/drawing/2014/main" val="20004"/>
                    </a:ext>
                  </a:extLst>
                </a:gridCol>
              </a:tblGrid>
              <a:tr h="370840">
                <a:tc rowSpan="4">
                  <a:txBody>
                    <a:bodyPr/>
                    <a:lstStyle/>
                    <a:p>
                      <a:pPr algn="l"/>
                      <a:endParaRPr lang="en-US" dirty="0">
                        <a:solidFill>
                          <a:schemeClr val="tx1"/>
                        </a:solidFill>
                      </a:endParaRPr>
                    </a:p>
                  </a:txBody>
                  <a:tcPr anchor="ct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p>
                    <a:p>
                      <a:endParaRPr lang="en-US" dirty="0">
                        <a:solidFill>
                          <a:schemeClr val="tx1"/>
                        </a:solidFill>
                      </a:endParaRPr>
                    </a:p>
                  </a:txBody>
                  <a:tcPr/>
                </a:tc>
                <a:tc rowSpan="4">
                  <a:txBody>
                    <a:bodyPr/>
                    <a:lstStyle/>
                    <a:p>
                      <a:pPr algn="ctr"/>
                      <a:endParaRPr lang="en-US" sz="1800" dirty="0">
                        <a:solidFill>
                          <a:schemeClr val="tx1"/>
                        </a:solidFill>
                      </a:endParaRPr>
                    </a:p>
                  </a:txBody>
                  <a:tcPr anchor="ctr"/>
                </a:tc>
                <a:extLst>
                  <a:ext uri="{0D108BD9-81ED-4DB2-BD59-A6C34878D82A}">
                    <a16:rowId xmlns:a16="http://schemas.microsoft.com/office/drawing/2014/main" val="10000"/>
                  </a:ext>
                </a:extLst>
              </a:tr>
              <a:tr h="370840">
                <a:tc vMerge="1">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p>
                      <a:endParaRPr lang="en-US" dirty="0"/>
                    </a:p>
                  </a:txBody>
                  <a:tcPr/>
                </a:tc>
                <a:tc vMerge="1">
                  <a:txBody>
                    <a:bodyPr/>
                    <a:lstStyle/>
                    <a:p>
                      <a:endParaRPr lang="en-US" dirty="0"/>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dirty="0"/>
                    </a:p>
                  </a:txBody>
                  <a:tcPr/>
                </a:tc>
                <a:tc vMerge="1">
                  <a:txBody>
                    <a:bodyPr/>
                    <a:lstStyle/>
                    <a:p>
                      <a:pPr marL="342900" indent="-342900">
                        <a:buFont typeface="Arial" pitchFamily="34" charset="0"/>
                        <a:buChar char="•"/>
                      </a:pPr>
                      <a:endParaRPr lang="en-US" dirty="0"/>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p>
                      <a:endParaRPr lang="en-US" dirty="0"/>
                    </a:p>
                  </a:txBody>
                  <a:tcPr/>
                </a:tc>
                <a:tc v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21" name="TextBox 20"/>
          <p:cNvSpPr txBox="1"/>
          <p:nvPr/>
        </p:nvSpPr>
        <p:spPr>
          <a:xfrm>
            <a:off x="1186572" y="-27384"/>
            <a:ext cx="6625788" cy="523220"/>
          </a:xfrm>
          <a:prstGeom prst="rect">
            <a:avLst/>
          </a:prstGeom>
          <a:noFill/>
        </p:spPr>
        <p:txBody>
          <a:bodyPr wrap="none" rtlCol="0">
            <a:spAutoFit/>
          </a:bodyPr>
          <a:lstStyle/>
          <a:p>
            <a:r>
              <a:rPr lang="en-US" sz="2800" b="1" dirty="0">
                <a:ln w="11430"/>
                <a:solidFill>
                  <a:srgbClr val="FF0000"/>
                </a:solidFill>
                <a:effectLst>
                  <a:outerShdw blurRad="50800" dist="39000" dir="5460000" algn="tl">
                    <a:srgbClr val="000000">
                      <a:alpha val="38000"/>
                    </a:srgbClr>
                  </a:outerShdw>
                </a:effectLst>
                <a:ea typeface="+mj-ea"/>
                <a:cs typeface="Times New Roman" pitchFamily="18" charset="0"/>
              </a:rPr>
              <a:t>Interpretation of  x-ray and skin test results</a:t>
            </a:r>
          </a:p>
        </p:txBody>
      </p:sp>
      <p:sp>
        <p:nvSpPr>
          <p:cNvPr id="7" name="Rectangle 6"/>
          <p:cNvSpPr/>
          <p:nvPr/>
        </p:nvSpPr>
        <p:spPr>
          <a:xfrm>
            <a:off x="4429124" y="2285992"/>
            <a:ext cx="2828418" cy="1323439"/>
          </a:xfrm>
          <a:prstGeom prst="rect">
            <a:avLst/>
          </a:prstGeom>
        </p:spPr>
        <p:txBody>
          <a:bodyPr wrap="square">
            <a:spAutoFit/>
          </a:bodyPr>
          <a:lstStyle/>
          <a:p>
            <a:pPr marL="342900" indent="-342900" algn="l" rtl="0">
              <a:defRPr/>
            </a:pPr>
            <a:r>
              <a:rPr lang="en-US" sz="1600" dirty="0"/>
              <a:t>Negative skin test due to: </a:t>
            </a:r>
          </a:p>
          <a:p>
            <a:pPr marL="342900" indent="-342900" algn="l" rtl="0">
              <a:buFont typeface="+mj-lt"/>
              <a:buAutoNum type="arabicPeriod"/>
            </a:pPr>
            <a:r>
              <a:rPr lang="en-US" sz="1600" dirty="0"/>
              <a:t>Not caused by TB</a:t>
            </a:r>
          </a:p>
          <a:p>
            <a:pPr marL="342900" indent="-342900" algn="l" rtl="0">
              <a:buFont typeface="+mj-lt"/>
              <a:buAutoNum type="arabicPeriod"/>
            </a:pPr>
            <a:r>
              <a:rPr lang="en-US" sz="1600" dirty="0"/>
              <a:t>False negative test due to </a:t>
            </a:r>
          </a:p>
          <a:p>
            <a:pPr marL="342900" indent="-342900" algn="l" rtl="0">
              <a:buFont typeface="Arial" pitchFamily="34" charset="0"/>
              <a:buChar char="•"/>
            </a:pPr>
            <a:r>
              <a:rPr lang="en-US" sz="1600" dirty="0"/>
              <a:t>personal error</a:t>
            </a:r>
          </a:p>
          <a:p>
            <a:pPr marL="342900" indent="-342900" algn="l" rtl="0">
              <a:buFont typeface="Arial" pitchFamily="34" charset="0"/>
              <a:buChar char="•"/>
            </a:pPr>
            <a:r>
              <a:rPr lang="en-US" sz="1600" dirty="0"/>
              <a:t>False procedure </a:t>
            </a:r>
          </a:p>
        </p:txBody>
      </p:sp>
      <p:sp>
        <p:nvSpPr>
          <p:cNvPr id="8" name="Rectangle 7"/>
          <p:cNvSpPr/>
          <p:nvPr/>
        </p:nvSpPr>
        <p:spPr>
          <a:xfrm>
            <a:off x="4572000" y="1428736"/>
            <a:ext cx="2143140" cy="338554"/>
          </a:xfrm>
          <a:prstGeom prst="rect">
            <a:avLst/>
          </a:prstGeom>
        </p:spPr>
        <p:txBody>
          <a:bodyPr wrap="square">
            <a:spAutoFit/>
          </a:bodyPr>
          <a:lstStyle/>
          <a:p>
            <a:pPr algn="l" rtl="0"/>
            <a:r>
              <a:rPr lang="en-US" sz="1600" dirty="0"/>
              <a:t>Mostly have TB </a:t>
            </a:r>
          </a:p>
        </p:txBody>
      </p:sp>
      <p:sp>
        <p:nvSpPr>
          <p:cNvPr id="9" name="Rectangle 8"/>
          <p:cNvSpPr/>
          <p:nvPr/>
        </p:nvSpPr>
        <p:spPr>
          <a:xfrm>
            <a:off x="4357686" y="4143380"/>
            <a:ext cx="4572000" cy="646331"/>
          </a:xfrm>
          <a:prstGeom prst="rect">
            <a:avLst/>
          </a:prstGeom>
        </p:spPr>
        <p:txBody>
          <a:bodyPr>
            <a:spAutoFit/>
          </a:bodyPr>
          <a:lstStyle/>
          <a:p>
            <a:pPr algn="l" rtl="0"/>
            <a:r>
              <a:rPr lang="en-US" dirty="0"/>
              <a:t>Negative x-ray might be due to</a:t>
            </a:r>
          </a:p>
          <a:p>
            <a:pPr algn="l" rtl="0"/>
            <a:r>
              <a:rPr lang="en-US" dirty="0"/>
              <a:t>extrapulmonary TB</a:t>
            </a:r>
          </a:p>
        </p:txBody>
      </p:sp>
      <p:sp>
        <p:nvSpPr>
          <p:cNvPr id="11" name="Rectangle 10"/>
          <p:cNvSpPr/>
          <p:nvPr/>
        </p:nvSpPr>
        <p:spPr>
          <a:xfrm>
            <a:off x="179512" y="1486619"/>
            <a:ext cx="1349896" cy="2585323"/>
          </a:xfrm>
          <a:prstGeom prst="rect">
            <a:avLst/>
          </a:prstGeom>
        </p:spPr>
        <p:txBody>
          <a:bodyPr wrap="square">
            <a:spAutoFit/>
          </a:bodyPr>
          <a:lstStyle/>
          <a:p>
            <a:pPr algn="l"/>
            <a:r>
              <a:rPr lang="en-US" b="1" dirty="0"/>
              <a:t>Sick patient suspected</a:t>
            </a:r>
          </a:p>
          <a:p>
            <a:pPr algn="l" rtl="0"/>
            <a:r>
              <a:rPr lang="en-US" b="1" dirty="0"/>
              <a:t>of having TB:</a:t>
            </a:r>
          </a:p>
          <a:p>
            <a:pPr algn="l" rtl="0">
              <a:buFont typeface="Wingdings" pitchFamily="2" charset="2"/>
              <a:buChar char="Ø"/>
            </a:pPr>
            <a:r>
              <a:rPr lang="en-US" dirty="0"/>
              <a:t>Fever</a:t>
            </a:r>
          </a:p>
          <a:p>
            <a:pPr algn="l" rtl="0">
              <a:buFont typeface="Wingdings" pitchFamily="2" charset="2"/>
              <a:buChar char="Ø"/>
            </a:pPr>
            <a:r>
              <a:rPr lang="en-US" dirty="0"/>
              <a:t>Hemopt-ysis </a:t>
            </a:r>
          </a:p>
          <a:p>
            <a:pPr algn="l" rtl="0">
              <a:buFont typeface="Wingdings" pitchFamily="2" charset="2"/>
              <a:buChar char="Ø"/>
            </a:pPr>
            <a:r>
              <a:rPr lang="en-US" dirty="0"/>
              <a:t>Other symptoms</a:t>
            </a:r>
          </a:p>
        </p:txBody>
      </p:sp>
      <p:sp>
        <p:nvSpPr>
          <p:cNvPr id="13" name="Rectangle 12"/>
          <p:cNvSpPr/>
          <p:nvPr/>
        </p:nvSpPr>
        <p:spPr>
          <a:xfrm>
            <a:off x="1475656" y="1331476"/>
            <a:ext cx="910377" cy="369332"/>
          </a:xfrm>
          <a:prstGeom prst="rect">
            <a:avLst/>
          </a:prstGeom>
        </p:spPr>
        <p:txBody>
          <a:bodyPr wrap="none">
            <a:spAutoFit/>
          </a:bodyPr>
          <a:lstStyle/>
          <a:p>
            <a:r>
              <a:rPr lang="en-US" dirty="0"/>
              <a:t>Positive</a:t>
            </a:r>
          </a:p>
        </p:txBody>
      </p:sp>
      <p:sp>
        <p:nvSpPr>
          <p:cNvPr id="14" name="Rectangle 13"/>
          <p:cNvSpPr/>
          <p:nvPr/>
        </p:nvSpPr>
        <p:spPr>
          <a:xfrm>
            <a:off x="2555776" y="1340768"/>
            <a:ext cx="910377" cy="369332"/>
          </a:xfrm>
          <a:prstGeom prst="rect">
            <a:avLst/>
          </a:prstGeom>
        </p:spPr>
        <p:txBody>
          <a:bodyPr wrap="none">
            <a:spAutoFit/>
          </a:bodyPr>
          <a:lstStyle/>
          <a:p>
            <a:r>
              <a:rPr lang="en-US" dirty="0"/>
              <a:t>Positive</a:t>
            </a:r>
          </a:p>
        </p:txBody>
      </p:sp>
      <p:sp>
        <p:nvSpPr>
          <p:cNvPr id="16" name="Rectangle 15"/>
          <p:cNvSpPr/>
          <p:nvPr/>
        </p:nvSpPr>
        <p:spPr>
          <a:xfrm>
            <a:off x="1475656" y="2780928"/>
            <a:ext cx="910377" cy="369332"/>
          </a:xfrm>
          <a:prstGeom prst="rect">
            <a:avLst/>
          </a:prstGeom>
        </p:spPr>
        <p:txBody>
          <a:bodyPr wrap="none">
            <a:spAutoFit/>
          </a:bodyPr>
          <a:lstStyle/>
          <a:p>
            <a:r>
              <a:rPr lang="en-US" dirty="0"/>
              <a:t>Positive</a:t>
            </a:r>
          </a:p>
        </p:txBody>
      </p:sp>
      <p:sp>
        <p:nvSpPr>
          <p:cNvPr id="17" name="Rectangle 16"/>
          <p:cNvSpPr/>
          <p:nvPr/>
        </p:nvSpPr>
        <p:spPr>
          <a:xfrm>
            <a:off x="2627784" y="4293096"/>
            <a:ext cx="910377" cy="369332"/>
          </a:xfrm>
          <a:prstGeom prst="rect">
            <a:avLst/>
          </a:prstGeom>
        </p:spPr>
        <p:txBody>
          <a:bodyPr wrap="none">
            <a:spAutoFit/>
          </a:bodyPr>
          <a:lstStyle/>
          <a:p>
            <a:r>
              <a:rPr lang="en-US" dirty="0"/>
              <a:t>Positive</a:t>
            </a:r>
          </a:p>
        </p:txBody>
      </p:sp>
      <p:sp>
        <p:nvSpPr>
          <p:cNvPr id="18" name="Rectangle 17"/>
          <p:cNvSpPr/>
          <p:nvPr/>
        </p:nvSpPr>
        <p:spPr>
          <a:xfrm>
            <a:off x="2555776" y="2780928"/>
            <a:ext cx="1009571" cy="369332"/>
          </a:xfrm>
          <a:prstGeom prst="rect">
            <a:avLst/>
          </a:prstGeom>
        </p:spPr>
        <p:txBody>
          <a:bodyPr wrap="none">
            <a:spAutoFit/>
          </a:bodyPr>
          <a:lstStyle/>
          <a:p>
            <a:r>
              <a:rPr lang="en-US" dirty="0"/>
              <a:t>Negative</a:t>
            </a:r>
          </a:p>
        </p:txBody>
      </p:sp>
      <p:sp>
        <p:nvSpPr>
          <p:cNvPr id="19" name="Rectangle 18"/>
          <p:cNvSpPr/>
          <p:nvPr/>
        </p:nvSpPr>
        <p:spPr>
          <a:xfrm>
            <a:off x="1475656" y="4293096"/>
            <a:ext cx="1009571" cy="369332"/>
          </a:xfrm>
          <a:prstGeom prst="rect">
            <a:avLst/>
          </a:prstGeom>
        </p:spPr>
        <p:txBody>
          <a:bodyPr wrap="none">
            <a:spAutoFit/>
          </a:bodyPr>
          <a:lstStyle/>
          <a:p>
            <a:r>
              <a:rPr lang="en-US" dirty="0"/>
              <a:t>Negative</a:t>
            </a:r>
          </a:p>
        </p:txBody>
      </p:sp>
      <p:sp>
        <p:nvSpPr>
          <p:cNvPr id="23" name="Rectangle 22"/>
          <p:cNvSpPr/>
          <p:nvPr/>
        </p:nvSpPr>
        <p:spPr>
          <a:xfrm>
            <a:off x="7487816" y="2285992"/>
            <a:ext cx="1656184" cy="1200329"/>
          </a:xfrm>
          <a:prstGeom prst="rect">
            <a:avLst/>
          </a:prstGeom>
        </p:spPr>
        <p:txBody>
          <a:bodyPr wrap="square">
            <a:spAutoFit/>
          </a:bodyPr>
          <a:lstStyle/>
          <a:p>
            <a:pPr algn="ctr"/>
            <a:r>
              <a:rPr lang="en-US" b="1" dirty="0"/>
              <a:t>All  should</a:t>
            </a:r>
          </a:p>
          <a:p>
            <a:pPr algn="ctr"/>
            <a:r>
              <a:rPr lang="en-US" b="1" dirty="0"/>
              <a:t>be confirmed</a:t>
            </a:r>
          </a:p>
          <a:p>
            <a:pPr algn="ctr"/>
            <a:r>
              <a:rPr lang="en-US" b="1" dirty="0"/>
              <a:t>by lab investigations</a:t>
            </a:r>
          </a:p>
        </p:txBody>
      </p:sp>
      <p:sp>
        <p:nvSpPr>
          <p:cNvPr id="24" name="Rectangle 23"/>
          <p:cNvSpPr/>
          <p:nvPr/>
        </p:nvSpPr>
        <p:spPr>
          <a:xfrm>
            <a:off x="1603834" y="620688"/>
            <a:ext cx="677173" cy="369332"/>
          </a:xfrm>
          <a:prstGeom prst="rect">
            <a:avLst/>
          </a:prstGeom>
        </p:spPr>
        <p:txBody>
          <a:bodyPr wrap="none">
            <a:spAutoFit/>
          </a:bodyPr>
          <a:lstStyle/>
          <a:p>
            <a:r>
              <a:rPr lang="en-US" b="1" dirty="0"/>
              <a:t>X-ray</a:t>
            </a:r>
          </a:p>
        </p:txBody>
      </p:sp>
      <p:sp>
        <p:nvSpPr>
          <p:cNvPr id="25" name="Rectangle 24"/>
          <p:cNvSpPr/>
          <p:nvPr/>
        </p:nvSpPr>
        <p:spPr>
          <a:xfrm>
            <a:off x="2411760" y="620688"/>
            <a:ext cx="1224136" cy="646331"/>
          </a:xfrm>
          <a:prstGeom prst="rect">
            <a:avLst/>
          </a:prstGeom>
        </p:spPr>
        <p:txBody>
          <a:bodyPr wrap="square">
            <a:spAutoFit/>
          </a:bodyPr>
          <a:lstStyle/>
          <a:p>
            <a:pPr algn="ctr"/>
            <a:r>
              <a:rPr lang="en-US" b="1" dirty="0"/>
              <a:t>Mantoux test</a:t>
            </a:r>
          </a:p>
        </p:txBody>
      </p:sp>
      <p:sp>
        <p:nvSpPr>
          <p:cNvPr id="26" name="Rectangle 25"/>
          <p:cNvSpPr/>
          <p:nvPr/>
        </p:nvSpPr>
        <p:spPr>
          <a:xfrm>
            <a:off x="4857752" y="702214"/>
            <a:ext cx="1530547" cy="369332"/>
          </a:xfrm>
          <a:prstGeom prst="rect">
            <a:avLst/>
          </a:prstGeom>
        </p:spPr>
        <p:txBody>
          <a:bodyPr wrap="none">
            <a:spAutoFit/>
          </a:bodyPr>
          <a:lstStyle/>
          <a:p>
            <a:r>
              <a:rPr lang="en-US" b="1" dirty="0"/>
              <a:t>Interpretation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linds(horizontal)">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ox(in)">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linds(horizontal)">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linds(horizontal)">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linds(horizontal)">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blinds(horizontal)">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blinds(horizontal)">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P spid="8" grpId="0"/>
      <p:bldP spid="9" grpId="0"/>
      <p:bldP spid="11" grpId="0"/>
      <p:bldP spid="13" grpId="0"/>
      <p:bldP spid="14" grpId="0"/>
      <p:bldP spid="16" grpId="0"/>
      <p:bldP spid="17" grpId="0"/>
      <p:bldP spid="18" grpId="0"/>
      <p:bldP spid="19" grpId="0"/>
      <p:bldP spid="23" grpId="0"/>
      <p:bldP spid="24" grpId="0"/>
      <p:bldP spid="25"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315416"/>
            <a:ext cx="3682752" cy="1143000"/>
          </a:xfrm>
        </p:spPr>
        <p:txBody>
          <a:bodyPr>
            <a:normAutofit/>
          </a:bodyPr>
          <a:lstStyle/>
          <a:p>
            <a:r>
              <a:rPr lang="en-US" sz="3600" b="1" dirty="0"/>
              <a:t>Case study</a:t>
            </a:r>
          </a:p>
        </p:txBody>
      </p:sp>
      <p:sp>
        <p:nvSpPr>
          <p:cNvPr id="3" name="Content Placeholder 2"/>
          <p:cNvSpPr>
            <a:spLocks noGrp="1"/>
          </p:cNvSpPr>
          <p:nvPr>
            <p:ph idx="1"/>
          </p:nvPr>
        </p:nvSpPr>
        <p:spPr>
          <a:xfrm>
            <a:off x="395536" y="476672"/>
            <a:ext cx="8496944" cy="5760640"/>
          </a:xfrm>
        </p:spPr>
        <p:txBody>
          <a:bodyPr>
            <a:noAutofit/>
          </a:bodyPr>
          <a:lstStyle/>
          <a:p>
            <a:pPr marL="0" algn="just">
              <a:buNone/>
            </a:pPr>
            <a:r>
              <a:rPr lang="en-US" sz="2200" b="1" dirty="0">
                <a:solidFill>
                  <a:srgbClr val="FF0000"/>
                </a:solidFill>
              </a:rPr>
              <a:t>23-year-old man </a:t>
            </a:r>
            <a:r>
              <a:rPr lang="en-US" sz="2200" dirty="0"/>
              <a:t>presented with a </a:t>
            </a:r>
            <a:r>
              <a:rPr lang="en-US" sz="2200" b="1" dirty="0">
                <a:solidFill>
                  <a:srgbClr val="FF0000"/>
                </a:solidFill>
              </a:rPr>
              <a:t>4-weeks history of coughing</a:t>
            </a:r>
            <a:r>
              <a:rPr lang="en-US" sz="2200" dirty="0"/>
              <a:t>, </a:t>
            </a:r>
            <a:r>
              <a:rPr lang="en-US" sz="2200" b="1" dirty="0">
                <a:solidFill>
                  <a:srgbClr val="FF0000"/>
                </a:solidFill>
              </a:rPr>
              <a:t>Shortness of breath </a:t>
            </a:r>
            <a:r>
              <a:rPr lang="en-US" sz="2200" dirty="0"/>
              <a:t>and </a:t>
            </a:r>
            <a:r>
              <a:rPr lang="en-US" sz="2200" b="1" dirty="0">
                <a:solidFill>
                  <a:srgbClr val="FF0000"/>
                </a:solidFill>
              </a:rPr>
              <a:t>malaise</a:t>
            </a:r>
            <a:r>
              <a:rPr lang="en-US" sz="2200" dirty="0"/>
              <a:t>. He had lost </a:t>
            </a:r>
            <a:r>
              <a:rPr lang="en-US" sz="2200" b="1" dirty="0">
                <a:solidFill>
                  <a:srgbClr val="FF0000"/>
                </a:solidFill>
              </a:rPr>
              <a:t>4kg in weight</a:t>
            </a:r>
            <a:r>
              <a:rPr lang="en-US" sz="2200" dirty="0"/>
              <a:t>, </a:t>
            </a:r>
            <a:r>
              <a:rPr lang="en-US" sz="2200" u="sng" dirty="0"/>
              <a:t>had </a:t>
            </a:r>
            <a:r>
              <a:rPr lang="en-US" sz="2200" b="1" u="sng" dirty="0">
                <a:solidFill>
                  <a:srgbClr val="FF0000"/>
                </a:solidFill>
              </a:rPr>
              <a:t>history of night sweating  and haemoptysis.</a:t>
            </a:r>
          </a:p>
          <a:p>
            <a:pPr marL="0" algn="just">
              <a:buNone/>
            </a:pPr>
            <a:r>
              <a:rPr lang="en-US" sz="2200" b="1" u="sng" dirty="0">
                <a:solidFill>
                  <a:srgbClr val="FF0000"/>
                </a:solidFill>
              </a:rPr>
              <a:t> </a:t>
            </a:r>
          </a:p>
          <a:p>
            <a:pPr marL="0" algn="just">
              <a:buNone/>
            </a:pPr>
            <a:r>
              <a:rPr lang="en-US" sz="2200" b="1" dirty="0"/>
              <a:t>On examination</a:t>
            </a:r>
            <a:endParaRPr lang="en-US" sz="2200" b="1" dirty="0">
              <a:solidFill>
                <a:srgbClr val="FF0000"/>
              </a:solidFill>
            </a:endParaRPr>
          </a:p>
          <a:p>
            <a:pPr marL="0" algn="just">
              <a:buBlip>
                <a:blip r:embed="rId3"/>
              </a:buBlip>
            </a:pPr>
            <a:r>
              <a:rPr lang="en-US" sz="2000" dirty="0">
                <a:solidFill>
                  <a:srgbClr val="FF0000"/>
                </a:solidFill>
              </a:rPr>
              <a:t>37.8°C </a:t>
            </a:r>
            <a:r>
              <a:rPr lang="en-US" sz="2000" dirty="0"/>
              <a:t>but had</a:t>
            </a:r>
          </a:p>
          <a:p>
            <a:pPr marL="0" algn="just">
              <a:buBlip>
                <a:blip r:embed="rId3"/>
              </a:buBlip>
            </a:pPr>
            <a:r>
              <a:rPr lang="en-US" sz="2000" dirty="0"/>
              <a:t>No signs of nasopharyngeal infection</a:t>
            </a:r>
          </a:p>
          <a:p>
            <a:pPr marL="0" algn="just">
              <a:buBlip>
                <a:blip r:embed="rId3"/>
              </a:buBlip>
            </a:pPr>
            <a:r>
              <a:rPr lang="en-US" sz="2000" dirty="0">
                <a:solidFill>
                  <a:srgbClr val="FF0000"/>
                </a:solidFill>
              </a:rPr>
              <a:t>Clear Lung sounds. No</a:t>
            </a:r>
            <a:r>
              <a:rPr lang="en-US" sz="2000" dirty="0"/>
              <a:t> other physical signs.</a:t>
            </a:r>
          </a:p>
          <a:p>
            <a:pPr marL="0" algn="just">
              <a:buBlip>
                <a:blip r:embed="rId3"/>
              </a:buBlip>
            </a:pPr>
            <a:r>
              <a:rPr lang="en-US" sz="2000" dirty="0">
                <a:solidFill>
                  <a:srgbClr val="FF0000"/>
                </a:solidFill>
              </a:rPr>
              <a:t>Chest X-ray </a:t>
            </a:r>
            <a:r>
              <a:rPr lang="en-US" sz="2000" dirty="0"/>
              <a:t>showed bilateral </a:t>
            </a:r>
            <a:r>
              <a:rPr lang="en-US" sz="2000" dirty="0">
                <a:solidFill>
                  <a:srgbClr val="FF0000"/>
                </a:solidFill>
              </a:rPr>
              <a:t>upper- and middle-lobe shadowing </a:t>
            </a:r>
            <a:endParaRPr lang="en-US" sz="2000" dirty="0"/>
          </a:p>
          <a:p>
            <a:pPr marL="0" algn="just">
              <a:buNone/>
            </a:pPr>
            <a:r>
              <a:rPr lang="en-US" sz="2200" b="1" dirty="0"/>
              <a:t>Lab tests</a:t>
            </a:r>
          </a:p>
          <a:p>
            <a:pPr marL="0" algn="just">
              <a:buBlip>
                <a:blip r:embed="rId3"/>
              </a:buBlip>
            </a:pPr>
            <a:r>
              <a:rPr lang="en-US" sz="2000" dirty="0">
                <a:solidFill>
                  <a:srgbClr val="FF0000"/>
                </a:solidFill>
              </a:rPr>
              <a:t>High CRP</a:t>
            </a:r>
          </a:p>
          <a:p>
            <a:pPr marL="0" algn="just">
              <a:buBlip>
                <a:blip r:embed="rId3"/>
              </a:buBlip>
            </a:pPr>
            <a:r>
              <a:rPr lang="en-US" sz="2000" dirty="0">
                <a:solidFill>
                  <a:srgbClr val="FF0000"/>
                </a:solidFill>
              </a:rPr>
              <a:t>Sputum </a:t>
            </a:r>
            <a:r>
              <a:rPr lang="en-US" sz="2000" dirty="0"/>
              <a:t>was found to </a:t>
            </a:r>
            <a:r>
              <a:rPr lang="en-US" sz="2000" dirty="0">
                <a:solidFill>
                  <a:srgbClr val="FF0000"/>
                </a:solidFill>
              </a:rPr>
              <a:t>contain acid-fast bacilli </a:t>
            </a:r>
            <a:r>
              <a:rPr lang="en-US" sz="2000" dirty="0"/>
              <a:t>and M. tuberculosis was </a:t>
            </a:r>
            <a:r>
              <a:rPr lang="en-US" sz="2000" dirty="0">
                <a:solidFill>
                  <a:srgbClr val="FF0000"/>
                </a:solidFill>
              </a:rPr>
              <a:t>subsequently cultured</a:t>
            </a:r>
            <a:r>
              <a:rPr lang="en-US" sz="2000" dirty="0"/>
              <a:t>.</a:t>
            </a:r>
          </a:p>
          <a:p>
            <a:pPr marL="0" algn="just">
              <a:buNone/>
            </a:pPr>
            <a:r>
              <a:rPr lang="en-US" sz="2200" b="1" dirty="0"/>
              <a:t>Diagnosis</a:t>
            </a:r>
          </a:p>
          <a:p>
            <a:pPr marL="0" algn="just">
              <a:buBlip>
                <a:blip r:embed="rId3"/>
              </a:buBlip>
            </a:pPr>
            <a:r>
              <a:rPr lang="en-US" sz="2000" dirty="0">
                <a:solidFill>
                  <a:srgbClr val="FF0000"/>
                </a:solidFill>
              </a:rPr>
              <a:t>A diagnosis of </a:t>
            </a:r>
            <a:r>
              <a:rPr lang="en-US" sz="2000" i="1" dirty="0">
                <a:solidFill>
                  <a:srgbClr val="FF0000"/>
                </a:solidFill>
              </a:rPr>
              <a:t>pulmonary tuberculosis</a:t>
            </a:r>
            <a:r>
              <a:rPr lang="en-US" sz="2000" dirty="0">
                <a:solidFill>
                  <a:srgbClr val="FF0000"/>
                </a:solidFill>
              </a:rPr>
              <a:t> was made.</a:t>
            </a:r>
          </a:p>
          <a:p>
            <a:pPr marL="0" algn="just">
              <a:buBlip>
                <a:blip r:embed="rId3"/>
              </a:buBlip>
            </a:pPr>
            <a:r>
              <a:rPr lang="en-US" sz="2000" dirty="0"/>
              <a:t>The patient was </a:t>
            </a:r>
            <a:r>
              <a:rPr lang="en-US" sz="2000" dirty="0">
                <a:solidFill>
                  <a:srgbClr val="FF0000"/>
                </a:solidFill>
              </a:rPr>
              <a:t>treated</a:t>
            </a:r>
            <a:r>
              <a:rPr lang="en-US" sz="2000" dirty="0"/>
              <a:t> with specific antibiotics</a:t>
            </a:r>
          </a:p>
        </p:txBody>
      </p:sp>
      <p:sp>
        <p:nvSpPr>
          <p:cNvPr id="6" name="Slide Number Placeholder 5"/>
          <p:cNvSpPr>
            <a:spLocks noGrp="1"/>
          </p:cNvSpPr>
          <p:nvPr>
            <p:ph type="sldNum" sz="quarter" idx="12"/>
          </p:nvPr>
        </p:nvSpPr>
        <p:spPr/>
        <p:txBody>
          <a:bodyPr/>
          <a:lstStyle/>
          <a:p>
            <a:fld id="{2F2AA928-F460-474D-99E4-0F61070444FC}" type="slidenum">
              <a:rPr lang="ar-JO" smtClean="0"/>
              <a:pPr/>
              <a:t>31</a:t>
            </a:fld>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500"/>
                                        <p:tgtEl>
                                          <p:spTgt spid="3">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500"/>
                                        <p:tgtEl>
                                          <p:spTgt spid="3">
                                            <p:txEl>
                                              <p:pRg st="11" end="1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animEffect transition="in" filter="fade">
                                      <p:cBhvr>
                                        <p:cTn id="7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0324"/>
            <a:ext cx="8229600" cy="725470"/>
          </a:xfrm>
          <a:solidFill>
            <a:srgbClr val="FFFF00"/>
          </a:solidFill>
        </p:spPr>
        <p:txBody>
          <a:bodyPr>
            <a:normAutofit fontScale="90000"/>
          </a:bodyPr>
          <a:lstStyle/>
          <a:p>
            <a:r>
              <a:rPr lang="en-US" dirty="0"/>
              <a:t>Pathogenesis</a:t>
            </a:r>
          </a:p>
        </p:txBody>
      </p:sp>
      <p:sp>
        <p:nvSpPr>
          <p:cNvPr id="3" name="Content Placeholder 2"/>
          <p:cNvSpPr>
            <a:spLocks noGrp="1"/>
          </p:cNvSpPr>
          <p:nvPr>
            <p:ph idx="1"/>
          </p:nvPr>
        </p:nvSpPr>
        <p:spPr>
          <a:xfrm>
            <a:off x="214282" y="857232"/>
            <a:ext cx="8643998" cy="5572164"/>
          </a:xfrm>
        </p:spPr>
        <p:txBody>
          <a:bodyPr>
            <a:normAutofit lnSpcReduction="10000"/>
          </a:bodyPr>
          <a:lstStyle/>
          <a:p>
            <a:pPr>
              <a:buNone/>
            </a:pPr>
            <a:r>
              <a:rPr lang="en-US" sz="2800" b="1" dirty="0">
                <a:solidFill>
                  <a:srgbClr val="FF0000"/>
                </a:solidFill>
              </a:rPr>
              <a:t>Source of Infection:</a:t>
            </a:r>
          </a:p>
          <a:p>
            <a:pPr>
              <a:buFontTx/>
              <a:buChar char="-"/>
            </a:pPr>
            <a:r>
              <a:rPr lang="en-US" sz="2200" dirty="0"/>
              <a:t>Human (e.g. cases of pulmonary tuberculosis)</a:t>
            </a:r>
          </a:p>
          <a:p>
            <a:pPr>
              <a:buFontTx/>
              <a:buChar char="-"/>
            </a:pPr>
            <a:r>
              <a:rPr lang="en-US" sz="2200" dirty="0"/>
              <a:t>Bovine (e.g. consumpion of </a:t>
            </a:r>
            <a:r>
              <a:rPr lang="en-US" sz="2200" dirty="0" err="1"/>
              <a:t>unpasturized</a:t>
            </a:r>
            <a:r>
              <a:rPr lang="en-US" sz="2200" dirty="0"/>
              <a:t> milk)</a:t>
            </a:r>
          </a:p>
          <a:p>
            <a:pPr>
              <a:buFontTx/>
              <a:buChar char="-"/>
            </a:pPr>
            <a:endParaRPr lang="en-US" sz="2400" dirty="0"/>
          </a:p>
          <a:p>
            <a:pPr>
              <a:buNone/>
            </a:pPr>
            <a:r>
              <a:rPr lang="en-US" sz="2800" b="1" dirty="0">
                <a:solidFill>
                  <a:srgbClr val="FF0000"/>
                </a:solidFill>
              </a:rPr>
              <a:t>Mode of infection</a:t>
            </a:r>
          </a:p>
          <a:p>
            <a:pPr marL="514350" indent="-514350" algn="just">
              <a:buFont typeface="+mj-lt"/>
              <a:buAutoNum type="arabicPeriod"/>
            </a:pPr>
            <a:r>
              <a:rPr lang="en-US" sz="2200" b="1" dirty="0"/>
              <a:t>Inhalation mode: </a:t>
            </a:r>
            <a:r>
              <a:rPr lang="en-US" sz="2200" dirty="0"/>
              <a:t>tuberculosis is an airborn disease transmitted by inhilation of droplet nuclei while coughing and sneeezing, or spaking of infectd patients. The tiny dry droplets that contains bcateria (&lt;5 µm in diameter) may remains suspended in the air for several hours.</a:t>
            </a:r>
          </a:p>
          <a:p>
            <a:pPr marL="514350" indent="-514350" algn="just">
              <a:buFont typeface="+mj-lt"/>
              <a:buAutoNum type="arabicPeriod"/>
            </a:pPr>
            <a:r>
              <a:rPr lang="en-US" sz="2200" b="1" dirty="0"/>
              <a:t>Inoculation  mode: </a:t>
            </a:r>
            <a:r>
              <a:rPr lang="en-US" sz="2200" dirty="0"/>
              <a:t>the trasmission through direct skin contact with a infectd patiens is uncommon.</a:t>
            </a:r>
          </a:p>
          <a:p>
            <a:pPr marL="514350" indent="-514350" algn="just">
              <a:buNone/>
            </a:pPr>
            <a:r>
              <a:rPr lang="en-US" sz="2800" b="1" dirty="0">
                <a:solidFill>
                  <a:srgbClr val="FF0000"/>
                </a:solidFill>
              </a:rPr>
              <a:t>Risk factors</a:t>
            </a:r>
          </a:p>
          <a:p>
            <a:pPr marL="514350" indent="-514350" algn="just">
              <a:buFontTx/>
              <a:buChar char="-"/>
            </a:pPr>
            <a:r>
              <a:rPr lang="en-US" sz="2200" dirty="0"/>
              <a:t>Low immunity patients (AIDS)</a:t>
            </a:r>
          </a:p>
          <a:p>
            <a:pPr marL="514350" indent="-514350" algn="just">
              <a:buFontTx/>
              <a:buChar char="-"/>
            </a:pPr>
            <a:r>
              <a:rPr lang="en-US" sz="2200" dirty="0"/>
              <a:t>Posttransplantaion  (renal, cardiac), diabetes, smoking, IV drug abuse, chronic renal failure </a:t>
            </a:r>
          </a:p>
          <a:p>
            <a:pPr marL="514350" indent="-514350" algn="just">
              <a:buFontTx/>
              <a:buChar char="-"/>
            </a:pPr>
            <a:endParaRPr lang="en-US" sz="2800" b="1" dirty="0">
              <a:solidFill>
                <a:srgbClr val="FF0000"/>
              </a:solidFill>
            </a:endParaRPr>
          </a:p>
          <a:p>
            <a:pPr algn="just">
              <a:buNone/>
            </a:pPr>
            <a:endParaRPr lang="en-US" sz="2400" dirty="0"/>
          </a:p>
        </p:txBody>
      </p:sp>
      <p:sp>
        <p:nvSpPr>
          <p:cNvPr id="5" name="Slide Number Placeholder 4"/>
          <p:cNvSpPr>
            <a:spLocks noGrp="1"/>
          </p:cNvSpPr>
          <p:nvPr>
            <p:ph type="sldNum" sz="quarter" idx="12"/>
          </p:nvPr>
        </p:nvSpPr>
        <p:spPr/>
        <p:txBody>
          <a:bodyPr/>
          <a:lstStyle/>
          <a:p>
            <a:fld id="{2F2AA928-F460-474D-99E4-0F61070444FC}" type="slidenum">
              <a:rPr lang="ar-JO" smtClean="0"/>
              <a:pPr/>
              <a:t>4</a:t>
            </a:fld>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8" y="764704"/>
            <a:ext cx="8964488" cy="5544616"/>
          </a:xfrm>
        </p:spPr>
        <p:txBody>
          <a:bodyPr>
            <a:noAutofit/>
          </a:bodyPr>
          <a:lstStyle/>
          <a:p>
            <a:pPr algn="just"/>
            <a:r>
              <a:rPr lang="en-US" sz="2400" dirty="0"/>
              <a:t>TB is the </a:t>
            </a:r>
            <a:r>
              <a:rPr lang="en-US" sz="2400" b="1" dirty="0">
                <a:solidFill>
                  <a:srgbClr val="0070C0"/>
                </a:solidFill>
              </a:rPr>
              <a:t>second-most common </a:t>
            </a:r>
            <a:r>
              <a:rPr lang="en-US" sz="2400" dirty="0"/>
              <a:t>cause of death from infectious diseases </a:t>
            </a:r>
            <a:r>
              <a:rPr lang="en-US" sz="2400" b="1" dirty="0">
                <a:solidFill>
                  <a:srgbClr val="0070C0"/>
                </a:solidFill>
              </a:rPr>
              <a:t>after AIDS.</a:t>
            </a:r>
          </a:p>
          <a:p>
            <a:pPr algn="just"/>
            <a:r>
              <a:rPr lang="en-US" sz="2400" dirty="0"/>
              <a:t>The infection dose (ID) 10 organisms.</a:t>
            </a:r>
          </a:p>
          <a:p>
            <a:pPr algn="just"/>
            <a:r>
              <a:rPr lang="en-US" sz="2400" dirty="0"/>
              <a:t>1/3 of the global world population is infected.</a:t>
            </a:r>
          </a:p>
          <a:p>
            <a:pPr algn="just"/>
            <a:r>
              <a:rPr lang="en-US" sz="2400" dirty="0"/>
              <a:t>7-9 million new cases / year.</a:t>
            </a:r>
          </a:p>
          <a:p>
            <a:pPr algn="just"/>
            <a:r>
              <a:rPr lang="en-US" sz="2400" dirty="0"/>
              <a:t>Mortality without specific therapy: 70% of smear positive patients within 10 years.</a:t>
            </a:r>
          </a:p>
          <a:p>
            <a:pPr algn="just"/>
            <a:r>
              <a:rPr lang="en-US" sz="2400" dirty="0"/>
              <a:t>2000-2020 one billion people were infected.</a:t>
            </a:r>
          </a:p>
          <a:p>
            <a:pPr algn="just"/>
            <a:r>
              <a:rPr lang="en-US" sz="2400"/>
              <a:t>2000-2020: 35 </a:t>
            </a:r>
            <a:r>
              <a:rPr lang="en-US" sz="2400" dirty="0"/>
              <a:t>million people died.</a:t>
            </a:r>
          </a:p>
          <a:p>
            <a:pPr algn="just"/>
            <a:r>
              <a:rPr lang="en-US" sz="2400" dirty="0"/>
              <a:t>Source of epidemics involve </a:t>
            </a:r>
            <a:r>
              <a:rPr lang="en-US" sz="2400" b="1" dirty="0">
                <a:solidFill>
                  <a:srgbClr val="0070C0"/>
                </a:solidFill>
              </a:rPr>
              <a:t>school children and teachers </a:t>
            </a:r>
            <a:r>
              <a:rPr lang="en-US" sz="2400" dirty="0"/>
              <a:t>with unrecognized pulmonary tuberculosis,  </a:t>
            </a:r>
            <a:r>
              <a:rPr lang="en-US" sz="2400" b="1" dirty="0">
                <a:solidFill>
                  <a:srgbClr val="0070C0"/>
                </a:solidFill>
              </a:rPr>
              <a:t>homeless shelters, nursing homes, and health workers exposed to patients with unrecognized tuberculosis</a:t>
            </a:r>
            <a:r>
              <a:rPr lang="en-US" sz="2400" dirty="0"/>
              <a:t>.</a:t>
            </a:r>
          </a:p>
        </p:txBody>
      </p:sp>
      <p:sp>
        <p:nvSpPr>
          <p:cNvPr id="4" name="Rectangle 3"/>
          <p:cNvSpPr/>
          <p:nvPr/>
        </p:nvSpPr>
        <p:spPr>
          <a:xfrm>
            <a:off x="1500166" y="71414"/>
            <a:ext cx="6503454" cy="646331"/>
          </a:xfrm>
          <a:prstGeom prst="rect">
            <a:avLst/>
          </a:prstGeom>
          <a:solidFill>
            <a:srgbClr val="FFFF00"/>
          </a:solidFill>
        </p:spPr>
        <p:txBody>
          <a:bodyPr wrap="square">
            <a:spAutoFit/>
          </a:bodyPr>
          <a:lstStyle/>
          <a:p>
            <a:pPr algn="ctr"/>
            <a:r>
              <a:rPr lang="en-US" sz="3600" b="1" dirty="0">
                <a:ln w="11430"/>
                <a:effectLst>
                  <a:outerShdw blurRad="50800" dist="39000" dir="5460000" algn="tl">
                    <a:srgbClr val="000000">
                      <a:alpha val="38000"/>
                    </a:srgbClr>
                  </a:outerShdw>
                </a:effectLst>
                <a:latin typeface="Calibri Light"/>
                <a:ea typeface="+mj-ea"/>
                <a:cs typeface="Bold Italic Art" pitchFamily="2" charset="-78"/>
              </a:rPr>
              <a:t>Epidemiology of tuberculosis </a:t>
            </a:r>
          </a:p>
        </p:txBody>
      </p:sp>
      <p:cxnSp>
        <p:nvCxnSpPr>
          <p:cNvPr id="5" name="Straight Connector 4"/>
          <p:cNvCxnSpPr/>
          <p:nvPr/>
        </p:nvCxnSpPr>
        <p:spPr>
          <a:xfrm>
            <a:off x="899592" y="692696"/>
            <a:ext cx="7344816" cy="0"/>
          </a:xfrm>
          <a:prstGeom prst="line">
            <a:avLst/>
          </a:prstGeom>
          <a:solidFill>
            <a:srgbClr val="FFFF00"/>
          </a:solidFill>
        </p:spPr>
      </p:cxnSp>
      <p:sp>
        <p:nvSpPr>
          <p:cNvPr id="7" name="Slide Number Placeholder 6"/>
          <p:cNvSpPr>
            <a:spLocks noGrp="1"/>
          </p:cNvSpPr>
          <p:nvPr>
            <p:ph type="sldNum" sz="quarter" idx="12"/>
          </p:nvPr>
        </p:nvSpPr>
        <p:spPr/>
        <p:txBody>
          <a:bodyPr/>
          <a:lstStyle/>
          <a:p>
            <a:fld id="{2F2AA928-F460-474D-99E4-0F61070444FC}" type="slidenum">
              <a:rPr lang="ar-JO" smtClean="0"/>
              <a:pPr/>
              <a:t>5</a:t>
            </a:fld>
            <a:endParaRPr lang="ar-JO"/>
          </a:p>
        </p:txBody>
      </p:sp>
    </p:spTree>
    <p:extLst>
      <p:ext uri="{BB962C8B-B14F-4D97-AF65-F5344CB8AC3E}">
        <p14:creationId xmlns:p14="http://schemas.microsoft.com/office/powerpoint/2010/main" val="59004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 y="928670"/>
            <a:ext cx="4142802" cy="5544616"/>
          </a:xfrm>
        </p:spPr>
        <p:txBody>
          <a:bodyPr>
            <a:noAutofit/>
          </a:bodyPr>
          <a:lstStyle/>
          <a:p>
            <a:pPr marL="0" algn="just">
              <a:buNone/>
            </a:pPr>
            <a:endParaRPr lang="en-US" sz="1800" b="1" dirty="0">
              <a:solidFill>
                <a:srgbClr val="0070C0"/>
              </a:solidFill>
            </a:endParaRPr>
          </a:p>
          <a:p>
            <a:pPr marL="457200" indent="-457200" algn="just">
              <a:buFont typeface="+mj-lt"/>
              <a:buAutoNum type="arabicPeriod"/>
            </a:pPr>
            <a:r>
              <a:rPr lang="en-US" sz="1800" b="1" dirty="0"/>
              <a:t>Droplet nuclei</a:t>
            </a:r>
            <a:r>
              <a:rPr lang="en-US" sz="1800" dirty="0"/>
              <a:t>: containig tubrcl bacilli from the infcted patients are inaled</a:t>
            </a:r>
          </a:p>
          <a:p>
            <a:pPr marL="457200" indent="-457200" algn="just">
              <a:buFont typeface="+mj-lt"/>
              <a:buAutoNum type="arabicPeriod"/>
            </a:pPr>
            <a:r>
              <a:rPr lang="en-US" sz="1800" b="1" dirty="0"/>
              <a:t>Adhesion to macrophages: </a:t>
            </a:r>
            <a:r>
              <a:rPr lang="en-US" sz="1800" dirty="0"/>
              <a:t>Mycobacterial surface Lipoarabinomannan (LAM) binds to complement receptor and mannose receptor on the surface of macrophages which leads to internalization of bacilli</a:t>
            </a:r>
          </a:p>
          <a:p>
            <a:pPr marL="457200" indent="-457200" algn="just">
              <a:buFont typeface="+mj-lt"/>
              <a:buAutoNum type="arabicPeriod"/>
            </a:pPr>
            <a:r>
              <a:rPr lang="en-US" sz="1800" b="1" dirty="0"/>
              <a:t>Survival inside macrophages</a:t>
            </a:r>
            <a:r>
              <a:rPr lang="en-US" sz="1800" dirty="0"/>
              <a:t>: this is due to LAM which inhibits the phagosome lysosome fusion by inhibiting increase in the cellular calcium levels.</a:t>
            </a:r>
          </a:p>
          <a:p>
            <a:pPr marL="457200" indent="-457200" algn="just">
              <a:buFont typeface="+mj-lt"/>
              <a:buAutoNum type="arabicPeriod"/>
            </a:pPr>
            <a:r>
              <a:rPr lang="en-US" sz="1800" dirty="0"/>
              <a:t>If the bacilli are succssfull in arestig  phagosome lysosome fusion, then they are happyly replicate inside macrphages which ventually rupturs and infect other macrophages.  </a:t>
            </a:r>
          </a:p>
        </p:txBody>
      </p:sp>
      <p:sp>
        <p:nvSpPr>
          <p:cNvPr id="4" name="Rectangle 3"/>
          <p:cNvSpPr/>
          <p:nvPr/>
        </p:nvSpPr>
        <p:spPr>
          <a:xfrm>
            <a:off x="1500166" y="-24"/>
            <a:ext cx="6503454" cy="646331"/>
          </a:xfrm>
          <a:prstGeom prst="rect">
            <a:avLst/>
          </a:prstGeom>
          <a:solidFill>
            <a:srgbClr val="FFFF00"/>
          </a:solidFill>
        </p:spPr>
        <p:txBody>
          <a:bodyPr wrap="square">
            <a:spAutoFit/>
          </a:bodyPr>
          <a:lstStyle/>
          <a:p>
            <a:pPr algn="ctr"/>
            <a:r>
              <a:rPr lang="en-US" sz="3600" b="1" dirty="0">
                <a:ln w="11430"/>
                <a:effectLst>
                  <a:outerShdw blurRad="50800" dist="39000" dir="5460000" algn="tl">
                    <a:srgbClr val="000000">
                      <a:alpha val="38000"/>
                    </a:srgbClr>
                  </a:outerShdw>
                </a:effectLst>
                <a:latin typeface="Calibri Light"/>
                <a:ea typeface="+mj-ea"/>
                <a:cs typeface="Bold Italic Art" pitchFamily="2" charset="-78"/>
              </a:rPr>
              <a:t>Sequence of pathogenic infection</a:t>
            </a:r>
          </a:p>
        </p:txBody>
      </p:sp>
      <p:cxnSp>
        <p:nvCxnSpPr>
          <p:cNvPr id="5" name="Straight Connector 4"/>
          <p:cNvCxnSpPr/>
          <p:nvPr/>
        </p:nvCxnSpPr>
        <p:spPr>
          <a:xfrm>
            <a:off x="899592" y="692696"/>
            <a:ext cx="7344816" cy="0"/>
          </a:xfrm>
          <a:prstGeom prst="line">
            <a:avLst/>
          </a:prstGeom>
          <a:solidFill>
            <a:srgbClr val="FFFF00"/>
          </a:solidFill>
        </p:spPr>
      </p:cxnSp>
      <p:sp>
        <p:nvSpPr>
          <p:cNvPr id="7" name="Slide Number Placeholder 6"/>
          <p:cNvSpPr>
            <a:spLocks noGrp="1"/>
          </p:cNvSpPr>
          <p:nvPr>
            <p:ph type="sldNum" sz="quarter" idx="12"/>
          </p:nvPr>
        </p:nvSpPr>
        <p:spPr/>
        <p:txBody>
          <a:bodyPr/>
          <a:lstStyle/>
          <a:p>
            <a:fld id="{2F2AA928-F460-474D-99E4-0F61070444FC}" type="slidenum">
              <a:rPr lang="ar-JO" smtClean="0"/>
              <a:pPr/>
              <a:t>6</a:t>
            </a:fld>
            <a:endParaRPr lang="ar-JO"/>
          </a:p>
        </p:txBody>
      </p:sp>
      <p:pic>
        <p:nvPicPr>
          <p:cNvPr id="2051" name="Picture 3"/>
          <p:cNvPicPr>
            <a:picLocks noChangeAspect="1" noChangeArrowheads="1"/>
          </p:cNvPicPr>
          <p:nvPr/>
        </p:nvPicPr>
        <p:blipFill>
          <a:blip r:embed="rId2"/>
          <a:srcRect/>
          <a:stretch>
            <a:fillRect/>
          </a:stretch>
        </p:blipFill>
        <p:spPr bwMode="auto">
          <a:xfrm>
            <a:off x="4181747" y="1285861"/>
            <a:ext cx="3104897" cy="3389004"/>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7290900" y="1000108"/>
            <a:ext cx="1710256" cy="2071702"/>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7086600" y="3286124"/>
            <a:ext cx="2057400" cy="24003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a:srcRect/>
          <a:stretch>
            <a:fillRect/>
          </a:stretch>
        </p:blipFill>
        <p:spPr bwMode="auto">
          <a:xfrm>
            <a:off x="7786710" y="2571744"/>
            <a:ext cx="533400" cy="619125"/>
          </a:xfrm>
          <a:prstGeom prst="rect">
            <a:avLst/>
          </a:prstGeom>
          <a:noFill/>
          <a:ln w="9525">
            <a:noFill/>
            <a:miter lim="800000"/>
            <a:headEnd/>
            <a:tailEnd/>
          </a:ln>
          <a:effectLst/>
        </p:spPr>
      </p:pic>
      <p:sp>
        <p:nvSpPr>
          <p:cNvPr id="12" name="Rectangle 11"/>
          <p:cNvSpPr/>
          <p:nvPr/>
        </p:nvSpPr>
        <p:spPr>
          <a:xfrm>
            <a:off x="6286512" y="5650072"/>
            <a:ext cx="2840458" cy="707886"/>
          </a:xfrm>
          <a:prstGeom prst="rect">
            <a:avLst/>
          </a:prstGeom>
        </p:spPr>
        <p:txBody>
          <a:bodyPr wrap="none">
            <a:spAutoFit/>
          </a:bodyPr>
          <a:lstStyle/>
          <a:p>
            <a:pPr marL="457200" indent="-457200" algn="ctr" rtl="0"/>
            <a:r>
              <a:rPr lang="en-US" sz="2000" b="1" dirty="0">
                <a:solidFill>
                  <a:srgbClr val="FF0000"/>
                </a:solidFill>
              </a:rPr>
              <a:t>Rupturs and infect other </a:t>
            </a:r>
          </a:p>
          <a:p>
            <a:pPr marL="457200" indent="-457200" algn="ctr" rtl="0"/>
            <a:r>
              <a:rPr lang="en-US" sz="2000" b="1" dirty="0">
                <a:solidFill>
                  <a:srgbClr val="FF0000"/>
                </a:solidFill>
              </a:rPr>
              <a:t>macrophages.  </a:t>
            </a:r>
          </a:p>
        </p:txBody>
      </p:sp>
      <p:sp>
        <p:nvSpPr>
          <p:cNvPr id="11" name="Rectangle 10"/>
          <p:cNvSpPr/>
          <p:nvPr/>
        </p:nvSpPr>
        <p:spPr>
          <a:xfrm>
            <a:off x="180978" y="773652"/>
            <a:ext cx="7891484" cy="400110"/>
          </a:xfrm>
          <a:prstGeom prst="rect">
            <a:avLst/>
          </a:prstGeom>
        </p:spPr>
        <p:txBody>
          <a:bodyPr wrap="square">
            <a:spAutoFit/>
          </a:bodyPr>
          <a:lstStyle/>
          <a:p>
            <a:pPr lvl="0" indent="-342900" algn="just" rtl="0">
              <a:spcBef>
                <a:spcPct val="20000"/>
              </a:spcBef>
            </a:pPr>
            <a:r>
              <a:rPr lang="en-US" sz="2000" b="1" dirty="0">
                <a:solidFill>
                  <a:srgbClr val="0070C0"/>
                </a:solidFill>
              </a:rPr>
              <a:t>The sequence of pathogenic events that take place are as follows: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05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376243"/>
            <a:ext cx="2133600" cy="365125"/>
          </a:xfrm>
        </p:spPr>
        <p:txBody>
          <a:bodyPr/>
          <a:lstStyle/>
          <a:p>
            <a:fld id="{2F2AA928-F460-474D-99E4-0F61070444FC}" type="slidenum">
              <a:rPr lang="ar-JO" smtClean="0"/>
              <a:pPr/>
              <a:t>7</a:t>
            </a:fld>
            <a:endParaRPr lang="ar-JO"/>
          </a:p>
        </p:txBody>
      </p:sp>
      <p:sp>
        <p:nvSpPr>
          <p:cNvPr id="6" name="Rectangle 5"/>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7" name="Straight Connector 6"/>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7052" y="764704"/>
            <a:ext cx="7603300" cy="461665"/>
          </a:xfrm>
          <a:prstGeom prst="rect">
            <a:avLst/>
          </a:prstGeom>
          <a:noFill/>
        </p:spPr>
        <p:txBody>
          <a:bodyPr wrap="none" rtlCol="0">
            <a:spAutoFit/>
          </a:bodyPr>
          <a:lstStyle/>
          <a:p>
            <a:r>
              <a:rPr lang="en-US" sz="2400" b="1" dirty="0">
                <a:solidFill>
                  <a:schemeClr val="bg1">
                    <a:lumMod val="50000"/>
                  </a:schemeClr>
                </a:solidFill>
              </a:rPr>
              <a:t>Q: Why Mycobacteria are can survive inside macrophages </a:t>
            </a:r>
          </a:p>
        </p:txBody>
      </p:sp>
      <p:sp>
        <p:nvSpPr>
          <p:cNvPr id="11" name="Freeform 10"/>
          <p:cNvSpPr/>
          <p:nvPr/>
        </p:nvSpPr>
        <p:spPr>
          <a:xfrm>
            <a:off x="323528" y="2132856"/>
            <a:ext cx="3243711" cy="3575085"/>
          </a:xfrm>
          <a:custGeom>
            <a:avLst/>
            <a:gdLst>
              <a:gd name="connsiteX0" fmla="*/ 103893 w 3045875"/>
              <a:gd name="connsiteY0" fmla="*/ 1099930 h 3211732"/>
              <a:gd name="connsiteX1" fmla="*/ 130397 w 3045875"/>
              <a:gd name="connsiteY1" fmla="*/ 1020417 h 3211732"/>
              <a:gd name="connsiteX2" fmla="*/ 143649 w 3045875"/>
              <a:gd name="connsiteY2" fmla="*/ 980661 h 3211732"/>
              <a:gd name="connsiteX3" fmla="*/ 223162 w 3045875"/>
              <a:gd name="connsiteY3" fmla="*/ 954157 h 3211732"/>
              <a:gd name="connsiteX4" fmla="*/ 262919 w 3045875"/>
              <a:gd name="connsiteY4" fmla="*/ 940904 h 3211732"/>
              <a:gd name="connsiteX5" fmla="*/ 302675 w 3045875"/>
              <a:gd name="connsiteY5" fmla="*/ 914400 h 3211732"/>
              <a:gd name="connsiteX6" fmla="*/ 315927 w 3045875"/>
              <a:gd name="connsiteY6" fmla="*/ 874644 h 3211732"/>
              <a:gd name="connsiteX7" fmla="*/ 382188 w 3045875"/>
              <a:gd name="connsiteY7" fmla="*/ 834887 h 3211732"/>
              <a:gd name="connsiteX8" fmla="*/ 448449 w 3045875"/>
              <a:gd name="connsiteY8" fmla="*/ 821635 h 3211732"/>
              <a:gd name="connsiteX9" fmla="*/ 474953 w 3045875"/>
              <a:gd name="connsiteY9" fmla="*/ 795130 h 3211732"/>
              <a:gd name="connsiteX10" fmla="*/ 554466 w 3045875"/>
              <a:gd name="connsiteY10" fmla="*/ 755374 h 3211732"/>
              <a:gd name="connsiteX11" fmla="*/ 580971 w 3045875"/>
              <a:gd name="connsiteY11" fmla="*/ 728870 h 3211732"/>
              <a:gd name="connsiteX12" fmla="*/ 620727 w 3045875"/>
              <a:gd name="connsiteY12" fmla="*/ 702365 h 3211732"/>
              <a:gd name="connsiteX13" fmla="*/ 647232 w 3045875"/>
              <a:gd name="connsiteY13" fmla="*/ 675861 h 3211732"/>
              <a:gd name="connsiteX14" fmla="*/ 686988 w 3045875"/>
              <a:gd name="connsiteY14" fmla="*/ 662609 h 3211732"/>
              <a:gd name="connsiteX15" fmla="*/ 713493 w 3045875"/>
              <a:gd name="connsiteY15" fmla="*/ 636104 h 3211732"/>
              <a:gd name="connsiteX16" fmla="*/ 753249 w 3045875"/>
              <a:gd name="connsiteY16" fmla="*/ 622852 h 3211732"/>
              <a:gd name="connsiteX17" fmla="*/ 766501 w 3045875"/>
              <a:gd name="connsiteY17" fmla="*/ 583096 h 3211732"/>
              <a:gd name="connsiteX18" fmla="*/ 793006 w 3045875"/>
              <a:gd name="connsiteY18" fmla="*/ 556591 h 3211732"/>
              <a:gd name="connsiteX19" fmla="*/ 859266 w 3045875"/>
              <a:gd name="connsiteY19" fmla="*/ 437322 h 3211732"/>
              <a:gd name="connsiteX20" fmla="*/ 899023 w 3045875"/>
              <a:gd name="connsiteY20" fmla="*/ 424070 h 3211732"/>
              <a:gd name="connsiteX21" fmla="*/ 952032 w 3045875"/>
              <a:gd name="connsiteY21" fmla="*/ 371061 h 3211732"/>
              <a:gd name="connsiteX22" fmla="*/ 1031545 w 3045875"/>
              <a:gd name="connsiteY22" fmla="*/ 344557 h 3211732"/>
              <a:gd name="connsiteX23" fmla="*/ 1058049 w 3045875"/>
              <a:gd name="connsiteY23" fmla="*/ 318052 h 3211732"/>
              <a:gd name="connsiteX24" fmla="*/ 1309840 w 3045875"/>
              <a:gd name="connsiteY24" fmla="*/ 278296 h 3211732"/>
              <a:gd name="connsiteX25" fmla="*/ 1336345 w 3045875"/>
              <a:gd name="connsiteY25" fmla="*/ 251791 h 3211732"/>
              <a:gd name="connsiteX26" fmla="*/ 1376101 w 3045875"/>
              <a:gd name="connsiteY26" fmla="*/ 185530 h 3211732"/>
              <a:gd name="connsiteX27" fmla="*/ 1429110 w 3045875"/>
              <a:gd name="connsiteY27" fmla="*/ 92765 h 3211732"/>
              <a:gd name="connsiteX28" fmla="*/ 1495371 w 3045875"/>
              <a:gd name="connsiteY28" fmla="*/ 26504 h 3211732"/>
              <a:gd name="connsiteX29" fmla="*/ 1574884 w 3045875"/>
              <a:gd name="connsiteY29" fmla="*/ 0 h 3211732"/>
              <a:gd name="connsiteX30" fmla="*/ 1694153 w 3045875"/>
              <a:gd name="connsiteY30" fmla="*/ 13252 h 3211732"/>
              <a:gd name="connsiteX31" fmla="*/ 1839927 w 3045875"/>
              <a:gd name="connsiteY31" fmla="*/ 26504 h 3211732"/>
              <a:gd name="connsiteX32" fmla="*/ 1932693 w 3045875"/>
              <a:gd name="connsiteY32" fmla="*/ 53009 h 3211732"/>
              <a:gd name="connsiteX33" fmla="*/ 1998953 w 3045875"/>
              <a:gd name="connsiteY33" fmla="*/ 119270 h 3211732"/>
              <a:gd name="connsiteX34" fmla="*/ 2025458 w 3045875"/>
              <a:gd name="connsiteY34" fmla="*/ 145774 h 3211732"/>
              <a:gd name="connsiteX35" fmla="*/ 2065214 w 3045875"/>
              <a:gd name="connsiteY35" fmla="*/ 265044 h 3211732"/>
              <a:gd name="connsiteX36" fmla="*/ 2078466 w 3045875"/>
              <a:gd name="connsiteY36" fmla="*/ 304800 h 3211732"/>
              <a:gd name="connsiteX37" fmla="*/ 2065214 w 3045875"/>
              <a:gd name="connsiteY37" fmla="*/ 371061 h 3211732"/>
              <a:gd name="connsiteX38" fmla="*/ 2012206 w 3045875"/>
              <a:gd name="connsiteY38" fmla="*/ 437322 h 3211732"/>
              <a:gd name="connsiteX39" fmla="*/ 1932693 w 3045875"/>
              <a:gd name="connsiteY39" fmla="*/ 424070 h 3211732"/>
              <a:gd name="connsiteX40" fmla="*/ 1906188 w 3045875"/>
              <a:gd name="connsiteY40" fmla="*/ 397565 h 3211732"/>
              <a:gd name="connsiteX41" fmla="*/ 1747162 w 3045875"/>
              <a:gd name="connsiteY41" fmla="*/ 384313 h 3211732"/>
              <a:gd name="connsiteX42" fmla="*/ 1641145 w 3045875"/>
              <a:gd name="connsiteY42" fmla="*/ 397565 h 3211732"/>
              <a:gd name="connsiteX43" fmla="*/ 1561632 w 3045875"/>
              <a:gd name="connsiteY43" fmla="*/ 424070 h 3211732"/>
              <a:gd name="connsiteX44" fmla="*/ 1535127 w 3045875"/>
              <a:gd name="connsiteY44" fmla="*/ 463826 h 3211732"/>
              <a:gd name="connsiteX45" fmla="*/ 1521875 w 3045875"/>
              <a:gd name="connsiteY45" fmla="*/ 503583 h 3211732"/>
              <a:gd name="connsiteX46" fmla="*/ 1495371 w 3045875"/>
              <a:gd name="connsiteY46" fmla="*/ 556591 h 3211732"/>
              <a:gd name="connsiteX47" fmla="*/ 1574884 w 3045875"/>
              <a:gd name="connsiteY47" fmla="*/ 874644 h 3211732"/>
              <a:gd name="connsiteX48" fmla="*/ 1627893 w 3045875"/>
              <a:gd name="connsiteY48" fmla="*/ 887896 h 3211732"/>
              <a:gd name="connsiteX49" fmla="*/ 1667649 w 3045875"/>
              <a:gd name="connsiteY49" fmla="*/ 914400 h 3211732"/>
              <a:gd name="connsiteX50" fmla="*/ 1800171 w 3045875"/>
              <a:gd name="connsiteY50" fmla="*/ 914400 h 3211732"/>
              <a:gd name="connsiteX51" fmla="*/ 1879684 w 3045875"/>
              <a:gd name="connsiteY51" fmla="*/ 861391 h 3211732"/>
              <a:gd name="connsiteX52" fmla="*/ 1945945 w 3045875"/>
              <a:gd name="connsiteY52" fmla="*/ 808383 h 3211732"/>
              <a:gd name="connsiteX53" fmla="*/ 1959197 w 3045875"/>
              <a:gd name="connsiteY53" fmla="*/ 755374 h 3211732"/>
              <a:gd name="connsiteX54" fmla="*/ 1972449 w 3045875"/>
              <a:gd name="connsiteY54" fmla="*/ 715617 h 3211732"/>
              <a:gd name="connsiteX55" fmla="*/ 2051962 w 3045875"/>
              <a:gd name="connsiteY55" fmla="*/ 689113 h 3211732"/>
              <a:gd name="connsiteX56" fmla="*/ 2131475 w 3045875"/>
              <a:gd name="connsiteY56" fmla="*/ 649357 h 3211732"/>
              <a:gd name="connsiteX57" fmla="*/ 2303753 w 3045875"/>
              <a:gd name="connsiteY57" fmla="*/ 675861 h 3211732"/>
              <a:gd name="connsiteX58" fmla="*/ 2343510 w 3045875"/>
              <a:gd name="connsiteY58" fmla="*/ 689113 h 3211732"/>
              <a:gd name="connsiteX59" fmla="*/ 2462780 w 3045875"/>
              <a:gd name="connsiteY59" fmla="*/ 715617 h 3211732"/>
              <a:gd name="connsiteX60" fmla="*/ 2502536 w 3045875"/>
              <a:gd name="connsiteY60" fmla="*/ 728870 h 3211732"/>
              <a:gd name="connsiteX61" fmla="*/ 2542293 w 3045875"/>
              <a:gd name="connsiteY61" fmla="*/ 755374 h 3211732"/>
              <a:gd name="connsiteX62" fmla="*/ 2648310 w 3045875"/>
              <a:gd name="connsiteY62" fmla="*/ 808383 h 3211732"/>
              <a:gd name="connsiteX63" fmla="*/ 2780832 w 3045875"/>
              <a:gd name="connsiteY63" fmla="*/ 887896 h 3211732"/>
              <a:gd name="connsiteX64" fmla="*/ 2860345 w 3045875"/>
              <a:gd name="connsiteY64" fmla="*/ 980661 h 3211732"/>
              <a:gd name="connsiteX65" fmla="*/ 2939858 w 3045875"/>
              <a:gd name="connsiteY65" fmla="*/ 1060174 h 3211732"/>
              <a:gd name="connsiteX66" fmla="*/ 2979614 w 3045875"/>
              <a:gd name="connsiteY66" fmla="*/ 1099930 h 3211732"/>
              <a:gd name="connsiteX67" fmla="*/ 3006119 w 3045875"/>
              <a:gd name="connsiteY67" fmla="*/ 1126435 h 3211732"/>
              <a:gd name="connsiteX68" fmla="*/ 3019371 w 3045875"/>
              <a:gd name="connsiteY68" fmla="*/ 1166191 h 3211732"/>
              <a:gd name="connsiteX69" fmla="*/ 3045875 w 3045875"/>
              <a:gd name="connsiteY69" fmla="*/ 1444487 h 3211732"/>
              <a:gd name="connsiteX70" fmla="*/ 3032623 w 3045875"/>
              <a:gd name="connsiteY70" fmla="*/ 2358887 h 3211732"/>
              <a:gd name="connsiteX71" fmla="*/ 3006119 w 3045875"/>
              <a:gd name="connsiteY71" fmla="*/ 2491409 h 3211732"/>
              <a:gd name="connsiteX72" fmla="*/ 2966362 w 3045875"/>
              <a:gd name="connsiteY72" fmla="*/ 2637183 h 3211732"/>
              <a:gd name="connsiteX73" fmla="*/ 2926606 w 3045875"/>
              <a:gd name="connsiteY73" fmla="*/ 2663687 h 3211732"/>
              <a:gd name="connsiteX74" fmla="*/ 2873597 w 3045875"/>
              <a:gd name="connsiteY74" fmla="*/ 2756452 h 3211732"/>
              <a:gd name="connsiteX75" fmla="*/ 2820588 w 3045875"/>
              <a:gd name="connsiteY75" fmla="*/ 2835965 h 3211732"/>
              <a:gd name="connsiteX76" fmla="*/ 2741075 w 3045875"/>
              <a:gd name="connsiteY76" fmla="*/ 2888974 h 3211732"/>
              <a:gd name="connsiteX77" fmla="*/ 2701319 w 3045875"/>
              <a:gd name="connsiteY77" fmla="*/ 2902226 h 3211732"/>
              <a:gd name="connsiteX78" fmla="*/ 2635058 w 3045875"/>
              <a:gd name="connsiteY78" fmla="*/ 2941983 h 3211732"/>
              <a:gd name="connsiteX79" fmla="*/ 2582049 w 3045875"/>
              <a:gd name="connsiteY79" fmla="*/ 2981739 h 3211732"/>
              <a:gd name="connsiteX80" fmla="*/ 2515788 w 3045875"/>
              <a:gd name="connsiteY80" fmla="*/ 3008244 h 3211732"/>
              <a:gd name="connsiteX81" fmla="*/ 2396519 w 3045875"/>
              <a:gd name="connsiteY81" fmla="*/ 3061252 h 3211732"/>
              <a:gd name="connsiteX82" fmla="*/ 2343510 w 3045875"/>
              <a:gd name="connsiteY82" fmla="*/ 3074504 h 3211732"/>
              <a:gd name="connsiteX83" fmla="*/ 2250745 w 3045875"/>
              <a:gd name="connsiteY83" fmla="*/ 3114261 h 3211732"/>
              <a:gd name="connsiteX84" fmla="*/ 2171232 w 3045875"/>
              <a:gd name="connsiteY84" fmla="*/ 3127513 h 3211732"/>
              <a:gd name="connsiteX85" fmla="*/ 2144727 w 3045875"/>
              <a:gd name="connsiteY85" fmla="*/ 3154017 h 3211732"/>
              <a:gd name="connsiteX86" fmla="*/ 1614640 w 3045875"/>
              <a:gd name="connsiteY86" fmla="*/ 3193774 h 3211732"/>
              <a:gd name="connsiteX87" fmla="*/ 1415858 w 3045875"/>
              <a:gd name="connsiteY87" fmla="*/ 3180522 h 3211732"/>
              <a:gd name="connsiteX88" fmla="*/ 1376101 w 3045875"/>
              <a:gd name="connsiteY88" fmla="*/ 3167270 h 3211732"/>
              <a:gd name="connsiteX89" fmla="*/ 1270084 w 3045875"/>
              <a:gd name="connsiteY89" fmla="*/ 3127513 h 3211732"/>
              <a:gd name="connsiteX90" fmla="*/ 1111058 w 3045875"/>
              <a:gd name="connsiteY90" fmla="*/ 3140765 h 3211732"/>
              <a:gd name="connsiteX91" fmla="*/ 1018293 w 3045875"/>
              <a:gd name="connsiteY91" fmla="*/ 3167270 h 3211732"/>
              <a:gd name="connsiteX92" fmla="*/ 819510 w 3045875"/>
              <a:gd name="connsiteY92" fmla="*/ 3154017 h 3211732"/>
              <a:gd name="connsiteX93" fmla="*/ 766501 w 3045875"/>
              <a:gd name="connsiteY93" fmla="*/ 3101009 h 3211732"/>
              <a:gd name="connsiteX94" fmla="*/ 713493 w 3045875"/>
              <a:gd name="connsiteY94" fmla="*/ 3074504 h 3211732"/>
              <a:gd name="connsiteX95" fmla="*/ 514710 w 3045875"/>
              <a:gd name="connsiteY95" fmla="*/ 2902226 h 3211732"/>
              <a:gd name="connsiteX96" fmla="*/ 448449 w 3045875"/>
              <a:gd name="connsiteY96" fmla="*/ 2822713 h 3211732"/>
              <a:gd name="connsiteX97" fmla="*/ 421945 w 3045875"/>
              <a:gd name="connsiteY97" fmla="*/ 2782957 h 3211732"/>
              <a:gd name="connsiteX98" fmla="*/ 368936 w 3045875"/>
              <a:gd name="connsiteY98" fmla="*/ 2769704 h 3211732"/>
              <a:gd name="connsiteX99" fmla="*/ 329180 w 3045875"/>
              <a:gd name="connsiteY99" fmla="*/ 2729948 h 3211732"/>
              <a:gd name="connsiteX100" fmla="*/ 249666 w 3045875"/>
              <a:gd name="connsiteY100" fmla="*/ 2584174 h 3211732"/>
              <a:gd name="connsiteX101" fmla="*/ 236414 w 3045875"/>
              <a:gd name="connsiteY101" fmla="*/ 2531165 h 3211732"/>
              <a:gd name="connsiteX102" fmla="*/ 209910 w 3045875"/>
              <a:gd name="connsiteY102" fmla="*/ 2451652 h 3211732"/>
              <a:gd name="connsiteX103" fmla="*/ 170153 w 3045875"/>
              <a:gd name="connsiteY103" fmla="*/ 2332383 h 3211732"/>
              <a:gd name="connsiteX104" fmla="*/ 156901 w 3045875"/>
              <a:gd name="connsiteY104" fmla="*/ 2292626 h 3211732"/>
              <a:gd name="connsiteX105" fmla="*/ 143649 w 3045875"/>
              <a:gd name="connsiteY105" fmla="*/ 2252870 h 3211732"/>
              <a:gd name="connsiteX106" fmla="*/ 117145 w 3045875"/>
              <a:gd name="connsiteY106" fmla="*/ 2133600 h 3211732"/>
              <a:gd name="connsiteX107" fmla="*/ 90640 w 3045875"/>
              <a:gd name="connsiteY107" fmla="*/ 2027583 h 3211732"/>
              <a:gd name="connsiteX108" fmla="*/ 77388 w 3045875"/>
              <a:gd name="connsiteY108" fmla="*/ 1895061 h 3211732"/>
              <a:gd name="connsiteX109" fmla="*/ 50884 w 3045875"/>
              <a:gd name="connsiteY109" fmla="*/ 1815548 h 3211732"/>
              <a:gd name="connsiteX110" fmla="*/ 24380 w 3045875"/>
              <a:gd name="connsiteY110" fmla="*/ 1722783 h 3211732"/>
              <a:gd name="connsiteX111" fmla="*/ 24380 w 3045875"/>
              <a:gd name="connsiteY111" fmla="*/ 1311965 h 3211732"/>
              <a:gd name="connsiteX112" fmla="*/ 50884 w 3045875"/>
              <a:gd name="connsiteY112" fmla="*/ 1232452 h 3211732"/>
              <a:gd name="connsiteX113" fmla="*/ 64136 w 3045875"/>
              <a:gd name="connsiteY113" fmla="*/ 1192696 h 3211732"/>
              <a:gd name="connsiteX114" fmla="*/ 90640 w 3045875"/>
              <a:gd name="connsiteY114" fmla="*/ 1152939 h 3211732"/>
              <a:gd name="connsiteX115" fmla="*/ 117145 w 3045875"/>
              <a:gd name="connsiteY115" fmla="*/ 1126435 h 3211732"/>
              <a:gd name="connsiteX116" fmla="*/ 103893 w 3045875"/>
              <a:gd name="connsiteY116" fmla="*/ 1099930 h 321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045875" h="3211732">
                <a:moveTo>
                  <a:pt x="103893" y="1099930"/>
                </a:moveTo>
                <a:cubicBezTo>
                  <a:pt x="106102" y="1082260"/>
                  <a:pt x="121562" y="1046921"/>
                  <a:pt x="130397" y="1020417"/>
                </a:cubicBezTo>
                <a:cubicBezTo>
                  <a:pt x="134814" y="1007165"/>
                  <a:pt x="130397" y="985078"/>
                  <a:pt x="143649" y="980661"/>
                </a:cubicBezTo>
                <a:lnTo>
                  <a:pt x="223162" y="954157"/>
                </a:lnTo>
                <a:cubicBezTo>
                  <a:pt x="236414" y="949739"/>
                  <a:pt x="251296" y="948653"/>
                  <a:pt x="262919" y="940904"/>
                </a:cubicBezTo>
                <a:lnTo>
                  <a:pt x="302675" y="914400"/>
                </a:lnTo>
                <a:cubicBezTo>
                  <a:pt x="307092" y="901148"/>
                  <a:pt x="308740" y="886622"/>
                  <a:pt x="315927" y="874644"/>
                </a:cubicBezTo>
                <a:cubicBezTo>
                  <a:pt x="332473" y="847068"/>
                  <a:pt x="352756" y="842245"/>
                  <a:pt x="382188" y="834887"/>
                </a:cubicBezTo>
                <a:cubicBezTo>
                  <a:pt x="404040" y="829424"/>
                  <a:pt x="426362" y="826052"/>
                  <a:pt x="448449" y="821635"/>
                </a:cubicBezTo>
                <a:cubicBezTo>
                  <a:pt x="457284" y="812800"/>
                  <a:pt x="464239" y="801558"/>
                  <a:pt x="474953" y="795130"/>
                </a:cubicBezTo>
                <a:cubicBezTo>
                  <a:pt x="572943" y="736335"/>
                  <a:pt x="453919" y="835810"/>
                  <a:pt x="554466" y="755374"/>
                </a:cubicBezTo>
                <a:cubicBezTo>
                  <a:pt x="564222" y="747569"/>
                  <a:pt x="571215" y="736675"/>
                  <a:pt x="580971" y="728870"/>
                </a:cubicBezTo>
                <a:cubicBezTo>
                  <a:pt x="593408" y="718920"/>
                  <a:pt x="608290" y="712315"/>
                  <a:pt x="620727" y="702365"/>
                </a:cubicBezTo>
                <a:cubicBezTo>
                  <a:pt x="630483" y="694560"/>
                  <a:pt x="636518" y="682289"/>
                  <a:pt x="647232" y="675861"/>
                </a:cubicBezTo>
                <a:cubicBezTo>
                  <a:pt x="659210" y="668674"/>
                  <a:pt x="673736" y="667026"/>
                  <a:pt x="686988" y="662609"/>
                </a:cubicBezTo>
                <a:cubicBezTo>
                  <a:pt x="695823" y="653774"/>
                  <a:pt x="702779" y="642532"/>
                  <a:pt x="713493" y="636104"/>
                </a:cubicBezTo>
                <a:cubicBezTo>
                  <a:pt x="725471" y="628917"/>
                  <a:pt x="743372" y="632729"/>
                  <a:pt x="753249" y="622852"/>
                </a:cubicBezTo>
                <a:cubicBezTo>
                  <a:pt x="763126" y="612975"/>
                  <a:pt x="759314" y="595074"/>
                  <a:pt x="766501" y="583096"/>
                </a:cubicBezTo>
                <a:cubicBezTo>
                  <a:pt x="772929" y="572382"/>
                  <a:pt x="784171" y="565426"/>
                  <a:pt x="793006" y="556591"/>
                </a:cubicBezTo>
                <a:cubicBezTo>
                  <a:pt x="812763" y="497320"/>
                  <a:pt x="808256" y="471328"/>
                  <a:pt x="859266" y="437322"/>
                </a:cubicBezTo>
                <a:cubicBezTo>
                  <a:pt x="870889" y="429573"/>
                  <a:pt x="885771" y="428487"/>
                  <a:pt x="899023" y="424070"/>
                </a:cubicBezTo>
                <a:cubicBezTo>
                  <a:pt x="916693" y="406400"/>
                  <a:pt x="928326" y="378963"/>
                  <a:pt x="952032" y="371061"/>
                </a:cubicBezTo>
                <a:lnTo>
                  <a:pt x="1031545" y="344557"/>
                </a:lnTo>
                <a:cubicBezTo>
                  <a:pt x="1040380" y="335722"/>
                  <a:pt x="1046448" y="322692"/>
                  <a:pt x="1058049" y="318052"/>
                </a:cubicBezTo>
                <a:cubicBezTo>
                  <a:pt x="1136978" y="286480"/>
                  <a:pt x="1227475" y="285784"/>
                  <a:pt x="1309840" y="278296"/>
                </a:cubicBezTo>
                <a:cubicBezTo>
                  <a:pt x="1318675" y="269461"/>
                  <a:pt x="1329917" y="262505"/>
                  <a:pt x="1336345" y="251791"/>
                </a:cubicBezTo>
                <a:cubicBezTo>
                  <a:pt x="1387957" y="165771"/>
                  <a:pt x="1308942" y="252691"/>
                  <a:pt x="1376101" y="185530"/>
                </a:cubicBezTo>
                <a:cubicBezTo>
                  <a:pt x="1397552" y="99726"/>
                  <a:pt x="1372715" y="160439"/>
                  <a:pt x="1429110" y="92765"/>
                </a:cubicBezTo>
                <a:cubicBezTo>
                  <a:pt x="1462890" y="52229"/>
                  <a:pt x="1443921" y="49371"/>
                  <a:pt x="1495371" y="26504"/>
                </a:cubicBezTo>
                <a:cubicBezTo>
                  <a:pt x="1520901" y="15157"/>
                  <a:pt x="1574884" y="0"/>
                  <a:pt x="1574884" y="0"/>
                </a:cubicBezTo>
                <a:lnTo>
                  <a:pt x="1694153" y="13252"/>
                </a:lnTo>
                <a:cubicBezTo>
                  <a:pt x="1742703" y="18107"/>
                  <a:pt x="1791563" y="20055"/>
                  <a:pt x="1839927" y="26504"/>
                </a:cubicBezTo>
                <a:cubicBezTo>
                  <a:pt x="1867655" y="30201"/>
                  <a:pt x="1905441" y="43925"/>
                  <a:pt x="1932693" y="53009"/>
                </a:cubicBezTo>
                <a:lnTo>
                  <a:pt x="1998953" y="119270"/>
                </a:lnTo>
                <a:lnTo>
                  <a:pt x="2025458" y="145774"/>
                </a:lnTo>
                <a:lnTo>
                  <a:pt x="2065214" y="265044"/>
                </a:lnTo>
                <a:lnTo>
                  <a:pt x="2078466" y="304800"/>
                </a:lnTo>
                <a:cubicBezTo>
                  <a:pt x="2074049" y="326887"/>
                  <a:pt x="2073123" y="349971"/>
                  <a:pt x="2065214" y="371061"/>
                </a:cubicBezTo>
                <a:cubicBezTo>
                  <a:pt x="2055184" y="397807"/>
                  <a:pt x="2031611" y="417916"/>
                  <a:pt x="2012206" y="437322"/>
                </a:cubicBezTo>
                <a:cubicBezTo>
                  <a:pt x="1985702" y="432905"/>
                  <a:pt x="1957852" y="433505"/>
                  <a:pt x="1932693" y="424070"/>
                </a:cubicBezTo>
                <a:cubicBezTo>
                  <a:pt x="1920994" y="419683"/>
                  <a:pt x="1918405" y="400183"/>
                  <a:pt x="1906188" y="397565"/>
                </a:cubicBezTo>
                <a:cubicBezTo>
                  <a:pt x="1854176" y="386420"/>
                  <a:pt x="1800171" y="388730"/>
                  <a:pt x="1747162" y="384313"/>
                </a:cubicBezTo>
                <a:cubicBezTo>
                  <a:pt x="1711823" y="388730"/>
                  <a:pt x="1675968" y="390103"/>
                  <a:pt x="1641145" y="397565"/>
                </a:cubicBezTo>
                <a:cubicBezTo>
                  <a:pt x="1613827" y="403419"/>
                  <a:pt x="1561632" y="424070"/>
                  <a:pt x="1561632" y="424070"/>
                </a:cubicBezTo>
                <a:cubicBezTo>
                  <a:pt x="1552797" y="437322"/>
                  <a:pt x="1542250" y="449580"/>
                  <a:pt x="1535127" y="463826"/>
                </a:cubicBezTo>
                <a:cubicBezTo>
                  <a:pt x="1528880" y="476320"/>
                  <a:pt x="1527378" y="490743"/>
                  <a:pt x="1521875" y="503583"/>
                </a:cubicBezTo>
                <a:cubicBezTo>
                  <a:pt x="1514093" y="521741"/>
                  <a:pt x="1504206" y="538922"/>
                  <a:pt x="1495371" y="556591"/>
                </a:cubicBezTo>
                <a:cubicBezTo>
                  <a:pt x="1496737" y="582542"/>
                  <a:pt x="1454221" y="844479"/>
                  <a:pt x="1574884" y="874644"/>
                </a:cubicBezTo>
                <a:lnTo>
                  <a:pt x="1627893" y="887896"/>
                </a:lnTo>
                <a:cubicBezTo>
                  <a:pt x="1641145" y="896731"/>
                  <a:pt x="1653403" y="907277"/>
                  <a:pt x="1667649" y="914400"/>
                </a:cubicBezTo>
                <a:cubicBezTo>
                  <a:pt x="1719048" y="940099"/>
                  <a:pt x="1733804" y="923881"/>
                  <a:pt x="1800171" y="914400"/>
                </a:cubicBezTo>
                <a:cubicBezTo>
                  <a:pt x="1907019" y="860977"/>
                  <a:pt x="1812229" y="915356"/>
                  <a:pt x="1879684" y="861391"/>
                </a:cubicBezTo>
                <a:cubicBezTo>
                  <a:pt x="1963283" y="794510"/>
                  <a:pt x="1881939" y="872386"/>
                  <a:pt x="1945945" y="808383"/>
                </a:cubicBezTo>
                <a:cubicBezTo>
                  <a:pt x="1950362" y="790713"/>
                  <a:pt x="1954193" y="772887"/>
                  <a:pt x="1959197" y="755374"/>
                </a:cubicBezTo>
                <a:cubicBezTo>
                  <a:pt x="1963035" y="741942"/>
                  <a:pt x="1961082" y="723736"/>
                  <a:pt x="1972449" y="715617"/>
                </a:cubicBezTo>
                <a:cubicBezTo>
                  <a:pt x="1995183" y="699378"/>
                  <a:pt x="2028716" y="704610"/>
                  <a:pt x="2051962" y="689113"/>
                </a:cubicBezTo>
                <a:cubicBezTo>
                  <a:pt x="2103342" y="654861"/>
                  <a:pt x="2076609" y="667646"/>
                  <a:pt x="2131475" y="649357"/>
                </a:cubicBezTo>
                <a:cubicBezTo>
                  <a:pt x="2195851" y="657404"/>
                  <a:pt x="2243041" y="660683"/>
                  <a:pt x="2303753" y="675861"/>
                </a:cubicBezTo>
                <a:cubicBezTo>
                  <a:pt x="2317305" y="679249"/>
                  <a:pt x="2329958" y="685725"/>
                  <a:pt x="2343510" y="689113"/>
                </a:cubicBezTo>
                <a:cubicBezTo>
                  <a:pt x="2452775" y="716429"/>
                  <a:pt x="2367587" y="688418"/>
                  <a:pt x="2462780" y="715617"/>
                </a:cubicBezTo>
                <a:cubicBezTo>
                  <a:pt x="2476211" y="719455"/>
                  <a:pt x="2490042" y="722623"/>
                  <a:pt x="2502536" y="728870"/>
                </a:cubicBezTo>
                <a:cubicBezTo>
                  <a:pt x="2516782" y="735993"/>
                  <a:pt x="2528311" y="747747"/>
                  <a:pt x="2542293" y="755374"/>
                </a:cubicBezTo>
                <a:cubicBezTo>
                  <a:pt x="2576979" y="774294"/>
                  <a:pt x="2612971" y="790713"/>
                  <a:pt x="2648310" y="808383"/>
                </a:cubicBezTo>
                <a:cubicBezTo>
                  <a:pt x="2690142" y="829299"/>
                  <a:pt x="2748845" y="855909"/>
                  <a:pt x="2780832" y="887896"/>
                </a:cubicBezTo>
                <a:cubicBezTo>
                  <a:pt x="2922756" y="1029820"/>
                  <a:pt x="2707341" y="810657"/>
                  <a:pt x="2860345" y="980661"/>
                </a:cubicBezTo>
                <a:cubicBezTo>
                  <a:pt x="2885420" y="1008522"/>
                  <a:pt x="2913354" y="1033670"/>
                  <a:pt x="2939858" y="1060174"/>
                </a:cubicBezTo>
                <a:lnTo>
                  <a:pt x="2979614" y="1099930"/>
                </a:lnTo>
                <a:lnTo>
                  <a:pt x="3006119" y="1126435"/>
                </a:lnTo>
                <a:cubicBezTo>
                  <a:pt x="3010536" y="1139687"/>
                  <a:pt x="3017638" y="1152330"/>
                  <a:pt x="3019371" y="1166191"/>
                </a:cubicBezTo>
                <a:cubicBezTo>
                  <a:pt x="3030929" y="1258657"/>
                  <a:pt x="3045875" y="1444487"/>
                  <a:pt x="3045875" y="1444487"/>
                </a:cubicBezTo>
                <a:cubicBezTo>
                  <a:pt x="3041458" y="1749287"/>
                  <a:pt x="3044190" y="2054275"/>
                  <a:pt x="3032623" y="2358887"/>
                </a:cubicBezTo>
                <a:cubicBezTo>
                  <a:pt x="3030914" y="2403903"/>
                  <a:pt x="3014954" y="2447235"/>
                  <a:pt x="3006119" y="2491409"/>
                </a:cubicBezTo>
                <a:cubicBezTo>
                  <a:pt x="3001986" y="2512072"/>
                  <a:pt x="2981880" y="2626838"/>
                  <a:pt x="2966362" y="2637183"/>
                </a:cubicBezTo>
                <a:lnTo>
                  <a:pt x="2926606" y="2663687"/>
                </a:lnTo>
                <a:cubicBezTo>
                  <a:pt x="2834922" y="2801212"/>
                  <a:pt x="2974475" y="2588322"/>
                  <a:pt x="2873597" y="2756452"/>
                </a:cubicBezTo>
                <a:cubicBezTo>
                  <a:pt x="2857208" y="2783767"/>
                  <a:pt x="2847092" y="2818295"/>
                  <a:pt x="2820588" y="2835965"/>
                </a:cubicBezTo>
                <a:cubicBezTo>
                  <a:pt x="2794084" y="2853635"/>
                  <a:pt x="2771295" y="2878901"/>
                  <a:pt x="2741075" y="2888974"/>
                </a:cubicBezTo>
                <a:cubicBezTo>
                  <a:pt x="2727823" y="2893391"/>
                  <a:pt x="2713813" y="2895979"/>
                  <a:pt x="2701319" y="2902226"/>
                </a:cubicBezTo>
                <a:cubicBezTo>
                  <a:pt x="2678281" y="2913745"/>
                  <a:pt x="2656490" y="2927695"/>
                  <a:pt x="2635058" y="2941983"/>
                </a:cubicBezTo>
                <a:cubicBezTo>
                  <a:pt x="2616681" y="2954235"/>
                  <a:pt x="2601356" y="2971013"/>
                  <a:pt x="2582049" y="2981739"/>
                </a:cubicBezTo>
                <a:cubicBezTo>
                  <a:pt x="2561254" y="2993292"/>
                  <a:pt x="2537526" y="2998582"/>
                  <a:pt x="2515788" y="3008244"/>
                </a:cubicBezTo>
                <a:cubicBezTo>
                  <a:pt x="2446518" y="3039031"/>
                  <a:pt x="2475083" y="3035064"/>
                  <a:pt x="2396519" y="3061252"/>
                </a:cubicBezTo>
                <a:cubicBezTo>
                  <a:pt x="2379240" y="3067012"/>
                  <a:pt x="2361180" y="3070087"/>
                  <a:pt x="2343510" y="3074504"/>
                </a:cubicBezTo>
                <a:cubicBezTo>
                  <a:pt x="2311098" y="3090710"/>
                  <a:pt x="2285844" y="3106461"/>
                  <a:pt x="2250745" y="3114261"/>
                </a:cubicBezTo>
                <a:cubicBezTo>
                  <a:pt x="2224515" y="3120090"/>
                  <a:pt x="2197736" y="3123096"/>
                  <a:pt x="2171232" y="3127513"/>
                </a:cubicBezTo>
                <a:cubicBezTo>
                  <a:pt x="2162397" y="3136348"/>
                  <a:pt x="2156328" y="3149377"/>
                  <a:pt x="2144727" y="3154017"/>
                </a:cubicBezTo>
                <a:cubicBezTo>
                  <a:pt x="2000440" y="3211732"/>
                  <a:pt x="1691015" y="3191387"/>
                  <a:pt x="1614640" y="3193774"/>
                </a:cubicBezTo>
                <a:cubicBezTo>
                  <a:pt x="1548379" y="3189357"/>
                  <a:pt x="1481860" y="3187855"/>
                  <a:pt x="1415858" y="3180522"/>
                </a:cubicBezTo>
                <a:cubicBezTo>
                  <a:pt x="1401974" y="3178979"/>
                  <a:pt x="1389533" y="3171108"/>
                  <a:pt x="1376101" y="3167270"/>
                </a:cubicBezTo>
                <a:cubicBezTo>
                  <a:pt x="1291902" y="3143212"/>
                  <a:pt x="1352428" y="3168684"/>
                  <a:pt x="1270084" y="3127513"/>
                </a:cubicBezTo>
                <a:cubicBezTo>
                  <a:pt x="1217075" y="3131930"/>
                  <a:pt x="1163840" y="3134167"/>
                  <a:pt x="1111058" y="3140765"/>
                </a:cubicBezTo>
                <a:cubicBezTo>
                  <a:pt x="1084428" y="3144094"/>
                  <a:pt x="1044703" y="3158466"/>
                  <a:pt x="1018293" y="3167270"/>
                </a:cubicBezTo>
                <a:cubicBezTo>
                  <a:pt x="952032" y="3162852"/>
                  <a:pt x="883732" y="3170917"/>
                  <a:pt x="819510" y="3154017"/>
                </a:cubicBezTo>
                <a:cubicBezTo>
                  <a:pt x="795344" y="3147658"/>
                  <a:pt x="786492" y="3116002"/>
                  <a:pt x="766501" y="3101009"/>
                </a:cubicBezTo>
                <a:cubicBezTo>
                  <a:pt x="750697" y="3089156"/>
                  <a:pt x="729568" y="3085986"/>
                  <a:pt x="713493" y="3074504"/>
                </a:cubicBezTo>
                <a:cubicBezTo>
                  <a:pt x="603650" y="2996045"/>
                  <a:pt x="594982" y="2982498"/>
                  <a:pt x="514710" y="2902226"/>
                </a:cubicBezTo>
                <a:cubicBezTo>
                  <a:pt x="457851" y="2788506"/>
                  <a:pt x="523374" y="2897637"/>
                  <a:pt x="448449" y="2822713"/>
                </a:cubicBezTo>
                <a:cubicBezTo>
                  <a:pt x="437187" y="2811451"/>
                  <a:pt x="435197" y="2791792"/>
                  <a:pt x="421945" y="2782957"/>
                </a:cubicBezTo>
                <a:cubicBezTo>
                  <a:pt x="406790" y="2772854"/>
                  <a:pt x="386606" y="2774122"/>
                  <a:pt x="368936" y="2769704"/>
                </a:cubicBezTo>
                <a:cubicBezTo>
                  <a:pt x="355684" y="2756452"/>
                  <a:pt x="340686" y="2744741"/>
                  <a:pt x="329180" y="2729948"/>
                </a:cubicBezTo>
                <a:cubicBezTo>
                  <a:pt x="286224" y="2674719"/>
                  <a:pt x="270640" y="2647094"/>
                  <a:pt x="249666" y="2584174"/>
                </a:cubicBezTo>
                <a:cubicBezTo>
                  <a:pt x="243906" y="2566895"/>
                  <a:pt x="241648" y="2548610"/>
                  <a:pt x="236414" y="2531165"/>
                </a:cubicBezTo>
                <a:cubicBezTo>
                  <a:pt x="228386" y="2504405"/>
                  <a:pt x="218745" y="2478156"/>
                  <a:pt x="209910" y="2451652"/>
                </a:cubicBezTo>
                <a:lnTo>
                  <a:pt x="170153" y="2332383"/>
                </a:lnTo>
                <a:lnTo>
                  <a:pt x="156901" y="2292626"/>
                </a:lnTo>
                <a:cubicBezTo>
                  <a:pt x="152484" y="2279374"/>
                  <a:pt x="146388" y="2266568"/>
                  <a:pt x="143649" y="2252870"/>
                </a:cubicBezTo>
                <a:cubicBezTo>
                  <a:pt x="103681" y="2053025"/>
                  <a:pt x="154575" y="2302037"/>
                  <a:pt x="117145" y="2133600"/>
                </a:cubicBezTo>
                <a:cubicBezTo>
                  <a:pt x="95824" y="2037654"/>
                  <a:pt x="114321" y="2098622"/>
                  <a:pt x="90640" y="2027583"/>
                </a:cubicBezTo>
                <a:cubicBezTo>
                  <a:pt x="86223" y="1983409"/>
                  <a:pt x="85569" y="1938695"/>
                  <a:pt x="77388" y="1895061"/>
                </a:cubicBezTo>
                <a:cubicBezTo>
                  <a:pt x="72239" y="1867602"/>
                  <a:pt x="57660" y="1842652"/>
                  <a:pt x="50884" y="1815548"/>
                </a:cubicBezTo>
                <a:cubicBezTo>
                  <a:pt x="34244" y="1748987"/>
                  <a:pt x="43392" y="1779818"/>
                  <a:pt x="24380" y="1722783"/>
                </a:cubicBezTo>
                <a:cubicBezTo>
                  <a:pt x="14483" y="1554545"/>
                  <a:pt x="0" y="1474496"/>
                  <a:pt x="24380" y="1311965"/>
                </a:cubicBezTo>
                <a:cubicBezTo>
                  <a:pt x="28524" y="1284336"/>
                  <a:pt x="42049" y="1258956"/>
                  <a:pt x="50884" y="1232452"/>
                </a:cubicBezTo>
                <a:cubicBezTo>
                  <a:pt x="55301" y="1219200"/>
                  <a:pt x="56388" y="1204319"/>
                  <a:pt x="64136" y="1192696"/>
                </a:cubicBezTo>
                <a:cubicBezTo>
                  <a:pt x="72971" y="1179444"/>
                  <a:pt x="80690" y="1165376"/>
                  <a:pt x="90640" y="1152939"/>
                </a:cubicBezTo>
                <a:cubicBezTo>
                  <a:pt x="98445" y="1143183"/>
                  <a:pt x="113194" y="1138288"/>
                  <a:pt x="117145" y="1126435"/>
                </a:cubicBezTo>
                <a:cubicBezTo>
                  <a:pt x="122733" y="1109672"/>
                  <a:pt x="101684" y="1117600"/>
                  <a:pt x="103893" y="109993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2147379" y="2675306"/>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2915816" y="1844824"/>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2483768" y="1628800"/>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p:cNvSpPr/>
          <p:nvPr/>
        </p:nvSpPr>
        <p:spPr>
          <a:xfrm>
            <a:off x="827584" y="3352326"/>
            <a:ext cx="864096" cy="796754"/>
          </a:xfrm>
          <a:custGeom>
            <a:avLst/>
            <a:gdLst>
              <a:gd name="connsiteX0" fmla="*/ 162135 w 639930"/>
              <a:gd name="connsiteY0" fmla="*/ 79513 h 592972"/>
              <a:gd name="connsiteX1" fmla="*/ 175387 w 639930"/>
              <a:gd name="connsiteY1" fmla="*/ 39756 h 592972"/>
              <a:gd name="connsiteX2" fmla="*/ 254900 w 639930"/>
              <a:gd name="connsiteY2" fmla="*/ 0 h 592972"/>
              <a:gd name="connsiteX3" fmla="*/ 440431 w 639930"/>
              <a:gd name="connsiteY3" fmla="*/ 13252 h 592972"/>
              <a:gd name="connsiteX4" fmla="*/ 480187 w 639930"/>
              <a:gd name="connsiteY4" fmla="*/ 26504 h 592972"/>
              <a:gd name="connsiteX5" fmla="*/ 519944 w 639930"/>
              <a:gd name="connsiteY5" fmla="*/ 106017 h 592972"/>
              <a:gd name="connsiteX6" fmla="*/ 546448 w 639930"/>
              <a:gd name="connsiteY6" fmla="*/ 145774 h 592972"/>
              <a:gd name="connsiteX7" fmla="*/ 572952 w 639930"/>
              <a:gd name="connsiteY7" fmla="*/ 198782 h 592972"/>
              <a:gd name="connsiteX8" fmla="*/ 625961 w 639930"/>
              <a:gd name="connsiteY8" fmla="*/ 344556 h 592972"/>
              <a:gd name="connsiteX9" fmla="*/ 639213 w 639930"/>
              <a:gd name="connsiteY9" fmla="*/ 397565 h 592972"/>
              <a:gd name="connsiteX10" fmla="*/ 625961 w 639930"/>
              <a:gd name="connsiteY10" fmla="*/ 490330 h 592972"/>
              <a:gd name="connsiteX11" fmla="*/ 586204 w 639930"/>
              <a:gd name="connsiteY11" fmla="*/ 503582 h 592972"/>
              <a:gd name="connsiteX12" fmla="*/ 559700 w 639930"/>
              <a:gd name="connsiteY12" fmla="*/ 530087 h 592972"/>
              <a:gd name="connsiteX13" fmla="*/ 506691 w 639930"/>
              <a:gd name="connsiteY13" fmla="*/ 543339 h 592972"/>
              <a:gd name="connsiteX14" fmla="*/ 347665 w 639930"/>
              <a:gd name="connsiteY14" fmla="*/ 556591 h 592972"/>
              <a:gd name="connsiteX15" fmla="*/ 175387 w 639930"/>
              <a:gd name="connsiteY15" fmla="*/ 569843 h 592972"/>
              <a:gd name="connsiteX16" fmla="*/ 69370 w 639930"/>
              <a:gd name="connsiteY16" fmla="*/ 516834 h 592972"/>
              <a:gd name="connsiteX17" fmla="*/ 42865 w 639930"/>
              <a:gd name="connsiteY17" fmla="*/ 477078 h 592972"/>
              <a:gd name="connsiteX18" fmla="*/ 3109 w 639930"/>
              <a:gd name="connsiteY18" fmla="*/ 344556 h 592972"/>
              <a:gd name="connsiteX19" fmla="*/ 16361 w 639930"/>
              <a:gd name="connsiteY19" fmla="*/ 212034 h 592972"/>
              <a:gd name="connsiteX20" fmla="*/ 56117 w 639930"/>
              <a:gd name="connsiteY20" fmla="*/ 185530 h 592972"/>
              <a:gd name="connsiteX21" fmla="*/ 122378 w 639930"/>
              <a:gd name="connsiteY21" fmla="*/ 132521 h 592972"/>
              <a:gd name="connsiteX22" fmla="*/ 162135 w 639930"/>
              <a:gd name="connsiteY22" fmla="*/ 79513 h 59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9930" h="592972">
                <a:moveTo>
                  <a:pt x="162135" y="79513"/>
                </a:moveTo>
                <a:cubicBezTo>
                  <a:pt x="166552" y="66261"/>
                  <a:pt x="166661" y="50664"/>
                  <a:pt x="175387" y="39756"/>
                </a:cubicBezTo>
                <a:cubicBezTo>
                  <a:pt x="194070" y="16403"/>
                  <a:pt x="228711" y="8730"/>
                  <a:pt x="254900" y="0"/>
                </a:cubicBezTo>
                <a:cubicBezTo>
                  <a:pt x="316744" y="4417"/>
                  <a:pt x="378854" y="6008"/>
                  <a:pt x="440431" y="13252"/>
                </a:cubicBezTo>
                <a:cubicBezTo>
                  <a:pt x="454304" y="14884"/>
                  <a:pt x="469279" y="17778"/>
                  <a:pt x="480187" y="26504"/>
                </a:cubicBezTo>
                <a:cubicBezTo>
                  <a:pt x="511834" y="51821"/>
                  <a:pt x="503940" y="74009"/>
                  <a:pt x="519944" y="106017"/>
                </a:cubicBezTo>
                <a:cubicBezTo>
                  <a:pt x="527067" y="120263"/>
                  <a:pt x="538546" y="131945"/>
                  <a:pt x="546448" y="145774"/>
                </a:cubicBezTo>
                <a:cubicBezTo>
                  <a:pt x="556249" y="162926"/>
                  <a:pt x="564929" y="180730"/>
                  <a:pt x="572952" y="198782"/>
                </a:cubicBezTo>
                <a:cubicBezTo>
                  <a:pt x="588010" y="232662"/>
                  <a:pt x="617564" y="310969"/>
                  <a:pt x="625961" y="344556"/>
                </a:cubicBezTo>
                <a:lnTo>
                  <a:pt x="639213" y="397565"/>
                </a:lnTo>
                <a:cubicBezTo>
                  <a:pt x="634796" y="428487"/>
                  <a:pt x="639930" y="462392"/>
                  <a:pt x="625961" y="490330"/>
                </a:cubicBezTo>
                <a:cubicBezTo>
                  <a:pt x="619714" y="502824"/>
                  <a:pt x="598182" y="496395"/>
                  <a:pt x="586204" y="503582"/>
                </a:cubicBezTo>
                <a:cubicBezTo>
                  <a:pt x="575490" y="510010"/>
                  <a:pt x="570875" y="524499"/>
                  <a:pt x="559700" y="530087"/>
                </a:cubicBezTo>
                <a:cubicBezTo>
                  <a:pt x="543409" y="538232"/>
                  <a:pt x="524764" y="541080"/>
                  <a:pt x="506691" y="543339"/>
                </a:cubicBezTo>
                <a:cubicBezTo>
                  <a:pt x="453909" y="549937"/>
                  <a:pt x="400674" y="552174"/>
                  <a:pt x="347665" y="556591"/>
                </a:cubicBezTo>
                <a:cubicBezTo>
                  <a:pt x="238519" y="592972"/>
                  <a:pt x="295809" y="587046"/>
                  <a:pt x="175387" y="569843"/>
                </a:cubicBezTo>
                <a:cubicBezTo>
                  <a:pt x="112226" y="548790"/>
                  <a:pt x="103015" y="558890"/>
                  <a:pt x="69370" y="516834"/>
                </a:cubicBezTo>
                <a:cubicBezTo>
                  <a:pt x="59420" y="504397"/>
                  <a:pt x="51700" y="490330"/>
                  <a:pt x="42865" y="477078"/>
                </a:cubicBezTo>
                <a:cubicBezTo>
                  <a:pt x="10601" y="380286"/>
                  <a:pt x="23137" y="424669"/>
                  <a:pt x="3109" y="344556"/>
                </a:cubicBezTo>
                <a:cubicBezTo>
                  <a:pt x="7526" y="300382"/>
                  <a:pt x="2322" y="254150"/>
                  <a:pt x="16361" y="212034"/>
                </a:cubicBezTo>
                <a:cubicBezTo>
                  <a:pt x="21397" y="196924"/>
                  <a:pt x="43680" y="195479"/>
                  <a:pt x="56117" y="185530"/>
                </a:cubicBezTo>
                <a:cubicBezTo>
                  <a:pt x="150544" y="109990"/>
                  <a:pt x="0" y="214110"/>
                  <a:pt x="122378" y="132521"/>
                </a:cubicBezTo>
                <a:lnTo>
                  <a:pt x="162135" y="79513"/>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115616" y="3501008"/>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p:cNvSpPr/>
          <p:nvPr/>
        </p:nvSpPr>
        <p:spPr>
          <a:xfrm>
            <a:off x="2483768" y="3501008"/>
            <a:ext cx="432048" cy="576064"/>
          </a:xfrm>
          <a:custGeom>
            <a:avLst/>
            <a:gdLst>
              <a:gd name="connsiteX0" fmla="*/ 18174 w 349479"/>
              <a:gd name="connsiteY0" fmla="*/ 134947 h 386738"/>
              <a:gd name="connsiteX1" fmla="*/ 44679 w 349479"/>
              <a:gd name="connsiteY1" fmla="*/ 55434 h 386738"/>
              <a:gd name="connsiteX2" fmla="*/ 177200 w 349479"/>
              <a:gd name="connsiteY2" fmla="*/ 15677 h 386738"/>
              <a:gd name="connsiteX3" fmla="*/ 336226 w 349479"/>
              <a:gd name="connsiteY3" fmla="*/ 55434 h 386738"/>
              <a:gd name="connsiteX4" fmla="*/ 349479 w 349479"/>
              <a:gd name="connsiteY4" fmla="*/ 95190 h 386738"/>
              <a:gd name="connsiteX5" fmla="*/ 336226 w 349479"/>
              <a:gd name="connsiteY5" fmla="*/ 333729 h 386738"/>
              <a:gd name="connsiteX6" fmla="*/ 309722 w 349479"/>
              <a:gd name="connsiteY6" fmla="*/ 373486 h 386738"/>
              <a:gd name="connsiteX7" fmla="*/ 269966 w 349479"/>
              <a:gd name="connsiteY7" fmla="*/ 386738 h 386738"/>
              <a:gd name="connsiteX8" fmla="*/ 124192 w 349479"/>
              <a:gd name="connsiteY8" fmla="*/ 373486 h 386738"/>
              <a:gd name="connsiteX9" fmla="*/ 44679 w 349479"/>
              <a:gd name="connsiteY9" fmla="*/ 360234 h 386738"/>
              <a:gd name="connsiteX10" fmla="*/ 31426 w 349479"/>
              <a:gd name="connsiteY10" fmla="*/ 320477 h 386738"/>
              <a:gd name="connsiteX11" fmla="*/ 44679 w 349479"/>
              <a:gd name="connsiteY11" fmla="*/ 227712 h 386738"/>
              <a:gd name="connsiteX12" fmla="*/ 4922 w 349479"/>
              <a:gd name="connsiteY12" fmla="*/ 161451 h 386738"/>
              <a:gd name="connsiteX13" fmla="*/ 18174 w 349479"/>
              <a:gd name="connsiteY13" fmla="*/ 134947 h 38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9479" h="386738">
                <a:moveTo>
                  <a:pt x="18174" y="134947"/>
                </a:moveTo>
                <a:cubicBezTo>
                  <a:pt x="24800" y="117277"/>
                  <a:pt x="18175" y="64269"/>
                  <a:pt x="44679" y="55434"/>
                </a:cubicBezTo>
                <a:cubicBezTo>
                  <a:pt x="141470" y="23169"/>
                  <a:pt x="97088" y="35705"/>
                  <a:pt x="177200" y="15677"/>
                </a:cubicBezTo>
                <a:cubicBezTo>
                  <a:pt x="234625" y="21419"/>
                  <a:pt x="302965" y="0"/>
                  <a:pt x="336226" y="55434"/>
                </a:cubicBezTo>
                <a:cubicBezTo>
                  <a:pt x="343413" y="67412"/>
                  <a:pt x="345061" y="81938"/>
                  <a:pt x="349479" y="95190"/>
                </a:cubicBezTo>
                <a:cubicBezTo>
                  <a:pt x="345061" y="174703"/>
                  <a:pt x="347488" y="254894"/>
                  <a:pt x="336226" y="333729"/>
                </a:cubicBezTo>
                <a:cubicBezTo>
                  <a:pt x="333974" y="349496"/>
                  <a:pt x="322159" y="363536"/>
                  <a:pt x="309722" y="373486"/>
                </a:cubicBezTo>
                <a:cubicBezTo>
                  <a:pt x="298814" y="382212"/>
                  <a:pt x="283218" y="382321"/>
                  <a:pt x="269966" y="386738"/>
                </a:cubicBezTo>
                <a:cubicBezTo>
                  <a:pt x="221375" y="382321"/>
                  <a:pt x="172650" y="379187"/>
                  <a:pt x="124192" y="373486"/>
                </a:cubicBezTo>
                <a:cubicBezTo>
                  <a:pt x="97506" y="370347"/>
                  <a:pt x="68009" y="373565"/>
                  <a:pt x="44679" y="360234"/>
                </a:cubicBezTo>
                <a:cubicBezTo>
                  <a:pt x="32550" y="353303"/>
                  <a:pt x="35844" y="333729"/>
                  <a:pt x="31426" y="320477"/>
                </a:cubicBezTo>
                <a:cubicBezTo>
                  <a:pt x="35844" y="289555"/>
                  <a:pt x="44679" y="258948"/>
                  <a:pt x="44679" y="227712"/>
                </a:cubicBezTo>
                <a:cubicBezTo>
                  <a:pt x="44679" y="158102"/>
                  <a:pt x="25915" y="213935"/>
                  <a:pt x="4922" y="161451"/>
                </a:cubicBezTo>
                <a:cubicBezTo>
                  <a:pt x="0" y="149147"/>
                  <a:pt x="11548" y="152617"/>
                  <a:pt x="18174" y="134947"/>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p:nvPr/>
        </p:nvSpPr>
        <p:spPr>
          <a:xfrm>
            <a:off x="2627784" y="3717032"/>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2780184" y="3797424"/>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p:nvPr/>
        </p:nvSpPr>
        <p:spPr>
          <a:xfrm>
            <a:off x="2771800" y="3645024"/>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a:off x="2620279" y="3861306"/>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p:cNvSpPr/>
          <p:nvPr/>
        </p:nvSpPr>
        <p:spPr>
          <a:xfrm>
            <a:off x="2555776" y="3573016"/>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p:cNvSpPr/>
          <p:nvPr/>
        </p:nvSpPr>
        <p:spPr>
          <a:xfrm>
            <a:off x="2699792" y="3933056"/>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699792" y="1412776"/>
            <a:ext cx="1004506" cy="369332"/>
          </a:xfrm>
          <a:prstGeom prst="rect">
            <a:avLst/>
          </a:prstGeom>
          <a:noFill/>
        </p:spPr>
        <p:txBody>
          <a:bodyPr wrap="none" rtlCol="0">
            <a:spAutoFit/>
          </a:bodyPr>
          <a:lstStyle/>
          <a:p>
            <a:r>
              <a:rPr lang="en-US" dirty="0"/>
              <a:t>Bacteria </a:t>
            </a:r>
          </a:p>
        </p:txBody>
      </p:sp>
      <p:cxnSp>
        <p:nvCxnSpPr>
          <p:cNvPr id="32" name="Straight Arrow Connector 31"/>
          <p:cNvCxnSpPr/>
          <p:nvPr/>
        </p:nvCxnSpPr>
        <p:spPr>
          <a:xfrm flipV="1">
            <a:off x="1043608" y="4149080"/>
            <a:ext cx="165678" cy="534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34478" y="4509120"/>
            <a:ext cx="1329210" cy="369332"/>
          </a:xfrm>
          <a:prstGeom prst="rect">
            <a:avLst/>
          </a:prstGeom>
          <a:noFill/>
        </p:spPr>
        <p:txBody>
          <a:bodyPr wrap="none" rtlCol="0">
            <a:spAutoFit/>
          </a:bodyPr>
          <a:lstStyle/>
          <a:p>
            <a:r>
              <a:rPr lang="en-US" dirty="0"/>
              <a:t>Phagosome </a:t>
            </a:r>
          </a:p>
        </p:txBody>
      </p:sp>
      <p:sp>
        <p:nvSpPr>
          <p:cNvPr id="34" name="TextBox 33"/>
          <p:cNvSpPr txBox="1"/>
          <p:nvPr/>
        </p:nvSpPr>
        <p:spPr>
          <a:xfrm>
            <a:off x="1979712" y="4571836"/>
            <a:ext cx="1151469" cy="369332"/>
          </a:xfrm>
          <a:prstGeom prst="rect">
            <a:avLst/>
          </a:prstGeom>
          <a:noFill/>
        </p:spPr>
        <p:txBody>
          <a:bodyPr wrap="none" rtlCol="0">
            <a:spAutoFit/>
          </a:bodyPr>
          <a:lstStyle/>
          <a:p>
            <a:r>
              <a:rPr lang="en-US" dirty="0"/>
              <a:t>Lysosome </a:t>
            </a:r>
          </a:p>
        </p:txBody>
      </p:sp>
      <p:cxnSp>
        <p:nvCxnSpPr>
          <p:cNvPr id="35" name="Straight Arrow Connector 34"/>
          <p:cNvCxnSpPr/>
          <p:nvPr/>
        </p:nvCxnSpPr>
        <p:spPr>
          <a:xfrm flipV="1">
            <a:off x="2534114" y="4149080"/>
            <a:ext cx="165678" cy="534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Freeform 42"/>
          <p:cNvSpPr/>
          <p:nvPr/>
        </p:nvSpPr>
        <p:spPr>
          <a:xfrm>
            <a:off x="1619672" y="3542465"/>
            <a:ext cx="585873" cy="606615"/>
          </a:xfrm>
          <a:custGeom>
            <a:avLst/>
            <a:gdLst>
              <a:gd name="connsiteX0" fmla="*/ 0 w 585873"/>
              <a:gd name="connsiteY0" fmla="*/ 77274 h 606615"/>
              <a:gd name="connsiteX1" fmla="*/ 38637 w 585873"/>
              <a:gd name="connsiteY1" fmla="*/ 51516 h 606615"/>
              <a:gd name="connsiteX2" fmla="*/ 64394 w 585873"/>
              <a:gd name="connsiteY2" fmla="*/ 12879 h 606615"/>
              <a:gd name="connsiteX3" fmla="*/ 103031 w 585873"/>
              <a:gd name="connsiteY3" fmla="*/ 0 h 606615"/>
              <a:gd name="connsiteX4" fmla="*/ 244699 w 585873"/>
              <a:gd name="connsiteY4" fmla="*/ 12879 h 606615"/>
              <a:gd name="connsiteX5" fmla="*/ 321972 w 585873"/>
              <a:gd name="connsiteY5" fmla="*/ 51516 h 606615"/>
              <a:gd name="connsiteX6" fmla="*/ 373487 w 585873"/>
              <a:gd name="connsiteY6" fmla="*/ 90152 h 606615"/>
              <a:gd name="connsiteX7" fmla="*/ 450761 w 585873"/>
              <a:gd name="connsiteY7" fmla="*/ 141668 h 606615"/>
              <a:gd name="connsiteX8" fmla="*/ 528034 w 585873"/>
              <a:gd name="connsiteY8" fmla="*/ 218941 h 606615"/>
              <a:gd name="connsiteX9" fmla="*/ 553792 w 585873"/>
              <a:gd name="connsiteY9" fmla="*/ 270457 h 606615"/>
              <a:gd name="connsiteX10" fmla="*/ 553792 w 585873"/>
              <a:gd name="connsiteY10" fmla="*/ 502276 h 606615"/>
              <a:gd name="connsiteX11" fmla="*/ 515155 w 585873"/>
              <a:gd name="connsiteY11" fmla="*/ 540913 h 606615"/>
              <a:gd name="connsiteX12" fmla="*/ 463640 w 585873"/>
              <a:gd name="connsiteY12" fmla="*/ 566671 h 606615"/>
              <a:gd name="connsiteX13" fmla="*/ 386366 w 585873"/>
              <a:gd name="connsiteY13" fmla="*/ 605307 h 606615"/>
              <a:gd name="connsiteX14" fmla="*/ 296214 w 585873"/>
              <a:gd name="connsiteY14" fmla="*/ 592428 h 606615"/>
              <a:gd name="connsiteX15" fmla="*/ 257578 w 585873"/>
              <a:gd name="connsiteY15" fmla="*/ 579550 h 606615"/>
              <a:gd name="connsiteX16" fmla="*/ 193183 w 585873"/>
              <a:gd name="connsiteY16" fmla="*/ 515155 h 606615"/>
              <a:gd name="connsiteX17" fmla="*/ 115910 w 585873"/>
              <a:gd name="connsiteY17" fmla="*/ 463640 h 606615"/>
              <a:gd name="connsiteX18" fmla="*/ 38637 w 585873"/>
              <a:gd name="connsiteY18" fmla="*/ 437882 h 606615"/>
              <a:gd name="connsiteX19" fmla="*/ 0 w 585873"/>
              <a:gd name="connsiteY19" fmla="*/ 450761 h 60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5873" h="606615">
                <a:moveTo>
                  <a:pt x="0" y="77274"/>
                </a:moveTo>
                <a:cubicBezTo>
                  <a:pt x="12879" y="68688"/>
                  <a:pt x="27692" y="62461"/>
                  <a:pt x="38637" y="51516"/>
                </a:cubicBezTo>
                <a:cubicBezTo>
                  <a:pt x="49582" y="40571"/>
                  <a:pt x="52307" y="22548"/>
                  <a:pt x="64394" y="12879"/>
                </a:cubicBezTo>
                <a:cubicBezTo>
                  <a:pt x="74995" y="4398"/>
                  <a:pt x="90152" y="4293"/>
                  <a:pt x="103031" y="0"/>
                </a:cubicBezTo>
                <a:cubicBezTo>
                  <a:pt x="150254" y="4293"/>
                  <a:pt x="197758" y="6173"/>
                  <a:pt x="244699" y="12879"/>
                </a:cubicBezTo>
                <a:cubicBezTo>
                  <a:pt x="276596" y="17436"/>
                  <a:pt x="296467" y="33298"/>
                  <a:pt x="321972" y="51516"/>
                </a:cubicBezTo>
                <a:cubicBezTo>
                  <a:pt x="339438" y="63992"/>
                  <a:pt x="355903" y="77843"/>
                  <a:pt x="373487" y="90152"/>
                </a:cubicBezTo>
                <a:cubicBezTo>
                  <a:pt x="398848" y="107905"/>
                  <a:pt x="428871" y="119778"/>
                  <a:pt x="450761" y="141668"/>
                </a:cubicBezTo>
                <a:lnTo>
                  <a:pt x="528034" y="218941"/>
                </a:lnTo>
                <a:cubicBezTo>
                  <a:pt x="536620" y="236113"/>
                  <a:pt x="546229" y="252810"/>
                  <a:pt x="553792" y="270457"/>
                </a:cubicBezTo>
                <a:cubicBezTo>
                  <a:pt x="585873" y="345311"/>
                  <a:pt x="573313" y="414432"/>
                  <a:pt x="553792" y="502276"/>
                </a:cubicBezTo>
                <a:cubicBezTo>
                  <a:pt x="549841" y="520056"/>
                  <a:pt x="529976" y="530326"/>
                  <a:pt x="515155" y="540913"/>
                </a:cubicBezTo>
                <a:cubicBezTo>
                  <a:pt x="499533" y="552072"/>
                  <a:pt x="480309" y="557146"/>
                  <a:pt x="463640" y="566671"/>
                </a:cubicBezTo>
                <a:cubicBezTo>
                  <a:pt x="393738" y="606615"/>
                  <a:pt x="457201" y="581695"/>
                  <a:pt x="386366" y="605307"/>
                </a:cubicBezTo>
                <a:cubicBezTo>
                  <a:pt x="356315" y="601014"/>
                  <a:pt x="325980" y="598381"/>
                  <a:pt x="296214" y="592428"/>
                </a:cubicBezTo>
                <a:cubicBezTo>
                  <a:pt x="282902" y="589766"/>
                  <a:pt x="267177" y="589149"/>
                  <a:pt x="257578" y="579550"/>
                </a:cubicBezTo>
                <a:cubicBezTo>
                  <a:pt x="113935" y="435907"/>
                  <a:pt x="329098" y="590663"/>
                  <a:pt x="193183" y="515155"/>
                </a:cubicBezTo>
                <a:cubicBezTo>
                  <a:pt x="166122" y="500121"/>
                  <a:pt x="145278" y="473430"/>
                  <a:pt x="115910" y="463640"/>
                </a:cubicBezTo>
                <a:lnTo>
                  <a:pt x="38637" y="437882"/>
                </a:lnTo>
                <a:lnTo>
                  <a:pt x="0" y="450761"/>
                </a:lnTo>
              </a:path>
            </a:pathLst>
          </a:custGeom>
          <a:solidFill>
            <a:schemeClr val="bg1">
              <a:alpha val="94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Freeform 43"/>
          <p:cNvSpPr/>
          <p:nvPr/>
        </p:nvSpPr>
        <p:spPr>
          <a:xfrm>
            <a:off x="1819807" y="3758489"/>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44"/>
          <p:cNvSpPr/>
          <p:nvPr/>
        </p:nvSpPr>
        <p:spPr>
          <a:xfrm>
            <a:off x="1972207" y="3838881"/>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45"/>
          <p:cNvSpPr/>
          <p:nvPr/>
        </p:nvSpPr>
        <p:spPr>
          <a:xfrm>
            <a:off x="1963823" y="3686481"/>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a:off x="1812302" y="3902763"/>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p:nvPr/>
        </p:nvSpPr>
        <p:spPr>
          <a:xfrm>
            <a:off x="1747799" y="3614473"/>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a:off x="1891815" y="3974513"/>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p:nvPr/>
        </p:nvSpPr>
        <p:spPr>
          <a:xfrm>
            <a:off x="1043608" y="3717032"/>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1475656" y="3789040"/>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p:nvPr/>
        </p:nvSpPr>
        <p:spPr>
          <a:xfrm>
            <a:off x="971600" y="3861048"/>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53"/>
          <p:cNvSpPr/>
          <p:nvPr/>
        </p:nvSpPr>
        <p:spPr>
          <a:xfrm>
            <a:off x="1115616" y="3429000"/>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a:off x="1187624" y="4005322"/>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p:nvPr/>
        </p:nvSpPr>
        <p:spPr>
          <a:xfrm>
            <a:off x="4863638" y="1916832"/>
            <a:ext cx="3243711" cy="3575085"/>
          </a:xfrm>
          <a:custGeom>
            <a:avLst/>
            <a:gdLst>
              <a:gd name="connsiteX0" fmla="*/ 103893 w 3045875"/>
              <a:gd name="connsiteY0" fmla="*/ 1099930 h 3211732"/>
              <a:gd name="connsiteX1" fmla="*/ 130397 w 3045875"/>
              <a:gd name="connsiteY1" fmla="*/ 1020417 h 3211732"/>
              <a:gd name="connsiteX2" fmla="*/ 143649 w 3045875"/>
              <a:gd name="connsiteY2" fmla="*/ 980661 h 3211732"/>
              <a:gd name="connsiteX3" fmla="*/ 223162 w 3045875"/>
              <a:gd name="connsiteY3" fmla="*/ 954157 h 3211732"/>
              <a:gd name="connsiteX4" fmla="*/ 262919 w 3045875"/>
              <a:gd name="connsiteY4" fmla="*/ 940904 h 3211732"/>
              <a:gd name="connsiteX5" fmla="*/ 302675 w 3045875"/>
              <a:gd name="connsiteY5" fmla="*/ 914400 h 3211732"/>
              <a:gd name="connsiteX6" fmla="*/ 315927 w 3045875"/>
              <a:gd name="connsiteY6" fmla="*/ 874644 h 3211732"/>
              <a:gd name="connsiteX7" fmla="*/ 382188 w 3045875"/>
              <a:gd name="connsiteY7" fmla="*/ 834887 h 3211732"/>
              <a:gd name="connsiteX8" fmla="*/ 448449 w 3045875"/>
              <a:gd name="connsiteY8" fmla="*/ 821635 h 3211732"/>
              <a:gd name="connsiteX9" fmla="*/ 474953 w 3045875"/>
              <a:gd name="connsiteY9" fmla="*/ 795130 h 3211732"/>
              <a:gd name="connsiteX10" fmla="*/ 554466 w 3045875"/>
              <a:gd name="connsiteY10" fmla="*/ 755374 h 3211732"/>
              <a:gd name="connsiteX11" fmla="*/ 580971 w 3045875"/>
              <a:gd name="connsiteY11" fmla="*/ 728870 h 3211732"/>
              <a:gd name="connsiteX12" fmla="*/ 620727 w 3045875"/>
              <a:gd name="connsiteY12" fmla="*/ 702365 h 3211732"/>
              <a:gd name="connsiteX13" fmla="*/ 647232 w 3045875"/>
              <a:gd name="connsiteY13" fmla="*/ 675861 h 3211732"/>
              <a:gd name="connsiteX14" fmla="*/ 686988 w 3045875"/>
              <a:gd name="connsiteY14" fmla="*/ 662609 h 3211732"/>
              <a:gd name="connsiteX15" fmla="*/ 713493 w 3045875"/>
              <a:gd name="connsiteY15" fmla="*/ 636104 h 3211732"/>
              <a:gd name="connsiteX16" fmla="*/ 753249 w 3045875"/>
              <a:gd name="connsiteY16" fmla="*/ 622852 h 3211732"/>
              <a:gd name="connsiteX17" fmla="*/ 766501 w 3045875"/>
              <a:gd name="connsiteY17" fmla="*/ 583096 h 3211732"/>
              <a:gd name="connsiteX18" fmla="*/ 793006 w 3045875"/>
              <a:gd name="connsiteY18" fmla="*/ 556591 h 3211732"/>
              <a:gd name="connsiteX19" fmla="*/ 859266 w 3045875"/>
              <a:gd name="connsiteY19" fmla="*/ 437322 h 3211732"/>
              <a:gd name="connsiteX20" fmla="*/ 899023 w 3045875"/>
              <a:gd name="connsiteY20" fmla="*/ 424070 h 3211732"/>
              <a:gd name="connsiteX21" fmla="*/ 952032 w 3045875"/>
              <a:gd name="connsiteY21" fmla="*/ 371061 h 3211732"/>
              <a:gd name="connsiteX22" fmla="*/ 1031545 w 3045875"/>
              <a:gd name="connsiteY22" fmla="*/ 344557 h 3211732"/>
              <a:gd name="connsiteX23" fmla="*/ 1058049 w 3045875"/>
              <a:gd name="connsiteY23" fmla="*/ 318052 h 3211732"/>
              <a:gd name="connsiteX24" fmla="*/ 1309840 w 3045875"/>
              <a:gd name="connsiteY24" fmla="*/ 278296 h 3211732"/>
              <a:gd name="connsiteX25" fmla="*/ 1336345 w 3045875"/>
              <a:gd name="connsiteY25" fmla="*/ 251791 h 3211732"/>
              <a:gd name="connsiteX26" fmla="*/ 1376101 w 3045875"/>
              <a:gd name="connsiteY26" fmla="*/ 185530 h 3211732"/>
              <a:gd name="connsiteX27" fmla="*/ 1429110 w 3045875"/>
              <a:gd name="connsiteY27" fmla="*/ 92765 h 3211732"/>
              <a:gd name="connsiteX28" fmla="*/ 1495371 w 3045875"/>
              <a:gd name="connsiteY28" fmla="*/ 26504 h 3211732"/>
              <a:gd name="connsiteX29" fmla="*/ 1574884 w 3045875"/>
              <a:gd name="connsiteY29" fmla="*/ 0 h 3211732"/>
              <a:gd name="connsiteX30" fmla="*/ 1694153 w 3045875"/>
              <a:gd name="connsiteY30" fmla="*/ 13252 h 3211732"/>
              <a:gd name="connsiteX31" fmla="*/ 1839927 w 3045875"/>
              <a:gd name="connsiteY31" fmla="*/ 26504 h 3211732"/>
              <a:gd name="connsiteX32" fmla="*/ 1932693 w 3045875"/>
              <a:gd name="connsiteY32" fmla="*/ 53009 h 3211732"/>
              <a:gd name="connsiteX33" fmla="*/ 1998953 w 3045875"/>
              <a:gd name="connsiteY33" fmla="*/ 119270 h 3211732"/>
              <a:gd name="connsiteX34" fmla="*/ 2025458 w 3045875"/>
              <a:gd name="connsiteY34" fmla="*/ 145774 h 3211732"/>
              <a:gd name="connsiteX35" fmla="*/ 2065214 w 3045875"/>
              <a:gd name="connsiteY35" fmla="*/ 265044 h 3211732"/>
              <a:gd name="connsiteX36" fmla="*/ 2078466 w 3045875"/>
              <a:gd name="connsiteY36" fmla="*/ 304800 h 3211732"/>
              <a:gd name="connsiteX37" fmla="*/ 2065214 w 3045875"/>
              <a:gd name="connsiteY37" fmla="*/ 371061 h 3211732"/>
              <a:gd name="connsiteX38" fmla="*/ 2012206 w 3045875"/>
              <a:gd name="connsiteY38" fmla="*/ 437322 h 3211732"/>
              <a:gd name="connsiteX39" fmla="*/ 1932693 w 3045875"/>
              <a:gd name="connsiteY39" fmla="*/ 424070 h 3211732"/>
              <a:gd name="connsiteX40" fmla="*/ 1906188 w 3045875"/>
              <a:gd name="connsiteY40" fmla="*/ 397565 h 3211732"/>
              <a:gd name="connsiteX41" fmla="*/ 1747162 w 3045875"/>
              <a:gd name="connsiteY41" fmla="*/ 384313 h 3211732"/>
              <a:gd name="connsiteX42" fmla="*/ 1641145 w 3045875"/>
              <a:gd name="connsiteY42" fmla="*/ 397565 h 3211732"/>
              <a:gd name="connsiteX43" fmla="*/ 1561632 w 3045875"/>
              <a:gd name="connsiteY43" fmla="*/ 424070 h 3211732"/>
              <a:gd name="connsiteX44" fmla="*/ 1535127 w 3045875"/>
              <a:gd name="connsiteY44" fmla="*/ 463826 h 3211732"/>
              <a:gd name="connsiteX45" fmla="*/ 1521875 w 3045875"/>
              <a:gd name="connsiteY45" fmla="*/ 503583 h 3211732"/>
              <a:gd name="connsiteX46" fmla="*/ 1495371 w 3045875"/>
              <a:gd name="connsiteY46" fmla="*/ 556591 h 3211732"/>
              <a:gd name="connsiteX47" fmla="*/ 1574884 w 3045875"/>
              <a:gd name="connsiteY47" fmla="*/ 874644 h 3211732"/>
              <a:gd name="connsiteX48" fmla="*/ 1627893 w 3045875"/>
              <a:gd name="connsiteY48" fmla="*/ 887896 h 3211732"/>
              <a:gd name="connsiteX49" fmla="*/ 1667649 w 3045875"/>
              <a:gd name="connsiteY49" fmla="*/ 914400 h 3211732"/>
              <a:gd name="connsiteX50" fmla="*/ 1800171 w 3045875"/>
              <a:gd name="connsiteY50" fmla="*/ 914400 h 3211732"/>
              <a:gd name="connsiteX51" fmla="*/ 1879684 w 3045875"/>
              <a:gd name="connsiteY51" fmla="*/ 861391 h 3211732"/>
              <a:gd name="connsiteX52" fmla="*/ 1945945 w 3045875"/>
              <a:gd name="connsiteY52" fmla="*/ 808383 h 3211732"/>
              <a:gd name="connsiteX53" fmla="*/ 1959197 w 3045875"/>
              <a:gd name="connsiteY53" fmla="*/ 755374 h 3211732"/>
              <a:gd name="connsiteX54" fmla="*/ 1972449 w 3045875"/>
              <a:gd name="connsiteY54" fmla="*/ 715617 h 3211732"/>
              <a:gd name="connsiteX55" fmla="*/ 2051962 w 3045875"/>
              <a:gd name="connsiteY55" fmla="*/ 689113 h 3211732"/>
              <a:gd name="connsiteX56" fmla="*/ 2131475 w 3045875"/>
              <a:gd name="connsiteY56" fmla="*/ 649357 h 3211732"/>
              <a:gd name="connsiteX57" fmla="*/ 2303753 w 3045875"/>
              <a:gd name="connsiteY57" fmla="*/ 675861 h 3211732"/>
              <a:gd name="connsiteX58" fmla="*/ 2343510 w 3045875"/>
              <a:gd name="connsiteY58" fmla="*/ 689113 h 3211732"/>
              <a:gd name="connsiteX59" fmla="*/ 2462780 w 3045875"/>
              <a:gd name="connsiteY59" fmla="*/ 715617 h 3211732"/>
              <a:gd name="connsiteX60" fmla="*/ 2502536 w 3045875"/>
              <a:gd name="connsiteY60" fmla="*/ 728870 h 3211732"/>
              <a:gd name="connsiteX61" fmla="*/ 2542293 w 3045875"/>
              <a:gd name="connsiteY61" fmla="*/ 755374 h 3211732"/>
              <a:gd name="connsiteX62" fmla="*/ 2648310 w 3045875"/>
              <a:gd name="connsiteY62" fmla="*/ 808383 h 3211732"/>
              <a:gd name="connsiteX63" fmla="*/ 2780832 w 3045875"/>
              <a:gd name="connsiteY63" fmla="*/ 887896 h 3211732"/>
              <a:gd name="connsiteX64" fmla="*/ 2860345 w 3045875"/>
              <a:gd name="connsiteY64" fmla="*/ 980661 h 3211732"/>
              <a:gd name="connsiteX65" fmla="*/ 2939858 w 3045875"/>
              <a:gd name="connsiteY65" fmla="*/ 1060174 h 3211732"/>
              <a:gd name="connsiteX66" fmla="*/ 2979614 w 3045875"/>
              <a:gd name="connsiteY66" fmla="*/ 1099930 h 3211732"/>
              <a:gd name="connsiteX67" fmla="*/ 3006119 w 3045875"/>
              <a:gd name="connsiteY67" fmla="*/ 1126435 h 3211732"/>
              <a:gd name="connsiteX68" fmla="*/ 3019371 w 3045875"/>
              <a:gd name="connsiteY68" fmla="*/ 1166191 h 3211732"/>
              <a:gd name="connsiteX69" fmla="*/ 3045875 w 3045875"/>
              <a:gd name="connsiteY69" fmla="*/ 1444487 h 3211732"/>
              <a:gd name="connsiteX70" fmla="*/ 3032623 w 3045875"/>
              <a:gd name="connsiteY70" fmla="*/ 2358887 h 3211732"/>
              <a:gd name="connsiteX71" fmla="*/ 3006119 w 3045875"/>
              <a:gd name="connsiteY71" fmla="*/ 2491409 h 3211732"/>
              <a:gd name="connsiteX72" fmla="*/ 2966362 w 3045875"/>
              <a:gd name="connsiteY72" fmla="*/ 2637183 h 3211732"/>
              <a:gd name="connsiteX73" fmla="*/ 2926606 w 3045875"/>
              <a:gd name="connsiteY73" fmla="*/ 2663687 h 3211732"/>
              <a:gd name="connsiteX74" fmla="*/ 2873597 w 3045875"/>
              <a:gd name="connsiteY74" fmla="*/ 2756452 h 3211732"/>
              <a:gd name="connsiteX75" fmla="*/ 2820588 w 3045875"/>
              <a:gd name="connsiteY75" fmla="*/ 2835965 h 3211732"/>
              <a:gd name="connsiteX76" fmla="*/ 2741075 w 3045875"/>
              <a:gd name="connsiteY76" fmla="*/ 2888974 h 3211732"/>
              <a:gd name="connsiteX77" fmla="*/ 2701319 w 3045875"/>
              <a:gd name="connsiteY77" fmla="*/ 2902226 h 3211732"/>
              <a:gd name="connsiteX78" fmla="*/ 2635058 w 3045875"/>
              <a:gd name="connsiteY78" fmla="*/ 2941983 h 3211732"/>
              <a:gd name="connsiteX79" fmla="*/ 2582049 w 3045875"/>
              <a:gd name="connsiteY79" fmla="*/ 2981739 h 3211732"/>
              <a:gd name="connsiteX80" fmla="*/ 2515788 w 3045875"/>
              <a:gd name="connsiteY80" fmla="*/ 3008244 h 3211732"/>
              <a:gd name="connsiteX81" fmla="*/ 2396519 w 3045875"/>
              <a:gd name="connsiteY81" fmla="*/ 3061252 h 3211732"/>
              <a:gd name="connsiteX82" fmla="*/ 2343510 w 3045875"/>
              <a:gd name="connsiteY82" fmla="*/ 3074504 h 3211732"/>
              <a:gd name="connsiteX83" fmla="*/ 2250745 w 3045875"/>
              <a:gd name="connsiteY83" fmla="*/ 3114261 h 3211732"/>
              <a:gd name="connsiteX84" fmla="*/ 2171232 w 3045875"/>
              <a:gd name="connsiteY84" fmla="*/ 3127513 h 3211732"/>
              <a:gd name="connsiteX85" fmla="*/ 2144727 w 3045875"/>
              <a:gd name="connsiteY85" fmla="*/ 3154017 h 3211732"/>
              <a:gd name="connsiteX86" fmla="*/ 1614640 w 3045875"/>
              <a:gd name="connsiteY86" fmla="*/ 3193774 h 3211732"/>
              <a:gd name="connsiteX87" fmla="*/ 1415858 w 3045875"/>
              <a:gd name="connsiteY87" fmla="*/ 3180522 h 3211732"/>
              <a:gd name="connsiteX88" fmla="*/ 1376101 w 3045875"/>
              <a:gd name="connsiteY88" fmla="*/ 3167270 h 3211732"/>
              <a:gd name="connsiteX89" fmla="*/ 1270084 w 3045875"/>
              <a:gd name="connsiteY89" fmla="*/ 3127513 h 3211732"/>
              <a:gd name="connsiteX90" fmla="*/ 1111058 w 3045875"/>
              <a:gd name="connsiteY90" fmla="*/ 3140765 h 3211732"/>
              <a:gd name="connsiteX91" fmla="*/ 1018293 w 3045875"/>
              <a:gd name="connsiteY91" fmla="*/ 3167270 h 3211732"/>
              <a:gd name="connsiteX92" fmla="*/ 819510 w 3045875"/>
              <a:gd name="connsiteY92" fmla="*/ 3154017 h 3211732"/>
              <a:gd name="connsiteX93" fmla="*/ 766501 w 3045875"/>
              <a:gd name="connsiteY93" fmla="*/ 3101009 h 3211732"/>
              <a:gd name="connsiteX94" fmla="*/ 713493 w 3045875"/>
              <a:gd name="connsiteY94" fmla="*/ 3074504 h 3211732"/>
              <a:gd name="connsiteX95" fmla="*/ 514710 w 3045875"/>
              <a:gd name="connsiteY95" fmla="*/ 2902226 h 3211732"/>
              <a:gd name="connsiteX96" fmla="*/ 448449 w 3045875"/>
              <a:gd name="connsiteY96" fmla="*/ 2822713 h 3211732"/>
              <a:gd name="connsiteX97" fmla="*/ 421945 w 3045875"/>
              <a:gd name="connsiteY97" fmla="*/ 2782957 h 3211732"/>
              <a:gd name="connsiteX98" fmla="*/ 368936 w 3045875"/>
              <a:gd name="connsiteY98" fmla="*/ 2769704 h 3211732"/>
              <a:gd name="connsiteX99" fmla="*/ 329180 w 3045875"/>
              <a:gd name="connsiteY99" fmla="*/ 2729948 h 3211732"/>
              <a:gd name="connsiteX100" fmla="*/ 249666 w 3045875"/>
              <a:gd name="connsiteY100" fmla="*/ 2584174 h 3211732"/>
              <a:gd name="connsiteX101" fmla="*/ 236414 w 3045875"/>
              <a:gd name="connsiteY101" fmla="*/ 2531165 h 3211732"/>
              <a:gd name="connsiteX102" fmla="*/ 209910 w 3045875"/>
              <a:gd name="connsiteY102" fmla="*/ 2451652 h 3211732"/>
              <a:gd name="connsiteX103" fmla="*/ 170153 w 3045875"/>
              <a:gd name="connsiteY103" fmla="*/ 2332383 h 3211732"/>
              <a:gd name="connsiteX104" fmla="*/ 156901 w 3045875"/>
              <a:gd name="connsiteY104" fmla="*/ 2292626 h 3211732"/>
              <a:gd name="connsiteX105" fmla="*/ 143649 w 3045875"/>
              <a:gd name="connsiteY105" fmla="*/ 2252870 h 3211732"/>
              <a:gd name="connsiteX106" fmla="*/ 117145 w 3045875"/>
              <a:gd name="connsiteY106" fmla="*/ 2133600 h 3211732"/>
              <a:gd name="connsiteX107" fmla="*/ 90640 w 3045875"/>
              <a:gd name="connsiteY107" fmla="*/ 2027583 h 3211732"/>
              <a:gd name="connsiteX108" fmla="*/ 77388 w 3045875"/>
              <a:gd name="connsiteY108" fmla="*/ 1895061 h 3211732"/>
              <a:gd name="connsiteX109" fmla="*/ 50884 w 3045875"/>
              <a:gd name="connsiteY109" fmla="*/ 1815548 h 3211732"/>
              <a:gd name="connsiteX110" fmla="*/ 24380 w 3045875"/>
              <a:gd name="connsiteY110" fmla="*/ 1722783 h 3211732"/>
              <a:gd name="connsiteX111" fmla="*/ 24380 w 3045875"/>
              <a:gd name="connsiteY111" fmla="*/ 1311965 h 3211732"/>
              <a:gd name="connsiteX112" fmla="*/ 50884 w 3045875"/>
              <a:gd name="connsiteY112" fmla="*/ 1232452 h 3211732"/>
              <a:gd name="connsiteX113" fmla="*/ 64136 w 3045875"/>
              <a:gd name="connsiteY113" fmla="*/ 1192696 h 3211732"/>
              <a:gd name="connsiteX114" fmla="*/ 90640 w 3045875"/>
              <a:gd name="connsiteY114" fmla="*/ 1152939 h 3211732"/>
              <a:gd name="connsiteX115" fmla="*/ 117145 w 3045875"/>
              <a:gd name="connsiteY115" fmla="*/ 1126435 h 3211732"/>
              <a:gd name="connsiteX116" fmla="*/ 103893 w 3045875"/>
              <a:gd name="connsiteY116" fmla="*/ 1099930 h 321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045875" h="3211732">
                <a:moveTo>
                  <a:pt x="103893" y="1099930"/>
                </a:moveTo>
                <a:cubicBezTo>
                  <a:pt x="106102" y="1082260"/>
                  <a:pt x="121562" y="1046921"/>
                  <a:pt x="130397" y="1020417"/>
                </a:cubicBezTo>
                <a:cubicBezTo>
                  <a:pt x="134814" y="1007165"/>
                  <a:pt x="130397" y="985078"/>
                  <a:pt x="143649" y="980661"/>
                </a:cubicBezTo>
                <a:lnTo>
                  <a:pt x="223162" y="954157"/>
                </a:lnTo>
                <a:cubicBezTo>
                  <a:pt x="236414" y="949739"/>
                  <a:pt x="251296" y="948653"/>
                  <a:pt x="262919" y="940904"/>
                </a:cubicBezTo>
                <a:lnTo>
                  <a:pt x="302675" y="914400"/>
                </a:lnTo>
                <a:cubicBezTo>
                  <a:pt x="307092" y="901148"/>
                  <a:pt x="308740" y="886622"/>
                  <a:pt x="315927" y="874644"/>
                </a:cubicBezTo>
                <a:cubicBezTo>
                  <a:pt x="332473" y="847068"/>
                  <a:pt x="352756" y="842245"/>
                  <a:pt x="382188" y="834887"/>
                </a:cubicBezTo>
                <a:cubicBezTo>
                  <a:pt x="404040" y="829424"/>
                  <a:pt x="426362" y="826052"/>
                  <a:pt x="448449" y="821635"/>
                </a:cubicBezTo>
                <a:cubicBezTo>
                  <a:pt x="457284" y="812800"/>
                  <a:pt x="464239" y="801558"/>
                  <a:pt x="474953" y="795130"/>
                </a:cubicBezTo>
                <a:cubicBezTo>
                  <a:pt x="572943" y="736335"/>
                  <a:pt x="453919" y="835810"/>
                  <a:pt x="554466" y="755374"/>
                </a:cubicBezTo>
                <a:cubicBezTo>
                  <a:pt x="564222" y="747569"/>
                  <a:pt x="571215" y="736675"/>
                  <a:pt x="580971" y="728870"/>
                </a:cubicBezTo>
                <a:cubicBezTo>
                  <a:pt x="593408" y="718920"/>
                  <a:pt x="608290" y="712315"/>
                  <a:pt x="620727" y="702365"/>
                </a:cubicBezTo>
                <a:cubicBezTo>
                  <a:pt x="630483" y="694560"/>
                  <a:pt x="636518" y="682289"/>
                  <a:pt x="647232" y="675861"/>
                </a:cubicBezTo>
                <a:cubicBezTo>
                  <a:pt x="659210" y="668674"/>
                  <a:pt x="673736" y="667026"/>
                  <a:pt x="686988" y="662609"/>
                </a:cubicBezTo>
                <a:cubicBezTo>
                  <a:pt x="695823" y="653774"/>
                  <a:pt x="702779" y="642532"/>
                  <a:pt x="713493" y="636104"/>
                </a:cubicBezTo>
                <a:cubicBezTo>
                  <a:pt x="725471" y="628917"/>
                  <a:pt x="743372" y="632729"/>
                  <a:pt x="753249" y="622852"/>
                </a:cubicBezTo>
                <a:cubicBezTo>
                  <a:pt x="763126" y="612975"/>
                  <a:pt x="759314" y="595074"/>
                  <a:pt x="766501" y="583096"/>
                </a:cubicBezTo>
                <a:cubicBezTo>
                  <a:pt x="772929" y="572382"/>
                  <a:pt x="784171" y="565426"/>
                  <a:pt x="793006" y="556591"/>
                </a:cubicBezTo>
                <a:cubicBezTo>
                  <a:pt x="812763" y="497320"/>
                  <a:pt x="808256" y="471328"/>
                  <a:pt x="859266" y="437322"/>
                </a:cubicBezTo>
                <a:cubicBezTo>
                  <a:pt x="870889" y="429573"/>
                  <a:pt x="885771" y="428487"/>
                  <a:pt x="899023" y="424070"/>
                </a:cubicBezTo>
                <a:cubicBezTo>
                  <a:pt x="916693" y="406400"/>
                  <a:pt x="928326" y="378963"/>
                  <a:pt x="952032" y="371061"/>
                </a:cubicBezTo>
                <a:lnTo>
                  <a:pt x="1031545" y="344557"/>
                </a:lnTo>
                <a:cubicBezTo>
                  <a:pt x="1040380" y="335722"/>
                  <a:pt x="1046448" y="322692"/>
                  <a:pt x="1058049" y="318052"/>
                </a:cubicBezTo>
                <a:cubicBezTo>
                  <a:pt x="1136978" y="286480"/>
                  <a:pt x="1227475" y="285784"/>
                  <a:pt x="1309840" y="278296"/>
                </a:cubicBezTo>
                <a:cubicBezTo>
                  <a:pt x="1318675" y="269461"/>
                  <a:pt x="1329917" y="262505"/>
                  <a:pt x="1336345" y="251791"/>
                </a:cubicBezTo>
                <a:cubicBezTo>
                  <a:pt x="1387957" y="165771"/>
                  <a:pt x="1308942" y="252691"/>
                  <a:pt x="1376101" y="185530"/>
                </a:cubicBezTo>
                <a:cubicBezTo>
                  <a:pt x="1397552" y="99726"/>
                  <a:pt x="1372715" y="160439"/>
                  <a:pt x="1429110" y="92765"/>
                </a:cubicBezTo>
                <a:cubicBezTo>
                  <a:pt x="1462890" y="52229"/>
                  <a:pt x="1443921" y="49371"/>
                  <a:pt x="1495371" y="26504"/>
                </a:cubicBezTo>
                <a:cubicBezTo>
                  <a:pt x="1520901" y="15157"/>
                  <a:pt x="1574884" y="0"/>
                  <a:pt x="1574884" y="0"/>
                </a:cubicBezTo>
                <a:lnTo>
                  <a:pt x="1694153" y="13252"/>
                </a:lnTo>
                <a:cubicBezTo>
                  <a:pt x="1742703" y="18107"/>
                  <a:pt x="1791563" y="20055"/>
                  <a:pt x="1839927" y="26504"/>
                </a:cubicBezTo>
                <a:cubicBezTo>
                  <a:pt x="1867655" y="30201"/>
                  <a:pt x="1905441" y="43925"/>
                  <a:pt x="1932693" y="53009"/>
                </a:cubicBezTo>
                <a:lnTo>
                  <a:pt x="1998953" y="119270"/>
                </a:lnTo>
                <a:lnTo>
                  <a:pt x="2025458" y="145774"/>
                </a:lnTo>
                <a:lnTo>
                  <a:pt x="2065214" y="265044"/>
                </a:lnTo>
                <a:lnTo>
                  <a:pt x="2078466" y="304800"/>
                </a:lnTo>
                <a:cubicBezTo>
                  <a:pt x="2074049" y="326887"/>
                  <a:pt x="2073123" y="349971"/>
                  <a:pt x="2065214" y="371061"/>
                </a:cubicBezTo>
                <a:cubicBezTo>
                  <a:pt x="2055184" y="397807"/>
                  <a:pt x="2031611" y="417916"/>
                  <a:pt x="2012206" y="437322"/>
                </a:cubicBezTo>
                <a:cubicBezTo>
                  <a:pt x="1985702" y="432905"/>
                  <a:pt x="1957852" y="433505"/>
                  <a:pt x="1932693" y="424070"/>
                </a:cubicBezTo>
                <a:cubicBezTo>
                  <a:pt x="1920994" y="419683"/>
                  <a:pt x="1918405" y="400183"/>
                  <a:pt x="1906188" y="397565"/>
                </a:cubicBezTo>
                <a:cubicBezTo>
                  <a:pt x="1854176" y="386420"/>
                  <a:pt x="1800171" y="388730"/>
                  <a:pt x="1747162" y="384313"/>
                </a:cubicBezTo>
                <a:cubicBezTo>
                  <a:pt x="1711823" y="388730"/>
                  <a:pt x="1675968" y="390103"/>
                  <a:pt x="1641145" y="397565"/>
                </a:cubicBezTo>
                <a:cubicBezTo>
                  <a:pt x="1613827" y="403419"/>
                  <a:pt x="1561632" y="424070"/>
                  <a:pt x="1561632" y="424070"/>
                </a:cubicBezTo>
                <a:cubicBezTo>
                  <a:pt x="1552797" y="437322"/>
                  <a:pt x="1542250" y="449580"/>
                  <a:pt x="1535127" y="463826"/>
                </a:cubicBezTo>
                <a:cubicBezTo>
                  <a:pt x="1528880" y="476320"/>
                  <a:pt x="1527378" y="490743"/>
                  <a:pt x="1521875" y="503583"/>
                </a:cubicBezTo>
                <a:cubicBezTo>
                  <a:pt x="1514093" y="521741"/>
                  <a:pt x="1504206" y="538922"/>
                  <a:pt x="1495371" y="556591"/>
                </a:cubicBezTo>
                <a:cubicBezTo>
                  <a:pt x="1496737" y="582542"/>
                  <a:pt x="1454221" y="844479"/>
                  <a:pt x="1574884" y="874644"/>
                </a:cubicBezTo>
                <a:lnTo>
                  <a:pt x="1627893" y="887896"/>
                </a:lnTo>
                <a:cubicBezTo>
                  <a:pt x="1641145" y="896731"/>
                  <a:pt x="1653403" y="907277"/>
                  <a:pt x="1667649" y="914400"/>
                </a:cubicBezTo>
                <a:cubicBezTo>
                  <a:pt x="1719048" y="940099"/>
                  <a:pt x="1733804" y="923881"/>
                  <a:pt x="1800171" y="914400"/>
                </a:cubicBezTo>
                <a:cubicBezTo>
                  <a:pt x="1907019" y="860977"/>
                  <a:pt x="1812229" y="915356"/>
                  <a:pt x="1879684" y="861391"/>
                </a:cubicBezTo>
                <a:cubicBezTo>
                  <a:pt x="1963283" y="794510"/>
                  <a:pt x="1881939" y="872386"/>
                  <a:pt x="1945945" y="808383"/>
                </a:cubicBezTo>
                <a:cubicBezTo>
                  <a:pt x="1950362" y="790713"/>
                  <a:pt x="1954193" y="772887"/>
                  <a:pt x="1959197" y="755374"/>
                </a:cubicBezTo>
                <a:cubicBezTo>
                  <a:pt x="1963035" y="741942"/>
                  <a:pt x="1961082" y="723736"/>
                  <a:pt x="1972449" y="715617"/>
                </a:cubicBezTo>
                <a:cubicBezTo>
                  <a:pt x="1995183" y="699378"/>
                  <a:pt x="2028716" y="704610"/>
                  <a:pt x="2051962" y="689113"/>
                </a:cubicBezTo>
                <a:cubicBezTo>
                  <a:pt x="2103342" y="654861"/>
                  <a:pt x="2076609" y="667646"/>
                  <a:pt x="2131475" y="649357"/>
                </a:cubicBezTo>
                <a:cubicBezTo>
                  <a:pt x="2195851" y="657404"/>
                  <a:pt x="2243041" y="660683"/>
                  <a:pt x="2303753" y="675861"/>
                </a:cubicBezTo>
                <a:cubicBezTo>
                  <a:pt x="2317305" y="679249"/>
                  <a:pt x="2329958" y="685725"/>
                  <a:pt x="2343510" y="689113"/>
                </a:cubicBezTo>
                <a:cubicBezTo>
                  <a:pt x="2452775" y="716429"/>
                  <a:pt x="2367587" y="688418"/>
                  <a:pt x="2462780" y="715617"/>
                </a:cubicBezTo>
                <a:cubicBezTo>
                  <a:pt x="2476211" y="719455"/>
                  <a:pt x="2490042" y="722623"/>
                  <a:pt x="2502536" y="728870"/>
                </a:cubicBezTo>
                <a:cubicBezTo>
                  <a:pt x="2516782" y="735993"/>
                  <a:pt x="2528311" y="747747"/>
                  <a:pt x="2542293" y="755374"/>
                </a:cubicBezTo>
                <a:cubicBezTo>
                  <a:pt x="2576979" y="774294"/>
                  <a:pt x="2612971" y="790713"/>
                  <a:pt x="2648310" y="808383"/>
                </a:cubicBezTo>
                <a:cubicBezTo>
                  <a:pt x="2690142" y="829299"/>
                  <a:pt x="2748845" y="855909"/>
                  <a:pt x="2780832" y="887896"/>
                </a:cubicBezTo>
                <a:cubicBezTo>
                  <a:pt x="2922756" y="1029820"/>
                  <a:pt x="2707341" y="810657"/>
                  <a:pt x="2860345" y="980661"/>
                </a:cubicBezTo>
                <a:cubicBezTo>
                  <a:pt x="2885420" y="1008522"/>
                  <a:pt x="2913354" y="1033670"/>
                  <a:pt x="2939858" y="1060174"/>
                </a:cubicBezTo>
                <a:lnTo>
                  <a:pt x="2979614" y="1099930"/>
                </a:lnTo>
                <a:lnTo>
                  <a:pt x="3006119" y="1126435"/>
                </a:lnTo>
                <a:cubicBezTo>
                  <a:pt x="3010536" y="1139687"/>
                  <a:pt x="3017638" y="1152330"/>
                  <a:pt x="3019371" y="1166191"/>
                </a:cubicBezTo>
                <a:cubicBezTo>
                  <a:pt x="3030929" y="1258657"/>
                  <a:pt x="3045875" y="1444487"/>
                  <a:pt x="3045875" y="1444487"/>
                </a:cubicBezTo>
                <a:cubicBezTo>
                  <a:pt x="3041458" y="1749287"/>
                  <a:pt x="3044190" y="2054275"/>
                  <a:pt x="3032623" y="2358887"/>
                </a:cubicBezTo>
                <a:cubicBezTo>
                  <a:pt x="3030914" y="2403903"/>
                  <a:pt x="3014954" y="2447235"/>
                  <a:pt x="3006119" y="2491409"/>
                </a:cubicBezTo>
                <a:cubicBezTo>
                  <a:pt x="3001986" y="2512072"/>
                  <a:pt x="2981880" y="2626838"/>
                  <a:pt x="2966362" y="2637183"/>
                </a:cubicBezTo>
                <a:lnTo>
                  <a:pt x="2926606" y="2663687"/>
                </a:lnTo>
                <a:cubicBezTo>
                  <a:pt x="2834922" y="2801212"/>
                  <a:pt x="2974475" y="2588322"/>
                  <a:pt x="2873597" y="2756452"/>
                </a:cubicBezTo>
                <a:cubicBezTo>
                  <a:pt x="2857208" y="2783767"/>
                  <a:pt x="2847092" y="2818295"/>
                  <a:pt x="2820588" y="2835965"/>
                </a:cubicBezTo>
                <a:cubicBezTo>
                  <a:pt x="2794084" y="2853635"/>
                  <a:pt x="2771295" y="2878901"/>
                  <a:pt x="2741075" y="2888974"/>
                </a:cubicBezTo>
                <a:cubicBezTo>
                  <a:pt x="2727823" y="2893391"/>
                  <a:pt x="2713813" y="2895979"/>
                  <a:pt x="2701319" y="2902226"/>
                </a:cubicBezTo>
                <a:cubicBezTo>
                  <a:pt x="2678281" y="2913745"/>
                  <a:pt x="2656490" y="2927695"/>
                  <a:pt x="2635058" y="2941983"/>
                </a:cubicBezTo>
                <a:cubicBezTo>
                  <a:pt x="2616681" y="2954235"/>
                  <a:pt x="2601356" y="2971013"/>
                  <a:pt x="2582049" y="2981739"/>
                </a:cubicBezTo>
                <a:cubicBezTo>
                  <a:pt x="2561254" y="2993292"/>
                  <a:pt x="2537526" y="2998582"/>
                  <a:pt x="2515788" y="3008244"/>
                </a:cubicBezTo>
                <a:cubicBezTo>
                  <a:pt x="2446518" y="3039031"/>
                  <a:pt x="2475083" y="3035064"/>
                  <a:pt x="2396519" y="3061252"/>
                </a:cubicBezTo>
                <a:cubicBezTo>
                  <a:pt x="2379240" y="3067012"/>
                  <a:pt x="2361180" y="3070087"/>
                  <a:pt x="2343510" y="3074504"/>
                </a:cubicBezTo>
                <a:cubicBezTo>
                  <a:pt x="2311098" y="3090710"/>
                  <a:pt x="2285844" y="3106461"/>
                  <a:pt x="2250745" y="3114261"/>
                </a:cubicBezTo>
                <a:cubicBezTo>
                  <a:pt x="2224515" y="3120090"/>
                  <a:pt x="2197736" y="3123096"/>
                  <a:pt x="2171232" y="3127513"/>
                </a:cubicBezTo>
                <a:cubicBezTo>
                  <a:pt x="2162397" y="3136348"/>
                  <a:pt x="2156328" y="3149377"/>
                  <a:pt x="2144727" y="3154017"/>
                </a:cubicBezTo>
                <a:cubicBezTo>
                  <a:pt x="2000440" y="3211732"/>
                  <a:pt x="1691015" y="3191387"/>
                  <a:pt x="1614640" y="3193774"/>
                </a:cubicBezTo>
                <a:cubicBezTo>
                  <a:pt x="1548379" y="3189357"/>
                  <a:pt x="1481860" y="3187855"/>
                  <a:pt x="1415858" y="3180522"/>
                </a:cubicBezTo>
                <a:cubicBezTo>
                  <a:pt x="1401974" y="3178979"/>
                  <a:pt x="1389533" y="3171108"/>
                  <a:pt x="1376101" y="3167270"/>
                </a:cubicBezTo>
                <a:cubicBezTo>
                  <a:pt x="1291902" y="3143212"/>
                  <a:pt x="1352428" y="3168684"/>
                  <a:pt x="1270084" y="3127513"/>
                </a:cubicBezTo>
                <a:cubicBezTo>
                  <a:pt x="1217075" y="3131930"/>
                  <a:pt x="1163840" y="3134167"/>
                  <a:pt x="1111058" y="3140765"/>
                </a:cubicBezTo>
                <a:cubicBezTo>
                  <a:pt x="1084428" y="3144094"/>
                  <a:pt x="1044703" y="3158466"/>
                  <a:pt x="1018293" y="3167270"/>
                </a:cubicBezTo>
                <a:cubicBezTo>
                  <a:pt x="952032" y="3162852"/>
                  <a:pt x="883732" y="3170917"/>
                  <a:pt x="819510" y="3154017"/>
                </a:cubicBezTo>
                <a:cubicBezTo>
                  <a:pt x="795344" y="3147658"/>
                  <a:pt x="786492" y="3116002"/>
                  <a:pt x="766501" y="3101009"/>
                </a:cubicBezTo>
                <a:cubicBezTo>
                  <a:pt x="750697" y="3089156"/>
                  <a:pt x="729568" y="3085986"/>
                  <a:pt x="713493" y="3074504"/>
                </a:cubicBezTo>
                <a:cubicBezTo>
                  <a:pt x="603650" y="2996045"/>
                  <a:pt x="594982" y="2982498"/>
                  <a:pt x="514710" y="2902226"/>
                </a:cubicBezTo>
                <a:cubicBezTo>
                  <a:pt x="457851" y="2788506"/>
                  <a:pt x="523374" y="2897637"/>
                  <a:pt x="448449" y="2822713"/>
                </a:cubicBezTo>
                <a:cubicBezTo>
                  <a:pt x="437187" y="2811451"/>
                  <a:pt x="435197" y="2791792"/>
                  <a:pt x="421945" y="2782957"/>
                </a:cubicBezTo>
                <a:cubicBezTo>
                  <a:pt x="406790" y="2772854"/>
                  <a:pt x="386606" y="2774122"/>
                  <a:pt x="368936" y="2769704"/>
                </a:cubicBezTo>
                <a:cubicBezTo>
                  <a:pt x="355684" y="2756452"/>
                  <a:pt x="340686" y="2744741"/>
                  <a:pt x="329180" y="2729948"/>
                </a:cubicBezTo>
                <a:cubicBezTo>
                  <a:pt x="286224" y="2674719"/>
                  <a:pt x="270640" y="2647094"/>
                  <a:pt x="249666" y="2584174"/>
                </a:cubicBezTo>
                <a:cubicBezTo>
                  <a:pt x="243906" y="2566895"/>
                  <a:pt x="241648" y="2548610"/>
                  <a:pt x="236414" y="2531165"/>
                </a:cubicBezTo>
                <a:cubicBezTo>
                  <a:pt x="228386" y="2504405"/>
                  <a:pt x="218745" y="2478156"/>
                  <a:pt x="209910" y="2451652"/>
                </a:cubicBezTo>
                <a:lnTo>
                  <a:pt x="170153" y="2332383"/>
                </a:lnTo>
                <a:lnTo>
                  <a:pt x="156901" y="2292626"/>
                </a:lnTo>
                <a:cubicBezTo>
                  <a:pt x="152484" y="2279374"/>
                  <a:pt x="146388" y="2266568"/>
                  <a:pt x="143649" y="2252870"/>
                </a:cubicBezTo>
                <a:cubicBezTo>
                  <a:pt x="103681" y="2053025"/>
                  <a:pt x="154575" y="2302037"/>
                  <a:pt x="117145" y="2133600"/>
                </a:cubicBezTo>
                <a:cubicBezTo>
                  <a:pt x="95824" y="2037654"/>
                  <a:pt x="114321" y="2098622"/>
                  <a:pt x="90640" y="2027583"/>
                </a:cubicBezTo>
                <a:cubicBezTo>
                  <a:pt x="86223" y="1983409"/>
                  <a:pt x="85569" y="1938695"/>
                  <a:pt x="77388" y="1895061"/>
                </a:cubicBezTo>
                <a:cubicBezTo>
                  <a:pt x="72239" y="1867602"/>
                  <a:pt x="57660" y="1842652"/>
                  <a:pt x="50884" y="1815548"/>
                </a:cubicBezTo>
                <a:cubicBezTo>
                  <a:pt x="34244" y="1748987"/>
                  <a:pt x="43392" y="1779818"/>
                  <a:pt x="24380" y="1722783"/>
                </a:cubicBezTo>
                <a:cubicBezTo>
                  <a:pt x="14483" y="1554545"/>
                  <a:pt x="0" y="1474496"/>
                  <a:pt x="24380" y="1311965"/>
                </a:cubicBezTo>
                <a:cubicBezTo>
                  <a:pt x="28524" y="1284336"/>
                  <a:pt x="42049" y="1258956"/>
                  <a:pt x="50884" y="1232452"/>
                </a:cubicBezTo>
                <a:cubicBezTo>
                  <a:pt x="55301" y="1219200"/>
                  <a:pt x="56388" y="1204319"/>
                  <a:pt x="64136" y="1192696"/>
                </a:cubicBezTo>
                <a:cubicBezTo>
                  <a:pt x="72971" y="1179444"/>
                  <a:pt x="80690" y="1165376"/>
                  <a:pt x="90640" y="1152939"/>
                </a:cubicBezTo>
                <a:cubicBezTo>
                  <a:pt x="98445" y="1143183"/>
                  <a:pt x="113194" y="1138288"/>
                  <a:pt x="117145" y="1126435"/>
                </a:cubicBezTo>
                <a:cubicBezTo>
                  <a:pt x="122733" y="1109672"/>
                  <a:pt x="101684" y="1117600"/>
                  <a:pt x="103893" y="109993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6"/>
          <p:cNvSpPr/>
          <p:nvPr/>
        </p:nvSpPr>
        <p:spPr>
          <a:xfrm>
            <a:off x="6687489" y="2459282"/>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a:off x="7815966" y="2285350"/>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a:off x="7383918" y="2069326"/>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p:nvPr/>
        </p:nvSpPr>
        <p:spPr>
          <a:xfrm>
            <a:off x="5076056" y="3136302"/>
            <a:ext cx="1155734" cy="1084786"/>
          </a:xfrm>
          <a:custGeom>
            <a:avLst/>
            <a:gdLst>
              <a:gd name="connsiteX0" fmla="*/ 162135 w 639930"/>
              <a:gd name="connsiteY0" fmla="*/ 79513 h 592972"/>
              <a:gd name="connsiteX1" fmla="*/ 175387 w 639930"/>
              <a:gd name="connsiteY1" fmla="*/ 39756 h 592972"/>
              <a:gd name="connsiteX2" fmla="*/ 254900 w 639930"/>
              <a:gd name="connsiteY2" fmla="*/ 0 h 592972"/>
              <a:gd name="connsiteX3" fmla="*/ 440431 w 639930"/>
              <a:gd name="connsiteY3" fmla="*/ 13252 h 592972"/>
              <a:gd name="connsiteX4" fmla="*/ 480187 w 639930"/>
              <a:gd name="connsiteY4" fmla="*/ 26504 h 592972"/>
              <a:gd name="connsiteX5" fmla="*/ 519944 w 639930"/>
              <a:gd name="connsiteY5" fmla="*/ 106017 h 592972"/>
              <a:gd name="connsiteX6" fmla="*/ 546448 w 639930"/>
              <a:gd name="connsiteY6" fmla="*/ 145774 h 592972"/>
              <a:gd name="connsiteX7" fmla="*/ 572952 w 639930"/>
              <a:gd name="connsiteY7" fmla="*/ 198782 h 592972"/>
              <a:gd name="connsiteX8" fmla="*/ 625961 w 639930"/>
              <a:gd name="connsiteY8" fmla="*/ 344556 h 592972"/>
              <a:gd name="connsiteX9" fmla="*/ 639213 w 639930"/>
              <a:gd name="connsiteY9" fmla="*/ 397565 h 592972"/>
              <a:gd name="connsiteX10" fmla="*/ 625961 w 639930"/>
              <a:gd name="connsiteY10" fmla="*/ 490330 h 592972"/>
              <a:gd name="connsiteX11" fmla="*/ 586204 w 639930"/>
              <a:gd name="connsiteY11" fmla="*/ 503582 h 592972"/>
              <a:gd name="connsiteX12" fmla="*/ 559700 w 639930"/>
              <a:gd name="connsiteY12" fmla="*/ 530087 h 592972"/>
              <a:gd name="connsiteX13" fmla="*/ 506691 w 639930"/>
              <a:gd name="connsiteY13" fmla="*/ 543339 h 592972"/>
              <a:gd name="connsiteX14" fmla="*/ 347665 w 639930"/>
              <a:gd name="connsiteY14" fmla="*/ 556591 h 592972"/>
              <a:gd name="connsiteX15" fmla="*/ 175387 w 639930"/>
              <a:gd name="connsiteY15" fmla="*/ 569843 h 592972"/>
              <a:gd name="connsiteX16" fmla="*/ 69370 w 639930"/>
              <a:gd name="connsiteY16" fmla="*/ 516834 h 592972"/>
              <a:gd name="connsiteX17" fmla="*/ 42865 w 639930"/>
              <a:gd name="connsiteY17" fmla="*/ 477078 h 592972"/>
              <a:gd name="connsiteX18" fmla="*/ 3109 w 639930"/>
              <a:gd name="connsiteY18" fmla="*/ 344556 h 592972"/>
              <a:gd name="connsiteX19" fmla="*/ 16361 w 639930"/>
              <a:gd name="connsiteY19" fmla="*/ 212034 h 592972"/>
              <a:gd name="connsiteX20" fmla="*/ 56117 w 639930"/>
              <a:gd name="connsiteY20" fmla="*/ 185530 h 592972"/>
              <a:gd name="connsiteX21" fmla="*/ 122378 w 639930"/>
              <a:gd name="connsiteY21" fmla="*/ 132521 h 592972"/>
              <a:gd name="connsiteX22" fmla="*/ 162135 w 639930"/>
              <a:gd name="connsiteY22" fmla="*/ 79513 h 59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9930" h="592972">
                <a:moveTo>
                  <a:pt x="162135" y="79513"/>
                </a:moveTo>
                <a:cubicBezTo>
                  <a:pt x="166552" y="66261"/>
                  <a:pt x="166661" y="50664"/>
                  <a:pt x="175387" y="39756"/>
                </a:cubicBezTo>
                <a:cubicBezTo>
                  <a:pt x="194070" y="16403"/>
                  <a:pt x="228711" y="8730"/>
                  <a:pt x="254900" y="0"/>
                </a:cubicBezTo>
                <a:cubicBezTo>
                  <a:pt x="316744" y="4417"/>
                  <a:pt x="378854" y="6008"/>
                  <a:pt x="440431" y="13252"/>
                </a:cubicBezTo>
                <a:cubicBezTo>
                  <a:pt x="454304" y="14884"/>
                  <a:pt x="469279" y="17778"/>
                  <a:pt x="480187" y="26504"/>
                </a:cubicBezTo>
                <a:cubicBezTo>
                  <a:pt x="511834" y="51821"/>
                  <a:pt x="503940" y="74009"/>
                  <a:pt x="519944" y="106017"/>
                </a:cubicBezTo>
                <a:cubicBezTo>
                  <a:pt x="527067" y="120263"/>
                  <a:pt x="538546" y="131945"/>
                  <a:pt x="546448" y="145774"/>
                </a:cubicBezTo>
                <a:cubicBezTo>
                  <a:pt x="556249" y="162926"/>
                  <a:pt x="564929" y="180730"/>
                  <a:pt x="572952" y="198782"/>
                </a:cubicBezTo>
                <a:cubicBezTo>
                  <a:pt x="588010" y="232662"/>
                  <a:pt x="617564" y="310969"/>
                  <a:pt x="625961" y="344556"/>
                </a:cubicBezTo>
                <a:lnTo>
                  <a:pt x="639213" y="397565"/>
                </a:lnTo>
                <a:cubicBezTo>
                  <a:pt x="634796" y="428487"/>
                  <a:pt x="639930" y="462392"/>
                  <a:pt x="625961" y="490330"/>
                </a:cubicBezTo>
                <a:cubicBezTo>
                  <a:pt x="619714" y="502824"/>
                  <a:pt x="598182" y="496395"/>
                  <a:pt x="586204" y="503582"/>
                </a:cubicBezTo>
                <a:cubicBezTo>
                  <a:pt x="575490" y="510010"/>
                  <a:pt x="570875" y="524499"/>
                  <a:pt x="559700" y="530087"/>
                </a:cubicBezTo>
                <a:cubicBezTo>
                  <a:pt x="543409" y="538232"/>
                  <a:pt x="524764" y="541080"/>
                  <a:pt x="506691" y="543339"/>
                </a:cubicBezTo>
                <a:cubicBezTo>
                  <a:pt x="453909" y="549937"/>
                  <a:pt x="400674" y="552174"/>
                  <a:pt x="347665" y="556591"/>
                </a:cubicBezTo>
                <a:cubicBezTo>
                  <a:pt x="238519" y="592972"/>
                  <a:pt x="295809" y="587046"/>
                  <a:pt x="175387" y="569843"/>
                </a:cubicBezTo>
                <a:cubicBezTo>
                  <a:pt x="112226" y="548790"/>
                  <a:pt x="103015" y="558890"/>
                  <a:pt x="69370" y="516834"/>
                </a:cubicBezTo>
                <a:cubicBezTo>
                  <a:pt x="59420" y="504397"/>
                  <a:pt x="51700" y="490330"/>
                  <a:pt x="42865" y="477078"/>
                </a:cubicBezTo>
                <a:cubicBezTo>
                  <a:pt x="10601" y="380286"/>
                  <a:pt x="23137" y="424669"/>
                  <a:pt x="3109" y="344556"/>
                </a:cubicBezTo>
                <a:cubicBezTo>
                  <a:pt x="7526" y="300382"/>
                  <a:pt x="2322" y="254150"/>
                  <a:pt x="16361" y="212034"/>
                </a:cubicBezTo>
                <a:cubicBezTo>
                  <a:pt x="21397" y="196924"/>
                  <a:pt x="43680" y="195479"/>
                  <a:pt x="56117" y="185530"/>
                </a:cubicBezTo>
                <a:cubicBezTo>
                  <a:pt x="150544" y="109990"/>
                  <a:pt x="0" y="214110"/>
                  <a:pt x="122378" y="132521"/>
                </a:cubicBezTo>
                <a:lnTo>
                  <a:pt x="162135" y="79513"/>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5436096" y="3212976"/>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oup 86"/>
          <p:cNvGrpSpPr/>
          <p:nvPr/>
        </p:nvGrpSpPr>
        <p:grpSpPr>
          <a:xfrm>
            <a:off x="7023878" y="3284984"/>
            <a:ext cx="432048" cy="576064"/>
            <a:chOff x="7023878" y="3284984"/>
            <a:chExt cx="432048" cy="576064"/>
          </a:xfrm>
        </p:grpSpPr>
        <p:sp>
          <p:nvSpPr>
            <p:cNvPr id="62" name="Freeform 61"/>
            <p:cNvSpPr/>
            <p:nvPr/>
          </p:nvSpPr>
          <p:spPr>
            <a:xfrm>
              <a:off x="7023878" y="3284984"/>
              <a:ext cx="432048" cy="576064"/>
            </a:xfrm>
            <a:custGeom>
              <a:avLst/>
              <a:gdLst>
                <a:gd name="connsiteX0" fmla="*/ 18174 w 349479"/>
                <a:gd name="connsiteY0" fmla="*/ 134947 h 386738"/>
                <a:gd name="connsiteX1" fmla="*/ 44679 w 349479"/>
                <a:gd name="connsiteY1" fmla="*/ 55434 h 386738"/>
                <a:gd name="connsiteX2" fmla="*/ 177200 w 349479"/>
                <a:gd name="connsiteY2" fmla="*/ 15677 h 386738"/>
                <a:gd name="connsiteX3" fmla="*/ 336226 w 349479"/>
                <a:gd name="connsiteY3" fmla="*/ 55434 h 386738"/>
                <a:gd name="connsiteX4" fmla="*/ 349479 w 349479"/>
                <a:gd name="connsiteY4" fmla="*/ 95190 h 386738"/>
                <a:gd name="connsiteX5" fmla="*/ 336226 w 349479"/>
                <a:gd name="connsiteY5" fmla="*/ 333729 h 386738"/>
                <a:gd name="connsiteX6" fmla="*/ 309722 w 349479"/>
                <a:gd name="connsiteY6" fmla="*/ 373486 h 386738"/>
                <a:gd name="connsiteX7" fmla="*/ 269966 w 349479"/>
                <a:gd name="connsiteY7" fmla="*/ 386738 h 386738"/>
                <a:gd name="connsiteX8" fmla="*/ 124192 w 349479"/>
                <a:gd name="connsiteY8" fmla="*/ 373486 h 386738"/>
                <a:gd name="connsiteX9" fmla="*/ 44679 w 349479"/>
                <a:gd name="connsiteY9" fmla="*/ 360234 h 386738"/>
                <a:gd name="connsiteX10" fmla="*/ 31426 w 349479"/>
                <a:gd name="connsiteY10" fmla="*/ 320477 h 386738"/>
                <a:gd name="connsiteX11" fmla="*/ 44679 w 349479"/>
                <a:gd name="connsiteY11" fmla="*/ 227712 h 386738"/>
                <a:gd name="connsiteX12" fmla="*/ 4922 w 349479"/>
                <a:gd name="connsiteY12" fmla="*/ 161451 h 386738"/>
                <a:gd name="connsiteX13" fmla="*/ 18174 w 349479"/>
                <a:gd name="connsiteY13" fmla="*/ 134947 h 38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9479" h="386738">
                  <a:moveTo>
                    <a:pt x="18174" y="134947"/>
                  </a:moveTo>
                  <a:cubicBezTo>
                    <a:pt x="24800" y="117277"/>
                    <a:pt x="18175" y="64269"/>
                    <a:pt x="44679" y="55434"/>
                  </a:cubicBezTo>
                  <a:cubicBezTo>
                    <a:pt x="141470" y="23169"/>
                    <a:pt x="97088" y="35705"/>
                    <a:pt x="177200" y="15677"/>
                  </a:cubicBezTo>
                  <a:cubicBezTo>
                    <a:pt x="234625" y="21419"/>
                    <a:pt x="302965" y="0"/>
                    <a:pt x="336226" y="55434"/>
                  </a:cubicBezTo>
                  <a:cubicBezTo>
                    <a:pt x="343413" y="67412"/>
                    <a:pt x="345061" y="81938"/>
                    <a:pt x="349479" y="95190"/>
                  </a:cubicBezTo>
                  <a:cubicBezTo>
                    <a:pt x="345061" y="174703"/>
                    <a:pt x="347488" y="254894"/>
                    <a:pt x="336226" y="333729"/>
                  </a:cubicBezTo>
                  <a:cubicBezTo>
                    <a:pt x="333974" y="349496"/>
                    <a:pt x="322159" y="363536"/>
                    <a:pt x="309722" y="373486"/>
                  </a:cubicBezTo>
                  <a:cubicBezTo>
                    <a:pt x="298814" y="382212"/>
                    <a:pt x="283218" y="382321"/>
                    <a:pt x="269966" y="386738"/>
                  </a:cubicBezTo>
                  <a:cubicBezTo>
                    <a:pt x="221375" y="382321"/>
                    <a:pt x="172650" y="379187"/>
                    <a:pt x="124192" y="373486"/>
                  </a:cubicBezTo>
                  <a:cubicBezTo>
                    <a:pt x="97506" y="370347"/>
                    <a:pt x="68009" y="373565"/>
                    <a:pt x="44679" y="360234"/>
                  </a:cubicBezTo>
                  <a:cubicBezTo>
                    <a:pt x="32550" y="353303"/>
                    <a:pt x="35844" y="333729"/>
                    <a:pt x="31426" y="320477"/>
                  </a:cubicBezTo>
                  <a:cubicBezTo>
                    <a:pt x="35844" y="289555"/>
                    <a:pt x="44679" y="258948"/>
                    <a:pt x="44679" y="227712"/>
                  </a:cubicBezTo>
                  <a:cubicBezTo>
                    <a:pt x="44679" y="158102"/>
                    <a:pt x="25915" y="213935"/>
                    <a:pt x="4922" y="161451"/>
                  </a:cubicBezTo>
                  <a:cubicBezTo>
                    <a:pt x="0" y="149147"/>
                    <a:pt x="11548" y="152617"/>
                    <a:pt x="18174" y="134947"/>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a:off x="7167894" y="3501008"/>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63"/>
            <p:cNvSpPr/>
            <p:nvPr/>
          </p:nvSpPr>
          <p:spPr>
            <a:xfrm>
              <a:off x="7320294" y="3581400"/>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7311910" y="3429000"/>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p:nvPr/>
          </p:nvSpPr>
          <p:spPr>
            <a:xfrm>
              <a:off x="7160389" y="3645282"/>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66"/>
            <p:cNvSpPr/>
            <p:nvPr/>
          </p:nvSpPr>
          <p:spPr>
            <a:xfrm>
              <a:off x="7095886" y="3356992"/>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a:off x="7239902" y="3717032"/>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p:cNvSpPr txBox="1"/>
          <p:nvPr/>
        </p:nvSpPr>
        <p:spPr>
          <a:xfrm>
            <a:off x="7115451" y="1709286"/>
            <a:ext cx="1488997" cy="369332"/>
          </a:xfrm>
          <a:prstGeom prst="rect">
            <a:avLst/>
          </a:prstGeom>
          <a:noFill/>
        </p:spPr>
        <p:txBody>
          <a:bodyPr wrap="none" rtlCol="0">
            <a:spAutoFit/>
          </a:bodyPr>
          <a:lstStyle/>
          <a:p>
            <a:r>
              <a:rPr lang="en-US" b="1" dirty="0">
                <a:solidFill>
                  <a:schemeClr val="bg1">
                    <a:lumMod val="50000"/>
                  </a:schemeClr>
                </a:solidFill>
              </a:rPr>
              <a:t>Mycobacteria</a:t>
            </a:r>
            <a:endParaRPr lang="en-US" dirty="0"/>
          </a:p>
        </p:txBody>
      </p:sp>
      <p:sp>
        <p:nvSpPr>
          <p:cNvPr id="86" name="TextBox 85"/>
          <p:cNvSpPr txBox="1"/>
          <p:nvPr/>
        </p:nvSpPr>
        <p:spPr>
          <a:xfrm>
            <a:off x="3527860" y="5417929"/>
            <a:ext cx="4716548" cy="1323439"/>
          </a:xfrm>
          <a:prstGeom prst="rect">
            <a:avLst/>
          </a:prstGeom>
          <a:noFill/>
        </p:spPr>
        <p:txBody>
          <a:bodyPr wrap="none" rtlCol="0">
            <a:spAutoFit/>
          </a:bodyPr>
          <a:lstStyle/>
          <a:p>
            <a:pPr algn="l" rtl="0">
              <a:buFont typeface="Wingdings" pitchFamily="2" charset="2"/>
              <a:buChar char="q"/>
            </a:pPr>
            <a:r>
              <a:rPr lang="en-US" sz="1600" dirty="0"/>
              <a:t> Mycobacteria inhibits phagosome lysosome fusion</a:t>
            </a:r>
          </a:p>
          <a:p>
            <a:pPr algn="l" rtl="0">
              <a:buFont typeface="Wingdings" pitchFamily="2" charset="2"/>
              <a:buChar char="q"/>
            </a:pPr>
            <a:r>
              <a:rPr lang="en-US" sz="1600" dirty="0"/>
              <a:t>Bacteria will multiply</a:t>
            </a:r>
          </a:p>
          <a:p>
            <a:pPr algn="l" rtl="0">
              <a:buFont typeface="Wingdings" pitchFamily="2" charset="2"/>
              <a:buChar char="q"/>
            </a:pPr>
            <a:r>
              <a:rPr lang="en-US" sz="1600" dirty="0"/>
              <a:t>Macrophage will burst</a:t>
            </a:r>
          </a:p>
          <a:p>
            <a:pPr algn="l" rtl="0">
              <a:buFont typeface="Wingdings" pitchFamily="2" charset="2"/>
              <a:buChar char="q"/>
            </a:pPr>
            <a:r>
              <a:rPr lang="en-US" sz="1600" dirty="0"/>
              <a:t>Proteolytic enzymes will released outside causing</a:t>
            </a:r>
          </a:p>
          <a:p>
            <a:pPr algn="l" rtl="0"/>
            <a:r>
              <a:rPr lang="en-US" sz="1600" dirty="0"/>
              <a:t>     tissue destruction</a:t>
            </a:r>
          </a:p>
        </p:txBody>
      </p:sp>
      <p:sp>
        <p:nvSpPr>
          <p:cNvPr id="88" name="Freeform 87"/>
          <p:cNvSpPr/>
          <p:nvPr/>
        </p:nvSpPr>
        <p:spPr>
          <a:xfrm>
            <a:off x="5724128" y="3284984"/>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88"/>
          <p:cNvSpPr/>
          <p:nvPr/>
        </p:nvSpPr>
        <p:spPr>
          <a:xfrm>
            <a:off x="5580112" y="3789040"/>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89"/>
          <p:cNvSpPr/>
          <p:nvPr/>
        </p:nvSpPr>
        <p:spPr>
          <a:xfrm>
            <a:off x="5292080" y="3717032"/>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90"/>
          <p:cNvSpPr/>
          <p:nvPr/>
        </p:nvSpPr>
        <p:spPr>
          <a:xfrm>
            <a:off x="5148064" y="3501008"/>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91"/>
          <p:cNvSpPr/>
          <p:nvPr/>
        </p:nvSpPr>
        <p:spPr>
          <a:xfrm>
            <a:off x="5508104" y="3429000"/>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92"/>
          <p:cNvSpPr/>
          <p:nvPr/>
        </p:nvSpPr>
        <p:spPr>
          <a:xfrm>
            <a:off x="5868144" y="3717032"/>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reeform 93"/>
          <p:cNvSpPr/>
          <p:nvPr/>
        </p:nvSpPr>
        <p:spPr>
          <a:xfrm>
            <a:off x="5796136" y="3501008"/>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linds(horizontal)">
                                      <p:cBhvr>
                                        <p:cTn id="20" dur="500"/>
                                        <p:tgtEl>
                                          <p:spTgt spid="3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linds(horizontal)">
                                      <p:cBhvr>
                                        <p:cTn id="39" dur="500"/>
                                        <p:tgtEl>
                                          <p:spTgt spid="33"/>
                                        </p:tgtEl>
                                      </p:cBhvr>
                                    </p:animEffect>
                                  </p:childTnLst>
                                </p:cTn>
                              </p:par>
                              <p:par>
                                <p:cTn id="40" presetID="3" presetClass="entr" presetSubtype="1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linds(horizont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linds(horizontal)">
                                      <p:cBhvr>
                                        <p:cTn id="52" dur="500"/>
                                        <p:tgtEl>
                                          <p:spTgt spid="3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linds(horizontal)">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linds(horizontal)">
                                      <p:cBhvr>
                                        <p:cTn id="63" dur="500"/>
                                        <p:tgtEl>
                                          <p:spTgt spid="25"/>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blinds(horizontal)">
                                      <p:cBhvr>
                                        <p:cTn id="66" dur="500"/>
                                        <p:tgtEl>
                                          <p:spTgt spid="26"/>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linds(horizontal)">
                                      <p:cBhvr>
                                        <p:cTn id="69" dur="500"/>
                                        <p:tgtEl>
                                          <p:spTgt spid="27"/>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linds(horizontal)">
                                      <p:cBhvr>
                                        <p:cTn id="72" dur="500"/>
                                        <p:tgtEl>
                                          <p:spTgt spid="28"/>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blinds(horizontal)">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xit" presetSubtype="10" fill="hold" grpId="1" nodeType="clickEffect">
                                  <p:stCondLst>
                                    <p:cond delay="0"/>
                                  </p:stCondLst>
                                  <p:childTnLst>
                                    <p:animEffect transition="out" filter="blinds(horizontal)">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24"/>
                                        </p:tgtEl>
                                      </p:cBhvr>
                                    </p:animEffect>
                                    <p:set>
                                      <p:cBhvr>
                                        <p:cTn id="83" dur="1" fill="hold">
                                          <p:stCondLst>
                                            <p:cond delay="499"/>
                                          </p:stCondLst>
                                        </p:cTn>
                                        <p:tgtEl>
                                          <p:spTgt spid="24"/>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25"/>
                                        </p:tgtEl>
                                      </p:cBhvr>
                                    </p:animEffect>
                                    <p:set>
                                      <p:cBhvr>
                                        <p:cTn id="86" dur="1" fill="hold">
                                          <p:stCondLst>
                                            <p:cond delay="499"/>
                                          </p:stCondLst>
                                        </p:cTn>
                                        <p:tgtEl>
                                          <p:spTgt spid="25"/>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26"/>
                                        </p:tgtEl>
                                      </p:cBhvr>
                                    </p:animEffect>
                                    <p:set>
                                      <p:cBhvr>
                                        <p:cTn id="89" dur="1" fill="hold">
                                          <p:stCondLst>
                                            <p:cond delay="499"/>
                                          </p:stCondLst>
                                        </p:cTn>
                                        <p:tgtEl>
                                          <p:spTgt spid="26"/>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27"/>
                                        </p:tgtEl>
                                      </p:cBhvr>
                                    </p:animEffect>
                                    <p:set>
                                      <p:cBhvr>
                                        <p:cTn id="92" dur="1" fill="hold">
                                          <p:stCondLst>
                                            <p:cond delay="499"/>
                                          </p:stCondLst>
                                        </p:cTn>
                                        <p:tgtEl>
                                          <p:spTgt spid="27"/>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28"/>
                                        </p:tgtEl>
                                      </p:cBhvr>
                                    </p:animEffect>
                                    <p:set>
                                      <p:cBhvr>
                                        <p:cTn id="95" dur="1" fill="hold">
                                          <p:stCondLst>
                                            <p:cond delay="499"/>
                                          </p:stCondLst>
                                        </p:cTn>
                                        <p:tgtEl>
                                          <p:spTgt spid="28"/>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29"/>
                                        </p:tgtEl>
                                      </p:cBhvr>
                                    </p:animEffect>
                                    <p:set>
                                      <p:cBhvr>
                                        <p:cTn id="98" dur="1" fill="hold">
                                          <p:stCondLst>
                                            <p:cond delay="499"/>
                                          </p:stCondLst>
                                        </p:cTn>
                                        <p:tgtEl>
                                          <p:spTgt spid="29"/>
                                        </p:tgtEl>
                                        <p:attrNameLst>
                                          <p:attrName>style.visibility</p:attrName>
                                        </p:attrNameLst>
                                      </p:cBhvr>
                                      <p:to>
                                        <p:strVal val="hidden"/>
                                      </p:to>
                                    </p:set>
                                  </p:childTnLst>
                                </p:cTn>
                              </p:par>
                              <p:par>
                                <p:cTn id="99" presetID="3" presetClass="exit" presetSubtype="10" fill="hold" grpId="1" nodeType="withEffect">
                                  <p:stCondLst>
                                    <p:cond delay="0"/>
                                  </p:stCondLst>
                                  <p:childTnLst>
                                    <p:animEffect transition="out" filter="blinds(horizontal)">
                                      <p:cBhvr>
                                        <p:cTn id="100" dur="500"/>
                                        <p:tgtEl>
                                          <p:spTgt spid="34"/>
                                        </p:tgtEl>
                                      </p:cBhvr>
                                    </p:animEffect>
                                    <p:set>
                                      <p:cBhvr>
                                        <p:cTn id="101" dur="1" fill="hold">
                                          <p:stCondLst>
                                            <p:cond delay="499"/>
                                          </p:stCondLst>
                                        </p:cTn>
                                        <p:tgtEl>
                                          <p:spTgt spid="34"/>
                                        </p:tgtEl>
                                        <p:attrNameLst>
                                          <p:attrName>style.visibility</p:attrName>
                                        </p:attrNameLst>
                                      </p:cBhvr>
                                      <p:to>
                                        <p:strVal val="hidden"/>
                                      </p:to>
                                    </p:set>
                                  </p:childTnLst>
                                </p:cTn>
                              </p:par>
                              <p:par>
                                <p:cTn id="102" presetID="3" presetClass="exit" presetSubtype="10" fill="hold" nodeType="withEffect">
                                  <p:stCondLst>
                                    <p:cond delay="0"/>
                                  </p:stCondLst>
                                  <p:childTnLst>
                                    <p:animEffect transition="out" filter="blinds(horizontal)">
                                      <p:cBhvr>
                                        <p:cTn id="103" dur="500"/>
                                        <p:tgtEl>
                                          <p:spTgt spid="35"/>
                                        </p:tgtEl>
                                      </p:cBhvr>
                                    </p:animEffect>
                                    <p:set>
                                      <p:cBhvr>
                                        <p:cTn id="104" dur="1" fill="hold">
                                          <p:stCondLst>
                                            <p:cond delay="499"/>
                                          </p:stCondLst>
                                        </p:cTn>
                                        <p:tgtEl>
                                          <p:spTgt spid="35"/>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blinds(horizontal)">
                                      <p:cBhvr>
                                        <p:cTn id="109" dur="500"/>
                                        <p:tgtEl>
                                          <p:spTgt spid="43"/>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blinds(horizontal)">
                                      <p:cBhvr>
                                        <p:cTn id="112" dur="500"/>
                                        <p:tgtEl>
                                          <p:spTgt spid="44"/>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blinds(horizontal)">
                                      <p:cBhvr>
                                        <p:cTn id="115" dur="500"/>
                                        <p:tgtEl>
                                          <p:spTgt spid="45"/>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46"/>
                                        </p:tgtEl>
                                        <p:attrNameLst>
                                          <p:attrName>style.visibility</p:attrName>
                                        </p:attrNameLst>
                                      </p:cBhvr>
                                      <p:to>
                                        <p:strVal val="visible"/>
                                      </p:to>
                                    </p:set>
                                    <p:animEffect transition="in" filter="blinds(horizontal)">
                                      <p:cBhvr>
                                        <p:cTn id="118" dur="500"/>
                                        <p:tgtEl>
                                          <p:spTgt spid="46"/>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blinds(horizontal)">
                                      <p:cBhvr>
                                        <p:cTn id="121" dur="500"/>
                                        <p:tgtEl>
                                          <p:spTgt spid="47"/>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blinds(horizontal)">
                                      <p:cBhvr>
                                        <p:cTn id="124" dur="500"/>
                                        <p:tgtEl>
                                          <p:spTgt spid="48"/>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49"/>
                                        </p:tgtEl>
                                        <p:attrNameLst>
                                          <p:attrName>style.visibility</p:attrName>
                                        </p:attrNameLst>
                                      </p:cBhvr>
                                      <p:to>
                                        <p:strVal val="visible"/>
                                      </p:to>
                                    </p:set>
                                    <p:animEffect transition="in" filter="blinds(horizontal)">
                                      <p:cBhvr>
                                        <p:cTn id="127" dur="500"/>
                                        <p:tgtEl>
                                          <p:spTgt spid="4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xit" presetSubtype="10" fill="hold" grpId="1" nodeType="clickEffect">
                                  <p:stCondLst>
                                    <p:cond delay="0"/>
                                  </p:stCondLst>
                                  <p:childTnLst>
                                    <p:animEffect transition="out" filter="blinds(horizontal)">
                                      <p:cBhvr>
                                        <p:cTn id="131" dur="500"/>
                                        <p:tgtEl>
                                          <p:spTgt spid="44"/>
                                        </p:tgtEl>
                                      </p:cBhvr>
                                    </p:animEffect>
                                    <p:set>
                                      <p:cBhvr>
                                        <p:cTn id="132" dur="1" fill="hold">
                                          <p:stCondLst>
                                            <p:cond delay="499"/>
                                          </p:stCondLst>
                                        </p:cTn>
                                        <p:tgtEl>
                                          <p:spTgt spid="44"/>
                                        </p:tgtEl>
                                        <p:attrNameLst>
                                          <p:attrName>style.visibility</p:attrName>
                                        </p:attrNameLst>
                                      </p:cBhvr>
                                      <p:to>
                                        <p:strVal val="hidden"/>
                                      </p:to>
                                    </p:set>
                                  </p:childTnLst>
                                </p:cTn>
                              </p:par>
                              <p:par>
                                <p:cTn id="133" presetID="3" presetClass="exit" presetSubtype="10" fill="hold" grpId="1" nodeType="withEffect">
                                  <p:stCondLst>
                                    <p:cond delay="0"/>
                                  </p:stCondLst>
                                  <p:childTnLst>
                                    <p:animEffect transition="out" filter="blinds(horizontal)">
                                      <p:cBhvr>
                                        <p:cTn id="134" dur="500"/>
                                        <p:tgtEl>
                                          <p:spTgt spid="45"/>
                                        </p:tgtEl>
                                      </p:cBhvr>
                                    </p:animEffect>
                                    <p:set>
                                      <p:cBhvr>
                                        <p:cTn id="135" dur="1" fill="hold">
                                          <p:stCondLst>
                                            <p:cond delay="499"/>
                                          </p:stCondLst>
                                        </p:cTn>
                                        <p:tgtEl>
                                          <p:spTgt spid="45"/>
                                        </p:tgtEl>
                                        <p:attrNameLst>
                                          <p:attrName>style.visibility</p:attrName>
                                        </p:attrNameLst>
                                      </p:cBhvr>
                                      <p:to>
                                        <p:strVal val="hidden"/>
                                      </p:to>
                                    </p:set>
                                  </p:childTnLst>
                                </p:cTn>
                              </p:par>
                              <p:par>
                                <p:cTn id="136" presetID="3" presetClass="exit" presetSubtype="10" fill="hold" grpId="1" nodeType="withEffect">
                                  <p:stCondLst>
                                    <p:cond delay="0"/>
                                  </p:stCondLst>
                                  <p:childTnLst>
                                    <p:animEffect transition="out" filter="blinds(horizontal)">
                                      <p:cBhvr>
                                        <p:cTn id="137" dur="500"/>
                                        <p:tgtEl>
                                          <p:spTgt spid="46"/>
                                        </p:tgtEl>
                                      </p:cBhvr>
                                    </p:animEffect>
                                    <p:set>
                                      <p:cBhvr>
                                        <p:cTn id="138" dur="1" fill="hold">
                                          <p:stCondLst>
                                            <p:cond delay="499"/>
                                          </p:stCondLst>
                                        </p:cTn>
                                        <p:tgtEl>
                                          <p:spTgt spid="46"/>
                                        </p:tgtEl>
                                        <p:attrNameLst>
                                          <p:attrName>style.visibility</p:attrName>
                                        </p:attrNameLst>
                                      </p:cBhvr>
                                      <p:to>
                                        <p:strVal val="hidden"/>
                                      </p:to>
                                    </p:set>
                                  </p:childTnLst>
                                </p:cTn>
                              </p:par>
                              <p:par>
                                <p:cTn id="139" presetID="3" presetClass="exit" presetSubtype="10" fill="hold" grpId="1" nodeType="withEffect">
                                  <p:stCondLst>
                                    <p:cond delay="0"/>
                                  </p:stCondLst>
                                  <p:childTnLst>
                                    <p:animEffect transition="out" filter="blinds(horizontal)">
                                      <p:cBhvr>
                                        <p:cTn id="140" dur="500"/>
                                        <p:tgtEl>
                                          <p:spTgt spid="47"/>
                                        </p:tgtEl>
                                      </p:cBhvr>
                                    </p:animEffect>
                                    <p:set>
                                      <p:cBhvr>
                                        <p:cTn id="141" dur="1" fill="hold">
                                          <p:stCondLst>
                                            <p:cond delay="499"/>
                                          </p:stCondLst>
                                        </p:cTn>
                                        <p:tgtEl>
                                          <p:spTgt spid="47"/>
                                        </p:tgtEl>
                                        <p:attrNameLst>
                                          <p:attrName>style.visibility</p:attrName>
                                        </p:attrNameLst>
                                      </p:cBhvr>
                                      <p:to>
                                        <p:strVal val="hidden"/>
                                      </p:to>
                                    </p:set>
                                  </p:childTnLst>
                                </p:cTn>
                              </p:par>
                              <p:par>
                                <p:cTn id="142" presetID="3" presetClass="exit" presetSubtype="10" fill="hold" grpId="1" nodeType="withEffect">
                                  <p:stCondLst>
                                    <p:cond delay="0"/>
                                  </p:stCondLst>
                                  <p:childTnLst>
                                    <p:animEffect transition="out" filter="blinds(horizontal)">
                                      <p:cBhvr>
                                        <p:cTn id="143" dur="500"/>
                                        <p:tgtEl>
                                          <p:spTgt spid="48"/>
                                        </p:tgtEl>
                                      </p:cBhvr>
                                    </p:animEffect>
                                    <p:set>
                                      <p:cBhvr>
                                        <p:cTn id="144" dur="1" fill="hold">
                                          <p:stCondLst>
                                            <p:cond delay="499"/>
                                          </p:stCondLst>
                                        </p:cTn>
                                        <p:tgtEl>
                                          <p:spTgt spid="48"/>
                                        </p:tgtEl>
                                        <p:attrNameLst>
                                          <p:attrName>style.visibility</p:attrName>
                                        </p:attrNameLst>
                                      </p:cBhvr>
                                      <p:to>
                                        <p:strVal val="hidden"/>
                                      </p:to>
                                    </p:set>
                                  </p:childTnLst>
                                </p:cTn>
                              </p:par>
                              <p:par>
                                <p:cTn id="145" presetID="3" presetClass="exit" presetSubtype="10" fill="hold" grpId="1" nodeType="withEffect">
                                  <p:stCondLst>
                                    <p:cond delay="0"/>
                                  </p:stCondLst>
                                  <p:childTnLst>
                                    <p:animEffect transition="out" filter="blinds(horizontal)">
                                      <p:cBhvr>
                                        <p:cTn id="146" dur="500"/>
                                        <p:tgtEl>
                                          <p:spTgt spid="49"/>
                                        </p:tgtEl>
                                      </p:cBhvr>
                                    </p:animEffect>
                                    <p:set>
                                      <p:cBhvr>
                                        <p:cTn id="147" dur="1" fill="hold">
                                          <p:stCondLst>
                                            <p:cond delay="499"/>
                                          </p:stCondLst>
                                        </p:cTn>
                                        <p:tgtEl>
                                          <p:spTgt spid="49"/>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55"/>
                                        </p:tgtEl>
                                        <p:attrNameLst>
                                          <p:attrName>style.visibility</p:attrName>
                                        </p:attrNameLst>
                                      </p:cBhvr>
                                      <p:to>
                                        <p:strVal val="visible"/>
                                      </p:to>
                                    </p:set>
                                    <p:animEffect transition="in" filter="blinds(horizontal)">
                                      <p:cBhvr>
                                        <p:cTn id="152" dur="500"/>
                                        <p:tgtEl>
                                          <p:spTgt spid="55"/>
                                        </p:tgtEl>
                                      </p:cBhvr>
                                    </p:animEffect>
                                  </p:childTnLst>
                                </p:cTn>
                              </p:par>
                              <p:par>
                                <p:cTn id="153" presetID="3" presetClass="entr" presetSubtype="10"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blinds(horizontal)">
                                      <p:cBhvr>
                                        <p:cTn id="155" dur="500"/>
                                        <p:tgtEl>
                                          <p:spTgt spid="51"/>
                                        </p:tgtEl>
                                      </p:cBhvr>
                                    </p:animEffect>
                                  </p:childTnLst>
                                </p:cTn>
                              </p:par>
                              <p:par>
                                <p:cTn id="156" presetID="3" presetClass="entr" presetSubtype="10" fill="hold" grpId="0" nodeType="withEffect">
                                  <p:stCondLst>
                                    <p:cond delay="0"/>
                                  </p:stCondLst>
                                  <p:childTnLst>
                                    <p:set>
                                      <p:cBhvr>
                                        <p:cTn id="157" dur="1" fill="hold">
                                          <p:stCondLst>
                                            <p:cond delay="0"/>
                                          </p:stCondLst>
                                        </p:cTn>
                                        <p:tgtEl>
                                          <p:spTgt spid="50"/>
                                        </p:tgtEl>
                                        <p:attrNameLst>
                                          <p:attrName>style.visibility</p:attrName>
                                        </p:attrNameLst>
                                      </p:cBhvr>
                                      <p:to>
                                        <p:strVal val="visible"/>
                                      </p:to>
                                    </p:set>
                                    <p:animEffect transition="in" filter="blinds(horizontal)">
                                      <p:cBhvr>
                                        <p:cTn id="158" dur="500"/>
                                        <p:tgtEl>
                                          <p:spTgt spid="50"/>
                                        </p:tgtEl>
                                      </p:cBhvr>
                                    </p:animEffect>
                                  </p:childTnLst>
                                </p:cTn>
                              </p:par>
                              <p:par>
                                <p:cTn id="159" presetID="3" presetClass="entr" presetSubtype="10" fill="hold" grpId="0" nodeType="withEffect">
                                  <p:stCondLst>
                                    <p:cond delay="0"/>
                                  </p:stCondLst>
                                  <p:childTnLst>
                                    <p:set>
                                      <p:cBhvr>
                                        <p:cTn id="160" dur="1" fill="hold">
                                          <p:stCondLst>
                                            <p:cond delay="0"/>
                                          </p:stCondLst>
                                        </p:cTn>
                                        <p:tgtEl>
                                          <p:spTgt spid="53"/>
                                        </p:tgtEl>
                                        <p:attrNameLst>
                                          <p:attrName>style.visibility</p:attrName>
                                        </p:attrNameLst>
                                      </p:cBhvr>
                                      <p:to>
                                        <p:strVal val="visible"/>
                                      </p:to>
                                    </p:set>
                                    <p:animEffect transition="in" filter="blinds(horizontal)">
                                      <p:cBhvr>
                                        <p:cTn id="161" dur="500"/>
                                        <p:tgtEl>
                                          <p:spTgt spid="53"/>
                                        </p:tgtEl>
                                      </p:cBhvr>
                                    </p:animEffect>
                                  </p:childTnLst>
                                </p:cTn>
                              </p:par>
                              <p:par>
                                <p:cTn id="162" presetID="3" presetClass="entr" presetSubtype="10" fill="hold" grpId="0" nodeType="withEffect">
                                  <p:stCondLst>
                                    <p:cond delay="0"/>
                                  </p:stCondLst>
                                  <p:childTnLst>
                                    <p:set>
                                      <p:cBhvr>
                                        <p:cTn id="163" dur="1" fill="hold">
                                          <p:stCondLst>
                                            <p:cond delay="0"/>
                                          </p:stCondLst>
                                        </p:cTn>
                                        <p:tgtEl>
                                          <p:spTgt spid="54"/>
                                        </p:tgtEl>
                                        <p:attrNameLst>
                                          <p:attrName>style.visibility</p:attrName>
                                        </p:attrNameLst>
                                      </p:cBhvr>
                                      <p:to>
                                        <p:strVal val="visible"/>
                                      </p:to>
                                    </p:set>
                                    <p:animEffect transition="in" filter="blinds(horizontal)">
                                      <p:cBhvr>
                                        <p:cTn id="164" dur="500"/>
                                        <p:tgtEl>
                                          <p:spTgt spid="54"/>
                                        </p:tgtEl>
                                      </p:cBhvr>
                                    </p:animEffect>
                                  </p:childTnLst>
                                </p:cTn>
                              </p:par>
                            </p:childTnLst>
                          </p:cTn>
                        </p:par>
                      </p:childTnLst>
                    </p:cTn>
                  </p:par>
                  <p:par>
                    <p:cTn id="165" fill="hold">
                      <p:stCondLst>
                        <p:cond delay="indefinite"/>
                      </p:stCondLst>
                      <p:childTnLst>
                        <p:par>
                          <p:cTn id="166" fill="hold">
                            <p:stCondLst>
                              <p:cond delay="0"/>
                            </p:stCondLst>
                            <p:childTnLst>
                              <p:par>
                                <p:cTn id="167" presetID="3" presetClass="exit" presetSubtype="10" fill="hold" grpId="1" nodeType="clickEffect">
                                  <p:stCondLst>
                                    <p:cond delay="0"/>
                                  </p:stCondLst>
                                  <p:childTnLst>
                                    <p:animEffect transition="out" filter="blinds(horizontal)">
                                      <p:cBhvr>
                                        <p:cTn id="168" dur="500"/>
                                        <p:tgtEl>
                                          <p:spTgt spid="16"/>
                                        </p:tgtEl>
                                      </p:cBhvr>
                                    </p:animEffect>
                                    <p:set>
                                      <p:cBhvr>
                                        <p:cTn id="169" dur="1" fill="hold">
                                          <p:stCondLst>
                                            <p:cond delay="499"/>
                                          </p:stCondLst>
                                        </p:cTn>
                                        <p:tgtEl>
                                          <p:spTgt spid="16"/>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3" presetClass="entr" presetSubtype="10" fill="hold" grpId="0" nodeType="clickEffect">
                                  <p:stCondLst>
                                    <p:cond delay="0"/>
                                  </p:stCondLst>
                                  <p:childTnLst>
                                    <p:set>
                                      <p:cBhvr>
                                        <p:cTn id="173" dur="1" fill="hold">
                                          <p:stCondLst>
                                            <p:cond delay="0"/>
                                          </p:stCondLst>
                                        </p:cTn>
                                        <p:tgtEl>
                                          <p:spTgt spid="56"/>
                                        </p:tgtEl>
                                        <p:attrNameLst>
                                          <p:attrName>style.visibility</p:attrName>
                                        </p:attrNameLst>
                                      </p:cBhvr>
                                      <p:to>
                                        <p:strVal val="visible"/>
                                      </p:to>
                                    </p:set>
                                    <p:animEffect transition="in" filter="blinds(horizontal)">
                                      <p:cBhvr>
                                        <p:cTn id="174" dur="500"/>
                                        <p:tgtEl>
                                          <p:spTgt spid="56"/>
                                        </p:tgtEl>
                                      </p:cBhvr>
                                    </p:animEffect>
                                  </p:childTnLst>
                                </p:cTn>
                              </p:par>
                            </p:childTnLst>
                          </p:cTn>
                        </p:par>
                      </p:childTnLst>
                    </p:cTn>
                  </p:par>
                  <p:par>
                    <p:cTn id="175" fill="hold">
                      <p:stCondLst>
                        <p:cond delay="indefinite"/>
                      </p:stCondLst>
                      <p:childTnLst>
                        <p:par>
                          <p:cTn id="176" fill="hold">
                            <p:stCondLst>
                              <p:cond delay="0"/>
                            </p:stCondLst>
                            <p:childTnLst>
                              <p:par>
                                <p:cTn id="177" presetID="3" presetClass="entr" presetSubtype="10" fill="hold" grpId="0" nodeType="clickEffect">
                                  <p:stCondLst>
                                    <p:cond delay="0"/>
                                  </p:stCondLst>
                                  <p:childTnLst>
                                    <p:set>
                                      <p:cBhvr>
                                        <p:cTn id="178" dur="1" fill="hold">
                                          <p:stCondLst>
                                            <p:cond delay="0"/>
                                          </p:stCondLst>
                                        </p:cTn>
                                        <p:tgtEl>
                                          <p:spTgt spid="59"/>
                                        </p:tgtEl>
                                        <p:attrNameLst>
                                          <p:attrName>style.visibility</p:attrName>
                                        </p:attrNameLst>
                                      </p:cBhvr>
                                      <p:to>
                                        <p:strVal val="visible"/>
                                      </p:to>
                                    </p:set>
                                    <p:animEffect transition="in" filter="blinds(horizontal)">
                                      <p:cBhvr>
                                        <p:cTn id="179" dur="500"/>
                                        <p:tgtEl>
                                          <p:spTgt spid="59"/>
                                        </p:tgtEl>
                                      </p:cBhvr>
                                    </p:animEffect>
                                  </p:childTnLst>
                                </p:cTn>
                              </p:par>
                              <p:par>
                                <p:cTn id="180" presetID="3" presetClass="entr" presetSubtype="10" fill="hold" grpId="0" nodeType="withEffect">
                                  <p:stCondLst>
                                    <p:cond delay="0"/>
                                  </p:stCondLst>
                                  <p:childTnLst>
                                    <p:set>
                                      <p:cBhvr>
                                        <p:cTn id="181" dur="1" fill="hold">
                                          <p:stCondLst>
                                            <p:cond delay="0"/>
                                          </p:stCondLst>
                                        </p:cTn>
                                        <p:tgtEl>
                                          <p:spTgt spid="58"/>
                                        </p:tgtEl>
                                        <p:attrNameLst>
                                          <p:attrName>style.visibility</p:attrName>
                                        </p:attrNameLst>
                                      </p:cBhvr>
                                      <p:to>
                                        <p:strVal val="visible"/>
                                      </p:to>
                                    </p:set>
                                    <p:animEffect transition="in" filter="blinds(horizontal)">
                                      <p:cBhvr>
                                        <p:cTn id="182" dur="500"/>
                                        <p:tgtEl>
                                          <p:spTgt spid="58"/>
                                        </p:tgtEl>
                                      </p:cBhvr>
                                    </p:animEffect>
                                  </p:childTnLst>
                                </p:cTn>
                              </p:par>
                              <p:par>
                                <p:cTn id="183" presetID="3" presetClass="entr" presetSubtype="10" fill="hold" grpId="0" nodeType="withEffect">
                                  <p:stCondLst>
                                    <p:cond delay="0"/>
                                  </p:stCondLst>
                                  <p:childTnLst>
                                    <p:set>
                                      <p:cBhvr>
                                        <p:cTn id="184" dur="1" fill="hold">
                                          <p:stCondLst>
                                            <p:cond delay="0"/>
                                          </p:stCondLst>
                                        </p:cTn>
                                        <p:tgtEl>
                                          <p:spTgt spid="69"/>
                                        </p:tgtEl>
                                        <p:attrNameLst>
                                          <p:attrName>style.visibility</p:attrName>
                                        </p:attrNameLst>
                                      </p:cBhvr>
                                      <p:to>
                                        <p:strVal val="visible"/>
                                      </p:to>
                                    </p:set>
                                    <p:animEffect transition="in" filter="blinds(horizontal)">
                                      <p:cBhvr>
                                        <p:cTn id="185" dur="500"/>
                                        <p:tgtEl>
                                          <p:spTgt spid="69"/>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xit" presetSubtype="10" fill="hold" grpId="1" nodeType="clickEffect">
                                  <p:stCondLst>
                                    <p:cond delay="0"/>
                                  </p:stCondLst>
                                  <p:childTnLst>
                                    <p:animEffect transition="out" filter="blinds(horizontal)">
                                      <p:cBhvr>
                                        <p:cTn id="189" dur="500"/>
                                        <p:tgtEl>
                                          <p:spTgt spid="69"/>
                                        </p:tgtEl>
                                      </p:cBhvr>
                                    </p:animEffect>
                                    <p:set>
                                      <p:cBhvr>
                                        <p:cTn id="190" dur="1" fill="hold">
                                          <p:stCondLst>
                                            <p:cond delay="499"/>
                                          </p:stCondLst>
                                        </p:cTn>
                                        <p:tgtEl>
                                          <p:spTgt spid="69"/>
                                        </p:tgtEl>
                                        <p:attrNameLst>
                                          <p:attrName>style.visibility</p:attrName>
                                        </p:attrNameLst>
                                      </p:cBhvr>
                                      <p:to>
                                        <p:strVal val="hidden"/>
                                      </p:to>
                                    </p:set>
                                  </p:childTnLst>
                                </p:cTn>
                              </p:par>
                              <p:par>
                                <p:cTn id="191" presetID="3" presetClass="exit" presetSubtype="10" fill="hold" grpId="1" nodeType="withEffect">
                                  <p:stCondLst>
                                    <p:cond delay="0"/>
                                  </p:stCondLst>
                                  <p:childTnLst>
                                    <p:animEffect transition="out" filter="blinds(horizontal)">
                                      <p:cBhvr>
                                        <p:cTn id="192" dur="500"/>
                                        <p:tgtEl>
                                          <p:spTgt spid="59"/>
                                        </p:tgtEl>
                                      </p:cBhvr>
                                    </p:animEffect>
                                    <p:set>
                                      <p:cBhvr>
                                        <p:cTn id="193" dur="1" fill="hold">
                                          <p:stCondLst>
                                            <p:cond delay="499"/>
                                          </p:stCondLst>
                                        </p:cTn>
                                        <p:tgtEl>
                                          <p:spTgt spid="59"/>
                                        </p:tgtEl>
                                        <p:attrNameLst>
                                          <p:attrName>style.visibility</p:attrName>
                                        </p:attrNameLst>
                                      </p:cBhvr>
                                      <p:to>
                                        <p:strVal val="hidden"/>
                                      </p:to>
                                    </p:set>
                                  </p:childTnLst>
                                </p:cTn>
                              </p:par>
                              <p:par>
                                <p:cTn id="194" presetID="3" presetClass="exit" presetSubtype="10" fill="hold" grpId="1" nodeType="withEffect">
                                  <p:stCondLst>
                                    <p:cond delay="0"/>
                                  </p:stCondLst>
                                  <p:childTnLst>
                                    <p:animEffect transition="out" filter="blinds(horizontal)">
                                      <p:cBhvr>
                                        <p:cTn id="195" dur="500"/>
                                        <p:tgtEl>
                                          <p:spTgt spid="58"/>
                                        </p:tgtEl>
                                      </p:cBhvr>
                                    </p:animEffect>
                                    <p:set>
                                      <p:cBhvr>
                                        <p:cTn id="196" dur="1" fill="hold">
                                          <p:stCondLst>
                                            <p:cond delay="499"/>
                                          </p:stCondLst>
                                        </p:cTn>
                                        <p:tgtEl>
                                          <p:spTgt spid="58"/>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3" presetClass="entr" presetSubtype="10" fill="hold" grpId="0" nodeType="clickEffect">
                                  <p:stCondLst>
                                    <p:cond delay="0"/>
                                  </p:stCondLst>
                                  <p:childTnLst>
                                    <p:set>
                                      <p:cBhvr>
                                        <p:cTn id="200" dur="1" fill="hold">
                                          <p:stCondLst>
                                            <p:cond delay="0"/>
                                          </p:stCondLst>
                                        </p:cTn>
                                        <p:tgtEl>
                                          <p:spTgt spid="57"/>
                                        </p:tgtEl>
                                        <p:attrNameLst>
                                          <p:attrName>style.visibility</p:attrName>
                                        </p:attrNameLst>
                                      </p:cBhvr>
                                      <p:to>
                                        <p:strVal val="visible"/>
                                      </p:to>
                                    </p:set>
                                    <p:animEffect transition="in" filter="blinds(horizontal)">
                                      <p:cBhvr>
                                        <p:cTn id="201" dur="500"/>
                                        <p:tgtEl>
                                          <p:spTgt spid="57"/>
                                        </p:tgtEl>
                                      </p:cBhvr>
                                    </p:animEffect>
                                  </p:childTnLst>
                                </p:cTn>
                              </p:par>
                            </p:childTnLst>
                          </p:cTn>
                        </p:par>
                      </p:childTnLst>
                    </p:cTn>
                  </p:par>
                  <p:par>
                    <p:cTn id="202" fill="hold">
                      <p:stCondLst>
                        <p:cond delay="indefinite"/>
                      </p:stCondLst>
                      <p:childTnLst>
                        <p:par>
                          <p:cTn id="203" fill="hold">
                            <p:stCondLst>
                              <p:cond delay="0"/>
                            </p:stCondLst>
                            <p:childTnLst>
                              <p:par>
                                <p:cTn id="204" presetID="3" presetClass="entr" presetSubtype="10" fill="hold" grpId="0" nodeType="clickEffect">
                                  <p:stCondLst>
                                    <p:cond delay="0"/>
                                  </p:stCondLst>
                                  <p:childTnLst>
                                    <p:set>
                                      <p:cBhvr>
                                        <p:cTn id="205" dur="1" fill="hold">
                                          <p:stCondLst>
                                            <p:cond delay="0"/>
                                          </p:stCondLst>
                                        </p:cTn>
                                        <p:tgtEl>
                                          <p:spTgt spid="60"/>
                                        </p:tgtEl>
                                        <p:attrNameLst>
                                          <p:attrName>style.visibility</p:attrName>
                                        </p:attrNameLst>
                                      </p:cBhvr>
                                      <p:to>
                                        <p:strVal val="visible"/>
                                      </p:to>
                                    </p:set>
                                    <p:animEffect transition="in" filter="blinds(horizontal)">
                                      <p:cBhvr>
                                        <p:cTn id="206" dur="500"/>
                                        <p:tgtEl>
                                          <p:spTgt spid="60"/>
                                        </p:tgtEl>
                                      </p:cBhvr>
                                    </p:animEffect>
                                  </p:childTnLst>
                                </p:cTn>
                              </p:par>
                              <p:par>
                                <p:cTn id="207" presetID="3" presetClass="entr" presetSubtype="10" fill="hold" grpId="0" nodeType="withEffect">
                                  <p:stCondLst>
                                    <p:cond delay="0"/>
                                  </p:stCondLst>
                                  <p:childTnLst>
                                    <p:set>
                                      <p:cBhvr>
                                        <p:cTn id="208" dur="1" fill="hold">
                                          <p:stCondLst>
                                            <p:cond delay="0"/>
                                          </p:stCondLst>
                                        </p:cTn>
                                        <p:tgtEl>
                                          <p:spTgt spid="92"/>
                                        </p:tgtEl>
                                        <p:attrNameLst>
                                          <p:attrName>style.visibility</p:attrName>
                                        </p:attrNameLst>
                                      </p:cBhvr>
                                      <p:to>
                                        <p:strVal val="visible"/>
                                      </p:to>
                                    </p:set>
                                    <p:animEffect transition="in" filter="blinds(horizontal)">
                                      <p:cBhvr>
                                        <p:cTn id="209" dur="500"/>
                                        <p:tgtEl>
                                          <p:spTgt spid="92"/>
                                        </p:tgtEl>
                                      </p:cBhvr>
                                    </p:animEffect>
                                  </p:childTnLst>
                                </p:cTn>
                              </p:par>
                            </p:childTnLst>
                          </p:cTn>
                        </p:par>
                      </p:childTnLst>
                    </p:cTn>
                  </p:par>
                  <p:par>
                    <p:cTn id="210" fill="hold">
                      <p:stCondLst>
                        <p:cond delay="indefinite"/>
                      </p:stCondLst>
                      <p:childTnLst>
                        <p:par>
                          <p:cTn id="211" fill="hold">
                            <p:stCondLst>
                              <p:cond delay="0"/>
                            </p:stCondLst>
                            <p:childTnLst>
                              <p:par>
                                <p:cTn id="212" presetID="3" presetClass="entr" presetSubtype="10" fill="hold" nodeType="clickEffect">
                                  <p:stCondLst>
                                    <p:cond delay="0"/>
                                  </p:stCondLst>
                                  <p:childTnLst>
                                    <p:set>
                                      <p:cBhvr>
                                        <p:cTn id="213" dur="1" fill="hold">
                                          <p:stCondLst>
                                            <p:cond delay="0"/>
                                          </p:stCondLst>
                                        </p:cTn>
                                        <p:tgtEl>
                                          <p:spTgt spid="87"/>
                                        </p:tgtEl>
                                        <p:attrNameLst>
                                          <p:attrName>style.visibility</p:attrName>
                                        </p:attrNameLst>
                                      </p:cBhvr>
                                      <p:to>
                                        <p:strVal val="visible"/>
                                      </p:to>
                                    </p:set>
                                    <p:animEffect transition="in" filter="blinds(horizontal)">
                                      <p:cBhvr>
                                        <p:cTn id="214" dur="500"/>
                                        <p:tgtEl>
                                          <p:spTgt spid="87"/>
                                        </p:tgtEl>
                                      </p:cBhvr>
                                    </p:animEffect>
                                  </p:childTnLst>
                                </p:cTn>
                              </p:par>
                            </p:childTnLst>
                          </p:cTn>
                        </p:par>
                      </p:childTnLst>
                    </p:cTn>
                  </p:par>
                  <p:par>
                    <p:cTn id="215" fill="hold">
                      <p:stCondLst>
                        <p:cond delay="indefinite"/>
                      </p:stCondLst>
                      <p:childTnLst>
                        <p:par>
                          <p:cTn id="216" fill="hold">
                            <p:stCondLst>
                              <p:cond delay="0"/>
                            </p:stCondLst>
                            <p:childTnLst>
                              <p:par>
                                <p:cTn id="217" presetID="35" presetClass="path" presetSubtype="0" accel="50000" decel="50000" fill="hold" nodeType="clickEffect">
                                  <p:stCondLst>
                                    <p:cond delay="0"/>
                                  </p:stCondLst>
                                  <p:childTnLst>
                                    <p:animMotion origin="layout" path="M 3.33333E-6 -1.52636E-6 L -0.10261 0.00023 " pathEditMode="relative" rAng="0" ptsTypes="AA">
                                      <p:cBhvr>
                                        <p:cTn id="218" dur="2000" spd="-100000" fill="hold"/>
                                        <p:tgtEl>
                                          <p:spTgt spid="87"/>
                                        </p:tgtEl>
                                        <p:attrNameLst>
                                          <p:attrName>ppt_x</p:attrName>
                                          <p:attrName>ppt_y</p:attrName>
                                        </p:attrNameLst>
                                      </p:cBhvr>
                                      <p:rCtr x="-51" y="0"/>
                                    </p:animMotion>
                                  </p:childTnLst>
                                </p:cTn>
                              </p:par>
                            </p:childTnLst>
                          </p:cTn>
                        </p:par>
                      </p:childTnLst>
                    </p:cTn>
                  </p:par>
                  <p:par>
                    <p:cTn id="219" fill="hold">
                      <p:stCondLst>
                        <p:cond delay="indefinite"/>
                      </p:stCondLst>
                      <p:childTnLst>
                        <p:par>
                          <p:cTn id="220" fill="hold">
                            <p:stCondLst>
                              <p:cond delay="0"/>
                            </p:stCondLst>
                            <p:childTnLst>
                              <p:par>
                                <p:cTn id="221" presetID="3" presetClass="entr" presetSubtype="10" fill="hold" grpId="0" nodeType="clickEffect">
                                  <p:stCondLst>
                                    <p:cond delay="0"/>
                                  </p:stCondLst>
                                  <p:childTnLst>
                                    <p:set>
                                      <p:cBhvr>
                                        <p:cTn id="222" dur="1" fill="hold">
                                          <p:stCondLst>
                                            <p:cond delay="0"/>
                                          </p:stCondLst>
                                        </p:cTn>
                                        <p:tgtEl>
                                          <p:spTgt spid="93"/>
                                        </p:tgtEl>
                                        <p:attrNameLst>
                                          <p:attrName>style.visibility</p:attrName>
                                        </p:attrNameLst>
                                      </p:cBhvr>
                                      <p:to>
                                        <p:strVal val="visible"/>
                                      </p:to>
                                    </p:set>
                                    <p:animEffect transition="in" filter="blinds(horizontal)">
                                      <p:cBhvr>
                                        <p:cTn id="223" dur="500"/>
                                        <p:tgtEl>
                                          <p:spTgt spid="93"/>
                                        </p:tgtEl>
                                      </p:cBhvr>
                                    </p:animEffect>
                                  </p:childTnLst>
                                </p:cTn>
                              </p:par>
                              <p:par>
                                <p:cTn id="224" presetID="3" presetClass="entr" presetSubtype="1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blinds(horizontal)">
                                      <p:cBhvr>
                                        <p:cTn id="226" dur="500"/>
                                        <p:tgtEl>
                                          <p:spTgt spid="94"/>
                                        </p:tgtEl>
                                      </p:cBhvr>
                                    </p:animEffect>
                                  </p:childTnLst>
                                </p:cTn>
                              </p:par>
                              <p:par>
                                <p:cTn id="227" presetID="3" presetClass="entr" presetSubtype="10" fill="hold" grpId="0" nodeType="withEffect">
                                  <p:stCondLst>
                                    <p:cond delay="0"/>
                                  </p:stCondLst>
                                  <p:childTnLst>
                                    <p:set>
                                      <p:cBhvr>
                                        <p:cTn id="228" dur="1" fill="hold">
                                          <p:stCondLst>
                                            <p:cond delay="0"/>
                                          </p:stCondLst>
                                        </p:cTn>
                                        <p:tgtEl>
                                          <p:spTgt spid="89"/>
                                        </p:tgtEl>
                                        <p:attrNameLst>
                                          <p:attrName>style.visibility</p:attrName>
                                        </p:attrNameLst>
                                      </p:cBhvr>
                                      <p:to>
                                        <p:strVal val="visible"/>
                                      </p:to>
                                    </p:set>
                                    <p:animEffect transition="in" filter="blinds(horizontal)">
                                      <p:cBhvr>
                                        <p:cTn id="229" dur="500"/>
                                        <p:tgtEl>
                                          <p:spTgt spid="89"/>
                                        </p:tgtEl>
                                      </p:cBhvr>
                                    </p:animEffect>
                                  </p:childTnLst>
                                </p:cTn>
                              </p:par>
                              <p:par>
                                <p:cTn id="230" presetID="3" presetClass="entr" presetSubtype="10" fill="hold" grpId="0" nodeType="withEffect">
                                  <p:stCondLst>
                                    <p:cond delay="0"/>
                                  </p:stCondLst>
                                  <p:childTnLst>
                                    <p:set>
                                      <p:cBhvr>
                                        <p:cTn id="231" dur="1" fill="hold">
                                          <p:stCondLst>
                                            <p:cond delay="0"/>
                                          </p:stCondLst>
                                        </p:cTn>
                                        <p:tgtEl>
                                          <p:spTgt spid="90"/>
                                        </p:tgtEl>
                                        <p:attrNameLst>
                                          <p:attrName>style.visibility</p:attrName>
                                        </p:attrNameLst>
                                      </p:cBhvr>
                                      <p:to>
                                        <p:strVal val="visible"/>
                                      </p:to>
                                    </p:set>
                                    <p:animEffect transition="in" filter="blinds(horizontal)">
                                      <p:cBhvr>
                                        <p:cTn id="232" dur="500"/>
                                        <p:tgtEl>
                                          <p:spTgt spid="90"/>
                                        </p:tgtEl>
                                      </p:cBhvr>
                                    </p:animEffect>
                                  </p:childTnLst>
                                </p:cTn>
                              </p:par>
                              <p:par>
                                <p:cTn id="233" presetID="3" presetClass="entr" presetSubtype="10" fill="hold" grpId="0" nodeType="withEffect">
                                  <p:stCondLst>
                                    <p:cond delay="0"/>
                                  </p:stCondLst>
                                  <p:childTnLst>
                                    <p:set>
                                      <p:cBhvr>
                                        <p:cTn id="234" dur="1" fill="hold">
                                          <p:stCondLst>
                                            <p:cond delay="0"/>
                                          </p:stCondLst>
                                        </p:cTn>
                                        <p:tgtEl>
                                          <p:spTgt spid="91"/>
                                        </p:tgtEl>
                                        <p:attrNameLst>
                                          <p:attrName>style.visibility</p:attrName>
                                        </p:attrNameLst>
                                      </p:cBhvr>
                                      <p:to>
                                        <p:strVal val="visible"/>
                                      </p:to>
                                    </p:set>
                                    <p:animEffect transition="in" filter="blinds(horizontal)">
                                      <p:cBhvr>
                                        <p:cTn id="235" dur="500"/>
                                        <p:tgtEl>
                                          <p:spTgt spid="91"/>
                                        </p:tgtEl>
                                      </p:cBhvr>
                                    </p:animEffect>
                                  </p:childTnLst>
                                </p:cTn>
                              </p:par>
                              <p:par>
                                <p:cTn id="236" presetID="3" presetClass="entr" presetSubtype="10" fill="hold" grpId="0" nodeType="withEffect">
                                  <p:stCondLst>
                                    <p:cond delay="0"/>
                                  </p:stCondLst>
                                  <p:childTnLst>
                                    <p:set>
                                      <p:cBhvr>
                                        <p:cTn id="237" dur="1" fill="hold">
                                          <p:stCondLst>
                                            <p:cond delay="0"/>
                                          </p:stCondLst>
                                        </p:cTn>
                                        <p:tgtEl>
                                          <p:spTgt spid="61"/>
                                        </p:tgtEl>
                                        <p:attrNameLst>
                                          <p:attrName>style.visibility</p:attrName>
                                        </p:attrNameLst>
                                      </p:cBhvr>
                                      <p:to>
                                        <p:strVal val="visible"/>
                                      </p:to>
                                    </p:set>
                                    <p:animEffect transition="in" filter="blinds(horizontal)">
                                      <p:cBhvr>
                                        <p:cTn id="238" dur="500"/>
                                        <p:tgtEl>
                                          <p:spTgt spid="61"/>
                                        </p:tgtEl>
                                      </p:cBhvr>
                                    </p:animEffect>
                                  </p:childTnLst>
                                </p:cTn>
                              </p:par>
                              <p:par>
                                <p:cTn id="239" presetID="3" presetClass="entr" presetSubtype="10" fill="hold" grpId="0" nodeType="withEffect">
                                  <p:stCondLst>
                                    <p:cond delay="0"/>
                                  </p:stCondLst>
                                  <p:childTnLst>
                                    <p:set>
                                      <p:cBhvr>
                                        <p:cTn id="240" dur="1" fill="hold">
                                          <p:stCondLst>
                                            <p:cond delay="0"/>
                                          </p:stCondLst>
                                        </p:cTn>
                                        <p:tgtEl>
                                          <p:spTgt spid="88"/>
                                        </p:tgtEl>
                                        <p:attrNameLst>
                                          <p:attrName>style.visibility</p:attrName>
                                        </p:attrNameLst>
                                      </p:cBhvr>
                                      <p:to>
                                        <p:strVal val="visible"/>
                                      </p:to>
                                    </p:set>
                                    <p:animEffect transition="in" filter="blinds(horizontal)">
                                      <p:cBhvr>
                                        <p:cTn id="241" dur="500"/>
                                        <p:tgtEl>
                                          <p:spTgt spid="88"/>
                                        </p:tgtEl>
                                      </p:cBhvr>
                                    </p:animEffect>
                                  </p:childTnLst>
                                </p:cTn>
                              </p:par>
                            </p:childTnLst>
                          </p:cTn>
                        </p:par>
                      </p:childTnLst>
                    </p:cTn>
                  </p:par>
                  <p:par>
                    <p:cTn id="242" fill="hold">
                      <p:stCondLst>
                        <p:cond delay="indefinite"/>
                      </p:stCondLst>
                      <p:childTnLst>
                        <p:par>
                          <p:cTn id="243" fill="hold">
                            <p:stCondLst>
                              <p:cond delay="0"/>
                            </p:stCondLst>
                            <p:childTnLst>
                              <p:par>
                                <p:cTn id="244" presetID="3" presetClass="entr" presetSubtype="10" fill="hold" grpId="0" nodeType="click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blinds(horizontal)">
                                      <p:cBhvr>
                                        <p:cTn id="24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P spid="13" grpId="0" animBg="1"/>
      <p:bldP spid="14" grpId="0" animBg="1"/>
      <p:bldP spid="15" grpId="0" animBg="1"/>
      <p:bldP spid="16" grpId="0" animBg="1"/>
      <p:bldP spid="16" grpId="1" animBg="1"/>
      <p:bldP spid="17" grpId="0" animBg="1"/>
      <p:bldP spid="17"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p:bldP spid="33" grpId="0"/>
      <p:bldP spid="34" grpId="0"/>
      <p:bldP spid="34" grpId="1"/>
      <p:bldP spid="43" grpId="0"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1" grpId="0" animBg="1"/>
      <p:bldP spid="53" grpId="0" animBg="1"/>
      <p:bldP spid="54" grpId="0" animBg="1"/>
      <p:bldP spid="55" grpId="0" animBg="1"/>
      <p:bldP spid="56" grpId="0" animBg="1"/>
      <p:bldP spid="57" grpId="0" animBg="1"/>
      <p:bldP spid="58" grpId="0" animBg="1"/>
      <p:bldP spid="58" grpId="1" animBg="1"/>
      <p:bldP spid="59" grpId="0" animBg="1"/>
      <p:bldP spid="59" grpId="1" animBg="1"/>
      <p:bldP spid="60" grpId="0" animBg="1"/>
      <p:bldP spid="61" grpId="0" animBg="1"/>
      <p:bldP spid="69" grpId="0"/>
      <p:bldP spid="69" grpId="1"/>
      <p:bldP spid="86" grpId="0"/>
      <p:bldP spid="88" grpId="0" animBg="1"/>
      <p:bldP spid="89" grpId="0" animBg="1"/>
      <p:bldP spid="90" grpId="0" animBg="1"/>
      <p:bldP spid="91" grpId="0" animBg="1"/>
      <p:bldP spid="92" grpId="0" animBg="1"/>
      <p:bldP spid="93" grpId="0" animBg="1"/>
      <p:bldP spid="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4716" y="1907540"/>
            <a:ext cx="1058944" cy="369332"/>
          </a:xfrm>
          <a:prstGeom prst="rect">
            <a:avLst/>
          </a:prstGeom>
          <a:solidFill>
            <a:schemeClr val="bg1">
              <a:lumMod val="85000"/>
            </a:schemeClr>
          </a:solidFill>
        </p:spPr>
        <p:txBody>
          <a:bodyPr wrap="none" rtlCol="0">
            <a:spAutoFit/>
          </a:bodyPr>
          <a:lstStyle/>
          <a:p>
            <a:r>
              <a:rPr lang="en-US" b="1" dirty="0">
                <a:solidFill>
                  <a:srgbClr val="FF0000"/>
                </a:solidFill>
              </a:rPr>
              <a:t>Exposure</a:t>
            </a:r>
          </a:p>
        </p:txBody>
      </p:sp>
      <p:cxnSp>
        <p:nvCxnSpPr>
          <p:cNvPr id="7" name="Straight Arrow Connector 6"/>
          <p:cNvCxnSpPr/>
          <p:nvPr/>
        </p:nvCxnSpPr>
        <p:spPr>
          <a:xfrm flipV="1">
            <a:off x="1979712" y="1700808"/>
            <a:ext cx="648072" cy="360040"/>
          </a:xfrm>
          <a:prstGeom prst="straightConnector1">
            <a:avLst/>
          </a:prstGeom>
          <a:ln w="317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79258" y="1331476"/>
            <a:ext cx="1288686" cy="369332"/>
          </a:xfrm>
          <a:prstGeom prst="rect">
            <a:avLst/>
          </a:prstGeom>
          <a:solidFill>
            <a:schemeClr val="bg1">
              <a:lumMod val="85000"/>
            </a:schemeClr>
          </a:solidFill>
        </p:spPr>
        <p:txBody>
          <a:bodyPr wrap="none" rtlCol="0">
            <a:spAutoFit/>
          </a:bodyPr>
          <a:lstStyle/>
          <a:p>
            <a:r>
              <a:rPr lang="en-US" b="1" dirty="0">
                <a:solidFill>
                  <a:srgbClr val="FF0000"/>
                </a:solidFill>
              </a:rPr>
              <a:t>1⁰ infection</a:t>
            </a:r>
          </a:p>
        </p:txBody>
      </p:sp>
      <p:cxnSp>
        <p:nvCxnSpPr>
          <p:cNvPr id="9" name="Straight Arrow Connector 8"/>
          <p:cNvCxnSpPr/>
          <p:nvPr/>
        </p:nvCxnSpPr>
        <p:spPr>
          <a:xfrm>
            <a:off x="4067944" y="1556792"/>
            <a:ext cx="792088" cy="0"/>
          </a:xfrm>
          <a:prstGeom prst="straightConnector1">
            <a:avLst/>
          </a:prstGeom>
          <a:ln w="317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36746" y="1259468"/>
            <a:ext cx="587020" cy="369332"/>
          </a:xfrm>
          <a:prstGeom prst="rect">
            <a:avLst/>
          </a:prstGeom>
          <a:noFill/>
        </p:spPr>
        <p:txBody>
          <a:bodyPr wrap="none" rtlCol="0">
            <a:spAutoFit/>
          </a:bodyPr>
          <a:lstStyle/>
          <a:p>
            <a:r>
              <a:rPr lang="en-US" b="1" dirty="0"/>
              <a:t>95%</a:t>
            </a:r>
          </a:p>
        </p:txBody>
      </p:sp>
      <p:sp>
        <p:nvSpPr>
          <p:cNvPr id="12" name="TextBox 11"/>
          <p:cNvSpPr txBox="1"/>
          <p:nvPr/>
        </p:nvSpPr>
        <p:spPr>
          <a:xfrm>
            <a:off x="4932040" y="1340768"/>
            <a:ext cx="904414" cy="369332"/>
          </a:xfrm>
          <a:prstGeom prst="rect">
            <a:avLst/>
          </a:prstGeom>
          <a:solidFill>
            <a:schemeClr val="bg1">
              <a:lumMod val="85000"/>
            </a:schemeClr>
          </a:solidFill>
        </p:spPr>
        <p:txBody>
          <a:bodyPr wrap="none" rtlCol="0">
            <a:spAutoFit/>
          </a:bodyPr>
          <a:lstStyle/>
          <a:p>
            <a:r>
              <a:rPr lang="en-US" b="1" dirty="0">
                <a:solidFill>
                  <a:srgbClr val="FF0000"/>
                </a:solidFill>
              </a:rPr>
              <a:t>Healing</a:t>
            </a:r>
          </a:p>
        </p:txBody>
      </p:sp>
      <p:sp>
        <p:nvSpPr>
          <p:cNvPr id="13" name="TextBox 12"/>
          <p:cNvSpPr txBox="1"/>
          <p:nvPr/>
        </p:nvSpPr>
        <p:spPr>
          <a:xfrm>
            <a:off x="6876256" y="1353542"/>
            <a:ext cx="2028056" cy="646331"/>
          </a:xfrm>
          <a:prstGeom prst="rect">
            <a:avLst/>
          </a:prstGeom>
          <a:solidFill>
            <a:schemeClr val="bg1">
              <a:lumMod val="85000"/>
            </a:schemeClr>
          </a:solidFill>
        </p:spPr>
        <p:txBody>
          <a:bodyPr wrap="none" rtlCol="0">
            <a:spAutoFit/>
          </a:bodyPr>
          <a:lstStyle/>
          <a:p>
            <a:pPr algn="ctr" rtl="0"/>
            <a:r>
              <a:rPr lang="en-US" b="1" dirty="0"/>
              <a:t> 5% undergo</a:t>
            </a:r>
          </a:p>
          <a:p>
            <a:pPr algn="ctr" rtl="0"/>
            <a:r>
              <a:rPr lang="en-US" b="1" dirty="0">
                <a:solidFill>
                  <a:srgbClr val="FF0000"/>
                </a:solidFill>
              </a:rPr>
              <a:t>2⁰ TB (reactivation)</a:t>
            </a:r>
          </a:p>
        </p:txBody>
      </p:sp>
      <p:cxnSp>
        <p:nvCxnSpPr>
          <p:cNvPr id="14" name="Straight Arrow Connector 13"/>
          <p:cNvCxnSpPr/>
          <p:nvPr/>
        </p:nvCxnSpPr>
        <p:spPr>
          <a:xfrm>
            <a:off x="5940152" y="1556792"/>
            <a:ext cx="936104" cy="288032"/>
          </a:xfrm>
          <a:prstGeom prst="straightConnector1">
            <a:avLst/>
          </a:prstGeom>
          <a:ln w="317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00892" y="2000240"/>
            <a:ext cx="1800045" cy="2031325"/>
          </a:xfrm>
          <a:prstGeom prst="rect">
            <a:avLst/>
          </a:prstGeom>
          <a:noFill/>
        </p:spPr>
        <p:txBody>
          <a:bodyPr wrap="none" rtlCol="0">
            <a:spAutoFit/>
          </a:bodyPr>
          <a:lstStyle/>
          <a:p>
            <a:pPr algn="l" rtl="0"/>
            <a:r>
              <a:rPr lang="en-US" b="1" u="sng" dirty="0"/>
              <a:t>Due to</a:t>
            </a:r>
          </a:p>
          <a:p>
            <a:pPr algn="l" rtl="0">
              <a:buFont typeface="Wingdings" pitchFamily="2" charset="2"/>
              <a:buChar char="§"/>
            </a:pPr>
            <a:r>
              <a:rPr lang="en-US" dirty="0"/>
              <a:t> HIV</a:t>
            </a:r>
          </a:p>
          <a:p>
            <a:pPr algn="l" rtl="0">
              <a:buFont typeface="Wingdings" pitchFamily="2" charset="2"/>
              <a:buChar char="§"/>
            </a:pPr>
            <a:r>
              <a:rPr lang="en-US" dirty="0"/>
              <a:t> Transplantation</a:t>
            </a:r>
          </a:p>
          <a:p>
            <a:pPr algn="l" rtl="0">
              <a:buFont typeface="Wingdings" pitchFamily="2" charset="2"/>
              <a:buChar char="§"/>
            </a:pPr>
            <a:r>
              <a:rPr lang="en-US" dirty="0"/>
              <a:t> DM</a:t>
            </a:r>
          </a:p>
          <a:p>
            <a:pPr algn="l" rtl="0">
              <a:buFont typeface="Wingdings" pitchFamily="2" charset="2"/>
              <a:buChar char="§"/>
            </a:pPr>
            <a:r>
              <a:rPr lang="en-US" dirty="0"/>
              <a:t> Smoking</a:t>
            </a:r>
          </a:p>
          <a:p>
            <a:pPr algn="l" rtl="0">
              <a:buFont typeface="Wingdings" pitchFamily="2" charset="2"/>
              <a:buChar char="§"/>
            </a:pPr>
            <a:r>
              <a:rPr lang="en-US" dirty="0"/>
              <a:t>Others </a:t>
            </a:r>
          </a:p>
          <a:p>
            <a:pPr algn="l" rtl="0">
              <a:buFont typeface="Wingdings" pitchFamily="2" charset="2"/>
              <a:buChar char="§"/>
            </a:pPr>
            <a:endParaRPr lang="en-US" dirty="0"/>
          </a:p>
        </p:txBody>
      </p:sp>
      <p:cxnSp>
        <p:nvCxnSpPr>
          <p:cNvPr id="20" name="Straight Arrow Connector 19"/>
          <p:cNvCxnSpPr/>
          <p:nvPr/>
        </p:nvCxnSpPr>
        <p:spPr>
          <a:xfrm>
            <a:off x="3563888" y="1700808"/>
            <a:ext cx="0" cy="648072"/>
          </a:xfrm>
          <a:prstGeom prst="straightConnector1">
            <a:avLst/>
          </a:prstGeom>
          <a:ln w="317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53965" y="2422629"/>
            <a:ext cx="1766509" cy="646331"/>
          </a:xfrm>
          <a:prstGeom prst="rect">
            <a:avLst/>
          </a:prstGeom>
          <a:solidFill>
            <a:schemeClr val="bg1">
              <a:lumMod val="85000"/>
            </a:schemeClr>
          </a:solidFill>
        </p:spPr>
        <p:txBody>
          <a:bodyPr wrap="none" rtlCol="0">
            <a:spAutoFit/>
          </a:bodyPr>
          <a:lstStyle/>
          <a:p>
            <a:r>
              <a:rPr lang="en-US" b="1" dirty="0">
                <a:solidFill>
                  <a:srgbClr val="FF0000"/>
                </a:solidFill>
              </a:rPr>
              <a:t>Local pulmonary</a:t>
            </a:r>
          </a:p>
          <a:p>
            <a:pPr algn="ctr"/>
            <a:r>
              <a:rPr lang="en-US" b="1" dirty="0">
                <a:solidFill>
                  <a:srgbClr val="FF0000"/>
                </a:solidFill>
              </a:rPr>
              <a:t>progression</a:t>
            </a:r>
          </a:p>
        </p:txBody>
      </p:sp>
      <p:cxnSp>
        <p:nvCxnSpPr>
          <p:cNvPr id="22" name="Straight Arrow Connector 21"/>
          <p:cNvCxnSpPr/>
          <p:nvPr/>
        </p:nvCxnSpPr>
        <p:spPr>
          <a:xfrm>
            <a:off x="3563888" y="3140968"/>
            <a:ext cx="10144" cy="504056"/>
          </a:xfrm>
          <a:prstGeom prst="straightConnector1">
            <a:avLst/>
          </a:prstGeom>
          <a:ln w="317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987824" y="3707740"/>
            <a:ext cx="1157112" cy="369332"/>
          </a:xfrm>
          <a:prstGeom prst="rect">
            <a:avLst/>
          </a:prstGeom>
          <a:solidFill>
            <a:schemeClr val="bg1">
              <a:lumMod val="85000"/>
            </a:schemeClr>
          </a:solidFill>
        </p:spPr>
        <p:txBody>
          <a:bodyPr wrap="none" rtlCol="0">
            <a:spAutoFit/>
          </a:bodyPr>
          <a:lstStyle/>
          <a:p>
            <a:r>
              <a:rPr lang="en-US" b="1" dirty="0">
                <a:solidFill>
                  <a:srgbClr val="FF0000"/>
                </a:solidFill>
              </a:rPr>
              <a:t>Miliary TB</a:t>
            </a:r>
          </a:p>
        </p:txBody>
      </p:sp>
      <p:sp>
        <p:nvSpPr>
          <p:cNvPr id="26" name="TextBox 25"/>
          <p:cNvSpPr txBox="1"/>
          <p:nvPr/>
        </p:nvSpPr>
        <p:spPr>
          <a:xfrm>
            <a:off x="3563888" y="1835532"/>
            <a:ext cx="466794" cy="369332"/>
          </a:xfrm>
          <a:prstGeom prst="rect">
            <a:avLst/>
          </a:prstGeom>
          <a:noFill/>
        </p:spPr>
        <p:txBody>
          <a:bodyPr wrap="none" rtlCol="0">
            <a:spAutoFit/>
          </a:bodyPr>
          <a:lstStyle/>
          <a:p>
            <a:r>
              <a:rPr lang="en-US" b="1" dirty="0"/>
              <a:t>5%</a:t>
            </a:r>
          </a:p>
        </p:txBody>
      </p:sp>
      <p:pic>
        <p:nvPicPr>
          <p:cNvPr id="30727" name="Picture 7" descr="http://www.alphalabs.co.uk/cms/site/images/Liver-illustration-%28copy%29.jpg"/>
          <p:cNvPicPr>
            <a:picLocks noChangeAspect="1" noChangeArrowheads="1"/>
          </p:cNvPicPr>
          <p:nvPr/>
        </p:nvPicPr>
        <p:blipFill>
          <a:blip r:embed="rId3" cstate="print"/>
          <a:srcRect/>
          <a:stretch>
            <a:fillRect/>
          </a:stretch>
        </p:blipFill>
        <p:spPr bwMode="auto">
          <a:xfrm>
            <a:off x="3851920" y="4149080"/>
            <a:ext cx="1068652" cy="728798"/>
          </a:xfrm>
          <a:prstGeom prst="rect">
            <a:avLst/>
          </a:prstGeom>
          <a:noFill/>
        </p:spPr>
      </p:pic>
      <p:pic>
        <p:nvPicPr>
          <p:cNvPr id="30728" name="Picture 8"/>
          <p:cNvPicPr>
            <a:picLocks noChangeAspect="1" noChangeArrowheads="1"/>
          </p:cNvPicPr>
          <p:nvPr/>
        </p:nvPicPr>
        <p:blipFill>
          <a:blip r:embed="rId4" cstate="print"/>
          <a:srcRect/>
          <a:stretch>
            <a:fillRect/>
          </a:stretch>
        </p:blipFill>
        <p:spPr bwMode="auto">
          <a:xfrm rot="20342218">
            <a:off x="3466719" y="4982567"/>
            <a:ext cx="1123419" cy="469722"/>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0" y="2348880"/>
            <a:ext cx="1655109" cy="1656184"/>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1691681" y="2348880"/>
            <a:ext cx="914618" cy="1656184"/>
          </a:xfrm>
          <a:prstGeom prst="rect">
            <a:avLst/>
          </a:prstGeom>
          <a:noFill/>
          <a:ln w="9525">
            <a:noFill/>
            <a:miter lim="800000"/>
            <a:headEnd/>
            <a:tailEnd/>
          </a:ln>
        </p:spPr>
      </p:pic>
      <p:cxnSp>
        <p:nvCxnSpPr>
          <p:cNvPr id="30" name="Straight Arrow Connector 29"/>
          <p:cNvCxnSpPr>
            <a:stCxn id="2" idx="3"/>
          </p:cNvCxnSpPr>
          <p:nvPr/>
        </p:nvCxnSpPr>
        <p:spPr>
          <a:xfrm flipV="1">
            <a:off x="1655109" y="2996952"/>
            <a:ext cx="180587" cy="18002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cs typeface="Times New Roman" pitchFamily="18" charset="0"/>
              </a:rPr>
              <a:t>     Pathogenesis  of TB</a:t>
            </a:r>
            <a:endParaRPr lang="en-US" sz="3200" dirty="0">
              <a:latin typeface="+mj-lt"/>
            </a:endParaRPr>
          </a:p>
        </p:txBody>
      </p:sp>
      <p:cxnSp>
        <p:nvCxnSpPr>
          <p:cNvPr id="33" name="Straight Connector 32"/>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39552" y="548680"/>
            <a:ext cx="4270593" cy="492443"/>
          </a:xfrm>
          <a:prstGeom prst="rect">
            <a:avLst/>
          </a:prstGeom>
        </p:spPr>
        <p:txBody>
          <a:bodyPr wrap="none">
            <a:spAutoFit/>
          </a:bodyPr>
          <a:lstStyle/>
          <a:p>
            <a:r>
              <a:rPr lang="en-US" sz="2600" b="1" dirty="0"/>
              <a:t>Classification  of tuberculosis </a:t>
            </a:r>
          </a:p>
        </p:txBody>
      </p:sp>
      <p:sp>
        <p:nvSpPr>
          <p:cNvPr id="37" name="Slide Number Placeholder 36"/>
          <p:cNvSpPr>
            <a:spLocks noGrp="1"/>
          </p:cNvSpPr>
          <p:nvPr>
            <p:ph type="sldNum" sz="quarter" idx="12"/>
          </p:nvPr>
        </p:nvSpPr>
        <p:spPr/>
        <p:txBody>
          <a:bodyPr/>
          <a:lstStyle/>
          <a:p>
            <a:fld id="{2F2AA928-F460-474D-99E4-0F61070444FC}" type="slidenum">
              <a:rPr lang="ar-JO" smtClean="0"/>
              <a:pPr/>
              <a:t>8</a:t>
            </a:fld>
            <a:endParaRPr lang="ar-JO"/>
          </a:p>
        </p:txBody>
      </p:sp>
      <p:pic>
        <p:nvPicPr>
          <p:cNvPr id="54" name="Picture 5"/>
          <p:cNvPicPr>
            <a:picLocks noChangeAspect="1" noChangeArrowheads="1"/>
          </p:cNvPicPr>
          <p:nvPr/>
        </p:nvPicPr>
        <p:blipFill>
          <a:blip r:embed="rId7" cstate="print"/>
          <a:srcRect/>
          <a:stretch>
            <a:fillRect/>
          </a:stretch>
        </p:blipFill>
        <p:spPr bwMode="auto">
          <a:xfrm>
            <a:off x="2927818" y="4149080"/>
            <a:ext cx="720080" cy="864096"/>
          </a:xfrm>
          <a:prstGeom prst="rect">
            <a:avLst/>
          </a:prstGeom>
          <a:noFill/>
          <a:ln w="9525">
            <a:noFill/>
            <a:miter lim="800000"/>
            <a:headEnd/>
            <a:tailEnd/>
          </a:ln>
        </p:spPr>
      </p:pic>
      <p:cxnSp>
        <p:nvCxnSpPr>
          <p:cNvPr id="55" name="Straight Arrow Connector 54"/>
          <p:cNvCxnSpPr>
            <a:endCxn id="23" idx="3"/>
          </p:cNvCxnSpPr>
          <p:nvPr/>
        </p:nvCxnSpPr>
        <p:spPr>
          <a:xfrm flipH="1">
            <a:off x="4144936" y="1916832"/>
            <a:ext cx="2587304" cy="1975574"/>
          </a:xfrm>
          <a:prstGeom prst="straightConnector1">
            <a:avLst/>
          </a:prstGeom>
          <a:ln w="317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blinds(horizontal)">
                                      <p:cBhvr>
                                        <p:cTn id="22" dur="5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linds(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linds(horizont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linds(horizontal)">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linds(horizont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linds(horizontal)">
                                      <p:cBhvr>
                                        <p:cTn id="68" dur="500"/>
                                        <p:tgtEl>
                                          <p:spTgt spid="22"/>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linds(horizontal)">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blinds(horizontal)">
                                      <p:cBhvr>
                                        <p:cTn id="76" dur="500"/>
                                        <p:tgtEl>
                                          <p:spTgt spid="54"/>
                                        </p:tgtEl>
                                      </p:cBhvr>
                                    </p:animEffect>
                                  </p:childTnLst>
                                </p:cTn>
                              </p:par>
                              <p:par>
                                <p:cTn id="77" presetID="3" presetClass="entr" presetSubtype="10" fill="hold" nodeType="withEffect">
                                  <p:stCondLst>
                                    <p:cond delay="0"/>
                                  </p:stCondLst>
                                  <p:childTnLst>
                                    <p:set>
                                      <p:cBhvr>
                                        <p:cTn id="78" dur="1" fill="hold">
                                          <p:stCondLst>
                                            <p:cond delay="0"/>
                                          </p:stCondLst>
                                        </p:cTn>
                                        <p:tgtEl>
                                          <p:spTgt spid="30727"/>
                                        </p:tgtEl>
                                        <p:attrNameLst>
                                          <p:attrName>style.visibility</p:attrName>
                                        </p:attrNameLst>
                                      </p:cBhvr>
                                      <p:to>
                                        <p:strVal val="visible"/>
                                      </p:to>
                                    </p:set>
                                    <p:animEffect transition="in" filter="blinds(horizontal)">
                                      <p:cBhvr>
                                        <p:cTn id="79" dur="500"/>
                                        <p:tgtEl>
                                          <p:spTgt spid="30727"/>
                                        </p:tgtEl>
                                      </p:cBhvr>
                                    </p:animEffect>
                                  </p:childTnLst>
                                </p:cTn>
                              </p:par>
                              <p:par>
                                <p:cTn id="80" presetID="3" presetClass="entr" presetSubtype="10" fill="hold" nodeType="withEffect">
                                  <p:stCondLst>
                                    <p:cond delay="0"/>
                                  </p:stCondLst>
                                  <p:childTnLst>
                                    <p:set>
                                      <p:cBhvr>
                                        <p:cTn id="81" dur="1" fill="hold">
                                          <p:stCondLst>
                                            <p:cond delay="0"/>
                                          </p:stCondLst>
                                        </p:cTn>
                                        <p:tgtEl>
                                          <p:spTgt spid="30728"/>
                                        </p:tgtEl>
                                        <p:attrNameLst>
                                          <p:attrName>style.visibility</p:attrName>
                                        </p:attrNameLst>
                                      </p:cBhvr>
                                      <p:to>
                                        <p:strVal val="visible"/>
                                      </p:to>
                                    </p:set>
                                    <p:animEffect transition="in" filter="blinds(horizontal)">
                                      <p:cBhvr>
                                        <p:cTn id="82" dur="500"/>
                                        <p:tgtEl>
                                          <p:spTgt spid="30728"/>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blinds(horizontal)">
                                      <p:cBhvr>
                                        <p:cTn id="87" dur="500"/>
                                        <p:tgtEl>
                                          <p:spTgt spid="14"/>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blinds(horizontal)">
                                      <p:cBhvr>
                                        <p:cTn id="90" dur="500"/>
                                        <p:tgtEl>
                                          <p:spTgt spid="13"/>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blinds(horizontal)">
                                      <p:cBhvr>
                                        <p:cTn id="95" dur="500"/>
                                        <p:tgtEl>
                                          <p:spTgt spid="16"/>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blinds(horizontal)">
                                      <p:cBhvr>
                                        <p:cTn id="10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p:bldP spid="12" grpId="0" animBg="1"/>
      <p:bldP spid="13" grpId="0" animBg="1"/>
      <p:bldP spid="16" grpId="0"/>
      <p:bldP spid="21" grpId="0" animBg="1"/>
      <p:bldP spid="23" grpId="0" animBg="1"/>
      <p:bldP spid="26"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251520" y="285728"/>
            <a:ext cx="2105902" cy="928694"/>
          </a:xfrm>
        </p:spPr>
        <p:txBody>
          <a:bodyPr>
            <a:normAutofit fontScale="90000"/>
          </a:bodyPr>
          <a:lstStyle/>
          <a:p>
            <a:pPr algn="l"/>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r>
              <a:rPr lang="en-US" sz="3100" b="1" dirty="0">
                <a:solidFill>
                  <a:srgbClr val="C00000"/>
                </a:solidFill>
                <a:latin typeface="+mn-lt"/>
                <a:cs typeface="Times New Roman" pitchFamily="18" charset="0"/>
              </a:rPr>
              <a:t>Primary TB</a:t>
            </a:r>
            <a:br>
              <a:rPr lang="en-US" sz="2700" b="1" dirty="0">
                <a:solidFill>
                  <a:srgbClr val="C00000"/>
                </a:solidFill>
                <a:latin typeface="+mn-lt"/>
                <a:cs typeface="Times New Roman" pitchFamily="18" charset="0"/>
              </a:rPr>
            </a:br>
            <a:r>
              <a:rPr lang="en-US" sz="2000" b="1" dirty="0">
                <a:latin typeface="+mn-lt"/>
                <a:cs typeface="Times New Roman" pitchFamily="18" charset="0"/>
              </a:rPr>
              <a:t> </a:t>
            </a:r>
            <a:br>
              <a:rPr lang="en-US" sz="2000" b="1" dirty="0">
                <a:latin typeface="+mn-lt"/>
                <a:cs typeface="Times New Roman" pitchFamily="18" charset="0"/>
              </a:rPr>
            </a:br>
            <a:br>
              <a:rPr lang="en-US" altLang="ar-SA" sz="2000" b="1" dirty="0">
                <a:latin typeface="+mn-lt"/>
              </a:rPr>
            </a:br>
            <a:br>
              <a:rPr lang="en-US" altLang="ar-SA" sz="2000" b="1" dirty="0">
                <a:latin typeface="+mn-lt"/>
              </a:rPr>
            </a:br>
            <a:br>
              <a:rPr lang="en-US" sz="2000" b="1" dirty="0">
                <a:latin typeface="+mn-lt"/>
                <a:cs typeface="Times New Roman" pitchFamily="18" charset="0"/>
              </a:rPr>
            </a:br>
            <a:r>
              <a:rPr lang="en-US" sz="2000" b="1" dirty="0">
                <a:latin typeface="+mn-lt"/>
                <a:cs typeface="Times New Roman" pitchFamily="18" charset="0"/>
              </a:rPr>
              <a:t> </a:t>
            </a:r>
            <a:br>
              <a:rPr lang="en-US" sz="2000" b="1" dirty="0">
                <a:latin typeface="+mn-lt"/>
                <a:cs typeface="Times New Roman" pitchFamily="18" charset="0"/>
              </a:rPr>
            </a:br>
            <a:endParaRPr lang="en-US" sz="2000" b="1" dirty="0">
              <a:latin typeface="+mn-lt"/>
              <a:cs typeface="Times New Roman" pitchFamily="18" charset="0"/>
            </a:endParaRPr>
          </a:p>
        </p:txBody>
      </p:sp>
      <p:sp>
        <p:nvSpPr>
          <p:cNvPr id="7" name="Rectangle 6"/>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8" name="Straight Connector 7"/>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214282" y="910430"/>
            <a:ext cx="8572560" cy="5811044"/>
          </a:xfrm>
        </p:spPr>
        <p:txBody>
          <a:bodyPr>
            <a:noAutofit/>
          </a:bodyPr>
          <a:lstStyle/>
          <a:p>
            <a:pPr lvl="0" algn="just">
              <a:buFont typeface="+mj-lt"/>
              <a:buAutoNum type="arabicPeriod"/>
            </a:pPr>
            <a:r>
              <a:rPr lang="en-US" sz="2400" dirty="0">
                <a:solidFill>
                  <a:srgbClr val="FF0000"/>
                </a:solidFill>
              </a:rPr>
              <a:t>Primary</a:t>
            </a:r>
            <a:r>
              <a:rPr lang="en-US" sz="2400" dirty="0"/>
              <a:t> tuberculosis is the response to the initial infection in an individual </a:t>
            </a:r>
            <a:r>
              <a:rPr lang="en-US" sz="2400" b="1" dirty="0">
                <a:solidFill>
                  <a:srgbClr val="FF0000"/>
                </a:solidFill>
              </a:rPr>
              <a:t>not previously infected </a:t>
            </a:r>
            <a:r>
              <a:rPr lang="en-US" sz="2400" b="1" dirty="0">
                <a:solidFill>
                  <a:srgbClr val="002060"/>
                </a:solidFill>
              </a:rPr>
              <a:t>and sensitized </a:t>
            </a:r>
            <a:r>
              <a:rPr lang="en-US" sz="2400" dirty="0"/>
              <a:t>to </a:t>
            </a:r>
            <a:r>
              <a:rPr lang="en-US" sz="2400" i="1" dirty="0"/>
              <a:t>Mycobacterium</a:t>
            </a:r>
          </a:p>
          <a:p>
            <a:pPr lvl="0" algn="just">
              <a:buFont typeface="+mj-lt"/>
              <a:buAutoNum type="arabicPeriod"/>
            </a:pPr>
            <a:r>
              <a:rPr lang="en-US" sz="2400" dirty="0">
                <a:solidFill>
                  <a:srgbClr val="FF0000"/>
                </a:solidFill>
              </a:rPr>
              <a:t>Droplet</a:t>
            </a:r>
            <a:r>
              <a:rPr lang="en-US" sz="2400" dirty="0"/>
              <a:t>  containing tubercle bacilli are </a:t>
            </a:r>
            <a:r>
              <a:rPr lang="en-US" sz="2400" dirty="0">
                <a:solidFill>
                  <a:srgbClr val="FF0000"/>
                </a:solidFill>
              </a:rPr>
              <a:t>deposited</a:t>
            </a:r>
            <a:r>
              <a:rPr lang="en-US" sz="2400" dirty="0"/>
              <a:t> in the </a:t>
            </a:r>
            <a:r>
              <a:rPr lang="en-US" sz="2400" dirty="0">
                <a:solidFill>
                  <a:srgbClr val="FF0000"/>
                </a:solidFill>
              </a:rPr>
              <a:t>peripheral respiratory alveoli</a:t>
            </a:r>
          </a:p>
          <a:p>
            <a:pPr lvl="0" algn="just">
              <a:buFont typeface="+mj-lt"/>
              <a:buAutoNum type="arabicPeriod"/>
            </a:pPr>
            <a:r>
              <a:rPr lang="en-US" sz="2400" dirty="0">
                <a:solidFill>
                  <a:srgbClr val="FF0000"/>
                </a:solidFill>
              </a:rPr>
              <a:t>Tubercle</a:t>
            </a:r>
            <a:r>
              <a:rPr lang="en-US" sz="2400" dirty="0"/>
              <a:t> bacilli are </a:t>
            </a:r>
            <a:r>
              <a:rPr lang="en-US" sz="2400" dirty="0">
                <a:solidFill>
                  <a:srgbClr val="FF0000"/>
                </a:solidFill>
              </a:rPr>
              <a:t>engulfed</a:t>
            </a:r>
            <a:r>
              <a:rPr lang="en-US" sz="2400" dirty="0"/>
              <a:t> by </a:t>
            </a:r>
            <a:r>
              <a:rPr lang="en-US" sz="2400" b="1" dirty="0"/>
              <a:t>nonspecifically activated </a:t>
            </a:r>
            <a:r>
              <a:rPr lang="en-US" sz="2400" dirty="0"/>
              <a:t>alveolar </a:t>
            </a:r>
            <a:r>
              <a:rPr lang="en-US" sz="2400" dirty="0">
                <a:solidFill>
                  <a:srgbClr val="FF0000"/>
                </a:solidFill>
              </a:rPr>
              <a:t>macrophages</a:t>
            </a:r>
            <a:r>
              <a:rPr lang="en-US" sz="2400" dirty="0"/>
              <a:t>. </a:t>
            </a:r>
          </a:p>
          <a:p>
            <a:pPr lvl="0" algn="just">
              <a:buFont typeface="+mj-lt"/>
              <a:buAutoNum type="arabicPeriod"/>
            </a:pPr>
            <a:r>
              <a:rPr lang="en-US" sz="2400" dirty="0"/>
              <a:t>The </a:t>
            </a:r>
            <a:r>
              <a:rPr lang="en-US" sz="2400" dirty="0">
                <a:solidFill>
                  <a:srgbClr val="FF0000"/>
                </a:solidFill>
              </a:rPr>
              <a:t>majority</a:t>
            </a:r>
            <a:r>
              <a:rPr lang="en-US" sz="2400" dirty="0"/>
              <a:t> of </a:t>
            </a:r>
            <a:r>
              <a:rPr lang="en-US" sz="2400" dirty="0">
                <a:solidFill>
                  <a:srgbClr val="FF0000"/>
                </a:solidFill>
              </a:rPr>
              <a:t>individuals</a:t>
            </a:r>
            <a:r>
              <a:rPr lang="en-US" sz="2400" dirty="0"/>
              <a:t> show </a:t>
            </a:r>
            <a:r>
              <a:rPr lang="en-US" sz="2400" dirty="0">
                <a:solidFill>
                  <a:srgbClr val="FF0000"/>
                </a:solidFill>
              </a:rPr>
              <a:t>resistance</a:t>
            </a:r>
            <a:r>
              <a:rPr lang="en-US" sz="2400" dirty="0"/>
              <a:t> to infection and are able to contain the infection</a:t>
            </a:r>
          </a:p>
          <a:p>
            <a:pPr lvl="0" algn="just">
              <a:buFont typeface="+mj-lt"/>
              <a:buAutoNum type="arabicPeriod"/>
            </a:pPr>
            <a:r>
              <a:rPr lang="en-US" sz="2400" dirty="0">
                <a:solidFill>
                  <a:srgbClr val="FF0000"/>
                </a:solidFill>
              </a:rPr>
              <a:t>Macrophages</a:t>
            </a:r>
            <a:r>
              <a:rPr lang="en-US" sz="2400" dirty="0"/>
              <a:t> are </a:t>
            </a:r>
            <a:r>
              <a:rPr lang="en-US" sz="2400" dirty="0">
                <a:solidFill>
                  <a:srgbClr val="FF0000"/>
                </a:solidFill>
              </a:rPr>
              <a:t>activated</a:t>
            </a:r>
            <a:r>
              <a:rPr lang="en-US" sz="2400" dirty="0"/>
              <a:t> by the </a:t>
            </a:r>
            <a:r>
              <a:rPr lang="en-US" sz="2400" dirty="0">
                <a:solidFill>
                  <a:srgbClr val="FF0000"/>
                </a:solidFill>
              </a:rPr>
              <a:t>cytokines</a:t>
            </a:r>
            <a:r>
              <a:rPr lang="en-US" sz="2400" dirty="0"/>
              <a:t> at the site of infection. They be will </a:t>
            </a:r>
            <a:r>
              <a:rPr lang="en-US" sz="2400" dirty="0">
                <a:solidFill>
                  <a:srgbClr val="FF0000"/>
                </a:solidFill>
              </a:rPr>
              <a:t>able to kill </a:t>
            </a:r>
            <a:r>
              <a:rPr lang="en-US" sz="2400" dirty="0"/>
              <a:t>and digest the tubercle bacilli.</a:t>
            </a:r>
          </a:p>
          <a:p>
            <a:pPr lvl="0" algn="just">
              <a:buFont typeface="+mj-lt"/>
              <a:buAutoNum type="arabicPeriod"/>
            </a:pPr>
            <a:r>
              <a:rPr lang="en-US" sz="2400" dirty="0"/>
              <a:t>These activated macrophages will aggregate around the center of the lesion and form a characteristic granuloma called tubercles</a:t>
            </a:r>
          </a:p>
        </p:txBody>
      </p:sp>
      <p:sp>
        <p:nvSpPr>
          <p:cNvPr id="10" name="Slide Number Placeholder 9"/>
          <p:cNvSpPr>
            <a:spLocks noGrp="1"/>
          </p:cNvSpPr>
          <p:nvPr>
            <p:ph type="sldNum" sz="quarter" idx="12"/>
          </p:nvPr>
        </p:nvSpPr>
        <p:spPr/>
        <p:txBody>
          <a:bodyPr/>
          <a:lstStyle/>
          <a:p>
            <a:fld id="{2F2AA928-F460-474D-99E4-0F61070444FC}" type="slidenum">
              <a:rPr lang="ar-JO" smtClean="0"/>
              <a:pPr/>
              <a:t>9</a:t>
            </a:fld>
            <a:endParaRPr lang="ar-JO"/>
          </a:p>
        </p:txBody>
      </p:sp>
    </p:spTree>
    <p:extLst>
      <p:ext uri="{BB962C8B-B14F-4D97-AF65-F5344CB8AC3E}">
        <p14:creationId xmlns:p14="http://schemas.microsoft.com/office/powerpoint/2010/main" val="406806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linds(horizont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linds(horizont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blinds(horizontal)">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blinds(horizontal)">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blinds(horizontal)">
                                      <p:cBhvr>
                                        <p:cTn id="3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1404</TotalTime>
  <Words>2366</Words>
  <Application>Microsoft Office PowerPoint</Application>
  <PresentationFormat>On-screen Show (4:3)</PresentationFormat>
  <Paragraphs>360</Paragraphs>
  <Slides>31</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Pathogenesis</vt:lpstr>
      <vt:lpstr>PowerPoint Presentation</vt:lpstr>
      <vt:lpstr>PowerPoint Presentation</vt:lpstr>
      <vt:lpstr>PowerPoint Presentation</vt:lpstr>
      <vt:lpstr>PowerPoint Presentation</vt:lpstr>
      <vt:lpstr>    Primary TB        </vt:lpstr>
      <vt:lpstr>    Primary TB        </vt:lpstr>
      <vt:lpstr>    Primary TB        </vt:lpstr>
      <vt:lpstr>    Primary TB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is a TB Suspect?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  tuberclosis:subject*  *done by:-  Ahmed ibraheem alazzam muath ababnh suhaib odat  *supervisore:-Dr.mohammed abu-lubad</dc:title>
  <dc:creator>user</dc:creator>
  <cp:lastModifiedBy>HP</cp:lastModifiedBy>
  <cp:revision>607</cp:revision>
  <dcterms:created xsi:type="dcterms:W3CDTF">2014-10-04T16:46:46Z</dcterms:created>
  <dcterms:modified xsi:type="dcterms:W3CDTF">2022-10-09T15:22:12Z</dcterms:modified>
</cp:coreProperties>
</file>