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51"/>
  </p:notesMasterIdLst>
  <p:sldIdLst>
    <p:sldId id="256" r:id="rId2"/>
    <p:sldId id="257" r:id="rId3"/>
    <p:sldId id="258" r:id="rId4"/>
    <p:sldId id="302" r:id="rId5"/>
    <p:sldId id="260" r:id="rId6"/>
    <p:sldId id="303" r:id="rId7"/>
    <p:sldId id="261" r:id="rId8"/>
    <p:sldId id="262" r:id="rId9"/>
    <p:sldId id="304" r:id="rId10"/>
    <p:sldId id="263" r:id="rId11"/>
    <p:sldId id="26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C87922A-57D7-4BA4-9DD7-C5B84B87116B}">
  <a:tblStyle styleId="{4C87922A-57D7-4BA4-9DD7-C5B84B8711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53" autoAdjust="0"/>
  </p:normalViewPr>
  <p:slideViewPr>
    <p:cSldViewPr>
      <p:cViewPr>
        <p:scale>
          <a:sx n="88" d="100"/>
          <a:sy n="88" d="100"/>
        </p:scale>
        <p:origin x="-87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27947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b64bce4a2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b64bce4a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c6532119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6c6532119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c6532119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6c6532119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6c6532119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6c6532119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-we take part of dermis to let heal at donor site –better thickness better cosmetic worse for donor site</a:t>
            </a:r>
          </a:p>
          <a:p>
            <a:pPr marL="0" lvl="0" indent="0" algn="l" rtl="0">
              <a:spcBef>
                <a:spcPts val="0"/>
              </a:spcBef>
              <a:spcAft>
                <a:spcPts val="0"/>
              </a:spcAft>
              <a:buNone/>
            </a:pPr>
            <a:r>
              <a:rPr lang="en-US" dirty="0" smtClean="0"/>
              <a:t>The graft placed over open wound to provide coverage and promote  healing </a:t>
            </a:r>
          </a:p>
          <a:p>
            <a:pPr marL="0" lvl="0" indent="0" algn="l" rtl="0">
              <a:spcBef>
                <a:spcPts val="0"/>
              </a:spcBef>
              <a:spcAft>
                <a:spcPts val="0"/>
              </a:spcAft>
              <a:buNone/>
            </a:pPr>
            <a:r>
              <a:rPr lang="en-US" dirty="0" smtClean="0"/>
              <a:t>- All skin grafts at least must include part of dermis for </a:t>
            </a:r>
            <a:r>
              <a:rPr lang="en-US" dirty="0" err="1" smtClean="0"/>
              <a:t>surviaval</a:t>
            </a: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d932f3e7d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d932f3e7d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dirty="0" smtClean="0"/>
              <a:t>الاغلب بعمل لحد 1:3 </a:t>
            </a:r>
            <a:endParaRPr lang="ar-S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8b64bce4a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8b64bce4a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6c6532119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6c6532119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b64bce4a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b64bce4a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b64bce4a2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b64bce4a2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6c6532119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6c6532119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We place it in area no want of contracture as fingers ,</a:t>
            </a:r>
            <a:r>
              <a:rPr lang="en-US" dirty="0" err="1" smtClean="0"/>
              <a:t>breast,face,eylied</a:t>
            </a:r>
            <a:r>
              <a:rPr lang="en-US" dirty="0" smtClean="0"/>
              <a:t>,,)</a:t>
            </a:r>
          </a:p>
          <a:p>
            <a:pPr marL="0" lvl="0" indent="0" algn="l" rtl="0">
              <a:spcBef>
                <a:spcPts val="0"/>
              </a:spcBef>
              <a:spcAft>
                <a:spcPts val="0"/>
              </a:spcAft>
              <a:buNone/>
            </a:pPr>
            <a:r>
              <a:rPr lang="en-US" dirty="0" smtClean="0"/>
              <a:t>Donor site must be closed primary </a:t>
            </a:r>
          </a:p>
          <a:p>
            <a:pPr marL="0" lvl="0" indent="0" algn="l" rtl="0">
              <a:spcBef>
                <a:spcPts val="0"/>
              </a:spcBef>
              <a:spcAft>
                <a:spcPts val="0"/>
              </a:spcAft>
              <a:buNone/>
            </a:pPr>
            <a:r>
              <a:rPr lang="en-US" dirty="0" smtClean="0"/>
              <a:t>-full thickness ass with greatest amount of primary contracture and least of secondary</a:t>
            </a:r>
          </a:p>
          <a:p>
            <a:pPr marL="0" lvl="0" indent="0" algn="l" rtl="0">
              <a:spcBef>
                <a:spcPts val="0"/>
              </a:spcBef>
              <a:spcAft>
                <a:spcPts val="0"/>
              </a:spcAft>
              <a:buNone/>
            </a:pPr>
            <a:r>
              <a:rPr lang="en-US" dirty="0" smtClean="0"/>
              <a:t>-best cosmetic </a:t>
            </a:r>
          </a:p>
          <a:p>
            <a:pPr marL="0" lvl="0" indent="0" algn="l" rtl="0">
              <a:spcBef>
                <a:spcPts val="0"/>
              </a:spcBef>
              <a:spcAft>
                <a:spcPts val="0"/>
              </a:spcAft>
              <a:buNone/>
            </a:pPr>
            <a:r>
              <a:rPr lang="en-US" dirty="0" smtClean="0"/>
              <a:t>Usually in full graft we take it from creases as inguinal cresses …</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8b64bce4a2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8b64bce4a2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b64bce4a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b64bce4a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-Function of skin is protection from external insults and various others </a:t>
            </a:r>
          </a:p>
          <a:p>
            <a:pPr marL="0" lvl="0" indent="0" algn="l" rtl="0">
              <a:spcBef>
                <a:spcPts val="0"/>
              </a:spcBef>
              <a:spcAft>
                <a:spcPts val="0"/>
              </a:spcAft>
              <a:buNone/>
            </a:pPr>
            <a:r>
              <a:rPr lang="en-US" dirty="0" smtClean="0"/>
              <a:t>The thickness of whole skin is variable </a:t>
            </a:r>
            <a:r>
              <a:rPr lang="en-US" dirty="0" err="1" smtClean="0"/>
              <a:t>acc</a:t>
            </a:r>
            <a:r>
              <a:rPr lang="en-US" dirty="0" smtClean="0"/>
              <a:t> to age ,gender,,</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c6532119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c6532119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8b64bce4a2_0_2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8b64bce4a2_0_2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8b64bce4a2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8b64bce4a2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8b64bce4a2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8b64bce4a2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8b64bce4a2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8b64bce4a2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75f465780c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75f465780c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6c6532119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6c6532119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 Nerve : most common donor site is the </a:t>
            </a:r>
            <a:r>
              <a:rPr lang="en-US" dirty="0" err="1" smtClean="0"/>
              <a:t>surak</a:t>
            </a:r>
            <a:r>
              <a:rPr lang="en-US" dirty="0" smtClean="0"/>
              <a:t> nerve .</a:t>
            </a:r>
          </a:p>
          <a:p>
            <a:pPr marL="0" lvl="0" indent="0" algn="l" rtl="0">
              <a:spcBef>
                <a:spcPts val="0"/>
              </a:spcBef>
              <a:spcAft>
                <a:spcPts val="0"/>
              </a:spcAft>
              <a:buNone/>
            </a:pPr>
            <a:r>
              <a:rPr lang="en-US" dirty="0" smtClean="0"/>
              <a:t>B- Fat : can be harvested as a structured graft or as </a:t>
            </a:r>
            <a:r>
              <a:rPr lang="en-US" dirty="0" err="1" smtClean="0"/>
              <a:t>lipoaspirate</a:t>
            </a:r>
            <a:r>
              <a:rPr lang="en-US" dirty="0" smtClean="0"/>
              <a:t> .</a:t>
            </a:r>
          </a:p>
          <a:p>
            <a:pPr marL="0" lvl="0" indent="0" algn="l" rtl="0">
              <a:spcBef>
                <a:spcPts val="0"/>
              </a:spcBef>
              <a:spcAft>
                <a:spcPts val="0"/>
              </a:spcAft>
              <a:buNone/>
            </a:pPr>
            <a:r>
              <a:rPr lang="en-US" dirty="0" smtClean="0"/>
              <a:t>C- Tendon : common donor sites are the </a:t>
            </a:r>
            <a:r>
              <a:rPr lang="en-US" dirty="0" err="1" smtClean="0"/>
              <a:t>palmaris</a:t>
            </a:r>
            <a:r>
              <a:rPr lang="en-US" dirty="0" smtClean="0"/>
              <a:t> </a:t>
            </a:r>
            <a:r>
              <a:rPr lang="en-US" dirty="0" err="1" smtClean="0"/>
              <a:t>longus</a:t>
            </a:r>
            <a:r>
              <a:rPr lang="en-US" dirty="0" smtClean="0"/>
              <a:t> , </a:t>
            </a:r>
            <a:r>
              <a:rPr lang="en-US" dirty="0" err="1" smtClean="0"/>
              <a:t>plantaris</a:t>
            </a:r>
            <a:r>
              <a:rPr lang="en-US" dirty="0" smtClean="0"/>
              <a:t> , extensor </a:t>
            </a:r>
            <a:r>
              <a:rPr lang="en-US" dirty="0" err="1" smtClean="0"/>
              <a:t>digitorum</a:t>
            </a:r>
            <a:r>
              <a:rPr lang="en-US" dirty="0" smtClean="0"/>
              <a:t> </a:t>
            </a:r>
            <a:r>
              <a:rPr lang="en-US" dirty="0" err="1" smtClean="0"/>
              <a:t>longus</a:t>
            </a:r>
            <a:r>
              <a:rPr lang="en-US" dirty="0" smtClean="0"/>
              <a:t> . </a:t>
            </a:r>
          </a:p>
          <a:p>
            <a:pPr marL="0" lvl="0" indent="0" algn="l" rtl="0">
              <a:spcBef>
                <a:spcPts val="0"/>
              </a:spcBef>
              <a:spcAft>
                <a:spcPts val="0"/>
              </a:spcAft>
              <a:buNone/>
            </a:pPr>
            <a:r>
              <a:rPr lang="en-US" dirty="0" smtClean="0"/>
              <a:t>D- Bone : common donor sites are the </a:t>
            </a:r>
            <a:r>
              <a:rPr lang="en-US" dirty="0" err="1" smtClean="0"/>
              <a:t>calvarium</a:t>
            </a:r>
            <a:r>
              <a:rPr lang="en-US" dirty="0" smtClean="0"/>
              <a:t> , iliac crest , </a:t>
            </a:r>
            <a:r>
              <a:rPr lang="en-US" dirty="0" err="1" smtClean="0"/>
              <a:t>tibial</a:t>
            </a:r>
            <a:r>
              <a:rPr lang="en-US" dirty="0" smtClean="0"/>
              <a:t> tuberosity , rib . </a:t>
            </a:r>
          </a:p>
          <a:p>
            <a:pPr marL="0" lvl="0" indent="0" algn="l" rtl="0">
              <a:spcBef>
                <a:spcPts val="0"/>
              </a:spcBef>
              <a:spcAft>
                <a:spcPts val="0"/>
              </a:spcAft>
              <a:buNone/>
            </a:pPr>
            <a:r>
              <a:rPr lang="en-US" dirty="0" smtClean="0"/>
              <a:t>E- Cartilage : nasal septum, rib .</a:t>
            </a:r>
          </a:p>
          <a:p>
            <a:pPr marL="0" lvl="0" indent="0" algn="l" rtl="0">
              <a:spcBef>
                <a:spcPts val="0"/>
              </a:spcBef>
              <a:spcAft>
                <a:spcPts val="0"/>
              </a:spcAft>
              <a:buNone/>
            </a:pPr>
            <a:r>
              <a:rPr lang="en-US" dirty="0" smtClean="0"/>
              <a:t>F- Muscle : typically small, can be harvested from any muscle .</a:t>
            </a:r>
          </a:p>
          <a:p>
            <a:pPr marL="0" lvl="0" indent="0" algn="l" rtl="0">
              <a:spcBef>
                <a:spcPts val="0"/>
              </a:spcBef>
              <a:spcAft>
                <a:spcPts val="0"/>
              </a:spcAft>
              <a:buNone/>
            </a:pPr>
            <a:r>
              <a:rPr lang="en-US" dirty="0" smtClean="0"/>
              <a:t>G- Composite : a graft that has more than one component, </a:t>
            </a:r>
            <a:r>
              <a:rPr lang="en-US" dirty="0" err="1" smtClean="0"/>
              <a:t>i.g</a:t>
            </a:r>
            <a:r>
              <a:rPr lang="en-US" dirty="0" smtClean="0"/>
              <a:t>. Cartilage and skin graft</a:t>
            </a: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6c6532119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6c6532119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8b64bce4a2_0_12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8b64bce4a2_0_12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smtClean="0">
                <a:solidFill>
                  <a:schemeClr val="dk1"/>
                </a:solidFill>
                <a:latin typeface="Calibri"/>
                <a:ea typeface="Calibri"/>
                <a:cs typeface="Calibri"/>
                <a:sym typeface="Calibri"/>
              </a:rPr>
              <a:t>The tubed (</a:t>
            </a:r>
            <a:r>
              <a:rPr lang="en-US" sz="1100" b="0" i="0" u="none" strike="noStrike" dirty="0" err="1" smtClean="0">
                <a:solidFill>
                  <a:schemeClr val="dk1"/>
                </a:solidFill>
                <a:latin typeface="Calibri"/>
                <a:ea typeface="Calibri"/>
                <a:cs typeface="Calibri"/>
                <a:sym typeface="Calibri"/>
              </a:rPr>
              <a:t>pedicled</a:t>
            </a:r>
            <a:r>
              <a:rPr lang="en-US" sz="1100" b="0" i="0" u="none" strike="noStrike" dirty="0" smtClean="0">
                <a:solidFill>
                  <a:schemeClr val="dk1"/>
                </a:solidFill>
                <a:latin typeface="Calibri"/>
                <a:ea typeface="Calibri"/>
                <a:cs typeface="Calibri"/>
                <a:sym typeface="Calibri"/>
              </a:rPr>
              <a:t>) flap is transferred to a recipient site with the lateral flap edges sewn together, while the new blood supply is incorporated from the distant end of the flap. </a:t>
            </a:r>
            <a:endParaRPr lang="en-US" dirty="0" smtClean="0"/>
          </a:p>
          <a:p>
            <a:endParaRPr lang="ar-SA" dirty="0"/>
          </a:p>
        </p:txBody>
      </p:sp>
    </p:spTree>
    <p:extLst>
      <p:ext uri="{BB962C8B-B14F-4D97-AF65-F5344CB8AC3E}">
        <p14:creationId xmlns:p14="http://schemas.microsoft.com/office/powerpoint/2010/main" val="140308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d932f3e7d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d932f3e7d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-it’s innermost layer are liable for replication that responsible for wound healing </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smtClean="0">
                <a:solidFill>
                  <a:schemeClr val="dk1"/>
                </a:solidFill>
                <a:latin typeface="Calibri"/>
                <a:ea typeface="Calibri"/>
                <a:cs typeface="Calibri"/>
                <a:sym typeface="Calibri"/>
              </a:rPr>
              <a:t>Divided completely from its donor it’s blood vessels are anastomosed to the recipient vessels at the recipient site using a microsurgical technique.</a:t>
            </a:r>
            <a:endParaRPr lang="en-US" dirty="0" smtClean="0"/>
          </a:p>
          <a:p>
            <a:endParaRPr lang="ar-SA" dirty="0"/>
          </a:p>
        </p:txBody>
      </p:sp>
    </p:spTree>
    <p:extLst>
      <p:ext uri="{BB962C8B-B14F-4D97-AF65-F5344CB8AC3E}">
        <p14:creationId xmlns:p14="http://schemas.microsoft.com/office/powerpoint/2010/main" val="410126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0" lvl="0" indent="0" algn="l" rtl="0">
              <a:spcBef>
                <a:spcPts val="0"/>
              </a:spcBef>
              <a:spcAft>
                <a:spcPts val="0"/>
              </a:spcAft>
              <a:buNone/>
            </a:pPr>
            <a:r>
              <a:rPr lang="en-US" b="1" dirty="0" smtClean="0"/>
              <a:t>Epidermal appendages </a:t>
            </a:r>
            <a:r>
              <a:rPr lang="en-US" dirty="0" smtClean="0"/>
              <a:t>: they named like that </a:t>
            </a:r>
            <a:r>
              <a:rPr lang="en-US" dirty="0" err="1" smtClean="0"/>
              <a:t>bc</a:t>
            </a:r>
            <a:r>
              <a:rPr lang="en-US" dirty="0" smtClean="0"/>
              <a:t> they </a:t>
            </a:r>
            <a:r>
              <a:rPr lang="en-US" dirty="0" err="1" smtClean="0"/>
              <a:t>doungrowth</a:t>
            </a:r>
            <a:r>
              <a:rPr lang="en-US" dirty="0" smtClean="0"/>
              <a:t> from epidermis but they bulk in dermis </a:t>
            </a:r>
          </a:p>
          <a:p>
            <a:pPr marL="0" lvl="0" indent="0" algn="l" rtl="0">
              <a:spcBef>
                <a:spcPts val="0"/>
              </a:spcBef>
              <a:spcAft>
                <a:spcPts val="0"/>
              </a:spcAft>
              <a:buNone/>
            </a:pPr>
            <a:r>
              <a:rPr lang="en-US" dirty="0" smtClean="0"/>
              <a:t>They are (sweat gland , </a:t>
            </a:r>
            <a:r>
              <a:rPr lang="en-US" dirty="0" err="1" smtClean="0"/>
              <a:t>pilosebaceous</a:t>
            </a:r>
            <a:r>
              <a:rPr lang="en-US" dirty="0" smtClean="0"/>
              <a:t> unit : hair follicle, sebaceous gland, nails )</a:t>
            </a:r>
          </a:p>
          <a:p>
            <a:pPr marL="0" lvl="0" indent="0" algn="l" rtl="0">
              <a:spcBef>
                <a:spcPts val="0"/>
              </a:spcBef>
              <a:spcAft>
                <a:spcPts val="0"/>
              </a:spcAft>
              <a:buNone/>
            </a:pPr>
            <a:r>
              <a:rPr lang="en-US" dirty="0" smtClean="0"/>
              <a:t>-</a:t>
            </a:r>
            <a:r>
              <a:rPr lang="en-US" dirty="0" err="1" smtClean="0"/>
              <a:t>pilosebaceous</a:t>
            </a:r>
            <a:r>
              <a:rPr lang="en-US" dirty="0" smtClean="0"/>
              <a:t> unit located throughout the body “sparing the palm ,soles and mucosa” and they are lined by germinal epithelium of the epidermis that imp in epidermal regeneration .</a:t>
            </a:r>
          </a:p>
          <a:p>
            <a:endParaRPr lang="ar-SA" dirty="0"/>
          </a:p>
        </p:txBody>
      </p:sp>
    </p:spTree>
    <p:extLst>
      <p:ext uri="{BB962C8B-B14F-4D97-AF65-F5344CB8AC3E}">
        <p14:creationId xmlns:p14="http://schemas.microsoft.com/office/powerpoint/2010/main" val="131002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c6532119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c6532119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-dermis mediate anchoring the epidermis to subcutaneous layer and </a:t>
            </a:r>
            <a:r>
              <a:rPr lang="en-US" dirty="0" err="1" smtClean="0"/>
              <a:t>harbour</a:t>
            </a:r>
            <a:r>
              <a:rPr lang="en-US" dirty="0" smtClean="0"/>
              <a:t> epidermal appendages</a:t>
            </a:r>
          </a:p>
          <a:p>
            <a:pPr marL="0" lvl="0" indent="0" algn="l" rtl="0">
              <a:spcBef>
                <a:spcPts val="0"/>
              </a:spcBef>
              <a:spcAft>
                <a:spcPts val="0"/>
              </a:spcAft>
              <a:buNone/>
            </a:pPr>
            <a:r>
              <a:rPr lang="en-US" dirty="0" smtClean="0"/>
              <a:t>-</a:t>
            </a:r>
            <a:r>
              <a:rPr lang="en-US" b="1" dirty="0" smtClean="0"/>
              <a:t>The papillary dermis </a:t>
            </a:r>
            <a:r>
              <a:rPr lang="en-US" dirty="0" smtClean="0"/>
              <a:t>: is the upper most layer of dermis composed of </a:t>
            </a:r>
            <a:r>
              <a:rPr lang="en-US" dirty="0" err="1" smtClean="0"/>
              <a:t>loosly</a:t>
            </a:r>
            <a:r>
              <a:rPr lang="en-US" dirty="0" smtClean="0"/>
              <a:t> arranged collagen </a:t>
            </a:r>
            <a:r>
              <a:rPr lang="en-US" dirty="0" err="1" smtClean="0"/>
              <a:t>fibe</a:t>
            </a:r>
            <a:r>
              <a:rPr lang="en-US" dirty="0" smtClean="0"/>
              <a:t> with capillary network providing nutrient to epidermis </a:t>
            </a:r>
          </a:p>
          <a:p>
            <a:pPr marL="0" lvl="0" indent="0" algn="l" rtl="0">
              <a:spcBef>
                <a:spcPts val="0"/>
              </a:spcBef>
              <a:spcAft>
                <a:spcPts val="0"/>
              </a:spcAft>
              <a:buNone/>
            </a:pPr>
            <a:r>
              <a:rPr lang="en-US" dirty="0" smtClean="0"/>
              <a:t>- </a:t>
            </a:r>
            <a:r>
              <a:rPr lang="en-US" b="1" dirty="0" smtClean="0"/>
              <a:t>The reticular dermis </a:t>
            </a:r>
            <a:r>
              <a:rPr lang="en-US" dirty="0" smtClean="0"/>
              <a:t>: composed of dense irregular collagen fiber and most of dermal elastin as well as </a:t>
            </a:r>
            <a:r>
              <a:rPr lang="en-US" dirty="0" err="1" smtClean="0"/>
              <a:t>pilosebaceous</a:t>
            </a:r>
            <a:r>
              <a:rPr lang="en-US" dirty="0" smtClean="0"/>
              <a:t>  and sweat gland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Its have multifunction as mainly insulator , storage of energy and protection from mechanical forces</a:t>
            </a:r>
          </a:p>
          <a:p>
            <a:endParaRPr lang="ar-SA" dirty="0"/>
          </a:p>
        </p:txBody>
      </p:sp>
    </p:spTree>
    <p:extLst>
      <p:ext uri="{BB962C8B-B14F-4D97-AF65-F5344CB8AC3E}">
        <p14:creationId xmlns:p14="http://schemas.microsoft.com/office/powerpoint/2010/main" val="66609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d932f3e7d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d932f3e7d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b64bce4a2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b64bce4a2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i="1" dirty="0" smtClean="0">
                <a:latin typeface="Arial"/>
                <a:ea typeface="Arial"/>
                <a:cs typeface="Arial"/>
                <a:sym typeface="Arial"/>
              </a:rPr>
              <a:t>Skin grafting involves taking a piece of skin from uninjured area of the body (called donor site ) and using it provide coverage for an open wound</a:t>
            </a:r>
            <a:endParaRPr lang="en-US" dirty="0" smtClean="0"/>
          </a:p>
          <a:p>
            <a:pPr marL="0" lvl="0" indent="0" algn="l" rtl="0">
              <a:spcBef>
                <a:spcPts val="0"/>
              </a:spcBef>
              <a:spcAft>
                <a:spcPts val="0"/>
              </a:spcAft>
              <a:buNone/>
            </a:pPr>
            <a:endParaRPr lang="en-US" sz="1100" i="1" dirty="0" smtClean="0">
              <a:latin typeface="Arial"/>
              <a:ea typeface="Arial"/>
              <a:cs typeface="Arial"/>
              <a:sym typeface="Arial"/>
            </a:endParaRPr>
          </a:p>
          <a:p>
            <a:pPr marL="0" lvl="0" indent="0" algn="l" rtl="0">
              <a:spcBef>
                <a:spcPts val="0"/>
              </a:spcBef>
              <a:spcAft>
                <a:spcPts val="0"/>
              </a:spcAft>
              <a:buNone/>
            </a:pPr>
            <a:r>
              <a:rPr lang="en-US" dirty="0" smtClean="0"/>
              <a:t>-when primary closure is impossible </a:t>
            </a:r>
            <a:r>
              <a:rPr lang="en-US" dirty="0" err="1" smtClean="0"/>
              <a:t>bc</a:t>
            </a:r>
            <a:r>
              <a:rPr lang="en-US" dirty="0" smtClean="0"/>
              <a:t> of soft tissue loss and secondary closure is CI we apply skin grafting</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79fe8c46d_1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79fe8c46d_1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-from 2 to 4 – all are temporarily and then need </a:t>
            </a:r>
            <a:r>
              <a:rPr lang="en-US" dirty="0" err="1" smtClean="0"/>
              <a:t>acual</a:t>
            </a:r>
            <a:r>
              <a:rPr lang="en-US" dirty="0" smtClean="0"/>
              <a:t> </a:t>
            </a:r>
            <a:r>
              <a:rPr lang="en-US" dirty="0" err="1" smtClean="0"/>
              <a:t>autograft</a:t>
            </a:r>
            <a:r>
              <a:rPr lang="en-US" dirty="0" smtClean="0"/>
              <a:t>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4094575" y="539500"/>
            <a:ext cx="4336200" cy="406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flipH="1">
            <a:off x="1492350" y="1659250"/>
            <a:ext cx="6159300" cy="18297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50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flipH="1">
            <a:off x="5309850" y="3674600"/>
            <a:ext cx="2341800" cy="490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dk1"/>
              </a:buClr>
              <a:buSzPts val="2800"/>
              <a:buNone/>
              <a:defRPr sz="1400">
                <a:solidFill>
                  <a:schemeClr val="lt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17">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2"/>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2"/>
          <p:cNvSpPr txBox="1">
            <a:spLocks noGrp="1"/>
          </p:cNvSpPr>
          <p:nvPr>
            <p:ph type="ctrTitle"/>
          </p:nvPr>
        </p:nvSpPr>
        <p:spPr>
          <a:xfrm>
            <a:off x="724225" y="3521050"/>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54" name="Google Shape;54;p12"/>
          <p:cNvSpPr txBox="1">
            <a:spLocks noGrp="1"/>
          </p:cNvSpPr>
          <p:nvPr>
            <p:ph type="subTitle" idx="1"/>
          </p:nvPr>
        </p:nvSpPr>
        <p:spPr>
          <a:xfrm>
            <a:off x="724100" y="3985775"/>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55" name="Google Shape;55;p12"/>
          <p:cNvSpPr txBox="1">
            <a:spLocks noGrp="1"/>
          </p:cNvSpPr>
          <p:nvPr>
            <p:ph type="title" idx="2" hasCustomPrompt="1"/>
          </p:nvPr>
        </p:nvSpPr>
        <p:spPr>
          <a:xfrm>
            <a:off x="724233" y="2851273"/>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2"/>
          <p:cNvSpPr txBox="1">
            <a:spLocks noGrp="1"/>
          </p:cNvSpPr>
          <p:nvPr>
            <p:ph type="ctrTitle" idx="3"/>
          </p:nvPr>
        </p:nvSpPr>
        <p:spPr>
          <a:xfrm>
            <a:off x="5432125" y="3521050"/>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57" name="Google Shape;57;p12"/>
          <p:cNvSpPr txBox="1">
            <a:spLocks noGrp="1"/>
          </p:cNvSpPr>
          <p:nvPr>
            <p:ph type="subTitle" idx="4"/>
          </p:nvPr>
        </p:nvSpPr>
        <p:spPr>
          <a:xfrm>
            <a:off x="5432101" y="3985775"/>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58" name="Google Shape;58;p12"/>
          <p:cNvSpPr txBox="1">
            <a:spLocks noGrp="1"/>
          </p:cNvSpPr>
          <p:nvPr>
            <p:ph type="title" idx="5" hasCustomPrompt="1"/>
          </p:nvPr>
        </p:nvSpPr>
        <p:spPr>
          <a:xfrm>
            <a:off x="5432101" y="2851273"/>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59" name="Google Shape;59;p12"/>
          <p:cNvSpPr txBox="1">
            <a:spLocks noGrp="1"/>
          </p:cNvSpPr>
          <p:nvPr>
            <p:ph type="ctrTitle" idx="6"/>
          </p:nvPr>
        </p:nvSpPr>
        <p:spPr>
          <a:xfrm>
            <a:off x="724225" y="1207150"/>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60" name="Google Shape;60;p12"/>
          <p:cNvSpPr txBox="1">
            <a:spLocks noGrp="1"/>
          </p:cNvSpPr>
          <p:nvPr>
            <p:ph type="subTitle" idx="7"/>
          </p:nvPr>
        </p:nvSpPr>
        <p:spPr>
          <a:xfrm>
            <a:off x="724230" y="1671770"/>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1" name="Google Shape;61;p12"/>
          <p:cNvSpPr txBox="1">
            <a:spLocks noGrp="1"/>
          </p:cNvSpPr>
          <p:nvPr>
            <p:ph type="title" idx="8" hasCustomPrompt="1"/>
          </p:nvPr>
        </p:nvSpPr>
        <p:spPr>
          <a:xfrm>
            <a:off x="724230" y="537275"/>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62" name="Google Shape;62;p12"/>
          <p:cNvSpPr txBox="1">
            <a:spLocks noGrp="1"/>
          </p:cNvSpPr>
          <p:nvPr>
            <p:ph type="ctrTitle" idx="9"/>
          </p:nvPr>
        </p:nvSpPr>
        <p:spPr>
          <a:xfrm>
            <a:off x="5432100" y="1207053"/>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63" name="Google Shape;63;p12"/>
          <p:cNvSpPr txBox="1">
            <a:spLocks noGrp="1"/>
          </p:cNvSpPr>
          <p:nvPr>
            <p:ph type="subTitle" idx="13"/>
          </p:nvPr>
        </p:nvSpPr>
        <p:spPr>
          <a:xfrm>
            <a:off x="5432104" y="1671770"/>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4" name="Google Shape;64;p12"/>
          <p:cNvSpPr txBox="1">
            <a:spLocks noGrp="1"/>
          </p:cNvSpPr>
          <p:nvPr>
            <p:ph type="title" idx="14" hasCustomPrompt="1"/>
          </p:nvPr>
        </p:nvSpPr>
        <p:spPr>
          <a:xfrm>
            <a:off x="5432101" y="537275"/>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w Center by Slidesgo">
  <p:cSld name="CUSTOM_17_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3"/>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txBox="1">
            <a:spLocks noGrp="1"/>
          </p:cNvSpPr>
          <p:nvPr>
            <p:ph type="ctrTitle"/>
          </p:nvPr>
        </p:nvSpPr>
        <p:spPr>
          <a:xfrm>
            <a:off x="713225" y="4059400"/>
            <a:ext cx="7717500" cy="548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Clr>
                <a:srgbClr val="000000"/>
              </a:buClr>
              <a:buSzPts val="1600"/>
              <a:buNone/>
              <a:defRPr sz="2300">
                <a:solidFill>
                  <a:schemeClr val="lt1"/>
                </a:solidFill>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68" name="Google Shape;68;p13"/>
          <p:cNvSpPr txBox="1">
            <a:spLocks noGrp="1"/>
          </p:cNvSpPr>
          <p:nvPr>
            <p:ph type="subTitle" idx="1"/>
          </p:nvPr>
        </p:nvSpPr>
        <p:spPr>
          <a:xfrm flipH="1">
            <a:off x="1486300" y="2198825"/>
            <a:ext cx="6171300" cy="111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solidFill>
                  <a:schemeClr val="lt1"/>
                </a:solidFill>
              </a:defRPr>
            </a:lvl1pPr>
            <a:lvl2pPr lvl="1" algn="ctr" rtl="0">
              <a:lnSpc>
                <a:spcPct val="100000"/>
              </a:lnSpc>
              <a:spcBef>
                <a:spcPts val="1600"/>
              </a:spcBef>
              <a:spcAft>
                <a:spcPts val="0"/>
              </a:spcAft>
              <a:buNone/>
              <a:defRPr sz="2600">
                <a:solidFill>
                  <a:schemeClr val="lt1"/>
                </a:solidFill>
              </a:defRPr>
            </a:lvl2pPr>
            <a:lvl3pPr lvl="2" algn="ctr" rtl="0">
              <a:lnSpc>
                <a:spcPct val="100000"/>
              </a:lnSpc>
              <a:spcBef>
                <a:spcPts val="1600"/>
              </a:spcBef>
              <a:spcAft>
                <a:spcPts val="0"/>
              </a:spcAft>
              <a:buNone/>
              <a:defRPr sz="2600">
                <a:solidFill>
                  <a:schemeClr val="lt1"/>
                </a:solidFill>
              </a:defRPr>
            </a:lvl3pPr>
            <a:lvl4pPr lvl="3" algn="ctr" rtl="0">
              <a:lnSpc>
                <a:spcPct val="100000"/>
              </a:lnSpc>
              <a:spcBef>
                <a:spcPts val="1600"/>
              </a:spcBef>
              <a:spcAft>
                <a:spcPts val="0"/>
              </a:spcAft>
              <a:buNone/>
              <a:defRPr sz="2600">
                <a:solidFill>
                  <a:schemeClr val="lt1"/>
                </a:solidFill>
              </a:defRPr>
            </a:lvl4pPr>
            <a:lvl5pPr lvl="4" algn="ctr" rtl="0">
              <a:lnSpc>
                <a:spcPct val="100000"/>
              </a:lnSpc>
              <a:spcBef>
                <a:spcPts val="1600"/>
              </a:spcBef>
              <a:spcAft>
                <a:spcPts val="0"/>
              </a:spcAft>
              <a:buNone/>
              <a:defRPr sz="2600">
                <a:solidFill>
                  <a:schemeClr val="lt1"/>
                </a:solidFill>
              </a:defRPr>
            </a:lvl5pPr>
            <a:lvl6pPr lvl="5" algn="ctr" rtl="0">
              <a:lnSpc>
                <a:spcPct val="100000"/>
              </a:lnSpc>
              <a:spcBef>
                <a:spcPts val="1600"/>
              </a:spcBef>
              <a:spcAft>
                <a:spcPts val="0"/>
              </a:spcAft>
              <a:buNone/>
              <a:defRPr sz="2600">
                <a:solidFill>
                  <a:schemeClr val="lt1"/>
                </a:solidFill>
              </a:defRPr>
            </a:lvl6pPr>
            <a:lvl7pPr lvl="6" algn="ctr" rtl="0">
              <a:lnSpc>
                <a:spcPct val="100000"/>
              </a:lnSpc>
              <a:spcBef>
                <a:spcPts val="1600"/>
              </a:spcBef>
              <a:spcAft>
                <a:spcPts val="0"/>
              </a:spcAft>
              <a:buNone/>
              <a:defRPr sz="2600">
                <a:solidFill>
                  <a:schemeClr val="lt1"/>
                </a:solidFill>
              </a:defRPr>
            </a:lvl7pPr>
            <a:lvl8pPr lvl="7" algn="ctr" rtl="0">
              <a:lnSpc>
                <a:spcPct val="100000"/>
              </a:lnSpc>
              <a:spcBef>
                <a:spcPts val="1600"/>
              </a:spcBef>
              <a:spcAft>
                <a:spcPts val="0"/>
              </a:spcAft>
              <a:buNone/>
              <a:defRPr sz="2600">
                <a:solidFill>
                  <a:schemeClr val="lt1"/>
                </a:solidFill>
              </a:defRPr>
            </a:lvl8pPr>
            <a:lvl9pPr lvl="8" algn="ctr" rtl="0">
              <a:lnSpc>
                <a:spcPct val="100000"/>
              </a:lnSpc>
              <a:spcBef>
                <a:spcPts val="1600"/>
              </a:spcBef>
              <a:spcAft>
                <a:spcPts val="1600"/>
              </a:spcAft>
              <a:buNone/>
              <a:defRPr sz="2600">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columns">
  <p:cSld name="TITLE_ONLY_1_1">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4"/>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txBox="1">
            <a:spLocks noGrp="1"/>
          </p:cNvSpPr>
          <p:nvPr>
            <p:ph type="subTitle" idx="1"/>
          </p:nvPr>
        </p:nvSpPr>
        <p:spPr>
          <a:xfrm>
            <a:off x="713225" y="2248500"/>
            <a:ext cx="1982700" cy="72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2" name="Google Shape;72;p14"/>
          <p:cNvSpPr txBox="1">
            <a:spLocks noGrp="1"/>
          </p:cNvSpPr>
          <p:nvPr>
            <p:ph type="subTitle" idx="2"/>
          </p:nvPr>
        </p:nvSpPr>
        <p:spPr>
          <a:xfrm>
            <a:off x="3580663" y="2250304"/>
            <a:ext cx="1982700" cy="72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3" name="Google Shape;73;p14"/>
          <p:cNvSpPr txBox="1">
            <a:spLocks noGrp="1"/>
          </p:cNvSpPr>
          <p:nvPr>
            <p:ph type="subTitle" idx="3"/>
          </p:nvPr>
        </p:nvSpPr>
        <p:spPr>
          <a:xfrm>
            <a:off x="6448102" y="2248500"/>
            <a:ext cx="1982700" cy="72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4" name="Google Shape;74;p14"/>
          <p:cNvSpPr txBox="1">
            <a:spLocks noGrp="1"/>
          </p:cNvSpPr>
          <p:nvPr>
            <p:ph type="subTitle" idx="4"/>
          </p:nvPr>
        </p:nvSpPr>
        <p:spPr>
          <a:xfrm>
            <a:off x="713225" y="3882875"/>
            <a:ext cx="1982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5" name="Google Shape;75;p14"/>
          <p:cNvSpPr txBox="1">
            <a:spLocks noGrp="1"/>
          </p:cNvSpPr>
          <p:nvPr>
            <p:ph type="subTitle" idx="5"/>
          </p:nvPr>
        </p:nvSpPr>
        <p:spPr>
          <a:xfrm>
            <a:off x="3580663" y="3884683"/>
            <a:ext cx="1982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6" name="Google Shape;76;p14"/>
          <p:cNvSpPr txBox="1">
            <a:spLocks noGrp="1"/>
          </p:cNvSpPr>
          <p:nvPr>
            <p:ph type="subTitle" idx="6"/>
          </p:nvPr>
        </p:nvSpPr>
        <p:spPr>
          <a:xfrm>
            <a:off x="6448102" y="3882875"/>
            <a:ext cx="1982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7" name="Google Shape;77;p14"/>
          <p:cNvSpPr txBox="1">
            <a:spLocks noGrp="1"/>
          </p:cNvSpPr>
          <p:nvPr>
            <p:ph type="subTitle" idx="7"/>
          </p:nvPr>
        </p:nvSpPr>
        <p:spPr>
          <a:xfrm>
            <a:off x="713238" y="1755650"/>
            <a:ext cx="1982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78" name="Google Shape;78;p14"/>
          <p:cNvSpPr txBox="1">
            <a:spLocks noGrp="1"/>
          </p:cNvSpPr>
          <p:nvPr>
            <p:ph type="subTitle" idx="8"/>
          </p:nvPr>
        </p:nvSpPr>
        <p:spPr>
          <a:xfrm>
            <a:off x="3580677" y="1756431"/>
            <a:ext cx="1982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79" name="Google Shape;79;p14"/>
          <p:cNvSpPr txBox="1">
            <a:spLocks noGrp="1"/>
          </p:cNvSpPr>
          <p:nvPr>
            <p:ph type="subTitle" idx="9"/>
          </p:nvPr>
        </p:nvSpPr>
        <p:spPr>
          <a:xfrm>
            <a:off x="6448117" y="1755650"/>
            <a:ext cx="1982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0" name="Google Shape;80;p14"/>
          <p:cNvSpPr txBox="1">
            <a:spLocks noGrp="1"/>
          </p:cNvSpPr>
          <p:nvPr>
            <p:ph type="subTitle" idx="13"/>
          </p:nvPr>
        </p:nvSpPr>
        <p:spPr>
          <a:xfrm>
            <a:off x="713238" y="3385825"/>
            <a:ext cx="1982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1" name="Google Shape;81;p14"/>
          <p:cNvSpPr txBox="1">
            <a:spLocks noGrp="1"/>
          </p:cNvSpPr>
          <p:nvPr>
            <p:ph type="subTitle" idx="14"/>
          </p:nvPr>
        </p:nvSpPr>
        <p:spPr>
          <a:xfrm>
            <a:off x="3580677" y="3386608"/>
            <a:ext cx="1982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2" name="Google Shape;82;p14"/>
          <p:cNvSpPr txBox="1">
            <a:spLocks noGrp="1"/>
          </p:cNvSpPr>
          <p:nvPr>
            <p:ph type="subTitle" idx="15"/>
          </p:nvPr>
        </p:nvSpPr>
        <p:spPr>
          <a:xfrm>
            <a:off x="6448117" y="3385825"/>
            <a:ext cx="1982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3" name="Google Shape;83;p14"/>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p:cSld name="CUSTOM_16">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15"/>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txBox="1">
            <a:spLocks noGrp="1"/>
          </p:cNvSpPr>
          <p:nvPr>
            <p:ph type="ctrTitle"/>
          </p:nvPr>
        </p:nvSpPr>
        <p:spPr>
          <a:xfrm flipH="1">
            <a:off x="852425" y="2779500"/>
            <a:ext cx="2102400" cy="503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600"/>
              <a:buNone/>
              <a:defRPr sz="2200">
                <a:solidFill>
                  <a:schemeClr val="lt1"/>
                </a:solidFill>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87" name="Google Shape;87;p15"/>
          <p:cNvSpPr txBox="1">
            <a:spLocks noGrp="1"/>
          </p:cNvSpPr>
          <p:nvPr>
            <p:ph type="subTitle" idx="1"/>
          </p:nvPr>
        </p:nvSpPr>
        <p:spPr>
          <a:xfrm flipH="1">
            <a:off x="852425" y="3303900"/>
            <a:ext cx="21024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88" name="Google Shape;88;p15"/>
          <p:cNvSpPr txBox="1">
            <a:spLocks noGrp="1"/>
          </p:cNvSpPr>
          <p:nvPr>
            <p:ph type="ctrTitle" idx="2"/>
          </p:nvPr>
        </p:nvSpPr>
        <p:spPr>
          <a:xfrm>
            <a:off x="713225" y="705228"/>
            <a:ext cx="4203900" cy="1422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800"/>
              <a:buFont typeface="Anton"/>
              <a:buNone/>
              <a:defRPr sz="4800">
                <a:solidFill>
                  <a:schemeClr val="lt1"/>
                </a:solidFill>
              </a:defRPr>
            </a:lvl1pPr>
            <a:lvl2pPr lvl="1"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2pPr>
            <a:lvl3pPr lvl="2"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3pPr>
            <a:lvl4pPr lvl="3"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4pPr>
            <a:lvl5pPr lvl="4"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5pPr>
            <a:lvl6pPr lvl="5"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6pPr>
            <a:lvl7pPr lvl="6"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7pPr>
            <a:lvl8pPr lvl="7"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8pPr>
            <a:lvl9pPr lvl="8"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9pPr>
          </a:lstStyle>
          <a:p>
            <a:endParaRPr/>
          </a:p>
        </p:txBody>
      </p:sp>
      <p:sp>
        <p:nvSpPr>
          <p:cNvPr id="89" name="Google Shape;89;p15"/>
          <p:cNvSpPr txBox="1">
            <a:spLocks noGrp="1"/>
          </p:cNvSpPr>
          <p:nvPr>
            <p:ph type="ctrTitle" idx="3"/>
          </p:nvPr>
        </p:nvSpPr>
        <p:spPr>
          <a:xfrm flipH="1">
            <a:off x="3520800" y="2779500"/>
            <a:ext cx="2102400" cy="503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600"/>
              <a:buNone/>
              <a:defRPr sz="2200">
                <a:solidFill>
                  <a:schemeClr val="lt1"/>
                </a:solidFill>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90" name="Google Shape;90;p15"/>
          <p:cNvSpPr txBox="1">
            <a:spLocks noGrp="1"/>
          </p:cNvSpPr>
          <p:nvPr>
            <p:ph type="subTitle" idx="4"/>
          </p:nvPr>
        </p:nvSpPr>
        <p:spPr>
          <a:xfrm flipH="1">
            <a:off x="3520800" y="3303900"/>
            <a:ext cx="21024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91" name="Google Shape;91;p15"/>
          <p:cNvSpPr txBox="1">
            <a:spLocks noGrp="1"/>
          </p:cNvSpPr>
          <p:nvPr>
            <p:ph type="ctrTitle" idx="5"/>
          </p:nvPr>
        </p:nvSpPr>
        <p:spPr>
          <a:xfrm flipH="1">
            <a:off x="6189175" y="2779500"/>
            <a:ext cx="2102400" cy="503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600"/>
              <a:buNone/>
              <a:defRPr sz="2200">
                <a:solidFill>
                  <a:schemeClr val="lt1"/>
                </a:solidFill>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92" name="Google Shape;92;p15"/>
          <p:cNvSpPr txBox="1">
            <a:spLocks noGrp="1"/>
          </p:cNvSpPr>
          <p:nvPr>
            <p:ph type="subTitle" idx="6"/>
          </p:nvPr>
        </p:nvSpPr>
        <p:spPr>
          <a:xfrm flipH="1">
            <a:off x="6189175" y="3303900"/>
            <a:ext cx="21024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TITLE_ONLY_3_1">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16"/>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txBox="1">
            <a:spLocks noGrp="1"/>
          </p:cNvSpPr>
          <p:nvPr>
            <p:ph type="subTitle" idx="1"/>
          </p:nvPr>
        </p:nvSpPr>
        <p:spPr>
          <a:xfrm>
            <a:off x="908200" y="3998497"/>
            <a:ext cx="3153000" cy="49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96" name="Google Shape;96;p16"/>
          <p:cNvSpPr txBox="1">
            <a:spLocks noGrp="1"/>
          </p:cNvSpPr>
          <p:nvPr>
            <p:ph type="title" hasCustomPrompt="1"/>
          </p:nvPr>
        </p:nvSpPr>
        <p:spPr>
          <a:xfrm>
            <a:off x="908200" y="3416095"/>
            <a:ext cx="3153000" cy="456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36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97" name="Google Shape;97;p16"/>
          <p:cNvSpPr txBox="1">
            <a:spLocks noGrp="1"/>
          </p:cNvSpPr>
          <p:nvPr>
            <p:ph type="subTitle" idx="2"/>
          </p:nvPr>
        </p:nvSpPr>
        <p:spPr>
          <a:xfrm>
            <a:off x="5094375" y="3998497"/>
            <a:ext cx="3153000" cy="49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98" name="Google Shape;98;p16"/>
          <p:cNvSpPr txBox="1">
            <a:spLocks noGrp="1"/>
          </p:cNvSpPr>
          <p:nvPr>
            <p:ph type="title" idx="3" hasCustomPrompt="1"/>
          </p:nvPr>
        </p:nvSpPr>
        <p:spPr>
          <a:xfrm>
            <a:off x="5094375" y="3416095"/>
            <a:ext cx="3153000" cy="456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36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6"/>
          <p:cNvSpPr txBox="1">
            <a:spLocks noGrp="1"/>
          </p:cNvSpPr>
          <p:nvPr>
            <p:ph type="subTitle" idx="4"/>
          </p:nvPr>
        </p:nvSpPr>
        <p:spPr>
          <a:xfrm>
            <a:off x="908200" y="2214834"/>
            <a:ext cx="3153000" cy="49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00" name="Google Shape;100;p16"/>
          <p:cNvSpPr txBox="1">
            <a:spLocks noGrp="1"/>
          </p:cNvSpPr>
          <p:nvPr>
            <p:ph type="title" idx="5" hasCustomPrompt="1"/>
          </p:nvPr>
        </p:nvSpPr>
        <p:spPr>
          <a:xfrm>
            <a:off x="908200" y="1632432"/>
            <a:ext cx="3153000" cy="456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36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01" name="Google Shape;101;p16"/>
          <p:cNvSpPr txBox="1">
            <a:spLocks noGrp="1"/>
          </p:cNvSpPr>
          <p:nvPr>
            <p:ph type="subTitle" idx="6"/>
          </p:nvPr>
        </p:nvSpPr>
        <p:spPr>
          <a:xfrm>
            <a:off x="5094375" y="2214798"/>
            <a:ext cx="3153000" cy="49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02" name="Google Shape;102;p16"/>
          <p:cNvSpPr txBox="1">
            <a:spLocks noGrp="1"/>
          </p:cNvSpPr>
          <p:nvPr>
            <p:ph type="title" idx="7" hasCustomPrompt="1"/>
          </p:nvPr>
        </p:nvSpPr>
        <p:spPr>
          <a:xfrm>
            <a:off x="5094375" y="1632396"/>
            <a:ext cx="3153000" cy="456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36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03" name="Google Shape;103;p16"/>
          <p:cNvSpPr txBox="1">
            <a:spLocks noGrp="1"/>
          </p:cNvSpPr>
          <p:nvPr>
            <p:ph type="ctrTitle" idx="8"/>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_AND_BODY_1_1">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7"/>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txBox="1">
            <a:spLocks noGrp="1"/>
          </p:cNvSpPr>
          <p:nvPr>
            <p:ph type="ctrTitle"/>
          </p:nvPr>
        </p:nvSpPr>
        <p:spPr>
          <a:xfrm>
            <a:off x="1501996" y="1487450"/>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07" name="Google Shape;107;p17"/>
          <p:cNvSpPr txBox="1">
            <a:spLocks noGrp="1"/>
          </p:cNvSpPr>
          <p:nvPr>
            <p:ph type="subTitle" idx="1"/>
          </p:nvPr>
        </p:nvSpPr>
        <p:spPr>
          <a:xfrm>
            <a:off x="1501975" y="1915926"/>
            <a:ext cx="2581800" cy="7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08" name="Google Shape;108;p17"/>
          <p:cNvSpPr txBox="1">
            <a:spLocks noGrp="1"/>
          </p:cNvSpPr>
          <p:nvPr>
            <p:ph type="ctrTitle" idx="2"/>
          </p:nvPr>
        </p:nvSpPr>
        <p:spPr>
          <a:xfrm>
            <a:off x="5848946" y="1487450"/>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09" name="Google Shape;109;p17"/>
          <p:cNvSpPr txBox="1">
            <a:spLocks noGrp="1"/>
          </p:cNvSpPr>
          <p:nvPr>
            <p:ph type="subTitle" idx="3"/>
          </p:nvPr>
        </p:nvSpPr>
        <p:spPr>
          <a:xfrm>
            <a:off x="5848925" y="1915926"/>
            <a:ext cx="2581800" cy="7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10" name="Google Shape;110;p17"/>
          <p:cNvSpPr txBox="1">
            <a:spLocks noGrp="1"/>
          </p:cNvSpPr>
          <p:nvPr>
            <p:ph type="ctrTitle" idx="4"/>
          </p:nvPr>
        </p:nvSpPr>
        <p:spPr>
          <a:xfrm>
            <a:off x="1502146" y="3242775"/>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11" name="Google Shape;111;p17"/>
          <p:cNvSpPr txBox="1">
            <a:spLocks noGrp="1"/>
          </p:cNvSpPr>
          <p:nvPr>
            <p:ph type="subTitle" idx="5"/>
          </p:nvPr>
        </p:nvSpPr>
        <p:spPr>
          <a:xfrm>
            <a:off x="1502125" y="3671251"/>
            <a:ext cx="2581800" cy="58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12" name="Google Shape;112;p17"/>
          <p:cNvSpPr txBox="1">
            <a:spLocks noGrp="1"/>
          </p:cNvSpPr>
          <p:nvPr>
            <p:ph type="ctrTitle" idx="6"/>
          </p:nvPr>
        </p:nvSpPr>
        <p:spPr>
          <a:xfrm>
            <a:off x="5848946" y="3242774"/>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13" name="Google Shape;113;p17"/>
          <p:cNvSpPr txBox="1">
            <a:spLocks noGrp="1"/>
          </p:cNvSpPr>
          <p:nvPr>
            <p:ph type="subTitle" idx="7"/>
          </p:nvPr>
        </p:nvSpPr>
        <p:spPr>
          <a:xfrm>
            <a:off x="5848925" y="3671250"/>
            <a:ext cx="2581800" cy="58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14" name="Google Shape;114;p17"/>
          <p:cNvSpPr txBox="1">
            <a:spLocks noGrp="1"/>
          </p:cNvSpPr>
          <p:nvPr>
            <p:ph type="ctrTitle" idx="8"/>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TITLE_AND_BODY_1_1_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8"/>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
        <p:nvSpPr>
          <p:cNvPr id="118" name="Google Shape;118;p18"/>
          <p:cNvSpPr txBox="1">
            <a:spLocks noGrp="1"/>
          </p:cNvSpPr>
          <p:nvPr>
            <p:ph type="subTitle" idx="1"/>
          </p:nvPr>
        </p:nvSpPr>
        <p:spPr>
          <a:xfrm>
            <a:off x="713225" y="1605775"/>
            <a:ext cx="3213900" cy="445500"/>
          </a:xfrm>
          <a:prstGeom prst="rect">
            <a:avLst/>
          </a:prstGeom>
          <a:solidFill>
            <a:schemeClr val="dk1"/>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Josefin Sans"/>
              <a:buNone/>
              <a:defRPr b="1">
                <a:solidFill>
                  <a:schemeClr val="lt1"/>
                </a:solidFill>
                <a:latin typeface="Josefin Sans"/>
                <a:ea typeface="Josefin Sans"/>
                <a:cs typeface="Josefin Sans"/>
                <a:sym typeface="Josefin Sans"/>
              </a:defRPr>
            </a:lvl1pPr>
            <a:lvl2pPr lvl="1"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2pPr>
            <a:lvl3pPr lvl="2"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3pPr>
            <a:lvl4pPr lvl="3"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4pPr>
            <a:lvl5pPr lvl="4"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5pPr>
            <a:lvl6pPr lvl="5"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6pPr>
            <a:lvl7pPr lvl="6"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7pPr>
            <a:lvl8pPr lvl="7"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8pPr>
            <a:lvl9pPr lvl="8"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9pPr>
          </a:lstStyle>
          <a:p>
            <a:endParaRPr/>
          </a:p>
        </p:txBody>
      </p:sp>
      <p:sp>
        <p:nvSpPr>
          <p:cNvPr id="119" name="Google Shape;119;p18"/>
          <p:cNvSpPr txBox="1">
            <a:spLocks noGrp="1"/>
          </p:cNvSpPr>
          <p:nvPr>
            <p:ph type="subTitle" idx="2"/>
          </p:nvPr>
        </p:nvSpPr>
        <p:spPr>
          <a:xfrm>
            <a:off x="978026" y="2108350"/>
            <a:ext cx="2684400" cy="4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Josefin Slab"/>
              <a:buNone/>
              <a:defRPr sz="16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120" name="Google Shape;120;p18"/>
          <p:cNvSpPr txBox="1">
            <a:spLocks noGrp="1"/>
          </p:cNvSpPr>
          <p:nvPr>
            <p:ph type="subTitle" idx="3"/>
          </p:nvPr>
        </p:nvSpPr>
        <p:spPr>
          <a:xfrm>
            <a:off x="5216726" y="1605800"/>
            <a:ext cx="3213900" cy="445500"/>
          </a:xfrm>
          <a:prstGeom prst="rect">
            <a:avLst/>
          </a:prstGeom>
          <a:solidFill>
            <a:schemeClr val="dk1"/>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Josefin Sans"/>
              <a:buNone/>
              <a:defRPr b="1">
                <a:solidFill>
                  <a:schemeClr val="lt1"/>
                </a:solidFill>
                <a:latin typeface="Josefin Sans"/>
                <a:ea typeface="Josefin Sans"/>
                <a:cs typeface="Josefin Sans"/>
                <a:sym typeface="Josefin Sans"/>
              </a:defRPr>
            </a:lvl1pPr>
            <a:lvl2pPr lvl="1"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2pPr>
            <a:lvl3pPr lvl="2"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3pPr>
            <a:lvl4pPr lvl="3"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4pPr>
            <a:lvl5pPr lvl="4"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5pPr>
            <a:lvl6pPr lvl="5"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6pPr>
            <a:lvl7pPr lvl="6"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7pPr>
            <a:lvl8pPr lvl="7"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8pPr>
            <a:lvl9pPr lvl="8"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9pPr>
          </a:lstStyle>
          <a:p>
            <a:endParaRPr/>
          </a:p>
        </p:txBody>
      </p:sp>
      <p:sp>
        <p:nvSpPr>
          <p:cNvPr id="121" name="Google Shape;121;p18"/>
          <p:cNvSpPr txBox="1">
            <a:spLocks noGrp="1"/>
          </p:cNvSpPr>
          <p:nvPr>
            <p:ph type="subTitle" idx="4"/>
          </p:nvPr>
        </p:nvSpPr>
        <p:spPr>
          <a:xfrm>
            <a:off x="5481437" y="2108350"/>
            <a:ext cx="2684400" cy="4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Josefin Slab"/>
              <a:buNone/>
              <a:defRPr sz="16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122" name="Google Shape;122;p18"/>
          <p:cNvSpPr txBox="1">
            <a:spLocks noGrp="1"/>
          </p:cNvSpPr>
          <p:nvPr>
            <p:ph type="subTitle" idx="5"/>
          </p:nvPr>
        </p:nvSpPr>
        <p:spPr>
          <a:xfrm>
            <a:off x="713225" y="3385822"/>
            <a:ext cx="3213900" cy="445500"/>
          </a:xfrm>
          <a:prstGeom prst="rect">
            <a:avLst/>
          </a:prstGeom>
          <a:solidFill>
            <a:schemeClr val="dk1"/>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Josefin Sans"/>
              <a:buNone/>
              <a:defRPr b="1">
                <a:solidFill>
                  <a:schemeClr val="lt1"/>
                </a:solidFill>
                <a:latin typeface="Josefin Sans"/>
                <a:ea typeface="Josefin Sans"/>
                <a:cs typeface="Josefin Sans"/>
                <a:sym typeface="Josefin Sans"/>
              </a:defRPr>
            </a:lvl1pPr>
            <a:lvl2pPr lvl="1"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2pPr>
            <a:lvl3pPr lvl="2"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3pPr>
            <a:lvl4pPr lvl="3"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4pPr>
            <a:lvl5pPr lvl="4"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5pPr>
            <a:lvl6pPr lvl="5"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6pPr>
            <a:lvl7pPr lvl="6"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7pPr>
            <a:lvl8pPr lvl="7"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8pPr>
            <a:lvl9pPr lvl="8"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9pPr>
          </a:lstStyle>
          <a:p>
            <a:endParaRPr/>
          </a:p>
        </p:txBody>
      </p:sp>
      <p:sp>
        <p:nvSpPr>
          <p:cNvPr id="123" name="Google Shape;123;p18"/>
          <p:cNvSpPr txBox="1">
            <a:spLocks noGrp="1"/>
          </p:cNvSpPr>
          <p:nvPr>
            <p:ph type="subTitle" idx="6"/>
          </p:nvPr>
        </p:nvSpPr>
        <p:spPr>
          <a:xfrm>
            <a:off x="978026" y="3896077"/>
            <a:ext cx="2684400" cy="4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Josefin Slab"/>
              <a:buNone/>
              <a:defRPr sz="16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124" name="Google Shape;124;p18"/>
          <p:cNvSpPr txBox="1">
            <a:spLocks noGrp="1"/>
          </p:cNvSpPr>
          <p:nvPr>
            <p:ph type="subTitle" idx="7"/>
          </p:nvPr>
        </p:nvSpPr>
        <p:spPr>
          <a:xfrm>
            <a:off x="5216726" y="3385801"/>
            <a:ext cx="3213900" cy="445500"/>
          </a:xfrm>
          <a:prstGeom prst="rect">
            <a:avLst/>
          </a:prstGeom>
          <a:solidFill>
            <a:schemeClr val="dk1"/>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Josefin Sans"/>
              <a:buNone/>
              <a:defRPr b="1">
                <a:solidFill>
                  <a:schemeClr val="lt1"/>
                </a:solidFill>
                <a:latin typeface="Josefin Sans"/>
                <a:ea typeface="Josefin Sans"/>
                <a:cs typeface="Josefin Sans"/>
                <a:sym typeface="Josefin Sans"/>
              </a:defRPr>
            </a:lvl1pPr>
            <a:lvl2pPr lvl="1"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2pPr>
            <a:lvl3pPr lvl="2"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3pPr>
            <a:lvl4pPr lvl="3"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4pPr>
            <a:lvl5pPr lvl="4"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5pPr>
            <a:lvl6pPr lvl="5"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6pPr>
            <a:lvl7pPr lvl="6"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7pPr>
            <a:lvl8pPr lvl="7"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8pPr>
            <a:lvl9pPr lvl="8" algn="ctr" rtl="0">
              <a:lnSpc>
                <a:spcPct val="100000"/>
              </a:lnSpc>
              <a:spcBef>
                <a:spcPts val="0"/>
              </a:spcBef>
              <a:spcAft>
                <a:spcPts val="0"/>
              </a:spcAft>
              <a:buSzPts val="1400"/>
              <a:buFont typeface="Josefin Sans"/>
              <a:buNone/>
              <a:defRPr b="1">
                <a:latin typeface="Josefin Sans"/>
                <a:ea typeface="Josefin Sans"/>
                <a:cs typeface="Josefin Sans"/>
                <a:sym typeface="Josefin Sans"/>
              </a:defRPr>
            </a:lvl9pPr>
          </a:lstStyle>
          <a:p>
            <a:endParaRPr/>
          </a:p>
        </p:txBody>
      </p:sp>
      <p:sp>
        <p:nvSpPr>
          <p:cNvPr id="125" name="Google Shape;125;p18"/>
          <p:cNvSpPr txBox="1">
            <a:spLocks noGrp="1"/>
          </p:cNvSpPr>
          <p:nvPr>
            <p:ph type="subTitle" idx="8"/>
          </p:nvPr>
        </p:nvSpPr>
        <p:spPr>
          <a:xfrm>
            <a:off x="5481437" y="3896073"/>
            <a:ext cx="2684400" cy="4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Josefin Slab"/>
              <a:buNone/>
              <a:defRPr sz="16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ITLE_1_2">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19"/>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flipH="1">
            <a:off x="713525" y="539500"/>
            <a:ext cx="6033600" cy="406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9"/>
          <p:cNvSpPr txBox="1">
            <a:spLocks noGrp="1"/>
          </p:cNvSpPr>
          <p:nvPr>
            <p:ph type="ctrTitle"/>
          </p:nvPr>
        </p:nvSpPr>
        <p:spPr>
          <a:xfrm>
            <a:off x="1222250" y="539500"/>
            <a:ext cx="4286700" cy="1243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0" name="Google Shape;130;p19"/>
          <p:cNvSpPr txBox="1">
            <a:spLocks noGrp="1"/>
          </p:cNvSpPr>
          <p:nvPr>
            <p:ph type="subTitle" idx="1"/>
          </p:nvPr>
        </p:nvSpPr>
        <p:spPr>
          <a:xfrm>
            <a:off x="1222250" y="2039100"/>
            <a:ext cx="4286700" cy="10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Font typeface="Catamaran Thin"/>
              <a:buNone/>
              <a:defRPr sz="1400"/>
            </a:lvl1pPr>
            <a:lvl2pPr lvl="1"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2pPr>
            <a:lvl3pPr lvl="2"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3pPr>
            <a:lvl4pPr lvl="3"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4pPr>
            <a:lvl5pPr lvl="4"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5pPr>
            <a:lvl6pPr lvl="5"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6pPr>
            <a:lvl7pPr lvl="6"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7pPr>
            <a:lvl8pPr lvl="7"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8pPr>
            <a:lvl9pPr lvl="8" algn="ctr" rtl="0">
              <a:lnSpc>
                <a:spcPct val="100000"/>
              </a:lnSpc>
              <a:spcBef>
                <a:spcPts val="0"/>
              </a:spcBef>
              <a:spcAft>
                <a:spcPts val="0"/>
              </a:spcAft>
              <a:buSzPts val="2800"/>
              <a:buFont typeface="Catamaran Thin"/>
              <a:buNone/>
              <a:defRPr sz="2800">
                <a:latin typeface="Catamaran Thin"/>
                <a:ea typeface="Catamaran Thin"/>
                <a:cs typeface="Catamaran Thin"/>
                <a:sym typeface="Catamaran Thin"/>
              </a:defRPr>
            </a:lvl9pPr>
          </a:lstStyle>
          <a:p>
            <a:endParaRPr/>
          </a:p>
        </p:txBody>
      </p:sp>
      <p:sp>
        <p:nvSpPr>
          <p:cNvPr id="131" name="Google Shape;131;p19"/>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2" name="Google Shape;132;p19"/>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 name="Google Shape;133;p19"/>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4" name="Google Shape;134;p19"/>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5" name="Google Shape;135;p19"/>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6" name="Google Shape;136;p19"/>
          <p:cNvSpPr txBox="1"/>
          <p:nvPr/>
        </p:nvSpPr>
        <p:spPr>
          <a:xfrm>
            <a:off x="1222250" y="3424075"/>
            <a:ext cx="32124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rgbClr val="434343"/>
                </a:solidFill>
                <a:latin typeface="Rokkitt"/>
                <a:ea typeface="Rokkitt"/>
                <a:cs typeface="Rokkitt"/>
                <a:sym typeface="Rokkitt"/>
              </a:rPr>
              <a:t>CREDITS: This presentation template was created by </a:t>
            </a:r>
            <a:r>
              <a:rPr lang="en" sz="1000">
                <a:solidFill>
                  <a:srgbClr val="434343"/>
                </a:solidFill>
                <a:uFill>
                  <a:noFill/>
                </a:uFill>
                <a:latin typeface="Rokkitt"/>
                <a:ea typeface="Rokkitt"/>
                <a:cs typeface="Rokkitt"/>
                <a:sym typeface="Rokkitt"/>
                <a:hlinkClick r:id="rId3"/>
              </a:rPr>
              <a:t>Slidesgo</a:t>
            </a:r>
            <a:r>
              <a:rPr lang="en" sz="1000">
                <a:solidFill>
                  <a:srgbClr val="434343"/>
                </a:solidFill>
                <a:latin typeface="Rokkitt"/>
                <a:ea typeface="Rokkitt"/>
                <a:cs typeface="Rokkitt"/>
                <a:sym typeface="Rokkitt"/>
              </a:rPr>
              <a:t>, including icons by </a:t>
            </a:r>
            <a:r>
              <a:rPr lang="en" sz="1000">
                <a:solidFill>
                  <a:srgbClr val="434343"/>
                </a:solidFill>
                <a:uFill>
                  <a:noFill/>
                </a:uFill>
                <a:latin typeface="Rokkitt"/>
                <a:ea typeface="Rokkitt"/>
                <a:cs typeface="Rokkitt"/>
                <a:sym typeface="Rokkitt"/>
                <a:hlinkClick r:id="rId4"/>
              </a:rPr>
              <a:t>Flaticon</a:t>
            </a:r>
            <a:r>
              <a:rPr lang="en" sz="1000">
                <a:solidFill>
                  <a:srgbClr val="434343"/>
                </a:solidFill>
                <a:latin typeface="Rokkitt"/>
                <a:ea typeface="Rokkitt"/>
                <a:cs typeface="Rokkitt"/>
                <a:sym typeface="Rokkitt"/>
              </a:rPr>
              <a:t>, and infographics &amp; images by </a:t>
            </a:r>
            <a:r>
              <a:rPr lang="en" sz="1000">
                <a:solidFill>
                  <a:srgbClr val="434343"/>
                </a:solidFill>
                <a:uFill>
                  <a:noFill/>
                </a:uFill>
                <a:latin typeface="Rokkitt"/>
                <a:ea typeface="Rokkitt"/>
                <a:cs typeface="Rokkitt"/>
                <a:sym typeface="Rokkitt"/>
                <a:hlinkClick r:id="rId5"/>
              </a:rPr>
              <a:t>Freepik</a:t>
            </a:r>
            <a:endParaRPr sz="1000">
              <a:solidFill>
                <a:srgbClr val="434343"/>
              </a:solidFill>
              <a:latin typeface="Rokkitt"/>
              <a:ea typeface="Rokkitt"/>
              <a:cs typeface="Rokkitt"/>
              <a:sym typeface="Rokkitt"/>
            </a:endParaRPr>
          </a:p>
        </p:txBody>
      </p:sp>
      <p:sp>
        <p:nvSpPr>
          <p:cNvPr id="137" name="Google Shape;137;p19"/>
          <p:cNvSpPr/>
          <p:nvPr/>
        </p:nvSpPr>
        <p:spPr>
          <a:xfrm flipH="1">
            <a:off x="7627675" y="539500"/>
            <a:ext cx="803100" cy="406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8">
    <p:bg>
      <p:bgPr>
        <a:blipFill>
          <a:blip r:embed="rId2">
            <a:alphaModFix/>
          </a:blip>
          <a:stretch>
            <a:fillRect/>
          </a:stretch>
        </a:blip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
    <p:bg>
      <p:bgPr>
        <a:blipFill>
          <a:blip r:embed="rId2">
            <a:alphaModFix/>
          </a:blip>
          <a:stretch>
            <a:fillRect/>
          </a:stretch>
        </a:blip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1425300" y="2765784"/>
            <a:ext cx="6293400" cy="85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Font typeface="Anton"/>
              <a:buNone/>
              <a:defRPr sz="4800">
                <a:solidFill>
                  <a:schemeClr val="lt1"/>
                </a:solidFill>
              </a:defRPr>
            </a:lvl1pPr>
            <a:lvl2pPr lvl="1"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a:endParaRPr/>
          </a:p>
        </p:txBody>
      </p:sp>
      <p:sp>
        <p:nvSpPr>
          <p:cNvPr id="16" name="Google Shape;16;p3"/>
          <p:cNvSpPr txBox="1">
            <a:spLocks noGrp="1"/>
          </p:cNvSpPr>
          <p:nvPr>
            <p:ph type="subTitle" idx="1"/>
          </p:nvPr>
        </p:nvSpPr>
        <p:spPr>
          <a:xfrm>
            <a:off x="1425275" y="3700100"/>
            <a:ext cx="6293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Font typeface="Arvo"/>
              <a:buNone/>
              <a:defRPr sz="1600">
                <a:solidFill>
                  <a:schemeClr val="lt1"/>
                </a:solidFill>
              </a:defRPr>
            </a:lvl1pPr>
            <a:lvl2pPr lvl="1"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a:endParaRPr/>
          </a:p>
        </p:txBody>
      </p:sp>
      <p:sp>
        <p:nvSpPr>
          <p:cNvPr id="17" name="Google Shape;17;p3"/>
          <p:cNvSpPr txBox="1">
            <a:spLocks noGrp="1"/>
          </p:cNvSpPr>
          <p:nvPr>
            <p:ph type="title" idx="2" hasCustomPrompt="1"/>
          </p:nvPr>
        </p:nvSpPr>
        <p:spPr>
          <a:xfrm>
            <a:off x="3498138" y="639378"/>
            <a:ext cx="2171400" cy="71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Font typeface="Anton"/>
              <a:buNone/>
              <a:defRPr sz="4700">
                <a:solidFill>
                  <a:schemeClr val="lt1"/>
                </a:solidFill>
              </a:defRPr>
            </a:lvl1pPr>
            <a:lvl2pPr lvl="1"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body" idx="1"/>
          </p:nvPr>
        </p:nvSpPr>
        <p:spPr>
          <a:xfrm>
            <a:off x="713225" y="1267250"/>
            <a:ext cx="77175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Font typeface="Muli"/>
              <a:buAutoNum type="arabicPeriod"/>
              <a:defRPr sz="1150"/>
            </a:lvl1pPr>
            <a:lvl2pPr marL="914400" lvl="1" indent="-304800" rtl="0">
              <a:spcBef>
                <a:spcPts val="1600"/>
              </a:spcBef>
              <a:spcAft>
                <a:spcPts val="0"/>
              </a:spcAft>
              <a:buClr>
                <a:schemeClr val="lt1"/>
              </a:buClr>
              <a:buSzPts val="1200"/>
              <a:buFont typeface="Roboto Condensed Light"/>
              <a:buAutoNum type="alphaLcPeriod"/>
              <a:defRPr>
                <a:solidFill>
                  <a:schemeClr val="dk1"/>
                </a:solidFill>
                <a:latin typeface="Arvo"/>
                <a:ea typeface="Arvo"/>
                <a:cs typeface="Arvo"/>
                <a:sym typeface="Arvo"/>
              </a:defRPr>
            </a:lvl2pPr>
            <a:lvl3pPr marL="1371600" lvl="2" indent="-304800" rtl="0">
              <a:spcBef>
                <a:spcPts val="1600"/>
              </a:spcBef>
              <a:spcAft>
                <a:spcPts val="0"/>
              </a:spcAft>
              <a:buClr>
                <a:schemeClr val="lt1"/>
              </a:buClr>
              <a:buSzPts val="1200"/>
              <a:buFont typeface="Roboto Condensed Light"/>
              <a:buAutoNum type="romanLcPeriod"/>
              <a:defRPr>
                <a:solidFill>
                  <a:schemeClr val="dk1"/>
                </a:solidFill>
                <a:latin typeface="Arvo"/>
                <a:ea typeface="Arvo"/>
                <a:cs typeface="Arvo"/>
                <a:sym typeface="Arvo"/>
              </a:defRPr>
            </a:lvl3pPr>
            <a:lvl4pPr marL="1828800" lvl="3" indent="-304800" rtl="0">
              <a:spcBef>
                <a:spcPts val="1600"/>
              </a:spcBef>
              <a:spcAft>
                <a:spcPts val="0"/>
              </a:spcAft>
              <a:buClr>
                <a:schemeClr val="lt1"/>
              </a:buClr>
              <a:buSzPts val="1200"/>
              <a:buFont typeface="Roboto Condensed Light"/>
              <a:buAutoNum type="arabicPeriod"/>
              <a:defRPr>
                <a:solidFill>
                  <a:schemeClr val="dk1"/>
                </a:solidFill>
                <a:latin typeface="Arvo"/>
                <a:ea typeface="Arvo"/>
                <a:cs typeface="Arvo"/>
                <a:sym typeface="Arvo"/>
              </a:defRPr>
            </a:lvl4pPr>
            <a:lvl5pPr marL="2286000" lvl="4" indent="-304800" rtl="0">
              <a:spcBef>
                <a:spcPts val="1600"/>
              </a:spcBef>
              <a:spcAft>
                <a:spcPts val="0"/>
              </a:spcAft>
              <a:buClr>
                <a:schemeClr val="lt1"/>
              </a:buClr>
              <a:buSzPts val="1200"/>
              <a:buFont typeface="Roboto Condensed Light"/>
              <a:buAutoNum type="alphaLcPeriod"/>
              <a:defRPr>
                <a:solidFill>
                  <a:schemeClr val="dk1"/>
                </a:solidFill>
                <a:latin typeface="Arvo"/>
                <a:ea typeface="Arvo"/>
                <a:cs typeface="Arvo"/>
                <a:sym typeface="Arvo"/>
              </a:defRPr>
            </a:lvl5pPr>
            <a:lvl6pPr marL="2743200" lvl="5" indent="-304800" rtl="0">
              <a:spcBef>
                <a:spcPts val="1600"/>
              </a:spcBef>
              <a:spcAft>
                <a:spcPts val="0"/>
              </a:spcAft>
              <a:buClr>
                <a:schemeClr val="lt1"/>
              </a:buClr>
              <a:buSzPts val="1200"/>
              <a:buFont typeface="Roboto Condensed Light"/>
              <a:buAutoNum type="romanLcPeriod"/>
              <a:defRPr>
                <a:solidFill>
                  <a:schemeClr val="dk1"/>
                </a:solidFill>
                <a:latin typeface="Arvo"/>
                <a:ea typeface="Arvo"/>
                <a:cs typeface="Arvo"/>
                <a:sym typeface="Arvo"/>
              </a:defRPr>
            </a:lvl6pPr>
            <a:lvl7pPr marL="3200400" lvl="6" indent="-304800" rtl="0">
              <a:spcBef>
                <a:spcPts val="1600"/>
              </a:spcBef>
              <a:spcAft>
                <a:spcPts val="0"/>
              </a:spcAft>
              <a:buClr>
                <a:schemeClr val="lt1"/>
              </a:buClr>
              <a:buSzPts val="1200"/>
              <a:buFont typeface="Roboto Condensed Light"/>
              <a:buAutoNum type="arabicPeriod"/>
              <a:defRPr>
                <a:solidFill>
                  <a:schemeClr val="dk1"/>
                </a:solidFill>
                <a:latin typeface="Arvo"/>
                <a:ea typeface="Arvo"/>
                <a:cs typeface="Arvo"/>
                <a:sym typeface="Arvo"/>
              </a:defRPr>
            </a:lvl7pPr>
            <a:lvl8pPr marL="3657600" lvl="7" indent="-304800" rtl="0">
              <a:spcBef>
                <a:spcPts val="1600"/>
              </a:spcBef>
              <a:spcAft>
                <a:spcPts val="0"/>
              </a:spcAft>
              <a:buClr>
                <a:schemeClr val="lt1"/>
              </a:buClr>
              <a:buSzPts val="1200"/>
              <a:buFont typeface="Roboto Condensed Light"/>
              <a:buAutoNum type="alphaLcPeriod"/>
              <a:defRPr>
                <a:solidFill>
                  <a:schemeClr val="dk1"/>
                </a:solidFill>
                <a:latin typeface="Arvo"/>
                <a:ea typeface="Arvo"/>
                <a:cs typeface="Arvo"/>
                <a:sym typeface="Arvo"/>
              </a:defRPr>
            </a:lvl8pPr>
            <a:lvl9pPr marL="4114800" lvl="8" indent="-304800" rtl="0">
              <a:spcBef>
                <a:spcPts val="1600"/>
              </a:spcBef>
              <a:spcAft>
                <a:spcPts val="1600"/>
              </a:spcAft>
              <a:buClr>
                <a:schemeClr val="lt1"/>
              </a:buClr>
              <a:buSzPts val="1200"/>
              <a:buFont typeface="Roboto Condensed Light"/>
              <a:buAutoNum type="romanLcPeriod"/>
              <a:defRPr>
                <a:solidFill>
                  <a:schemeClr val="dk1"/>
                </a:solidFill>
                <a:latin typeface="Arvo"/>
                <a:ea typeface="Arvo"/>
                <a:cs typeface="Arvo"/>
                <a:sym typeface="Arvo"/>
              </a:defRPr>
            </a:lvl9pPr>
          </a:lstStyle>
          <a:p>
            <a:endParaRPr/>
          </a:p>
        </p:txBody>
      </p:sp>
      <p:sp>
        <p:nvSpPr>
          <p:cNvPr id="21" name="Google Shape;21;p4"/>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txBox="1">
            <a:spLocks noGrp="1"/>
          </p:cNvSpPr>
          <p:nvPr>
            <p:ph type="ctrTitle"/>
          </p:nvPr>
        </p:nvSpPr>
        <p:spPr>
          <a:xfrm>
            <a:off x="798925" y="2754250"/>
            <a:ext cx="33483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Anton"/>
              <a:buNone/>
              <a:defRPr sz="2400">
                <a:solidFill>
                  <a:schemeClr val="lt1"/>
                </a:solidFill>
              </a:defRPr>
            </a:lvl1pPr>
            <a:lvl2pPr lvl="1"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2pPr>
            <a:lvl3pPr lvl="2"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3pPr>
            <a:lvl4pPr lvl="3"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4pPr>
            <a:lvl5pPr lvl="4"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5pPr>
            <a:lvl6pPr lvl="5"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6pPr>
            <a:lvl7pPr lvl="6"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7pPr>
            <a:lvl8pPr lvl="7"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8pPr>
            <a:lvl9pPr lvl="8"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9pPr>
          </a:lstStyle>
          <a:p>
            <a:endParaRPr/>
          </a:p>
        </p:txBody>
      </p:sp>
      <p:sp>
        <p:nvSpPr>
          <p:cNvPr id="25" name="Google Shape;25;p5"/>
          <p:cNvSpPr txBox="1">
            <a:spLocks noGrp="1"/>
          </p:cNvSpPr>
          <p:nvPr>
            <p:ph type="subTitle" idx="1"/>
          </p:nvPr>
        </p:nvSpPr>
        <p:spPr>
          <a:xfrm>
            <a:off x="1023300" y="3302650"/>
            <a:ext cx="2899500" cy="113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Font typeface="Arvo"/>
              <a:buNone/>
              <a:defRPr sz="1400">
                <a:solidFill>
                  <a:schemeClr val="lt1"/>
                </a:solidFill>
                <a:latin typeface="Catamaran Thin"/>
                <a:ea typeface="Catamaran Thin"/>
                <a:cs typeface="Catamaran Thin"/>
                <a:sym typeface="Catamaran Thin"/>
              </a:defRPr>
            </a:lvl1pPr>
            <a:lvl2pPr lvl="1"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2pPr>
            <a:lvl3pPr lvl="2"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3pPr>
            <a:lvl4pPr lvl="3"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4pPr>
            <a:lvl5pPr lvl="4"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5pPr>
            <a:lvl6pPr lvl="5"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6pPr>
            <a:lvl7pPr lvl="6"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7pPr>
            <a:lvl8pPr lvl="7"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8pPr>
            <a:lvl9pPr lvl="8"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9pPr>
          </a:lstStyle>
          <a:p>
            <a:endParaRPr/>
          </a:p>
        </p:txBody>
      </p:sp>
      <p:sp>
        <p:nvSpPr>
          <p:cNvPr id="26" name="Google Shape;26;p5"/>
          <p:cNvSpPr txBox="1">
            <a:spLocks noGrp="1"/>
          </p:cNvSpPr>
          <p:nvPr>
            <p:ph type="ctrTitle" idx="2"/>
          </p:nvPr>
        </p:nvSpPr>
        <p:spPr>
          <a:xfrm>
            <a:off x="4996750" y="2754250"/>
            <a:ext cx="33483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Anton"/>
              <a:buNone/>
              <a:defRPr sz="2400">
                <a:solidFill>
                  <a:schemeClr val="lt1"/>
                </a:solidFill>
              </a:defRPr>
            </a:lvl1pPr>
            <a:lvl2pPr lvl="1"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2pPr>
            <a:lvl3pPr lvl="2"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3pPr>
            <a:lvl4pPr lvl="3"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4pPr>
            <a:lvl5pPr lvl="4"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5pPr>
            <a:lvl6pPr lvl="5"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6pPr>
            <a:lvl7pPr lvl="6"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7pPr>
            <a:lvl8pPr lvl="7"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8pPr>
            <a:lvl9pPr lvl="8"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9pPr>
          </a:lstStyle>
          <a:p>
            <a:endParaRPr/>
          </a:p>
        </p:txBody>
      </p:sp>
      <p:sp>
        <p:nvSpPr>
          <p:cNvPr id="27" name="Google Shape;27;p5"/>
          <p:cNvSpPr txBox="1">
            <a:spLocks noGrp="1"/>
          </p:cNvSpPr>
          <p:nvPr>
            <p:ph type="subTitle" idx="3"/>
          </p:nvPr>
        </p:nvSpPr>
        <p:spPr>
          <a:xfrm>
            <a:off x="5221125" y="3302650"/>
            <a:ext cx="2899500" cy="113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Font typeface="Arvo"/>
              <a:buNone/>
              <a:defRPr sz="1400">
                <a:solidFill>
                  <a:schemeClr val="lt1"/>
                </a:solidFill>
                <a:latin typeface="Catamaran Thin"/>
                <a:ea typeface="Catamaran Thin"/>
                <a:cs typeface="Catamaran Thin"/>
                <a:sym typeface="Catamaran Thin"/>
              </a:defRPr>
            </a:lvl1pPr>
            <a:lvl2pPr lvl="1"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2pPr>
            <a:lvl3pPr lvl="2"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3pPr>
            <a:lvl4pPr lvl="3"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4pPr>
            <a:lvl5pPr lvl="4"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5pPr>
            <a:lvl6pPr lvl="5"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6pPr>
            <a:lvl7pPr lvl="6"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7pPr>
            <a:lvl8pPr lvl="7"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8pPr>
            <a:lvl9pPr lvl="8"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9pPr>
          </a:lstStyle>
          <a:p>
            <a:endParaRPr/>
          </a:p>
        </p:txBody>
      </p:sp>
      <p:sp>
        <p:nvSpPr>
          <p:cNvPr id="28" name="Google Shape;28;p5"/>
          <p:cNvSpPr txBox="1">
            <a:spLocks noGrp="1"/>
          </p:cNvSpPr>
          <p:nvPr>
            <p:ph type="ctrTitle" idx="4"/>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ctrTitle"/>
          </p:nvPr>
        </p:nvSpPr>
        <p:spPr>
          <a:xfrm>
            <a:off x="713225" y="457250"/>
            <a:ext cx="7717500" cy="548400"/>
          </a:xfrm>
          <a:prstGeom prst="rect">
            <a:avLst/>
          </a:prstGeom>
          <a:solidFill>
            <a:srgbClr val="FFFFFF"/>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
        <p:nvSpPr>
          <p:cNvPr id="35" name="Google Shape;35;p7"/>
          <p:cNvSpPr txBox="1">
            <a:spLocks noGrp="1"/>
          </p:cNvSpPr>
          <p:nvPr>
            <p:ph type="subTitle" idx="1"/>
          </p:nvPr>
        </p:nvSpPr>
        <p:spPr>
          <a:xfrm>
            <a:off x="1888725" y="2905125"/>
            <a:ext cx="5366400" cy="136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Font typeface="Arvo"/>
              <a:buNone/>
              <a:defRPr sz="1600">
                <a:solidFill>
                  <a:schemeClr val="lt1"/>
                </a:solidFill>
              </a:defRPr>
            </a:lvl1pPr>
            <a:lvl2pPr lvl="1"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9"/>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ctrTitle"/>
          </p:nvPr>
        </p:nvSpPr>
        <p:spPr>
          <a:xfrm>
            <a:off x="1425300" y="2765784"/>
            <a:ext cx="6293400" cy="85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Font typeface="Anton"/>
              <a:buNone/>
              <a:defRPr sz="4800"/>
            </a:lvl1pPr>
            <a:lvl2pPr lvl="1"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a:endParaRPr/>
          </a:p>
        </p:txBody>
      </p:sp>
      <p:sp>
        <p:nvSpPr>
          <p:cNvPr id="41" name="Google Shape;41;p9"/>
          <p:cNvSpPr txBox="1">
            <a:spLocks noGrp="1"/>
          </p:cNvSpPr>
          <p:nvPr>
            <p:ph type="subTitle" idx="1"/>
          </p:nvPr>
        </p:nvSpPr>
        <p:spPr>
          <a:xfrm>
            <a:off x="1425275" y="3700100"/>
            <a:ext cx="6293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Font typeface="Arvo"/>
              <a:buNone/>
              <a:defRPr sz="1600"/>
            </a:lvl1pPr>
            <a:lvl2pPr lvl="1"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a:endParaRPr/>
          </a:p>
        </p:txBody>
      </p:sp>
      <p:sp>
        <p:nvSpPr>
          <p:cNvPr id="42" name="Google Shape;42;p9"/>
          <p:cNvSpPr txBox="1">
            <a:spLocks noGrp="1"/>
          </p:cNvSpPr>
          <p:nvPr>
            <p:ph type="title" idx="2" hasCustomPrompt="1"/>
          </p:nvPr>
        </p:nvSpPr>
        <p:spPr>
          <a:xfrm>
            <a:off x="3498138" y="639378"/>
            <a:ext cx="2171400" cy="71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Font typeface="Anton"/>
              <a:buNone/>
              <a:defRPr sz="4700"/>
            </a:lvl1pPr>
            <a:lvl2pPr lvl="1"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0"/>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1"/>
          <p:cNvSpPr/>
          <p:nvPr/>
        </p:nvSpPr>
        <p:spPr>
          <a:xfrm flipH="1">
            <a:off x="0" y="0"/>
            <a:ext cx="9144000" cy="5143500"/>
          </a:xfrm>
          <a:prstGeom prst="rect">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1"/>
          <p:cNvSpPr txBox="1">
            <a:spLocks noGrp="1"/>
          </p:cNvSpPr>
          <p:nvPr>
            <p:ph type="title" hasCustomPrompt="1"/>
          </p:nvPr>
        </p:nvSpPr>
        <p:spPr>
          <a:xfrm>
            <a:off x="876750" y="2000250"/>
            <a:ext cx="73905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100"/>
              <a:buChar char="+"/>
              <a:defRPr sz="7800">
                <a:solidFill>
                  <a:schemeClr val="lt1"/>
                </a:solidFill>
              </a:defRPr>
            </a:lvl1pPr>
            <a:lvl2pPr lvl="1" rtl="0">
              <a:spcBef>
                <a:spcPts val="0"/>
              </a:spcBef>
              <a:spcAft>
                <a:spcPts val="0"/>
              </a:spcAft>
              <a:buSzPts val="12000"/>
              <a:buChar char="+"/>
              <a:defRPr sz="12000"/>
            </a:lvl2pPr>
            <a:lvl3pPr lvl="2" rtl="0">
              <a:spcBef>
                <a:spcPts val="0"/>
              </a:spcBef>
              <a:spcAft>
                <a:spcPts val="0"/>
              </a:spcAft>
              <a:buSzPts val="12000"/>
              <a:buChar char="+"/>
              <a:defRPr sz="12000"/>
            </a:lvl3pPr>
            <a:lvl4pPr lvl="3" rtl="0">
              <a:spcBef>
                <a:spcPts val="0"/>
              </a:spcBef>
              <a:spcAft>
                <a:spcPts val="0"/>
              </a:spcAft>
              <a:buSzPts val="12000"/>
              <a:buChar char="+"/>
              <a:defRPr sz="12000"/>
            </a:lvl4pPr>
            <a:lvl5pPr lvl="4" rtl="0">
              <a:spcBef>
                <a:spcPts val="0"/>
              </a:spcBef>
              <a:spcAft>
                <a:spcPts val="0"/>
              </a:spcAft>
              <a:buSzPts val="12000"/>
              <a:buChar char="+"/>
              <a:defRPr sz="12000"/>
            </a:lvl5pPr>
            <a:lvl6pPr lvl="5" rtl="0">
              <a:spcBef>
                <a:spcPts val="0"/>
              </a:spcBef>
              <a:spcAft>
                <a:spcPts val="0"/>
              </a:spcAft>
              <a:buSzPts val="12000"/>
              <a:buChar char="+"/>
              <a:defRPr sz="12000"/>
            </a:lvl6pPr>
            <a:lvl7pPr lvl="6" rtl="0">
              <a:spcBef>
                <a:spcPts val="0"/>
              </a:spcBef>
              <a:spcAft>
                <a:spcPts val="0"/>
              </a:spcAft>
              <a:buSzPts val="12000"/>
              <a:buChar char="+"/>
              <a:defRPr sz="12000"/>
            </a:lvl7pPr>
            <a:lvl8pPr lvl="7" rtl="0">
              <a:spcBef>
                <a:spcPts val="0"/>
              </a:spcBef>
              <a:spcAft>
                <a:spcPts val="0"/>
              </a:spcAft>
              <a:buSzPts val="12000"/>
              <a:buChar char="+"/>
              <a:defRPr sz="12000"/>
            </a:lvl8pPr>
            <a:lvl9pPr lvl="8" rtl="0">
              <a:spcBef>
                <a:spcPts val="0"/>
              </a:spcBef>
              <a:spcAft>
                <a:spcPts val="0"/>
              </a:spcAft>
              <a:buSzPts val="12000"/>
              <a:buChar char="+"/>
              <a:defRPr sz="12000"/>
            </a:lvl9pPr>
          </a:lstStyle>
          <a:p>
            <a:r>
              <a:t>xx%</a:t>
            </a:r>
          </a:p>
        </p:txBody>
      </p:sp>
      <p:sp>
        <p:nvSpPr>
          <p:cNvPr id="49" name="Google Shape;49;p11"/>
          <p:cNvSpPr txBox="1">
            <a:spLocks noGrp="1"/>
          </p:cNvSpPr>
          <p:nvPr>
            <p:ph type="subTitle" idx="1"/>
          </p:nvPr>
        </p:nvSpPr>
        <p:spPr>
          <a:xfrm>
            <a:off x="1995675" y="3615350"/>
            <a:ext cx="5152800" cy="4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600">
                <a:solidFill>
                  <a:schemeClr val="lt1"/>
                </a:solidFill>
              </a:defRPr>
            </a:lvl1pPr>
            <a:lvl2pPr lvl="1" rtl="0">
              <a:lnSpc>
                <a:spcPct val="100000"/>
              </a:lnSpc>
              <a:spcBef>
                <a:spcPts val="0"/>
              </a:spcBef>
              <a:spcAft>
                <a:spcPts val="0"/>
              </a:spcAft>
              <a:buClr>
                <a:srgbClr val="000000"/>
              </a:buClr>
              <a:buSzPts val="1100"/>
              <a:buNone/>
              <a:defRPr sz="1100">
                <a:solidFill>
                  <a:srgbClr val="000000"/>
                </a:solidFill>
              </a:defRPr>
            </a:lvl2pPr>
            <a:lvl3pPr lvl="2" rtl="0">
              <a:lnSpc>
                <a:spcPct val="100000"/>
              </a:lnSpc>
              <a:spcBef>
                <a:spcPts val="0"/>
              </a:spcBef>
              <a:spcAft>
                <a:spcPts val="0"/>
              </a:spcAft>
              <a:buClr>
                <a:srgbClr val="000000"/>
              </a:buClr>
              <a:buSzPts val="1100"/>
              <a:buNone/>
              <a:defRPr sz="1100">
                <a:solidFill>
                  <a:srgbClr val="000000"/>
                </a:solidFill>
              </a:defRPr>
            </a:lvl3pPr>
            <a:lvl4pPr lvl="3" rtl="0">
              <a:lnSpc>
                <a:spcPct val="100000"/>
              </a:lnSpc>
              <a:spcBef>
                <a:spcPts val="0"/>
              </a:spcBef>
              <a:spcAft>
                <a:spcPts val="0"/>
              </a:spcAft>
              <a:buClr>
                <a:srgbClr val="000000"/>
              </a:buClr>
              <a:buSzPts val="1100"/>
              <a:buNone/>
              <a:defRPr sz="1100">
                <a:solidFill>
                  <a:srgbClr val="000000"/>
                </a:solidFill>
              </a:defRPr>
            </a:lvl4pPr>
            <a:lvl5pPr lvl="4" rtl="0">
              <a:lnSpc>
                <a:spcPct val="100000"/>
              </a:lnSpc>
              <a:spcBef>
                <a:spcPts val="0"/>
              </a:spcBef>
              <a:spcAft>
                <a:spcPts val="0"/>
              </a:spcAft>
              <a:buClr>
                <a:srgbClr val="000000"/>
              </a:buClr>
              <a:buSzPts val="1100"/>
              <a:buNone/>
              <a:defRPr sz="1100">
                <a:solidFill>
                  <a:srgbClr val="000000"/>
                </a:solidFill>
              </a:defRPr>
            </a:lvl5pPr>
            <a:lvl6pPr lvl="5" rtl="0">
              <a:lnSpc>
                <a:spcPct val="100000"/>
              </a:lnSpc>
              <a:spcBef>
                <a:spcPts val="0"/>
              </a:spcBef>
              <a:spcAft>
                <a:spcPts val="0"/>
              </a:spcAft>
              <a:buClr>
                <a:srgbClr val="000000"/>
              </a:buClr>
              <a:buSzPts val="1100"/>
              <a:buNone/>
              <a:defRPr sz="1100">
                <a:solidFill>
                  <a:srgbClr val="000000"/>
                </a:solidFill>
              </a:defRPr>
            </a:lvl6pPr>
            <a:lvl7pPr lvl="6" rtl="0">
              <a:lnSpc>
                <a:spcPct val="100000"/>
              </a:lnSpc>
              <a:spcBef>
                <a:spcPts val="0"/>
              </a:spcBef>
              <a:spcAft>
                <a:spcPts val="0"/>
              </a:spcAft>
              <a:buClr>
                <a:srgbClr val="000000"/>
              </a:buClr>
              <a:buSzPts val="1100"/>
              <a:buNone/>
              <a:defRPr sz="1100">
                <a:solidFill>
                  <a:srgbClr val="000000"/>
                </a:solidFill>
              </a:defRPr>
            </a:lvl7pPr>
            <a:lvl8pPr lvl="7" rtl="0">
              <a:lnSpc>
                <a:spcPct val="100000"/>
              </a:lnSpc>
              <a:spcBef>
                <a:spcPts val="0"/>
              </a:spcBef>
              <a:spcAft>
                <a:spcPts val="0"/>
              </a:spcAft>
              <a:buClr>
                <a:srgbClr val="000000"/>
              </a:buClr>
              <a:buSzPts val="1100"/>
              <a:buNone/>
              <a:defRPr sz="1100">
                <a:solidFill>
                  <a:srgbClr val="000000"/>
                </a:solidFill>
              </a:defRPr>
            </a:lvl8pPr>
            <a:lvl9pPr lvl="8"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50" name="Google Shape;50;p11"/>
          <p:cNvSpPr txBox="1">
            <a:spLocks noGrp="1"/>
          </p:cNvSpPr>
          <p:nvPr>
            <p:ph type="ctrTitle" idx="2"/>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1pPr>
            <a:lvl2pPr lvl="1">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2pPr>
            <a:lvl3pPr lvl="2">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3pPr>
            <a:lvl4pPr lvl="3">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4pPr>
            <a:lvl5pPr lvl="4">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5pPr>
            <a:lvl6pPr lvl="5">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6pPr>
            <a:lvl7pPr lvl="6">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7pPr>
            <a:lvl8pPr lvl="7">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8pPr>
            <a:lvl9pPr lvl="8">
              <a:spcBef>
                <a:spcPts val="0"/>
              </a:spcBef>
              <a:spcAft>
                <a:spcPts val="0"/>
              </a:spcAft>
              <a:buClr>
                <a:srgbClr val="434343"/>
              </a:buClr>
              <a:buSzPts val="2800"/>
              <a:buFont typeface="Josefin Sans"/>
              <a:buNone/>
              <a:defRPr sz="2800" b="1">
                <a:solidFill>
                  <a:srgbClr val="434343"/>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kkitt"/>
              <a:buChar char="●"/>
              <a:defRPr sz="1800">
                <a:solidFill>
                  <a:srgbClr val="434343"/>
                </a:solidFill>
                <a:latin typeface="Rokkitt"/>
                <a:ea typeface="Rokkitt"/>
                <a:cs typeface="Rokkitt"/>
                <a:sym typeface="Rokkitt"/>
              </a:defRPr>
            </a:lvl1pPr>
            <a:lvl2pPr marL="914400" lvl="1" indent="-317500">
              <a:lnSpc>
                <a:spcPct val="115000"/>
              </a:lnSpc>
              <a:spcBef>
                <a:spcPts val="1600"/>
              </a:spcBef>
              <a:spcAft>
                <a:spcPts val="0"/>
              </a:spcAft>
              <a:buClr>
                <a:srgbClr val="434343"/>
              </a:buClr>
              <a:buSzPts val="1400"/>
              <a:buFont typeface="Rokkitt"/>
              <a:buChar char="○"/>
              <a:defRPr>
                <a:solidFill>
                  <a:srgbClr val="434343"/>
                </a:solidFill>
                <a:latin typeface="Rokkitt"/>
                <a:ea typeface="Rokkitt"/>
                <a:cs typeface="Rokkitt"/>
                <a:sym typeface="Rokkitt"/>
              </a:defRPr>
            </a:lvl2pPr>
            <a:lvl3pPr marL="1371600" lvl="2" indent="-317500">
              <a:lnSpc>
                <a:spcPct val="115000"/>
              </a:lnSpc>
              <a:spcBef>
                <a:spcPts val="1600"/>
              </a:spcBef>
              <a:spcAft>
                <a:spcPts val="0"/>
              </a:spcAft>
              <a:buClr>
                <a:srgbClr val="434343"/>
              </a:buClr>
              <a:buSzPts val="1400"/>
              <a:buFont typeface="Rokkitt"/>
              <a:buChar char="■"/>
              <a:defRPr>
                <a:solidFill>
                  <a:srgbClr val="434343"/>
                </a:solidFill>
                <a:latin typeface="Rokkitt"/>
                <a:ea typeface="Rokkitt"/>
                <a:cs typeface="Rokkitt"/>
                <a:sym typeface="Rokkitt"/>
              </a:defRPr>
            </a:lvl3pPr>
            <a:lvl4pPr marL="1828800" lvl="3" indent="-317500">
              <a:lnSpc>
                <a:spcPct val="115000"/>
              </a:lnSpc>
              <a:spcBef>
                <a:spcPts val="1600"/>
              </a:spcBef>
              <a:spcAft>
                <a:spcPts val="0"/>
              </a:spcAft>
              <a:buClr>
                <a:srgbClr val="434343"/>
              </a:buClr>
              <a:buSzPts val="1400"/>
              <a:buFont typeface="Rokkitt"/>
              <a:buChar char="●"/>
              <a:defRPr>
                <a:solidFill>
                  <a:srgbClr val="434343"/>
                </a:solidFill>
                <a:latin typeface="Rokkitt"/>
                <a:ea typeface="Rokkitt"/>
                <a:cs typeface="Rokkitt"/>
                <a:sym typeface="Rokkitt"/>
              </a:defRPr>
            </a:lvl4pPr>
            <a:lvl5pPr marL="2286000" lvl="4" indent="-317500">
              <a:lnSpc>
                <a:spcPct val="115000"/>
              </a:lnSpc>
              <a:spcBef>
                <a:spcPts val="1600"/>
              </a:spcBef>
              <a:spcAft>
                <a:spcPts val="0"/>
              </a:spcAft>
              <a:buClr>
                <a:srgbClr val="434343"/>
              </a:buClr>
              <a:buSzPts val="1400"/>
              <a:buFont typeface="Rokkitt"/>
              <a:buChar char="○"/>
              <a:defRPr>
                <a:solidFill>
                  <a:srgbClr val="434343"/>
                </a:solidFill>
                <a:latin typeface="Rokkitt"/>
                <a:ea typeface="Rokkitt"/>
                <a:cs typeface="Rokkitt"/>
                <a:sym typeface="Rokkitt"/>
              </a:defRPr>
            </a:lvl5pPr>
            <a:lvl6pPr marL="2743200" lvl="5" indent="-317500">
              <a:lnSpc>
                <a:spcPct val="115000"/>
              </a:lnSpc>
              <a:spcBef>
                <a:spcPts val="1600"/>
              </a:spcBef>
              <a:spcAft>
                <a:spcPts val="0"/>
              </a:spcAft>
              <a:buClr>
                <a:srgbClr val="434343"/>
              </a:buClr>
              <a:buSzPts val="1400"/>
              <a:buFont typeface="Rokkitt"/>
              <a:buChar char="■"/>
              <a:defRPr>
                <a:solidFill>
                  <a:srgbClr val="434343"/>
                </a:solidFill>
                <a:latin typeface="Rokkitt"/>
                <a:ea typeface="Rokkitt"/>
                <a:cs typeface="Rokkitt"/>
                <a:sym typeface="Rokkitt"/>
              </a:defRPr>
            </a:lvl6pPr>
            <a:lvl7pPr marL="3200400" lvl="6" indent="-317500">
              <a:lnSpc>
                <a:spcPct val="115000"/>
              </a:lnSpc>
              <a:spcBef>
                <a:spcPts val="1600"/>
              </a:spcBef>
              <a:spcAft>
                <a:spcPts val="0"/>
              </a:spcAft>
              <a:buClr>
                <a:srgbClr val="434343"/>
              </a:buClr>
              <a:buSzPts val="1400"/>
              <a:buFont typeface="Rokkitt"/>
              <a:buChar char="●"/>
              <a:defRPr>
                <a:solidFill>
                  <a:srgbClr val="434343"/>
                </a:solidFill>
                <a:latin typeface="Rokkitt"/>
                <a:ea typeface="Rokkitt"/>
                <a:cs typeface="Rokkitt"/>
                <a:sym typeface="Rokkitt"/>
              </a:defRPr>
            </a:lvl7pPr>
            <a:lvl8pPr marL="3657600" lvl="7" indent="-317500">
              <a:lnSpc>
                <a:spcPct val="115000"/>
              </a:lnSpc>
              <a:spcBef>
                <a:spcPts val="1600"/>
              </a:spcBef>
              <a:spcAft>
                <a:spcPts val="0"/>
              </a:spcAft>
              <a:buClr>
                <a:srgbClr val="434343"/>
              </a:buClr>
              <a:buSzPts val="1400"/>
              <a:buFont typeface="Rokkitt"/>
              <a:buChar char="○"/>
              <a:defRPr>
                <a:solidFill>
                  <a:srgbClr val="434343"/>
                </a:solidFill>
                <a:latin typeface="Rokkitt"/>
                <a:ea typeface="Rokkitt"/>
                <a:cs typeface="Rokkitt"/>
                <a:sym typeface="Rokkitt"/>
              </a:defRPr>
            </a:lvl8pPr>
            <a:lvl9pPr marL="4114800" lvl="8" indent="-317500">
              <a:lnSpc>
                <a:spcPct val="115000"/>
              </a:lnSpc>
              <a:spcBef>
                <a:spcPts val="1600"/>
              </a:spcBef>
              <a:spcAft>
                <a:spcPts val="1600"/>
              </a:spcAft>
              <a:buClr>
                <a:srgbClr val="434343"/>
              </a:buClr>
              <a:buSzPts val="1400"/>
              <a:buFont typeface="Rokkitt"/>
              <a:buChar char="■"/>
              <a:defRPr>
                <a:solidFill>
                  <a:srgbClr val="434343"/>
                </a:solidFill>
                <a:latin typeface="Rokkitt"/>
                <a:ea typeface="Rokkitt"/>
                <a:cs typeface="Rokkitt"/>
                <a:sym typeface="Rokkit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5"/>
          <p:cNvSpPr txBox="1">
            <a:spLocks noGrp="1"/>
          </p:cNvSpPr>
          <p:nvPr>
            <p:ph type="ctrTitle" idx="4294967295"/>
          </p:nvPr>
        </p:nvSpPr>
        <p:spPr>
          <a:xfrm flipH="1">
            <a:off x="1475656" y="195486"/>
            <a:ext cx="6159500" cy="3270547"/>
          </a:xfrm>
          <a:prstGeom prst="rect">
            <a:avLst/>
          </a:prstGeom>
        </p:spPr>
        <p:txBody>
          <a:bodyPr spcFirstLastPara="1" wrap="square" lIns="91425" tIns="91425" rIns="91425" bIns="91425" anchor="ctr" anchorCtr="0">
            <a:noAutofit/>
          </a:bodyPr>
          <a:lstStyle/>
          <a:p>
            <a:pPr algn="ctr"/>
            <a:r>
              <a:rPr lang="en-US" sz="8800" dirty="0">
                <a:solidFill>
                  <a:schemeClr val="bg1"/>
                </a:solidFill>
                <a:effectLst>
                  <a:outerShdw blurRad="38100" dist="38100" dir="2700000" algn="tl">
                    <a:srgbClr val="000000">
                      <a:alpha val="43137"/>
                    </a:srgbClr>
                  </a:outerShdw>
                </a:effectLst>
                <a:latin typeface="Andalus" pitchFamily="18" charset="-78"/>
                <a:ea typeface="Arial"/>
                <a:cs typeface="Andalus" pitchFamily="18" charset="-78"/>
                <a:sym typeface="Arial"/>
              </a:rPr>
              <a:t>Grafts and Flaps </a:t>
            </a:r>
            <a:endParaRPr sz="8800" dirty="0">
              <a:solidFill>
                <a:schemeClr val="bg1"/>
              </a:solidFill>
              <a:effectLst>
                <a:outerShdw blurRad="38100" dist="38100" dir="2700000" algn="tl">
                  <a:srgbClr val="000000">
                    <a:alpha val="43137"/>
                  </a:srgbClr>
                </a:outerShdw>
              </a:effectLst>
              <a:latin typeface="Andalus" pitchFamily="18" charset="-78"/>
              <a:cs typeface="Andalus" pitchFamily="18" charset="-78"/>
            </a:endParaRPr>
          </a:p>
        </p:txBody>
      </p:sp>
      <p:sp>
        <p:nvSpPr>
          <p:cNvPr id="2" name="مربع نص 1"/>
          <p:cNvSpPr txBox="1"/>
          <p:nvPr/>
        </p:nvSpPr>
        <p:spPr>
          <a:xfrm>
            <a:off x="3654220" y="3627288"/>
            <a:ext cx="2501956" cy="830997"/>
          </a:xfrm>
          <a:prstGeom prst="rect">
            <a:avLst/>
          </a:prstGeom>
          <a:noFill/>
        </p:spPr>
        <p:txBody>
          <a:bodyPr wrap="square" rtlCol="1">
            <a:spAutoFit/>
          </a:bodyPr>
          <a:lstStyle/>
          <a:p>
            <a:pPr lvl="0"/>
            <a:r>
              <a:rPr lang="en-US" sz="1600" b="1" dirty="0">
                <a:solidFill>
                  <a:schemeClr val="bg1"/>
                </a:solidFill>
              </a:rPr>
              <a:t>*Supervised by : </a:t>
            </a:r>
            <a:endParaRPr lang="en-US" sz="1600" b="1" dirty="0" smtClean="0">
              <a:solidFill>
                <a:schemeClr val="bg1"/>
              </a:solidFill>
            </a:endParaRPr>
          </a:p>
          <a:p>
            <a:pPr lvl="0"/>
            <a:r>
              <a:rPr lang="en-US" sz="1600" b="1" dirty="0" err="1" smtClean="0">
                <a:solidFill>
                  <a:schemeClr val="bg1"/>
                </a:solidFill>
              </a:rPr>
              <a:t>Dr.Saleh</a:t>
            </a:r>
            <a:r>
              <a:rPr lang="en-US" sz="1600" b="1" dirty="0" smtClean="0">
                <a:solidFill>
                  <a:schemeClr val="bg1"/>
                </a:solidFill>
              </a:rPr>
              <a:t> </a:t>
            </a:r>
            <a:r>
              <a:rPr lang="en-US" sz="1600" b="1" dirty="0">
                <a:solidFill>
                  <a:schemeClr val="bg1"/>
                </a:solidFill>
              </a:rPr>
              <a:t>Abu </a:t>
            </a:r>
            <a:r>
              <a:rPr lang="en-US" sz="1600" b="1" dirty="0" err="1">
                <a:solidFill>
                  <a:schemeClr val="bg1"/>
                </a:solidFill>
              </a:rPr>
              <a:t>Alhaj</a:t>
            </a:r>
            <a:r>
              <a:rPr lang="en-US" sz="1600" b="1" dirty="0">
                <a:solidFill>
                  <a:schemeClr val="bg1"/>
                </a:solidFill>
              </a:rPr>
              <a:t> </a:t>
            </a:r>
          </a:p>
          <a:p>
            <a:endParaRPr lang="ar-SA" sz="1600" b="1" dirty="0">
              <a:solidFill>
                <a:schemeClr val="bg1"/>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267613"/>
            <a:ext cx="2448272" cy="27193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179512" y="3075806"/>
            <a:ext cx="3888432" cy="1815882"/>
          </a:xfrm>
          <a:prstGeom prst="rect">
            <a:avLst/>
          </a:prstGeom>
          <a:noFill/>
        </p:spPr>
        <p:txBody>
          <a:bodyPr wrap="square" rtlCol="1">
            <a:spAutoFit/>
          </a:bodyPr>
          <a:lstStyle/>
          <a:p>
            <a:r>
              <a:rPr lang="en-US" sz="1600" b="1" dirty="0" smtClean="0">
                <a:solidFill>
                  <a:schemeClr val="bg1"/>
                </a:solidFill>
                <a:latin typeface="+mj-lt"/>
                <a:cs typeface="Andalus" pitchFamily="18" charset="-78"/>
              </a:rPr>
              <a:t>Prepared by : </a:t>
            </a:r>
          </a:p>
          <a:p>
            <a:pPr marL="285750" indent="-285750">
              <a:buFontTx/>
              <a:buChar char="-"/>
            </a:pPr>
            <a:r>
              <a:rPr lang="en-US" sz="1600" b="1" dirty="0" err="1" smtClean="0">
                <a:solidFill>
                  <a:schemeClr val="bg1"/>
                </a:solidFill>
                <a:latin typeface="+mj-lt"/>
                <a:cs typeface="Andalus" pitchFamily="18" charset="-78"/>
              </a:rPr>
              <a:t>Roa’a</a:t>
            </a:r>
            <a:r>
              <a:rPr lang="en-US" sz="1600" b="1" dirty="0" smtClean="0">
                <a:solidFill>
                  <a:schemeClr val="bg1"/>
                </a:solidFill>
                <a:latin typeface="+mj-lt"/>
                <a:cs typeface="Andalus" pitchFamily="18" charset="-78"/>
              </a:rPr>
              <a:t> </a:t>
            </a:r>
            <a:r>
              <a:rPr lang="en-US" sz="1600" b="1" dirty="0" err="1" smtClean="0">
                <a:solidFill>
                  <a:schemeClr val="bg1"/>
                </a:solidFill>
                <a:latin typeface="+mj-lt"/>
                <a:cs typeface="Andalus" pitchFamily="18" charset="-78"/>
              </a:rPr>
              <a:t>Ayed</a:t>
            </a:r>
            <a:r>
              <a:rPr lang="en-US" sz="1600" b="1" dirty="0" smtClean="0">
                <a:solidFill>
                  <a:schemeClr val="bg1"/>
                </a:solidFill>
                <a:latin typeface="+mj-lt"/>
                <a:cs typeface="Andalus" pitchFamily="18" charset="-78"/>
              </a:rPr>
              <a:t> </a:t>
            </a:r>
            <a:r>
              <a:rPr lang="en-US" sz="1600" b="1" dirty="0" err="1" smtClean="0">
                <a:solidFill>
                  <a:schemeClr val="bg1"/>
                </a:solidFill>
                <a:latin typeface="+mj-lt"/>
                <a:cs typeface="Andalus" pitchFamily="18" charset="-78"/>
              </a:rPr>
              <a:t>Alzawahreh</a:t>
            </a:r>
            <a:endParaRPr lang="en-US" sz="1600" b="1" dirty="0" smtClean="0">
              <a:solidFill>
                <a:schemeClr val="bg1"/>
              </a:solidFill>
              <a:latin typeface="+mj-lt"/>
              <a:cs typeface="Andalus" pitchFamily="18" charset="-78"/>
            </a:endParaRPr>
          </a:p>
          <a:p>
            <a:pPr marL="285750" indent="-285750">
              <a:buFontTx/>
              <a:buChar char="-"/>
            </a:pPr>
            <a:r>
              <a:rPr lang="en-US" sz="1600" b="1" dirty="0" err="1" smtClean="0">
                <a:solidFill>
                  <a:schemeClr val="bg1"/>
                </a:solidFill>
                <a:latin typeface="+mj-lt"/>
                <a:cs typeface="Andalus" pitchFamily="18" charset="-78"/>
              </a:rPr>
              <a:t>Rahaf</a:t>
            </a:r>
            <a:r>
              <a:rPr lang="en-US" sz="1600" b="1" dirty="0" smtClean="0">
                <a:solidFill>
                  <a:schemeClr val="bg1"/>
                </a:solidFill>
                <a:latin typeface="+mj-lt"/>
                <a:cs typeface="Andalus" pitchFamily="18" charset="-78"/>
              </a:rPr>
              <a:t> </a:t>
            </a:r>
            <a:r>
              <a:rPr lang="en-US" sz="1600" b="1" dirty="0" err="1" smtClean="0">
                <a:solidFill>
                  <a:schemeClr val="bg1"/>
                </a:solidFill>
                <a:latin typeface="+mj-lt"/>
                <a:cs typeface="Andalus" pitchFamily="18" charset="-78"/>
              </a:rPr>
              <a:t>Hasan</a:t>
            </a:r>
            <a:r>
              <a:rPr lang="en-US" sz="1600" b="1" dirty="0" smtClean="0">
                <a:solidFill>
                  <a:schemeClr val="bg1"/>
                </a:solidFill>
                <a:latin typeface="+mj-lt"/>
                <a:cs typeface="Andalus" pitchFamily="18" charset="-78"/>
              </a:rPr>
              <a:t> </a:t>
            </a:r>
          </a:p>
          <a:p>
            <a:pPr marL="285750" indent="-285750">
              <a:buFontTx/>
              <a:buChar char="-"/>
            </a:pPr>
            <a:r>
              <a:rPr lang="en-US" sz="1600" b="1" dirty="0" smtClean="0">
                <a:solidFill>
                  <a:schemeClr val="bg1"/>
                </a:solidFill>
                <a:latin typeface="+mj-lt"/>
                <a:cs typeface="Andalus" pitchFamily="18" charset="-78"/>
              </a:rPr>
              <a:t>Nancy H </a:t>
            </a:r>
            <a:r>
              <a:rPr lang="en-US" sz="1600" b="1" dirty="0" err="1" smtClean="0">
                <a:solidFill>
                  <a:schemeClr val="bg1"/>
                </a:solidFill>
                <a:latin typeface="+mj-lt"/>
                <a:cs typeface="Andalus" pitchFamily="18" charset="-78"/>
              </a:rPr>
              <a:t>Alabed</a:t>
            </a:r>
            <a:r>
              <a:rPr lang="en-US" sz="1600" b="1" dirty="0" smtClean="0">
                <a:solidFill>
                  <a:schemeClr val="bg1"/>
                </a:solidFill>
                <a:latin typeface="+mj-lt"/>
                <a:cs typeface="Andalus" pitchFamily="18" charset="-78"/>
              </a:rPr>
              <a:t> </a:t>
            </a:r>
          </a:p>
          <a:p>
            <a:pPr marL="285750" indent="-285750">
              <a:buFontTx/>
              <a:buChar char="-"/>
            </a:pPr>
            <a:r>
              <a:rPr lang="en-US" sz="1600" b="1" dirty="0" err="1" smtClean="0">
                <a:solidFill>
                  <a:schemeClr val="bg1"/>
                </a:solidFill>
                <a:latin typeface="+mj-lt"/>
                <a:cs typeface="Andalus" pitchFamily="18" charset="-78"/>
              </a:rPr>
              <a:t>Yazan</a:t>
            </a:r>
            <a:r>
              <a:rPr lang="en-US" sz="1600" b="1" dirty="0" smtClean="0">
                <a:solidFill>
                  <a:schemeClr val="bg1"/>
                </a:solidFill>
                <a:latin typeface="+mj-lt"/>
                <a:cs typeface="Andalus" pitchFamily="18" charset="-78"/>
              </a:rPr>
              <a:t> Al-</a:t>
            </a:r>
            <a:r>
              <a:rPr lang="en-US" sz="1600" b="1" dirty="0" err="1" smtClean="0">
                <a:solidFill>
                  <a:schemeClr val="bg1"/>
                </a:solidFill>
                <a:latin typeface="+mj-lt"/>
                <a:cs typeface="Andalus" pitchFamily="18" charset="-78"/>
              </a:rPr>
              <a:t>sawaris</a:t>
            </a:r>
            <a:r>
              <a:rPr lang="en-US" sz="1600" b="1" dirty="0" smtClean="0">
                <a:solidFill>
                  <a:schemeClr val="bg1"/>
                </a:solidFill>
                <a:latin typeface="+mj-lt"/>
                <a:cs typeface="Andalus" pitchFamily="18" charset="-78"/>
              </a:rPr>
              <a:t> </a:t>
            </a:r>
          </a:p>
          <a:p>
            <a:pPr marL="285750" indent="-285750">
              <a:buFontTx/>
              <a:buChar char="-"/>
            </a:pPr>
            <a:r>
              <a:rPr lang="en-US" sz="1600" b="1" dirty="0" err="1" smtClean="0">
                <a:solidFill>
                  <a:schemeClr val="bg1"/>
                </a:solidFill>
                <a:latin typeface="+mj-lt"/>
                <a:cs typeface="Andalus" pitchFamily="18" charset="-78"/>
              </a:rPr>
              <a:t>Jehad</a:t>
            </a:r>
            <a:r>
              <a:rPr lang="en-US" sz="1600" b="1" dirty="0" smtClean="0">
                <a:solidFill>
                  <a:schemeClr val="bg1"/>
                </a:solidFill>
                <a:latin typeface="+mj-lt"/>
                <a:cs typeface="Andalus" pitchFamily="18" charset="-78"/>
              </a:rPr>
              <a:t> </a:t>
            </a:r>
            <a:r>
              <a:rPr lang="en-US" sz="1600" b="1" dirty="0" err="1" smtClean="0">
                <a:solidFill>
                  <a:schemeClr val="bg1"/>
                </a:solidFill>
                <a:latin typeface="+mj-lt"/>
                <a:cs typeface="Andalus" pitchFamily="18" charset="-78"/>
              </a:rPr>
              <a:t>Abofarha</a:t>
            </a:r>
            <a:r>
              <a:rPr lang="en-US" sz="1600" b="1" dirty="0" smtClean="0">
                <a:solidFill>
                  <a:schemeClr val="bg1"/>
                </a:solidFill>
                <a:latin typeface="+mj-lt"/>
                <a:cs typeface="Andalus" pitchFamily="18" charset="-78"/>
              </a:rPr>
              <a:t> </a:t>
            </a:r>
          </a:p>
          <a:p>
            <a:pPr marL="285750" indent="-285750">
              <a:buFontTx/>
              <a:buChar char="-"/>
            </a:pPr>
            <a:r>
              <a:rPr lang="en-US" sz="1600" b="1" dirty="0" err="1" smtClean="0">
                <a:solidFill>
                  <a:schemeClr val="bg1"/>
                </a:solidFill>
                <a:latin typeface="+mj-lt"/>
                <a:cs typeface="Andalus" pitchFamily="18" charset="-78"/>
              </a:rPr>
              <a:t>Mostafa</a:t>
            </a:r>
            <a:r>
              <a:rPr lang="en-US" sz="1600" b="1" dirty="0" smtClean="0">
                <a:solidFill>
                  <a:schemeClr val="bg1"/>
                </a:solidFill>
                <a:latin typeface="+mj-lt"/>
                <a:cs typeface="Andalus" pitchFamily="18" charset="-78"/>
              </a:rPr>
              <a:t> </a:t>
            </a:r>
            <a:r>
              <a:rPr lang="en-US" sz="1600" b="1" dirty="0" err="1" smtClean="0">
                <a:solidFill>
                  <a:schemeClr val="bg1"/>
                </a:solidFill>
                <a:latin typeface="+mj-lt"/>
                <a:cs typeface="Andalus" pitchFamily="18" charset="-78"/>
              </a:rPr>
              <a:t>Abdalla</a:t>
            </a:r>
            <a:endParaRPr lang="ar-SA" sz="1600" b="1" dirty="0">
              <a:solidFill>
                <a:schemeClr val="bg1"/>
              </a:solidFill>
              <a:latin typeface="+mj-lt"/>
              <a:cs typeface="Andalus" pitchFamily="18"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4" name="مربع نص 3"/>
          <p:cNvSpPr txBox="1"/>
          <p:nvPr/>
        </p:nvSpPr>
        <p:spPr>
          <a:xfrm>
            <a:off x="986509" y="195486"/>
            <a:ext cx="6696744" cy="1200329"/>
          </a:xfrm>
          <a:prstGeom prst="rect">
            <a:avLst/>
          </a:prstGeom>
          <a:noFill/>
        </p:spPr>
        <p:txBody>
          <a:bodyPr wrap="square" rtlCol="1">
            <a:spAutoFit/>
          </a:bodyPr>
          <a:lstStyle/>
          <a:p>
            <a:pPr lvl="0" algn="ctr"/>
            <a:r>
              <a:rPr lang="en-US" sz="3600" b="1" dirty="0">
                <a:solidFill>
                  <a:schemeClr val="bg1"/>
                </a:solidFill>
                <a:latin typeface="Andalus" pitchFamily="18" charset="-78"/>
                <a:cs typeface="Andalus" pitchFamily="18" charset="-78"/>
              </a:rPr>
              <a:t>Classification of graft </a:t>
            </a:r>
            <a:r>
              <a:rPr lang="en-US" sz="3600" b="1" dirty="0" smtClean="0">
                <a:solidFill>
                  <a:schemeClr val="bg1"/>
                </a:solidFill>
                <a:latin typeface="Andalus" pitchFamily="18" charset="-78"/>
                <a:cs typeface="Andalus" pitchFamily="18" charset="-78"/>
              </a:rPr>
              <a:t>by </a:t>
            </a:r>
            <a:r>
              <a:rPr lang="en-US" sz="3600" b="1" dirty="0">
                <a:solidFill>
                  <a:schemeClr val="bg1"/>
                </a:solidFill>
                <a:latin typeface="Andalus" pitchFamily="18" charset="-78"/>
                <a:cs typeface="Andalus" pitchFamily="18" charset="-78"/>
              </a:rPr>
              <a:t>it’s source </a:t>
            </a:r>
            <a:r>
              <a:rPr lang="en-US" sz="3600" b="1" dirty="0" smtClean="0">
                <a:solidFill>
                  <a:schemeClr val="bg1"/>
                </a:solidFill>
                <a:latin typeface="Andalus" pitchFamily="18" charset="-78"/>
                <a:cs typeface="Andalus" pitchFamily="18" charset="-78"/>
              </a:rPr>
              <a:t>:</a:t>
            </a:r>
            <a:endParaRPr lang="en-US" sz="3600" b="1" dirty="0">
              <a:solidFill>
                <a:schemeClr val="bg1"/>
              </a:solidFill>
              <a:latin typeface="Andalus" pitchFamily="18" charset="-78"/>
              <a:cs typeface="Andalus" pitchFamily="18" charset="-78"/>
            </a:endParaRPr>
          </a:p>
        </p:txBody>
      </p:sp>
      <p:sp>
        <p:nvSpPr>
          <p:cNvPr id="5" name="مربع نص 4"/>
          <p:cNvSpPr txBox="1"/>
          <p:nvPr/>
        </p:nvSpPr>
        <p:spPr>
          <a:xfrm>
            <a:off x="179512" y="1275606"/>
            <a:ext cx="8856984" cy="3447098"/>
          </a:xfrm>
          <a:prstGeom prst="rect">
            <a:avLst/>
          </a:prstGeom>
          <a:noFill/>
        </p:spPr>
        <p:txBody>
          <a:bodyPr wrap="square" rtlCol="1">
            <a:spAutoFit/>
          </a:bodyPr>
          <a:lstStyle/>
          <a:p>
            <a:pPr lvl="0"/>
            <a:endParaRPr lang="en-US" sz="2000" dirty="0">
              <a:solidFill>
                <a:schemeClr val="bg1"/>
              </a:solidFill>
            </a:endParaRPr>
          </a:p>
          <a:p>
            <a:pPr lvl="0"/>
            <a:r>
              <a:rPr lang="en-US" sz="1800" b="1" u="sng" dirty="0">
                <a:solidFill>
                  <a:schemeClr val="bg1"/>
                </a:solidFill>
              </a:rPr>
              <a:t>1) </a:t>
            </a:r>
            <a:r>
              <a:rPr lang="en-US" sz="1800" b="1" u="sng" dirty="0" err="1">
                <a:solidFill>
                  <a:schemeClr val="bg1"/>
                </a:solidFill>
              </a:rPr>
              <a:t>Autograft</a:t>
            </a:r>
            <a:r>
              <a:rPr lang="en-US" sz="1800" dirty="0">
                <a:solidFill>
                  <a:schemeClr val="bg1"/>
                </a:solidFill>
              </a:rPr>
              <a:t>: It is tissue transfer from one location to another on the same patient. </a:t>
            </a:r>
          </a:p>
          <a:p>
            <a:pPr lvl="0"/>
            <a:endParaRPr lang="en-US" sz="1800" dirty="0">
              <a:solidFill>
                <a:schemeClr val="bg1"/>
              </a:solidFill>
            </a:endParaRPr>
          </a:p>
          <a:p>
            <a:pPr lvl="0"/>
            <a:r>
              <a:rPr lang="en-US" sz="1800" b="1" u="sng" dirty="0">
                <a:solidFill>
                  <a:schemeClr val="bg1"/>
                </a:solidFill>
              </a:rPr>
              <a:t>2) </a:t>
            </a:r>
            <a:r>
              <a:rPr lang="en-US" sz="1800" b="1" u="sng" dirty="0" err="1">
                <a:solidFill>
                  <a:schemeClr val="bg1"/>
                </a:solidFill>
              </a:rPr>
              <a:t>Isograft</a:t>
            </a:r>
            <a:r>
              <a:rPr lang="en-US" sz="1800" dirty="0">
                <a:solidFill>
                  <a:schemeClr val="bg1"/>
                </a:solidFill>
              </a:rPr>
              <a:t>: Tissue transfer between two genetically identical individuals, </a:t>
            </a:r>
            <a:r>
              <a:rPr lang="en-US" sz="1800" dirty="0" err="1">
                <a:solidFill>
                  <a:schemeClr val="bg1"/>
                </a:solidFill>
              </a:rPr>
              <a:t>eg</a:t>
            </a:r>
            <a:r>
              <a:rPr lang="en-US" sz="1800" dirty="0">
                <a:solidFill>
                  <a:schemeClr val="bg1"/>
                </a:solidFill>
              </a:rPr>
              <a:t>, monozygotic twins.</a:t>
            </a:r>
          </a:p>
          <a:p>
            <a:pPr lvl="0"/>
            <a:endParaRPr lang="en-US" sz="1800" dirty="0">
              <a:solidFill>
                <a:schemeClr val="bg1"/>
              </a:solidFill>
            </a:endParaRPr>
          </a:p>
          <a:p>
            <a:pPr lvl="0"/>
            <a:r>
              <a:rPr lang="en-US" sz="1800" dirty="0">
                <a:solidFill>
                  <a:schemeClr val="bg1"/>
                </a:solidFill>
              </a:rPr>
              <a:t> </a:t>
            </a:r>
            <a:r>
              <a:rPr lang="en-US" sz="1800" b="1" dirty="0">
                <a:solidFill>
                  <a:schemeClr val="bg1"/>
                </a:solidFill>
              </a:rPr>
              <a:t>3) </a:t>
            </a:r>
            <a:r>
              <a:rPr lang="en-US" sz="1800" b="1" u="sng" dirty="0">
                <a:solidFill>
                  <a:schemeClr val="bg1"/>
                </a:solidFill>
              </a:rPr>
              <a:t>Allograft</a:t>
            </a:r>
            <a:r>
              <a:rPr lang="en-US" sz="1800" dirty="0">
                <a:solidFill>
                  <a:schemeClr val="bg1"/>
                </a:solidFill>
              </a:rPr>
              <a:t> (Homograft): Tissue transfer between two genetically different members, same species  </a:t>
            </a:r>
            <a:r>
              <a:rPr lang="en-US" sz="1800" dirty="0" err="1">
                <a:solidFill>
                  <a:schemeClr val="bg1"/>
                </a:solidFill>
              </a:rPr>
              <a:t>eg,cadaver</a:t>
            </a:r>
            <a:r>
              <a:rPr lang="en-US" sz="1800" dirty="0">
                <a:solidFill>
                  <a:schemeClr val="bg1"/>
                </a:solidFill>
              </a:rPr>
              <a:t>, </a:t>
            </a:r>
          </a:p>
          <a:p>
            <a:pPr lvl="0"/>
            <a:endParaRPr lang="en-US" sz="1800" dirty="0">
              <a:solidFill>
                <a:schemeClr val="bg1"/>
              </a:solidFill>
            </a:endParaRPr>
          </a:p>
          <a:p>
            <a:pPr lvl="0"/>
            <a:r>
              <a:rPr lang="en-US" sz="1800" b="1" dirty="0">
                <a:solidFill>
                  <a:schemeClr val="bg1"/>
                </a:solidFill>
              </a:rPr>
              <a:t> 4) </a:t>
            </a:r>
            <a:r>
              <a:rPr lang="en-US" sz="1800" b="1" u="sng" dirty="0" err="1">
                <a:solidFill>
                  <a:schemeClr val="bg1"/>
                </a:solidFill>
              </a:rPr>
              <a:t>Xenograft</a:t>
            </a:r>
            <a:r>
              <a:rPr lang="en-US" sz="1800" dirty="0">
                <a:solidFill>
                  <a:schemeClr val="bg1"/>
                </a:solidFill>
              </a:rPr>
              <a:t> (Heterograft): Tissue transfer from a donor of one species to a recipient of another species , </a:t>
            </a:r>
            <a:r>
              <a:rPr lang="en-US" dirty="0">
                <a:solidFill>
                  <a:schemeClr val="bg1"/>
                </a:solidFill>
              </a:rPr>
              <a:t>The donor and recipient are of different species .</a:t>
            </a:r>
          </a:p>
          <a:p>
            <a:endParaRPr lang="ar-SA" sz="18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95486"/>
            <a:ext cx="6264696" cy="47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3" name="مربع نص 2"/>
          <p:cNvSpPr txBox="1"/>
          <p:nvPr/>
        </p:nvSpPr>
        <p:spPr>
          <a:xfrm>
            <a:off x="1043608" y="195486"/>
            <a:ext cx="7200800" cy="1323439"/>
          </a:xfrm>
          <a:prstGeom prst="rect">
            <a:avLst/>
          </a:prstGeom>
          <a:noFill/>
        </p:spPr>
        <p:txBody>
          <a:bodyPr wrap="square" rtlCol="1">
            <a:spAutoFit/>
          </a:bodyPr>
          <a:lstStyle/>
          <a:p>
            <a:pPr lvl="0" algn="ctr"/>
            <a:r>
              <a:rPr lang="en-US" sz="4000" b="1" dirty="0">
                <a:solidFill>
                  <a:schemeClr val="bg1"/>
                </a:solidFill>
                <a:latin typeface="Andalus" pitchFamily="18" charset="-78"/>
                <a:cs typeface="Andalus" pitchFamily="18" charset="-78"/>
              </a:rPr>
              <a:t>Classification of graft </a:t>
            </a:r>
            <a:r>
              <a:rPr lang="en-US" sz="4000" b="1" dirty="0" smtClean="0">
                <a:solidFill>
                  <a:schemeClr val="bg1"/>
                </a:solidFill>
                <a:latin typeface="Andalus" pitchFamily="18" charset="-78"/>
                <a:cs typeface="Andalus" pitchFamily="18" charset="-78"/>
              </a:rPr>
              <a:t>by </a:t>
            </a:r>
            <a:r>
              <a:rPr lang="en-US" sz="4000" b="1" dirty="0">
                <a:solidFill>
                  <a:schemeClr val="bg1"/>
                </a:solidFill>
                <a:latin typeface="Andalus" pitchFamily="18" charset="-78"/>
                <a:cs typeface="Andalus" pitchFamily="18" charset="-78"/>
              </a:rPr>
              <a:t>thickness :</a:t>
            </a:r>
          </a:p>
        </p:txBody>
      </p:sp>
      <p:sp>
        <p:nvSpPr>
          <p:cNvPr id="4" name="مربع نص 3"/>
          <p:cNvSpPr txBox="1"/>
          <p:nvPr/>
        </p:nvSpPr>
        <p:spPr>
          <a:xfrm>
            <a:off x="323528" y="1779661"/>
            <a:ext cx="3888432" cy="2739211"/>
          </a:xfrm>
          <a:prstGeom prst="rect">
            <a:avLst/>
          </a:prstGeom>
          <a:noFill/>
        </p:spPr>
        <p:txBody>
          <a:bodyPr wrap="square" rtlCol="1">
            <a:spAutoFit/>
          </a:bodyPr>
          <a:lstStyle/>
          <a:p>
            <a:pPr lvl="0"/>
            <a:r>
              <a:rPr lang="en-US" sz="3200" b="1" dirty="0">
                <a:solidFill>
                  <a:schemeClr val="bg1"/>
                </a:solidFill>
              </a:rPr>
              <a:t> </a:t>
            </a:r>
            <a:r>
              <a:rPr lang="en-US" sz="2800" b="1" dirty="0">
                <a:solidFill>
                  <a:schemeClr val="bg1"/>
                </a:solidFill>
              </a:rPr>
              <a:t>i) S</a:t>
            </a:r>
            <a:r>
              <a:rPr lang="en-US" sz="2800" b="1" dirty="0" smtClean="0">
                <a:solidFill>
                  <a:schemeClr val="bg1"/>
                </a:solidFill>
              </a:rPr>
              <a:t>plit Thickness skin Grafts. (STSG)</a:t>
            </a:r>
          </a:p>
          <a:p>
            <a:pPr lvl="0"/>
            <a:endParaRPr lang="en-US" sz="2800" b="1" dirty="0">
              <a:solidFill>
                <a:schemeClr val="bg1"/>
              </a:solidFill>
            </a:endParaRPr>
          </a:p>
          <a:p>
            <a:pPr lvl="0"/>
            <a:r>
              <a:rPr lang="en-US" sz="2800" b="1" dirty="0">
                <a:solidFill>
                  <a:schemeClr val="bg1"/>
                </a:solidFill>
              </a:rPr>
              <a:t> ii) Full </a:t>
            </a:r>
            <a:r>
              <a:rPr lang="en-US" sz="2800" b="1" dirty="0" smtClean="0">
                <a:solidFill>
                  <a:schemeClr val="bg1"/>
                </a:solidFill>
              </a:rPr>
              <a:t>Thickness skin Grafts. (FTSG)</a:t>
            </a:r>
            <a:endParaRPr lang="en-US" sz="2800" b="1" dirty="0">
              <a:solidFill>
                <a:schemeClr val="bg1"/>
              </a:solidFill>
            </a:endParaRPr>
          </a:p>
          <a:p>
            <a:endParaRPr lang="ar-SA" sz="2800" b="1" dirty="0">
              <a:solidFill>
                <a:schemeClr val="bg1"/>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492302"/>
            <a:ext cx="3451238" cy="351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4" name="مربع نص 3"/>
          <p:cNvSpPr txBox="1"/>
          <p:nvPr/>
        </p:nvSpPr>
        <p:spPr>
          <a:xfrm>
            <a:off x="251520" y="555526"/>
            <a:ext cx="6048672" cy="707886"/>
          </a:xfrm>
          <a:prstGeom prst="rect">
            <a:avLst/>
          </a:prstGeom>
          <a:noFill/>
        </p:spPr>
        <p:txBody>
          <a:bodyPr wrap="square" rtlCol="1">
            <a:spAutoFit/>
          </a:bodyPr>
          <a:lstStyle/>
          <a:p>
            <a:pPr lvl="0"/>
            <a:r>
              <a:rPr lang="en-US" sz="4000" b="1" dirty="0">
                <a:solidFill>
                  <a:schemeClr val="bg1"/>
                </a:solidFill>
                <a:latin typeface="Andalus" pitchFamily="18" charset="-78"/>
                <a:cs typeface="Andalus" pitchFamily="18" charset="-78"/>
              </a:rPr>
              <a:t>A. Split Thickness Graft </a:t>
            </a:r>
            <a:r>
              <a:rPr lang="en-US" sz="4000" b="1" dirty="0" smtClean="0">
                <a:solidFill>
                  <a:schemeClr val="bg1"/>
                </a:solidFill>
                <a:latin typeface="Andalus" pitchFamily="18" charset="-78"/>
                <a:cs typeface="Andalus" pitchFamily="18" charset="-78"/>
              </a:rPr>
              <a:t>:</a:t>
            </a:r>
            <a:endParaRPr lang="en-US" sz="4000" b="1" dirty="0">
              <a:solidFill>
                <a:schemeClr val="bg1"/>
              </a:solidFill>
              <a:latin typeface="Andalus" pitchFamily="18" charset="-78"/>
              <a:cs typeface="Andalus" pitchFamily="18" charset="-78"/>
            </a:endParaRPr>
          </a:p>
        </p:txBody>
      </p:sp>
      <p:sp>
        <p:nvSpPr>
          <p:cNvPr id="5" name="مربع نص 4"/>
          <p:cNvSpPr txBox="1"/>
          <p:nvPr/>
        </p:nvSpPr>
        <p:spPr>
          <a:xfrm>
            <a:off x="30154" y="1419176"/>
            <a:ext cx="6846101" cy="1754326"/>
          </a:xfrm>
          <a:prstGeom prst="rect">
            <a:avLst/>
          </a:prstGeom>
          <a:noFill/>
        </p:spPr>
        <p:txBody>
          <a:bodyPr wrap="square" rtlCol="1">
            <a:spAutoFit/>
          </a:bodyPr>
          <a:lstStyle/>
          <a:p>
            <a:pPr lvl="0"/>
            <a:r>
              <a:rPr lang="en-US" sz="1800" dirty="0" smtClean="0">
                <a:solidFill>
                  <a:schemeClr val="bg1"/>
                </a:solidFill>
              </a:rPr>
              <a:t>-Also </a:t>
            </a:r>
            <a:r>
              <a:rPr lang="en-US" sz="1800" dirty="0">
                <a:solidFill>
                  <a:schemeClr val="bg1"/>
                </a:solidFill>
              </a:rPr>
              <a:t>called as partial thickness graft/ </a:t>
            </a:r>
            <a:r>
              <a:rPr lang="en-US" sz="1800" dirty="0" err="1">
                <a:solidFill>
                  <a:schemeClr val="bg1"/>
                </a:solidFill>
              </a:rPr>
              <a:t>Thiersch</a:t>
            </a:r>
            <a:r>
              <a:rPr lang="en-US" sz="1800" dirty="0">
                <a:solidFill>
                  <a:schemeClr val="bg1"/>
                </a:solidFill>
              </a:rPr>
              <a:t> graft. </a:t>
            </a:r>
          </a:p>
          <a:p>
            <a:pPr lvl="0"/>
            <a:r>
              <a:rPr lang="en-US" sz="1800" dirty="0">
                <a:solidFill>
                  <a:schemeClr val="bg1"/>
                </a:solidFill>
              </a:rPr>
              <a:t>A graft include whole </a:t>
            </a:r>
            <a:r>
              <a:rPr lang="en-US" sz="1800" dirty="0" smtClean="0">
                <a:solidFill>
                  <a:schemeClr val="bg1"/>
                </a:solidFill>
              </a:rPr>
              <a:t>epidermis </a:t>
            </a:r>
            <a:r>
              <a:rPr lang="en-US" sz="1800" dirty="0">
                <a:solidFill>
                  <a:schemeClr val="bg1"/>
                </a:solidFill>
              </a:rPr>
              <a:t>layer and part of dermis </a:t>
            </a:r>
          </a:p>
          <a:p>
            <a:pPr lvl="0"/>
            <a:endParaRPr lang="en-US" sz="1800" dirty="0">
              <a:solidFill>
                <a:schemeClr val="bg1"/>
              </a:solidFill>
            </a:endParaRPr>
          </a:p>
          <a:p>
            <a:r>
              <a:rPr lang="en-US" sz="1800" dirty="0" smtClean="0">
                <a:solidFill>
                  <a:schemeClr val="bg1"/>
                </a:solidFill>
              </a:rPr>
              <a:t>-Procedure</a:t>
            </a:r>
            <a:r>
              <a:rPr lang="en-US" sz="1800" dirty="0">
                <a:solidFill>
                  <a:schemeClr val="bg1"/>
                </a:solidFill>
              </a:rPr>
              <a:t>:  : cut with a special guarded freehand knife or an electric dermatome.</a:t>
            </a:r>
            <a:br>
              <a:rPr lang="en-US" sz="1800" dirty="0">
                <a:solidFill>
                  <a:schemeClr val="bg1"/>
                </a:solidFill>
              </a:rPr>
            </a:br>
            <a:endParaRPr lang="ar-SA" sz="1800"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175" y="636172"/>
            <a:ext cx="2030460" cy="166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859782"/>
            <a:ext cx="4716083" cy="212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 name="مربع نص 2"/>
          <p:cNvSpPr txBox="1"/>
          <p:nvPr/>
        </p:nvSpPr>
        <p:spPr>
          <a:xfrm>
            <a:off x="467544" y="555526"/>
            <a:ext cx="7704856" cy="1754326"/>
          </a:xfrm>
          <a:prstGeom prst="rect">
            <a:avLst/>
          </a:prstGeom>
          <a:noFill/>
        </p:spPr>
        <p:txBody>
          <a:bodyPr wrap="square" rtlCol="1">
            <a:spAutoFit/>
          </a:bodyPr>
          <a:lstStyle/>
          <a:p>
            <a:pPr marL="114300" lvl="0">
              <a:lnSpc>
                <a:spcPct val="90000"/>
              </a:lnSpc>
              <a:buSzPts val="3200"/>
            </a:pPr>
            <a:r>
              <a:rPr lang="en-US" sz="2000" dirty="0"/>
              <a:t>To cover very large areas, the graft can be expanded by </a:t>
            </a:r>
            <a:r>
              <a:rPr lang="en-US" sz="2000" dirty="0">
                <a:solidFill>
                  <a:srgbClr val="7A4135"/>
                </a:solidFill>
              </a:rPr>
              <a:t>'meshing</a:t>
            </a:r>
            <a:r>
              <a:rPr lang="en-US" sz="2000" dirty="0"/>
              <a:t>'. This is carried out on a device that cuts a series of slits along the skin, allowing it to expand from a ratio of anything from 1:1.5 to about l:6 . This also allow exudates to escape and improve take of the graft .</a:t>
            </a:r>
            <a:r>
              <a:rPr lang="en-US" sz="2000" dirty="0">
                <a:solidFill>
                  <a:schemeClr val="dk1"/>
                </a:solidFill>
              </a:rPr>
              <a:t/>
            </a:r>
            <a:br>
              <a:rPr lang="en-US" sz="2000" dirty="0">
                <a:solidFill>
                  <a:schemeClr val="dk1"/>
                </a:solidFill>
              </a:rPr>
            </a:br>
            <a:endParaRPr lang="en-US" sz="2000" dirty="0">
              <a:solidFill>
                <a:schemeClr val="dk1"/>
              </a:solidFill>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310816"/>
            <a:ext cx="4485432" cy="267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2427734"/>
            <a:ext cx="340791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810567"/>
            <a:ext cx="5693109" cy="433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2051720" y="123478"/>
            <a:ext cx="5256584" cy="461665"/>
          </a:xfrm>
          <a:prstGeom prst="rect">
            <a:avLst/>
          </a:prstGeom>
          <a:noFill/>
        </p:spPr>
        <p:txBody>
          <a:bodyPr wrap="square" rtlCol="1">
            <a:spAutoFit/>
          </a:bodyPr>
          <a:lstStyle/>
          <a:p>
            <a:pPr lvl="0" algn="ctr"/>
            <a:r>
              <a:rPr lang="en-US" sz="2400" b="1" i="1" dirty="0">
                <a:solidFill>
                  <a:schemeClr val="bg1"/>
                </a:solidFill>
              </a:rPr>
              <a:t>Split Thickness Graft </a:t>
            </a:r>
            <a:r>
              <a:rPr lang="en-US" sz="2400" b="1" i="1" dirty="0" smtClean="0">
                <a:solidFill>
                  <a:schemeClr val="bg1"/>
                </a:solidFill>
              </a:rPr>
              <a:t>:</a:t>
            </a:r>
            <a:endParaRPr lang="en-US" sz="2400" b="1" i="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sp>
        <p:nvSpPr>
          <p:cNvPr id="355" name="Google Shape;355;p39"/>
          <p:cNvSpPr/>
          <p:nvPr/>
        </p:nvSpPr>
        <p:spPr>
          <a:xfrm>
            <a:off x="5351550" y="3011625"/>
            <a:ext cx="1989600" cy="1989600"/>
          </a:xfrm>
          <a:prstGeom prst="ellipse">
            <a:avLst/>
          </a:prstGeom>
          <a:gradFill>
            <a:gsLst>
              <a:gs pos="0">
                <a:srgbClr val="FFD4C9">
                  <a:alpha val="41176"/>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p:cNvSpPr txBox="1"/>
          <p:nvPr/>
        </p:nvSpPr>
        <p:spPr>
          <a:xfrm>
            <a:off x="251520" y="195486"/>
            <a:ext cx="8676456" cy="2862322"/>
          </a:xfrm>
          <a:prstGeom prst="rect">
            <a:avLst/>
          </a:prstGeom>
          <a:noFill/>
        </p:spPr>
        <p:txBody>
          <a:bodyPr wrap="square" rtlCol="1">
            <a:spAutoFit/>
          </a:bodyPr>
          <a:lstStyle/>
          <a:p>
            <a:pPr marL="457200" lvl="0" indent="-457200">
              <a:lnSpc>
                <a:spcPct val="90000"/>
              </a:lnSpc>
              <a:buClr>
                <a:schemeClr val="dk1"/>
              </a:buClr>
              <a:buSzPts val="3200"/>
              <a:buFont typeface="Arial"/>
              <a:buChar char="•"/>
            </a:pPr>
            <a:r>
              <a:rPr lang="en-US" sz="1800" dirty="0">
                <a:solidFill>
                  <a:schemeClr val="bg1"/>
                </a:solidFill>
              </a:rPr>
              <a:t>The donor site heals by re-epithelialization from epithelial appendages in the remaining dermis (the bases of hair follicles and sweat ducts) within 2-3 weeks, depending on the thickness of the graft (The thicker the graft, the slower the healing). </a:t>
            </a:r>
          </a:p>
          <a:p>
            <a:pPr lvl="0">
              <a:lnSpc>
                <a:spcPct val="90000"/>
              </a:lnSpc>
              <a:buClr>
                <a:schemeClr val="dk1"/>
              </a:buClr>
              <a:buSzPts val="3200"/>
            </a:pPr>
            <a:endParaRPr lang="en-US" sz="1800" dirty="0">
              <a:solidFill>
                <a:schemeClr val="bg1"/>
              </a:solidFill>
            </a:endParaRPr>
          </a:p>
          <a:p>
            <a:pPr marL="457200" lvl="0" indent="-457200">
              <a:lnSpc>
                <a:spcPct val="90000"/>
              </a:lnSpc>
              <a:buSzPts val="3200"/>
              <a:buFont typeface="Arial"/>
              <a:buChar char="•"/>
            </a:pPr>
            <a:r>
              <a:rPr lang="en-US" sz="1800" dirty="0">
                <a:solidFill>
                  <a:schemeClr val="bg1"/>
                </a:solidFill>
                <a:latin typeface="Aharoni"/>
                <a:ea typeface="Aharoni"/>
                <a:cs typeface="Aharoni"/>
                <a:sym typeface="Aharoni"/>
              </a:rPr>
              <a:t>The thinner the graft, the more easily it will take on a bed of imperfect vascularity but the poorer the quality of skin will be (the less the thickness, the less the elements of regeneration, the less it is close to normal) and the more it will shrink</a:t>
            </a:r>
            <a:r>
              <a:rPr lang="en-US" sz="1800" dirty="0">
                <a:solidFill>
                  <a:schemeClr val="bg1"/>
                </a:solidFill>
              </a:rPr>
              <a:t/>
            </a:r>
            <a:br>
              <a:rPr lang="en-US" sz="1800" dirty="0">
                <a:solidFill>
                  <a:schemeClr val="bg1"/>
                </a:solidFill>
              </a:rPr>
            </a:br>
            <a:endParaRPr lang="en-US" sz="1800" dirty="0">
              <a:solidFill>
                <a:schemeClr val="bg1"/>
              </a:solidFill>
            </a:endParaRPr>
          </a:p>
          <a:p>
            <a:endParaRPr lang="ar-SA" sz="1800" dirty="0">
              <a:solidFill>
                <a:schemeClr val="bg1"/>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97" y="2731258"/>
            <a:ext cx="6019701"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987574"/>
            <a:ext cx="802972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sp>
        <p:nvSpPr>
          <p:cNvPr id="15" name="مربع نص 14"/>
          <p:cNvSpPr txBox="1"/>
          <p:nvPr/>
        </p:nvSpPr>
        <p:spPr>
          <a:xfrm>
            <a:off x="251520" y="483518"/>
            <a:ext cx="6048672" cy="707886"/>
          </a:xfrm>
          <a:prstGeom prst="rect">
            <a:avLst/>
          </a:prstGeom>
          <a:noFill/>
        </p:spPr>
        <p:txBody>
          <a:bodyPr wrap="square" rtlCol="1">
            <a:spAutoFit/>
          </a:bodyPr>
          <a:lstStyle/>
          <a:p>
            <a:pPr lvl="0"/>
            <a:r>
              <a:rPr lang="en-US" sz="4000" b="1" dirty="0">
                <a:solidFill>
                  <a:schemeClr val="bg1"/>
                </a:solidFill>
                <a:latin typeface="Andalus" pitchFamily="18" charset="-78"/>
                <a:cs typeface="Andalus" pitchFamily="18" charset="-78"/>
              </a:rPr>
              <a:t>B .Full Thickness </a:t>
            </a:r>
            <a:r>
              <a:rPr lang="en-US" sz="4000" b="1" dirty="0" smtClean="0">
                <a:solidFill>
                  <a:schemeClr val="bg1"/>
                </a:solidFill>
                <a:latin typeface="Andalus" pitchFamily="18" charset="-78"/>
                <a:cs typeface="Andalus" pitchFamily="18" charset="-78"/>
              </a:rPr>
              <a:t>skin Graft</a:t>
            </a:r>
            <a:endParaRPr lang="en-US" sz="4000" b="1" dirty="0">
              <a:solidFill>
                <a:schemeClr val="bg1"/>
              </a:solidFill>
              <a:latin typeface="Andalus" pitchFamily="18" charset="-78"/>
              <a:cs typeface="Andalus" pitchFamily="18" charset="-78"/>
            </a:endParaRPr>
          </a:p>
        </p:txBody>
      </p:sp>
      <p:sp>
        <p:nvSpPr>
          <p:cNvPr id="16" name="مربع نص 15"/>
          <p:cNvSpPr txBox="1"/>
          <p:nvPr/>
        </p:nvSpPr>
        <p:spPr>
          <a:xfrm>
            <a:off x="216429" y="1563638"/>
            <a:ext cx="5184576" cy="2769989"/>
          </a:xfrm>
          <a:prstGeom prst="rect">
            <a:avLst/>
          </a:prstGeom>
          <a:noFill/>
        </p:spPr>
        <p:txBody>
          <a:bodyPr wrap="square" rtlCol="1">
            <a:spAutoFit/>
          </a:bodyPr>
          <a:lstStyle/>
          <a:p>
            <a:r>
              <a:rPr lang="en-US" sz="2000" dirty="0">
                <a:solidFill>
                  <a:srgbClr val="3B3835"/>
                </a:solidFill>
                <a:latin typeface="HelveticaNeue-Light"/>
              </a:rPr>
              <a:t>Also called as Wolfe </a:t>
            </a:r>
            <a:r>
              <a:rPr lang="en-US" sz="2000" dirty="0" smtClean="0">
                <a:solidFill>
                  <a:srgbClr val="3B3835"/>
                </a:solidFill>
                <a:latin typeface="HelveticaNeue-Light"/>
              </a:rPr>
              <a:t>graft</a:t>
            </a:r>
          </a:p>
          <a:p>
            <a:endParaRPr lang="en-US" sz="2000" dirty="0">
              <a:solidFill>
                <a:srgbClr val="3B3835"/>
              </a:solidFill>
              <a:latin typeface="HelveticaNeue-Light"/>
            </a:endParaRPr>
          </a:p>
          <a:p>
            <a:r>
              <a:rPr lang="en-US" sz="2000" dirty="0">
                <a:solidFill>
                  <a:srgbClr val="3B3835"/>
                </a:solidFill>
                <a:latin typeface="HelveticaNeue-Light"/>
              </a:rPr>
              <a:t> </a:t>
            </a:r>
            <a:r>
              <a:rPr lang="en-US" sz="2000" dirty="0" smtClean="0">
                <a:solidFill>
                  <a:srgbClr val="3B3835"/>
                </a:solidFill>
                <a:latin typeface="HelveticaNeue-Light"/>
              </a:rPr>
              <a:t>-</a:t>
            </a:r>
            <a:r>
              <a:rPr lang="en-US" sz="1800" dirty="0" smtClean="0">
                <a:latin typeface="CenturySchoolbook"/>
              </a:rPr>
              <a:t> </a:t>
            </a:r>
            <a:r>
              <a:rPr lang="en-US" sz="1600" dirty="0">
                <a:latin typeface="+mj-lt"/>
                <a:cs typeface="Aharoni" panose="02010803020104030203" pitchFamily="2" charset="-79"/>
              </a:rPr>
              <a:t>A full-thickness skin graft (FTSGs) removes epidermis and </a:t>
            </a:r>
            <a:r>
              <a:rPr lang="en-US" sz="1600" dirty="0" smtClean="0">
                <a:latin typeface="+mj-lt"/>
                <a:cs typeface="Aharoni" panose="02010803020104030203" pitchFamily="2" charset="-79"/>
              </a:rPr>
              <a:t>the </a:t>
            </a:r>
            <a:r>
              <a:rPr lang="en-US" sz="1600" dirty="0">
                <a:latin typeface="+mj-lt"/>
                <a:cs typeface="Aharoni" panose="02010803020104030203" pitchFamily="2" charset="-79"/>
              </a:rPr>
              <a:t>entire thickness of the dermis and leaves a donor defect </a:t>
            </a:r>
            <a:r>
              <a:rPr lang="en-US" sz="1600" dirty="0" smtClean="0">
                <a:latin typeface="+mj-lt"/>
                <a:cs typeface="Aharoni" panose="02010803020104030203" pitchFamily="2" charset="-79"/>
              </a:rPr>
              <a:t> (</a:t>
            </a:r>
            <a:r>
              <a:rPr lang="en-US" sz="1600" dirty="0">
                <a:latin typeface="+mj-lt"/>
                <a:cs typeface="Aharoni" panose="02010803020104030203" pitchFamily="2" charset="-79"/>
              </a:rPr>
              <a:t>which needs to be sutured or grafted) as large as the one </a:t>
            </a:r>
            <a:r>
              <a:rPr lang="en-US" sz="1600" dirty="0" smtClean="0">
                <a:latin typeface="+mj-lt"/>
                <a:cs typeface="Aharoni" panose="02010803020104030203" pitchFamily="2" charset="-79"/>
              </a:rPr>
              <a:t>to be </a:t>
            </a:r>
            <a:r>
              <a:rPr lang="en-US" sz="1600" dirty="0">
                <a:latin typeface="+mj-lt"/>
                <a:cs typeface="Aharoni" panose="02010803020104030203" pitchFamily="2" charset="-79"/>
              </a:rPr>
              <a:t>filled and requires a well-vascularized bed to survive.</a:t>
            </a:r>
            <a:r>
              <a:rPr lang="en-US" sz="1800" dirty="0">
                <a:latin typeface="+mj-lt"/>
                <a:cs typeface="Aharoni" panose="02010803020104030203" pitchFamily="2" charset="-79"/>
              </a:rPr>
              <a:t> </a:t>
            </a:r>
            <a:br>
              <a:rPr lang="en-US" sz="1800" dirty="0">
                <a:latin typeface="+mj-lt"/>
                <a:cs typeface="Aharoni" panose="02010803020104030203" pitchFamily="2" charset="-79"/>
              </a:rPr>
            </a:br>
            <a:endParaRPr lang="en-US" sz="1600" dirty="0">
              <a:latin typeface="+mj-lt"/>
              <a:cs typeface="Aharoni" panose="02010803020104030203" pitchFamily="2" charset="-79"/>
            </a:endParaRPr>
          </a:p>
          <a:p>
            <a:endParaRPr lang="en-US" sz="1600" dirty="0"/>
          </a:p>
          <a:p>
            <a:endParaRPr lang="ar-SA" sz="1600" dirty="0"/>
          </a:p>
        </p:txBody>
      </p:sp>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72" t="5123" r="6088" b="6745"/>
          <a:stretch/>
        </p:blipFill>
        <p:spPr bwMode="auto">
          <a:xfrm>
            <a:off x="5796136" y="1563638"/>
            <a:ext cx="2732314" cy="268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sp>
        <p:nvSpPr>
          <p:cNvPr id="3" name="مربع نص 2"/>
          <p:cNvSpPr txBox="1"/>
          <p:nvPr/>
        </p:nvSpPr>
        <p:spPr>
          <a:xfrm>
            <a:off x="719572" y="581384"/>
            <a:ext cx="5688632" cy="584775"/>
          </a:xfrm>
          <a:prstGeom prst="rect">
            <a:avLst/>
          </a:prstGeom>
          <a:noFill/>
        </p:spPr>
        <p:txBody>
          <a:bodyPr wrap="square" rtlCol="1">
            <a:spAutoFit/>
          </a:bodyPr>
          <a:lstStyle/>
          <a:p>
            <a:pPr lvl="0"/>
            <a:r>
              <a:rPr lang="en-US" sz="3200" b="1" dirty="0">
                <a:solidFill>
                  <a:srgbClr val="3B3835"/>
                </a:solidFill>
                <a:latin typeface="Andalus" pitchFamily="18" charset="-78"/>
                <a:cs typeface="Andalus" pitchFamily="18" charset="-78"/>
              </a:rPr>
              <a:t>Feature of </a:t>
            </a:r>
            <a:r>
              <a:rPr lang="en-US" sz="3200" b="1" dirty="0" smtClean="0">
                <a:solidFill>
                  <a:srgbClr val="3B3835"/>
                </a:solidFill>
                <a:latin typeface="Andalus" pitchFamily="18" charset="-78"/>
                <a:cs typeface="Andalus" pitchFamily="18" charset="-78"/>
              </a:rPr>
              <a:t>Full </a:t>
            </a:r>
            <a:r>
              <a:rPr lang="en-US" sz="3200" b="1" dirty="0">
                <a:solidFill>
                  <a:srgbClr val="3B3835"/>
                </a:solidFill>
                <a:latin typeface="Andalus" pitchFamily="18" charset="-78"/>
                <a:cs typeface="Andalus" pitchFamily="18" charset="-78"/>
              </a:rPr>
              <a:t>Thickness Graft</a:t>
            </a:r>
            <a:r>
              <a:rPr lang="en-US" sz="3200" b="1" dirty="0" smtClean="0">
                <a:solidFill>
                  <a:srgbClr val="3B3835"/>
                </a:solidFill>
                <a:latin typeface="Andalus" pitchFamily="18" charset="-78"/>
                <a:cs typeface="Andalus" pitchFamily="18" charset="-78"/>
              </a:rPr>
              <a:t>:</a:t>
            </a:r>
            <a:endParaRPr lang="en-US" sz="3200" b="1" dirty="0">
              <a:solidFill>
                <a:srgbClr val="3B3835"/>
              </a:solidFill>
              <a:latin typeface="Andalus" pitchFamily="18" charset="-78"/>
              <a:cs typeface="Andalus" pitchFamily="18" charset="-78"/>
            </a:endParaRPr>
          </a:p>
        </p:txBody>
      </p:sp>
      <p:sp>
        <p:nvSpPr>
          <p:cNvPr id="4" name="مربع نص 3"/>
          <p:cNvSpPr txBox="1"/>
          <p:nvPr/>
        </p:nvSpPr>
        <p:spPr>
          <a:xfrm>
            <a:off x="251520" y="1707654"/>
            <a:ext cx="6624736" cy="2350387"/>
          </a:xfrm>
          <a:prstGeom prst="rect">
            <a:avLst/>
          </a:prstGeom>
          <a:noFill/>
        </p:spPr>
        <p:txBody>
          <a:bodyPr wrap="square" rtlCol="1">
            <a:spAutoFit/>
          </a:bodyPr>
          <a:lstStyle/>
          <a:p>
            <a:pPr marL="285750" lvl="0" indent="-285750">
              <a:lnSpc>
                <a:spcPct val="90000"/>
              </a:lnSpc>
              <a:buClrTx/>
              <a:buSzPts val="2800"/>
              <a:buFont typeface="Arial" pitchFamily="34" charset="0"/>
              <a:buChar char="•"/>
            </a:pPr>
            <a:r>
              <a:rPr lang="en-US" b="1" dirty="0">
                <a:solidFill>
                  <a:schemeClr val="bg1"/>
                </a:solidFill>
              </a:rPr>
              <a:t>FTSGs are limited to smaller wounds and </a:t>
            </a:r>
            <a:r>
              <a:rPr lang="en-US" b="1" dirty="0" smtClean="0">
                <a:solidFill>
                  <a:schemeClr val="bg1"/>
                </a:solidFill>
              </a:rPr>
              <a:t> </a:t>
            </a:r>
            <a:r>
              <a:rPr lang="en-US" b="1" dirty="0">
                <a:solidFill>
                  <a:schemeClr val="bg1"/>
                </a:solidFill>
              </a:rPr>
              <a:t>require well-vascularized wound beds in order to </a:t>
            </a:r>
            <a:r>
              <a:rPr lang="en-US" b="1" dirty="0" smtClean="0">
                <a:solidFill>
                  <a:schemeClr val="bg1"/>
                </a:solidFill>
              </a:rPr>
              <a:t>support </a:t>
            </a:r>
            <a:r>
              <a:rPr lang="en-US" b="1" dirty="0">
                <a:solidFill>
                  <a:schemeClr val="bg1"/>
                </a:solidFill>
              </a:rPr>
              <a:t>the grafted skin. </a:t>
            </a:r>
          </a:p>
          <a:p>
            <a:pPr marL="463550" lvl="0" indent="-285750">
              <a:lnSpc>
                <a:spcPct val="90000"/>
              </a:lnSpc>
              <a:spcBef>
                <a:spcPts val="1000"/>
              </a:spcBef>
              <a:buClrTx/>
              <a:buSzPts val="2800"/>
              <a:buFont typeface="Arial" pitchFamily="34" charset="0"/>
              <a:buChar char="•"/>
            </a:pPr>
            <a:endParaRPr lang="en-US" b="1" dirty="0">
              <a:solidFill>
                <a:schemeClr val="bg1"/>
              </a:solidFill>
            </a:endParaRPr>
          </a:p>
          <a:p>
            <a:pPr marL="285750" lvl="0" indent="-285750">
              <a:lnSpc>
                <a:spcPct val="90000"/>
              </a:lnSpc>
              <a:spcBef>
                <a:spcPts val="1000"/>
              </a:spcBef>
              <a:buClrTx/>
              <a:buSzPts val="2800"/>
              <a:buFont typeface="Arial" pitchFamily="34" charset="0"/>
              <a:buChar char="•"/>
            </a:pPr>
            <a:r>
              <a:rPr lang="en-US" b="1" dirty="0">
                <a:solidFill>
                  <a:schemeClr val="bg1"/>
                </a:solidFill>
              </a:rPr>
              <a:t>FTSGs maintain more of the normal </a:t>
            </a:r>
            <a:r>
              <a:rPr lang="en-US" b="1" dirty="0" smtClean="0">
                <a:solidFill>
                  <a:schemeClr val="bg1"/>
                </a:solidFill>
              </a:rPr>
              <a:t>characteristics of </a:t>
            </a:r>
            <a:r>
              <a:rPr lang="en-US" b="1" dirty="0">
                <a:solidFill>
                  <a:schemeClr val="bg1"/>
                </a:solidFill>
              </a:rPr>
              <a:t>the skin (notably texture, color and thickness), </a:t>
            </a:r>
            <a:r>
              <a:rPr lang="en-US" b="1" dirty="0" smtClean="0">
                <a:solidFill>
                  <a:schemeClr val="bg1"/>
                </a:solidFill>
              </a:rPr>
              <a:t>and</a:t>
            </a:r>
            <a:r>
              <a:rPr lang="en-US" b="1" dirty="0">
                <a:solidFill>
                  <a:schemeClr val="bg1"/>
                </a:solidFill>
              </a:rPr>
              <a:t> contract less during healing</a:t>
            </a:r>
            <a:r>
              <a:rPr lang="en-US" b="1" dirty="0" smtClean="0">
                <a:solidFill>
                  <a:schemeClr val="bg1"/>
                </a:solidFill>
              </a:rPr>
              <a:t>.</a:t>
            </a:r>
          </a:p>
          <a:p>
            <a:pPr marL="285750" lvl="0" indent="-285750">
              <a:lnSpc>
                <a:spcPct val="90000"/>
              </a:lnSpc>
              <a:spcBef>
                <a:spcPts val="1000"/>
              </a:spcBef>
              <a:buClrTx/>
              <a:buSzPts val="2800"/>
              <a:buFont typeface="Arial" pitchFamily="34" charset="0"/>
              <a:buChar char="•"/>
            </a:pPr>
            <a:endParaRPr lang="en-US" b="1" dirty="0">
              <a:solidFill>
                <a:schemeClr val="bg1"/>
              </a:solidFill>
            </a:endParaRPr>
          </a:p>
          <a:p>
            <a:pPr marL="285750" lvl="0" indent="-285750">
              <a:lnSpc>
                <a:spcPct val="90000"/>
              </a:lnSpc>
              <a:spcBef>
                <a:spcPts val="1000"/>
              </a:spcBef>
              <a:buClrTx/>
              <a:buSzPts val="2800"/>
              <a:buFont typeface="Arial" pitchFamily="34" charset="0"/>
              <a:buChar char="•"/>
            </a:pPr>
            <a:r>
              <a:rPr lang="en-US" b="1" dirty="0" smtClean="0">
                <a:solidFill>
                  <a:schemeClr val="bg1"/>
                </a:solidFill>
              </a:rPr>
              <a:t>They </a:t>
            </a:r>
            <a:r>
              <a:rPr lang="en-US" b="1" dirty="0">
                <a:solidFill>
                  <a:schemeClr val="bg1"/>
                </a:solidFill>
              </a:rPr>
              <a:t>tolerate pressure more and thus are </a:t>
            </a:r>
            <a:r>
              <a:rPr lang="en-US" b="1" dirty="0" smtClean="0">
                <a:solidFill>
                  <a:schemeClr val="bg1"/>
                </a:solidFill>
              </a:rPr>
              <a:t>perfect  </a:t>
            </a:r>
            <a:r>
              <a:rPr lang="en-US" b="1" dirty="0">
                <a:solidFill>
                  <a:schemeClr val="bg1"/>
                </a:solidFill>
              </a:rPr>
              <a:t>for skin loss involving the soles. </a:t>
            </a:r>
            <a:br>
              <a:rPr lang="en-US" b="1" dirty="0">
                <a:solidFill>
                  <a:schemeClr val="bg1"/>
                </a:solidFill>
              </a:rPr>
            </a:br>
            <a:endParaRPr lang="en-US" b="1" dirty="0">
              <a:solidFill>
                <a:schemeClr val="bg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339502"/>
            <a:ext cx="203041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6"/>
          <p:cNvSpPr/>
          <p:nvPr/>
        </p:nvSpPr>
        <p:spPr>
          <a:xfrm>
            <a:off x="5351550" y="3011625"/>
            <a:ext cx="1989600" cy="1989600"/>
          </a:xfrm>
          <a:prstGeom prst="ellipse">
            <a:avLst/>
          </a:prstGeom>
          <a:gradFill>
            <a:gsLst>
              <a:gs pos="0">
                <a:srgbClr val="FFD4C9">
                  <a:alpha val="41176"/>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عنصر نائب للنص 2"/>
          <p:cNvSpPr>
            <a:spLocks noGrp="1"/>
          </p:cNvSpPr>
          <p:nvPr>
            <p:ph type="body" idx="1"/>
          </p:nvPr>
        </p:nvSpPr>
        <p:spPr>
          <a:xfrm>
            <a:off x="713225" y="1267250"/>
            <a:ext cx="3930783" cy="3416400"/>
          </a:xfrm>
        </p:spPr>
        <p:txBody>
          <a:bodyPr/>
          <a:lstStyle/>
          <a:p>
            <a:pPr marL="152400" lvl="0" indent="0">
              <a:buNone/>
            </a:pPr>
            <a:r>
              <a:rPr lang="en-US" sz="2000" b="1" dirty="0"/>
              <a:t>Skin</a:t>
            </a:r>
            <a:r>
              <a:rPr lang="en-US" sz="2000" dirty="0"/>
              <a:t> is the largest organ of human body, accounting for 15% of total adult body weight </a:t>
            </a:r>
          </a:p>
          <a:p>
            <a:pPr marL="152400" lvl="0" indent="0">
              <a:buNone/>
            </a:pPr>
            <a:r>
              <a:rPr lang="en-US" sz="2000" dirty="0"/>
              <a:t>and is composed of three layers:</a:t>
            </a:r>
          </a:p>
          <a:p>
            <a:pPr marL="152400" lvl="0" indent="0">
              <a:buNone/>
            </a:pPr>
            <a:endParaRPr lang="en-US" sz="2000" dirty="0"/>
          </a:p>
          <a:p>
            <a:pPr marL="152400" lvl="0" indent="0">
              <a:buNone/>
            </a:pPr>
            <a:r>
              <a:rPr lang="en-US" sz="2000" dirty="0"/>
              <a:t>- Epidermis</a:t>
            </a:r>
          </a:p>
          <a:p>
            <a:pPr marL="152400" lvl="0" indent="0">
              <a:buNone/>
            </a:pPr>
            <a:endParaRPr lang="en-US" sz="2000" dirty="0"/>
          </a:p>
          <a:p>
            <a:pPr marL="152400" lvl="0" indent="0">
              <a:buNone/>
            </a:pPr>
            <a:r>
              <a:rPr lang="en-US" sz="2000" dirty="0"/>
              <a:t>- Dermis</a:t>
            </a:r>
          </a:p>
          <a:p>
            <a:pPr marL="152400" lvl="0" indent="0">
              <a:buNone/>
            </a:pPr>
            <a:r>
              <a:rPr lang="en-US" sz="2000" dirty="0"/>
              <a:t> </a:t>
            </a:r>
          </a:p>
          <a:p>
            <a:pPr marL="152400" indent="0">
              <a:buNone/>
            </a:pPr>
            <a:r>
              <a:rPr lang="en-US" sz="2000" dirty="0"/>
              <a:t>- Hypodermis</a:t>
            </a:r>
            <a:endParaRPr lang="ar-SA" sz="1800" dirty="0"/>
          </a:p>
        </p:txBody>
      </p:sp>
      <p:sp>
        <p:nvSpPr>
          <p:cNvPr id="4" name="مربع نص 3"/>
          <p:cNvSpPr txBox="1"/>
          <p:nvPr/>
        </p:nvSpPr>
        <p:spPr>
          <a:xfrm>
            <a:off x="1115616" y="267494"/>
            <a:ext cx="2952328" cy="923330"/>
          </a:xfrm>
          <a:prstGeom prst="rect">
            <a:avLst/>
          </a:prstGeom>
          <a:noFill/>
        </p:spPr>
        <p:txBody>
          <a:bodyPr wrap="square" rtlCol="1">
            <a:spAutoFit/>
          </a:bodyPr>
          <a:lstStyle/>
          <a:p>
            <a:r>
              <a:rPr lang="en-US" sz="5400" dirty="0" smtClean="0">
                <a:latin typeface="Andalus" pitchFamily="18" charset="-78"/>
                <a:cs typeface="Andalus" pitchFamily="18" charset="-78"/>
              </a:rPr>
              <a:t>Skin </a:t>
            </a:r>
            <a:endParaRPr lang="ar-SA" sz="5400" dirty="0">
              <a:latin typeface="Andalus" pitchFamily="18" charset="-78"/>
              <a:cs typeface="Andalus" pitchFamily="18" charset="-78"/>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11" t="3532" r="2727" b="3043"/>
          <a:stretch/>
        </p:blipFill>
        <p:spPr bwMode="auto">
          <a:xfrm>
            <a:off x="4788024" y="843558"/>
            <a:ext cx="3960440"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1"/>
        <p:cNvGrpSpPr/>
        <p:nvPr/>
      </p:nvGrpSpPr>
      <p:grpSpPr>
        <a:xfrm>
          <a:off x="0" y="0"/>
          <a:ext cx="0" cy="0"/>
          <a:chOff x="0" y="0"/>
          <a:chExt cx="0" cy="0"/>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5254" y="1651687"/>
            <a:ext cx="5342286" cy="28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2195736" y="339501"/>
            <a:ext cx="4608512" cy="646331"/>
          </a:xfrm>
          <a:prstGeom prst="rect">
            <a:avLst/>
          </a:prstGeom>
          <a:noFill/>
        </p:spPr>
        <p:txBody>
          <a:bodyPr wrap="square" rtlCol="1">
            <a:spAutoFit/>
          </a:bodyPr>
          <a:lstStyle/>
          <a:p>
            <a:r>
              <a:rPr lang="en-US" sz="3600" b="1" dirty="0">
                <a:solidFill>
                  <a:srgbClr val="3B3835"/>
                </a:solidFill>
                <a:latin typeface="Andalus" pitchFamily="18" charset="-78"/>
                <a:cs typeface="Andalus" pitchFamily="18" charset="-78"/>
              </a:rPr>
              <a:t>Full Thickness Graft</a:t>
            </a:r>
            <a:endParaRPr lang="ar-SA" sz="3600" dirty="0"/>
          </a:p>
        </p:txBody>
      </p:sp>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29145"/>
            <a:ext cx="2942900" cy="255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
        <p:cNvGrpSpPr/>
        <p:nvPr/>
      </p:nvGrpSpPr>
      <p:grpSpPr>
        <a:xfrm>
          <a:off x="0" y="0"/>
          <a:ext cx="0" cy="0"/>
          <a:chOff x="0" y="0"/>
          <a:chExt cx="0" cy="0"/>
        </a:xfrm>
      </p:grpSpPr>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1707654"/>
            <a:ext cx="8773291" cy="240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2339752" y="339502"/>
            <a:ext cx="3744416" cy="584775"/>
          </a:xfrm>
          <a:prstGeom prst="rect">
            <a:avLst/>
          </a:prstGeom>
          <a:noFill/>
        </p:spPr>
        <p:txBody>
          <a:bodyPr wrap="square" rtlCol="1">
            <a:spAutoFit/>
          </a:bodyPr>
          <a:lstStyle/>
          <a:p>
            <a:r>
              <a:rPr lang="en-US" sz="3200" b="1" dirty="0">
                <a:solidFill>
                  <a:srgbClr val="3B3835"/>
                </a:solidFill>
                <a:latin typeface="Andalus" pitchFamily="18" charset="-78"/>
                <a:cs typeface="Andalus" pitchFamily="18" charset="-78"/>
              </a:rPr>
              <a:t>Full Thickness </a:t>
            </a:r>
            <a:r>
              <a:rPr lang="en-US" sz="3200" b="1" dirty="0" smtClean="0">
                <a:solidFill>
                  <a:srgbClr val="3B3835"/>
                </a:solidFill>
                <a:latin typeface="Andalus" pitchFamily="18" charset="-78"/>
                <a:cs typeface="Andalus" pitchFamily="18" charset="-78"/>
              </a:rPr>
              <a:t>Graft</a:t>
            </a:r>
            <a:endParaRPr lang="ar-SA"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2"/>
        <p:cNvGrpSpPr/>
        <p:nvPr/>
      </p:nvGrpSpPr>
      <p:grpSpPr>
        <a:xfrm>
          <a:off x="0" y="0"/>
          <a:ext cx="0" cy="0"/>
          <a:chOff x="0" y="0"/>
          <a:chExt cx="0" cy="0"/>
        </a:xfrm>
      </p:grpSpPr>
      <p:sp>
        <p:nvSpPr>
          <p:cNvPr id="453" name="Google Shape;453;p45"/>
          <p:cNvSpPr/>
          <p:nvPr/>
        </p:nvSpPr>
        <p:spPr>
          <a:xfrm>
            <a:off x="5351550" y="3164025"/>
            <a:ext cx="1989600" cy="1989600"/>
          </a:xfrm>
          <a:prstGeom prst="ellipse">
            <a:avLst/>
          </a:prstGeom>
          <a:gradFill>
            <a:gsLst>
              <a:gs pos="0">
                <a:srgbClr val="FFD4C9">
                  <a:alpha val="41176"/>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مربع نص 1"/>
          <p:cNvSpPr txBox="1"/>
          <p:nvPr/>
        </p:nvSpPr>
        <p:spPr>
          <a:xfrm>
            <a:off x="539552" y="915566"/>
            <a:ext cx="7920880" cy="3930307"/>
          </a:xfrm>
          <a:prstGeom prst="rect">
            <a:avLst/>
          </a:prstGeom>
          <a:noFill/>
        </p:spPr>
        <p:txBody>
          <a:bodyPr wrap="square" rtlCol="1">
            <a:spAutoFit/>
          </a:bodyPr>
          <a:lstStyle/>
          <a:p>
            <a:pPr lvl="0" algn="ctr">
              <a:lnSpc>
                <a:spcPct val="90000"/>
              </a:lnSpc>
              <a:buClr>
                <a:schemeClr val="dk1"/>
              </a:buClr>
              <a:buSzPts val="3200"/>
            </a:pPr>
            <a:endParaRPr lang="en-US" sz="1600" dirty="0">
              <a:solidFill>
                <a:srgbClr val="0000FF"/>
              </a:solidFill>
            </a:endParaRPr>
          </a:p>
          <a:p>
            <a:pPr marL="285750" lvl="0" indent="-285750">
              <a:lnSpc>
                <a:spcPct val="90000"/>
              </a:lnSpc>
              <a:spcBef>
                <a:spcPts val="1000"/>
              </a:spcBef>
              <a:buClrTx/>
              <a:buSzPts val="2800"/>
              <a:buFont typeface="Arial" pitchFamily="34" charset="0"/>
              <a:buChar char="•"/>
            </a:pPr>
            <a:r>
              <a:rPr lang="en-US" sz="1600" b="1" u="sng" dirty="0">
                <a:solidFill>
                  <a:srgbClr val="0000FF"/>
                </a:solidFill>
              </a:rPr>
              <a:t>STSG:</a:t>
            </a:r>
            <a:endParaRPr lang="en-US" sz="1600" u="sng" dirty="0">
              <a:solidFill>
                <a:srgbClr val="0000FF"/>
              </a:solidFill>
            </a:endParaRPr>
          </a:p>
          <a:p>
            <a:pPr lvl="0">
              <a:lnSpc>
                <a:spcPct val="90000"/>
              </a:lnSpc>
              <a:spcBef>
                <a:spcPts val="1000"/>
              </a:spcBef>
              <a:buClr>
                <a:schemeClr val="dk1"/>
              </a:buClr>
              <a:buSzPts val="2800"/>
            </a:pPr>
            <a:r>
              <a:rPr lang="en-US" sz="1600" dirty="0" smtClean="0"/>
              <a:t>1) Typical </a:t>
            </a:r>
            <a:r>
              <a:rPr lang="en-US" sz="1600" dirty="0"/>
              <a:t>sites : Anterolateral thigh , back , </a:t>
            </a:r>
            <a:r>
              <a:rPr lang="en-US" sz="1600" dirty="0" err="1"/>
              <a:t>abdomen,upper</a:t>
            </a:r>
            <a:r>
              <a:rPr lang="en-US" sz="1600" dirty="0"/>
              <a:t> inner arm,</a:t>
            </a:r>
          </a:p>
          <a:p>
            <a:pPr lvl="0">
              <a:lnSpc>
                <a:spcPct val="90000"/>
              </a:lnSpc>
              <a:spcBef>
                <a:spcPts val="1000"/>
              </a:spcBef>
              <a:buClr>
                <a:schemeClr val="dk1"/>
              </a:buClr>
              <a:buSzPts val="2800"/>
            </a:pPr>
            <a:r>
              <a:rPr lang="en-US" sz="1600" dirty="0"/>
              <a:t>Scalp.</a:t>
            </a:r>
          </a:p>
          <a:p>
            <a:pPr lvl="0">
              <a:lnSpc>
                <a:spcPct val="90000"/>
              </a:lnSpc>
              <a:spcBef>
                <a:spcPts val="1000"/>
              </a:spcBef>
              <a:buClr>
                <a:schemeClr val="dk1"/>
              </a:buClr>
              <a:buSzPts val="2800"/>
            </a:pPr>
            <a:r>
              <a:rPr lang="en-US" sz="1600" dirty="0" smtClean="0"/>
              <a:t>2) Heals </a:t>
            </a:r>
            <a:r>
              <a:rPr lang="en-US" sz="1600" dirty="0"/>
              <a:t>spontaneously by re-epithelialization from epidermal appendages in residual </a:t>
            </a:r>
            <a:r>
              <a:rPr lang="en-US" sz="1600" dirty="0" smtClean="0"/>
              <a:t>dermis</a:t>
            </a:r>
          </a:p>
          <a:p>
            <a:pPr lvl="0">
              <a:lnSpc>
                <a:spcPct val="90000"/>
              </a:lnSpc>
              <a:spcBef>
                <a:spcPts val="1000"/>
              </a:spcBef>
              <a:buClr>
                <a:schemeClr val="dk1"/>
              </a:buClr>
              <a:buSzPts val="2800"/>
            </a:pPr>
            <a:r>
              <a:rPr lang="en-US" sz="1600" dirty="0" smtClean="0">
                <a:solidFill>
                  <a:srgbClr val="0000FF"/>
                </a:solidFill>
              </a:rPr>
              <a:t> </a:t>
            </a:r>
            <a:endParaRPr lang="en-US" sz="1600" dirty="0">
              <a:solidFill>
                <a:srgbClr val="0000FF"/>
              </a:solidFill>
            </a:endParaRPr>
          </a:p>
          <a:p>
            <a:pPr marL="228600" lvl="0" indent="-228600">
              <a:lnSpc>
                <a:spcPct val="90000"/>
              </a:lnSpc>
              <a:spcBef>
                <a:spcPts val="1000"/>
              </a:spcBef>
              <a:buClrTx/>
              <a:buSzPts val="2800"/>
              <a:buChar char="•"/>
            </a:pPr>
            <a:r>
              <a:rPr lang="en-US" sz="1600" b="1" u="sng" dirty="0">
                <a:solidFill>
                  <a:srgbClr val="0000FF"/>
                </a:solidFill>
              </a:rPr>
              <a:t>FTSG:</a:t>
            </a:r>
            <a:endParaRPr lang="en-US" sz="1600" u="sng" dirty="0">
              <a:solidFill>
                <a:srgbClr val="0000FF"/>
              </a:solidFill>
            </a:endParaRPr>
          </a:p>
          <a:p>
            <a:pPr lvl="0">
              <a:lnSpc>
                <a:spcPct val="90000"/>
              </a:lnSpc>
              <a:spcBef>
                <a:spcPts val="1000"/>
              </a:spcBef>
              <a:buClr>
                <a:schemeClr val="dk1"/>
              </a:buClr>
              <a:buSzPts val="2800"/>
            </a:pPr>
            <a:r>
              <a:rPr lang="en-US" sz="1600" dirty="0" smtClean="0"/>
              <a:t>1) Common </a:t>
            </a:r>
            <a:r>
              <a:rPr lang="en-US" sz="1600" dirty="0"/>
              <a:t>harvest sites: Pre-post-auricular, supraclavicular, forehead,</a:t>
            </a:r>
          </a:p>
          <a:p>
            <a:pPr lvl="0">
              <a:lnSpc>
                <a:spcPct val="90000"/>
              </a:lnSpc>
              <a:spcBef>
                <a:spcPts val="1000"/>
              </a:spcBef>
              <a:buClr>
                <a:schemeClr val="dk1"/>
              </a:buClr>
              <a:buSzPts val="2800"/>
            </a:pPr>
            <a:r>
              <a:rPr lang="en-US" sz="1600" dirty="0"/>
              <a:t> groin, lower abdomen, medial forearm.</a:t>
            </a:r>
          </a:p>
          <a:p>
            <a:pPr lvl="0">
              <a:lnSpc>
                <a:spcPct val="90000"/>
              </a:lnSpc>
              <a:spcBef>
                <a:spcPts val="1000"/>
              </a:spcBef>
              <a:buClr>
                <a:schemeClr val="dk1"/>
              </a:buClr>
              <a:buSzPts val="2800"/>
            </a:pPr>
            <a:r>
              <a:rPr lang="en-US" sz="1600" dirty="0" smtClean="0"/>
              <a:t>2) Should </a:t>
            </a:r>
            <a:r>
              <a:rPr lang="en-US" sz="1600" dirty="0"/>
              <a:t>be closed primarily.</a:t>
            </a:r>
          </a:p>
          <a:p>
            <a:endParaRPr lang="ar-SA" sz="1600" dirty="0"/>
          </a:p>
        </p:txBody>
      </p:sp>
      <p:sp>
        <p:nvSpPr>
          <p:cNvPr id="3" name="مربع نص 2"/>
          <p:cNvSpPr txBox="1"/>
          <p:nvPr/>
        </p:nvSpPr>
        <p:spPr>
          <a:xfrm>
            <a:off x="3059832" y="195486"/>
            <a:ext cx="3456384" cy="830997"/>
          </a:xfrm>
          <a:prstGeom prst="rect">
            <a:avLst/>
          </a:prstGeom>
          <a:noFill/>
        </p:spPr>
        <p:txBody>
          <a:bodyPr wrap="square" rtlCol="1">
            <a:spAutoFit/>
          </a:bodyPr>
          <a:lstStyle/>
          <a:p>
            <a:pPr lvl="0"/>
            <a:r>
              <a:rPr lang="en-US" sz="4800" b="1" dirty="0">
                <a:latin typeface="Andalus" pitchFamily="18" charset="-78"/>
                <a:cs typeface="Andalus" pitchFamily="18" charset="-78"/>
              </a:rPr>
              <a:t>Donor site</a:t>
            </a:r>
            <a:r>
              <a:rPr lang="en-US" sz="4800" b="1" dirty="0" smtClean="0">
                <a:latin typeface="Andalus" pitchFamily="18" charset="-78"/>
                <a:cs typeface="Andalus" pitchFamily="18" charset="-78"/>
              </a:rPr>
              <a:t>:</a:t>
            </a:r>
            <a:endParaRPr lang="en-US" sz="4800" dirty="0">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3"/>
        <p:cNvGrpSpPr/>
        <p:nvPr/>
      </p:nvGrpSpPr>
      <p:grpSpPr>
        <a:xfrm>
          <a:off x="0" y="0"/>
          <a:ext cx="0" cy="0"/>
          <a:chOff x="0" y="0"/>
          <a:chExt cx="0" cy="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67494"/>
            <a:ext cx="4162931" cy="47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67" y="1059582"/>
            <a:ext cx="361473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0"/>
        <p:cNvGrpSpPr/>
        <p:nvPr/>
      </p:nvGrpSpPr>
      <p:grpSpPr>
        <a:xfrm>
          <a:off x="0" y="0"/>
          <a:ext cx="0" cy="0"/>
          <a:chOff x="0" y="0"/>
          <a:chExt cx="0" cy="0"/>
        </a:xfrm>
      </p:grpSpPr>
      <p:sp>
        <p:nvSpPr>
          <p:cNvPr id="3" name="مربع نص 2"/>
          <p:cNvSpPr txBox="1"/>
          <p:nvPr/>
        </p:nvSpPr>
        <p:spPr>
          <a:xfrm>
            <a:off x="2051720" y="445876"/>
            <a:ext cx="4896544" cy="707886"/>
          </a:xfrm>
          <a:prstGeom prst="rect">
            <a:avLst/>
          </a:prstGeom>
          <a:noFill/>
        </p:spPr>
        <p:txBody>
          <a:bodyPr wrap="square" rtlCol="1">
            <a:spAutoFit/>
          </a:bodyPr>
          <a:lstStyle/>
          <a:p>
            <a:r>
              <a:rPr lang="en-US" sz="4000" b="1" dirty="0">
                <a:latin typeface="Andalus" pitchFamily="18" charset="-78"/>
                <a:cs typeface="Andalus" pitchFamily="18" charset="-78"/>
              </a:rPr>
              <a:t>Skin graft contraction </a:t>
            </a:r>
            <a:endParaRPr lang="ar-SA" sz="4000" b="1" dirty="0">
              <a:latin typeface="Andalus" pitchFamily="18" charset="-78"/>
              <a:cs typeface="Andalus" pitchFamily="18" charset="-78"/>
            </a:endParaRPr>
          </a:p>
        </p:txBody>
      </p:sp>
      <p:sp>
        <p:nvSpPr>
          <p:cNvPr id="4" name="مربع نص 3"/>
          <p:cNvSpPr txBox="1"/>
          <p:nvPr/>
        </p:nvSpPr>
        <p:spPr>
          <a:xfrm>
            <a:off x="539552" y="1563638"/>
            <a:ext cx="7488832" cy="2688941"/>
          </a:xfrm>
          <a:prstGeom prst="rect">
            <a:avLst/>
          </a:prstGeom>
          <a:noFill/>
        </p:spPr>
        <p:txBody>
          <a:bodyPr wrap="square" rtlCol="1">
            <a:spAutoFit/>
          </a:bodyPr>
          <a:lstStyle/>
          <a:p>
            <a:pPr lvl="0">
              <a:lnSpc>
                <a:spcPct val="90000"/>
              </a:lnSpc>
              <a:buClrTx/>
              <a:buSzPts val="3200"/>
            </a:pPr>
            <a:r>
              <a:rPr lang="en-US" sz="2000" dirty="0" smtClean="0"/>
              <a:t>-- </a:t>
            </a:r>
            <a:r>
              <a:rPr lang="en-US" sz="2000" b="1" dirty="0" smtClean="0"/>
              <a:t>Primary </a:t>
            </a:r>
            <a:r>
              <a:rPr lang="en-US" sz="2000" b="1" dirty="0"/>
              <a:t>contraction:</a:t>
            </a:r>
            <a:endParaRPr lang="en-US" sz="1800" b="1" dirty="0"/>
          </a:p>
          <a:p>
            <a:pPr lvl="0">
              <a:lnSpc>
                <a:spcPct val="90000"/>
              </a:lnSpc>
              <a:spcBef>
                <a:spcPts val="1000"/>
              </a:spcBef>
              <a:buClr>
                <a:schemeClr val="dk1"/>
              </a:buClr>
              <a:buSzPts val="2800"/>
            </a:pPr>
            <a:r>
              <a:rPr lang="en-US" sz="1800" dirty="0"/>
              <a:t>Due to elastin in the dermis (more in FTSG) occurs at the time of graft harvest.</a:t>
            </a:r>
          </a:p>
          <a:p>
            <a:endParaRPr lang="en-US" sz="1800" dirty="0" smtClean="0"/>
          </a:p>
          <a:p>
            <a:endParaRPr lang="en-US" sz="1800" dirty="0"/>
          </a:p>
          <a:p>
            <a:endParaRPr lang="en-US" sz="1800" dirty="0">
              <a:solidFill>
                <a:schemeClr val="accent2"/>
              </a:solidFill>
              <a:latin typeface="Amasis MT Pro Black" panose="02040A04050005020304" pitchFamily="18" charset="0"/>
            </a:endParaRPr>
          </a:p>
          <a:p>
            <a:r>
              <a:rPr lang="en-US" sz="2000" b="1" dirty="0" smtClean="0">
                <a:solidFill>
                  <a:schemeClr val="bg1">
                    <a:lumMod val="50000"/>
                  </a:schemeClr>
                </a:solidFill>
                <a:latin typeface="Amasis MT Pro Black" panose="02040A04050005020304" pitchFamily="18" charset="0"/>
              </a:rPr>
              <a:t>-- Secondary </a:t>
            </a:r>
            <a:r>
              <a:rPr lang="en-US" sz="2000" b="1" dirty="0">
                <a:solidFill>
                  <a:schemeClr val="bg1">
                    <a:lumMod val="50000"/>
                  </a:schemeClr>
                </a:solidFill>
                <a:latin typeface="Amasis MT Pro Black" panose="02040A04050005020304" pitchFamily="18" charset="0"/>
              </a:rPr>
              <a:t>contraction </a:t>
            </a:r>
            <a:r>
              <a:rPr lang="en-US" sz="1800" dirty="0">
                <a:latin typeface="Amasis MT Pro Black" panose="02040A04050005020304" pitchFamily="18" charset="0"/>
              </a:rPr>
              <a:t>: occurs after graft take and it is due to </a:t>
            </a:r>
            <a:r>
              <a:rPr lang="en-US" sz="1800" dirty="0" err="1">
                <a:latin typeface="Amasis MT Pro Black" panose="02040A04050005020304" pitchFamily="18" charset="0"/>
              </a:rPr>
              <a:t>myofibroblast</a:t>
            </a:r>
            <a:r>
              <a:rPr lang="en-US" sz="1800" dirty="0">
                <a:latin typeface="Amasis MT Pro Black" panose="02040A04050005020304" pitchFamily="18" charset="0"/>
              </a:rPr>
              <a:t> contraction ( more in STSG). </a:t>
            </a:r>
          </a:p>
          <a:p>
            <a:endParaRPr lang="ar-SA" sz="1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5"/>
        <p:cNvGrpSpPr/>
        <p:nvPr/>
      </p:nvGrpSpPr>
      <p:grpSpPr>
        <a:xfrm>
          <a:off x="0" y="0"/>
          <a:ext cx="0" cy="0"/>
          <a:chOff x="0" y="0"/>
          <a:chExt cx="0" cy="0"/>
        </a:xfrm>
      </p:grpSpPr>
      <p:sp>
        <p:nvSpPr>
          <p:cNvPr id="3" name="مربع نص 2"/>
          <p:cNvSpPr txBox="1"/>
          <p:nvPr/>
        </p:nvSpPr>
        <p:spPr>
          <a:xfrm>
            <a:off x="2627784" y="376057"/>
            <a:ext cx="4176464" cy="646331"/>
          </a:xfrm>
          <a:prstGeom prst="rect">
            <a:avLst/>
          </a:prstGeom>
          <a:noFill/>
        </p:spPr>
        <p:txBody>
          <a:bodyPr wrap="square" rtlCol="1">
            <a:spAutoFit/>
          </a:bodyPr>
          <a:lstStyle/>
          <a:p>
            <a:r>
              <a:rPr lang="en-US" sz="3600" b="1" dirty="0">
                <a:solidFill>
                  <a:schemeClr val="bg1">
                    <a:lumMod val="50000"/>
                  </a:schemeClr>
                </a:solidFill>
                <a:latin typeface="Andalus" pitchFamily="18" charset="-78"/>
                <a:cs typeface="Andalus" pitchFamily="18" charset="-78"/>
              </a:rPr>
              <a:t>Skin graft healing </a:t>
            </a:r>
            <a:endParaRPr lang="ar-SA" sz="3600" b="1" dirty="0">
              <a:solidFill>
                <a:schemeClr val="bg1">
                  <a:lumMod val="50000"/>
                </a:schemeClr>
              </a:solidFill>
              <a:latin typeface="Andalus" pitchFamily="18" charset="-78"/>
              <a:cs typeface="Andalus" pitchFamily="18" charset="-78"/>
            </a:endParaRPr>
          </a:p>
        </p:txBody>
      </p:sp>
      <p:sp>
        <p:nvSpPr>
          <p:cNvPr id="4" name="مربع نص 3"/>
          <p:cNvSpPr txBox="1"/>
          <p:nvPr/>
        </p:nvSpPr>
        <p:spPr>
          <a:xfrm>
            <a:off x="179512" y="1275606"/>
            <a:ext cx="5688632" cy="4185761"/>
          </a:xfrm>
          <a:prstGeom prst="rect">
            <a:avLst/>
          </a:prstGeom>
          <a:noFill/>
        </p:spPr>
        <p:txBody>
          <a:bodyPr wrap="square" rtlCol="1">
            <a:spAutoFit/>
          </a:bodyPr>
          <a:lstStyle/>
          <a:p>
            <a:pPr>
              <a:buClr>
                <a:schemeClr val="dk1"/>
              </a:buClr>
              <a:buSzPts val="1100"/>
            </a:pPr>
            <a:r>
              <a:rPr lang="en-US" sz="1800" dirty="0">
                <a:latin typeface="Comic Sans MS" panose="030F0702030302020204" pitchFamily="66" charset="0"/>
                <a:ea typeface="Meiryo" panose="020B0604030504040204" pitchFamily="34" charset="-128"/>
              </a:rPr>
              <a:t>Three phases :</a:t>
            </a:r>
          </a:p>
          <a:p>
            <a:pPr>
              <a:buClr>
                <a:schemeClr val="dk1"/>
              </a:buClr>
              <a:buSzPts val="1100"/>
            </a:pPr>
            <a:r>
              <a:rPr lang="en-US" b="1" dirty="0">
                <a:solidFill>
                  <a:srgbClr val="0000FF"/>
                </a:solidFill>
                <a:latin typeface="CenturySchoolbook-Bold"/>
              </a:rPr>
              <a:t>1- Adhesion</a:t>
            </a:r>
            <a:r>
              <a:rPr lang="en-US" dirty="0">
                <a:latin typeface="CenturySchoolbook"/>
              </a:rPr>
              <a:t>: In the initial 24 hours, a </a:t>
            </a:r>
            <a:r>
              <a:rPr lang="en-US" dirty="0" smtClean="0">
                <a:latin typeface="CenturySchoolbook"/>
              </a:rPr>
              <a:t>fibrin bond </a:t>
            </a:r>
            <a:r>
              <a:rPr lang="en-US" dirty="0">
                <a:latin typeface="CenturySchoolbook"/>
              </a:rPr>
              <a:t>forms adhering the graft to its bed.</a:t>
            </a:r>
          </a:p>
          <a:p>
            <a:pPr>
              <a:buClr>
                <a:schemeClr val="dk1"/>
              </a:buClr>
              <a:buSzPts val="1100"/>
            </a:pPr>
            <a:endParaRPr lang="en-US" dirty="0">
              <a:solidFill>
                <a:srgbClr val="0000FF"/>
              </a:solidFill>
              <a:latin typeface="CenturySchoolbook"/>
            </a:endParaRPr>
          </a:p>
          <a:p>
            <a:pPr>
              <a:buClr>
                <a:schemeClr val="dk1"/>
              </a:buClr>
              <a:buSzPts val="1100"/>
            </a:pPr>
            <a:r>
              <a:rPr lang="en-US" b="1" dirty="0">
                <a:solidFill>
                  <a:srgbClr val="0000FF"/>
                </a:solidFill>
                <a:latin typeface="CenturySchoolbook-Bold"/>
              </a:rPr>
              <a:t>2- imbibition</a:t>
            </a:r>
            <a:r>
              <a:rPr lang="en-US" dirty="0">
                <a:solidFill>
                  <a:srgbClr val="0000FF"/>
                </a:solidFill>
                <a:latin typeface="CenturySchoolbook"/>
              </a:rPr>
              <a:t> </a:t>
            </a:r>
            <a:r>
              <a:rPr lang="en-US" dirty="0">
                <a:latin typeface="CenturySchoolbook"/>
              </a:rPr>
              <a:t>: the graft swells as </a:t>
            </a:r>
            <a:r>
              <a:rPr lang="en-US" dirty="0" smtClean="0">
                <a:latin typeface="CenturySchoolbook"/>
              </a:rPr>
              <a:t>interstitial fluid </a:t>
            </a:r>
            <a:r>
              <a:rPr lang="en-US" dirty="0">
                <a:latin typeface="CenturySchoolbook"/>
              </a:rPr>
              <a:t>permeates into it from the recipient bed.</a:t>
            </a:r>
          </a:p>
          <a:p>
            <a:pPr>
              <a:buClr>
                <a:schemeClr val="dk1"/>
              </a:buClr>
              <a:buSzPts val="1100"/>
            </a:pPr>
            <a:endParaRPr lang="en-US" sz="1200" dirty="0">
              <a:latin typeface="CenturySchoolbook"/>
            </a:endParaRPr>
          </a:p>
          <a:p>
            <a:pPr>
              <a:buClr>
                <a:schemeClr val="dk1"/>
              </a:buClr>
              <a:buSzPts val="1100"/>
            </a:pPr>
            <a:r>
              <a:rPr lang="en-US" b="1" dirty="0">
                <a:solidFill>
                  <a:srgbClr val="0000FF"/>
                </a:solidFill>
                <a:latin typeface="CenturySchoolbook-Bold"/>
              </a:rPr>
              <a:t>3- Inosculation</a:t>
            </a:r>
            <a:r>
              <a:rPr lang="en-US" dirty="0">
                <a:latin typeface="CenturySchoolbook"/>
              </a:rPr>
              <a:t>: ingrowth of vascular </a:t>
            </a:r>
            <a:r>
              <a:rPr lang="en-US" dirty="0" smtClean="0">
                <a:latin typeface="CenturySchoolbook"/>
              </a:rPr>
              <a:t>tissue starts </a:t>
            </a:r>
            <a:r>
              <a:rPr lang="en-US" dirty="0">
                <a:latin typeface="CenturySchoolbook"/>
              </a:rPr>
              <a:t>to occur around day 3 and in thinner grafts</a:t>
            </a:r>
            <a:br>
              <a:rPr lang="en-US" dirty="0">
                <a:latin typeface="CenturySchoolbook"/>
              </a:rPr>
            </a:br>
            <a:r>
              <a:rPr lang="en-US" dirty="0">
                <a:latin typeface="CenturySchoolbook"/>
              </a:rPr>
              <a:t>revascularization is complete between days 5 and 7.</a:t>
            </a:r>
          </a:p>
          <a:p>
            <a:pPr>
              <a:buClr>
                <a:schemeClr val="dk1"/>
              </a:buClr>
              <a:buSzPts val="1100"/>
            </a:pPr>
            <a:endParaRPr lang="en-US" dirty="0">
              <a:latin typeface="CenturySchoolbook"/>
            </a:endParaRPr>
          </a:p>
          <a:p>
            <a:pPr>
              <a:buClr>
                <a:schemeClr val="dk1"/>
              </a:buClr>
              <a:buSzPts val="1100"/>
            </a:pPr>
            <a:r>
              <a:rPr lang="en-US" b="1" dirty="0">
                <a:solidFill>
                  <a:srgbClr val="002060"/>
                </a:solidFill>
                <a:latin typeface="CenturySchoolbook"/>
              </a:rPr>
              <a:t> Revascularization </a:t>
            </a:r>
            <a:r>
              <a:rPr lang="en-US" b="1" dirty="0">
                <a:latin typeface="CenturySchoolbook"/>
              </a:rPr>
              <a:t>: </a:t>
            </a:r>
            <a:r>
              <a:rPr lang="en-US" dirty="0">
                <a:latin typeface="CenturySchoolbook"/>
              </a:rPr>
              <a:t>starts with capillary beds and </a:t>
            </a:r>
            <a:r>
              <a:rPr lang="en-US" dirty="0" smtClean="0">
                <a:latin typeface="CenturySchoolbook"/>
              </a:rPr>
              <a:t>then </a:t>
            </a:r>
            <a:r>
              <a:rPr lang="en-US" dirty="0">
                <a:latin typeface="CenturySchoolbook"/>
              </a:rPr>
              <a:t>continues with larger arterioles and arteries.</a:t>
            </a:r>
            <a:br>
              <a:rPr lang="en-US" dirty="0">
                <a:latin typeface="CenturySchoolbook"/>
              </a:rPr>
            </a:br>
            <a:r>
              <a:rPr lang="en-US" dirty="0">
                <a:latin typeface="CenturySchoolbook"/>
              </a:rPr>
              <a:t>Lymphatic circulation is restored after 1 week.</a:t>
            </a:r>
            <a:br>
              <a:rPr lang="en-US" dirty="0">
                <a:latin typeface="CenturySchoolbook"/>
              </a:rPr>
            </a:br>
            <a:r>
              <a:rPr lang="en-US" dirty="0" err="1">
                <a:latin typeface="CenturySchoolbook"/>
              </a:rPr>
              <a:t>Reinnervation</a:t>
            </a:r>
            <a:r>
              <a:rPr lang="en-US" dirty="0">
                <a:latin typeface="CenturySchoolbook"/>
              </a:rPr>
              <a:t> occurs over many months.</a:t>
            </a:r>
            <a:r>
              <a:rPr lang="en-US" sz="4800" dirty="0"/>
              <a:t/>
            </a:r>
            <a:br>
              <a:rPr lang="en-US" sz="4800" dirty="0"/>
            </a:br>
            <a:r>
              <a:rPr lang="en-US" sz="4000" dirty="0"/>
              <a:t/>
            </a:r>
            <a:br>
              <a:rPr lang="en-US" sz="4000" dirty="0"/>
            </a:br>
            <a:endParaRPr lang="ar-SA"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925686"/>
            <a:ext cx="2875384" cy="248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2"/>
        <p:cNvGrpSpPr/>
        <p:nvPr/>
      </p:nvGrpSpPr>
      <p:grpSpPr>
        <a:xfrm>
          <a:off x="0" y="0"/>
          <a:ext cx="0" cy="0"/>
          <a:chOff x="0" y="0"/>
          <a:chExt cx="0" cy="0"/>
        </a:xfrm>
      </p:grpSpPr>
      <p:sp>
        <p:nvSpPr>
          <p:cNvPr id="3" name="مربع نص 2"/>
          <p:cNvSpPr txBox="1"/>
          <p:nvPr/>
        </p:nvSpPr>
        <p:spPr>
          <a:xfrm>
            <a:off x="899592" y="843558"/>
            <a:ext cx="7128792" cy="2962862"/>
          </a:xfrm>
          <a:prstGeom prst="rect">
            <a:avLst/>
          </a:prstGeom>
          <a:noFill/>
        </p:spPr>
        <p:txBody>
          <a:bodyPr wrap="square" rtlCol="1">
            <a:spAutoFit/>
          </a:bodyPr>
          <a:lstStyle/>
          <a:p>
            <a:pPr lvl="0" algn="ctr">
              <a:lnSpc>
                <a:spcPct val="90000"/>
              </a:lnSpc>
              <a:buClr>
                <a:schemeClr val="dk1"/>
              </a:buClr>
              <a:buSzPts val="4000"/>
            </a:pPr>
            <a:r>
              <a:rPr lang="en-US" sz="2800" b="1" dirty="0"/>
              <a:t>Causes of graft </a:t>
            </a:r>
            <a:r>
              <a:rPr lang="en-US" sz="2800" b="1" dirty="0" smtClean="0"/>
              <a:t>failure</a:t>
            </a:r>
          </a:p>
          <a:p>
            <a:pPr marL="457200" lvl="0" indent="-457200" algn="ctr">
              <a:lnSpc>
                <a:spcPct val="90000"/>
              </a:lnSpc>
              <a:buClr>
                <a:schemeClr val="dk1"/>
              </a:buClr>
              <a:buSzPts val="4000"/>
              <a:buFont typeface="+mj-lt"/>
              <a:buAutoNum type="arabicPeriod"/>
            </a:pPr>
            <a:endParaRPr lang="en-US" sz="2000" dirty="0"/>
          </a:p>
          <a:p>
            <a:pPr marL="457200" lvl="0" indent="-457200">
              <a:lnSpc>
                <a:spcPct val="90000"/>
              </a:lnSpc>
              <a:spcBef>
                <a:spcPts val="1000"/>
              </a:spcBef>
              <a:buClrTx/>
              <a:buSzPct val="197000"/>
              <a:buFont typeface="+mj-lt"/>
              <a:buAutoNum type="arabicPeriod"/>
            </a:pPr>
            <a:r>
              <a:rPr lang="en-US" sz="2000" dirty="0" err="1"/>
              <a:t>Haematoma</a:t>
            </a:r>
            <a:r>
              <a:rPr lang="en-US" sz="2000" dirty="0"/>
              <a:t> and </a:t>
            </a:r>
            <a:r>
              <a:rPr lang="en-US" sz="2000" dirty="0" err="1"/>
              <a:t>seroma</a:t>
            </a:r>
            <a:r>
              <a:rPr lang="en-US" sz="2000" dirty="0"/>
              <a:t>(most common cause)</a:t>
            </a:r>
          </a:p>
          <a:p>
            <a:pPr marL="457200" lvl="0" indent="-457200">
              <a:lnSpc>
                <a:spcPct val="90000"/>
              </a:lnSpc>
              <a:spcBef>
                <a:spcPts val="1000"/>
              </a:spcBef>
              <a:buClrTx/>
              <a:buSzPct val="197000"/>
              <a:buFont typeface="+mj-lt"/>
              <a:buAutoNum type="arabicPeriod"/>
            </a:pPr>
            <a:r>
              <a:rPr lang="en-US" sz="2000" dirty="0"/>
              <a:t>Infection</a:t>
            </a:r>
          </a:p>
          <a:p>
            <a:pPr marL="457200" lvl="0" indent="-457200">
              <a:lnSpc>
                <a:spcPct val="90000"/>
              </a:lnSpc>
              <a:spcBef>
                <a:spcPts val="1000"/>
              </a:spcBef>
              <a:buClrTx/>
              <a:buSzPct val="197000"/>
              <a:buFont typeface="+mj-lt"/>
              <a:buAutoNum type="arabicPeriod"/>
            </a:pPr>
            <a:r>
              <a:rPr lang="en-US" sz="2000" dirty="0"/>
              <a:t>Inadequate immobilization (shearing force)</a:t>
            </a:r>
          </a:p>
          <a:p>
            <a:pPr marL="457200" lvl="0" indent="-457200">
              <a:lnSpc>
                <a:spcPct val="90000"/>
              </a:lnSpc>
              <a:spcBef>
                <a:spcPts val="1000"/>
              </a:spcBef>
              <a:buClrTx/>
              <a:buSzPct val="197000"/>
              <a:buFont typeface="+mj-lt"/>
              <a:buAutoNum type="arabicPeriod"/>
            </a:pPr>
            <a:r>
              <a:rPr lang="en-US" sz="2000" dirty="0"/>
              <a:t>Poorly vascularization recipient bed (expose bone, cartilage, tendon….)</a:t>
            </a:r>
          </a:p>
          <a:p>
            <a:endParaRPr lang="ar-SA"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4"/>
        <p:cNvGrpSpPr/>
        <p:nvPr/>
      </p:nvGrpSpPr>
      <p:grpSpPr>
        <a:xfrm>
          <a:off x="0" y="0"/>
          <a:ext cx="0" cy="0"/>
          <a:chOff x="0" y="0"/>
          <a:chExt cx="0" cy="0"/>
        </a:xfrm>
      </p:grpSpPr>
      <p:sp>
        <p:nvSpPr>
          <p:cNvPr id="4" name="مربع نص 3"/>
          <p:cNvSpPr txBox="1"/>
          <p:nvPr/>
        </p:nvSpPr>
        <p:spPr>
          <a:xfrm>
            <a:off x="558687" y="1093969"/>
            <a:ext cx="7128792" cy="4093428"/>
          </a:xfrm>
          <a:prstGeom prst="rect">
            <a:avLst/>
          </a:prstGeom>
          <a:noFill/>
        </p:spPr>
        <p:txBody>
          <a:bodyPr wrap="square" rtlCol="1">
            <a:spAutoFit/>
          </a:bodyPr>
          <a:lstStyle/>
          <a:p>
            <a:r>
              <a:rPr lang="en-US" sz="2000" b="1" dirty="0">
                <a:solidFill>
                  <a:srgbClr val="0000FF"/>
                </a:solidFill>
              </a:rPr>
              <a:t>A- Nerve : </a:t>
            </a:r>
            <a:r>
              <a:rPr lang="en-US" sz="2000" dirty="0"/>
              <a:t>most common donor site is the </a:t>
            </a:r>
            <a:r>
              <a:rPr lang="en-US" sz="2000" dirty="0" err="1"/>
              <a:t>surak</a:t>
            </a:r>
            <a:r>
              <a:rPr lang="en-US" sz="2000" dirty="0"/>
              <a:t> nerve .</a:t>
            </a:r>
          </a:p>
          <a:p>
            <a:r>
              <a:rPr lang="en-US" sz="2000" b="1" dirty="0">
                <a:solidFill>
                  <a:srgbClr val="0000FF"/>
                </a:solidFill>
              </a:rPr>
              <a:t>B- Fat : </a:t>
            </a:r>
            <a:r>
              <a:rPr lang="en-US" sz="2000" dirty="0"/>
              <a:t>can be harvested as a structured graft or as </a:t>
            </a:r>
            <a:r>
              <a:rPr lang="en-US" sz="2000" dirty="0" err="1"/>
              <a:t>lipoaspirate</a:t>
            </a:r>
            <a:r>
              <a:rPr lang="en-US" sz="2000" dirty="0"/>
              <a:t> .</a:t>
            </a:r>
          </a:p>
          <a:p>
            <a:r>
              <a:rPr lang="en-US" sz="2000" b="1" dirty="0">
                <a:solidFill>
                  <a:srgbClr val="0000FF"/>
                </a:solidFill>
              </a:rPr>
              <a:t>C- Tendon : </a:t>
            </a:r>
            <a:r>
              <a:rPr lang="en-US" sz="2000" dirty="0"/>
              <a:t>common donor sites are the </a:t>
            </a:r>
            <a:r>
              <a:rPr lang="en-US" sz="2000" dirty="0" err="1"/>
              <a:t>palmaris</a:t>
            </a:r>
            <a:r>
              <a:rPr lang="en-US" sz="2000" dirty="0"/>
              <a:t> </a:t>
            </a:r>
            <a:r>
              <a:rPr lang="en-US" sz="2000" dirty="0" err="1"/>
              <a:t>longus</a:t>
            </a:r>
            <a:r>
              <a:rPr lang="en-US" sz="2000" dirty="0"/>
              <a:t> , </a:t>
            </a:r>
            <a:r>
              <a:rPr lang="en-US" sz="2000" dirty="0" err="1"/>
              <a:t>plantaris</a:t>
            </a:r>
            <a:r>
              <a:rPr lang="en-US" sz="2000" dirty="0"/>
              <a:t> , extensor </a:t>
            </a:r>
            <a:r>
              <a:rPr lang="en-US" sz="2000" dirty="0" err="1"/>
              <a:t>digitorum</a:t>
            </a:r>
            <a:r>
              <a:rPr lang="en-US" sz="2000" dirty="0"/>
              <a:t> </a:t>
            </a:r>
            <a:r>
              <a:rPr lang="en-US" sz="2000" dirty="0" err="1"/>
              <a:t>longus</a:t>
            </a:r>
            <a:r>
              <a:rPr lang="en-US" sz="2000" dirty="0"/>
              <a:t> . </a:t>
            </a:r>
          </a:p>
          <a:p>
            <a:r>
              <a:rPr lang="en-US" sz="2000" b="1" dirty="0">
                <a:solidFill>
                  <a:srgbClr val="0000FF"/>
                </a:solidFill>
              </a:rPr>
              <a:t>D- Bone : </a:t>
            </a:r>
            <a:r>
              <a:rPr lang="en-US" sz="2000" dirty="0"/>
              <a:t>common donor sites are the </a:t>
            </a:r>
            <a:r>
              <a:rPr lang="en-US" sz="2000" dirty="0" err="1"/>
              <a:t>calvarium</a:t>
            </a:r>
            <a:r>
              <a:rPr lang="en-US" sz="2000" dirty="0"/>
              <a:t> , iliac crest , </a:t>
            </a:r>
            <a:r>
              <a:rPr lang="en-US" sz="2000" dirty="0" err="1"/>
              <a:t>tibial</a:t>
            </a:r>
            <a:r>
              <a:rPr lang="en-US" sz="2000" dirty="0"/>
              <a:t> tuberosity , rib . </a:t>
            </a:r>
          </a:p>
          <a:p>
            <a:r>
              <a:rPr lang="en-US" sz="2000" b="1" dirty="0">
                <a:solidFill>
                  <a:srgbClr val="0000FF"/>
                </a:solidFill>
              </a:rPr>
              <a:t>E- Cartilage : </a:t>
            </a:r>
            <a:r>
              <a:rPr lang="en-US" sz="2000" dirty="0"/>
              <a:t>nasal septum, rib .</a:t>
            </a:r>
          </a:p>
          <a:p>
            <a:r>
              <a:rPr lang="en-US" sz="2000" b="1" dirty="0">
                <a:solidFill>
                  <a:srgbClr val="0000FF"/>
                </a:solidFill>
              </a:rPr>
              <a:t>F- Muscle : </a:t>
            </a:r>
            <a:r>
              <a:rPr lang="en-US" sz="2000" dirty="0"/>
              <a:t>typically small, can be harvested from any muscle .</a:t>
            </a:r>
          </a:p>
          <a:p>
            <a:r>
              <a:rPr lang="en-US" sz="2000" b="1" dirty="0">
                <a:solidFill>
                  <a:srgbClr val="0000FF"/>
                </a:solidFill>
              </a:rPr>
              <a:t>G- Composite : </a:t>
            </a:r>
            <a:r>
              <a:rPr lang="en-US" sz="2000" dirty="0"/>
              <a:t>a graft that has more than one component, </a:t>
            </a:r>
            <a:r>
              <a:rPr lang="en-US" sz="2000" dirty="0" err="1"/>
              <a:t>i.g</a:t>
            </a:r>
            <a:r>
              <a:rPr lang="en-US" sz="2000" dirty="0"/>
              <a:t>. Cartilage and skin graft</a:t>
            </a:r>
          </a:p>
          <a:p>
            <a:endParaRPr lang="ar-SA" sz="2000" dirty="0"/>
          </a:p>
        </p:txBody>
      </p:sp>
      <p:sp>
        <p:nvSpPr>
          <p:cNvPr id="5" name="مربع نص 4"/>
          <p:cNvSpPr txBox="1"/>
          <p:nvPr/>
        </p:nvSpPr>
        <p:spPr>
          <a:xfrm>
            <a:off x="2051720" y="105442"/>
            <a:ext cx="4824536" cy="646331"/>
          </a:xfrm>
          <a:prstGeom prst="rect">
            <a:avLst/>
          </a:prstGeom>
          <a:noFill/>
        </p:spPr>
        <p:txBody>
          <a:bodyPr wrap="square" rtlCol="1">
            <a:spAutoFit/>
          </a:bodyPr>
          <a:lstStyle/>
          <a:p>
            <a:pPr lvl="0"/>
            <a:r>
              <a:rPr lang="en-US" sz="3600" b="1" dirty="0">
                <a:latin typeface="Andalus" pitchFamily="18" charset="-78"/>
                <a:cs typeface="Andalus" pitchFamily="18" charset="-78"/>
              </a:rPr>
              <a:t>Other examples of </a:t>
            </a:r>
            <a:r>
              <a:rPr lang="en-US" sz="3600" b="1" dirty="0" smtClean="0">
                <a:latin typeface="Andalus" pitchFamily="18" charset="-78"/>
                <a:cs typeface="Andalus" pitchFamily="18" charset="-78"/>
              </a:rPr>
              <a:t>graft</a:t>
            </a:r>
            <a:endParaRPr lang="en-US" sz="3600" b="1" dirty="0">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6"/>
        <p:cNvGrpSpPr/>
        <p:nvPr/>
      </p:nvGrpSpPr>
      <p:grpSpPr>
        <a:xfrm>
          <a:off x="0" y="0"/>
          <a:ext cx="0" cy="0"/>
          <a:chOff x="0" y="0"/>
          <a:chExt cx="0" cy="0"/>
        </a:xfrm>
      </p:grpSpPr>
      <p:sp>
        <p:nvSpPr>
          <p:cNvPr id="4" name="شكل بيضاوي 3"/>
          <p:cNvSpPr/>
          <p:nvPr/>
        </p:nvSpPr>
        <p:spPr>
          <a:xfrm>
            <a:off x="2771800" y="483518"/>
            <a:ext cx="3600400"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0" b="1" dirty="0" smtClean="0">
                <a:latin typeface="Andalus" pitchFamily="18" charset="-78"/>
                <a:cs typeface="Andalus" pitchFamily="18" charset="-78"/>
              </a:rPr>
              <a:t>Flaps</a:t>
            </a:r>
            <a:endParaRPr lang="ar-SA" sz="8000" b="1" dirty="0">
              <a:latin typeface="Andalus" pitchFamily="18" charset="-78"/>
              <a:cs typeface="Andalus" pitchFamily="18" charset="-78"/>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3490780"/>
            <a:ext cx="15430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459730"/>
            <a:ext cx="15430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Google Shape;330;p41"/>
          <p:cNvSpPr/>
          <p:nvPr/>
        </p:nvSpPr>
        <p:spPr>
          <a:xfrm>
            <a:off x="2771800" y="3506305"/>
            <a:ext cx="1512000" cy="1512000"/>
          </a:xfrm>
          <a:prstGeom prst="ellipse">
            <a:avLst/>
          </a:prstGeom>
          <a:blipFill rotWithShape="1">
            <a:blip r:embed="rId6">
              <a:alphaModFix/>
            </a:blip>
            <a:stretch>
              <a:fillRect/>
            </a:stretch>
          </a:blipFill>
          <a:ln w="28575" cap="flat" cmpd="sng">
            <a:solidFill>
              <a:srgbClr val="BA88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329;p41"/>
          <p:cNvSpPr/>
          <p:nvPr/>
        </p:nvSpPr>
        <p:spPr>
          <a:xfrm>
            <a:off x="395536" y="3490780"/>
            <a:ext cx="1512000" cy="1512000"/>
          </a:xfrm>
          <a:prstGeom prst="ellipse">
            <a:avLst/>
          </a:prstGeom>
          <a:blipFill rotWithShape="1">
            <a:blip r:embed="rId7">
              <a:alphaModFix/>
            </a:blip>
            <a:stretch>
              <a:fillRect/>
            </a:stretch>
          </a:blipFill>
          <a:ln w="28575" cap="flat" cmpd="sng">
            <a:solidFill>
              <a:srgbClr val="BA88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سهم إلى اليمين 5"/>
          <p:cNvSpPr/>
          <p:nvPr/>
        </p:nvSpPr>
        <p:spPr>
          <a:xfrm>
            <a:off x="4427984" y="4155926"/>
            <a:ext cx="504056" cy="25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سهم إلى اليمين 24"/>
          <p:cNvSpPr/>
          <p:nvPr/>
        </p:nvSpPr>
        <p:spPr>
          <a:xfrm>
            <a:off x="2051720" y="4104411"/>
            <a:ext cx="504056" cy="25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سهم إلى اليمين 25"/>
          <p:cNvSpPr/>
          <p:nvPr/>
        </p:nvSpPr>
        <p:spPr>
          <a:xfrm>
            <a:off x="6660232" y="4155926"/>
            <a:ext cx="504056" cy="25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4"/>
        <p:cNvGrpSpPr/>
        <p:nvPr/>
      </p:nvGrpSpPr>
      <p:grpSpPr>
        <a:xfrm>
          <a:off x="0" y="0"/>
          <a:ext cx="0" cy="0"/>
          <a:chOff x="0" y="0"/>
          <a:chExt cx="0" cy="0"/>
        </a:xfrm>
      </p:grpSpPr>
      <p:sp>
        <p:nvSpPr>
          <p:cNvPr id="4" name="مربع نص 3"/>
          <p:cNvSpPr txBox="1"/>
          <p:nvPr/>
        </p:nvSpPr>
        <p:spPr>
          <a:xfrm>
            <a:off x="463419" y="843558"/>
            <a:ext cx="4392488" cy="3801041"/>
          </a:xfrm>
          <a:prstGeom prst="rect">
            <a:avLst/>
          </a:prstGeom>
          <a:noFill/>
        </p:spPr>
        <p:txBody>
          <a:bodyPr wrap="square" rtlCol="1">
            <a:spAutoFit/>
          </a:bodyPr>
          <a:lstStyle/>
          <a:p>
            <a:pPr lvl="0" algn="ctr">
              <a:lnSpc>
                <a:spcPct val="90000"/>
              </a:lnSpc>
              <a:buClr>
                <a:schemeClr val="dk1"/>
              </a:buClr>
              <a:buSzPts val="4400"/>
            </a:pPr>
            <a:r>
              <a:rPr lang="en-US" sz="4000" b="1" dirty="0" smtClean="0">
                <a:latin typeface="Andalus" pitchFamily="18" charset="-78"/>
                <a:cs typeface="Andalus" pitchFamily="18" charset="-78"/>
              </a:rPr>
              <a:t>Flaps</a:t>
            </a:r>
          </a:p>
          <a:p>
            <a:pPr lvl="0" algn="ctr">
              <a:lnSpc>
                <a:spcPct val="90000"/>
              </a:lnSpc>
              <a:buClr>
                <a:schemeClr val="dk1"/>
              </a:buClr>
              <a:buSzPts val="4400"/>
            </a:pPr>
            <a:endParaRPr lang="en-US" sz="1800" dirty="0"/>
          </a:p>
          <a:p>
            <a:pPr lvl="0">
              <a:lnSpc>
                <a:spcPct val="90000"/>
              </a:lnSpc>
              <a:spcBef>
                <a:spcPts val="1000"/>
              </a:spcBef>
              <a:buClr>
                <a:schemeClr val="dk1"/>
              </a:buClr>
              <a:buSzPts val="3200"/>
            </a:pPr>
            <a:r>
              <a:rPr lang="en-US" sz="1800" dirty="0"/>
              <a:t>It  is </a:t>
            </a:r>
            <a:r>
              <a:rPr lang="en-US" sz="1800" b="1" dirty="0"/>
              <a:t>a unit of tissue that is transferred from one site (donor site) to another (recipient site) while maintaining its own blood supply</a:t>
            </a:r>
            <a:r>
              <a:rPr lang="en-US" sz="1800" dirty="0"/>
              <a:t>. </a:t>
            </a:r>
          </a:p>
          <a:p>
            <a:pPr lvl="0">
              <a:lnSpc>
                <a:spcPct val="90000"/>
              </a:lnSpc>
              <a:spcBef>
                <a:spcPts val="1000"/>
              </a:spcBef>
              <a:buClr>
                <a:schemeClr val="dk1"/>
              </a:buClr>
              <a:buSzPts val="3200"/>
            </a:pPr>
            <a:r>
              <a:rPr lang="en-US" sz="1800" dirty="0"/>
              <a:t>Flaps come in many different shapes and forms. They range from simple advancements of skin to composites of many different types of tissue.</a:t>
            </a:r>
          </a:p>
          <a:p>
            <a:pPr lvl="0">
              <a:lnSpc>
                <a:spcPct val="90000"/>
              </a:lnSpc>
              <a:spcBef>
                <a:spcPts val="1000"/>
              </a:spcBef>
              <a:buClr>
                <a:schemeClr val="dk1"/>
              </a:buClr>
              <a:buSzPts val="2800"/>
            </a:pPr>
            <a:endParaRPr lang="en-US" sz="1800" dirty="0"/>
          </a:p>
          <a:p>
            <a:endParaRPr lang="ar-SA" sz="18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704265"/>
            <a:ext cx="3462337"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5" name="مربع نص 14"/>
          <p:cNvSpPr txBox="1"/>
          <p:nvPr/>
        </p:nvSpPr>
        <p:spPr>
          <a:xfrm>
            <a:off x="539552" y="555526"/>
            <a:ext cx="3168352" cy="830997"/>
          </a:xfrm>
          <a:prstGeom prst="rect">
            <a:avLst/>
          </a:prstGeom>
          <a:noFill/>
        </p:spPr>
        <p:txBody>
          <a:bodyPr wrap="square" rtlCol="1">
            <a:spAutoFit/>
          </a:bodyPr>
          <a:lstStyle/>
          <a:p>
            <a:pPr lvl="0"/>
            <a:r>
              <a:rPr lang="en-US" sz="4800" b="1" dirty="0" smtClean="0">
                <a:solidFill>
                  <a:schemeClr val="bg1"/>
                </a:solidFill>
                <a:latin typeface="Andalus" pitchFamily="18" charset="-78"/>
                <a:cs typeface="Andalus" pitchFamily="18" charset="-78"/>
              </a:rPr>
              <a:t>1.Epidermis</a:t>
            </a:r>
            <a:endParaRPr lang="en-US" sz="4800" b="1" dirty="0">
              <a:solidFill>
                <a:schemeClr val="bg1"/>
              </a:solidFill>
              <a:latin typeface="Andalus" pitchFamily="18" charset="-78"/>
              <a:cs typeface="Andalus" pitchFamily="18" charset="-78"/>
            </a:endParaRPr>
          </a:p>
        </p:txBody>
      </p:sp>
      <p:sp>
        <p:nvSpPr>
          <p:cNvPr id="16" name="مربع نص 15"/>
          <p:cNvSpPr txBox="1"/>
          <p:nvPr/>
        </p:nvSpPr>
        <p:spPr>
          <a:xfrm>
            <a:off x="480186" y="1635646"/>
            <a:ext cx="3875789" cy="2739211"/>
          </a:xfrm>
          <a:prstGeom prst="rect">
            <a:avLst/>
          </a:prstGeom>
          <a:noFill/>
        </p:spPr>
        <p:txBody>
          <a:bodyPr wrap="square" rtlCol="1">
            <a:spAutoFit/>
          </a:bodyPr>
          <a:lstStyle/>
          <a:p>
            <a:pPr lvl="0"/>
            <a:r>
              <a:rPr lang="en-US" sz="2400" dirty="0">
                <a:solidFill>
                  <a:schemeClr val="bg1"/>
                </a:solidFill>
              </a:rPr>
              <a:t>It is the outermost layer , primary consist of keratinocyte and reminder of epidermal cells are melanocytes, Langerhans and </a:t>
            </a:r>
            <a:r>
              <a:rPr lang="en-US" sz="2400" dirty="0" err="1">
                <a:solidFill>
                  <a:schemeClr val="bg1"/>
                </a:solidFill>
              </a:rPr>
              <a:t>merkel</a:t>
            </a:r>
            <a:r>
              <a:rPr lang="en-US" sz="2400" dirty="0">
                <a:solidFill>
                  <a:schemeClr val="bg1"/>
                </a:solidFill>
              </a:rPr>
              <a:t> cells.</a:t>
            </a:r>
          </a:p>
          <a:p>
            <a:endParaRPr lang="ar-SA" sz="2800" dirty="0">
              <a:solidFill>
                <a:schemeClr val="bg1"/>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69" t="2169" r="4167" b="4426"/>
          <a:stretch/>
        </p:blipFill>
        <p:spPr bwMode="auto">
          <a:xfrm>
            <a:off x="4691742" y="642257"/>
            <a:ext cx="3744687" cy="416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747936" y="555526"/>
            <a:ext cx="7560840" cy="4132413"/>
          </a:xfrm>
          <a:prstGeom prst="rect">
            <a:avLst/>
          </a:prstGeom>
          <a:noFill/>
        </p:spPr>
        <p:txBody>
          <a:bodyPr wrap="square" rtlCol="1">
            <a:spAutoFit/>
          </a:bodyPr>
          <a:lstStyle/>
          <a:p>
            <a:pPr lvl="0" algn="ctr">
              <a:lnSpc>
                <a:spcPct val="90000"/>
              </a:lnSpc>
              <a:buClr>
                <a:schemeClr val="dk1"/>
              </a:buClr>
              <a:buSzPts val="3600"/>
            </a:pPr>
            <a:r>
              <a:rPr lang="en-US" sz="3600" b="1" dirty="0">
                <a:latin typeface="Andalus" pitchFamily="18" charset="-78"/>
                <a:cs typeface="Andalus" pitchFamily="18" charset="-78"/>
              </a:rPr>
              <a:t>Indications for flap </a:t>
            </a:r>
            <a:r>
              <a:rPr lang="en-US" sz="3600" b="1" dirty="0" smtClean="0">
                <a:latin typeface="Andalus" pitchFamily="18" charset="-78"/>
                <a:cs typeface="Andalus" pitchFamily="18" charset="-78"/>
              </a:rPr>
              <a:t>coverage</a:t>
            </a:r>
          </a:p>
          <a:p>
            <a:pPr marL="228600" lvl="0" indent="-228600">
              <a:lnSpc>
                <a:spcPct val="90000"/>
              </a:lnSpc>
              <a:buClr>
                <a:schemeClr val="dk1"/>
              </a:buClr>
              <a:buSzPts val="3600"/>
              <a:buChar char="•"/>
            </a:pPr>
            <a:endParaRPr lang="en-US" sz="2400" dirty="0"/>
          </a:p>
          <a:p>
            <a:pPr marL="228600" lvl="0" indent="-228600">
              <a:lnSpc>
                <a:spcPct val="90000"/>
              </a:lnSpc>
              <a:spcBef>
                <a:spcPts val="1000"/>
              </a:spcBef>
              <a:buClr>
                <a:schemeClr val="dk1"/>
              </a:buClr>
              <a:buSzPts val="3200"/>
              <a:buFont typeface="Noto Sans Symbols"/>
              <a:buChar char="❖"/>
            </a:pPr>
            <a:r>
              <a:rPr lang="en-US" sz="2400" dirty="0"/>
              <a:t>Skin graft can not be used:</a:t>
            </a:r>
          </a:p>
          <a:p>
            <a:pPr lvl="0">
              <a:lnSpc>
                <a:spcPct val="90000"/>
              </a:lnSpc>
              <a:spcBef>
                <a:spcPts val="1000"/>
              </a:spcBef>
              <a:buClr>
                <a:schemeClr val="dk1"/>
              </a:buClr>
              <a:buSzPts val="3200"/>
            </a:pPr>
            <a:r>
              <a:rPr lang="en-US" sz="2400" dirty="0"/>
              <a:t>Exposed cartilage, tendon, bone, open joint, metal implants.</a:t>
            </a:r>
          </a:p>
          <a:p>
            <a:pPr marL="228600" lvl="0" indent="-228600">
              <a:lnSpc>
                <a:spcPct val="90000"/>
              </a:lnSpc>
              <a:spcBef>
                <a:spcPts val="1000"/>
              </a:spcBef>
              <a:buClr>
                <a:schemeClr val="dk1"/>
              </a:buClr>
              <a:buSzPts val="3200"/>
              <a:buFont typeface="Noto Sans Symbols"/>
              <a:buChar char="❖"/>
            </a:pPr>
            <a:r>
              <a:rPr lang="en-US" sz="2400" dirty="0"/>
              <a:t>Flap coverage is preferable:</a:t>
            </a:r>
          </a:p>
          <a:p>
            <a:pPr lvl="0">
              <a:lnSpc>
                <a:spcPct val="90000"/>
              </a:lnSpc>
              <a:spcBef>
                <a:spcPts val="1000"/>
              </a:spcBef>
              <a:buClr>
                <a:schemeClr val="dk1"/>
              </a:buClr>
              <a:buSzPts val="3200"/>
            </a:pPr>
            <a:r>
              <a:rPr lang="en-US" sz="2400" dirty="0"/>
              <a:t>Secondary reconstruction anticipated, flexor joint surface, exposed nerves and vessels, dead space present.</a:t>
            </a:r>
          </a:p>
          <a:p>
            <a:endParaRPr lang="ar-SA" sz="2400" dirty="0"/>
          </a:p>
        </p:txBody>
      </p:sp>
    </p:spTree>
    <p:extLst>
      <p:ext uri="{BB962C8B-B14F-4D97-AF65-F5344CB8AC3E}">
        <p14:creationId xmlns:p14="http://schemas.microsoft.com/office/powerpoint/2010/main" val="148771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539552" y="771550"/>
            <a:ext cx="7920880" cy="3478901"/>
          </a:xfrm>
          <a:prstGeom prst="rect">
            <a:avLst/>
          </a:prstGeom>
          <a:noFill/>
        </p:spPr>
        <p:txBody>
          <a:bodyPr wrap="square" rtlCol="1">
            <a:spAutoFit/>
          </a:bodyPr>
          <a:lstStyle/>
          <a:p>
            <a:pPr lvl="0" algn="ctr">
              <a:lnSpc>
                <a:spcPct val="90000"/>
              </a:lnSpc>
              <a:buClr>
                <a:schemeClr val="dk1"/>
              </a:buClr>
              <a:buSzPts val="3600"/>
            </a:pPr>
            <a:r>
              <a:rPr lang="en-US" sz="3600" b="1" dirty="0">
                <a:latin typeface="Andalus" pitchFamily="18" charset="-78"/>
                <a:cs typeface="Andalus" pitchFamily="18" charset="-78"/>
              </a:rPr>
              <a:t>Classification of skin </a:t>
            </a:r>
            <a:r>
              <a:rPr lang="en-US" sz="3600" b="1" dirty="0" smtClean="0">
                <a:latin typeface="Andalus" pitchFamily="18" charset="-78"/>
                <a:cs typeface="Andalus" pitchFamily="18" charset="-78"/>
              </a:rPr>
              <a:t>flap</a:t>
            </a:r>
          </a:p>
          <a:p>
            <a:pPr lvl="0">
              <a:lnSpc>
                <a:spcPct val="90000"/>
              </a:lnSpc>
              <a:buClr>
                <a:schemeClr val="dk1"/>
              </a:buClr>
              <a:buSzPts val="3600"/>
            </a:pPr>
            <a:endParaRPr lang="en-US" sz="2000" dirty="0"/>
          </a:p>
          <a:p>
            <a:pPr lvl="0">
              <a:lnSpc>
                <a:spcPct val="90000"/>
              </a:lnSpc>
              <a:spcBef>
                <a:spcPts val="1000"/>
              </a:spcBef>
              <a:buClr>
                <a:schemeClr val="dk1"/>
              </a:buClr>
              <a:buSzPts val="3200"/>
            </a:pPr>
            <a:r>
              <a:rPr lang="en-US" sz="2000" dirty="0"/>
              <a:t>Types of Flaps according to </a:t>
            </a:r>
            <a:r>
              <a:rPr lang="en-US" sz="2000" b="1" u="sng" dirty="0"/>
              <a:t>Blood Supply</a:t>
            </a:r>
            <a:r>
              <a:rPr lang="en-US" sz="2000" dirty="0"/>
              <a:t> :</a:t>
            </a:r>
          </a:p>
          <a:p>
            <a:pPr lvl="0">
              <a:lnSpc>
                <a:spcPct val="90000"/>
              </a:lnSpc>
              <a:spcBef>
                <a:spcPts val="1000"/>
              </a:spcBef>
              <a:buClr>
                <a:schemeClr val="dk1"/>
              </a:buClr>
              <a:buSzPts val="3200"/>
            </a:pPr>
            <a:endParaRPr lang="en-US" sz="2000" u="sng" dirty="0"/>
          </a:p>
          <a:p>
            <a:pPr marL="228600" lvl="0" indent="-228600">
              <a:lnSpc>
                <a:spcPct val="90000"/>
              </a:lnSpc>
              <a:spcBef>
                <a:spcPts val="1000"/>
              </a:spcBef>
              <a:buClr>
                <a:schemeClr val="dk1"/>
              </a:buClr>
              <a:buSzPts val="3200"/>
              <a:buChar char="•"/>
            </a:pPr>
            <a:r>
              <a:rPr lang="en-US" sz="2000" b="1" dirty="0"/>
              <a:t>Random pattern flap:</a:t>
            </a:r>
            <a:endParaRPr lang="en-US" sz="2000" dirty="0"/>
          </a:p>
          <a:p>
            <a:pPr lvl="0">
              <a:lnSpc>
                <a:spcPct val="90000"/>
              </a:lnSpc>
              <a:spcBef>
                <a:spcPts val="1000"/>
              </a:spcBef>
              <a:buClr>
                <a:schemeClr val="dk1"/>
              </a:buClr>
              <a:buSzPts val="3200"/>
            </a:pPr>
            <a:r>
              <a:rPr lang="en-US" sz="2000" dirty="0"/>
              <a:t>  Raised without regard to any named  blood supply.</a:t>
            </a:r>
          </a:p>
          <a:p>
            <a:pPr marL="228600" lvl="0" indent="-228600">
              <a:lnSpc>
                <a:spcPct val="90000"/>
              </a:lnSpc>
              <a:spcBef>
                <a:spcPts val="1000"/>
              </a:spcBef>
              <a:buClr>
                <a:schemeClr val="dk1"/>
              </a:buClr>
              <a:buSzPts val="3200"/>
              <a:buChar char="•"/>
            </a:pPr>
            <a:r>
              <a:rPr lang="en-US" sz="2000" b="1" dirty="0"/>
              <a:t>Axial flaps</a:t>
            </a:r>
            <a:r>
              <a:rPr lang="en-US" sz="2000" dirty="0"/>
              <a:t>:                                                                              Raised on dominant arterial supply running along its long axis.</a:t>
            </a:r>
          </a:p>
          <a:p>
            <a:endParaRPr lang="ar-SA" sz="2000" dirty="0"/>
          </a:p>
        </p:txBody>
      </p:sp>
    </p:spTree>
    <p:extLst>
      <p:ext uri="{BB962C8B-B14F-4D97-AF65-F5344CB8AC3E}">
        <p14:creationId xmlns:p14="http://schemas.microsoft.com/office/powerpoint/2010/main" val="3889445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27534"/>
            <a:ext cx="7194301"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941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23528" y="422298"/>
            <a:ext cx="8424936" cy="4216539"/>
          </a:xfrm>
          <a:prstGeom prst="rect">
            <a:avLst/>
          </a:prstGeom>
          <a:noFill/>
        </p:spPr>
        <p:txBody>
          <a:bodyPr wrap="square" rtlCol="1">
            <a:spAutoFit/>
          </a:bodyPr>
          <a:lstStyle/>
          <a:p>
            <a:pPr lvl="0" algn="ctr"/>
            <a:r>
              <a:rPr lang="en-US" sz="2000" dirty="0" smtClean="0">
                <a:solidFill>
                  <a:schemeClr val="bg1">
                    <a:lumMod val="50000"/>
                  </a:schemeClr>
                </a:solidFill>
              </a:rPr>
              <a:t> </a:t>
            </a:r>
            <a:r>
              <a:rPr lang="en-US" sz="2800" dirty="0" smtClean="0">
                <a:solidFill>
                  <a:schemeClr val="bg1">
                    <a:lumMod val="50000"/>
                  </a:schemeClr>
                </a:solidFill>
                <a:latin typeface="Andalus" pitchFamily="18" charset="-78"/>
                <a:cs typeface="Andalus" pitchFamily="18" charset="-78"/>
              </a:rPr>
              <a:t>Types </a:t>
            </a:r>
            <a:r>
              <a:rPr lang="en-US" sz="2800" dirty="0">
                <a:solidFill>
                  <a:schemeClr val="bg1">
                    <a:lumMod val="50000"/>
                  </a:schemeClr>
                </a:solidFill>
                <a:latin typeface="Andalus" pitchFamily="18" charset="-78"/>
                <a:cs typeface="Andalus" pitchFamily="18" charset="-78"/>
              </a:rPr>
              <a:t>of Flaps according to </a:t>
            </a:r>
            <a:r>
              <a:rPr lang="en-US" sz="2800" b="1" u="sng" dirty="0">
                <a:solidFill>
                  <a:schemeClr val="bg1">
                    <a:lumMod val="50000"/>
                  </a:schemeClr>
                </a:solidFill>
                <a:latin typeface="Andalus" pitchFamily="18" charset="-78"/>
                <a:cs typeface="Andalus" pitchFamily="18" charset="-78"/>
              </a:rPr>
              <a:t>SITE</a:t>
            </a:r>
            <a:r>
              <a:rPr lang="en-US" sz="2800" dirty="0">
                <a:solidFill>
                  <a:schemeClr val="bg1">
                    <a:lumMod val="50000"/>
                  </a:schemeClr>
                </a:solidFill>
                <a:latin typeface="Andalus" pitchFamily="18" charset="-78"/>
                <a:cs typeface="Andalus" pitchFamily="18" charset="-78"/>
              </a:rPr>
              <a:t> :</a:t>
            </a:r>
          </a:p>
          <a:p>
            <a:pPr lvl="0"/>
            <a:endParaRPr lang="en-US" sz="2000" dirty="0">
              <a:solidFill>
                <a:schemeClr val="bg1">
                  <a:lumMod val="50000"/>
                </a:schemeClr>
              </a:solidFill>
            </a:endParaRPr>
          </a:p>
          <a:p>
            <a:pPr lvl="0"/>
            <a:r>
              <a:rPr lang="en-US" sz="2000" u="sng" dirty="0">
                <a:solidFill>
                  <a:schemeClr val="bg1">
                    <a:lumMod val="50000"/>
                  </a:schemeClr>
                </a:solidFill>
                <a:latin typeface="Calibri"/>
                <a:ea typeface="Calibri"/>
                <a:cs typeface="Calibri"/>
                <a:sym typeface="Calibri"/>
              </a:rPr>
              <a:t>*</a:t>
            </a:r>
            <a:r>
              <a:rPr lang="en-US" sz="2000" b="1" u="sng" dirty="0">
                <a:solidFill>
                  <a:schemeClr val="bg1">
                    <a:lumMod val="50000"/>
                  </a:schemeClr>
                </a:solidFill>
                <a:latin typeface="Calibri"/>
                <a:ea typeface="Calibri"/>
                <a:cs typeface="Calibri"/>
                <a:sym typeface="Calibri"/>
              </a:rPr>
              <a:t>(A) </a:t>
            </a:r>
            <a:r>
              <a:rPr lang="en-US" sz="2000" u="sng" dirty="0">
                <a:solidFill>
                  <a:schemeClr val="bg1">
                    <a:lumMod val="50000"/>
                  </a:schemeClr>
                </a:solidFill>
                <a:latin typeface="Calibri"/>
                <a:ea typeface="Calibri"/>
                <a:cs typeface="Calibri"/>
                <a:sym typeface="Calibri"/>
              </a:rPr>
              <a:t>Local Flaps : </a:t>
            </a:r>
            <a:endParaRPr lang="en-US" sz="2000" dirty="0">
              <a:solidFill>
                <a:schemeClr val="bg1">
                  <a:lumMod val="50000"/>
                </a:schemeClr>
              </a:solidFill>
            </a:endParaRPr>
          </a:p>
          <a:p>
            <a:pPr lvl="0"/>
            <a:r>
              <a:rPr lang="en-US" sz="2000" dirty="0">
                <a:solidFill>
                  <a:schemeClr val="bg1">
                    <a:lumMod val="50000"/>
                  </a:schemeClr>
                </a:solidFill>
                <a:latin typeface="Calibri"/>
                <a:ea typeface="Calibri"/>
                <a:cs typeface="Calibri"/>
                <a:sym typeface="Calibri"/>
              </a:rPr>
              <a:t>-Local flaps have a donor site located </a:t>
            </a:r>
            <a:r>
              <a:rPr lang="en-US" sz="2000" b="1" dirty="0">
                <a:solidFill>
                  <a:schemeClr val="bg1">
                    <a:lumMod val="50000"/>
                  </a:schemeClr>
                </a:solidFill>
                <a:latin typeface="Calibri"/>
                <a:ea typeface="Calibri"/>
                <a:cs typeface="Calibri"/>
                <a:sym typeface="Calibri"/>
              </a:rPr>
              <a:t>immediately adjacent </a:t>
            </a:r>
            <a:r>
              <a:rPr lang="en-US" sz="2000" dirty="0">
                <a:solidFill>
                  <a:schemeClr val="bg1">
                    <a:lumMod val="50000"/>
                  </a:schemeClr>
                </a:solidFill>
                <a:latin typeface="Calibri"/>
                <a:ea typeface="Calibri"/>
                <a:cs typeface="Calibri"/>
                <a:sym typeface="Calibri"/>
              </a:rPr>
              <a:t>to the defect. </a:t>
            </a:r>
            <a:endParaRPr lang="en-US" sz="2000" u="sng" dirty="0">
              <a:solidFill>
                <a:schemeClr val="bg1">
                  <a:lumMod val="50000"/>
                </a:schemeClr>
              </a:solidFill>
              <a:latin typeface="Calibri"/>
              <a:ea typeface="Calibri"/>
              <a:cs typeface="Calibri"/>
              <a:sym typeface="Calibri"/>
            </a:endParaRPr>
          </a:p>
          <a:p>
            <a:pPr lvl="0"/>
            <a:r>
              <a:rPr lang="en-US" sz="2000" dirty="0">
                <a:solidFill>
                  <a:schemeClr val="bg1">
                    <a:lumMod val="50000"/>
                  </a:schemeClr>
                </a:solidFill>
                <a:latin typeface="Calibri"/>
                <a:ea typeface="Calibri"/>
                <a:cs typeface="Calibri"/>
                <a:sym typeface="Calibri"/>
              </a:rPr>
              <a:t>-A local flap is raised next to a tissue defect in order to reconstruct it </a:t>
            </a:r>
          </a:p>
          <a:p>
            <a:pPr lvl="0"/>
            <a:endParaRPr lang="en-US" sz="2000" dirty="0">
              <a:solidFill>
                <a:schemeClr val="bg1">
                  <a:lumMod val="50000"/>
                </a:schemeClr>
              </a:solidFill>
              <a:latin typeface="Calibri"/>
              <a:ea typeface="Calibri"/>
              <a:cs typeface="Calibri"/>
              <a:sym typeface="Calibri"/>
            </a:endParaRPr>
          </a:p>
          <a:p>
            <a:pPr lvl="0"/>
            <a:r>
              <a:rPr lang="en-US" sz="2000" u="sng" dirty="0">
                <a:solidFill>
                  <a:schemeClr val="bg1">
                    <a:lumMod val="50000"/>
                  </a:schemeClr>
                </a:solidFill>
                <a:latin typeface="Calibri"/>
                <a:ea typeface="Calibri"/>
                <a:cs typeface="Calibri"/>
                <a:sym typeface="Calibri"/>
              </a:rPr>
              <a:t>*</a:t>
            </a:r>
            <a:r>
              <a:rPr lang="en-US" sz="2000" b="1" u="sng" dirty="0">
                <a:solidFill>
                  <a:schemeClr val="bg1">
                    <a:lumMod val="50000"/>
                  </a:schemeClr>
                </a:solidFill>
                <a:latin typeface="Calibri"/>
                <a:ea typeface="Calibri"/>
                <a:cs typeface="Calibri"/>
                <a:sym typeface="Calibri"/>
              </a:rPr>
              <a:t>(B) </a:t>
            </a:r>
            <a:r>
              <a:rPr lang="en-US" sz="2000" u="sng" dirty="0">
                <a:solidFill>
                  <a:schemeClr val="bg1">
                    <a:lumMod val="50000"/>
                  </a:schemeClr>
                </a:solidFill>
                <a:latin typeface="Calibri"/>
                <a:ea typeface="Calibri"/>
                <a:cs typeface="Calibri"/>
                <a:sym typeface="Calibri"/>
              </a:rPr>
              <a:t>Distant Flaps:</a:t>
            </a:r>
            <a:endParaRPr lang="en-US" sz="2000" dirty="0">
              <a:solidFill>
                <a:schemeClr val="bg1">
                  <a:lumMod val="50000"/>
                </a:schemeClr>
              </a:solidFill>
            </a:endParaRPr>
          </a:p>
          <a:p>
            <a:pPr lvl="0"/>
            <a:r>
              <a:rPr lang="en-US" sz="2000" dirty="0">
                <a:solidFill>
                  <a:schemeClr val="bg1">
                    <a:lumMod val="50000"/>
                  </a:schemeClr>
                </a:solidFill>
                <a:latin typeface="Calibri"/>
                <a:ea typeface="Calibri"/>
                <a:cs typeface="Calibri"/>
                <a:sym typeface="Calibri"/>
              </a:rPr>
              <a:t>-Raised from tissue at a </a:t>
            </a:r>
            <a:r>
              <a:rPr lang="en-US" sz="2000" b="1" dirty="0">
                <a:solidFill>
                  <a:schemeClr val="bg1">
                    <a:lumMod val="50000"/>
                  </a:schemeClr>
                </a:solidFill>
                <a:latin typeface="Calibri"/>
                <a:ea typeface="Calibri"/>
                <a:cs typeface="Calibri"/>
                <a:sym typeface="Calibri"/>
              </a:rPr>
              <a:t>distance</a:t>
            </a:r>
            <a:r>
              <a:rPr lang="en-US" sz="2000" dirty="0">
                <a:solidFill>
                  <a:schemeClr val="bg1">
                    <a:lumMod val="50000"/>
                  </a:schemeClr>
                </a:solidFill>
                <a:latin typeface="Calibri"/>
                <a:ea typeface="Calibri"/>
                <a:cs typeface="Calibri"/>
                <a:sym typeface="Calibri"/>
              </a:rPr>
              <a:t> from the primary defect “</a:t>
            </a:r>
            <a:r>
              <a:rPr lang="en-US" sz="2000" b="1" dirty="0">
                <a:solidFill>
                  <a:schemeClr val="bg1">
                    <a:lumMod val="50000"/>
                  </a:schemeClr>
                </a:solidFill>
                <a:latin typeface="Calibri"/>
                <a:ea typeface="Calibri"/>
                <a:cs typeface="Calibri"/>
                <a:sym typeface="Calibri"/>
              </a:rPr>
              <a:t>outside</a:t>
            </a:r>
            <a:r>
              <a:rPr lang="en-US" sz="2000" dirty="0">
                <a:solidFill>
                  <a:schemeClr val="bg1">
                    <a:lumMod val="50000"/>
                  </a:schemeClr>
                </a:solidFill>
                <a:latin typeface="Calibri"/>
                <a:ea typeface="Calibri"/>
                <a:cs typeface="Calibri"/>
                <a:sym typeface="Calibri"/>
              </a:rPr>
              <a:t> the anatomic region of the defect” </a:t>
            </a:r>
          </a:p>
          <a:p>
            <a:pPr lvl="0"/>
            <a:r>
              <a:rPr lang="en-US" sz="2000" dirty="0">
                <a:solidFill>
                  <a:schemeClr val="bg1">
                    <a:lumMod val="50000"/>
                  </a:schemeClr>
                </a:solidFill>
                <a:latin typeface="Calibri"/>
                <a:ea typeface="Calibri"/>
                <a:cs typeface="Calibri"/>
                <a:sym typeface="Calibri"/>
              </a:rPr>
              <a:t>-required when there is </a:t>
            </a:r>
            <a:r>
              <a:rPr lang="en-US" sz="2000" b="1" dirty="0">
                <a:solidFill>
                  <a:schemeClr val="bg1">
                    <a:lumMod val="50000"/>
                  </a:schemeClr>
                </a:solidFill>
                <a:latin typeface="Calibri"/>
                <a:ea typeface="Calibri"/>
                <a:cs typeface="Calibri"/>
                <a:sym typeface="Calibri"/>
              </a:rPr>
              <a:t>no healthy soft tissue </a:t>
            </a:r>
            <a:r>
              <a:rPr lang="en-US" sz="2000" dirty="0">
                <a:solidFill>
                  <a:schemeClr val="bg1">
                    <a:lumMod val="50000"/>
                  </a:schemeClr>
                </a:solidFill>
                <a:latin typeface="Calibri"/>
                <a:ea typeface="Calibri"/>
                <a:cs typeface="Calibri"/>
                <a:sym typeface="Calibri"/>
              </a:rPr>
              <a:t>adjacent to an open wound with which to provide adequate coverage   </a:t>
            </a:r>
            <a:endParaRPr lang="en-US" sz="2000" dirty="0">
              <a:solidFill>
                <a:schemeClr val="bg1">
                  <a:lumMod val="50000"/>
                </a:schemeClr>
              </a:solidFill>
            </a:endParaRPr>
          </a:p>
          <a:p>
            <a:pPr lvl="0"/>
            <a:endParaRPr lang="en-US" sz="2000" u="sng" dirty="0">
              <a:solidFill>
                <a:schemeClr val="bg1">
                  <a:lumMod val="50000"/>
                </a:schemeClr>
              </a:solidFill>
              <a:latin typeface="Calibri"/>
              <a:ea typeface="Calibri"/>
              <a:cs typeface="Calibri"/>
              <a:sym typeface="Calibri"/>
            </a:endParaRPr>
          </a:p>
          <a:p>
            <a:endParaRPr lang="ar-SA" sz="2000" dirty="0">
              <a:solidFill>
                <a:schemeClr val="bg1">
                  <a:lumMod val="50000"/>
                </a:schemeClr>
              </a:solidFill>
            </a:endParaRPr>
          </a:p>
        </p:txBody>
      </p:sp>
    </p:spTree>
    <p:extLst>
      <p:ext uri="{BB962C8B-B14F-4D97-AF65-F5344CB8AC3E}">
        <p14:creationId xmlns:p14="http://schemas.microsoft.com/office/powerpoint/2010/main" val="2469480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5;p47"/>
          <p:cNvSpPr/>
          <p:nvPr/>
        </p:nvSpPr>
        <p:spPr>
          <a:xfrm>
            <a:off x="1437917" y="4881"/>
            <a:ext cx="3169729" cy="1199825"/>
          </a:xfrm>
          <a:prstGeom prst="ellipse">
            <a:avLst/>
          </a:prstGeom>
          <a:solidFill>
            <a:schemeClr val="tx2">
              <a:lumMod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Z Plasty</a:t>
            </a:r>
            <a:endParaRPr sz="2400" b="1">
              <a:solidFill>
                <a:schemeClr val="lt1"/>
              </a:solidFill>
              <a:latin typeface="Calibri"/>
              <a:ea typeface="Calibri"/>
              <a:cs typeface="Calibri"/>
              <a:sym typeface="Calibri"/>
            </a:endParaRPr>
          </a:p>
        </p:txBody>
      </p:sp>
      <p:sp>
        <p:nvSpPr>
          <p:cNvPr id="3" name="Google Shape;366;p47"/>
          <p:cNvSpPr/>
          <p:nvPr/>
        </p:nvSpPr>
        <p:spPr>
          <a:xfrm>
            <a:off x="3988011" y="4881"/>
            <a:ext cx="3169729" cy="1199825"/>
          </a:xfrm>
          <a:prstGeom prst="ellipse">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Rotation</a:t>
            </a:r>
            <a:endParaRPr dirty="0"/>
          </a:p>
        </p:txBody>
      </p:sp>
      <p:sp>
        <p:nvSpPr>
          <p:cNvPr id="4" name="Google Shape;367;p47"/>
          <p:cNvSpPr/>
          <p:nvPr/>
        </p:nvSpPr>
        <p:spPr>
          <a:xfrm>
            <a:off x="179512" y="1851669"/>
            <a:ext cx="3169729" cy="1199825"/>
          </a:xfrm>
          <a:prstGeom prst="ellipse">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Transposition</a:t>
            </a:r>
            <a:endParaRPr sz="2400" b="1" dirty="0">
              <a:solidFill>
                <a:schemeClr val="lt1"/>
              </a:solidFill>
              <a:latin typeface="Calibri"/>
              <a:ea typeface="Calibri"/>
              <a:cs typeface="Calibri"/>
              <a:sym typeface="Calibri"/>
            </a:endParaRPr>
          </a:p>
        </p:txBody>
      </p:sp>
      <p:sp>
        <p:nvSpPr>
          <p:cNvPr id="5" name="Google Shape;368;p47"/>
          <p:cNvSpPr/>
          <p:nvPr/>
        </p:nvSpPr>
        <p:spPr>
          <a:xfrm>
            <a:off x="1398481" y="3824772"/>
            <a:ext cx="3169729" cy="1199825"/>
          </a:xfrm>
          <a:prstGeom prst="ellipse">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Y-V</a:t>
            </a:r>
            <a:endParaRPr dirty="0"/>
          </a:p>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Advancement</a:t>
            </a:r>
            <a:endParaRPr sz="2400" b="1" dirty="0">
              <a:solidFill>
                <a:schemeClr val="lt1"/>
              </a:solidFill>
              <a:latin typeface="Calibri"/>
              <a:ea typeface="Calibri"/>
              <a:cs typeface="Calibri"/>
              <a:sym typeface="Calibri"/>
            </a:endParaRPr>
          </a:p>
        </p:txBody>
      </p:sp>
      <p:sp>
        <p:nvSpPr>
          <p:cNvPr id="6" name="Google Shape;369;p47"/>
          <p:cNvSpPr/>
          <p:nvPr/>
        </p:nvSpPr>
        <p:spPr>
          <a:xfrm>
            <a:off x="5218694" y="1851670"/>
            <a:ext cx="3169729" cy="1199825"/>
          </a:xfrm>
          <a:prstGeom prst="ellipse">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Advancement</a:t>
            </a:r>
            <a:endParaRPr dirty="0"/>
          </a:p>
        </p:txBody>
      </p:sp>
      <p:sp>
        <p:nvSpPr>
          <p:cNvPr id="7" name="Google Shape;370;p47"/>
          <p:cNvSpPr/>
          <p:nvPr/>
        </p:nvSpPr>
        <p:spPr>
          <a:xfrm>
            <a:off x="4056963" y="3824772"/>
            <a:ext cx="3169729" cy="1199825"/>
          </a:xfrm>
          <a:prstGeom prst="ellipse">
            <a:avLst/>
          </a:prstGeom>
          <a:solidFill>
            <a:schemeClr val="tx2">
              <a:lumMod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V-Y </a:t>
            </a:r>
            <a:endParaRPr dirty="0"/>
          </a:p>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Advancement</a:t>
            </a:r>
            <a:endParaRPr sz="2400" b="1" dirty="0">
              <a:solidFill>
                <a:schemeClr val="lt1"/>
              </a:solidFill>
              <a:latin typeface="Calibri"/>
              <a:ea typeface="Calibri"/>
              <a:cs typeface="Calibri"/>
              <a:sym typeface="Calibri"/>
            </a:endParaRPr>
          </a:p>
        </p:txBody>
      </p:sp>
      <p:sp>
        <p:nvSpPr>
          <p:cNvPr id="8" name="Google Shape;371;p47"/>
          <p:cNvSpPr/>
          <p:nvPr/>
        </p:nvSpPr>
        <p:spPr>
          <a:xfrm>
            <a:off x="2983345" y="1876421"/>
            <a:ext cx="2740784" cy="1307502"/>
          </a:xfrm>
          <a:prstGeom prst="ellipse">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Patterns of </a:t>
            </a:r>
            <a:r>
              <a:rPr lang="en-US" sz="2400" u="sng" dirty="0">
                <a:solidFill>
                  <a:schemeClr val="lt1"/>
                </a:solidFill>
                <a:latin typeface="Arial"/>
                <a:ea typeface="Arial"/>
                <a:cs typeface="Arial"/>
                <a:sym typeface="Arial"/>
              </a:rPr>
              <a:t>Local Flaps</a:t>
            </a:r>
            <a:endParaRPr sz="2400" u="sng"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556388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82;p48"/>
          <p:cNvPicPr preferRelativeResize="0"/>
          <p:nvPr/>
        </p:nvPicPr>
        <p:blipFill rotWithShape="1">
          <a:blip r:embed="rId2">
            <a:alphaModFix/>
          </a:blip>
          <a:srcRect l="2668" t="3872" r="68751" b="20120"/>
          <a:stretch/>
        </p:blipFill>
        <p:spPr>
          <a:xfrm>
            <a:off x="441849" y="2824819"/>
            <a:ext cx="1188139" cy="981894"/>
          </a:xfrm>
          <a:prstGeom prst="rect">
            <a:avLst/>
          </a:prstGeom>
          <a:noFill/>
          <a:ln>
            <a:noFill/>
          </a:ln>
        </p:spPr>
      </p:pic>
      <p:pic>
        <p:nvPicPr>
          <p:cNvPr id="4" name="Google Shape;383;p48"/>
          <p:cNvPicPr preferRelativeResize="0"/>
          <p:nvPr/>
        </p:nvPicPr>
        <p:blipFill rotWithShape="1">
          <a:blip r:embed="rId2">
            <a:alphaModFix/>
          </a:blip>
          <a:srcRect l="68602" t="4203" r="3079" b="20781"/>
          <a:stretch/>
        </p:blipFill>
        <p:spPr>
          <a:xfrm>
            <a:off x="3553305" y="2824819"/>
            <a:ext cx="1192797" cy="981894"/>
          </a:xfrm>
          <a:prstGeom prst="rect">
            <a:avLst/>
          </a:prstGeom>
          <a:noFill/>
          <a:ln>
            <a:noFill/>
          </a:ln>
        </p:spPr>
      </p:pic>
      <p:pic>
        <p:nvPicPr>
          <p:cNvPr id="5" name="Google Shape;384;p48"/>
          <p:cNvPicPr preferRelativeResize="0"/>
          <p:nvPr/>
        </p:nvPicPr>
        <p:blipFill rotWithShape="1">
          <a:blip r:embed="rId2">
            <a:alphaModFix/>
          </a:blip>
          <a:srcRect l="35366" t="3236" r="36655" b="22082"/>
          <a:stretch/>
        </p:blipFill>
        <p:spPr>
          <a:xfrm>
            <a:off x="2051720" y="2824819"/>
            <a:ext cx="1183690" cy="981894"/>
          </a:xfrm>
          <a:prstGeom prst="rect">
            <a:avLst/>
          </a:prstGeom>
          <a:noFill/>
          <a:ln>
            <a:noFill/>
          </a:ln>
        </p:spPr>
      </p:pic>
      <p:pic>
        <p:nvPicPr>
          <p:cNvPr id="6" name="Google Shape;385;p48"/>
          <p:cNvPicPr preferRelativeResize="0"/>
          <p:nvPr/>
        </p:nvPicPr>
        <p:blipFill rotWithShape="1">
          <a:blip r:embed="rId3">
            <a:alphaModFix/>
          </a:blip>
          <a:srcRect l="35141" t="11942" r="35692" b="9683"/>
          <a:stretch/>
        </p:blipFill>
        <p:spPr>
          <a:xfrm>
            <a:off x="2987824" y="3939902"/>
            <a:ext cx="1171124" cy="1026839"/>
          </a:xfrm>
          <a:prstGeom prst="rect">
            <a:avLst/>
          </a:prstGeom>
          <a:noFill/>
          <a:ln>
            <a:noFill/>
          </a:ln>
        </p:spPr>
      </p:pic>
      <p:pic>
        <p:nvPicPr>
          <p:cNvPr id="7" name="Google Shape;386;p48"/>
          <p:cNvPicPr preferRelativeResize="0"/>
          <p:nvPr/>
        </p:nvPicPr>
        <p:blipFill rotWithShape="1">
          <a:blip r:embed="rId3">
            <a:alphaModFix/>
          </a:blip>
          <a:srcRect l="1991" t="13731" r="68842" b="8947"/>
          <a:stretch/>
        </p:blipFill>
        <p:spPr>
          <a:xfrm>
            <a:off x="1187624" y="3953969"/>
            <a:ext cx="1189283" cy="1028746"/>
          </a:xfrm>
          <a:prstGeom prst="rect">
            <a:avLst/>
          </a:prstGeom>
          <a:noFill/>
          <a:ln>
            <a:noFill/>
          </a:ln>
        </p:spPr>
      </p:pic>
      <p:pic>
        <p:nvPicPr>
          <p:cNvPr id="8" name="Google Shape;387;p48"/>
          <p:cNvPicPr preferRelativeResize="0"/>
          <p:nvPr/>
        </p:nvPicPr>
        <p:blipFill rotWithShape="1">
          <a:blip r:embed="rId4">
            <a:alphaModFix/>
          </a:blip>
          <a:srcRect/>
          <a:stretch/>
        </p:blipFill>
        <p:spPr>
          <a:xfrm>
            <a:off x="5580112" y="2944970"/>
            <a:ext cx="3312368" cy="2021771"/>
          </a:xfrm>
          <a:prstGeom prst="rect">
            <a:avLst/>
          </a:prstGeom>
          <a:noFill/>
          <a:ln>
            <a:noFill/>
          </a:ln>
        </p:spPr>
      </p:pic>
      <p:sp>
        <p:nvSpPr>
          <p:cNvPr id="9" name="مربع نص 8"/>
          <p:cNvSpPr txBox="1"/>
          <p:nvPr/>
        </p:nvSpPr>
        <p:spPr>
          <a:xfrm>
            <a:off x="331912" y="180305"/>
            <a:ext cx="7560840" cy="2800767"/>
          </a:xfrm>
          <a:prstGeom prst="rect">
            <a:avLst/>
          </a:prstGeom>
          <a:noFill/>
        </p:spPr>
        <p:txBody>
          <a:bodyPr wrap="square" rtlCol="1">
            <a:spAutoFit/>
          </a:bodyPr>
          <a:lstStyle/>
          <a:p>
            <a:pPr lvl="0" algn="ctr">
              <a:buClr>
                <a:schemeClr val="dk1"/>
              </a:buClr>
              <a:buSzPts val="1200"/>
            </a:pPr>
            <a:r>
              <a:rPr lang="en-US" sz="2400" b="1" dirty="0"/>
              <a:t>Transposition</a:t>
            </a:r>
            <a:r>
              <a:rPr lang="en-US" sz="2400" dirty="0"/>
              <a:t> : </a:t>
            </a:r>
            <a:endParaRPr lang="en-US" sz="2400" dirty="0" smtClean="0"/>
          </a:p>
          <a:p>
            <a:pPr lvl="0" algn="ctr">
              <a:buClr>
                <a:schemeClr val="dk1"/>
              </a:buClr>
              <a:buSzPts val="1200"/>
            </a:pPr>
            <a:endParaRPr lang="en-US" sz="2400" dirty="0"/>
          </a:p>
          <a:p>
            <a:pPr lvl="0">
              <a:buClr>
                <a:schemeClr val="dk1"/>
              </a:buClr>
              <a:buSzPts val="1200"/>
            </a:pPr>
            <a:r>
              <a:rPr lang="en-US" sz="1600" dirty="0">
                <a:solidFill>
                  <a:schemeClr val="bg1">
                    <a:lumMod val="50000"/>
                  </a:schemeClr>
                </a:solidFill>
                <a:latin typeface="Calibri"/>
                <a:ea typeface="Calibri"/>
                <a:cs typeface="Calibri"/>
                <a:sym typeface="Calibri"/>
              </a:rPr>
              <a:t> *Leaves a </a:t>
            </a:r>
            <a:r>
              <a:rPr lang="en-US" sz="1600" dirty="0" err="1">
                <a:solidFill>
                  <a:schemeClr val="bg1">
                    <a:lumMod val="50000"/>
                  </a:schemeClr>
                </a:solidFill>
                <a:latin typeface="Calibri"/>
                <a:ea typeface="Calibri"/>
                <a:cs typeface="Calibri"/>
                <a:sym typeface="Calibri"/>
              </a:rPr>
              <a:t>graftable</a:t>
            </a:r>
            <a:r>
              <a:rPr lang="en-US" sz="1600" dirty="0">
                <a:solidFill>
                  <a:schemeClr val="bg1">
                    <a:lumMod val="50000"/>
                  </a:schemeClr>
                </a:solidFill>
                <a:latin typeface="Calibri"/>
                <a:ea typeface="Calibri"/>
                <a:cs typeface="Calibri"/>
                <a:sym typeface="Calibri"/>
              </a:rPr>
              <a:t> donor site “ closed primarily , either by suturing or grafting “</a:t>
            </a:r>
          </a:p>
          <a:p>
            <a:pPr lvl="0"/>
            <a:r>
              <a:rPr lang="en-US" sz="1600" dirty="0"/>
              <a:t> *</a:t>
            </a:r>
            <a:r>
              <a:rPr lang="en-US" sz="1600" dirty="0">
                <a:solidFill>
                  <a:srgbClr val="3B3835"/>
                </a:solidFill>
                <a:latin typeface="Helvetica Neue Light"/>
                <a:ea typeface="Helvetica Neue Light"/>
                <a:cs typeface="Helvetica Neue Light"/>
                <a:sym typeface="Helvetica Neue Light"/>
              </a:rPr>
              <a:t>Mobilized Laterally to an adjacent defect over an </a:t>
            </a:r>
            <a:r>
              <a:rPr lang="en-US" sz="1600" u="sng" dirty="0">
                <a:solidFill>
                  <a:srgbClr val="3B3835"/>
                </a:solidFill>
                <a:latin typeface="Helvetica Neue Light"/>
                <a:ea typeface="Helvetica Neue Light"/>
                <a:cs typeface="Helvetica Neue Light"/>
                <a:sym typeface="Helvetica Neue Light"/>
              </a:rPr>
              <a:t>intact</a:t>
            </a:r>
            <a:r>
              <a:rPr lang="en-US" sz="1600" dirty="0">
                <a:solidFill>
                  <a:srgbClr val="3B3835"/>
                </a:solidFill>
                <a:latin typeface="Helvetica Neue Light"/>
                <a:ea typeface="Helvetica Neue Light"/>
                <a:cs typeface="Helvetica Neue Light"/>
                <a:sym typeface="Helvetica Neue Light"/>
              </a:rPr>
              <a:t> bridge of skin</a:t>
            </a:r>
            <a:endParaRPr lang="en-US" sz="1600" dirty="0"/>
          </a:p>
          <a:p>
            <a:pPr lvl="0"/>
            <a:endParaRPr lang="en-US" sz="1600" dirty="0">
              <a:solidFill>
                <a:srgbClr val="3B3835"/>
              </a:solidFill>
              <a:latin typeface="Helvetica Neue Light"/>
              <a:ea typeface="Helvetica Neue Light"/>
              <a:cs typeface="Helvetica Neue Light"/>
              <a:sym typeface="Helvetica Neue Light"/>
            </a:endParaRPr>
          </a:p>
          <a:p>
            <a:pPr lvl="0"/>
            <a:r>
              <a:rPr lang="en-US" sz="1600" b="1" dirty="0">
                <a:solidFill>
                  <a:srgbClr val="3B3835"/>
                </a:solidFill>
                <a:latin typeface="Helvetica Neue Light"/>
                <a:ea typeface="Helvetica Neue Light"/>
                <a:cs typeface="Helvetica Neue Light"/>
                <a:sym typeface="Helvetica Neue Light"/>
              </a:rPr>
              <a:t>(Pictures)</a:t>
            </a:r>
            <a:endParaRPr lang="en-US" sz="1600" b="1" dirty="0"/>
          </a:p>
          <a:p>
            <a:pPr lvl="0"/>
            <a:r>
              <a:rPr lang="en-US" sz="1600" dirty="0"/>
              <a:t>(a-c) Example of transposition flap “in this case from </a:t>
            </a:r>
            <a:r>
              <a:rPr lang="en-US" sz="1600" dirty="0" err="1"/>
              <a:t>glabellar</a:t>
            </a:r>
            <a:r>
              <a:rPr lang="en-US" sz="1600" dirty="0"/>
              <a:t> area to inner </a:t>
            </a:r>
            <a:r>
              <a:rPr lang="en-US" sz="1600" dirty="0" err="1"/>
              <a:t>canthal</a:t>
            </a:r>
            <a:r>
              <a:rPr lang="en-US" sz="1600" dirty="0"/>
              <a:t> defect” </a:t>
            </a:r>
          </a:p>
          <a:p>
            <a:pPr lvl="0"/>
            <a:r>
              <a:rPr lang="en-US" sz="1600" dirty="0"/>
              <a:t>(d and e) Appearance at one month Post- transfer</a:t>
            </a:r>
          </a:p>
          <a:p>
            <a:endParaRPr lang="ar-SA" sz="1600" dirty="0"/>
          </a:p>
        </p:txBody>
      </p:sp>
    </p:spTree>
    <p:extLst>
      <p:ext uri="{BB962C8B-B14F-4D97-AF65-F5344CB8AC3E}">
        <p14:creationId xmlns:p14="http://schemas.microsoft.com/office/powerpoint/2010/main" val="3772547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4;p49"/>
          <p:cNvPicPr preferRelativeResize="0">
            <a:picLocks/>
          </p:cNvPicPr>
          <p:nvPr/>
        </p:nvPicPr>
        <p:blipFill rotWithShape="1">
          <a:blip r:embed="rId2">
            <a:alphaModFix/>
          </a:blip>
          <a:srcRect/>
          <a:stretch/>
        </p:blipFill>
        <p:spPr>
          <a:xfrm>
            <a:off x="6948264" y="3078826"/>
            <a:ext cx="2016224" cy="1941195"/>
          </a:xfrm>
          <a:prstGeom prst="rect">
            <a:avLst/>
          </a:prstGeom>
          <a:noFill/>
          <a:ln>
            <a:noFill/>
          </a:ln>
        </p:spPr>
      </p:pic>
      <p:pic>
        <p:nvPicPr>
          <p:cNvPr id="3" name="Google Shape;396;p49"/>
          <p:cNvPicPr preferRelativeResize="0"/>
          <p:nvPr/>
        </p:nvPicPr>
        <p:blipFill rotWithShape="1">
          <a:blip r:embed="rId3">
            <a:alphaModFix/>
          </a:blip>
          <a:srcRect/>
          <a:stretch/>
        </p:blipFill>
        <p:spPr>
          <a:xfrm>
            <a:off x="115192" y="3279575"/>
            <a:ext cx="1586713" cy="1493810"/>
          </a:xfrm>
          <a:prstGeom prst="rect">
            <a:avLst/>
          </a:prstGeom>
          <a:noFill/>
          <a:ln>
            <a:noFill/>
          </a:ln>
        </p:spPr>
      </p:pic>
      <p:pic>
        <p:nvPicPr>
          <p:cNvPr id="4" name="Google Shape;397;p49"/>
          <p:cNvPicPr preferRelativeResize="0"/>
          <p:nvPr/>
        </p:nvPicPr>
        <p:blipFill rotWithShape="1">
          <a:blip r:embed="rId4">
            <a:alphaModFix/>
          </a:blip>
          <a:srcRect/>
          <a:stretch/>
        </p:blipFill>
        <p:spPr>
          <a:xfrm>
            <a:off x="2242727" y="3288707"/>
            <a:ext cx="1582872" cy="1491072"/>
          </a:xfrm>
          <a:prstGeom prst="rect">
            <a:avLst/>
          </a:prstGeom>
          <a:noFill/>
          <a:ln>
            <a:noFill/>
          </a:ln>
        </p:spPr>
      </p:pic>
      <p:sp>
        <p:nvSpPr>
          <p:cNvPr id="5" name="Google Shape;398;p49"/>
          <p:cNvSpPr txBox="1"/>
          <p:nvPr/>
        </p:nvSpPr>
        <p:spPr>
          <a:xfrm>
            <a:off x="115192" y="3288707"/>
            <a:ext cx="18280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a</a:t>
            </a:r>
            <a:endParaRPr sz="2400" b="1" dirty="0">
              <a:solidFill>
                <a:schemeClr val="dk1"/>
              </a:solidFill>
              <a:latin typeface="Calibri"/>
              <a:ea typeface="Calibri"/>
              <a:cs typeface="Calibri"/>
              <a:sym typeface="Calibri"/>
            </a:endParaRPr>
          </a:p>
        </p:txBody>
      </p:sp>
      <p:sp>
        <p:nvSpPr>
          <p:cNvPr id="6" name="Google Shape;399;p49"/>
          <p:cNvSpPr txBox="1"/>
          <p:nvPr/>
        </p:nvSpPr>
        <p:spPr>
          <a:xfrm>
            <a:off x="2249056" y="3288706"/>
            <a:ext cx="18280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a:t>
            </a:r>
            <a:endParaRPr sz="2400" b="1">
              <a:solidFill>
                <a:schemeClr val="dk1"/>
              </a:solidFill>
              <a:latin typeface="Calibri"/>
              <a:ea typeface="Calibri"/>
              <a:cs typeface="Calibri"/>
              <a:sym typeface="Calibri"/>
            </a:endParaRPr>
          </a:p>
        </p:txBody>
      </p:sp>
      <p:pic>
        <p:nvPicPr>
          <p:cNvPr id="7" name="Google Shape;400;p49"/>
          <p:cNvPicPr preferRelativeResize="0"/>
          <p:nvPr/>
        </p:nvPicPr>
        <p:blipFill rotWithShape="1">
          <a:blip r:embed="rId5">
            <a:alphaModFix/>
          </a:blip>
          <a:srcRect/>
          <a:stretch/>
        </p:blipFill>
        <p:spPr>
          <a:xfrm>
            <a:off x="4499992" y="3279576"/>
            <a:ext cx="1775523" cy="1500204"/>
          </a:xfrm>
          <a:prstGeom prst="rect">
            <a:avLst/>
          </a:prstGeom>
          <a:noFill/>
          <a:ln>
            <a:noFill/>
          </a:ln>
        </p:spPr>
      </p:pic>
      <p:sp>
        <p:nvSpPr>
          <p:cNvPr id="8" name="مربع نص 7"/>
          <p:cNvSpPr txBox="1"/>
          <p:nvPr/>
        </p:nvSpPr>
        <p:spPr>
          <a:xfrm>
            <a:off x="206595" y="206481"/>
            <a:ext cx="8964488" cy="3293209"/>
          </a:xfrm>
          <a:prstGeom prst="rect">
            <a:avLst/>
          </a:prstGeom>
          <a:noFill/>
        </p:spPr>
        <p:txBody>
          <a:bodyPr wrap="square" rtlCol="1">
            <a:spAutoFit/>
          </a:bodyPr>
          <a:lstStyle/>
          <a:p>
            <a:pPr lvl="0" algn="ctr"/>
            <a:r>
              <a:rPr lang="en-US" sz="1600" b="1" dirty="0">
                <a:solidFill>
                  <a:schemeClr val="bg1">
                    <a:lumMod val="50000"/>
                  </a:schemeClr>
                </a:solidFill>
              </a:rPr>
              <a:t>Z </a:t>
            </a:r>
            <a:r>
              <a:rPr lang="en-US" sz="1600" b="1" dirty="0" err="1">
                <a:solidFill>
                  <a:schemeClr val="bg1">
                    <a:lumMod val="50000"/>
                  </a:schemeClr>
                </a:solidFill>
              </a:rPr>
              <a:t>plasty</a:t>
            </a:r>
            <a:r>
              <a:rPr lang="en-US" sz="1600" b="1" dirty="0">
                <a:solidFill>
                  <a:schemeClr val="bg1">
                    <a:lumMod val="50000"/>
                  </a:schemeClr>
                </a:solidFill>
              </a:rPr>
              <a:t> </a:t>
            </a:r>
            <a:r>
              <a:rPr lang="en-US" sz="1600" dirty="0">
                <a:solidFill>
                  <a:schemeClr val="bg1">
                    <a:lumMod val="50000"/>
                  </a:schemeClr>
                </a:solidFill>
              </a:rPr>
              <a:t>: </a:t>
            </a:r>
          </a:p>
          <a:p>
            <a:pPr lvl="0"/>
            <a:r>
              <a:rPr lang="en-US" sz="1600" dirty="0">
                <a:solidFill>
                  <a:schemeClr val="bg1">
                    <a:lumMod val="50000"/>
                  </a:schemeClr>
                </a:solidFill>
              </a:rPr>
              <a:t>*It involves transposition of two inter-</a:t>
            </a:r>
            <a:r>
              <a:rPr lang="en-US" sz="1600" dirty="0" err="1">
                <a:solidFill>
                  <a:schemeClr val="bg1">
                    <a:lumMod val="50000"/>
                  </a:schemeClr>
                </a:solidFill>
              </a:rPr>
              <a:t>digitating</a:t>
            </a:r>
            <a:r>
              <a:rPr lang="en-US" sz="1600" dirty="0">
                <a:solidFill>
                  <a:schemeClr val="bg1">
                    <a:lumMod val="50000"/>
                  </a:schemeClr>
                </a:solidFill>
              </a:rPr>
              <a:t> triangular flaps. </a:t>
            </a:r>
          </a:p>
          <a:p>
            <a:pPr marL="171450" lvl="0" indent="-171450">
              <a:buClr>
                <a:schemeClr val="dk1"/>
              </a:buClr>
              <a:buSzPts val="1200"/>
              <a:buFont typeface="Arial"/>
              <a:buChar char="•"/>
            </a:pPr>
            <a:r>
              <a:rPr lang="en-US" sz="1600" dirty="0">
                <a:solidFill>
                  <a:schemeClr val="bg1">
                    <a:lumMod val="50000"/>
                  </a:schemeClr>
                </a:solidFill>
              </a:rPr>
              <a:t>There is change in </a:t>
            </a:r>
            <a:r>
              <a:rPr lang="en-US" sz="1600" u="sng" dirty="0">
                <a:solidFill>
                  <a:schemeClr val="bg1">
                    <a:lumMod val="50000"/>
                  </a:schemeClr>
                </a:solidFill>
              </a:rPr>
              <a:t>direction</a:t>
            </a:r>
            <a:r>
              <a:rPr lang="en-US" sz="1600" dirty="0">
                <a:solidFill>
                  <a:schemeClr val="bg1">
                    <a:lumMod val="50000"/>
                  </a:schemeClr>
                </a:solidFill>
              </a:rPr>
              <a:t> “ from vertical to transverse , which is good cosmetically ” ,as well as </a:t>
            </a:r>
            <a:r>
              <a:rPr lang="en-US" sz="1600" u="sng" dirty="0">
                <a:solidFill>
                  <a:schemeClr val="bg1">
                    <a:lumMod val="50000"/>
                  </a:schemeClr>
                </a:solidFill>
              </a:rPr>
              <a:t>gain in length </a:t>
            </a:r>
            <a:r>
              <a:rPr lang="en-US" sz="1600" dirty="0">
                <a:solidFill>
                  <a:schemeClr val="bg1">
                    <a:lumMod val="50000"/>
                  </a:schemeClr>
                </a:solidFill>
              </a:rPr>
              <a:t>“to relieve tension or contracture “ of the common limb of Z. </a:t>
            </a:r>
          </a:p>
          <a:p>
            <a:pPr marL="171450" lvl="0" indent="-171450">
              <a:buClr>
                <a:schemeClr val="dk1"/>
              </a:buClr>
              <a:buSzPts val="1200"/>
              <a:buFont typeface="Arial"/>
              <a:buChar char="•"/>
            </a:pPr>
            <a:r>
              <a:rPr lang="en-US" sz="1600" dirty="0">
                <a:solidFill>
                  <a:schemeClr val="bg1">
                    <a:lumMod val="50000"/>
                  </a:schemeClr>
                </a:solidFill>
              </a:rPr>
              <a:t>Most important factors are angle size and length of the limb.  </a:t>
            </a:r>
          </a:p>
          <a:p>
            <a:pPr marL="171450" lvl="0" indent="-171450">
              <a:buClr>
                <a:schemeClr val="dk1"/>
              </a:buClr>
              <a:buSzPts val="1200"/>
              <a:buFont typeface="Arial"/>
              <a:buChar char="•"/>
            </a:pPr>
            <a:r>
              <a:rPr lang="en-US" sz="1600" dirty="0">
                <a:solidFill>
                  <a:schemeClr val="bg1">
                    <a:lumMod val="50000"/>
                  </a:schemeClr>
                </a:solidFill>
              </a:rPr>
              <a:t>Used in contracture release , like </a:t>
            </a:r>
            <a:r>
              <a:rPr lang="en-US" sz="1600" dirty="0" err="1">
                <a:solidFill>
                  <a:schemeClr val="bg1">
                    <a:lumMod val="50000"/>
                  </a:schemeClr>
                </a:solidFill>
              </a:rPr>
              <a:t>Dupuytren’s</a:t>
            </a:r>
            <a:r>
              <a:rPr lang="en-US" sz="1600" dirty="0">
                <a:solidFill>
                  <a:schemeClr val="bg1">
                    <a:lumMod val="50000"/>
                  </a:schemeClr>
                </a:solidFill>
              </a:rPr>
              <a:t> contracture and pilonidal sinus</a:t>
            </a:r>
            <a:endParaRPr lang="en-US" sz="1600" dirty="0">
              <a:solidFill>
                <a:schemeClr val="bg1">
                  <a:lumMod val="50000"/>
                </a:schemeClr>
              </a:solidFill>
              <a:latin typeface="Calibri"/>
              <a:ea typeface="Calibri"/>
              <a:cs typeface="Calibri"/>
              <a:sym typeface="Calibri"/>
            </a:endParaRPr>
          </a:p>
          <a:p>
            <a:pPr marL="171450" lvl="0" indent="-95250">
              <a:buClr>
                <a:schemeClr val="dk1"/>
              </a:buClr>
              <a:buSzPts val="1200"/>
            </a:pPr>
            <a:endParaRPr lang="en-US" sz="1600" dirty="0">
              <a:solidFill>
                <a:schemeClr val="bg1">
                  <a:lumMod val="50000"/>
                </a:schemeClr>
              </a:solidFill>
              <a:latin typeface="Calibri"/>
              <a:ea typeface="Calibri"/>
              <a:cs typeface="Calibri"/>
              <a:sym typeface="Calibri"/>
            </a:endParaRPr>
          </a:p>
          <a:p>
            <a:pPr marL="171450" lvl="0" indent="-171450">
              <a:buClr>
                <a:schemeClr val="dk1"/>
              </a:buClr>
              <a:buSzPts val="1200"/>
              <a:buFont typeface="Arial"/>
              <a:buChar char="•"/>
            </a:pPr>
            <a:r>
              <a:rPr lang="en-US" sz="1600" b="1" dirty="0">
                <a:solidFill>
                  <a:schemeClr val="bg1">
                    <a:lumMod val="50000"/>
                  </a:schemeClr>
                </a:solidFill>
                <a:latin typeface="Calibri"/>
                <a:ea typeface="Calibri"/>
                <a:cs typeface="Calibri"/>
                <a:sym typeface="Calibri"/>
              </a:rPr>
              <a:t>(Pictures)</a:t>
            </a:r>
            <a:endParaRPr lang="en-US" sz="1600" dirty="0">
              <a:solidFill>
                <a:schemeClr val="bg1">
                  <a:lumMod val="50000"/>
                </a:schemeClr>
              </a:solidFill>
            </a:endParaRPr>
          </a:p>
          <a:p>
            <a:pPr marL="228600" lvl="0" indent="-228600">
              <a:buClr>
                <a:schemeClr val="dk1"/>
              </a:buClr>
              <a:buSzPts val="1200"/>
              <a:buFont typeface="Calibri"/>
              <a:buAutoNum type="alphaLcParenBoth"/>
            </a:pPr>
            <a:r>
              <a:rPr lang="en-US" sz="1600" dirty="0">
                <a:solidFill>
                  <a:schemeClr val="bg1">
                    <a:lumMod val="50000"/>
                  </a:schemeClr>
                </a:solidFill>
                <a:latin typeface="Calibri"/>
                <a:ea typeface="Calibri"/>
                <a:cs typeface="Calibri"/>
                <a:sym typeface="Calibri"/>
              </a:rPr>
              <a:t>The original scar is A-B. The limbs of the Z-</a:t>
            </a:r>
            <a:r>
              <a:rPr lang="en-US" sz="1600" dirty="0" err="1">
                <a:solidFill>
                  <a:schemeClr val="bg1">
                    <a:lumMod val="50000"/>
                  </a:schemeClr>
                </a:solidFill>
                <a:latin typeface="Calibri"/>
                <a:ea typeface="Calibri"/>
                <a:cs typeface="Calibri"/>
                <a:sym typeface="Calibri"/>
              </a:rPr>
              <a:t>plasty</a:t>
            </a:r>
            <a:r>
              <a:rPr lang="en-US" sz="1600" dirty="0">
                <a:solidFill>
                  <a:schemeClr val="bg1">
                    <a:lumMod val="50000"/>
                  </a:schemeClr>
                </a:solidFill>
                <a:latin typeface="Calibri"/>
                <a:ea typeface="Calibri"/>
                <a:cs typeface="Calibri"/>
                <a:sym typeface="Calibri"/>
              </a:rPr>
              <a:t> form 2 triangles with 45° angles at apices C and D.</a:t>
            </a:r>
            <a:endParaRPr lang="en-US" sz="1600" dirty="0">
              <a:solidFill>
                <a:schemeClr val="bg1">
                  <a:lumMod val="50000"/>
                </a:schemeClr>
              </a:solidFill>
            </a:endParaRPr>
          </a:p>
          <a:p>
            <a:pPr marL="228600" lvl="0" indent="-228600">
              <a:buClr>
                <a:schemeClr val="dk1"/>
              </a:buClr>
              <a:buSzPts val="1200"/>
              <a:buFont typeface="Calibri"/>
              <a:buAutoNum type="alphaLcParenBoth"/>
            </a:pPr>
            <a:r>
              <a:rPr lang="en-US" sz="1600" dirty="0">
                <a:solidFill>
                  <a:schemeClr val="bg1">
                    <a:lumMod val="50000"/>
                  </a:schemeClr>
                </a:solidFill>
                <a:latin typeface="Calibri"/>
                <a:ea typeface="Calibri"/>
                <a:cs typeface="Calibri"/>
                <a:sym typeface="Calibri"/>
              </a:rPr>
              <a:t> After transposition of C and D, the scar has reoriented 90° and lengthened. Note the increased distance between hooks, as well as the changed position of asterisks compared with the previous image.</a:t>
            </a:r>
            <a:endParaRPr lang="en-US" sz="1600" dirty="0">
              <a:solidFill>
                <a:schemeClr val="bg1">
                  <a:lumMod val="50000"/>
                </a:schemeClr>
              </a:solidFill>
            </a:endParaRPr>
          </a:p>
          <a:p>
            <a:endParaRPr lang="ar-SA" sz="1600" dirty="0">
              <a:solidFill>
                <a:schemeClr val="bg1">
                  <a:lumMod val="50000"/>
                </a:schemeClr>
              </a:solidFill>
            </a:endParaRPr>
          </a:p>
        </p:txBody>
      </p:sp>
    </p:spTree>
    <p:extLst>
      <p:ext uri="{BB962C8B-B14F-4D97-AF65-F5344CB8AC3E}">
        <p14:creationId xmlns:p14="http://schemas.microsoft.com/office/powerpoint/2010/main" val="3815684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09;p50"/>
          <p:cNvPicPr preferRelativeResize="0"/>
          <p:nvPr/>
        </p:nvPicPr>
        <p:blipFill rotWithShape="1">
          <a:blip r:embed="rId2">
            <a:alphaModFix/>
          </a:blip>
          <a:srcRect t="334" r="70556" b="53063"/>
          <a:stretch/>
        </p:blipFill>
        <p:spPr>
          <a:xfrm>
            <a:off x="601440" y="2076598"/>
            <a:ext cx="1450279" cy="1448959"/>
          </a:xfrm>
          <a:prstGeom prst="rect">
            <a:avLst/>
          </a:prstGeom>
          <a:noFill/>
          <a:ln>
            <a:noFill/>
          </a:ln>
        </p:spPr>
      </p:pic>
      <p:pic>
        <p:nvPicPr>
          <p:cNvPr id="3" name="Google Shape;410;p50"/>
          <p:cNvPicPr preferRelativeResize="0"/>
          <p:nvPr/>
        </p:nvPicPr>
        <p:blipFill rotWithShape="1">
          <a:blip r:embed="rId2">
            <a:alphaModFix/>
          </a:blip>
          <a:srcRect l="70384" t="52587" b="6125"/>
          <a:stretch/>
        </p:blipFill>
        <p:spPr>
          <a:xfrm>
            <a:off x="5733188" y="3784095"/>
            <a:ext cx="1719131" cy="1271849"/>
          </a:xfrm>
          <a:prstGeom prst="rect">
            <a:avLst/>
          </a:prstGeom>
          <a:noFill/>
          <a:ln>
            <a:noFill/>
          </a:ln>
        </p:spPr>
      </p:pic>
      <p:pic>
        <p:nvPicPr>
          <p:cNvPr id="4" name="Google Shape;411;p50"/>
          <p:cNvPicPr preferRelativeResize="0"/>
          <p:nvPr/>
        </p:nvPicPr>
        <p:blipFill rotWithShape="1">
          <a:blip r:embed="rId2">
            <a:alphaModFix/>
          </a:blip>
          <a:srcRect l="1" t="50785" r="69071" b="6126"/>
          <a:stretch/>
        </p:blipFill>
        <p:spPr>
          <a:xfrm>
            <a:off x="601441" y="3806660"/>
            <a:ext cx="1450278" cy="1285369"/>
          </a:xfrm>
          <a:prstGeom prst="rect">
            <a:avLst/>
          </a:prstGeom>
          <a:noFill/>
          <a:ln>
            <a:noFill/>
          </a:ln>
        </p:spPr>
      </p:pic>
      <p:pic>
        <p:nvPicPr>
          <p:cNvPr id="5" name="Google Shape;412;p50"/>
          <p:cNvPicPr preferRelativeResize="0"/>
          <p:nvPr/>
        </p:nvPicPr>
        <p:blipFill rotWithShape="1">
          <a:blip r:embed="rId2">
            <a:alphaModFix/>
          </a:blip>
          <a:srcRect l="66740" t="908" r="697" b="54413"/>
          <a:stretch/>
        </p:blipFill>
        <p:spPr>
          <a:xfrm>
            <a:off x="5724128" y="2104154"/>
            <a:ext cx="1728192" cy="1488919"/>
          </a:xfrm>
          <a:prstGeom prst="rect">
            <a:avLst/>
          </a:prstGeom>
          <a:noFill/>
          <a:ln>
            <a:noFill/>
          </a:ln>
        </p:spPr>
      </p:pic>
      <p:pic>
        <p:nvPicPr>
          <p:cNvPr id="6" name="Google Shape;413;p50"/>
          <p:cNvPicPr preferRelativeResize="0"/>
          <p:nvPr/>
        </p:nvPicPr>
        <p:blipFill rotWithShape="1">
          <a:blip r:embed="rId2">
            <a:alphaModFix/>
          </a:blip>
          <a:srcRect l="33122" t="428" r="37145" b="53039"/>
          <a:stretch/>
        </p:blipFill>
        <p:spPr>
          <a:xfrm>
            <a:off x="2991143" y="2104154"/>
            <a:ext cx="1796881" cy="1421404"/>
          </a:xfrm>
          <a:prstGeom prst="rect">
            <a:avLst/>
          </a:prstGeom>
          <a:noFill/>
          <a:ln>
            <a:noFill/>
          </a:ln>
        </p:spPr>
      </p:pic>
      <p:pic>
        <p:nvPicPr>
          <p:cNvPr id="7" name="Google Shape;414;p50"/>
          <p:cNvPicPr preferRelativeResize="0"/>
          <p:nvPr/>
        </p:nvPicPr>
        <p:blipFill rotWithShape="1">
          <a:blip r:embed="rId2">
            <a:alphaModFix/>
          </a:blip>
          <a:srcRect l="35574" t="50867" r="34362" b="6126"/>
          <a:stretch/>
        </p:blipFill>
        <p:spPr>
          <a:xfrm>
            <a:off x="2950066" y="3813832"/>
            <a:ext cx="1909966" cy="1329667"/>
          </a:xfrm>
          <a:prstGeom prst="rect">
            <a:avLst/>
          </a:prstGeom>
          <a:noFill/>
          <a:ln>
            <a:noFill/>
          </a:ln>
        </p:spPr>
      </p:pic>
      <p:sp>
        <p:nvSpPr>
          <p:cNvPr id="8" name="مربع نص 7"/>
          <p:cNvSpPr txBox="1"/>
          <p:nvPr/>
        </p:nvSpPr>
        <p:spPr>
          <a:xfrm>
            <a:off x="323528" y="636826"/>
            <a:ext cx="7992888" cy="1200329"/>
          </a:xfrm>
          <a:prstGeom prst="rect">
            <a:avLst/>
          </a:prstGeom>
          <a:noFill/>
        </p:spPr>
        <p:txBody>
          <a:bodyPr wrap="square" rtlCol="1">
            <a:spAutoFit/>
          </a:bodyPr>
          <a:lstStyle/>
          <a:p>
            <a:pPr lvl="0" algn="ctr"/>
            <a:r>
              <a:rPr lang="en-US" sz="1800" dirty="0"/>
              <a:t>3- </a:t>
            </a:r>
            <a:r>
              <a:rPr lang="en-US" sz="1800" b="1" dirty="0"/>
              <a:t>Rotation </a:t>
            </a:r>
            <a:r>
              <a:rPr lang="en-US" sz="1800" dirty="0"/>
              <a:t>: </a:t>
            </a:r>
            <a:endParaRPr lang="en-US" sz="1800" dirty="0" smtClean="0"/>
          </a:p>
          <a:p>
            <a:pPr lvl="0"/>
            <a:r>
              <a:rPr lang="en-US" sz="1800" dirty="0" smtClean="0">
                <a:solidFill>
                  <a:srgbClr val="3B3835"/>
                </a:solidFill>
                <a:latin typeface="Helvetica Neue Light"/>
                <a:ea typeface="Helvetica Neue Light"/>
                <a:cs typeface="Helvetica Neue Light"/>
                <a:sym typeface="Helvetica Neue Light"/>
              </a:rPr>
              <a:t> </a:t>
            </a:r>
            <a:r>
              <a:rPr lang="en-US" sz="1800" dirty="0">
                <a:solidFill>
                  <a:srgbClr val="3B3835"/>
                </a:solidFill>
                <a:latin typeface="Helvetica Neue Light"/>
                <a:ea typeface="Helvetica Neue Light"/>
                <a:cs typeface="Helvetica Neue Light"/>
                <a:sym typeface="Helvetica Neue Light"/>
              </a:rPr>
              <a:t>Semicircular flaps of skin and subcutaneous tissue that rotate around a pivot point to shift tissue in a circle. </a:t>
            </a:r>
            <a:r>
              <a:rPr lang="en-US" sz="1800" u="sng" dirty="0">
                <a:solidFill>
                  <a:srgbClr val="3B3835"/>
                </a:solidFill>
                <a:latin typeface="Helvetica Neue Light"/>
                <a:ea typeface="Helvetica Neue Light"/>
                <a:cs typeface="Helvetica Neue Light"/>
                <a:sym typeface="Helvetica Neue Light"/>
              </a:rPr>
              <a:t>“for convex surfaces” </a:t>
            </a:r>
            <a:r>
              <a:rPr lang="en-US" sz="1800" dirty="0" err="1">
                <a:solidFill>
                  <a:srgbClr val="3B3835"/>
                </a:solidFill>
                <a:latin typeface="Helvetica Neue Light"/>
                <a:ea typeface="Helvetica Neue Light"/>
                <a:cs typeface="Helvetica Neue Light"/>
                <a:sym typeface="Helvetica Neue Light"/>
              </a:rPr>
              <a:t>e.g</a:t>
            </a:r>
            <a:r>
              <a:rPr lang="en-US" sz="1800" dirty="0">
                <a:solidFill>
                  <a:srgbClr val="3B3835"/>
                </a:solidFill>
                <a:latin typeface="Helvetica Neue Light"/>
                <a:ea typeface="Helvetica Neue Light"/>
                <a:cs typeface="Helvetica Neue Light"/>
                <a:sym typeface="Helvetica Neue Light"/>
              </a:rPr>
              <a:t>: Gluteal region</a:t>
            </a:r>
            <a:endParaRPr lang="en-US" sz="1800" dirty="0"/>
          </a:p>
          <a:p>
            <a:endParaRPr lang="ar-SA" sz="1800" dirty="0"/>
          </a:p>
        </p:txBody>
      </p:sp>
    </p:spTree>
    <p:extLst>
      <p:ext uri="{BB962C8B-B14F-4D97-AF65-F5344CB8AC3E}">
        <p14:creationId xmlns:p14="http://schemas.microsoft.com/office/powerpoint/2010/main" val="2985802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21;p51"/>
          <p:cNvPicPr preferRelativeResize="0">
            <a:picLocks/>
          </p:cNvPicPr>
          <p:nvPr/>
        </p:nvPicPr>
        <p:blipFill rotWithShape="1">
          <a:blip r:embed="rId2">
            <a:alphaModFix/>
          </a:blip>
          <a:srcRect/>
          <a:stretch/>
        </p:blipFill>
        <p:spPr>
          <a:xfrm>
            <a:off x="5580112" y="2715766"/>
            <a:ext cx="3128793" cy="2006910"/>
          </a:xfrm>
          <a:prstGeom prst="rect">
            <a:avLst/>
          </a:prstGeom>
          <a:noFill/>
          <a:ln>
            <a:noFill/>
          </a:ln>
        </p:spPr>
      </p:pic>
      <p:pic>
        <p:nvPicPr>
          <p:cNvPr id="3" name="Google Shape;427;p51"/>
          <p:cNvPicPr preferRelativeResize="0"/>
          <p:nvPr/>
        </p:nvPicPr>
        <p:blipFill rotWithShape="1">
          <a:blip r:embed="rId3">
            <a:alphaModFix/>
          </a:blip>
          <a:srcRect t="472" r="51407" b="52112"/>
          <a:stretch/>
        </p:blipFill>
        <p:spPr>
          <a:xfrm>
            <a:off x="284989" y="2552298"/>
            <a:ext cx="1429125" cy="1593488"/>
          </a:xfrm>
          <a:prstGeom prst="rect">
            <a:avLst/>
          </a:prstGeom>
          <a:noFill/>
          <a:ln>
            <a:noFill/>
          </a:ln>
        </p:spPr>
      </p:pic>
      <p:pic>
        <p:nvPicPr>
          <p:cNvPr id="4" name="Google Shape;428;p51"/>
          <p:cNvPicPr preferRelativeResize="0"/>
          <p:nvPr/>
        </p:nvPicPr>
        <p:blipFill rotWithShape="1">
          <a:blip r:embed="rId3">
            <a:alphaModFix/>
          </a:blip>
          <a:srcRect l="734" t="52595" r="51777"/>
          <a:stretch/>
        </p:blipFill>
        <p:spPr>
          <a:xfrm>
            <a:off x="3759173" y="2579941"/>
            <a:ext cx="1429445" cy="1593490"/>
          </a:xfrm>
          <a:prstGeom prst="rect">
            <a:avLst/>
          </a:prstGeom>
          <a:noFill/>
          <a:ln>
            <a:noFill/>
          </a:ln>
        </p:spPr>
      </p:pic>
      <p:pic>
        <p:nvPicPr>
          <p:cNvPr id="5" name="Google Shape;429;p51"/>
          <p:cNvPicPr preferRelativeResize="0"/>
          <p:nvPr/>
        </p:nvPicPr>
        <p:blipFill rotWithShape="1">
          <a:blip r:embed="rId3">
            <a:alphaModFix/>
          </a:blip>
          <a:srcRect l="51608" t="-360" b="52356"/>
          <a:stretch/>
        </p:blipFill>
        <p:spPr>
          <a:xfrm>
            <a:off x="1957396" y="2535774"/>
            <a:ext cx="1421888" cy="1611780"/>
          </a:xfrm>
          <a:prstGeom prst="rect">
            <a:avLst/>
          </a:prstGeom>
          <a:noFill/>
          <a:ln>
            <a:noFill/>
          </a:ln>
        </p:spPr>
      </p:pic>
      <p:sp>
        <p:nvSpPr>
          <p:cNvPr id="6" name="مربع نص 5"/>
          <p:cNvSpPr txBox="1"/>
          <p:nvPr/>
        </p:nvSpPr>
        <p:spPr>
          <a:xfrm>
            <a:off x="251520" y="267494"/>
            <a:ext cx="8025337" cy="2031325"/>
          </a:xfrm>
          <a:prstGeom prst="rect">
            <a:avLst/>
          </a:prstGeom>
          <a:noFill/>
        </p:spPr>
        <p:txBody>
          <a:bodyPr wrap="square" rtlCol="1">
            <a:spAutoFit/>
          </a:bodyPr>
          <a:lstStyle/>
          <a:p>
            <a:pPr lvl="0" algn="ctr"/>
            <a:r>
              <a:rPr lang="en-US" sz="1800" b="1" dirty="0">
                <a:solidFill>
                  <a:schemeClr val="bg1">
                    <a:lumMod val="50000"/>
                  </a:schemeClr>
                </a:solidFill>
              </a:rPr>
              <a:t>Advancement</a:t>
            </a:r>
            <a:r>
              <a:rPr lang="en-US" sz="1800" dirty="0">
                <a:solidFill>
                  <a:schemeClr val="bg1">
                    <a:lumMod val="50000"/>
                  </a:schemeClr>
                </a:solidFill>
              </a:rPr>
              <a:t> : </a:t>
            </a:r>
            <a:endParaRPr lang="en-US" sz="1800" dirty="0" smtClean="0">
              <a:solidFill>
                <a:schemeClr val="bg1">
                  <a:lumMod val="50000"/>
                </a:schemeClr>
              </a:solidFill>
            </a:endParaRPr>
          </a:p>
          <a:p>
            <a:pPr lvl="0" algn="ctr"/>
            <a:endParaRPr lang="en-US" sz="1800" dirty="0">
              <a:solidFill>
                <a:schemeClr val="bg1">
                  <a:lumMod val="50000"/>
                </a:schemeClr>
              </a:solidFill>
            </a:endParaRPr>
          </a:p>
          <a:p>
            <a:pPr lvl="0"/>
            <a:r>
              <a:rPr lang="en-US" sz="1800" dirty="0">
                <a:solidFill>
                  <a:schemeClr val="bg1">
                    <a:lumMod val="50000"/>
                  </a:schemeClr>
                </a:solidFill>
              </a:rPr>
              <a:t>*</a:t>
            </a:r>
            <a:r>
              <a:rPr lang="en-US" sz="1800" dirty="0">
                <a:solidFill>
                  <a:schemeClr val="bg1">
                    <a:lumMod val="50000"/>
                  </a:schemeClr>
                </a:solidFill>
                <a:latin typeface="Helvetica Neue Light"/>
                <a:ea typeface="Helvetica Neue Light"/>
                <a:cs typeface="Helvetica Neue Light"/>
                <a:sym typeface="Helvetica Neue Light"/>
              </a:rPr>
              <a:t>It moves directly forward and rely on skin elasticity to stretch and fill a defect.  </a:t>
            </a:r>
            <a:endParaRPr lang="en-US" sz="1800" dirty="0">
              <a:solidFill>
                <a:schemeClr val="bg1">
                  <a:lumMod val="50000"/>
                </a:schemeClr>
              </a:solidFill>
            </a:endParaRPr>
          </a:p>
          <a:p>
            <a:pPr lvl="0"/>
            <a:r>
              <a:rPr lang="en-US" sz="1800" dirty="0">
                <a:solidFill>
                  <a:schemeClr val="bg1">
                    <a:lumMod val="50000"/>
                  </a:schemeClr>
                </a:solidFill>
                <a:latin typeface="Helvetica Neue Light"/>
                <a:ea typeface="Helvetica Neue Light"/>
                <a:cs typeface="Helvetica Neue Light"/>
                <a:sym typeface="Helvetica Neue Light"/>
              </a:rPr>
              <a:t>*May need triangle excision at the base to make it work (Burrow’s Triangle) , </a:t>
            </a:r>
            <a:r>
              <a:rPr lang="en-US" sz="1800" dirty="0" err="1">
                <a:solidFill>
                  <a:schemeClr val="bg1">
                    <a:lumMod val="50000"/>
                  </a:schemeClr>
                </a:solidFill>
                <a:latin typeface="Helvetica Neue Light"/>
                <a:ea typeface="Helvetica Neue Light"/>
                <a:cs typeface="Helvetica Neue Light"/>
                <a:sym typeface="Helvetica Neue Light"/>
              </a:rPr>
              <a:t>e.g</a:t>
            </a:r>
            <a:r>
              <a:rPr lang="en-US" sz="1800" dirty="0">
                <a:solidFill>
                  <a:schemeClr val="bg1">
                    <a:lumMod val="50000"/>
                  </a:schemeClr>
                </a:solidFill>
                <a:latin typeface="Helvetica Neue Light"/>
                <a:ea typeface="Helvetica Neue Light"/>
                <a:cs typeface="Helvetica Neue Light"/>
                <a:sym typeface="Helvetica Neue Light"/>
              </a:rPr>
              <a:t>: Flexor surfaces</a:t>
            </a:r>
            <a:endParaRPr lang="en-US" sz="1600" dirty="0">
              <a:solidFill>
                <a:schemeClr val="bg1">
                  <a:lumMod val="50000"/>
                </a:schemeClr>
              </a:solidFill>
              <a:latin typeface="Helvetica Neue Light"/>
              <a:ea typeface="Helvetica Neue Light"/>
              <a:cs typeface="Helvetica Neue Light"/>
              <a:sym typeface="Helvetica Neue Light"/>
            </a:endParaRPr>
          </a:p>
          <a:p>
            <a:pPr lvl="0"/>
            <a:endParaRPr lang="en-US" sz="1800" dirty="0">
              <a:solidFill>
                <a:schemeClr val="bg1">
                  <a:lumMod val="50000"/>
                </a:schemeClr>
              </a:solidFill>
            </a:endParaRPr>
          </a:p>
          <a:p>
            <a:endParaRPr lang="ar-SA" sz="1800" dirty="0">
              <a:solidFill>
                <a:schemeClr val="bg1">
                  <a:lumMod val="50000"/>
                </a:schemeClr>
              </a:solidFill>
            </a:endParaRPr>
          </a:p>
        </p:txBody>
      </p:sp>
    </p:spTree>
    <p:extLst>
      <p:ext uri="{BB962C8B-B14F-4D97-AF65-F5344CB8AC3E}">
        <p14:creationId xmlns:p14="http://schemas.microsoft.com/office/powerpoint/2010/main" val="2643774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899592" y="3867894"/>
            <a:ext cx="7272808" cy="307777"/>
          </a:xfrm>
          <a:prstGeom prst="rect">
            <a:avLst/>
          </a:prstGeom>
          <a:noFill/>
        </p:spPr>
        <p:txBody>
          <a:bodyPr wrap="square" rtlCol="1">
            <a:spAutoFit/>
          </a:bodyPr>
          <a:lstStyle/>
          <a:p>
            <a:endParaRPr lang="ar-SA" dirty="0"/>
          </a:p>
        </p:txBody>
      </p:sp>
      <p:sp>
        <p:nvSpPr>
          <p:cNvPr id="3" name="Google Shape;423;p51"/>
          <p:cNvSpPr txBox="1"/>
          <p:nvPr/>
        </p:nvSpPr>
        <p:spPr>
          <a:xfrm>
            <a:off x="678624" y="500312"/>
            <a:ext cx="337062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dirty="0">
                <a:solidFill>
                  <a:schemeClr val="bg1">
                    <a:lumMod val="50000"/>
                  </a:schemeClr>
                </a:solidFill>
                <a:latin typeface="Arial"/>
                <a:ea typeface="Arial"/>
                <a:cs typeface="Arial"/>
                <a:sym typeface="Arial"/>
              </a:rPr>
              <a:t>Y-V Advancement</a:t>
            </a:r>
            <a:endParaRPr sz="2800" i="1" dirty="0">
              <a:solidFill>
                <a:schemeClr val="bg1">
                  <a:lumMod val="50000"/>
                </a:schemeClr>
              </a:solidFill>
              <a:latin typeface="Arial"/>
              <a:ea typeface="Arial"/>
              <a:cs typeface="Arial"/>
              <a:sym typeface="Arial"/>
            </a:endParaRPr>
          </a:p>
        </p:txBody>
      </p:sp>
      <p:sp>
        <p:nvSpPr>
          <p:cNvPr id="4" name="Google Shape;424;p51"/>
          <p:cNvSpPr txBox="1"/>
          <p:nvPr/>
        </p:nvSpPr>
        <p:spPr>
          <a:xfrm>
            <a:off x="5683914" y="500312"/>
            <a:ext cx="32805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dirty="0">
                <a:solidFill>
                  <a:schemeClr val="bg1">
                    <a:lumMod val="50000"/>
                  </a:schemeClr>
                </a:solidFill>
                <a:latin typeface="Arial"/>
                <a:ea typeface="Arial"/>
                <a:cs typeface="Arial"/>
                <a:sym typeface="Arial"/>
              </a:rPr>
              <a:t>V-Y Advancement</a:t>
            </a:r>
            <a:endParaRPr sz="2800" i="1" dirty="0">
              <a:solidFill>
                <a:schemeClr val="bg1">
                  <a:lumMod val="50000"/>
                </a:schemeClr>
              </a:solidFill>
              <a:latin typeface="Arial"/>
              <a:ea typeface="Arial"/>
              <a:cs typeface="Arial"/>
              <a:sym typeface="Arial"/>
            </a:endParaRPr>
          </a:p>
        </p:txBody>
      </p:sp>
      <p:pic>
        <p:nvPicPr>
          <p:cNvPr id="5" name="Google Shape;425;p51"/>
          <p:cNvPicPr preferRelativeResize="0"/>
          <p:nvPr/>
        </p:nvPicPr>
        <p:blipFill rotWithShape="1">
          <a:blip r:embed="rId2">
            <a:alphaModFix/>
          </a:blip>
          <a:srcRect/>
          <a:stretch/>
        </p:blipFill>
        <p:spPr>
          <a:xfrm>
            <a:off x="5796136" y="1191641"/>
            <a:ext cx="2928691" cy="1578702"/>
          </a:xfrm>
          <a:prstGeom prst="rect">
            <a:avLst/>
          </a:prstGeom>
          <a:noFill/>
          <a:ln>
            <a:noFill/>
          </a:ln>
        </p:spPr>
      </p:pic>
      <p:pic>
        <p:nvPicPr>
          <p:cNvPr id="6" name="Google Shape;426;p51"/>
          <p:cNvPicPr preferRelativeResize="0"/>
          <p:nvPr/>
        </p:nvPicPr>
        <p:blipFill rotWithShape="1">
          <a:blip r:embed="rId3">
            <a:alphaModFix/>
          </a:blip>
          <a:srcRect/>
          <a:stretch/>
        </p:blipFill>
        <p:spPr>
          <a:xfrm>
            <a:off x="678624" y="1023492"/>
            <a:ext cx="2928691" cy="1915001"/>
          </a:xfrm>
          <a:prstGeom prst="rect">
            <a:avLst/>
          </a:prstGeom>
          <a:noFill/>
          <a:ln>
            <a:noFill/>
          </a:ln>
        </p:spPr>
      </p:pic>
      <p:sp>
        <p:nvSpPr>
          <p:cNvPr id="7" name="مربع نص 6"/>
          <p:cNvSpPr txBox="1"/>
          <p:nvPr/>
        </p:nvSpPr>
        <p:spPr>
          <a:xfrm>
            <a:off x="5268443" y="3113841"/>
            <a:ext cx="3456384" cy="1815882"/>
          </a:xfrm>
          <a:prstGeom prst="rect">
            <a:avLst/>
          </a:prstGeom>
          <a:noFill/>
          <a:ln>
            <a:solidFill>
              <a:schemeClr val="bg1"/>
            </a:solidFill>
          </a:ln>
        </p:spPr>
        <p:txBody>
          <a:bodyPr wrap="square" rtlCol="1">
            <a:spAutoFit/>
          </a:bodyPr>
          <a:lstStyle/>
          <a:p>
            <a:pPr lvl="0"/>
            <a:r>
              <a:rPr lang="en-US" sz="1600" dirty="0" smtClean="0">
                <a:solidFill>
                  <a:schemeClr val="bg1">
                    <a:lumMod val="50000"/>
                  </a:schemeClr>
                </a:solidFill>
                <a:latin typeface="Calibri"/>
                <a:ea typeface="Calibri"/>
                <a:cs typeface="Calibri"/>
                <a:sym typeface="Calibri"/>
              </a:rPr>
              <a:t>*</a:t>
            </a:r>
            <a:r>
              <a:rPr lang="en-US" sz="1600" u="sng" dirty="0" smtClean="0">
                <a:solidFill>
                  <a:schemeClr val="bg1">
                    <a:lumMod val="50000"/>
                  </a:schemeClr>
                </a:solidFill>
                <a:latin typeface="Calibri"/>
                <a:ea typeface="Calibri"/>
                <a:cs typeface="Calibri"/>
                <a:sym typeface="Calibri"/>
              </a:rPr>
              <a:t> </a:t>
            </a:r>
            <a:r>
              <a:rPr lang="en-US" sz="1600" u="sng" dirty="0">
                <a:solidFill>
                  <a:schemeClr val="bg1">
                    <a:lumMod val="50000"/>
                  </a:schemeClr>
                </a:solidFill>
                <a:latin typeface="Calibri"/>
                <a:ea typeface="Calibri"/>
                <a:cs typeface="Calibri"/>
                <a:sym typeface="Calibri"/>
              </a:rPr>
              <a:t>V-Y advancement flap </a:t>
            </a:r>
            <a:r>
              <a:rPr lang="en-US" sz="1600" dirty="0">
                <a:solidFill>
                  <a:schemeClr val="bg1">
                    <a:lumMod val="50000"/>
                  </a:schemeClr>
                </a:solidFill>
                <a:latin typeface="Calibri"/>
                <a:ea typeface="Calibri"/>
                <a:cs typeface="Calibri"/>
                <a:sym typeface="Calibri"/>
              </a:rPr>
              <a:t>is created by making a V-shaped incision and advancing the broad base of the V into the defect.</a:t>
            </a:r>
            <a:r>
              <a:rPr lang="en-US" sz="1600" baseline="30000" dirty="0">
                <a:solidFill>
                  <a:schemeClr val="bg1">
                    <a:lumMod val="50000"/>
                  </a:schemeClr>
                </a:solidFill>
                <a:latin typeface="Calibri"/>
                <a:ea typeface="Calibri"/>
                <a:cs typeface="Calibri"/>
                <a:sym typeface="Calibri"/>
              </a:rPr>
              <a:t> </a:t>
            </a:r>
            <a:r>
              <a:rPr lang="en-US" sz="1600" dirty="0">
                <a:solidFill>
                  <a:schemeClr val="bg1">
                    <a:lumMod val="50000"/>
                  </a:schemeClr>
                </a:solidFill>
                <a:latin typeface="Calibri"/>
                <a:ea typeface="Calibri"/>
                <a:cs typeface="Calibri"/>
                <a:sym typeface="Calibri"/>
              </a:rPr>
              <a:t>The resulting defect is closed primarily in a Y-shape , </a:t>
            </a:r>
            <a:r>
              <a:rPr lang="en-US" sz="1600" dirty="0" err="1">
                <a:solidFill>
                  <a:schemeClr val="bg1">
                    <a:lumMod val="50000"/>
                  </a:schemeClr>
                </a:solidFill>
                <a:latin typeface="Calibri"/>
                <a:ea typeface="Calibri"/>
                <a:cs typeface="Calibri"/>
                <a:sym typeface="Calibri"/>
              </a:rPr>
              <a:t>e.g</a:t>
            </a:r>
            <a:r>
              <a:rPr lang="en-US" sz="1600" dirty="0">
                <a:solidFill>
                  <a:schemeClr val="bg1">
                    <a:lumMod val="50000"/>
                  </a:schemeClr>
                </a:solidFill>
                <a:latin typeface="Calibri"/>
                <a:ea typeface="Calibri"/>
                <a:cs typeface="Calibri"/>
                <a:sym typeface="Calibri"/>
              </a:rPr>
              <a:t> :in an amputated finger</a:t>
            </a:r>
            <a:endParaRPr lang="en-US" sz="1600" dirty="0">
              <a:solidFill>
                <a:schemeClr val="bg1">
                  <a:lumMod val="50000"/>
                </a:schemeClr>
              </a:solidFill>
            </a:endParaRPr>
          </a:p>
          <a:p>
            <a:endParaRPr lang="ar-SA" sz="1600" dirty="0"/>
          </a:p>
        </p:txBody>
      </p:sp>
      <p:sp>
        <p:nvSpPr>
          <p:cNvPr id="8" name="مربع نص 7"/>
          <p:cNvSpPr txBox="1"/>
          <p:nvPr/>
        </p:nvSpPr>
        <p:spPr>
          <a:xfrm>
            <a:off x="481999" y="3175397"/>
            <a:ext cx="3149657" cy="1754326"/>
          </a:xfrm>
          <a:prstGeom prst="rect">
            <a:avLst/>
          </a:prstGeom>
          <a:noFill/>
          <a:ln>
            <a:solidFill>
              <a:schemeClr val="bg1"/>
            </a:solidFill>
          </a:ln>
        </p:spPr>
        <p:txBody>
          <a:bodyPr wrap="square" rtlCol="1">
            <a:spAutoFit/>
          </a:bodyPr>
          <a:lstStyle/>
          <a:p>
            <a:pPr lvl="0"/>
            <a:r>
              <a:rPr lang="en-US" sz="1800" u="sng" dirty="0">
                <a:solidFill>
                  <a:schemeClr val="bg1">
                    <a:lumMod val="50000"/>
                  </a:schemeClr>
                </a:solidFill>
                <a:latin typeface="Calibri"/>
                <a:ea typeface="Calibri"/>
                <a:cs typeface="Calibri"/>
                <a:sym typeface="Calibri"/>
              </a:rPr>
              <a:t>* Y-V advancement </a:t>
            </a:r>
            <a:r>
              <a:rPr lang="en-US" sz="1800" dirty="0">
                <a:solidFill>
                  <a:schemeClr val="bg1">
                    <a:lumMod val="50000"/>
                  </a:schemeClr>
                </a:solidFill>
                <a:latin typeface="Calibri"/>
                <a:ea typeface="Calibri"/>
                <a:cs typeface="Calibri"/>
                <a:sym typeface="Calibri"/>
              </a:rPr>
              <a:t>: one of the most effective means of releasing moderate, isolated “band burn scars” over flexion creases </a:t>
            </a:r>
            <a:endParaRPr lang="en-US" sz="1800" dirty="0">
              <a:solidFill>
                <a:schemeClr val="bg1">
                  <a:lumMod val="50000"/>
                </a:schemeClr>
              </a:solidFill>
            </a:endParaRPr>
          </a:p>
          <a:p>
            <a:endParaRPr lang="ar-SA" sz="1800" dirty="0">
              <a:solidFill>
                <a:schemeClr val="bg1">
                  <a:lumMod val="50000"/>
                </a:schemeClr>
              </a:solidFill>
            </a:endParaRPr>
          </a:p>
        </p:txBody>
      </p:sp>
    </p:spTree>
    <p:extLst>
      <p:ext uri="{BB962C8B-B14F-4D97-AF65-F5344CB8AC3E}">
        <p14:creationId xmlns:p14="http://schemas.microsoft.com/office/powerpoint/2010/main" val="3291010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251520" y="483518"/>
            <a:ext cx="7488832" cy="3046988"/>
          </a:xfrm>
          <a:prstGeom prst="rect">
            <a:avLst/>
          </a:prstGeom>
          <a:noFill/>
        </p:spPr>
        <p:txBody>
          <a:bodyPr wrap="square" rtlCol="1">
            <a:spAutoFit/>
          </a:bodyPr>
          <a:lstStyle/>
          <a:p>
            <a:pPr lvl="0">
              <a:buClr>
                <a:schemeClr val="dk1"/>
              </a:buClr>
              <a:buSzPts val="3200"/>
            </a:pPr>
            <a:r>
              <a:rPr lang="en-US" sz="2400" dirty="0" smtClean="0">
                <a:solidFill>
                  <a:schemeClr val="bg1"/>
                </a:solidFill>
              </a:rPr>
              <a:t>- Epidermis </a:t>
            </a:r>
            <a:r>
              <a:rPr lang="en-US" sz="2400" dirty="0">
                <a:solidFill>
                  <a:schemeClr val="bg1"/>
                </a:solidFill>
              </a:rPr>
              <a:t>is void of any vasculature ,that it’s depend upon diffusion for getting the nutrient and oxygen from connective tissue below </a:t>
            </a:r>
            <a:r>
              <a:rPr lang="en-US" sz="2400" dirty="0" smtClean="0">
                <a:solidFill>
                  <a:schemeClr val="bg1"/>
                </a:solidFill>
              </a:rPr>
              <a:t>it .</a:t>
            </a:r>
          </a:p>
          <a:p>
            <a:pPr lvl="0">
              <a:buClr>
                <a:schemeClr val="dk1"/>
              </a:buClr>
              <a:buSzPts val="3200"/>
            </a:pPr>
            <a:endParaRPr lang="en-US" sz="2400" dirty="0">
              <a:solidFill>
                <a:schemeClr val="bg1"/>
              </a:solidFill>
            </a:endParaRPr>
          </a:p>
          <a:p>
            <a:pPr lvl="0">
              <a:buClr>
                <a:schemeClr val="dk1"/>
              </a:buClr>
              <a:buSzPts val="3200"/>
            </a:pPr>
            <a:r>
              <a:rPr lang="en-US" sz="2400" dirty="0" smtClean="0">
                <a:solidFill>
                  <a:schemeClr val="bg1"/>
                </a:solidFill>
              </a:rPr>
              <a:t>- It </a:t>
            </a:r>
            <a:r>
              <a:rPr lang="en-US" sz="2400" dirty="0">
                <a:solidFill>
                  <a:schemeClr val="bg1"/>
                </a:solidFill>
              </a:rPr>
              <a:t>is made up from five </a:t>
            </a:r>
            <a:r>
              <a:rPr lang="en-US" sz="2400" dirty="0" smtClean="0">
                <a:solidFill>
                  <a:schemeClr val="bg1"/>
                </a:solidFill>
              </a:rPr>
              <a:t>layers .</a:t>
            </a:r>
            <a:endParaRPr lang="en-US" sz="2400" dirty="0">
              <a:solidFill>
                <a:schemeClr val="bg1"/>
              </a:solidFill>
            </a:endParaRPr>
          </a:p>
          <a:p>
            <a:pPr lvl="0">
              <a:buClr>
                <a:schemeClr val="dk1"/>
              </a:buClr>
              <a:buSzPts val="3200"/>
            </a:pPr>
            <a:endParaRPr lang="en-US" sz="2400" dirty="0" smtClean="0">
              <a:solidFill>
                <a:schemeClr val="bg1"/>
              </a:solidFill>
            </a:endParaRPr>
          </a:p>
          <a:p>
            <a:pPr lvl="0">
              <a:buClr>
                <a:schemeClr val="dk1"/>
              </a:buClr>
              <a:buSzPts val="3200"/>
            </a:pPr>
            <a:r>
              <a:rPr lang="en-US" sz="2400" dirty="0" smtClean="0">
                <a:solidFill>
                  <a:schemeClr val="bg1"/>
                </a:solidFill>
              </a:rPr>
              <a:t>- Epidermal </a:t>
            </a:r>
            <a:r>
              <a:rPr lang="en-US" sz="2400" dirty="0">
                <a:solidFill>
                  <a:schemeClr val="bg1"/>
                </a:solidFill>
              </a:rPr>
              <a:t>appendages </a:t>
            </a:r>
            <a:r>
              <a:rPr lang="en-US" sz="2400" dirty="0" smtClean="0">
                <a:solidFill>
                  <a:schemeClr val="bg1"/>
                </a:solidFill>
              </a:rPr>
              <a:t>.</a:t>
            </a:r>
            <a:endParaRPr lang="en-US" sz="2400" dirty="0">
              <a:solidFill>
                <a:schemeClr val="bg1"/>
              </a:solidFill>
            </a:endParaRPr>
          </a:p>
          <a:p>
            <a:endParaRPr lang="ar-SA" sz="24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563638"/>
            <a:ext cx="2952328" cy="3409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843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52"/>
          <p:cNvSpPr txBox="1"/>
          <p:nvPr/>
        </p:nvSpPr>
        <p:spPr>
          <a:xfrm>
            <a:off x="537050" y="374680"/>
            <a:ext cx="550668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dirty="0">
                <a:solidFill>
                  <a:schemeClr val="bg1">
                    <a:lumMod val="50000"/>
                  </a:schemeClr>
                </a:solidFill>
                <a:latin typeface="Arial"/>
                <a:ea typeface="Arial"/>
                <a:cs typeface="Arial"/>
                <a:sym typeface="Arial"/>
              </a:rPr>
              <a:t>(B) </a:t>
            </a:r>
            <a:r>
              <a:rPr lang="en-US" sz="2800" i="1" dirty="0">
                <a:solidFill>
                  <a:schemeClr val="bg1">
                    <a:lumMod val="50000"/>
                  </a:schemeClr>
                </a:solidFill>
                <a:latin typeface="Arial"/>
                <a:ea typeface="Arial"/>
                <a:cs typeface="Arial"/>
                <a:sym typeface="Arial"/>
              </a:rPr>
              <a:t>Types of Distant Flaps</a:t>
            </a:r>
            <a:endParaRPr sz="2800" i="1" dirty="0">
              <a:solidFill>
                <a:schemeClr val="bg1">
                  <a:lumMod val="50000"/>
                </a:schemeClr>
              </a:solidFill>
              <a:latin typeface="Arial"/>
              <a:ea typeface="Arial"/>
              <a:cs typeface="Arial"/>
              <a:sym typeface="Arial"/>
            </a:endParaRPr>
          </a:p>
        </p:txBody>
      </p:sp>
      <p:sp>
        <p:nvSpPr>
          <p:cNvPr id="3" name="Google Shape;439;p52"/>
          <p:cNvSpPr txBox="1"/>
          <p:nvPr/>
        </p:nvSpPr>
        <p:spPr>
          <a:xfrm>
            <a:off x="537050" y="1126575"/>
            <a:ext cx="28705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bg1">
                    <a:lumMod val="50000"/>
                  </a:schemeClr>
                </a:solidFill>
                <a:latin typeface="Arial"/>
                <a:ea typeface="Arial"/>
                <a:cs typeface="Arial"/>
                <a:sym typeface="Arial"/>
              </a:rPr>
              <a:t>1-Pedicled</a:t>
            </a:r>
            <a:endParaRPr sz="2800" u="sng">
              <a:solidFill>
                <a:schemeClr val="bg1">
                  <a:lumMod val="50000"/>
                </a:schemeClr>
              </a:solidFill>
              <a:latin typeface="Arial"/>
              <a:ea typeface="Arial"/>
              <a:cs typeface="Arial"/>
              <a:sym typeface="Arial"/>
            </a:endParaRPr>
          </a:p>
        </p:txBody>
      </p:sp>
      <p:sp>
        <p:nvSpPr>
          <p:cNvPr id="4" name="Google Shape;444;p52"/>
          <p:cNvSpPr txBox="1"/>
          <p:nvPr/>
        </p:nvSpPr>
        <p:spPr>
          <a:xfrm>
            <a:off x="251521" y="2139702"/>
            <a:ext cx="3888432"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1">
                    <a:lumMod val="50000"/>
                  </a:schemeClr>
                </a:solidFill>
                <a:latin typeface="Calibri"/>
                <a:ea typeface="Calibri"/>
                <a:cs typeface="Calibri"/>
                <a:sym typeface="Calibri"/>
              </a:rPr>
              <a:t>*come from another region to reconstruct a defect. </a:t>
            </a:r>
            <a:endParaRPr sz="1100" dirty="0">
              <a:solidFill>
                <a:schemeClr val="bg1">
                  <a:lumMod val="50000"/>
                </a:schemeClr>
              </a:solidFill>
            </a:endParaRPr>
          </a:p>
          <a:p>
            <a:pPr marL="0" marR="0" lvl="0" indent="0" algn="l" rtl="0">
              <a:spcBef>
                <a:spcPts val="0"/>
              </a:spcBef>
              <a:spcAft>
                <a:spcPts val="0"/>
              </a:spcAft>
              <a:buNone/>
            </a:pPr>
            <a:r>
              <a:rPr lang="en-US" sz="2400" dirty="0">
                <a:solidFill>
                  <a:schemeClr val="bg1">
                    <a:lumMod val="50000"/>
                  </a:schemeClr>
                </a:solidFill>
                <a:latin typeface="Calibri"/>
                <a:ea typeface="Calibri"/>
                <a:cs typeface="Calibri"/>
                <a:sym typeface="Calibri"/>
              </a:rPr>
              <a:t>*and are still attached to the donor site for its vascular supply. </a:t>
            </a:r>
            <a:endParaRPr sz="1100" dirty="0">
              <a:solidFill>
                <a:schemeClr val="bg1">
                  <a:lumMod val="50000"/>
                </a:schemeClr>
              </a:solidFill>
            </a:endParaRPr>
          </a:p>
          <a:p>
            <a:pPr marL="0" marR="0" lvl="0" indent="0" algn="l" rtl="0">
              <a:spcBef>
                <a:spcPts val="0"/>
              </a:spcBef>
              <a:spcAft>
                <a:spcPts val="0"/>
              </a:spcAft>
              <a:buNone/>
            </a:pPr>
            <a:endParaRPr sz="2400" dirty="0">
              <a:solidFill>
                <a:schemeClr val="bg1">
                  <a:lumMod val="50000"/>
                </a:schemeClr>
              </a:solidFill>
              <a:latin typeface="Calibri"/>
              <a:ea typeface="Calibri"/>
              <a:cs typeface="Calibri"/>
              <a:sym typeface="Calibri"/>
            </a:endParaRPr>
          </a:p>
        </p:txBody>
      </p:sp>
      <p:pic>
        <p:nvPicPr>
          <p:cNvPr id="5" name="Google Shape;437;p52"/>
          <p:cNvPicPr preferRelativeResize="0">
            <a:picLocks/>
          </p:cNvPicPr>
          <p:nvPr/>
        </p:nvPicPr>
        <p:blipFill rotWithShape="1">
          <a:blip r:embed="rId3">
            <a:alphaModFix/>
          </a:blip>
          <a:srcRect l="1006" r="58312" b="57028"/>
          <a:stretch/>
        </p:blipFill>
        <p:spPr>
          <a:xfrm>
            <a:off x="4929865" y="1632375"/>
            <a:ext cx="1745544" cy="1253360"/>
          </a:xfrm>
          <a:prstGeom prst="rect">
            <a:avLst/>
          </a:prstGeom>
          <a:noFill/>
          <a:ln>
            <a:noFill/>
          </a:ln>
        </p:spPr>
      </p:pic>
      <p:pic>
        <p:nvPicPr>
          <p:cNvPr id="6" name="Google Shape;440;p52"/>
          <p:cNvPicPr preferRelativeResize="0"/>
          <p:nvPr/>
        </p:nvPicPr>
        <p:blipFill rotWithShape="1">
          <a:blip r:embed="rId3">
            <a:alphaModFix/>
          </a:blip>
          <a:srcRect l="65618" t="45398"/>
          <a:stretch/>
        </p:blipFill>
        <p:spPr>
          <a:xfrm>
            <a:off x="7850310" y="2975855"/>
            <a:ext cx="1132925" cy="1319949"/>
          </a:xfrm>
          <a:prstGeom prst="rect">
            <a:avLst/>
          </a:prstGeom>
          <a:noFill/>
          <a:ln>
            <a:noFill/>
          </a:ln>
        </p:spPr>
      </p:pic>
      <p:pic>
        <p:nvPicPr>
          <p:cNvPr id="7" name="Google Shape;441;p52"/>
          <p:cNvPicPr preferRelativeResize="0"/>
          <p:nvPr/>
        </p:nvPicPr>
        <p:blipFill rotWithShape="1">
          <a:blip r:embed="rId3">
            <a:alphaModFix/>
          </a:blip>
          <a:srcRect l="35746" t="45952" r="35633" b="1217"/>
          <a:stretch/>
        </p:blipFill>
        <p:spPr>
          <a:xfrm>
            <a:off x="6372199" y="2969987"/>
            <a:ext cx="1051933" cy="1319949"/>
          </a:xfrm>
          <a:prstGeom prst="rect">
            <a:avLst/>
          </a:prstGeom>
          <a:noFill/>
          <a:ln>
            <a:noFill/>
          </a:ln>
        </p:spPr>
      </p:pic>
      <p:pic>
        <p:nvPicPr>
          <p:cNvPr id="8" name="Google Shape;442;p52"/>
          <p:cNvPicPr preferRelativeResize="0"/>
          <p:nvPr/>
        </p:nvPicPr>
        <p:blipFill rotWithShape="1">
          <a:blip r:embed="rId3">
            <a:alphaModFix/>
          </a:blip>
          <a:srcRect l="53432" t="2124" r="9618" b="57343"/>
          <a:stretch/>
        </p:blipFill>
        <p:spPr>
          <a:xfrm>
            <a:off x="7207670" y="1649795"/>
            <a:ext cx="1756818" cy="1251594"/>
          </a:xfrm>
          <a:prstGeom prst="rect">
            <a:avLst/>
          </a:prstGeom>
          <a:noFill/>
          <a:ln>
            <a:noFill/>
          </a:ln>
        </p:spPr>
      </p:pic>
      <p:pic>
        <p:nvPicPr>
          <p:cNvPr id="9" name="Google Shape;443;p52"/>
          <p:cNvPicPr preferRelativeResize="0"/>
          <p:nvPr/>
        </p:nvPicPr>
        <p:blipFill rotWithShape="1">
          <a:blip r:embed="rId3">
            <a:alphaModFix/>
          </a:blip>
          <a:srcRect l="729" t="44860" r="65567" b="1600"/>
          <a:stretch/>
        </p:blipFill>
        <p:spPr>
          <a:xfrm>
            <a:off x="4572000" y="2987419"/>
            <a:ext cx="1622166" cy="1319949"/>
          </a:xfrm>
          <a:prstGeom prst="rect">
            <a:avLst/>
          </a:prstGeom>
          <a:noFill/>
          <a:ln>
            <a:noFill/>
          </a:ln>
        </p:spPr>
      </p:pic>
    </p:spTree>
    <p:extLst>
      <p:ext uri="{BB962C8B-B14F-4D97-AF65-F5344CB8AC3E}">
        <p14:creationId xmlns:p14="http://schemas.microsoft.com/office/powerpoint/2010/main" val="2160755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52;p53"/>
          <p:cNvSpPr txBox="1"/>
          <p:nvPr/>
        </p:nvSpPr>
        <p:spPr>
          <a:xfrm>
            <a:off x="770760" y="172999"/>
            <a:ext cx="228907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dirty="0">
                <a:solidFill>
                  <a:schemeClr val="bg1">
                    <a:lumMod val="50000"/>
                  </a:schemeClr>
                </a:solidFill>
                <a:latin typeface="Arial"/>
                <a:ea typeface="Arial"/>
                <a:cs typeface="Arial"/>
                <a:sym typeface="Arial"/>
              </a:rPr>
              <a:t>2-Free</a:t>
            </a:r>
            <a:endParaRPr sz="3600" u="sng" dirty="0">
              <a:solidFill>
                <a:schemeClr val="bg1">
                  <a:lumMod val="50000"/>
                </a:schemeClr>
              </a:solidFill>
              <a:latin typeface="Arial"/>
              <a:ea typeface="Arial"/>
              <a:cs typeface="Arial"/>
              <a:sym typeface="Arial"/>
            </a:endParaRPr>
          </a:p>
        </p:txBody>
      </p:sp>
      <p:sp>
        <p:nvSpPr>
          <p:cNvPr id="7" name="Google Shape;453;p53"/>
          <p:cNvSpPr txBox="1"/>
          <p:nvPr/>
        </p:nvSpPr>
        <p:spPr>
          <a:xfrm>
            <a:off x="0" y="906201"/>
            <a:ext cx="874846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bg1">
                    <a:lumMod val="50000"/>
                  </a:schemeClr>
                </a:solidFill>
                <a:latin typeface="Calibri"/>
                <a:ea typeface="Calibri"/>
                <a:cs typeface="Calibri"/>
                <a:sym typeface="Calibri"/>
              </a:rPr>
              <a:t>*completely detached from their donor site. </a:t>
            </a:r>
            <a:endParaRPr sz="1100">
              <a:solidFill>
                <a:schemeClr val="bg1">
                  <a:lumMod val="50000"/>
                </a:schemeClr>
              </a:solidFill>
            </a:endParaRPr>
          </a:p>
          <a:p>
            <a:pPr marL="0" marR="0" lvl="0" indent="0" algn="l" rtl="0">
              <a:spcBef>
                <a:spcPts val="0"/>
              </a:spcBef>
              <a:spcAft>
                <a:spcPts val="0"/>
              </a:spcAft>
              <a:buNone/>
            </a:pPr>
            <a:r>
              <a:rPr lang="en-US" sz="2400">
                <a:solidFill>
                  <a:schemeClr val="bg1">
                    <a:lumMod val="50000"/>
                  </a:schemeClr>
                </a:solidFill>
                <a:latin typeface="Calibri"/>
                <a:ea typeface="Calibri"/>
                <a:cs typeface="Calibri"/>
                <a:sym typeface="Calibri"/>
              </a:rPr>
              <a:t>*and the blood vessels are reattached to the blood vessels in the defect. </a:t>
            </a:r>
            <a:endParaRPr sz="1100">
              <a:solidFill>
                <a:schemeClr val="bg1">
                  <a:lumMod val="50000"/>
                </a:schemeClr>
              </a:solidFill>
            </a:endParaRPr>
          </a:p>
          <a:p>
            <a:pPr marL="0" marR="0" lvl="0" indent="0" algn="l" rtl="0">
              <a:spcBef>
                <a:spcPts val="0"/>
              </a:spcBef>
              <a:spcAft>
                <a:spcPts val="0"/>
              </a:spcAft>
              <a:buNone/>
            </a:pPr>
            <a:endParaRPr sz="2400">
              <a:solidFill>
                <a:schemeClr val="bg1">
                  <a:lumMod val="50000"/>
                </a:schemeClr>
              </a:solidFill>
              <a:latin typeface="Calibri"/>
              <a:ea typeface="Calibri"/>
              <a:cs typeface="Calibri"/>
              <a:sym typeface="Calibri"/>
            </a:endParaRPr>
          </a:p>
          <a:p>
            <a:pPr marL="0" marR="0" lvl="0" indent="0" algn="l" rtl="0">
              <a:spcBef>
                <a:spcPts val="0"/>
              </a:spcBef>
              <a:spcAft>
                <a:spcPts val="0"/>
              </a:spcAft>
              <a:buNone/>
            </a:pPr>
            <a:endParaRPr sz="2400">
              <a:solidFill>
                <a:schemeClr val="bg1">
                  <a:lumMod val="50000"/>
                </a:schemeClr>
              </a:solidFill>
              <a:latin typeface="Calibri"/>
              <a:ea typeface="Calibri"/>
              <a:cs typeface="Calibri"/>
              <a:sym typeface="Calibri"/>
            </a:endParaRPr>
          </a:p>
        </p:txBody>
      </p:sp>
      <p:pic>
        <p:nvPicPr>
          <p:cNvPr id="8" name="Google Shape;451;p53" descr="Archives of Plastic Surgery"/>
          <p:cNvPicPr preferRelativeResize="0"/>
          <p:nvPr/>
        </p:nvPicPr>
        <p:blipFill rotWithShape="1">
          <a:blip r:embed="rId3">
            <a:alphaModFix/>
          </a:blip>
          <a:srcRect/>
          <a:stretch/>
        </p:blipFill>
        <p:spPr>
          <a:xfrm>
            <a:off x="1612843" y="2067694"/>
            <a:ext cx="6117452" cy="2830819"/>
          </a:xfrm>
          <a:prstGeom prst="rect">
            <a:avLst/>
          </a:prstGeom>
          <a:noFill/>
          <a:ln>
            <a:noFill/>
          </a:ln>
        </p:spPr>
      </p:pic>
    </p:spTree>
    <p:extLst>
      <p:ext uri="{BB962C8B-B14F-4D97-AF65-F5344CB8AC3E}">
        <p14:creationId xmlns:p14="http://schemas.microsoft.com/office/powerpoint/2010/main" val="9560928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6;p38">
            <a:extLst>
              <a:ext uri="{FF2B5EF4-FFF2-40B4-BE49-F238E27FC236}">
                <a16:creationId xmlns:a16="http://schemas.microsoft.com/office/drawing/2014/main" xmlns="" id="{1A7AB70C-CA24-4D02-87C7-74BA98C328B6}"/>
              </a:ext>
            </a:extLst>
          </p:cNvPr>
          <p:cNvSpPr txBox="1">
            <a:spLocks/>
          </p:cNvSpPr>
          <p:nvPr/>
        </p:nvSpPr>
        <p:spPr>
          <a:xfrm>
            <a:off x="326411" y="98386"/>
            <a:ext cx="7718425" cy="57308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smtClean="0">
                <a:latin typeface="Andalus" pitchFamily="18" charset="-78"/>
                <a:cs typeface="Andalus" pitchFamily="18" charset="-78"/>
              </a:rPr>
              <a:t>Technique</a:t>
            </a:r>
            <a:br>
              <a:rPr lang="en-US" sz="4000" dirty="0" smtClean="0">
                <a:latin typeface="Andalus" pitchFamily="18" charset="-78"/>
                <a:cs typeface="Andalus" pitchFamily="18" charset="-78"/>
              </a:rPr>
            </a:br>
            <a:r>
              <a:rPr lang="en-US" sz="4000" dirty="0" smtClean="0">
                <a:latin typeface="Andalus" pitchFamily="18" charset="-78"/>
                <a:cs typeface="Andalus" pitchFamily="18" charset="-78"/>
              </a:rPr>
              <a:t> </a:t>
            </a:r>
            <a:endParaRPr lang="en-US" sz="4000" dirty="0">
              <a:latin typeface="Andalus" pitchFamily="18" charset="-78"/>
              <a:cs typeface="Andalus" pitchFamily="18" charset="-78"/>
            </a:endParaRPr>
          </a:p>
        </p:txBody>
      </p:sp>
      <p:sp>
        <p:nvSpPr>
          <p:cNvPr id="3" name="Google Shape;877;p38">
            <a:extLst>
              <a:ext uri="{FF2B5EF4-FFF2-40B4-BE49-F238E27FC236}">
                <a16:creationId xmlns:a16="http://schemas.microsoft.com/office/drawing/2014/main" xmlns="" id="{24AB2404-01A2-4180-A063-BA57364ECCFB}"/>
              </a:ext>
            </a:extLst>
          </p:cNvPr>
          <p:cNvSpPr txBox="1">
            <a:spLocks/>
          </p:cNvSpPr>
          <p:nvPr/>
        </p:nvSpPr>
        <p:spPr>
          <a:xfrm>
            <a:off x="574159" y="1093924"/>
            <a:ext cx="8038214" cy="373325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endParaRPr lang="en-US" dirty="0"/>
          </a:p>
        </p:txBody>
      </p:sp>
      <p:pic>
        <p:nvPicPr>
          <p:cNvPr id="4" name="Picture 5"/>
          <p:cNvPicPr>
            <a:picLocks noChangeAspect="1"/>
          </p:cNvPicPr>
          <p:nvPr/>
        </p:nvPicPr>
        <p:blipFill>
          <a:blip r:embed="rId2"/>
          <a:stretch>
            <a:fillRect/>
          </a:stretch>
        </p:blipFill>
        <p:spPr>
          <a:xfrm>
            <a:off x="3021097" y="1773981"/>
            <a:ext cx="1898751" cy="2012904"/>
          </a:xfrm>
          <a:prstGeom prst="rect">
            <a:avLst/>
          </a:prstGeom>
        </p:spPr>
      </p:pic>
      <p:sp>
        <p:nvSpPr>
          <p:cNvPr id="5" name="Rectangle 6"/>
          <p:cNvSpPr/>
          <p:nvPr/>
        </p:nvSpPr>
        <p:spPr>
          <a:xfrm>
            <a:off x="380060" y="822410"/>
            <a:ext cx="2265219" cy="951572"/>
          </a:xfrm>
          <a:prstGeom prst="rect">
            <a:avLst/>
          </a:prstGeom>
          <a:solidFill>
            <a:schemeClr val="accent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err="1"/>
              <a:t>Saltatory</a:t>
            </a:r>
            <a:r>
              <a:rPr lang="en-US" sz="2000" u="sng" dirty="0"/>
              <a:t> Flap:</a:t>
            </a:r>
          </a:p>
          <a:p>
            <a:pPr algn="ctr"/>
            <a:endParaRPr lang="en-US" sz="2000" u="sng" dirty="0"/>
          </a:p>
        </p:txBody>
      </p:sp>
      <p:sp>
        <p:nvSpPr>
          <p:cNvPr id="6" name="Rectangle 7"/>
          <p:cNvSpPr/>
          <p:nvPr/>
        </p:nvSpPr>
        <p:spPr>
          <a:xfrm>
            <a:off x="359574" y="2452328"/>
            <a:ext cx="2265220" cy="2339914"/>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Neue-Light"/>
              </a:rPr>
              <a:t>It is mobilizing the flaps in stages from distant donor area towards recipient area. </a:t>
            </a:r>
          </a:p>
        </p:txBody>
      </p:sp>
      <p:sp>
        <p:nvSpPr>
          <p:cNvPr id="7" name="Rectangle 8"/>
          <p:cNvSpPr/>
          <p:nvPr/>
        </p:nvSpPr>
        <p:spPr>
          <a:xfrm>
            <a:off x="5436199" y="822409"/>
            <a:ext cx="3006234" cy="951572"/>
          </a:xfrm>
          <a:prstGeom prst="rect">
            <a:avLst/>
          </a:prstGeom>
          <a:solidFill>
            <a:schemeClr val="accent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chemeClr val="bg1"/>
                </a:solidFill>
                <a:latin typeface="Gill Sans MT" panose="020B0502020104020203" pitchFamily="34" charset="0"/>
              </a:rPr>
              <a:t>Waltzing technique : </a:t>
            </a:r>
          </a:p>
        </p:txBody>
      </p:sp>
      <p:sp>
        <p:nvSpPr>
          <p:cNvPr id="8" name="Rectangle 9"/>
          <p:cNvSpPr/>
          <p:nvPr/>
        </p:nvSpPr>
        <p:spPr>
          <a:xfrm>
            <a:off x="5216236" y="2118826"/>
            <a:ext cx="3446160" cy="3006918"/>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Neue-Light"/>
              </a:rPr>
              <a:t>It is a technique wherein flap is moved from donor area and attached adjacent to recipient defect area.</a:t>
            </a:r>
          </a:p>
          <a:p>
            <a:pPr algn="ctr"/>
            <a:endParaRPr lang="en-US" b="1" dirty="0">
              <a:solidFill>
                <a:schemeClr val="bg1"/>
              </a:solidFill>
              <a:latin typeface="HelveticaNeue-Light"/>
            </a:endParaRPr>
          </a:p>
          <a:p>
            <a:pPr algn="ctr"/>
            <a:r>
              <a:rPr lang="en-US" b="1" dirty="0">
                <a:solidFill>
                  <a:schemeClr val="bg1"/>
                </a:solidFill>
                <a:latin typeface="HelveticaNeue-Light"/>
              </a:rPr>
              <a:t> Later, in 2nd stage, it is moved towards the defect formally.</a:t>
            </a:r>
          </a:p>
          <a:p>
            <a:pPr algn="ctr"/>
            <a:endParaRPr lang="en-US" b="1" dirty="0">
              <a:solidFill>
                <a:schemeClr val="bg1"/>
              </a:solidFill>
              <a:latin typeface="HelveticaNeue-Light"/>
            </a:endParaRPr>
          </a:p>
          <a:p>
            <a:pPr algn="ctr"/>
            <a:r>
              <a:rPr lang="en-US" b="1" dirty="0">
                <a:solidFill>
                  <a:schemeClr val="bg1"/>
                </a:solidFill>
                <a:latin typeface="HelveticaNeue-Light"/>
              </a:rPr>
              <a:t> It reduces the tension on flap and increases success rate.</a:t>
            </a:r>
            <a:endParaRPr lang="en-US" b="1" dirty="0">
              <a:solidFill>
                <a:schemeClr val="bg1"/>
              </a:solidFill>
            </a:endParaRPr>
          </a:p>
        </p:txBody>
      </p:sp>
    </p:spTree>
    <p:extLst>
      <p:ext uri="{BB962C8B-B14F-4D97-AF65-F5344CB8AC3E}">
        <p14:creationId xmlns:p14="http://schemas.microsoft.com/office/powerpoint/2010/main" val="210253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483;p56"/>
          <p:cNvGraphicFramePr/>
          <p:nvPr>
            <p:extLst>
              <p:ext uri="{D42A27DB-BD31-4B8C-83A1-F6EECF244321}">
                <p14:modId xmlns:p14="http://schemas.microsoft.com/office/powerpoint/2010/main" val="2199107052"/>
              </p:ext>
            </p:extLst>
          </p:nvPr>
        </p:nvGraphicFramePr>
        <p:xfrm>
          <a:off x="539552" y="1059582"/>
          <a:ext cx="7733454" cy="3960441"/>
        </p:xfrm>
        <a:graphic>
          <a:graphicData uri="http://schemas.openxmlformats.org/drawingml/2006/table">
            <a:tbl>
              <a:tblPr firstRow="1" bandRow="1">
                <a:noFill/>
              </a:tblPr>
              <a:tblGrid>
                <a:gridCol w="3866727"/>
                <a:gridCol w="3866727"/>
              </a:tblGrid>
              <a:tr h="400262">
                <a:tc>
                  <a:txBody>
                    <a:bodyPr/>
                    <a:lstStyle/>
                    <a:p>
                      <a:pPr marL="0" marR="0" lvl="0" indent="0" algn="l" rtl="0">
                        <a:spcBef>
                          <a:spcPts val="0"/>
                        </a:spcBef>
                        <a:spcAft>
                          <a:spcPts val="0"/>
                        </a:spcAft>
                        <a:buNone/>
                      </a:pPr>
                      <a:r>
                        <a:rPr lang="en-US" sz="2000" i="1" dirty="0">
                          <a:ln>
                            <a:solidFill>
                              <a:schemeClr val="bg1"/>
                            </a:solidFill>
                          </a:ln>
                          <a:solidFill>
                            <a:schemeClr val="bg1">
                              <a:lumMod val="50000"/>
                            </a:schemeClr>
                          </a:solidFill>
                        </a:rPr>
                        <a:t>Advantages</a:t>
                      </a:r>
                      <a:endParaRPr sz="105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i="1" dirty="0">
                          <a:ln>
                            <a:solidFill>
                              <a:schemeClr val="bg1"/>
                            </a:solidFill>
                          </a:ln>
                          <a:solidFill>
                            <a:schemeClr val="bg1">
                              <a:lumMod val="50000"/>
                            </a:schemeClr>
                          </a:solidFill>
                        </a:rPr>
                        <a:t>Disadvantages</a:t>
                      </a:r>
                      <a:endParaRPr sz="105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r>
              <a:tr h="1074374">
                <a:tc>
                  <a:txBody>
                    <a:bodyPr/>
                    <a:lstStyle/>
                    <a:p>
                      <a:pPr marL="0" marR="0" lvl="0" indent="0" algn="l" rtl="0">
                        <a:spcBef>
                          <a:spcPts val="0"/>
                        </a:spcBef>
                        <a:spcAft>
                          <a:spcPts val="0"/>
                        </a:spcAft>
                        <a:buNone/>
                      </a:pPr>
                      <a:r>
                        <a:rPr lang="en-US" sz="2000" dirty="0">
                          <a:ln>
                            <a:solidFill>
                              <a:schemeClr val="bg1"/>
                            </a:solidFill>
                          </a:ln>
                          <a:solidFill>
                            <a:schemeClr val="bg1">
                              <a:lumMod val="50000"/>
                            </a:schemeClr>
                          </a:solidFill>
                        </a:rPr>
                        <a:t>Good blood supply and good take up</a:t>
                      </a:r>
                      <a:endParaRPr sz="105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 Long term hospitalization</a:t>
                      </a:r>
                      <a:endParaRPr sz="200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r>
              <a:tr h="1074374">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Gives bulk, texture and color to the area</a:t>
                      </a:r>
                      <a:endParaRPr sz="105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 Infection</a:t>
                      </a:r>
                      <a:endParaRPr sz="200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r>
              <a:tr h="1411431">
                <a:tc>
                  <a:txBody>
                    <a:bodyPr/>
                    <a:lstStyle/>
                    <a:p>
                      <a:pPr marL="0" marR="0" lvl="0" indent="0" algn="l" rtl="0">
                        <a:spcBef>
                          <a:spcPts val="0"/>
                        </a:spcBef>
                        <a:spcAft>
                          <a:spcPts val="0"/>
                        </a:spcAft>
                        <a:buNone/>
                      </a:pPr>
                      <a:r>
                        <a:rPr lang="en-US" sz="2000" dirty="0">
                          <a:ln>
                            <a:solidFill>
                              <a:schemeClr val="bg1"/>
                            </a:solidFill>
                          </a:ln>
                          <a:solidFill>
                            <a:schemeClr val="bg1">
                              <a:lumMod val="50000"/>
                            </a:schemeClr>
                          </a:solidFill>
                        </a:rPr>
                        <a:t>Good cosmetic outcome </a:t>
                      </a:r>
                      <a:endParaRPr sz="200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 Kinking, rotation and flap necrosis.</a:t>
                      </a:r>
                      <a:endParaRPr sz="200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r>
            </a:tbl>
          </a:graphicData>
        </a:graphic>
      </p:graphicFrame>
      <p:sp>
        <p:nvSpPr>
          <p:cNvPr id="3" name="مربع نص 2"/>
          <p:cNvSpPr txBox="1"/>
          <p:nvPr/>
        </p:nvSpPr>
        <p:spPr>
          <a:xfrm>
            <a:off x="1043608" y="195485"/>
            <a:ext cx="6912768" cy="830997"/>
          </a:xfrm>
          <a:prstGeom prst="rect">
            <a:avLst/>
          </a:prstGeom>
          <a:noFill/>
        </p:spPr>
        <p:txBody>
          <a:bodyPr wrap="square" rtlCol="1">
            <a:spAutoFit/>
          </a:bodyPr>
          <a:lstStyle/>
          <a:p>
            <a:pPr lvl="0"/>
            <a:r>
              <a:rPr lang="en-US" sz="2400" b="1" dirty="0">
                <a:solidFill>
                  <a:schemeClr val="bg1">
                    <a:lumMod val="50000"/>
                  </a:schemeClr>
                </a:solidFill>
              </a:rPr>
              <a:t>Advantages and Disadvantages of Flaps</a:t>
            </a:r>
          </a:p>
          <a:p>
            <a:endParaRPr lang="ar-SA" sz="2400" b="1" dirty="0">
              <a:solidFill>
                <a:schemeClr val="bg1">
                  <a:lumMod val="50000"/>
                </a:schemeClr>
              </a:solidFill>
            </a:endParaRPr>
          </a:p>
        </p:txBody>
      </p:sp>
    </p:spTree>
    <p:extLst>
      <p:ext uri="{BB962C8B-B14F-4D97-AF65-F5344CB8AC3E}">
        <p14:creationId xmlns:p14="http://schemas.microsoft.com/office/powerpoint/2010/main" val="23126976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xmlns="" id="{30C428E7-F636-4340-9E79-9B17F9F05666}"/>
              </a:ext>
            </a:extLst>
          </p:cNvPr>
          <p:cNvGraphicFramePr>
            <a:graphicFrameLocks noGrp="1"/>
          </p:cNvGraphicFramePr>
          <p:nvPr>
            <p:extLst>
              <p:ext uri="{D42A27DB-BD31-4B8C-83A1-F6EECF244321}">
                <p14:modId xmlns:p14="http://schemas.microsoft.com/office/powerpoint/2010/main" val="1540982698"/>
              </p:ext>
            </p:extLst>
          </p:nvPr>
        </p:nvGraphicFramePr>
        <p:xfrm>
          <a:off x="755575" y="483518"/>
          <a:ext cx="7704856" cy="4464498"/>
        </p:xfrm>
        <a:graphic>
          <a:graphicData uri="http://schemas.openxmlformats.org/drawingml/2006/table">
            <a:tbl>
              <a:tblPr firstRow="1" bandRow="1">
                <a:tableStyleId>{17292A2E-F333-43FB-9621-5CBBE7FDCDCB}</a:tableStyleId>
              </a:tblPr>
              <a:tblGrid>
                <a:gridCol w="3852428">
                  <a:extLst>
                    <a:ext uri="{9D8B030D-6E8A-4147-A177-3AD203B41FA5}">
                      <a16:colId xmlns:a16="http://schemas.microsoft.com/office/drawing/2014/main" xmlns="" val="251473684"/>
                    </a:ext>
                  </a:extLst>
                </a:gridCol>
                <a:gridCol w="3852428">
                  <a:extLst>
                    <a:ext uri="{9D8B030D-6E8A-4147-A177-3AD203B41FA5}">
                      <a16:colId xmlns:a16="http://schemas.microsoft.com/office/drawing/2014/main" xmlns="" val="2698616283"/>
                    </a:ext>
                  </a:extLst>
                </a:gridCol>
              </a:tblGrid>
              <a:tr h="620778">
                <a:tc>
                  <a:txBody>
                    <a:bodyPr/>
                    <a:lstStyle/>
                    <a:p>
                      <a:pPr algn="ctr"/>
                      <a:r>
                        <a:rPr lang="en-US" sz="2000" dirty="0">
                          <a:solidFill>
                            <a:srgbClr val="FFFF00"/>
                          </a:solidFill>
                        </a:rPr>
                        <a:t>Grafts </a:t>
                      </a:r>
                    </a:p>
                  </a:txBody>
                  <a:tcPr>
                    <a:solidFill>
                      <a:schemeClr val="accent2">
                        <a:lumMod val="50000"/>
                      </a:schemeClr>
                    </a:solidFill>
                  </a:tcPr>
                </a:tc>
                <a:tc>
                  <a:txBody>
                    <a:bodyPr/>
                    <a:lstStyle/>
                    <a:p>
                      <a:pPr algn="ctr"/>
                      <a:r>
                        <a:rPr lang="en-US" sz="2000" dirty="0">
                          <a:solidFill>
                            <a:srgbClr val="FFFF00"/>
                          </a:solidFill>
                        </a:rPr>
                        <a:t>Flaps</a:t>
                      </a:r>
                      <a:r>
                        <a:rPr lang="en-US" sz="1800" dirty="0">
                          <a:solidFill>
                            <a:srgbClr val="FFFF00"/>
                          </a:solidFill>
                        </a:rPr>
                        <a:t> </a:t>
                      </a:r>
                    </a:p>
                  </a:txBody>
                  <a:tcPr>
                    <a:solidFill>
                      <a:schemeClr val="accent2">
                        <a:lumMod val="50000"/>
                      </a:schemeClr>
                    </a:solidFill>
                  </a:tcPr>
                </a:tc>
                <a:extLst>
                  <a:ext uri="{0D108BD9-81ED-4DB2-BD59-A6C34878D82A}">
                    <a16:rowId xmlns:a16="http://schemas.microsoft.com/office/drawing/2014/main" xmlns="" val="1817256427"/>
                  </a:ext>
                </a:extLst>
              </a:tr>
              <a:tr h="867388">
                <a:tc>
                  <a:txBody>
                    <a:bodyPr/>
                    <a:lstStyle/>
                    <a:p>
                      <a:r>
                        <a:rPr lang="en-US" dirty="0"/>
                        <a:t>Depends on recipient site for nutrition.</a:t>
                      </a:r>
                    </a:p>
                  </a:txBody>
                  <a:tcPr>
                    <a:solidFill>
                      <a:schemeClr val="accent2">
                        <a:lumMod val="50000"/>
                      </a:schemeClr>
                    </a:solidFill>
                  </a:tcPr>
                </a:tc>
                <a:tc>
                  <a:txBody>
                    <a:bodyPr/>
                    <a:lstStyle/>
                    <a:p>
                      <a:r>
                        <a:rPr lang="en-US" dirty="0"/>
                        <a:t>Has own blood supply. </a:t>
                      </a:r>
                    </a:p>
                  </a:txBody>
                  <a:tcPr>
                    <a:solidFill>
                      <a:schemeClr val="accent2">
                        <a:lumMod val="50000"/>
                      </a:schemeClr>
                    </a:solidFill>
                  </a:tcPr>
                </a:tc>
                <a:extLst>
                  <a:ext uri="{0D108BD9-81ED-4DB2-BD59-A6C34878D82A}">
                    <a16:rowId xmlns:a16="http://schemas.microsoft.com/office/drawing/2014/main" xmlns="" val="2143102648"/>
                  </a:ext>
                </a:extLst>
              </a:tr>
              <a:tr h="867388">
                <a:tc>
                  <a:txBody>
                    <a:bodyPr/>
                    <a:lstStyle/>
                    <a:p>
                      <a:r>
                        <a:rPr lang="en-US" dirty="0"/>
                        <a:t>Cosmetic may discolor or contract. </a:t>
                      </a:r>
                    </a:p>
                  </a:txBody>
                  <a:tcPr>
                    <a:solidFill>
                      <a:schemeClr val="accent2">
                        <a:lumMod val="50000"/>
                      </a:schemeClr>
                    </a:solidFill>
                  </a:tcPr>
                </a:tc>
                <a:tc>
                  <a:txBody>
                    <a:bodyPr/>
                    <a:lstStyle/>
                    <a:p>
                      <a:r>
                        <a:rPr lang="en-US" dirty="0"/>
                        <a:t>Better color take, less likely to contract. </a:t>
                      </a:r>
                    </a:p>
                  </a:txBody>
                  <a:tcPr>
                    <a:solidFill>
                      <a:schemeClr val="accent2">
                        <a:lumMod val="50000"/>
                      </a:schemeClr>
                    </a:solidFill>
                  </a:tcPr>
                </a:tc>
                <a:extLst>
                  <a:ext uri="{0D108BD9-81ED-4DB2-BD59-A6C34878D82A}">
                    <a16:rowId xmlns:a16="http://schemas.microsoft.com/office/drawing/2014/main" xmlns="" val="1139118417"/>
                  </a:ext>
                </a:extLst>
              </a:tr>
              <a:tr h="620778">
                <a:tc>
                  <a:txBody>
                    <a:bodyPr/>
                    <a:lstStyle/>
                    <a:p>
                      <a:r>
                        <a:rPr lang="en-US" dirty="0"/>
                        <a:t>Less adaptable to weight bearing. </a:t>
                      </a:r>
                    </a:p>
                  </a:txBody>
                  <a:tcPr>
                    <a:solidFill>
                      <a:schemeClr val="accent2">
                        <a:lumMod val="50000"/>
                      </a:schemeClr>
                    </a:solidFill>
                  </a:tcPr>
                </a:tc>
                <a:tc>
                  <a:txBody>
                    <a:bodyPr/>
                    <a:lstStyle/>
                    <a:p>
                      <a:r>
                        <a:rPr lang="en-US" dirty="0"/>
                        <a:t>More adaptable to weight bearing</a:t>
                      </a:r>
                    </a:p>
                  </a:txBody>
                  <a:tcPr>
                    <a:solidFill>
                      <a:schemeClr val="accent2">
                        <a:lumMod val="50000"/>
                      </a:schemeClr>
                    </a:solidFill>
                  </a:tcPr>
                </a:tc>
                <a:extLst>
                  <a:ext uri="{0D108BD9-81ED-4DB2-BD59-A6C34878D82A}">
                    <a16:rowId xmlns:a16="http://schemas.microsoft.com/office/drawing/2014/main" xmlns="" val="761344586"/>
                  </a:ext>
                </a:extLst>
              </a:tr>
              <a:tr h="867388">
                <a:tc>
                  <a:txBody>
                    <a:bodyPr/>
                    <a:lstStyle/>
                    <a:p>
                      <a:r>
                        <a:rPr lang="en-US" dirty="0"/>
                        <a:t> Less able to survive on a bed with questionable nutrition. </a:t>
                      </a:r>
                    </a:p>
                  </a:txBody>
                  <a:tcPr>
                    <a:solidFill>
                      <a:schemeClr val="accent2">
                        <a:lumMod val="50000"/>
                      </a:schemeClr>
                    </a:solidFill>
                  </a:tcPr>
                </a:tc>
                <a:tc>
                  <a:txBody>
                    <a:bodyPr/>
                    <a:lstStyle/>
                    <a:p>
                      <a:r>
                        <a:rPr lang="en-US" dirty="0"/>
                        <a:t>Can be used on a bed with questionable nutrition. </a:t>
                      </a:r>
                    </a:p>
                  </a:txBody>
                  <a:tcPr>
                    <a:solidFill>
                      <a:schemeClr val="accent2">
                        <a:lumMod val="50000"/>
                      </a:schemeClr>
                    </a:solidFill>
                  </a:tcPr>
                </a:tc>
                <a:extLst>
                  <a:ext uri="{0D108BD9-81ED-4DB2-BD59-A6C34878D82A}">
                    <a16:rowId xmlns:a16="http://schemas.microsoft.com/office/drawing/2014/main" xmlns="" val="3887822531"/>
                  </a:ext>
                </a:extLst>
              </a:tr>
              <a:tr h="620778">
                <a:tc>
                  <a:txBody>
                    <a:bodyPr/>
                    <a:lstStyle/>
                    <a:p>
                      <a:r>
                        <a:rPr lang="en-US" dirty="0"/>
                        <a:t>Requires pressure dressing. </a:t>
                      </a:r>
                    </a:p>
                  </a:txBody>
                  <a:tcPr>
                    <a:solidFill>
                      <a:schemeClr val="accent2">
                        <a:lumMod val="50000"/>
                      </a:schemeClr>
                    </a:solidFill>
                  </a:tcPr>
                </a:tc>
                <a:tc>
                  <a:txBody>
                    <a:bodyPr/>
                    <a:lstStyle/>
                    <a:p>
                      <a:r>
                        <a:rPr lang="en-US" dirty="0"/>
                        <a:t>Requires no pressure dressing. </a:t>
                      </a:r>
                    </a:p>
                  </a:txBody>
                  <a:tcPr>
                    <a:solidFill>
                      <a:schemeClr val="accent2">
                        <a:lumMod val="50000"/>
                      </a:schemeClr>
                    </a:solidFill>
                  </a:tcPr>
                </a:tc>
                <a:extLst>
                  <a:ext uri="{0D108BD9-81ED-4DB2-BD59-A6C34878D82A}">
                    <a16:rowId xmlns:a16="http://schemas.microsoft.com/office/drawing/2014/main" xmlns="" val="2458527213"/>
                  </a:ext>
                </a:extLst>
              </a:tr>
            </a:tbl>
          </a:graphicData>
        </a:graphic>
      </p:graphicFrame>
      <p:cxnSp>
        <p:nvCxnSpPr>
          <p:cNvPr id="4" name="رابط مستقيم 3"/>
          <p:cNvCxnSpPr/>
          <p:nvPr/>
        </p:nvCxnSpPr>
        <p:spPr>
          <a:xfrm>
            <a:off x="4211960" y="483518"/>
            <a:ext cx="0" cy="44644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1591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98;p58"/>
          <p:cNvSpPr txBox="1"/>
          <p:nvPr/>
        </p:nvSpPr>
        <p:spPr>
          <a:xfrm>
            <a:off x="1835696" y="250293"/>
            <a:ext cx="511386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bg1"/>
                </a:solidFill>
                <a:latin typeface="Andalus" pitchFamily="18" charset="-78"/>
                <a:cs typeface="Andalus" pitchFamily="18" charset="-78"/>
                <a:sym typeface="Arial"/>
              </a:rPr>
              <a:t>Harvesting Tools</a:t>
            </a:r>
            <a:endParaRPr sz="3600" b="1" dirty="0">
              <a:solidFill>
                <a:schemeClr val="bg1"/>
              </a:solidFill>
              <a:latin typeface="Andalus" pitchFamily="18" charset="-78"/>
              <a:cs typeface="Andalus" pitchFamily="18" charset="-78"/>
              <a:sym typeface="Arial"/>
            </a:endParaRPr>
          </a:p>
        </p:txBody>
      </p:sp>
      <p:pic>
        <p:nvPicPr>
          <p:cNvPr id="3" name="Google Shape;499;p58"/>
          <p:cNvPicPr preferRelativeResize="0"/>
          <p:nvPr/>
        </p:nvPicPr>
        <p:blipFill rotWithShape="1">
          <a:blip r:embed="rId2">
            <a:alphaModFix/>
          </a:blip>
          <a:srcRect/>
          <a:stretch/>
        </p:blipFill>
        <p:spPr>
          <a:xfrm rot="5400000">
            <a:off x="5165601" y="2005957"/>
            <a:ext cx="2636489" cy="2239517"/>
          </a:xfrm>
          <a:prstGeom prst="rect">
            <a:avLst/>
          </a:prstGeom>
          <a:noFill/>
          <a:ln>
            <a:noFill/>
          </a:ln>
        </p:spPr>
      </p:pic>
      <p:sp>
        <p:nvSpPr>
          <p:cNvPr id="4" name="Google Shape;500;p58"/>
          <p:cNvSpPr txBox="1"/>
          <p:nvPr/>
        </p:nvSpPr>
        <p:spPr>
          <a:xfrm>
            <a:off x="395537" y="1059582"/>
            <a:ext cx="3240360" cy="461624"/>
          </a:xfrm>
          <a:prstGeom prst="rect">
            <a:avLst/>
          </a:prstGeom>
          <a:noFill/>
          <a:ln>
            <a:solidFill>
              <a:schemeClr val="bg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bg1"/>
                </a:solidFill>
                <a:latin typeface="Calibri"/>
                <a:ea typeface="Calibri"/>
                <a:cs typeface="Calibri"/>
                <a:sym typeface="Calibri"/>
              </a:rPr>
              <a:t>Padgett Dermatome</a:t>
            </a:r>
            <a:endParaRPr sz="2400" b="1" dirty="0">
              <a:solidFill>
                <a:schemeClr val="bg1"/>
              </a:solidFill>
              <a:latin typeface="Calibri"/>
              <a:ea typeface="Calibri"/>
              <a:cs typeface="Calibri"/>
              <a:sym typeface="Calibri"/>
            </a:endParaRPr>
          </a:p>
        </p:txBody>
      </p:sp>
      <p:sp>
        <p:nvSpPr>
          <p:cNvPr id="5" name="Google Shape;501;p58"/>
          <p:cNvSpPr txBox="1"/>
          <p:nvPr/>
        </p:nvSpPr>
        <p:spPr>
          <a:xfrm>
            <a:off x="5090109" y="1077199"/>
            <a:ext cx="2787472" cy="461624"/>
          </a:xfrm>
          <a:prstGeom prst="rect">
            <a:avLst/>
          </a:prstGeom>
          <a:noFill/>
          <a:ln>
            <a:solidFill>
              <a:schemeClr val="bg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err="1">
                <a:solidFill>
                  <a:schemeClr val="bg1"/>
                </a:solidFill>
                <a:latin typeface="Calibri"/>
                <a:ea typeface="Calibri"/>
                <a:cs typeface="Calibri"/>
                <a:sym typeface="Calibri"/>
              </a:rPr>
              <a:t>Goulian</a:t>
            </a:r>
            <a:r>
              <a:rPr lang="en-US" sz="2400" b="1" dirty="0">
                <a:solidFill>
                  <a:schemeClr val="bg1"/>
                </a:solidFill>
                <a:latin typeface="Calibri"/>
                <a:ea typeface="Calibri"/>
                <a:cs typeface="Calibri"/>
                <a:sym typeface="Calibri"/>
              </a:rPr>
              <a:t> Blade</a:t>
            </a:r>
            <a:endParaRPr sz="2400" b="1" dirty="0">
              <a:solidFill>
                <a:schemeClr val="bg1"/>
              </a:solidFill>
              <a:latin typeface="Calibri"/>
              <a:ea typeface="Calibri"/>
              <a:cs typeface="Calibri"/>
              <a:sym typeface="Calibri"/>
            </a:endParaRPr>
          </a:p>
        </p:txBody>
      </p:sp>
      <p:sp>
        <p:nvSpPr>
          <p:cNvPr id="6" name="Google Shape;502;p58"/>
          <p:cNvSpPr txBox="1"/>
          <p:nvPr/>
        </p:nvSpPr>
        <p:spPr>
          <a:xfrm>
            <a:off x="6095434" y="4457434"/>
            <a:ext cx="1076673" cy="523220"/>
          </a:xfrm>
          <a:prstGeom prst="rect">
            <a:avLst/>
          </a:prstGeom>
          <a:noFill/>
          <a:ln>
            <a:solidFill>
              <a:schemeClr val="bg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bg1"/>
                </a:solidFill>
                <a:latin typeface="Calibri"/>
                <a:ea typeface="Calibri"/>
                <a:cs typeface="Calibri"/>
                <a:sym typeface="Calibri"/>
              </a:rPr>
              <a:t>FTSG</a:t>
            </a:r>
            <a:endParaRPr sz="2800" b="1" dirty="0">
              <a:solidFill>
                <a:schemeClr val="bg1"/>
              </a:solidFill>
              <a:latin typeface="Calibri"/>
              <a:ea typeface="Calibri"/>
              <a:cs typeface="Calibri"/>
              <a:sym typeface="Calibri"/>
            </a:endParaRPr>
          </a:p>
        </p:txBody>
      </p:sp>
      <p:sp>
        <p:nvSpPr>
          <p:cNvPr id="8" name="Google Shape;504;p58"/>
          <p:cNvSpPr txBox="1"/>
          <p:nvPr/>
        </p:nvSpPr>
        <p:spPr>
          <a:xfrm>
            <a:off x="1472664" y="4365720"/>
            <a:ext cx="1288894" cy="523220"/>
          </a:xfrm>
          <a:prstGeom prst="rect">
            <a:avLst/>
          </a:prstGeom>
          <a:noFill/>
          <a:ln>
            <a:solidFill>
              <a:schemeClr val="bg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bg1"/>
                </a:solidFill>
                <a:latin typeface="Calibri"/>
                <a:ea typeface="Calibri"/>
                <a:cs typeface="Calibri"/>
                <a:sym typeface="Calibri"/>
              </a:rPr>
              <a:t>STSG</a:t>
            </a:r>
            <a:endParaRPr sz="2800" b="1" dirty="0">
              <a:solidFill>
                <a:schemeClr val="bg1"/>
              </a:solidFill>
              <a:latin typeface="Calibri"/>
              <a:ea typeface="Calibri"/>
              <a:cs typeface="Calibri"/>
              <a:sym typeface="Calibri"/>
            </a:endParaRP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896779"/>
            <a:ext cx="2147007" cy="2457871"/>
          </a:xfrm>
          <a:prstGeom prst="rect">
            <a:avLst/>
          </a:prstGeom>
        </p:spPr>
      </p:pic>
    </p:spTree>
    <p:extLst>
      <p:ext uri="{BB962C8B-B14F-4D97-AF65-F5344CB8AC3E}">
        <p14:creationId xmlns:p14="http://schemas.microsoft.com/office/powerpoint/2010/main" val="38716181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12;p59"/>
          <p:cNvSpPr txBox="1"/>
          <p:nvPr/>
        </p:nvSpPr>
        <p:spPr>
          <a:xfrm>
            <a:off x="213250" y="315432"/>
            <a:ext cx="369735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dirty="0">
                <a:solidFill>
                  <a:schemeClr val="bg1"/>
                </a:solidFill>
                <a:latin typeface="Arial"/>
                <a:ea typeface="Arial"/>
                <a:cs typeface="Arial"/>
                <a:sym typeface="Arial"/>
              </a:rPr>
              <a:t>When to Use</a:t>
            </a:r>
            <a:endParaRPr sz="3200" i="1" dirty="0">
              <a:solidFill>
                <a:schemeClr val="bg1"/>
              </a:solidFill>
              <a:latin typeface="Arial"/>
              <a:ea typeface="Arial"/>
              <a:cs typeface="Arial"/>
              <a:sym typeface="Arial"/>
            </a:endParaRPr>
          </a:p>
        </p:txBody>
      </p:sp>
      <p:graphicFrame>
        <p:nvGraphicFramePr>
          <p:cNvPr id="3" name="Google Shape;513;p59"/>
          <p:cNvGraphicFramePr/>
          <p:nvPr>
            <p:extLst>
              <p:ext uri="{D42A27DB-BD31-4B8C-83A1-F6EECF244321}">
                <p14:modId xmlns:p14="http://schemas.microsoft.com/office/powerpoint/2010/main" val="3398837995"/>
              </p:ext>
            </p:extLst>
          </p:nvPr>
        </p:nvGraphicFramePr>
        <p:xfrm>
          <a:off x="42707" y="915566"/>
          <a:ext cx="8532419" cy="1459874"/>
        </p:xfrm>
        <a:graphic>
          <a:graphicData uri="http://schemas.openxmlformats.org/drawingml/2006/table">
            <a:tbl>
              <a:tblPr>
                <a:noFill/>
              </a:tblPr>
              <a:tblGrid>
                <a:gridCol w="8532419"/>
              </a:tblGrid>
              <a:tr h="1459874">
                <a:tc>
                  <a:txBody>
                    <a:bodyPr/>
                    <a:lstStyle/>
                    <a:p>
                      <a:pPr marL="0" marR="0" lvl="0" indent="0" algn="l" rtl="0">
                        <a:spcBef>
                          <a:spcPts val="0"/>
                        </a:spcBef>
                        <a:spcAft>
                          <a:spcPts val="0"/>
                        </a:spcAft>
                        <a:buNone/>
                      </a:pPr>
                      <a:r>
                        <a:rPr lang="en-US" sz="2400" dirty="0">
                          <a:solidFill>
                            <a:schemeClr val="bg1"/>
                          </a:solidFill>
                          <a:latin typeface="Comic Sans MS"/>
                          <a:ea typeface="Comic Sans MS"/>
                          <a:cs typeface="Comic Sans MS"/>
                          <a:sym typeface="Comic Sans MS"/>
                        </a:rPr>
                        <a:t>When a deformity needs to be reconstructed, either grafts or flaps can be employed to restore normal function and/or anatomy. </a:t>
                      </a:r>
                      <a:endParaRPr sz="1200" dirty="0">
                        <a:solidFill>
                          <a:schemeClr val="bg1"/>
                        </a:solidFill>
                      </a:endParaRPr>
                    </a:p>
                  </a:txBody>
                  <a:tcPr marL="91450" marR="91450" marT="45725" marB="45725"/>
                </a:tc>
              </a:tr>
            </a:tbl>
          </a:graphicData>
        </a:graphic>
      </p:graphicFrame>
      <p:sp>
        <p:nvSpPr>
          <p:cNvPr id="4" name="Google Shape;514;p59"/>
          <p:cNvSpPr txBox="1"/>
          <p:nvPr/>
        </p:nvSpPr>
        <p:spPr>
          <a:xfrm>
            <a:off x="179512" y="2643758"/>
            <a:ext cx="6096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dirty="0">
                <a:solidFill>
                  <a:schemeClr val="bg1"/>
                </a:solidFill>
                <a:latin typeface="Arial"/>
                <a:ea typeface="Arial"/>
                <a:cs typeface="Arial"/>
                <a:sym typeface="Arial"/>
              </a:rPr>
              <a:t>Goals Of Reconstruction</a:t>
            </a:r>
            <a:endParaRPr sz="3200" i="1" dirty="0">
              <a:solidFill>
                <a:schemeClr val="bg1"/>
              </a:solidFill>
              <a:latin typeface="Arial"/>
              <a:ea typeface="Arial"/>
              <a:cs typeface="Arial"/>
              <a:sym typeface="Arial"/>
            </a:endParaRPr>
          </a:p>
        </p:txBody>
      </p:sp>
      <p:graphicFrame>
        <p:nvGraphicFramePr>
          <p:cNvPr id="5" name="Google Shape;515;p59"/>
          <p:cNvGraphicFramePr/>
          <p:nvPr>
            <p:extLst>
              <p:ext uri="{D42A27DB-BD31-4B8C-83A1-F6EECF244321}">
                <p14:modId xmlns:p14="http://schemas.microsoft.com/office/powerpoint/2010/main" val="522239059"/>
              </p:ext>
            </p:extLst>
          </p:nvPr>
        </p:nvGraphicFramePr>
        <p:xfrm>
          <a:off x="198782" y="3228533"/>
          <a:ext cx="8427800" cy="1554490"/>
        </p:xfrm>
        <a:graphic>
          <a:graphicData uri="http://schemas.openxmlformats.org/drawingml/2006/table">
            <a:tbl>
              <a:tblPr>
                <a:noFill/>
              </a:tblPr>
              <a:tblGrid>
                <a:gridCol w="8427800"/>
              </a:tblGrid>
              <a:tr h="1022071">
                <a:tc>
                  <a:txBody>
                    <a:bodyPr/>
                    <a:lstStyle/>
                    <a:p>
                      <a:pPr marL="0" marR="0" lvl="0" indent="0" algn="l" rtl="0">
                        <a:spcBef>
                          <a:spcPts val="0"/>
                        </a:spcBef>
                        <a:spcAft>
                          <a:spcPts val="0"/>
                        </a:spcAft>
                        <a:buNone/>
                      </a:pPr>
                      <a:r>
                        <a:rPr lang="en-US" sz="2400" dirty="0">
                          <a:solidFill>
                            <a:schemeClr val="bg1"/>
                          </a:solidFill>
                          <a:latin typeface="Comic Sans MS"/>
                          <a:ea typeface="Comic Sans MS"/>
                          <a:cs typeface="Comic Sans MS"/>
                          <a:sym typeface="Comic Sans MS"/>
                        </a:rPr>
                        <a:t>1- Restore the tissue form and harmony .</a:t>
                      </a:r>
                      <a:endParaRPr sz="1200" dirty="0">
                        <a:solidFill>
                          <a:schemeClr val="bg1"/>
                        </a:solidFill>
                      </a:endParaRPr>
                    </a:p>
                    <a:p>
                      <a:pPr marL="0" marR="0" lvl="0" indent="0" algn="l" rtl="0">
                        <a:spcBef>
                          <a:spcPts val="0"/>
                        </a:spcBef>
                        <a:spcAft>
                          <a:spcPts val="0"/>
                        </a:spcAft>
                        <a:buNone/>
                      </a:pPr>
                      <a:r>
                        <a:rPr lang="en-US" sz="2400" dirty="0">
                          <a:solidFill>
                            <a:schemeClr val="bg1"/>
                          </a:solidFill>
                          <a:latin typeface="Comic Sans MS"/>
                          <a:ea typeface="Comic Sans MS"/>
                          <a:cs typeface="Comic Sans MS"/>
                          <a:sym typeface="Comic Sans MS"/>
                        </a:rPr>
                        <a:t>2- Preserve its function .</a:t>
                      </a:r>
                      <a:endParaRPr sz="1200" dirty="0">
                        <a:solidFill>
                          <a:schemeClr val="bg1"/>
                        </a:solidFill>
                      </a:endParaRPr>
                    </a:p>
                    <a:p>
                      <a:pPr marL="0" marR="0" lvl="0" indent="0" algn="l" rtl="0">
                        <a:spcBef>
                          <a:spcPts val="0"/>
                        </a:spcBef>
                        <a:spcAft>
                          <a:spcPts val="0"/>
                        </a:spcAft>
                        <a:buNone/>
                      </a:pPr>
                      <a:r>
                        <a:rPr lang="en-US" sz="2400" dirty="0">
                          <a:solidFill>
                            <a:schemeClr val="bg1"/>
                          </a:solidFill>
                          <a:latin typeface="Comic Sans MS"/>
                          <a:ea typeface="Comic Sans MS"/>
                          <a:cs typeface="Comic Sans MS"/>
                          <a:sym typeface="Comic Sans MS"/>
                        </a:rPr>
                        <a:t>3- Maximize patient’s safety .</a:t>
                      </a:r>
                      <a:endParaRPr sz="1200" dirty="0">
                        <a:solidFill>
                          <a:schemeClr val="bg1"/>
                        </a:solidFill>
                      </a:endParaRPr>
                    </a:p>
                    <a:p>
                      <a:pPr marL="0" marR="0" lvl="0" indent="0" algn="l" rtl="0">
                        <a:spcBef>
                          <a:spcPts val="0"/>
                        </a:spcBef>
                        <a:spcAft>
                          <a:spcPts val="0"/>
                        </a:spcAft>
                        <a:buNone/>
                      </a:pPr>
                      <a:r>
                        <a:rPr lang="en-US" sz="2400" dirty="0">
                          <a:solidFill>
                            <a:schemeClr val="bg1"/>
                          </a:solidFill>
                          <a:latin typeface="Comic Sans MS"/>
                          <a:ea typeface="Comic Sans MS"/>
                          <a:cs typeface="Comic Sans MS"/>
                          <a:sym typeface="Comic Sans MS"/>
                        </a:rPr>
                        <a:t>4- Improve his QOL .</a:t>
                      </a:r>
                      <a:endParaRPr sz="1200" dirty="0">
                        <a:solidFill>
                          <a:schemeClr val="bg1"/>
                        </a:solidFill>
                      </a:endParaRPr>
                    </a:p>
                  </a:txBody>
                  <a:tcPr marL="91450" marR="91450" marT="45725" marB="45725"/>
                </a:tc>
              </a:tr>
            </a:tbl>
          </a:graphicData>
        </a:graphic>
      </p:graphicFrame>
    </p:spTree>
    <p:extLst>
      <p:ext uri="{BB962C8B-B14F-4D97-AF65-F5344CB8AC3E}">
        <p14:creationId xmlns:p14="http://schemas.microsoft.com/office/powerpoint/2010/main" val="34921208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523;p60"/>
          <p:cNvGraphicFramePr/>
          <p:nvPr>
            <p:extLst>
              <p:ext uri="{D42A27DB-BD31-4B8C-83A1-F6EECF244321}">
                <p14:modId xmlns:p14="http://schemas.microsoft.com/office/powerpoint/2010/main" val="1679031322"/>
              </p:ext>
            </p:extLst>
          </p:nvPr>
        </p:nvGraphicFramePr>
        <p:xfrm>
          <a:off x="251520" y="2067694"/>
          <a:ext cx="8031090" cy="1920250"/>
        </p:xfrm>
        <a:graphic>
          <a:graphicData uri="http://schemas.openxmlformats.org/drawingml/2006/table">
            <a:tbl>
              <a:tblPr firstRow="1" bandRow="1">
                <a:noFill/>
              </a:tblPr>
              <a:tblGrid>
                <a:gridCol w="8031090"/>
              </a:tblGrid>
              <a:tr h="370850">
                <a:tc>
                  <a:txBody>
                    <a:bodyPr/>
                    <a:lstStyle/>
                    <a:p>
                      <a:pPr marL="342900" marR="0" lvl="0" indent="-342900" algn="l" rtl="0">
                        <a:spcBef>
                          <a:spcPts val="0"/>
                        </a:spcBef>
                        <a:spcAft>
                          <a:spcPts val="0"/>
                        </a:spcAft>
                        <a:buClr>
                          <a:schemeClr val="dk1"/>
                        </a:buClr>
                        <a:buSzPts val="2800"/>
                        <a:buFont typeface="Noto Sans Symbols"/>
                        <a:buChar char="❑"/>
                      </a:pPr>
                      <a:r>
                        <a:rPr lang="en-US" sz="2000" b="0" dirty="0">
                          <a:solidFill>
                            <a:schemeClr val="bg1"/>
                          </a:solidFill>
                          <a:latin typeface="Comic Sans MS"/>
                          <a:ea typeface="Comic Sans MS"/>
                          <a:cs typeface="Comic Sans MS"/>
                          <a:sym typeface="Comic Sans MS"/>
                        </a:rPr>
                        <a:t>The success of graft and flap depends not only on its survival but also on its ability to achieve the goals of reconstruction. </a:t>
                      </a:r>
                      <a:endParaRPr sz="1100" dirty="0">
                        <a:solidFill>
                          <a:schemeClr val="bg1"/>
                        </a:solidFill>
                      </a:endParaRPr>
                    </a:p>
                    <a:p>
                      <a:pPr marL="0" marR="0" lvl="0" indent="0" algn="l" rtl="0">
                        <a:spcBef>
                          <a:spcPts val="0"/>
                        </a:spcBef>
                        <a:spcAft>
                          <a:spcPts val="0"/>
                        </a:spcAft>
                        <a:buClr>
                          <a:schemeClr val="dk1"/>
                        </a:buClr>
                        <a:buSzPts val="2800"/>
                        <a:buFont typeface="Calibri"/>
                        <a:buNone/>
                      </a:pPr>
                      <a:endParaRPr sz="2000" b="0" dirty="0">
                        <a:solidFill>
                          <a:schemeClr val="bg1"/>
                        </a:solidFill>
                        <a:latin typeface="Comic Sans MS"/>
                        <a:ea typeface="Comic Sans MS"/>
                        <a:cs typeface="Comic Sans MS"/>
                        <a:sym typeface="Comic Sans MS"/>
                      </a:endParaRPr>
                    </a:p>
                    <a:p>
                      <a:pPr marL="342900" marR="0" lvl="0" indent="-342900" algn="l" rtl="0">
                        <a:spcBef>
                          <a:spcPts val="0"/>
                        </a:spcBef>
                        <a:spcAft>
                          <a:spcPts val="0"/>
                        </a:spcAft>
                        <a:buClr>
                          <a:schemeClr val="dk1"/>
                        </a:buClr>
                        <a:buSzPts val="2800"/>
                        <a:buFont typeface="Noto Sans Symbols"/>
                        <a:buChar char="❑"/>
                      </a:pPr>
                      <a:r>
                        <a:rPr lang="en-US" sz="2000" b="0" dirty="0">
                          <a:solidFill>
                            <a:schemeClr val="bg1"/>
                          </a:solidFill>
                          <a:latin typeface="Comic Sans MS"/>
                          <a:ea typeface="Comic Sans MS"/>
                          <a:cs typeface="Comic Sans MS"/>
                          <a:sym typeface="Comic Sans MS"/>
                        </a:rPr>
                        <a:t>The failure of graft and flap results ultimately from vascular compromise or the inability to </a:t>
                      </a:r>
                      <a:r>
                        <a:rPr lang="en-US" sz="2000" b="0" dirty="0" err="1">
                          <a:solidFill>
                            <a:schemeClr val="bg1"/>
                          </a:solidFill>
                          <a:latin typeface="Comic Sans MS"/>
                          <a:ea typeface="Comic Sans MS"/>
                          <a:cs typeface="Comic Sans MS"/>
                          <a:sym typeface="Comic Sans MS"/>
                        </a:rPr>
                        <a:t>achive</a:t>
                      </a:r>
                      <a:r>
                        <a:rPr lang="en-US" sz="2000" b="0" dirty="0">
                          <a:solidFill>
                            <a:schemeClr val="bg1"/>
                          </a:solidFill>
                          <a:latin typeface="Comic Sans MS"/>
                          <a:ea typeface="Comic Sans MS"/>
                          <a:cs typeface="Comic Sans MS"/>
                          <a:sym typeface="Comic Sans MS"/>
                        </a:rPr>
                        <a:t> the goals of reconstruction.</a:t>
                      </a:r>
                      <a:endParaRPr sz="1100" dirty="0">
                        <a:solidFill>
                          <a:schemeClr val="bg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
        <p:nvSpPr>
          <p:cNvPr id="3" name="Google Shape;524;p60"/>
          <p:cNvSpPr txBox="1"/>
          <p:nvPr/>
        </p:nvSpPr>
        <p:spPr>
          <a:xfrm>
            <a:off x="395536" y="559813"/>
            <a:ext cx="519485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chemeClr val="bg1"/>
                </a:solidFill>
                <a:latin typeface="Andalus" pitchFamily="18" charset="-78"/>
                <a:cs typeface="Andalus" pitchFamily="18" charset="-78"/>
                <a:sym typeface="Arial"/>
              </a:rPr>
              <a:t>Survival</a:t>
            </a:r>
            <a:endParaRPr sz="3200" dirty="0">
              <a:solidFill>
                <a:schemeClr val="bg1"/>
              </a:solidFill>
              <a:latin typeface="Andalus" pitchFamily="18" charset="-78"/>
              <a:cs typeface="Andalus" pitchFamily="18" charset="-78"/>
              <a:sym typeface="Arial"/>
            </a:endParaRPr>
          </a:p>
        </p:txBody>
      </p:sp>
    </p:spTree>
    <p:extLst>
      <p:ext uri="{BB962C8B-B14F-4D97-AF65-F5344CB8AC3E}">
        <p14:creationId xmlns:p14="http://schemas.microsoft.com/office/powerpoint/2010/main" val="29830978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259632" y="1131589"/>
            <a:ext cx="6696744" cy="3785652"/>
          </a:xfrm>
          <a:prstGeom prst="rect">
            <a:avLst/>
          </a:prstGeom>
          <a:noFill/>
        </p:spPr>
        <p:txBody>
          <a:bodyPr wrap="square" rtlCol="1">
            <a:spAutoFit/>
          </a:bodyPr>
          <a:lstStyle/>
          <a:p>
            <a:pPr algn="ctr"/>
            <a:r>
              <a:rPr lang="en-US" sz="80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rPr>
              <a:t>Thank You </a:t>
            </a:r>
            <a:br>
              <a:rPr lang="en-US" sz="80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rPr>
            </a:br>
            <a:r>
              <a:rPr lang="en-US" sz="80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sym typeface="Wingdings" pitchFamily="2" charset="2"/>
              </a:rPr>
              <a:t></a:t>
            </a:r>
          </a:p>
          <a:p>
            <a:pPr algn="ctr"/>
            <a:endParaRPr lang="ar-SA" sz="8000" dirty="0">
              <a:solidFill>
                <a:schemeClr val="bg1"/>
              </a:solidFill>
            </a:endParaRPr>
          </a:p>
        </p:txBody>
      </p:sp>
    </p:spTree>
    <p:extLst>
      <p:ext uri="{BB962C8B-B14F-4D97-AF65-F5344CB8AC3E}">
        <p14:creationId xmlns:p14="http://schemas.microsoft.com/office/powerpoint/2010/main" val="36991214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1718431"/>
            <a:ext cx="8424936" cy="1169551"/>
          </a:xfrm>
          <a:prstGeom prst="rect">
            <a:avLst/>
          </a:prstGeom>
        </p:spPr>
        <p:txBody>
          <a:bodyPr wrap="square">
            <a:spAutoFit/>
          </a:bodyPr>
          <a:lstStyle/>
          <a:p>
            <a:pPr marL="457200" lvl="0" indent="-342900">
              <a:buSzPts val="1800"/>
              <a:buChar char="●"/>
            </a:pPr>
            <a:r>
              <a:rPr lang="en-US" dirty="0" err="1">
                <a:solidFill>
                  <a:schemeClr val="accent1">
                    <a:lumMod val="50000"/>
                  </a:schemeClr>
                </a:solidFill>
                <a:uFill>
                  <a:noFill/>
                </a:uFill>
                <a:latin typeface="Comic Sans MS" panose="030F0702030302020204" pitchFamily="66" charset="0"/>
              </a:rPr>
              <a:t>Grabb</a:t>
            </a:r>
            <a:r>
              <a:rPr lang="en-US" dirty="0">
                <a:solidFill>
                  <a:schemeClr val="accent1">
                    <a:lumMod val="50000"/>
                  </a:schemeClr>
                </a:solidFill>
                <a:uFill>
                  <a:noFill/>
                </a:uFill>
                <a:latin typeface="Comic Sans MS" panose="030F0702030302020204" pitchFamily="66" charset="0"/>
              </a:rPr>
              <a:t> and Smith’s plastic surgery </a:t>
            </a:r>
            <a:r>
              <a:rPr lang="en-US" dirty="0" err="1">
                <a:solidFill>
                  <a:schemeClr val="accent1">
                    <a:lumMod val="50000"/>
                  </a:schemeClr>
                </a:solidFill>
                <a:uFill>
                  <a:noFill/>
                </a:uFill>
                <a:latin typeface="Comic Sans MS" panose="030F0702030302020204" pitchFamily="66" charset="0"/>
              </a:rPr>
              <a:t>Grabb’s</a:t>
            </a:r>
            <a:r>
              <a:rPr lang="en-US" dirty="0">
                <a:solidFill>
                  <a:schemeClr val="accent1">
                    <a:lumMod val="50000"/>
                  </a:schemeClr>
                </a:solidFill>
                <a:uFill>
                  <a:noFill/>
                </a:uFill>
                <a:latin typeface="Comic Sans MS" panose="030F0702030302020204" pitchFamily="66" charset="0"/>
              </a:rPr>
              <a:t> Plastic Surgery 9e</a:t>
            </a:r>
          </a:p>
          <a:p>
            <a:pPr marL="457200" lvl="0" indent="-342900">
              <a:buSzPts val="1800"/>
              <a:buChar char="●"/>
            </a:pPr>
            <a:endParaRPr lang="en-US" dirty="0">
              <a:solidFill>
                <a:schemeClr val="accent1">
                  <a:lumMod val="50000"/>
                </a:schemeClr>
              </a:solidFill>
              <a:uFill>
                <a:noFill/>
              </a:uFill>
              <a:latin typeface="Comic Sans MS" panose="030F0702030302020204" pitchFamily="66" charset="0"/>
            </a:endParaRPr>
          </a:p>
          <a:p>
            <a:pPr marL="457200" lvl="0" indent="-342900">
              <a:buSzPts val="1800"/>
              <a:buChar char="●"/>
            </a:pPr>
            <a:r>
              <a:rPr lang="en-US" dirty="0">
                <a:solidFill>
                  <a:schemeClr val="accent1">
                    <a:lumMod val="50000"/>
                  </a:schemeClr>
                </a:solidFill>
                <a:uFill>
                  <a:noFill/>
                </a:uFill>
                <a:latin typeface="Comic Sans MS" panose="030F0702030302020204" pitchFamily="66" charset="0"/>
              </a:rPr>
              <a:t>Schwartz’s principles of Surgery 9e</a:t>
            </a:r>
          </a:p>
          <a:p>
            <a:pPr marL="457200" lvl="0" indent="-342900">
              <a:buSzPts val="1800"/>
              <a:buChar char="●"/>
            </a:pPr>
            <a:endParaRPr lang="en-US" dirty="0">
              <a:solidFill>
                <a:schemeClr val="accent1">
                  <a:lumMod val="50000"/>
                </a:schemeClr>
              </a:solidFill>
              <a:uFill>
                <a:noFill/>
              </a:uFill>
              <a:latin typeface="Comic Sans MS" panose="030F0702030302020204" pitchFamily="66" charset="0"/>
            </a:endParaRPr>
          </a:p>
          <a:p>
            <a:pPr marL="457200" lvl="0" indent="-342900">
              <a:buSzPts val="1800"/>
              <a:buChar char="●"/>
            </a:pPr>
            <a:r>
              <a:rPr lang="en-US" dirty="0">
                <a:solidFill>
                  <a:schemeClr val="accent1">
                    <a:lumMod val="50000"/>
                  </a:schemeClr>
                </a:solidFill>
                <a:uFill>
                  <a:noFill/>
                </a:uFill>
                <a:latin typeface="Comic Sans MS" panose="030F0702030302020204" pitchFamily="66" charset="0"/>
              </a:rPr>
              <a:t>Practical plastic surgery e-book</a:t>
            </a:r>
            <a:endParaRPr lang="en-US" dirty="0">
              <a:solidFill>
                <a:schemeClr val="accent1">
                  <a:lumMod val="50000"/>
                </a:schemeClr>
              </a:solidFill>
              <a:latin typeface="Comic Sans MS" panose="030F0702030302020204" pitchFamily="66" charset="0"/>
            </a:endParaRPr>
          </a:p>
        </p:txBody>
      </p:sp>
      <p:sp>
        <p:nvSpPr>
          <p:cNvPr id="3" name="مربع نص 2"/>
          <p:cNvSpPr txBox="1"/>
          <p:nvPr/>
        </p:nvSpPr>
        <p:spPr>
          <a:xfrm>
            <a:off x="2699792" y="555526"/>
            <a:ext cx="4104456" cy="584775"/>
          </a:xfrm>
          <a:prstGeom prst="rect">
            <a:avLst/>
          </a:prstGeom>
          <a:noFill/>
        </p:spPr>
        <p:txBody>
          <a:bodyPr wrap="square" rtlCol="1">
            <a:spAutoFit/>
          </a:bodyPr>
          <a:lstStyle/>
          <a:p>
            <a:r>
              <a:rPr lang="en" sz="3200" dirty="0"/>
              <a:t>RESOURCES</a:t>
            </a:r>
            <a:endParaRPr lang="ar-SA" sz="3200" dirty="0"/>
          </a:p>
        </p:txBody>
      </p:sp>
    </p:spTree>
    <p:extLst>
      <p:ext uri="{BB962C8B-B14F-4D97-AF65-F5344CB8AC3E}">
        <p14:creationId xmlns:p14="http://schemas.microsoft.com/office/powerpoint/2010/main" val="3914826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9" name="مربع نص 8"/>
          <p:cNvSpPr txBox="1"/>
          <p:nvPr/>
        </p:nvSpPr>
        <p:spPr>
          <a:xfrm>
            <a:off x="474305" y="627534"/>
            <a:ext cx="3816424" cy="830997"/>
          </a:xfrm>
          <a:prstGeom prst="rect">
            <a:avLst/>
          </a:prstGeom>
          <a:noFill/>
        </p:spPr>
        <p:txBody>
          <a:bodyPr wrap="square" rtlCol="1">
            <a:spAutoFit/>
          </a:bodyPr>
          <a:lstStyle/>
          <a:p>
            <a:pPr lvl="0"/>
            <a:r>
              <a:rPr lang="en-US" sz="4800" b="1" dirty="0">
                <a:solidFill>
                  <a:schemeClr val="bg1"/>
                </a:solidFill>
                <a:latin typeface="Andalus" pitchFamily="18" charset="-78"/>
                <a:cs typeface="Andalus" pitchFamily="18" charset="-78"/>
              </a:rPr>
              <a:t>2. </a:t>
            </a:r>
            <a:r>
              <a:rPr lang="en-US" sz="4800" b="1" dirty="0" smtClean="0">
                <a:solidFill>
                  <a:schemeClr val="bg1"/>
                </a:solidFill>
                <a:latin typeface="Andalus" pitchFamily="18" charset="-78"/>
                <a:cs typeface="Andalus" pitchFamily="18" charset="-78"/>
              </a:rPr>
              <a:t>Dermis</a:t>
            </a:r>
            <a:endParaRPr lang="en-US" sz="4800" b="1" dirty="0">
              <a:solidFill>
                <a:schemeClr val="bg1"/>
              </a:solidFill>
              <a:latin typeface="Andalus" pitchFamily="18" charset="-78"/>
              <a:cs typeface="Andalus" pitchFamily="18" charset="-78"/>
            </a:endParaRPr>
          </a:p>
        </p:txBody>
      </p:sp>
      <p:sp>
        <p:nvSpPr>
          <p:cNvPr id="11" name="مربع نص 10"/>
          <p:cNvSpPr txBox="1"/>
          <p:nvPr/>
        </p:nvSpPr>
        <p:spPr>
          <a:xfrm>
            <a:off x="323528" y="1563638"/>
            <a:ext cx="4320480" cy="3231654"/>
          </a:xfrm>
          <a:prstGeom prst="rect">
            <a:avLst/>
          </a:prstGeom>
          <a:noFill/>
        </p:spPr>
        <p:txBody>
          <a:bodyPr wrap="square" rtlCol="1">
            <a:spAutoFit/>
          </a:bodyPr>
          <a:lstStyle/>
          <a:p>
            <a:pPr lvl="0"/>
            <a:r>
              <a:rPr lang="en-US" sz="2400" dirty="0">
                <a:solidFill>
                  <a:schemeClr val="bg1"/>
                </a:solidFill>
              </a:rPr>
              <a:t>It is filled with collagen ,</a:t>
            </a:r>
            <a:r>
              <a:rPr lang="en-US" sz="2400" dirty="0" err="1">
                <a:solidFill>
                  <a:schemeClr val="bg1"/>
                </a:solidFill>
              </a:rPr>
              <a:t>fibroblast,elastic</a:t>
            </a:r>
            <a:r>
              <a:rPr lang="en-US" sz="2400" dirty="0">
                <a:solidFill>
                  <a:schemeClr val="bg1"/>
                </a:solidFill>
              </a:rPr>
              <a:t> fiber and houses </a:t>
            </a:r>
            <a:r>
              <a:rPr lang="en-US" sz="2400" dirty="0" err="1">
                <a:solidFill>
                  <a:schemeClr val="bg1"/>
                </a:solidFill>
              </a:rPr>
              <a:t>nuerovasculature</a:t>
            </a:r>
            <a:r>
              <a:rPr lang="en-US" sz="2400" dirty="0">
                <a:solidFill>
                  <a:schemeClr val="bg1"/>
                </a:solidFill>
              </a:rPr>
              <a:t> that support the epidermis </a:t>
            </a:r>
          </a:p>
          <a:p>
            <a:pPr lvl="0"/>
            <a:r>
              <a:rPr lang="en-US" sz="2400" b="1" dirty="0">
                <a:solidFill>
                  <a:schemeClr val="bg1"/>
                </a:solidFill>
              </a:rPr>
              <a:t>And it composed of two sub-layers</a:t>
            </a:r>
            <a:r>
              <a:rPr lang="en-US" sz="2400" dirty="0">
                <a:solidFill>
                  <a:schemeClr val="bg1"/>
                </a:solidFill>
              </a:rPr>
              <a:t>:</a:t>
            </a:r>
          </a:p>
          <a:p>
            <a:pPr lvl="0">
              <a:buClr>
                <a:schemeClr val="dk1"/>
              </a:buClr>
              <a:buSzPts val="3200"/>
            </a:pPr>
            <a:r>
              <a:rPr lang="en-US" sz="2000" dirty="0" smtClean="0">
                <a:solidFill>
                  <a:schemeClr val="bg1"/>
                </a:solidFill>
              </a:rPr>
              <a:t>1) The </a:t>
            </a:r>
            <a:r>
              <a:rPr lang="en-US" sz="2000" dirty="0">
                <a:solidFill>
                  <a:schemeClr val="bg1"/>
                </a:solidFill>
              </a:rPr>
              <a:t>papillary dermis</a:t>
            </a:r>
          </a:p>
          <a:p>
            <a:pPr lvl="0">
              <a:buClr>
                <a:schemeClr val="dk1"/>
              </a:buClr>
              <a:buSzPts val="3200"/>
            </a:pPr>
            <a:r>
              <a:rPr lang="en-US" sz="2000" dirty="0" smtClean="0">
                <a:solidFill>
                  <a:schemeClr val="bg1"/>
                </a:solidFill>
              </a:rPr>
              <a:t>2) The </a:t>
            </a:r>
            <a:r>
              <a:rPr lang="en-US" sz="2000" dirty="0">
                <a:solidFill>
                  <a:schemeClr val="bg1"/>
                </a:solidFill>
              </a:rPr>
              <a:t>reticular dermis</a:t>
            </a:r>
          </a:p>
          <a:p>
            <a:endParaRPr lang="ar-SA" sz="2000" dirty="0">
              <a:solidFill>
                <a:schemeClr val="bg1"/>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658813"/>
            <a:ext cx="3744416"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idx="2"/>
          </p:nvPr>
        </p:nvSpPr>
        <p:spPr>
          <a:xfrm>
            <a:off x="467544" y="627534"/>
            <a:ext cx="5154919" cy="1422000"/>
          </a:xfrm>
        </p:spPr>
        <p:txBody>
          <a:bodyPr/>
          <a:lstStyle/>
          <a:p>
            <a:pPr lvl="0"/>
            <a:r>
              <a:rPr lang="en-US" dirty="0">
                <a:solidFill>
                  <a:schemeClr val="bg1"/>
                </a:solidFill>
                <a:latin typeface="Andalus" pitchFamily="18" charset="-78"/>
                <a:ea typeface="Arial"/>
                <a:cs typeface="Andalus" pitchFamily="18" charset="-78"/>
                <a:sym typeface="Arial"/>
              </a:rPr>
              <a:t>3. Hypodermis</a:t>
            </a:r>
            <a:br>
              <a:rPr lang="en-US" dirty="0">
                <a:solidFill>
                  <a:schemeClr val="bg1"/>
                </a:solidFill>
                <a:latin typeface="Andalus" pitchFamily="18" charset="-78"/>
                <a:ea typeface="Arial"/>
                <a:cs typeface="Andalus" pitchFamily="18" charset="-78"/>
                <a:sym typeface="Arial"/>
              </a:rPr>
            </a:br>
            <a:endParaRPr lang="ar-SA" dirty="0">
              <a:solidFill>
                <a:schemeClr val="bg1"/>
              </a:solidFill>
              <a:latin typeface="Andalus" pitchFamily="18" charset="-78"/>
              <a:cs typeface="Andalus" pitchFamily="18" charset="-78"/>
            </a:endParaRPr>
          </a:p>
        </p:txBody>
      </p:sp>
      <p:sp>
        <p:nvSpPr>
          <p:cNvPr id="9" name="مربع نص 8"/>
          <p:cNvSpPr txBox="1"/>
          <p:nvPr/>
        </p:nvSpPr>
        <p:spPr>
          <a:xfrm>
            <a:off x="395536" y="1635646"/>
            <a:ext cx="4176464" cy="2677656"/>
          </a:xfrm>
          <a:prstGeom prst="rect">
            <a:avLst/>
          </a:prstGeom>
          <a:noFill/>
        </p:spPr>
        <p:txBody>
          <a:bodyPr wrap="square" rtlCol="1">
            <a:spAutoFit/>
          </a:bodyPr>
          <a:lstStyle/>
          <a:p>
            <a:pPr lvl="0"/>
            <a:r>
              <a:rPr lang="en-US" sz="2400" dirty="0">
                <a:solidFill>
                  <a:schemeClr val="bg1"/>
                </a:solidFill>
              </a:rPr>
              <a:t>It is the deepest part and made up primary from pocket –of lipid laden adipocyte ,have </a:t>
            </a:r>
            <a:r>
              <a:rPr lang="en-US" sz="2400" dirty="0" err="1">
                <a:solidFill>
                  <a:schemeClr val="bg1"/>
                </a:solidFill>
              </a:rPr>
              <a:t>neurovasculature</a:t>
            </a:r>
            <a:r>
              <a:rPr lang="en-US" sz="2400" dirty="0">
                <a:solidFill>
                  <a:schemeClr val="bg1"/>
                </a:solidFill>
              </a:rPr>
              <a:t> structure and have the deepest part of epidermal appendages </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71" t="5562" r="5298" b="6838"/>
          <a:stretch/>
        </p:blipFill>
        <p:spPr bwMode="auto">
          <a:xfrm>
            <a:off x="4876800" y="870857"/>
            <a:ext cx="3309257" cy="383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642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11" name="شكل بيضاوي 10"/>
          <p:cNvSpPr/>
          <p:nvPr/>
        </p:nvSpPr>
        <p:spPr>
          <a:xfrm>
            <a:off x="2627784" y="281398"/>
            <a:ext cx="3888432" cy="2736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b="1" dirty="0" smtClean="0">
                <a:latin typeface="Andalus" pitchFamily="18" charset="-78"/>
                <a:cs typeface="Andalus" pitchFamily="18" charset="-78"/>
              </a:rPr>
              <a:t>Grafts</a:t>
            </a:r>
            <a:endParaRPr lang="ar-SA" sz="7200" b="1" dirty="0">
              <a:latin typeface="Andalus" pitchFamily="18" charset="-78"/>
              <a:cs typeface="Andalus" pitchFamily="18" charset="-78"/>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4590" y="1213284"/>
            <a:ext cx="1927385" cy="188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658" y="1347614"/>
            <a:ext cx="1989124" cy="166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0773" y="3125787"/>
            <a:ext cx="39084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7" name="مربع نص 6"/>
          <p:cNvSpPr txBox="1"/>
          <p:nvPr/>
        </p:nvSpPr>
        <p:spPr>
          <a:xfrm>
            <a:off x="251520" y="282518"/>
            <a:ext cx="3672408" cy="923330"/>
          </a:xfrm>
          <a:prstGeom prst="rect">
            <a:avLst/>
          </a:prstGeom>
          <a:noFill/>
        </p:spPr>
        <p:txBody>
          <a:bodyPr wrap="square" rtlCol="1">
            <a:spAutoFit/>
          </a:bodyPr>
          <a:lstStyle/>
          <a:p>
            <a:pPr lvl="0"/>
            <a:r>
              <a:rPr lang="en-US" sz="5400" b="1" dirty="0" smtClean="0">
                <a:solidFill>
                  <a:schemeClr val="bg1"/>
                </a:solidFill>
                <a:latin typeface="Andalus" pitchFamily="18" charset="-78"/>
                <a:cs typeface="Andalus" pitchFamily="18" charset="-78"/>
              </a:rPr>
              <a:t>Definition :</a:t>
            </a:r>
            <a:endParaRPr lang="en-US" sz="5400" b="1" dirty="0">
              <a:solidFill>
                <a:schemeClr val="bg1"/>
              </a:solidFill>
              <a:latin typeface="Andalus" pitchFamily="18" charset="-78"/>
              <a:cs typeface="Andalus" pitchFamily="18" charset="-78"/>
            </a:endParaRPr>
          </a:p>
        </p:txBody>
      </p:sp>
      <p:sp>
        <p:nvSpPr>
          <p:cNvPr id="8" name="مربع نص 7"/>
          <p:cNvSpPr txBox="1"/>
          <p:nvPr/>
        </p:nvSpPr>
        <p:spPr>
          <a:xfrm>
            <a:off x="97295" y="1608914"/>
            <a:ext cx="8640960" cy="2554545"/>
          </a:xfrm>
          <a:prstGeom prst="rect">
            <a:avLst/>
          </a:prstGeom>
          <a:noFill/>
        </p:spPr>
        <p:txBody>
          <a:bodyPr wrap="square" rtlCol="1">
            <a:spAutoFit/>
          </a:bodyPr>
          <a:lstStyle/>
          <a:p>
            <a:pPr marL="285750" indent="-285750">
              <a:buFont typeface="Arial" pitchFamily="34" charset="0"/>
              <a:buChar char="•"/>
            </a:pPr>
            <a:r>
              <a:rPr lang="en-US" sz="1600" b="1" dirty="0" smtClean="0"/>
              <a:t>Skin Graft : </a:t>
            </a:r>
          </a:p>
          <a:p>
            <a:r>
              <a:rPr lang="en-US" sz="1600" dirty="0" smtClean="0"/>
              <a:t>It is a tissue of epidermis and varying amounts of dermis that is detached from its own blood supply and placed in a new area with a new blood supply. Graft dose not maintain original blood supply .</a:t>
            </a:r>
          </a:p>
          <a:p>
            <a:endParaRPr lang="en-US" sz="1600" dirty="0"/>
          </a:p>
          <a:p>
            <a:pPr marL="285750" indent="-285750">
              <a:buFont typeface="Arial" pitchFamily="34" charset="0"/>
              <a:buChar char="•"/>
            </a:pPr>
            <a:r>
              <a:rPr lang="en-US" sz="1600" b="1" dirty="0" smtClean="0"/>
              <a:t>Skin Grafting :</a:t>
            </a:r>
          </a:p>
          <a:p>
            <a:r>
              <a:rPr lang="en-US" sz="1600" dirty="0" smtClean="0"/>
              <a:t>It is a surgical procedure that involves removing skin from one area of the body </a:t>
            </a:r>
            <a:r>
              <a:rPr lang="en-US" sz="1600" dirty="0" smtClean="0">
                <a:solidFill>
                  <a:schemeClr val="bg1"/>
                </a:solidFill>
              </a:rPr>
              <a:t>(called </a:t>
            </a:r>
            <a:r>
              <a:rPr lang="en-US" sz="1600" dirty="0">
                <a:solidFill>
                  <a:schemeClr val="bg1"/>
                </a:solidFill>
              </a:rPr>
              <a:t>donor site )</a:t>
            </a:r>
            <a:r>
              <a:rPr lang="en-US" sz="1600" dirty="0" smtClean="0">
                <a:solidFill>
                  <a:schemeClr val="bg1"/>
                </a:solidFill>
              </a:rPr>
              <a:t> </a:t>
            </a:r>
            <a:r>
              <a:rPr lang="en-US" sz="1600" dirty="0" smtClean="0"/>
              <a:t>and moving it ,or transplanting it , to different area of the body . </a:t>
            </a:r>
            <a:endParaRPr lang="en-US" sz="1600" dirty="0" smtClean="0"/>
          </a:p>
          <a:p>
            <a:endParaRPr lang="en-US" sz="1600" dirty="0"/>
          </a:p>
          <a:p>
            <a:r>
              <a:rPr lang="en-US" sz="1600" dirty="0" smtClean="0"/>
              <a:t>* This surgery is </a:t>
            </a:r>
            <a:r>
              <a:rPr lang="en-US" sz="1600" dirty="0" err="1" smtClean="0"/>
              <a:t>usully</a:t>
            </a:r>
            <a:r>
              <a:rPr lang="en-US" sz="1600" dirty="0" smtClean="0"/>
              <a:t> done while patient under general  anesthesia .</a:t>
            </a:r>
            <a:endParaRPr lang="ar-SA" sz="1600" dirty="0"/>
          </a:p>
        </p:txBody>
      </p:sp>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700" t="8297" r="9961" b="7480"/>
          <a:stretch/>
        </p:blipFill>
        <p:spPr bwMode="auto">
          <a:xfrm>
            <a:off x="7812359" y="195486"/>
            <a:ext cx="1037727" cy="141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755576" y="483518"/>
            <a:ext cx="3528392" cy="307777"/>
          </a:xfrm>
          <a:prstGeom prst="rect">
            <a:avLst/>
          </a:prstGeom>
          <a:noFill/>
        </p:spPr>
        <p:txBody>
          <a:bodyPr wrap="square" rtlCol="1">
            <a:spAutoFit/>
          </a:bodyPr>
          <a:lstStyle/>
          <a:p>
            <a:endParaRPr lang="ar-SA" dirty="0"/>
          </a:p>
        </p:txBody>
      </p:sp>
      <p:sp>
        <p:nvSpPr>
          <p:cNvPr id="8" name="مربع نص 7"/>
          <p:cNvSpPr txBox="1"/>
          <p:nvPr/>
        </p:nvSpPr>
        <p:spPr>
          <a:xfrm>
            <a:off x="251585" y="1491630"/>
            <a:ext cx="8136839" cy="3477875"/>
          </a:xfrm>
          <a:prstGeom prst="rect">
            <a:avLst/>
          </a:prstGeom>
          <a:noFill/>
        </p:spPr>
        <p:txBody>
          <a:bodyPr wrap="square" rtlCol="1">
            <a:spAutoFit/>
          </a:bodyPr>
          <a:lstStyle/>
          <a:p>
            <a:pPr marL="285750" indent="-285750">
              <a:buFont typeface="Arial" pitchFamily="34" charset="0"/>
              <a:buChar char="•"/>
            </a:pPr>
            <a:r>
              <a:rPr lang="en-US" sz="2000" dirty="0" smtClean="0"/>
              <a:t>Extensive </a:t>
            </a:r>
            <a:r>
              <a:rPr lang="en-US" sz="2000" dirty="0" smtClean="0">
                <a:solidFill>
                  <a:srgbClr val="C00000"/>
                </a:solidFill>
              </a:rPr>
              <a:t>wound or trauma</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solidFill>
                  <a:srgbClr val="C00000"/>
                </a:solidFill>
              </a:rPr>
              <a:t>Burns </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Specific surgeries that may require skin grafts for healing to occur – most commonly removal of </a:t>
            </a:r>
            <a:r>
              <a:rPr lang="en-US" sz="2000" dirty="0" smtClean="0">
                <a:solidFill>
                  <a:srgbClr val="C00000"/>
                </a:solidFill>
              </a:rPr>
              <a:t>skin cancers  </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Areas for prior infection with extensive skin loss such as </a:t>
            </a:r>
            <a:r>
              <a:rPr lang="en-US" sz="2000" dirty="0">
                <a:solidFill>
                  <a:srgbClr val="C00000"/>
                </a:solidFill>
              </a:rPr>
              <a:t>necrotizing fasciitis or </a:t>
            </a:r>
            <a:r>
              <a:rPr lang="en-US" sz="2000" dirty="0" err="1">
                <a:solidFill>
                  <a:srgbClr val="C00000"/>
                </a:solidFill>
              </a:rPr>
              <a:t>purpura</a:t>
            </a:r>
            <a:r>
              <a:rPr lang="en-US" sz="2000" dirty="0">
                <a:solidFill>
                  <a:srgbClr val="C00000"/>
                </a:solidFill>
              </a:rPr>
              <a:t> </a:t>
            </a:r>
            <a:r>
              <a:rPr lang="en-US" sz="2000" dirty="0" err="1" smtClean="0">
                <a:solidFill>
                  <a:srgbClr val="C00000"/>
                </a:solidFill>
              </a:rPr>
              <a:t>fulminans</a:t>
            </a:r>
            <a:endParaRPr lang="en-US" sz="2000" dirty="0" smtClean="0">
              <a:solidFill>
                <a:srgbClr val="C00000"/>
              </a:solidFill>
            </a:endParaRP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Cosmetic reasons in reconstructive surgeries </a:t>
            </a:r>
            <a:endParaRPr lang="ar-SA" sz="2000" dirty="0"/>
          </a:p>
        </p:txBody>
      </p:sp>
      <p:sp>
        <p:nvSpPr>
          <p:cNvPr id="9" name="مربع نص 8"/>
          <p:cNvSpPr txBox="1"/>
          <p:nvPr/>
        </p:nvSpPr>
        <p:spPr>
          <a:xfrm>
            <a:off x="1115616" y="203547"/>
            <a:ext cx="6912768" cy="923330"/>
          </a:xfrm>
          <a:prstGeom prst="rect">
            <a:avLst/>
          </a:prstGeom>
          <a:noFill/>
        </p:spPr>
        <p:txBody>
          <a:bodyPr wrap="square" rtlCol="1">
            <a:spAutoFit/>
          </a:bodyPr>
          <a:lstStyle/>
          <a:p>
            <a:pPr algn="ctr"/>
            <a:r>
              <a:rPr lang="en-US" sz="5400" b="1" dirty="0" smtClean="0">
                <a:latin typeface="Andalus" pitchFamily="18" charset="-78"/>
                <a:cs typeface="Andalus" pitchFamily="18" charset="-78"/>
              </a:rPr>
              <a:t>Indications for Grafts  </a:t>
            </a:r>
            <a:endParaRPr lang="ar-SA" sz="5400" b="1" dirty="0">
              <a:latin typeface="Andalus" pitchFamily="18" charset="-78"/>
              <a:cs typeface="Andalus" pitchFamily="18" charset="-78"/>
            </a:endParaRPr>
          </a:p>
        </p:txBody>
      </p:sp>
    </p:spTree>
    <p:extLst>
      <p:ext uri="{BB962C8B-B14F-4D97-AF65-F5344CB8AC3E}">
        <p14:creationId xmlns:p14="http://schemas.microsoft.com/office/powerpoint/2010/main" val="195656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rmatology Center by Slidesgo">
  <a:themeElements>
    <a:clrScheme name="Simple Light">
      <a:dk1>
        <a:srgbClr val="FFFFFF"/>
      </a:dk1>
      <a:lt1>
        <a:srgbClr val="434343"/>
      </a:lt1>
      <a:dk2>
        <a:srgbClr val="FFD4C9"/>
      </a:dk2>
      <a:lt2>
        <a:srgbClr val="FFC2B3"/>
      </a:lt2>
      <a:accent1>
        <a:srgbClr val="FCAA96"/>
      </a:accent1>
      <a:accent2>
        <a:srgbClr val="FFFFFF"/>
      </a:accent2>
      <a:accent3>
        <a:srgbClr val="434343"/>
      </a:accent3>
      <a:accent4>
        <a:srgbClr val="FFD4C9"/>
      </a:accent4>
      <a:accent5>
        <a:srgbClr val="FFC2B3"/>
      </a:accent5>
      <a:accent6>
        <a:srgbClr val="FCAA96"/>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2346</Words>
  <Application>Microsoft Office PowerPoint</Application>
  <PresentationFormat>عرض على الشاشة (9:16)‏</PresentationFormat>
  <Paragraphs>285</Paragraphs>
  <Slides>49</Slides>
  <Notes>30</Notes>
  <HiddenSlides>0</HiddenSlides>
  <MMClips>0</MMClips>
  <ScaleCrop>false</ScaleCrop>
  <HeadingPairs>
    <vt:vector size="4" baseType="variant">
      <vt:variant>
        <vt:lpstr>نسق</vt:lpstr>
      </vt:variant>
      <vt:variant>
        <vt:i4>1</vt:i4>
      </vt:variant>
      <vt:variant>
        <vt:lpstr>عناوين الشرائح</vt:lpstr>
      </vt:variant>
      <vt:variant>
        <vt:i4>49</vt:i4>
      </vt:variant>
    </vt:vector>
  </HeadingPairs>
  <TitlesOfParts>
    <vt:vector size="50" baseType="lpstr">
      <vt:lpstr>Dermatology Center by Slidesgo</vt:lpstr>
      <vt:lpstr>Grafts and Flaps </vt:lpstr>
      <vt:lpstr>عرض تقديمي في PowerPoint</vt:lpstr>
      <vt:lpstr>عرض تقديمي في PowerPoint</vt:lpstr>
      <vt:lpstr>عرض تقديمي في PowerPoint</vt:lpstr>
      <vt:lpstr>عرض تقديمي في PowerPoint</vt:lpstr>
      <vt:lpstr>3. Hypodermis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Grafts and Flaps</dc:title>
  <dc:creator>psd</dc:creator>
  <cp:lastModifiedBy>psd</cp:lastModifiedBy>
  <cp:revision>27</cp:revision>
  <dcterms:modified xsi:type="dcterms:W3CDTF">2022-09-30T10:57:55Z</dcterms:modified>
</cp:coreProperties>
</file>