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37"/>
  </p:notesMasterIdLst>
  <p:sldIdLst>
    <p:sldId id="256" r:id="rId2"/>
    <p:sldId id="261" r:id="rId3"/>
    <p:sldId id="257" r:id="rId4"/>
    <p:sldId id="258" r:id="rId5"/>
    <p:sldId id="259" r:id="rId6"/>
    <p:sldId id="271" r:id="rId7"/>
    <p:sldId id="263" r:id="rId8"/>
    <p:sldId id="260" r:id="rId9"/>
    <p:sldId id="310" r:id="rId10"/>
    <p:sldId id="318" r:id="rId11"/>
    <p:sldId id="264" r:id="rId12"/>
    <p:sldId id="319" r:id="rId13"/>
    <p:sldId id="265" r:id="rId14"/>
    <p:sldId id="320" r:id="rId15"/>
    <p:sldId id="289" r:id="rId16"/>
    <p:sldId id="321" r:id="rId17"/>
    <p:sldId id="267" r:id="rId18"/>
    <p:sldId id="322" r:id="rId19"/>
    <p:sldId id="269" r:id="rId20"/>
    <p:sldId id="291" r:id="rId21"/>
    <p:sldId id="309" r:id="rId22"/>
    <p:sldId id="262" r:id="rId23"/>
    <p:sldId id="297" r:id="rId24"/>
    <p:sldId id="272" r:id="rId25"/>
    <p:sldId id="296" r:id="rId26"/>
    <p:sldId id="305" r:id="rId27"/>
    <p:sldId id="292" r:id="rId28"/>
    <p:sldId id="293" r:id="rId29"/>
    <p:sldId id="306" r:id="rId30"/>
    <p:sldId id="273" r:id="rId31"/>
    <p:sldId id="308" r:id="rId32"/>
    <p:sldId id="307" r:id="rId33"/>
    <p:sldId id="274" r:id="rId34"/>
    <p:sldId id="300" r:id="rId35"/>
    <p:sldId id="304"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15" autoAdjust="0"/>
    <p:restoredTop sz="94353" autoAdjust="0"/>
  </p:normalViewPr>
  <p:slideViewPr>
    <p:cSldViewPr snapToGrid="0">
      <p:cViewPr varScale="1">
        <p:scale>
          <a:sx n="65" d="100"/>
          <a:sy n="65" d="100"/>
        </p:scale>
        <p:origin x="102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5FA4E1-45AC-4C98-8DA9-FEDF3E18F619}" type="doc">
      <dgm:prSet loTypeId="urn:microsoft.com/office/officeart/2005/8/layout/hList2" loCatId="list" qsTypeId="urn:microsoft.com/office/officeart/2005/8/quickstyle/simple4" qsCatId="simple" csTypeId="urn:microsoft.com/office/officeart/2005/8/colors/accent1_2" csCatId="accent1" phldr="1"/>
      <dgm:spPr/>
      <dgm:t>
        <a:bodyPr/>
        <a:lstStyle/>
        <a:p>
          <a:endParaRPr lang="en-US"/>
        </a:p>
      </dgm:t>
    </dgm:pt>
    <dgm:pt modelId="{08D1C1F5-6963-4219-90F6-27E4BF6C0E1F}">
      <dgm:prSet/>
      <dgm:spPr/>
      <dgm:t>
        <a:bodyPr/>
        <a:lstStyle/>
        <a:p>
          <a:r>
            <a:rPr lang="en-US"/>
            <a:t>Cardiovascular causes</a:t>
          </a:r>
        </a:p>
      </dgm:t>
    </dgm:pt>
    <dgm:pt modelId="{ED878A19-B208-415E-A5AC-9C16328FACE6}" type="parTrans" cxnId="{16C4594A-281D-44C7-8355-8592D3B9B5A5}">
      <dgm:prSet/>
      <dgm:spPr/>
      <dgm:t>
        <a:bodyPr/>
        <a:lstStyle/>
        <a:p>
          <a:endParaRPr lang="en-US"/>
        </a:p>
      </dgm:t>
    </dgm:pt>
    <dgm:pt modelId="{08AFB499-1241-453A-AF77-57683DB29C43}" type="sibTrans" cxnId="{16C4594A-281D-44C7-8355-8592D3B9B5A5}">
      <dgm:prSet/>
      <dgm:spPr/>
      <dgm:t>
        <a:bodyPr/>
        <a:lstStyle/>
        <a:p>
          <a:endParaRPr lang="en-US"/>
        </a:p>
      </dgm:t>
    </dgm:pt>
    <dgm:pt modelId="{FC9FB38C-0FF2-41BD-8DF6-8545E12790FB}">
      <dgm:prSet/>
      <dgm:spPr>
        <a:solidFill>
          <a:srgbClr val="002060"/>
        </a:solidFill>
      </dgm:spPr>
      <dgm:t>
        <a:bodyPr/>
        <a:lstStyle/>
        <a:p>
          <a:r>
            <a:rPr lang="en-US" dirty="0"/>
            <a:t>STEMI</a:t>
          </a:r>
        </a:p>
      </dgm:t>
    </dgm:pt>
    <dgm:pt modelId="{151D0DD1-C33A-4112-BAA9-644552D1FF47}" type="parTrans" cxnId="{F05C3519-1D05-4A24-8D22-51ADF7F7210E}">
      <dgm:prSet/>
      <dgm:spPr/>
      <dgm:t>
        <a:bodyPr/>
        <a:lstStyle/>
        <a:p>
          <a:endParaRPr lang="en-US"/>
        </a:p>
      </dgm:t>
    </dgm:pt>
    <dgm:pt modelId="{FE53FD18-7B69-4EFD-91D3-BAA10F9DC76D}" type="sibTrans" cxnId="{F05C3519-1D05-4A24-8D22-51ADF7F7210E}">
      <dgm:prSet/>
      <dgm:spPr/>
      <dgm:t>
        <a:bodyPr/>
        <a:lstStyle/>
        <a:p>
          <a:endParaRPr lang="en-US"/>
        </a:p>
      </dgm:t>
    </dgm:pt>
    <dgm:pt modelId="{61FA919F-17DE-4B77-BC41-538175339DAF}">
      <dgm:prSet/>
      <dgm:spPr>
        <a:solidFill>
          <a:srgbClr val="002060"/>
        </a:solidFill>
      </dgm:spPr>
      <dgm:t>
        <a:bodyPr/>
        <a:lstStyle/>
        <a:p>
          <a:r>
            <a:rPr lang="en-US"/>
            <a:t>NSTEMI</a:t>
          </a:r>
        </a:p>
      </dgm:t>
    </dgm:pt>
    <dgm:pt modelId="{BA3D7127-DFDF-447E-B409-20319D892201}" type="parTrans" cxnId="{99E7FE07-4766-4CE1-8633-CF21EECABE89}">
      <dgm:prSet/>
      <dgm:spPr/>
      <dgm:t>
        <a:bodyPr/>
        <a:lstStyle/>
        <a:p>
          <a:endParaRPr lang="en-US"/>
        </a:p>
      </dgm:t>
    </dgm:pt>
    <dgm:pt modelId="{4FC67034-A914-49D4-AD17-6567A15AB961}" type="sibTrans" cxnId="{99E7FE07-4766-4CE1-8633-CF21EECABE89}">
      <dgm:prSet/>
      <dgm:spPr/>
      <dgm:t>
        <a:bodyPr/>
        <a:lstStyle/>
        <a:p>
          <a:endParaRPr lang="en-US"/>
        </a:p>
      </dgm:t>
    </dgm:pt>
    <dgm:pt modelId="{BD0C0276-1905-4B7B-9EE1-B397CF70C34D}">
      <dgm:prSet/>
      <dgm:spPr>
        <a:solidFill>
          <a:srgbClr val="002060"/>
        </a:solidFill>
      </dgm:spPr>
      <dgm:t>
        <a:bodyPr/>
        <a:lstStyle/>
        <a:p>
          <a:r>
            <a:rPr lang="en-US"/>
            <a:t>Aortic dissection</a:t>
          </a:r>
        </a:p>
      </dgm:t>
    </dgm:pt>
    <dgm:pt modelId="{234685C9-DCD3-41D5-99A1-B649CF31017C}" type="parTrans" cxnId="{4167CB13-12B9-4147-AADE-DFD7755E047C}">
      <dgm:prSet/>
      <dgm:spPr/>
      <dgm:t>
        <a:bodyPr/>
        <a:lstStyle/>
        <a:p>
          <a:endParaRPr lang="en-US"/>
        </a:p>
      </dgm:t>
    </dgm:pt>
    <dgm:pt modelId="{70DCD8C2-6D9C-4A47-96F7-582C5193591A}" type="sibTrans" cxnId="{4167CB13-12B9-4147-AADE-DFD7755E047C}">
      <dgm:prSet/>
      <dgm:spPr/>
      <dgm:t>
        <a:bodyPr/>
        <a:lstStyle/>
        <a:p>
          <a:endParaRPr lang="en-US"/>
        </a:p>
      </dgm:t>
    </dgm:pt>
    <dgm:pt modelId="{FBFB1483-D770-45FB-A4C3-FD593A97C380}">
      <dgm:prSet/>
      <dgm:spPr>
        <a:solidFill>
          <a:srgbClr val="002060"/>
        </a:solidFill>
      </dgm:spPr>
      <dgm:t>
        <a:bodyPr/>
        <a:lstStyle/>
        <a:p>
          <a:r>
            <a:rPr lang="en-US" dirty="0"/>
            <a:t>Cardiac </a:t>
          </a:r>
          <a:r>
            <a:rPr lang="en-US" dirty="0" err="1"/>
            <a:t>tempnade</a:t>
          </a:r>
          <a:endParaRPr lang="en-US" dirty="0"/>
        </a:p>
      </dgm:t>
    </dgm:pt>
    <dgm:pt modelId="{4D583B9D-8A5F-4DB6-8B22-585E7F5BB61E}" type="parTrans" cxnId="{0AF349EE-EA4A-481E-A854-1053CED8FBA8}">
      <dgm:prSet/>
      <dgm:spPr/>
      <dgm:t>
        <a:bodyPr/>
        <a:lstStyle/>
        <a:p>
          <a:endParaRPr lang="en-US"/>
        </a:p>
      </dgm:t>
    </dgm:pt>
    <dgm:pt modelId="{8F089416-1293-466B-BBE9-9C6BFB50BEC0}" type="sibTrans" cxnId="{0AF349EE-EA4A-481E-A854-1053CED8FBA8}">
      <dgm:prSet/>
      <dgm:spPr/>
      <dgm:t>
        <a:bodyPr/>
        <a:lstStyle/>
        <a:p>
          <a:endParaRPr lang="en-US"/>
        </a:p>
      </dgm:t>
    </dgm:pt>
    <dgm:pt modelId="{8845E362-89FB-47C7-AAD2-01A6C974C19F}">
      <dgm:prSet/>
      <dgm:spPr>
        <a:solidFill>
          <a:srgbClr val="002060"/>
        </a:solidFill>
      </dgm:spPr>
      <dgm:t>
        <a:bodyPr/>
        <a:lstStyle/>
        <a:p>
          <a:r>
            <a:rPr lang="en-US"/>
            <a:t>Pericarditis</a:t>
          </a:r>
        </a:p>
      </dgm:t>
    </dgm:pt>
    <dgm:pt modelId="{EE2A0F5F-FFF1-4E8B-ABEB-4F953D99F6A7}" type="parTrans" cxnId="{11A23A1A-0652-42A6-943A-CD72E80168E4}">
      <dgm:prSet/>
      <dgm:spPr/>
      <dgm:t>
        <a:bodyPr/>
        <a:lstStyle/>
        <a:p>
          <a:endParaRPr lang="en-US"/>
        </a:p>
      </dgm:t>
    </dgm:pt>
    <dgm:pt modelId="{20A8FDB4-CBB9-4B58-9C46-14F7BB94A8E9}" type="sibTrans" cxnId="{11A23A1A-0652-42A6-943A-CD72E80168E4}">
      <dgm:prSet/>
      <dgm:spPr/>
      <dgm:t>
        <a:bodyPr/>
        <a:lstStyle/>
        <a:p>
          <a:endParaRPr lang="en-US"/>
        </a:p>
      </dgm:t>
    </dgm:pt>
    <dgm:pt modelId="{04E18A88-B1C0-4F63-8C26-0FBF07F6EEC5}">
      <dgm:prSet/>
      <dgm:spPr>
        <a:solidFill>
          <a:srgbClr val="002060"/>
        </a:solidFill>
      </dgm:spPr>
      <dgm:t>
        <a:bodyPr/>
        <a:lstStyle/>
        <a:p>
          <a:r>
            <a:rPr lang="en-US"/>
            <a:t>Thoracic aortic aneurysm</a:t>
          </a:r>
        </a:p>
      </dgm:t>
    </dgm:pt>
    <dgm:pt modelId="{BFA2838A-536C-47F0-B967-3ED8ED69EC5E}" type="parTrans" cxnId="{A916B3EA-247B-473D-8198-895BB51DC72B}">
      <dgm:prSet/>
      <dgm:spPr/>
      <dgm:t>
        <a:bodyPr/>
        <a:lstStyle/>
        <a:p>
          <a:endParaRPr lang="en-US"/>
        </a:p>
      </dgm:t>
    </dgm:pt>
    <dgm:pt modelId="{2F211AE8-AF38-4626-AFFC-4F88A402003E}" type="sibTrans" cxnId="{A916B3EA-247B-473D-8198-895BB51DC72B}">
      <dgm:prSet/>
      <dgm:spPr/>
      <dgm:t>
        <a:bodyPr/>
        <a:lstStyle/>
        <a:p>
          <a:endParaRPr lang="en-US"/>
        </a:p>
      </dgm:t>
    </dgm:pt>
    <dgm:pt modelId="{C7E169D9-FBC2-4FED-A19A-31C4D51431A1}">
      <dgm:prSet/>
      <dgm:spPr>
        <a:solidFill>
          <a:srgbClr val="002060"/>
        </a:solidFill>
      </dgm:spPr>
      <dgm:t>
        <a:bodyPr/>
        <a:lstStyle/>
        <a:p>
          <a:r>
            <a:rPr lang="en-US"/>
            <a:t>Heart failure exacerbation</a:t>
          </a:r>
        </a:p>
      </dgm:t>
    </dgm:pt>
    <dgm:pt modelId="{A0756BCA-368D-4F50-B212-78C3D2CAA653}" type="parTrans" cxnId="{FF1E22B0-F3B5-40EA-88BC-19B55617F8DF}">
      <dgm:prSet/>
      <dgm:spPr/>
      <dgm:t>
        <a:bodyPr/>
        <a:lstStyle/>
        <a:p>
          <a:endParaRPr lang="en-US"/>
        </a:p>
      </dgm:t>
    </dgm:pt>
    <dgm:pt modelId="{F512B764-51AE-4CC2-9244-5EB797B02759}" type="sibTrans" cxnId="{FF1E22B0-F3B5-40EA-88BC-19B55617F8DF}">
      <dgm:prSet/>
      <dgm:spPr/>
      <dgm:t>
        <a:bodyPr/>
        <a:lstStyle/>
        <a:p>
          <a:endParaRPr lang="en-US"/>
        </a:p>
      </dgm:t>
    </dgm:pt>
    <dgm:pt modelId="{10946CDA-A60E-46CA-B6C4-6E9E94C6E0B8}">
      <dgm:prSet/>
      <dgm:spPr>
        <a:solidFill>
          <a:srgbClr val="002060"/>
        </a:solidFill>
      </dgm:spPr>
      <dgm:t>
        <a:bodyPr/>
        <a:lstStyle/>
        <a:p>
          <a:r>
            <a:rPr lang="en-US"/>
            <a:t>Takotsubo cardiomyopathy </a:t>
          </a:r>
        </a:p>
      </dgm:t>
    </dgm:pt>
    <dgm:pt modelId="{2DECB974-0B38-487B-97F3-E5A69C647263}" type="parTrans" cxnId="{0BAC91A5-3870-491D-B367-403987D1258E}">
      <dgm:prSet/>
      <dgm:spPr/>
      <dgm:t>
        <a:bodyPr/>
        <a:lstStyle/>
        <a:p>
          <a:endParaRPr lang="en-US"/>
        </a:p>
      </dgm:t>
    </dgm:pt>
    <dgm:pt modelId="{2B8D2FA1-1B56-4665-A028-0A66B9FB143E}" type="sibTrans" cxnId="{0BAC91A5-3870-491D-B367-403987D1258E}">
      <dgm:prSet/>
      <dgm:spPr/>
      <dgm:t>
        <a:bodyPr/>
        <a:lstStyle/>
        <a:p>
          <a:endParaRPr lang="en-US"/>
        </a:p>
      </dgm:t>
    </dgm:pt>
    <dgm:pt modelId="{43BE7DEB-58F4-4760-BB03-23CDC383DF43}">
      <dgm:prSet/>
      <dgm:spPr/>
      <dgm:t>
        <a:bodyPr/>
        <a:lstStyle/>
        <a:p>
          <a:r>
            <a:rPr lang="en-US"/>
            <a:t>Pulmonary causes</a:t>
          </a:r>
        </a:p>
      </dgm:t>
    </dgm:pt>
    <dgm:pt modelId="{63AD4F87-4CB2-4E2D-A9D4-65DFBD2AFDB5}" type="parTrans" cxnId="{98CB88FB-D9C5-4EC5-8F8D-8172E57559DD}">
      <dgm:prSet/>
      <dgm:spPr/>
      <dgm:t>
        <a:bodyPr/>
        <a:lstStyle/>
        <a:p>
          <a:endParaRPr lang="en-US"/>
        </a:p>
      </dgm:t>
    </dgm:pt>
    <dgm:pt modelId="{8064E067-5704-4988-8EBE-BD5661534448}" type="sibTrans" cxnId="{98CB88FB-D9C5-4EC5-8F8D-8172E57559DD}">
      <dgm:prSet/>
      <dgm:spPr/>
      <dgm:t>
        <a:bodyPr/>
        <a:lstStyle/>
        <a:p>
          <a:endParaRPr lang="en-US"/>
        </a:p>
      </dgm:t>
    </dgm:pt>
    <dgm:pt modelId="{8EDEA1AB-999B-4A5B-AC4C-3713C9AE4CBC}">
      <dgm:prSet/>
      <dgm:spPr>
        <a:solidFill>
          <a:srgbClr val="002060"/>
        </a:solidFill>
      </dgm:spPr>
      <dgm:t>
        <a:bodyPr/>
        <a:lstStyle/>
        <a:p>
          <a:r>
            <a:rPr lang="en-US" dirty="0"/>
            <a:t>Pulmonary embolism</a:t>
          </a:r>
        </a:p>
      </dgm:t>
    </dgm:pt>
    <dgm:pt modelId="{E6CCC228-6066-46CC-AD0C-CBA1479853A7}" type="parTrans" cxnId="{C1294A57-E733-4386-9561-8A94C3876150}">
      <dgm:prSet/>
      <dgm:spPr/>
      <dgm:t>
        <a:bodyPr/>
        <a:lstStyle/>
        <a:p>
          <a:endParaRPr lang="en-US"/>
        </a:p>
      </dgm:t>
    </dgm:pt>
    <dgm:pt modelId="{3EF03A4E-3C40-493C-8A56-E3B38554E079}" type="sibTrans" cxnId="{C1294A57-E733-4386-9561-8A94C3876150}">
      <dgm:prSet/>
      <dgm:spPr/>
      <dgm:t>
        <a:bodyPr/>
        <a:lstStyle/>
        <a:p>
          <a:endParaRPr lang="en-US"/>
        </a:p>
      </dgm:t>
    </dgm:pt>
    <dgm:pt modelId="{880621D7-4311-4DAB-88E6-797C706C97E8}">
      <dgm:prSet/>
      <dgm:spPr/>
      <dgm:t>
        <a:bodyPr/>
        <a:lstStyle/>
        <a:p>
          <a:r>
            <a:rPr lang="en-US"/>
            <a:t>Gastrointestinal causes</a:t>
          </a:r>
        </a:p>
      </dgm:t>
    </dgm:pt>
    <dgm:pt modelId="{F88A25AF-A699-43BA-814E-1C45C59134B0}" type="parTrans" cxnId="{FF74A3ED-C5BA-4993-927A-5B2C88813503}">
      <dgm:prSet/>
      <dgm:spPr/>
      <dgm:t>
        <a:bodyPr/>
        <a:lstStyle/>
        <a:p>
          <a:endParaRPr lang="en-US"/>
        </a:p>
      </dgm:t>
    </dgm:pt>
    <dgm:pt modelId="{A65F414B-BD77-4460-9F7F-6E7A47DD66D1}" type="sibTrans" cxnId="{FF74A3ED-C5BA-4993-927A-5B2C88813503}">
      <dgm:prSet/>
      <dgm:spPr/>
      <dgm:t>
        <a:bodyPr/>
        <a:lstStyle/>
        <a:p>
          <a:endParaRPr lang="en-US"/>
        </a:p>
      </dgm:t>
    </dgm:pt>
    <dgm:pt modelId="{0D9F406F-BEA1-4DDF-861F-F4F6AAE455D5}">
      <dgm:prSet/>
      <dgm:spPr>
        <a:solidFill>
          <a:srgbClr val="002060"/>
        </a:solidFill>
      </dgm:spPr>
      <dgm:t>
        <a:bodyPr/>
        <a:lstStyle/>
        <a:p>
          <a:r>
            <a:rPr lang="en-US" dirty="0"/>
            <a:t>Esophageal perforation</a:t>
          </a:r>
        </a:p>
      </dgm:t>
    </dgm:pt>
    <dgm:pt modelId="{2276EEF0-5CD1-44B2-BC2A-6BF2A89482D2}" type="parTrans" cxnId="{5570A40B-CAE2-4788-96A0-6C52F5505D9F}">
      <dgm:prSet/>
      <dgm:spPr/>
      <dgm:t>
        <a:bodyPr/>
        <a:lstStyle/>
        <a:p>
          <a:endParaRPr lang="en-US"/>
        </a:p>
      </dgm:t>
    </dgm:pt>
    <dgm:pt modelId="{42A3AE57-E107-42CA-A44A-014D739E09F2}" type="sibTrans" cxnId="{5570A40B-CAE2-4788-96A0-6C52F5505D9F}">
      <dgm:prSet/>
      <dgm:spPr/>
      <dgm:t>
        <a:bodyPr/>
        <a:lstStyle/>
        <a:p>
          <a:endParaRPr lang="en-US"/>
        </a:p>
      </dgm:t>
    </dgm:pt>
    <dgm:pt modelId="{3EEBEA27-43DB-49C5-8F86-117B31BAF649}">
      <dgm:prSet/>
      <dgm:spPr/>
      <dgm:t>
        <a:bodyPr/>
        <a:lstStyle/>
        <a:p>
          <a:r>
            <a:rPr lang="en-US"/>
            <a:t>Other causes</a:t>
          </a:r>
        </a:p>
      </dgm:t>
    </dgm:pt>
    <dgm:pt modelId="{18F3926D-3033-44F2-BDF6-5E5E64F5B17A}" type="parTrans" cxnId="{040BE10F-6F98-4E3D-9150-F86DADA13E59}">
      <dgm:prSet/>
      <dgm:spPr/>
      <dgm:t>
        <a:bodyPr/>
        <a:lstStyle/>
        <a:p>
          <a:endParaRPr lang="en-US"/>
        </a:p>
      </dgm:t>
    </dgm:pt>
    <dgm:pt modelId="{001C86E1-A8B9-49AD-9069-83791EB85FB1}" type="sibTrans" cxnId="{040BE10F-6F98-4E3D-9150-F86DADA13E59}">
      <dgm:prSet/>
      <dgm:spPr/>
      <dgm:t>
        <a:bodyPr/>
        <a:lstStyle/>
        <a:p>
          <a:endParaRPr lang="en-US"/>
        </a:p>
      </dgm:t>
    </dgm:pt>
    <dgm:pt modelId="{2922EF6A-375B-45BA-9569-9032B39D4DCA}">
      <dgm:prSet/>
      <dgm:spPr>
        <a:solidFill>
          <a:srgbClr val="002060"/>
        </a:solidFill>
      </dgm:spPr>
      <dgm:t>
        <a:bodyPr/>
        <a:lstStyle/>
        <a:p>
          <a:r>
            <a:rPr lang="en-US" dirty="0"/>
            <a:t>Costochondritis and other MSK causes</a:t>
          </a:r>
        </a:p>
      </dgm:t>
    </dgm:pt>
    <dgm:pt modelId="{0A4E36C0-EDFB-4643-9BEE-1C82E7E438DD}" type="parTrans" cxnId="{46537505-EB63-4EEF-91FC-A4EDFB868464}">
      <dgm:prSet/>
      <dgm:spPr/>
      <dgm:t>
        <a:bodyPr/>
        <a:lstStyle/>
        <a:p>
          <a:endParaRPr lang="en-US"/>
        </a:p>
      </dgm:t>
    </dgm:pt>
    <dgm:pt modelId="{B593034D-742F-414F-ABAE-3C91E4514983}" type="sibTrans" cxnId="{46537505-EB63-4EEF-91FC-A4EDFB868464}">
      <dgm:prSet/>
      <dgm:spPr/>
      <dgm:t>
        <a:bodyPr/>
        <a:lstStyle/>
        <a:p>
          <a:endParaRPr lang="en-US"/>
        </a:p>
      </dgm:t>
    </dgm:pt>
    <dgm:pt modelId="{4C0C73E7-9A59-4430-9064-F6FDB87D1C01}">
      <dgm:prSet/>
      <dgm:spPr>
        <a:solidFill>
          <a:srgbClr val="002060"/>
        </a:solidFill>
      </dgm:spPr>
      <dgm:t>
        <a:bodyPr/>
        <a:lstStyle/>
        <a:p>
          <a:r>
            <a:rPr lang="en-US" dirty="0"/>
            <a:t>Tension pneumothorax</a:t>
          </a:r>
        </a:p>
      </dgm:t>
    </dgm:pt>
    <dgm:pt modelId="{9AFAF3E2-A53A-4B55-A70A-452808186F1F}" type="parTrans" cxnId="{A5ED94CF-84E6-434D-B57A-3C9F64E636EA}">
      <dgm:prSet/>
      <dgm:spPr/>
      <dgm:t>
        <a:bodyPr/>
        <a:lstStyle/>
        <a:p>
          <a:endParaRPr lang="en-US"/>
        </a:p>
      </dgm:t>
    </dgm:pt>
    <dgm:pt modelId="{A2978DF9-5EF4-40C5-A925-7A36B439E58C}" type="sibTrans" cxnId="{A5ED94CF-84E6-434D-B57A-3C9F64E636EA}">
      <dgm:prSet/>
      <dgm:spPr/>
      <dgm:t>
        <a:bodyPr/>
        <a:lstStyle/>
        <a:p>
          <a:endParaRPr lang="en-US"/>
        </a:p>
      </dgm:t>
    </dgm:pt>
    <dgm:pt modelId="{15E45124-AB33-4181-86AD-2B2D9F837CD0}">
      <dgm:prSet/>
      <dgm:spPr>
        <a:solidFill>
          <a:srgbClr val="002060"/>
        </a:solidFill>
      </dgm:spPr>
      <dgm:t>
        <a:bodyPr/>
        <a:lstStyle/>
        <a:p>
          <a:r>
            <a:rPr lang="en-US" dirty="0"/>
            <a:t>Pneumonia</a:t>
          </a:r>
        </a:p>
      </dgm:t>
    </dgm:pt>
    <dgm:pt modelId="{86C6A31E-6979-4F83-9882-BFD4C276F941}" type="parTrans" cxnId="{D6B56E61-C1AC-44C5-95B2-473521E8D3E0}">
      <dgm:prSet/>
      <dgm:spPr/>
      <dgm:t>
        <a:bodyPr/>
        <a:lstStyle/>
        <a:p>
          <a:endParaRPr lang="en-US"/>
        </a:p>
      </dgm:t>
    </dgm:pt>
    <dgm:pt modelId="{CD5F6403-C157-4C1A-BF98-73ABA4A6D6E2}" type="sibTrans" cxnId="{D6B56E61-C1AC-44C5-95B2-473521E8D3E0}">
      <dgm:prSet/>
      <dgm:spPr/>
      <dgm:t>
        <a:bodyPr/>
        <a:lstStyle/>
        <a:p>
          <a:endParaRPr lang="en-US"/>
        </a:p>
      </dgm:t>
    </dgm:pt>
    <dgm:pt modelId="{28E2A4C8-4721-4679-8993-775D0FC2F86D}">
      <dgm:prSet/>
      <dgm:spPr>
        <a:solidFill>
          <a:srgbClr val="002060"/>
        </a:solidFill>
      </dgm:spPr>
      <dgm:t>
        <a:bodyPr/>
        <a:lstStyle/>
        <a:p>
          <a:r>
            <a:rPr lang="en-US" dirty="0"/>
            <a:t>Asthma exacerbation</a:t>
          </a:r>
        </a:p>
      </dgm:t>
    </dgm:pt>
    <dgm:pt modelId="{C1007EB2-E748-4578-8762-1B3E5C3C884E}" type="parTrans" cxnId="{FAF8D212-AF9E-4B14-99BA-630893D4FAE5}">
      <dgm:prSet/>
      <dgm:spPr/>
      <dgm:t>
        <a:bodyPr/>
        <a:lstStyle/>
        <a:p>
          <a:endParaRPr lang="en-US"/>
        </a:p>
      </dgm:t>
    </dgm:pt>
    <dgm:pt modelId="{59065A58-36C3-42B8-BC4B-1E38921DFA49}" type="sibTrans" cxnId="{FAF8D212-AF9E-4B14-99BA-630893D4FAE5}">
      <dgm:prSet/>
      <dgm:spPr/>
      <dgm:t>
        <a:bodyPr/>
        <a:lstStyle/>
        <a:p>
          <a:endParaRPr lang="en-US"/>
        </a:p>
      </dgm:t>
    </dgm:pt>
    <dgm:pt modelId="{BA189289-5D8E-46D8-9326-4CF5C584567B}">
      <dgm:prSet/>
      <dgm:spPr>
        <a:solidFill>
          <a:srgbClr val="002060"/>
        </a:solidFill>
      </dgm:spPr>
      <dgm:t>
        <a:bodyPr/>
        <a:lstStyle/>
        <a:p>
          <a:r>
            <a:rPr lang="en-US" dirty="0"/>
            <a:t>COPD exacerbation</a:t>
          </a:r>
        </a:p>
      </dgm:t>
    </dgm:pt>
    <dgm:pt modelId="{E63E8E07-32ED-40B1-BE4C-611E9805C132}" type="parTrans" cxnId="{7517C8F9-72DD-41AE-9D47-21A8739056F8}">
      <dgm:prSet/>
      <dgm:spPr/>
      <dgm:t>
        <a:bodyPr/>
        <a:lstStyle/>
        <a:p>
          <a:endParaRPr lang="en-US"/>
        </a:p>
      </dgm:t>
    </dgm:pt>
    <dgm:pt modelId="{F6942EE6-BA46-4410-AF2B-DE68B797073D}" type="sibTrans" cxnId="{7517C8F9-72DD-41AE-9D47-21A8739056F8}">
      <dgm:prSet/>
      <dgm:spPr/>
      <dgm:t>
        <a:bodyPr/>
        <a:lstStyle/>
        <a:p>
          <a:endParaRPr lang="en-US"/>
        </a:p>
      </dgm:t>
    </dgm:pt>
    <dgm:pt modelId="{6E434117-19B1-478C-9A0B-6577BC170B04}">
      <dgm:prSet/>
      <dgm:spPr>
        <a:solidFill>
          <a:srgbClr val="002060"/>
        </a:solidFill>
      </dgm:spPr>
      <dgm:t>
        <a:bodyPr/>
        <a:lstStyle/>
        <a:p>
          <a:endParaRPr lang="en-US" dirty="0"/>
        </a:p>
      </dgm:t>
    </dgm:pt>
    <dgm:pt modelId="{F8078DD3-7268-425B-950E-1C62ACB81C03}" type="parTrans" cxnId="{3BF69796-5C66-40E9-8EA2-363FD151D987}">
      <dgm:prSet/>
      <dgm:spPr/>
      <dgm:t>
        <a:bodyPr/>
        <a:lstStyle/>
        <a:p>
          <a:endParaRPr lang="en-US"/>
        </a:p>
      </dgm:t>
    </dgm:pt>
    <dgm:pt modelId="{FE4A142B-7D2B-4D00-B467-A31C994C71B5}" type="sibTrans" cxnId="{3BF69796-5C66-40E9-8EA2-363FD151D987}">
      <dgm:prSet/>
      <dgm:spPr/>
      <dgm:t>
        <a:bodyPr/>
        <a:lstStyle/>
        <a:p>
          <a:endParaRPr lang="en-US"/>
        </a:p>
      </dgm:t>
    </dgm:pt>
    <dgm:pt modelId="{8E767F07-F19E-4A1C-A1B5-FCD3780A1E52}">
      <dgm:prSet/>
      <dgm:spPr>
        <a:solidFill>
          <a:srgbClr val="002060"/>
        </a:solidFill>
      </dgm:spPr>
      <dgm:t>
        <a:bodyPr/>
        <a:lstStyle/>
        <a:p>
          <a:r>
            <a:rPr lang="en-US" dirty="0"/>
            <a:t>Pleural effusion</a:t>
          </a:r>
        </a:p>
      </dgm:t>
    </dgm:pt>
    <dgm:pt modelId="{6C12F35C-8137-4630-950F-8D5D7BA0CE62}" type="parTrans" cxnId="{69EAE495-775C-41C2-B5E1-C4F6C7C43C76}">
      <dgm:prSet/>
      <dgm:spPr/>
      <dgm:t>
        <a:bodyPr/>
        <a:lstStyle/>
        <a:p>
          <a:endParaRPr lang="en-US"/>
        </a:p>
      </dgm:t>
    </dgm:pt>
    <dgm:pt modelId="{C74618F9-7C0A-4F55-AB1C-3486BE37CAEA}" type="sibTrans" cxnId="{69EAE495-775C-41C2-B5E1-C4F6C7C43C76}">
      <dgm:prSet/>
      <dgm:spPr/>
      <dgm:t>
        <a:bodyPr/>
        <a:lstStyle/>
        <a:p>
          <a:endParaRPr lang="en-US"/>
        </a:p>
      </dgm:t>
    </dgm:pt>
    <dgm:pt modelId="{CA9ACB10-8913-46FD-8CAE-B6B06068BA63}">
      <dgm:prSet/>
      <dgm:spPr>
        <a:solidFill>
          <a:srgbClr val="002060"/>
        </a:solidFill>
      </dgm:spPr>
      <dgm:t>
        <a:bodyPr/>
        <a:lstStyle/>
        <a:p>
          <a:r>
            <a:rPr lang="en-US" dirty="0"/>
            <a:t>GERD &amp; erosive esophagitis</a:t>
          </a:r>
        </a:p>
      </dgm:t>
    </dgm:pt>
    <dgm:pt modelId="{5796D7E5-26C3-41E8-92EA-DA2356F69E64}" type="parTrans" cxnId="{B22D51D7-3EFF-4FAF-B571-855EA608ABF5}">
      <dgm:prSet/>
      <dgm:spPr/>
      <dgm:t>
        <a:bodyPr/>
        <a:lstStyle/>
        <a:p>
          <a:endParaRPr lang="en-US"/>
        </a:p>
      </dgm:t>
    </dgm:pt>
    <dgm:pt modelId="{1C2B4EA9-3DFF-4F24-9443-6A873B9EC9BA}" type="sibTrans" cxnId="{B22D51D7-3EFF-4FAF-B571-855EA608ABF5}">
      <dgm:prSet/>
      <dgm:spPr/>
      <dgm:t>
        <a:bodyPr/>
        <a:lstStyle/>
        <a:p>
          <a:endParaRPr lang="en-US"/>
        </a:p>
      </dgm:t>
    </dgm:pt>
    <dgm:pt modelId="{59993075-A94B-44E1-8C95-74D7133CBF6F}">
      <dgm:prSet/>
      <dgm:spPr>
        <a:solidFill>
          <a:srgbClr val="002060"/>
        </a:solidFill>
      </dgm:spPr>
      <dgm:t>
        <a:bodyPr/>
        <a:lstStyle/>
        <a:p>
          <a:r>
            <a:rPr lang="en-US" dirty="0"/>
            <a:t>Gastritis</a:t>
          </a:r>
        </a:p>
      </dgm:t>
    </dgm:pt>
    <dgm:pt modelId="{8A6B42F1-8DDE-4020-87A3-5C90517F66FB}" type="parTrans" cxnId="{65A0AC88-7896-461E-A49F-EC002DA541F2}">
      <dgm:prSet/>
      <dgm:spPr/>
      <dgm:t>
        <a:bodyPr/>
        <a:lstStyle/>
        <a:p>
          <a:endParaRPr lang="en-US"/>
        </a:p>
      </dgm:t>
    </dgm:pt>
    <dgm:pt modelId="{591B7466-DAA3-44EF-AE9C-9B764A640359}" type="sibTrans" cxnId="{65A0AC88-7896-461E-A49F-EC002DA541F2}">
      <dgm:prSet/>
      <dgm:spPr/>
      <dgm:t>
        <a:bodyPr/>
        <a:lstStyle/>
        <a:p>
          <a:endParaRPr lang="en-US"/>
        </a:p>
      </dgm:t>
    </dgm:pt>
    <dgm:pt modelId="{EE39802B-A567-439C-99F3-59E3BCE82502}">
      <dgm:prSet/>
      <dgm:spPr>
        <a:solidFill>
          <a:srgbClr val="002060"/>
        </a:solidFill>
      </dgm:spPr>
      <dgm:t>
        <a:bodyPr/>
        <a:lstStyle/>
        <a:p>
          <a:r>
            <a:rPr lang="en-US" dirty="0"/>
            <a:t>PUD</a:t>
          </a:r>
        </a:p>
      </dgm:t>
    </dgm:pt>
    <dgm:pt modelId="{E022A059-C8AE-4564-9707-F703A68A93E4}" type="parTrans" cxnId="{FC721879-AF64-4FF5-8E9D-79E5F27F4C92}">
      <dgm:prSet/>
      <dgm:spPr/>
      <dgm:t>
        <a:bodyPr/>
        <a:lstStyle/>
        <a:p>
          <a:endParaRPr lang="en-US"/>
        </a:p>
      </dgm:t>
    </dgm:pt>
    <dgm:pt modelId="{F8D6139B-72F7-42AB-ADFE-A44328154EF0}" type="sibTrans" cxnId="{FC721879-AF64-4FF5-8E9D-79E5F27F4C92}">
      <dgm:prSet/>
      <dgm:spPr/>
      <dgm:t>
        <a:bodyPr/>
        <a:lstStyle/>
        <a:p>
          <a:endParaRPr lang="en-US"/>
        </a:p>
      </dgm:t>
    </dgm:pt>
    <dgm:pt modelId="{A33D7C62-4E9F-459A-B804-751F907ECFB6}">
      <dgm:prSet/>
      <dgm:spPr>
        <a:solidFill>
          <a:srgbClr val="002060"/>
        </a:solidFill>
      </dgm:spPr>
      <dgm:t>
        <a:bodyPr/>
        <a:lstStyle/>
        <a:p>
          <a:r>
            <a:rPr lang="en-US" dirty="0"/>
            <a:t>Acute Pancreatitis</a:t>
          </a:r>
        </a:p>
      </dgm:t>
    </dgm:pt>
    <dgm:pt modelId="{CED4E907-5BBB-4B4E-850C-5E751D3F324C}" type="parTrans" cxnId="{F70ACD85-8A41-45E6-834C-EA10A0AF0BF2}">
      <dgm:prSet/>
      <dgm:spPr/>
      <dgm:t>
        <a:bodyPr/>
        <a:lstStyle/>
        <a:p>
          <a:endParaRPr lang="en-US"/>
        </a:p>
      </dgm:t>
    </dgm:pt>
    <dgm:pt modelId="{4785D4C0-A6D2-4A98-948D-DE30F2C0DA34}" type="sibTrans" cxnId="{F70ACD85-8A41-45E6-834C-EA10A0AF0BF2}">
      <dgm:prSet/>
      <dgm:spPr/>
      <dgm:t>
        <a:bodyPr/>
        <a:lstStyle/>
        <a:p>
          <a:endParaRPr lang="en-US"/>
        </a:p>
      </dgm:t>
    </dgm:pt>
    <dgm:pt modelId="{627E9C98-92A2-41B3-898D-4A9CE826AD4B}">
      <dgm:prSet/>
      <dgm:spPr>
        <a:solidFill>
          <a:srgbClr val="002060"/>
        </a:solidFill>
      </dgm:spPr>
      <dgm:t>
        <a:bodyPr/>
        <a:lstStyle/>
        <a:p>
          <a:r>
            <a:rPr lang="en-US" dirty="0"/>
            <a:t>Esophageal hypermotility disorder</a:t>
          </a:r>
        </a:p>
      </dgm:t>
    </dgm:pt>
    <dgm:pt modelId="{90144995-2FF3-4C1E-B5A0-32D744D1F19D}" type="parTrans" cxnId="{F91FF8E0-876D-41FB-953B-477D9D78E8BF}">
      <dgm:prSet/>
      <dgm:spPr/>
      <dgm:t>
        <a:bodyPr/>
        <a:lstStyle/>
        <a:p>
          <a:endParaRPr lang="en-US"/>
        </a:p>
      </dgm:t>
    </dgm:pt>
    <dgm:pt modelId="{F19C94B4-BF7F-4385-8B15-77A427A64031}" type="sibTrans" cxnId="{F91FF8E0-876D-41FB-953B-477D9D78E8BF}">
      <dgm:prSet/>
      <dgm:spPr/>
      <dgm:t>
        <a:bodyPr/>
        <a:lstStyle/>
        <a:p>
          <a:endParaRPr lang="en-US"/>
        </a:p>
      </dgm:t>
    </dgm:pt>
    <dgm:pt modelId="{4574D93B-D0BC-4031-9EBA-6E131208C9EA}">
      <dgm:prSet/>
      <dgm:spPr>
        <a:solidFill>
          <a:srgbClr val="002060"/>
        </a:solidFill>
      </dgm:spPr>
      <dgm:t>
        <a:bodyPr/>
        <a:lstStyle/>
        <a:p>
          <a:r>
            <a:rPr lang="en-US" dirty="0"/>
            <a:t>Mallory-Weiss Syndrome</a:t>
          </a:r>
        </a:p>
      </dgm:t>
    </dgm:pt>
    <dgm:pt modelId="{7B569C87-EFFF-4EF3-A320-01820836D0A0}" type="parTrans" cxnId="{C11FF35A-943F-45D8-B00A-A5102A2E9AFA}">
      <dgm:prSet/>
      <dgm:spPr/>
      <dgm:t>
        <a:bodyPr/>
        <a:lstStyle/>
        <a:p>
          <a:endParaRPr lang="en-US"/>
        </a:p>
      </dgm:t>
    </dgm:pt>
    <dgm:pt modelId="{47BC9ED7-EE79-4483-A48E-89814DC61675}" type="sibTrans" cxnId="{C11FF35A-943F-45D8-B00A-A5102A2E9AFA}">
      <dgm:prSet/>
      <dgm:spPr/>
      <dgm:t>
        <a:bodyPr/>
        <a:lstStyle/>
        <a:p>
          <a:endParaRPr lang="en-US"/>
        </a:p>
      </dgm:t>
    </dgm:pt>
    <dgm:pt modelId="{539B1F42-9A27-4210-A0F0-C17D34AB0F46}">
      <dgm:prSet/>
      <dgm:spPr>
        <a:solidFill>
          <a:srgbClr val="002060"/>
        </a:solidFill>
      </dgm:spPr>
      <dgm:t>
        <a:bodyPr/>
        <a:lstStyle/>
        <a:p>
          <a:endParaRPr lang="en-US" dirty="0"/>
        </a:p>
      </dgm:t>
    </dgm:pt>
    <dgm:pt modelId="{13633F7A-7D85-4C8D-8A5F-E1C250D98C23}" type="parTrans" cxnId="{874C7D04-02B0-4017-B48E-EDD79C855251}">
      <dgm:prSet/>
      <dgm:spPr/>
      <dgm:t>
        <a:bodyPr/>
        <a:lstStyle/>
        <a:p>
          <a:endParaRPr lang="en-US"/>
        </a:p>
      </dgm:t>
    </dgm:pt>
    <dgm:pt modelId="{BA62B4CB-FCEC-430C-8AAA-E67ADF37F2BB}" type="sibTrans" cxnId="{874C7D04-02B0-4017-B48E-EDD79C855251}">
      <dgm:prSet/>
      <dgm:spPr/>
      <dgm:t>
        <a:bodyPr/>
        <a:lstStyle/>
        <a:p>
          <a:endParaRPr lang="en-US"/>
        </a:p>
      </dgm:t>
    </dgm:pt>
    <dgm:pt modelId="{E96BEB86-5657-4AD9-967B-7370AD509501}">
      <dgm:prSet/>
      <dgm:spPr>
        <a:solidFill>
          <a:srgbClr val="002060"/>
        </a:solidFill>
      </dgm:spPr>
      <dgm:t>
        <a:bodyPr/>
        <a:lstStyle/>
        <a:p>
          <a:r>
            <a:rPr lang="en-US" dirty="0"/>
            <a:t>Herpes zoster</a:t>
          </a:r>
        </a:p>
      </dgm:t>
    </dgm:pt>
    <dgm:pt modelId="{CF12A4BE-8475-45FA-8935-CA433F7CCECC}" type="parTrans" cxnId="{B8A369E4-5EF9-4940-BF28-2E42190E7DDC}">
      <dgm:prSet/>
      <dgm:spPr/>
      <dgm:t>
        <a:bodyPr/>
        <a:lstStyle/>
        <a:p>
          <a:endParaRPr lang="en-US"/>
        </a:p>
      </dgm:t>
    </dgm:pt>
    <dgm:pt modelId="{3AAE16AD-0027-44CC-A6E1-8FE34716AC20}" type="sibTrans" cxnId="{B8A369E4-5EF9-4940-BF28-2E42190E7DDC}">
      <dgm:prSet/>
      <dgm:spPr/>
      <dgm:t>
        <a:bodyPr/>
        <a:lstStyle/>
        <a:p>
          <a:endParaRPr lang="en-US"/>
        </a:p>
      </dgm:t>
    </dgm:pt>
    <dgm:pt modelId="{EDE7B229-B1F3-44F7-870D-432D8CDC6593}">
      <dgm:prSet/>
      <dgm:spPr>
        <a:solidFill>
          <a:srgbClr val="002060"/>
        </a:solidFill>
      </dgm:spPr>
      <dgm:t>
        <a:bodyPr/>
        <a:lstStyle/>
        <a:p>
          <a:r>
            <a:rPr lang="en-US" dirty="0"/>
            <a:t>Functional chest pain</a:t>
          </a:r>
        </a:p>
      </dgm:t>
    </dgm:pt>
    <dgm:pt modelId="{17443845-E152-46E8-A0B0-A047196FFF89}" type="parTrans" cxnId="{6F3B39A1-C5DA-41C8-8616-7C930BFC13F6}">
      <dgm:prSet/>
      <dgm:spPr/>
      <dgm:t>
        <a:bodyPr/>
        <a:lstStyle/>
        <a:p>
          <a:endParaRPr lang="en-US"/>
        </a:p>
      </dgm:t>
    </dgm:pt>
    <dgm:pt modelId="{B3A7CE26-7052-465E-89DE-DEDFC0583D03}" type="sibTrans" cxnId="{6F3B39A1-C5DA-41C8-8616-7C930BFC13F6}">
      <dgm:prSet/>
      <dgm:spPr/>
      <dgm:t>
        <a:bodyPr/>
        <a:lstStyle/>
        <a:p>
          <a:endParaRPr lang="en-US"/>
        </a:p>
      </dgm:t>
    </dgm:pt>
    <dgm:pt modelId="{44475875-6589-412D-A674-1347D4A8D292}">
      <dgm:prSet/>
      <dgm:spPr>
        <a:solidFill>
          <a:srgbClr val="002060"/>
        </a:solidFill>
      </dgm:spPr>
      <dgm:t>
        <a:bodyPr/>
        <a:lstStyle/>
        <a:p>
          <a:r>
            <a:rPr lang="en-US"/>
            <a:t>Psychogenic </a:t>
          </a:r>
          <a:endParaRPr lang="en-US" dirty="0"/>
        </a:p>
      </dgm:t>
    </dgm:pt>
    <dgm:pt modelId="{991358A0-EC49-4DE0-8DEF-3C4DD002B1AC}" type="parTrans" cxnId="{21EDC7BD-7CB6-4D96-9B23-739A3789F3CB}">
      <dgm:prSet/>
      <dgm:spPr/>
      <dgm:t>
        <a:bodyPr/>
        <a:lstStyle/>
        <a:p>
          <a:endParaRPr lang="en-US"/>
        </a:p>
      </dgm:t>
    </dgm:pt>
    <dgm:pt modelId="{34867DB7-16A3-4C4B-8DBB-A7695A359762}" type="sibTrans" cxnId="{21EDC7BD-7CB6-4D96-9B23-739A3789F3CB}">
      <dgm:prSet/>
      <dgm:spPr/>
      <dgm:t>
        <a:bodyPr/>
        <a:lstStyle/>
        <a:p>
          <a:endParaRPr lang="en-US"/>
        </a:p>
      </dgm:t>
    </dgm:pt>
    <dgm:pt modelId="{50A839A7-A1DC-48C6-8EF9-467096229C49}">
      <dgm:prSet/>
      <dgm:spPr>
        <a:solidFill>
          <a:srgbClr val="002060"/>
        </a:solidFill>
      </dgm:spPr>
      <dgm:t>
        <a:bodyPr/>
        <a:lstStyle/>
        <a:p>
          <a:r>
            <a:rPr lang="en-US" dirty="0"/>
            <a:t>..etc.</a:t>
          </a:r>
        </a:p>
      </dgm:t>
    </dgm:pt>
    <dgm:pt modelId="{70AF8546-DF5A-437B-B13B-A28933909BD9}" type="parTrans" cxnId="{8188DBF8-DA5F-49AF-9822-558C927E8E1A}">
      <dgm:prSet/>
      <dgm:spPr/>
      <dgm:t>
        <a:bodyPr/>
        <a:lstStyle/>
        <a:p>
          <a:endParaRPr lang="en-US"/>
        </a:p>
      </dgm:t>
    </dgm:pt>
    <dgm:pt modelId="{93401BC9-2621-49FA-87D4-BCA3FFA0290C}" type="sibTrans" cxnId="{8188DBF8-DA5F-49AF-9822-558C927E8E1A}">
      <dgm:prSet/>
      <dgm:spPr/>
      <dgm:t>
        <a:bodyPr/>
        <a:lstStyle/>
        <a:p>
          <a:endParaRPr lang="en-US"/>
        </a:p>
      </dgm:t>
    </dgm:pt>
    <dgm:pt modelId="{8F10E0AE-749C-40DE-915B-2A8DE12AE78A}" type="pres">
      <dgm:prSet presAssocID="{4B5FA4E1-45AC-4C98-8DA9-FEDF3E18F619}" presName="linearFlow" presStyleCnt="0">
        <dgm:presLayoutVars>
          <dgm:dir/>
          <dgm:animLvl val="lvl"/>
          <dgm:resizeHandles/>
        </dgm:presLayoutVars>
      </dgm:prSet>
      <dgm:spPr/>
    </dgm:pt>
    <dgm:pt modelId="{BD150997-A6B2-4D9B-A75E-C287C1441E76}" type="pres">
      <dgm:prSet presAssocID="{08D1C1F5-6963-4219-90F6-27E4BF6C0E1F}" presName="compositeNode" presStyleCnt="0">
        <dgm:presLayoutVars>
          <dgm:bulletEnabled val="1"/>
        </dgm:presLayoutVars>
      </dgm:prSet>
      <dgm:spPr/>
    </dgm:pt>
    <dgm:pt modelId="{ECF8EBB2-D552-476A-8BDE-1E808BC1A8B1}" type="pres">
      <dgm:prSet presAssocID="{08D1C1F5-6963-4219-90F6-27E4BF6C0E1F}" presName="image" presStyleLbl="fgImgPlace1" presStyleIdx="0" presStyleCnt="4"/>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EA01D0C3-002F-432D-9F46-CB673289B482}" type="pres">
      <dgm:prSet presAssocID="{08D1C1F5-6963-4219-90F6-27E4BF6C0E1F}" presName="childNode" presStyleLbl="node1" presStyleIdx="0" presStyleCnt="4">
        <dgm:presLayoutVars>
          <dgm:bulletEnabled val="1"/>
        </dgm:presLayoutVars>
      </dgm:prSet>
      <dgm:spPr/>
    </dgm:pt>
    <dgm:pt modelId="{CA5B249D-D724-41C1-B131-2BEC38CE013D}" type="pres">
      <dgm:prSet presAssocID="{08D1C1F5-6963-4219-90F6-27E4BF6C0E1F}" presName="parentNode" presStyleLbl="revTx" presStyleIdx="0" presStyleCnt="4">
        <dgm:presLayoutVars>
          <dgm:chMax val="0"/>
          <dgm:bulletEnabled val="1"/>
        </dgm:presLayoutVars>
      </dgm:prSet>
      <dgm:spPr/>
    </dgm:pt>
    <dgm:pt modelId="{01306B74-A3E5-4E8F-A940-574A6D982972}" type="pres">
      <dgm:prSet presAssocID="{08AFB499-1241-453A-AF77-57683DB29C43}" presName="sibTrans" presStyleCnt="0"/>
      <dgm:spPr/>
    </dgm:pt>
    <dgm:pt modelId="{747AEC7B-4CF6-40D1-9388-EDD36ABBAA6B}" type="pres">
      <dgm:prSet presAssocID="{43BE7DEB-58F4-4760-BB03-23CDC383DF43}" presName="compositeNode" presStyleCnt="0">
        <dgm:presLayoutVars>
          <dgm:bulletEnabled val="1"/>
        </dgm:presLayoutVars>
      </dgm:prSet>
      <dgm:spPr/>
    </dgm:pt>
    <dgm:pt modelId="{6BD08ACC-1941-4FBF-95AF-3DF1DEFAF83F}" type="pres">
      <dgm:prSet presAssocID="{43BE7DEB-58F4-4760-BB03-23CDC383DF43}" presName="image" presStyleLbl="fgImgPlace1" presStyleIdx="1" presStyleCnt="4"/>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pt>
    <dgm:pt modelId="{D050302E-7ED4-482E-AD7D-68BF9A64FA09}" type="pres">
      <dgm:prSet presAssocID="{43BE7DEB-58F4-4760-BB03-23CDC383DF43}" presName="childNode" presStyleLbl="node1" presStyleIdx="1" presStyleCnt="4">
        <dgm:presLayoutVars>
          <dgm:bulletEnabled val="1"/>
        </dgm:presLayoutVars>
      </dgm:prSet>
      <dgm:spPr/>
    </dgm:pt>
    <dgm:pt modelId="{3CFFEAEE-FF63-4747-B7A9-E2DC2F815170}" type="pres">
      <dgm:prSet presAssocID="{43BE7DEB-58F4-4760-BB03-23CDC383DF43}" presName="parentNode" presStyleLbl="revTx" presStyleIdx="1" presStyleCnt="4">
        <dgm:presLayoutVars>
          <dgm:chMax val="0"/>
          <dgm:bulletEnabled val="1"/>
        </dgm:presLayoutVars>
      </dgm:prSet>
      <dgm:spPr/>
    </dgm:pt>
    <dgm:pt modelId="{89D6CD61-EAC8-40C0-8092-F13ACD21CACF}" type="pres">
      <dgm:prSet presAssocID="{8064E067-5704-4988-8EBE-BD5661534448}" presName="sibTrans" presStyleCnt="0"/>
      <dgm:spPr/>
    </dgm:pt>
    <dgm:pt modelId="{47E4E3C6-39D5-4346-A4B5-8B4C17D30D28}" type="pres">
      <dgm:prSet presAssocID="{880621D7-4311-4DAB-88E6-797C706C97E8}" presName="compositeNode" presStyleCnt="0">
        <dgm:presLayoutVars>
          <dgm:bulletEnabled val="1"/>
        </dgm:presLayoutVars>
      </dgm:prSet>
      <dgm:spPr/>
    </dgm:pt>
    <dgm:pt modelId="{880A290A-3C77-468D-AE68-85DD9F89056E}" type="pres">
      <dgm:prSet presAssocID="{880621D7-4311-4DAB-88E6-797C706C97E8}" presName="image" presStyleLbl="fgImgPlace1" presStyleIdx="2" presStyleCnt="4"/>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pt>
    <dgm:pt modelId="{3DC1A59F-A1B9-46A5-9745-3D8467F5554A}" type="pres">
      <dgm:prSet presAssocID="{880621D7-4311-4DAB-88E6-797C706C97E8}" presName="childNode" presStyleLbl="node1" presStyleIdx="2" presStyleCnt="4">
        <dgm:presLayoutVars>
          <dgm:bulletEnabled val="1"/>
        </dgm:presLayoutVars>
      </dgm:prSet>
      <dgm:spPr/>
    </dgm:pt>
    <dgm:pt modelId="{EBD244A9-ACD9-4F4F-BBCD-BE0DFF760C73}" type="pres">
      <dgm:prSet presAssocID="{880621D7-4311-4DAB-88E6-797C706C97E8}" presName="parentNode" presStyleLbl="revTx" presStyleIdx="2" presStyleCnt="4">
        <dgm:presLayoutVars>
          <dgm:chMax val="0"/>
          <dgm:bulletEnabled val="1"/>
        </dgm:presLayoutVars>
      </dgm:prSet>
      <dgm:spPr/>
    </dgm:pt>
    <dgm:pt modelId="{2C37FA50-8332-46B4-AF85-4B5F8D955732}" type="pres">
      <dgm:prSet presAssocID="{A65F414B-BD77-4460-9F7F-6E7A47DD66D1}" presName="sibTrans" presStyleCnt="0"/>
      <dgm:spPr/>
    </dgm:pt>
    <dgm:pt modelId="{2D63E4F4-E20E-4842-AA4F-4C67E34A0066}" type="pres">
      <dgm:prSet presAssocID="{3EEBEA27-43DB-49C5-8F86-117B31BAF649}" presName="compositeNode" presStyleCnt="0">
        <dgm:presLayoutVars>
          <dgm:bulletEnabled val="1"/>
        </dgm:presLayoutVars>
      </dgm:prSet>
      <dgm:spPr/>
    </dgm:pt>
    <dgm:pt modelId="{824A7F94-47BF-447E-A7BC-22B8C85DC153}" type="pres">
      <dgm:prSet presAssocID="{3EEBEA27-43DB-49C5-8F86-117B31BAF649}" presName="image" presStyleLbl="fgImgPlace1" presStyleIdx="3" presStyleCnt="4"/>
      <dgm:spPr>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pt>
    <dgm:pt modelId="{D17EFD0C-9880-41AD-A9A0-804250CD81CE}" type="pres">
      <dgm:prSet presAssocID="{3EEBEA27-43DB-49C5-8F86-117B31BAF649}" presName="childNode" presStyleLbl="node1" presStyleIdx="3" presStyleCnt="4">
        <dgm:presLayoutVars>
          <dgm:bulletEnabled val="1"/>
        </dgm:presLayoutVars>
      </dgm:prSet>
      <dgm:spPr/>
    </dgm:pt>
    <dgm:pt modelId="{EF29A626-3663-447E-9577-DFF9C89630D6}" type="pres">
      <dgm:prSet presAssocID="{3EEBEA27-43DB-49C5-8F86-117B31BAF649}" presName="parentNode" presStyleLbl="revTx" presStyleIdx="3" presStyleCnt="4">
        <dgm:presLayoutVars>
          <dgm:chMax val="0"/>
          <dgm:bulletEnabled val="1"/>
        </dgm:presLayoutVars>
      </dgm:prSet>
      <dgm:spPr/>
    </dgm:pt>
  </dgm:ptLst>
  <dgm:cxnLst>
    <dgm:cxn modelId="{1E2F5A04-9A5B-4711-98FB-53AFB7CFFA44}" type="presOf" srcId="{8845E362-89FB-47C7-AAD2-01A6C974C19F}" destId="{EA01D0C3-002F-432D-9F46-CB673289B482}" srcOrd="0" destOrd="4" presId="urn:microsoft.com/office/officeart/2005/8/layout/hList2"/>
    <dgm:cxn modelId="{874C7D04-02B0-4017-B48E-EDD79C855251}" srcId="{3EEBEA27-43DB-49C5-8F86-117B31BAF649}" destId="{539B1F42-9A27-4210-A0F0-C17D34AB0F46}" srcOrd="5" destOrd="0" parTransId="{13633F7A-7D85-4C8D-8A5F-E1C250D98C23}" sibTransId="{BA62B4CB-FCEC-430C-8AAA-E67ADF37F2BB}"/>
    <dgm:cxn modelId="{46537505-EB63-4EEF-91FC-A4EDFB868464}" srcId="{3EEBEA27-43DB-49C5-8F86-117B31BAF649}" destId="{2922EF6A-375B-45BA-9569-9032B39D4DCA}" srcOrd="0" destOrd="0" parTransId="{0A4E36C0-EDFB-4643-9BEE-1C82E7E438DD}" sibTransId="{B593034D-742F-414F-ABAE-3C91E4514983}"/>
    <dgm:cxn modelId="{99E7FE07-4766-4CE1-8633-CF21EECABE89}" srcId="{08D1C1F5-6963-4219-90F6-27E4BF6C0E1F}" destId="{61FA919F-17DE-4B77-BC41-538175339DAF}" srcOrd="1" destOrd="0" parTransId="{BA3D7127-DFDF-447E-B409-20319D892201}" sibTransId="{4FC67034-A914-49D4-AD17-6567A15AB961}"/>
    <dgm:cxn modelId="{5570A40B-CAE2-4788-96A0-6C52F5505D9F}" srcId="{880621D7-4311-4DAB-88E6-797C706C97E8}" destId="{0D9F406F-BEA1-4DDF-861F-F4F6AAE455D5}" srcOrd="0" destOrd="0" parTransId="{2276EEF0-5CD1-44B2-BC2A-6BF2A89482D2}" sibTransId="{42A3AE57-E107-42CA-A44A-014D739E09F2}"/>
    <dgm:cxn modelId="{C627930F-9E9B-40B6-93EF-053A7B763232}" type="presOf" srcId="{4574D93B-D0BC-4031-9EBA-6E131208C9EA}" destId="{3DC1A59F-A1B9-46A5-9745-3D8467F5554A}" srcOrd="0" destOrd="6" presId="urn:microsoft.com/office/officeart/2005/8/layout/hList2"/>
    <dgm:cxn modelId="{040BE10F-6F98-4E3D-9150-F86DADA13E59}" srcId="{4B5FA4E1-45AC-4C98-8DA9-FEDF3E18F619}" destId="{3EEBEA27-43DB-49C5-8F86-117B31BAF649}" srcOrd="3" destOrd="0" parTransId="{18F3926D-3033-44F2-BDF6-5E5E64F5B17A}" sibTransId="{001C86E1-A8B9-49AD-9069-83791EB85FB1}"/>
    <dgm:cxn modelId="{FAF8D212-AF9E-4B14-99BA-630893D4FAE5}" srcId="{43BE7DEB-58F4-4760-BB03-23CDC383DF43}" destId="{28E2A4C8-4721-4679-8993-775D0FC2F86D}" srcOrd="3" destOrd="0" parTransId="{C1007EB2-E748-4578-8762-1B3E5C3C884E}" sibTransId="{59065A58-36C3-42B8-BC4B-1E38921DFA49}"/>
    <dgm:cxn modelId="{4167CB13-12B9-4147-AADE-DFD7755E047C}" srcId="{08D1C1F5-6963-4219-90F6-27E4BF6C0E1F}" destId="{BD0C0276-1905-4B7B-9EE1-B397CF70C34D}" srcOrd="2" destOrd="0" parTransId="{234685C9-DCD3-41D5-99A1-B649CF31017C}" sibTransId="{70DCD8C2-6D9C-4A47-96F7-582C5193591A}"/>
    <dgm:cxn modelId="{F05C3519-1D05-4A24-8D22-51ADF7F7210E}" srcId="{08D1C1F5-6963-4219-90F6-27E4BF6C0E1F}" destId="{FC9FB38C-0FF2-41BD-8DF6-8545E12790FB}" srcOrd="0" destOrd="0" parTransId="{151D0DD1-C33A-4112-BAA9-644552D1FF47}" sibTransId="{FE53FD18-7B69-4EFD-91D3-BAA10F9DC76D}"/>
    <dgm:cxn modelId="{11A23A1A-0652-42A6-943A-CD72E80168E4}" srcId="{08D1C1F5-6963-4219-90F6-27E4BF6C0E1F}" destId="{8845E362-89FB-47C7-AAD2-01A6C974C19F}" srcOrd="4" destOrd="0" parTransId="{EE2A0F5F-FFF1-4E8B-ABEB-4F953D99F6A7}" sibTransId="{20A8FDB4-CBB9-4B58-9C46-14F7BB94A8E9}"/>
    <dgm:cxn modelId="{D0648521-5B36-4EBE-BE71-068A6C96EF92}" type="presOf" srcId="{E96BEB86-5657-4AD9-967B-7370AD509501}" destId="{D17EFD0C-9880-41AD-A9A0-804250CD81CE}" srcOrd="0" destOrd="1" presId="urn:microsoft.com/office/officeart/2005/8/layout/hList2"/>
    <dgm:cxn modelId="{065CFF27-915E-491B-A61A-8B03B58D0872}" type="presOf" srcId="{C7E169D9-FBC2-4FED-A19A-31C4D51431A1}" destId="{EA01D0C3-002F-432D-9F46-CB673289B482}" srcOrd="0" destOrd="6" presId="urn:microsoft.com/office/officeart/2005/8/layout/hList2"/>
    <dgm:cxn modelId="{6B06102B-8FFC-49E5-87B3-651B5A2B3429}" type="presOf" srcId="{FBFB1483-D770-45FB-A4C3-FD593A97C380}" destId="{EA01D0C3-002F-432D-9F46-CB673289B482}" srcOrd="0" destOrd="3" presId="urn:microsoft.com/office/officeart/2005/8/layout/hList2"/>
    <dgm:cxn modelId="{BCFBC139-70B7-4075-8E51-40EF13AE6E7E}" type="presOf" srcId="{539B1F42-9A27-4210-A0F0-C17D34AB0F46}" destId="{D17EFD0C-9880-41AD-A9A0-804250CD81CE}" srcOrd="0" destOrd="5" presId="urn:microsoft.com/office/officeart/2005/8/layout/hList2"/>
    <dgm:cxn modelId="{A3CBD05F-F101-475C-B567-165B292BA4E6}" type="presOf" srcId="{BD0C0276-1905-4B7B-9EE1-B397CF70C34D}" destId="{EA01D0C3-002F-432D-9F46-CB673289B482}" srcOrd="0" destOrd="2" presId="urn:microsoft.com/office/officeart/2005/8/layout/hList2"/>
    <dgm:cxn modelId="{D6B56E61-C1AC-44C5-95B2-473521E8D3E0}" srcId="{43BE7DEB-58F4-4760-BB03-23CDC383DF43}" destId="{15E45124-AB33-4181-86AD-2B2D9F837CD0}" srcOrd="2" destOrd="0" parTransId="{86C6A31E-6979-4F83-9882-BFD4C276F941}" sibTransId="{CD5F6403-C157-4C1A-BF98-73ABA4A6D6E2}"/>
    <dgm:cxn modelId="{94C6F662-43B1-41C2-A0D8-7247E389C0CC}" type="presOf" srcId="{8EDEA1AB-999B-4A5B-AC4C-3713C9AE4CBC}" destId="{D050302E-7ED4-482E-AD7D-68BF9A64FA09}" srcOrd="0" destOrd="0" presId="urn:microsoft.com/office/officeart/2005/8/layout/hList2"/>
    <dgm:cxn modelId="{6246CC63-BA16-44C9-8207-29BD76C87A87}" type="presOf" srcId="{44475875-6589-412D-A674-1347D4A8D292}" destId="{D17EFD0C-9880-41AD-A9A0-804250CD81CE}" srcOrd="0" destOrd="3" presId="urn:microsoft.com/office/officeart/2005/8/layout/hList2"/>
    <dgm:cxn modelId="{D3804E48-B9E8-4F20-98EA-896669CE0A30}" type="presOf" srcId="{BA189289-5D8E-46D8-9326-4CF5C584567B}" destId="{D050302E-7ED4-482E-AD7D-68BF9A64FA09}" srcOrd="0" destOrd="4" presId="urn:microsoft.com/office/officeart/2005/8/layout/hList2"/>
    <dgm:cxn modelId="{60F0DF69-D5F3-4907-BB8B-A21423961D8A}" type="presOf" srcId="{59993075-A94B-44E1-8C95-74D7133CBF6F}" destId="{3DC1A59F-A1B9-46A5-9745-3D8467F5554A}" srcOrd="0" destOrd="2" presId="urn:microsoft.com/office/officeart/2005/8/layout/hList2"/>
    <dgm:cxn modelId="{16C4594A-281D-44C7-8355-8592D3B9B5A5}" srcId="{4B5FA4E1-45AC-4C98-8DA9-FEDF3E18F619}" destId="{08D1C1F5-6963-4219-90F6-27E4BF6C0E1F}" srcOrd="0" destOrd="0" parTransId="{ED878A19-B208-415E-A5AC-9C16328FACE6}" sibTransId="{08AFB499-1241-453A-AF77-57683DB29C43}"/>
    <dgm:cxn modelId="{9BE7CC6A-53BC-427A-BB81-393F3B926465}" type="presOf" srcId="{FC9FB38C-0FF2-41BD-8DF6-8545E12790FB}" destId="{EA01D0C3-002F-432D-9F46-CB673289B482}" srcOrd="0" destOrd="0" presId="urn:microsoft.com/office/officeart/2005/8/layout/hList2"/>
    <dgm:cxn modelId="{D586116F-D4CA-4A89-8407-19CE4BB2D03C}" type="presOf" srcId="{EDE7B229-B1F3-44F7-870D-432D8CDC6593}" destId="{D17EFD0C-9880-41AD-A9A0-804250CD81CE}" srcOrd="0" destOrd="2" presId="urn:microsoft.com/office/officeart/2005/8/layout/hList2"/>
    <dgm:cxn modelId="{FFE5164F-22F6-4AF1-80B4-E0D82E822CB5}" type="presOf" srcId="{50A839A7-A1DC-48C6-8EF9-467096229C49}" destId="{D17EFD0C-9880-41AD-A9A0-804250CD81CE}" srcOrd="0" destOrd="4" presId="urn:microsoft.com/office/officeart/2005/8/layout/hList2"/>
    <dgm:cxn modelId="{C1294A57-E733-4386-9561-8A94C3876150}" srcId="{43BE7DEB-58F4-4760-BB03-23CDC383DF43}" destId="{8EDEA1AB-999B-4A5B-AC4C-3713C9AE4CBC}" srcOrd="0" destOrd="0" parTransId="{E6CCC228-6066-46CC-AD0C-CBA1479853A7}" sibTransId="{3EF03A4E-3C40-493C-8A56-E3B38554E079}"/>
    <dgm:cxn modelId="{B4752958-676B-4DD8-926A-B2B75B028815}" type="presOf" srcId="{4C0C73E7-9A59-4430-9064-F6FDB87D1C01}" destId="{D050302E-7ED4-482E-AD7D-68BF9A64FA09}" srcOrd="0" destOrd="1" presId="urn:microsoft.com/office/officeart/2005/8/layout/hList2"/>
    <dgm:cxn modelId="{FC721879-AF64-4FF5-8E9D-79E5F27F4C92}" srcId="{880621D7-4311-4DAB-88E6-797C706C97E8}" destId="{EE39802B-A567-439C-99F3-59E3BCE82502}" srcOrd="3" destOrd="0" parTransId="{E022A059-C8AE-4564-9707-F703A68A93E4}" sibTransId="{F8D6139B-72F7-42AB-ADFE-A44328154EF0}"/>
    <dgm:cxn modelId="{C11FF35A-943F-45D8-B00A-A5102A2E9AFA}" srcId="{880621D7-4311-4DAB-88E6-797C706C97E8}" destId="{4574D93B-D0BC-4031-9EBA-6E131208C9EA}" srcOrd="6" destOrd="0" parTransId="{7B569C87-EFFF-4EF3-A320-01820836D0A0}" sibTransId="{47BC9ED7-EE79-4483-A48E-89814DC61675}"/>
    <dgm:cxn modelId="{D930E283-90AD-47FD-BDB6-7C1AFF7CA61D}" type="presOf" srcId="{0D9F406F-BEA1-4DDF-861F-F4F6AAE455D5}" destId="{3DC1A59F-A1B9-46A5-9745-3D8467F5554A}" srcOrd="0" destOrd="0" presId="urn:microsoft.com/office/officeart/2005/8/layout/hList2"/>
    <dgm:cxn modelId="{F70ACD85-8A41-45E6-834C-EA10A0AF0BF2}" srcId="{880621D7-4311-4DAB-88E6-797C706C97E8}" destId="{A33D7C62-4E9F-459A-B804-751F907ECFB6}" srcOrd="4" destOrd="0" parTransId="{CED4E907-5BBB-4B4E-850C-5E751D3F324C}" sibTransId="{4785D4C0-A6D2-4A98-948D-DE30F2C0DA34}"/>
    <dgm:cxn modelId="{65A0AC88-7896-461E-A49F-EC002DA541F2}" srcId="{880621D7-4311-4DAB-88E6-797C706C97E8}" destId="{59993075-A94B-44E1-8C95-74D7133CBF6F}" srcOrd="2" destOrd="0" parTransId="{8A6B42F1-8DDE-4020-87A3-5C90517F66FB}" sibTransId="{591B7466-DAA3-44EF-AE9C-9B764A640359}"/>
    <dgm:cxn modelId="{5B3D8D89-A3B7-4182-9E62-A1DCD4B5F300}" type="presOf" srcId="{4B5FA4E1-45AC-4C98-8DA9-FEDF3E18F619}" destId="{8F10E0AE-749C-40DE-915B-2A8DE12AE78A}" srcOrd="0" destOrd="0" presId="urn:microsoft.com/office/officeart/2005/8/layout/hList2"/>
    <dgm:cxn modelId="{808BD28E-D239-45F4-A919-260B461ADD6F}" type="presOf" srcId="{2922EF6A-375B-45BA-9569-9032B39D4DCA}" destId="{D17EFD0C-9880-41AD-A9A0-804250CD81CE}" srcOrd="0" destOrd="0" presId="urn:microsoft.com/office/officeart/2005/8/layout/hList2"/>
    <dgm:cxn modelId="{36B8DF8E-D34F-490D-AEFB-833FA14008D8}" type="presOf" srcId="{880621D7-4311-4DAB-88E6-797C706C97E8}" destId="{EBD244A9-ACD9-4F4F-BBCD-BE0DFF760C73}" srcOrd="0" destOrd="0" presId="urn:microsoft.com/office/officeart/2005/8/layout/hList2"/>
    <dgm:cxn modelId="{196A538F-55B4-46F4-B790-FC18E869ED15}" type="presOf" srcId="{10946CDA-A60E-46CA-B6C4-6E9E94C6E0B8}" destId="{EA01D0C3-002F-432D-9F46-CB673289B482}" srcOrd="0" destOrd="7" presId="urn:microsoft.com/office/officeart/2005/8/layout/hList2"/>
    <dgm:cxn modelId="{B3AD9793-3192-49FF-939B-600ACE1B8E7A}" type="presOf" srcId="{08D1C1F5-6963-4219-90F6-27E4BF6C0E1F}" destId="{CA5B249D-D724-41C1-B131-2BEC38CE013D}" srcOrd="0" destOrd="0" presId="urn:microsoft.com/office/officeart/2005/8/layout/hList2"/>
    <dgm:cxn modelId="{69EAE495-775C-41C2-B5E1-C4F6C7C43C76}" srcId="{43BE7DEB-58F4-4760-BB03-23CDC383DF43}" destId="{8E767F07-F19E-4A1C-A1B5-FCD3780A1E52}" srcOrd="5" destOrd="0" parTransId="{6C12F35C-8137-4630-950F-8D5D7BA0CE62}" sibTransId="{C74618F9-7C0A-4F55-AB1C-3486BE37CAEA}"/>
    <dgm:cxn modelId="{3BF69796-5C66-40E9-8EA2-363FD151D987}" srcId="{43BE7DEB-58F4-4760-BB03-23CDC383DF43}" destId="{6E434117-19B1-478C-9A0B-6577BC170B04}" srcOrd="6" destOrd="0" parTransId="{F8078DD3-7268-425B-950E-1C62ACB81C03}" sibTransId="{FE4A142B-7D2B-4D00-B467-A31C994C71B5}"/>
    <dgm:cxn modelId="{7FFB6E9A-7545-47C6-B34D-ADC179E604E4}" type="presOf" srcId="{A33D7C62-4E9F-459A-B804-751F907ECFB6}" destId="{3DC1A59F-A1B9-46A5-9745-3D8467F5554A}" srcOrd="0" destOrd="4" presId="urn:microsoft.com/office/officeart/2005/8/layout/hList2"/>
    <dgm:cxn modelId="{3319A39B-06AC-4528-93AA-09E5B2E0B100}" type="presOf" srcId="{8E767F07-F19E-4A1C-A1B5-FCD3780A1E52}" destId="{D050302E-7ED4-482E-AD7D-68BF9A64FA09}" srcOrd="0" destOrd="5" presId="urn:microsoft.com/office/officeart/2005/8/layout/hList2"/>
    <dgm:cxn modelId="{8858B99C-CD3A-4BC3-A777-E93F7149A48C}" type="presOf" srcId="{28E2A4C8-4721-4679-8993-775D0FC2F86D}" destId="{D050302E-7ED4-482E-AD7D-68BF9A64FA09}" srcOrd="0" destOrd="3" presId="urn:microsoft.com/office/officeart/2005/8/layout/hList2"/>
    <dgm:cxn modelId="{6F3B39A1-C5DA-41C8-8616-7C930BFC13F6}" srcId="{3EEBEA27-43DB-49C5-8F86-117B31BAF649}" destId="{EDE7B229-B1F3-44F7-870D-432D8CDC6593}" srcOrd="2" destOrd="0" parTransId="{17443845-E152-46E8-A0B0-A047196FFF89}" sibTransId="{B3A7CE26-7052-465E-89DE-DEDFC0583D03}"/>
    <dgm:cxn modelId="{D45789A4-3247-4D21-A7C6-E9E3E8C515CB}" type="presOf" srcId="{61FA919F-17DE-4B77-BC41-538175339DAF}" destId="{EA01D0C3-002F-432D-9F46-CB673289B482}" srcOrd="0" destOrd="1" presId="urn:microsoft.com/office/officeart/2005/8/layout/hList2"/>
    <dgm:cxn modelId="{0BAC91A5-3870-491D-B367-403987D1258E}" srcId="{08D1C1F5-6963-4219-90F6-27E4BF6C0E1F}" destId="{10946CDA-A60E-46CA-B6C4-6E9E94C6E0B8}" srcOrd="7" destOrd="0" parTransId="{2DECB974-0B38-487B-97F3-E5A69C647263}" sibTransId="{2B8D2FA1-1B56-4665-A028-0A66B9FB143E}"/>
    <dgm:cxn modelId="{DDF245AE-CB3B-4A60-961C-188A0793C692}" type="presOf" srcId="{627E9C98-92A2-41B3-898D-4A9CE826AD4B}" destId="{3DC1A59F-A1B9-46A5-9745-3D8467F5554A}" srcOrd="0" destOrd="5" presId="urn:microsoft.com/office/officeart/2005/8/layout/hList2"/>
    <dgm:cxn modelId="{FF1E22B0-F3B5-40EA-88BC-19B55617F8DF}" srcId="{08D1C1F5-6963-4219-90F6-27E4BF6C0E1F}" destId="{C7E169D9-FBC2-4FED-A19A-31C4D51431A1}" srcOrd="6" destOrd="0" parTransId="{A0756BCA-368D-4F50-B212-78C3D2CAA653}" sibTransId="{F512B764-51AE-4CC2-9244-5EB797B02759}"/>
    <dgm:cxn modelId="{3309E5B9-B066-40AB-942F-629D1AE71AD2}" type="presOf" srcId="{6E434117-19B1-478C-9A0B-6577BC170B04}" destId="{D050302E-7ED4-482E-AD7D-68BF9A64FA09}" srcOrd="0" destOrd="6" presId="urn:microsoft.com/office/officeart/2005/8/layout/hList2"/>
    <dgm:cxn modelId="{21EDC7BD-7CB6-4D96-9B23-739A3789F3CB}" srcId="{3EEBEA27-43DB-49C5-8F86-117B31BAF649}" destId="{44475875-6589-412D-A674-1347D4A8D292}" srcOrd="3" destOrd="0" parTransId="{991358A0-EC49-4DE0-8DEF-3C4DD002B1AC}" sibTransId="{34867DB7-16A3-4C4B-8DBB-A7695A359762}"/>
    <dgm:cxn modelId="{10E222C5-7FEE-465A-B66B-7FEF7240EB3C}" type="presOf" srcId="{3EEBEA27-43DB-49C5-8F86-117B31BAF649}" destId="{EF29A626-3663-447E-9577-DFF9C89630D6}" srcOrd="0" destOrd="0" presId="urn:microsoft.com/office/officeart/2005/8/layout/hList2"/>
    <dgm:cxn modelId="{A5ED94CF-84E6-434D-B57A-3C9F64E636EA}" srcId="{43BE7DEB-58F4-4760-BB03-23CDC383DF43}" destId="{4C0C73E7-9A59-4430-9064-F6FDB87D1C01}" srcOrd="1" destOrd="0" parTransId="{9AFAF3E2-A53A-4B55-A70A-452808186F1F}" sibTransId="{A2978DF9-5EF4-40C5-A925-7A36B439E58C}"/>
    <dgm:cxn modelId="{B22D51D7-3EFF-4FAF-B571-855EA608ABF5}" srcId="{880621D7-4311-4DAB-88E6-797C706C97E8}" destId="{CA9ACB10-8913-46FD-8CAE-B6B06068BA63}" srcOrd="1" destOrd="0" parTransId="{5796D7E5-26C3-41E8-92EA-DA2356F69E64}" sibTransId="{1C2B4EA9-3DFF-4F24-9443-6A873B9EC9BA}"/>
    <dgm:cxn modelId="{E106E5D7-D801-459D-B96D-1F06BF4D6885}" type="presOf" srcId="{15E45124-AB33-4181-86AD-2B2D9F837CD0}" destId="{D050302E-7ED4-482E-AD7D-68BF9A64FA09}" srcOrd="0" destOrd="2" presId="urn:microsoft.com/office/officeart/2005/8/layout/hList2"/>
    <dgm:cxn modelId="{414CDBDA-10EB-4FAF-8EAA-421E6334B5A0}" type="presOf" srcId="{EE39802B-A567-439C-99F3-59E3BCE82502}" destId="{3DC1A59F-A1B9-46A5-9745-3D8467F5554A}" srcOrd="0" destOrd="3" presId="urn:microsoft.com/office/officeart/2005/8/layout/hList2"/>
    <dgm:cxn modelId="{F91FF8E0-876D-41FB-953B-477D9D78E8BF}" srcId="{880621D7-4311-4DAB-88E6-797C706C97E8}" destId="{627E9C98-92A2-41B3-898D-4A9CE826AD4B}" srcOrd="5" destOrd="0" parTransId="{90144995-2FF3-4C1E-B5A0-32D744D1F19D}" sibTransId="{F19C94B4-BF7F-4385-8B15-77A427A64031}"/>
    <dgm:cxn modelId="{B8A369E4-5EF9-4940-BF28-2E42190E7DDC}" srcId="{3EEBEA27-43DB-49C5-8F86-117B31BAF649}" destId="{E96BEB86-5657-4AD9-967B-7370AD509501}" srcOrd="1" destOrd="0" parTransId="{CF12A4BE-8475-45FA-8935-CA433F7CCECC}" sibTransId="{3AAE16AD-0027-44CC-A6E1-8FE34716AC20}"/>
    <dgm:cxn modelId="{A916B3EA-247B-473D-8198-895BB51DC72B}" srcId="{08D1C1F5-6963-4219-90F6-27E4BF6C0E1F}" destId="{04E18A88-B1C0-4F63-8C26-0FBF07F6EEC5}" srcOrd="5" destOrd="0" parTransId="{BFA2838A-536C-47F0-B967-3ED8ED69EC5E}" sibTransId="{2F211AE8-AF38-4626-AFFC-4F88A402003E}"/>
    <dgm:cxn modelId="{FF74A3ED-C5BA-4993-927A-5B2C88813503}" srcId="{4B5FA4E1-45AC-4C98-8DA9-FEDF3E18F619}" destId="{880621D7-4311-4DAB-88E6-797C706C97E8}" srcOrd="2" destOrd="0" parTransId="{F88A25AF-A699-43BA-814E-1C45C59134B0}" sibTransId="{A65F414B-BD77-4460-9F7F-6E7A47DD66D1}"/>
    <dgm:cxn modelId="{0AF349EE-EA4A-481E-A854-1053CED8FBA8}" srcId="{08D1C1F5-6963-4219-90F6-27E4BF6C0E1F}" destId="{FBFB1483-D770-45FB-A4C3-FD593A97C380}" srcOrd="3" destOrd="0" parTransId="{4D583B9D-8A5F-4DB6-8B22-585E7F5BB61E}" sibTransId="{8F089416-1293-466B-BBE9-9C6BFB50BEC0}"/>
    <dgm:cxn modelId="{8188DBF8-DA5F-49AF-9822-558C927E8E1A}" srcId="{3EEBEA27-43DB-49C5-8F86-117B31BAF649}" destId="{50A839A7-A1DC-48C6-8EF9-467096229C49}" srcOrd="4" destOrd="0" parTransId="{70AF8546-DF5A-437B-B13B-A28933909BD9}" sibTransId="{93401BC9-2621-49FA-87D4-BCA3FFA0290C}"/>
    <dgm:cxn modelId="{7517C8F9-72DD-41AE-9D47-21A8739056F8}" srcId="{43BE7DEB-58F4-4760-BB03-23CDC383DF43}" destId="{BA189289-5D8E-46D8-9326-4CF5C584567B}" srcOrd="4" destOrd="0" parTransId="{E63E8E07-32ED-40B1-BE4C-611E9805C132}" sibTransId="{F6942EE6-BA46-4410-AF2B-DE68B797073D}"/>
    <dgm:cxn modelId="{D037F7FA-A187-4D73-98AB-C91044B87E85}" type="presOf" srcId="{43BE7DEB-58F4-4760-BB03-23CDC383DF43}" destId="{3CFFEAEE-FF63-4747-B7A9-E2DC2F815170}" srcOrd="0" destOrd="0" presId="urn:microsoft.com/office/officeart/2005/8/layout/hList2"/>
    <dgm:cxn modelId="{98CB88FB-D9C5-4EC5-8F8D-8172E57559DD}" srcId="{4B5FA4E1-45AC-4C98-8DA9-FEDF3E18F619}" destId="{43BE7DEB-58F4-4760-BB03-23CDC383DF43}" srcOrd="1" destOrd="0" parTransId="{63AD4F87-4CB2-4E2D-A9D4-65DFBD2AFDB5}" sibTransId="{8064E067-5704-4988-8EBE-BD5661534448}"/>
    <dgm:cxn modelId="{4FD024FD-8254-4EE3-89D6-EF47AC976567}" type="presOf" srcId="{04E18A88-B1C0-4F63-8C26-0FBF07F6EEC5}" destId="{EA01D0C3-002F-432D-9F46-CB673289B482}" srcOrd="0" destOrd="5" presId="urn:microsoft.com/office/officeart/2005/8/layout/hList2"/>
    <dgm:cxn modelId="{5447F5FF-9FB7-4952-A108-E3EEB5359E03}" type="presOf" srcId="{CA9ACB10-8913-46FD-8CAE-B6B06068BA63}" destId="{3DC1A59F-A1B9-46A5-9745-3D8467F5554A}" srcOrd="0" destOrd="1" presId="urn:microsoft.com/office/officeart/2005/8/layout/hList2"/>
    <dgm:cxn modelId="{25601688-9DFB-4477-993E-BD9855FB3C42}" type="presParOf" srcId="{8F10E0AE-749C-40DE-915B-2A8DE12AE78A}" destId="{BD150997-A6B2-4D9B-A75E-C287C1441E76}" srcOrd="0" destOrd="0" presId="urn:microsoft.com/office/officeart/2005/8/layout/hList2"/>
    <dgm:cxn modelId="{3AAE1F24-A628-44E2-B520-D9889FD12E95}" type="presParOf" srcId="{BD150997-A6B2-4D9B-A75E-C287C1441E76}" destId="{ECF8EBB2-D552-476A-8BDE-1E808BC1A8B1}" srcOrd="0" destOrd="0" presId="urn:microsoft.com/office/officeart/2005/8/layout/hList2"/>
    <dgm:cxn modelId="{10E707ED-77F3-4E44-B913-4B4D06F11136}" type="presParOf" srcId="{BD150997-A6B2-4D9B-A75E-C287C1441E76}" destId="{EA01D0C3-002F-432D-9F46-CB673289B482}" srcOrd="1" destOrd="0" presId="urn:microsoft.com/office/officeart/2005/8/layout/hList2"/>
    <dgm:cxn modelId="{B34A917D-A032-4E62-B6B8-AF6DF3C6B3ED}" type="presParOf" srcId="{BD150997-A6B2-4D9B-A75E-C287C1441E76}" destId="{CA5B249D-D724-41C1-B131-2BEC38CE013D}" srcOrd="2" destOrd="0" presId="urn:microsoft.com/office/officeart/2005/8/layout/hList2"/>
    <dgm:cxn modelId="{713FE678-0F8E-4B75-9E52-97F09F09390D}" type="presParOf" srcId="{8F10E0AE-749C-40DE-915B-2A8DE12AE78A}" destId="{01306B74-A3E5-4E8F-A940-574A6D982972}" srcOrd="1" destOrd="0" presId="urn:microsoft.com/office/officeart/2005/8/layout/hList2"/>
    <dgm:cxn modelId="{79911098-EFBB-4D48-9304-0CC1F20E4214}" type="presParOf" srcId="{8F10E0AE-749C-40DE-915B-2A8DE12AE78A}" destId="{747AEC7B-4CF6-40D1-9388-EDD36ABBAA6B}" srcOrd="2" destOrd="0" presId="urn:microsoft.com/office/officeart/2005/8/layout/hList2"/>
    <dgm:cxn modelId="{F9E3AAB6-7C84-4115-A69F-B11014B449BC}" type="presParOf" srcId="{747AEC7B-4CF6-40D1-9388-EDD36ABBAA6B}" destId="{6BD08ACC-1941-4FBF-95AF-3DF1DEFAF83F}" srcOrd="0" destOrd="0" presId="urn:microsoft.com/office/officeart/2005/8/layout/hList2"/>
    <dgm:cxn modelId="{58AB5BB3-10B5-4A5D-B436-49C017D48097}" type="presParOf" srcId="{747AEC7B-4CF6-40D1-9388-EDD36ABBAA6B}" destId="{D050302E-7ED4-482E-AD7D-68BF9A64FA09}" srcOrd="1" destOrd="0" presId="urn:microsoft.com/office/officeart/2005/8/layout/hList2"/>
    <dgm:cxn modelId="{B5C589FF-7380-4BEB-8FB6-CB23DE75E60D}" type="presParOf" srcId="{747AEC7B-4CF6-40D1-9388-EDD36ABBAA6B}" destId="{3CFFEAEE-FF63-4747-B7A9-E2DC2F815170}" srcOrd="2" destOrd="0" presId="urn:microsoft.com/office/officeart/2005/8/layout/hList2"/>
    <dgm:cxn modelId="{3BF2F284-C5FD-436A-B7DF-7CC9C63BF3F4}" type="presParOf" srcId="{8F10E0AE-749C-40DE-915B-2A8DE12AE78A}" destId="{89D6CD61-EAC8-40C0-8092-F13ACD21CACF}" srcOrd="3" destOrd="0" presId="urn:microsoft.com/office/officeart/2005/8/layout/hList2"/>
    <dgm:cxn modelId="{DB718F8B-C6AB-444A-A8A8-4B0745E9C42D}" type="presParOf" srcId="{8F10E0AE-749C-40DE-915B-2A8DE12AE78A}" destId="{47E4E3C6-39D5-4346-A4B5-8B4C17D30D28}" srcOrd="4" destOrd="0" presId="urn:microsoft.com/office/officeart/2005/8/layout/hList2"/>
    <dgm:cxn modelId="{3D44A386-90AC-486F-A403-1701052B673A}" type="presParOf" srcId="{47E4E3C6-39D5-4346-A4B5-8B4C17D30D28}" destId="{880A290A-3C77-468D-AE68-85DD9F89056E}" srcOrd="0" destOrd="0" presId="urn:microsoft.com/office/officeart/2005/8/layout/hList2"/>
    <dgm:cxn modelId="{4B146BB0-6797-423C-9B75-458A5D16FE66}" type="presParOf" srcId="{47E4E3C6-39D5-4346-A4B5-8B4C17D30D28}" destId="{3DC1A59F-A1B9-46A5-9745-3D8467F5554A}" srcOrd="1" destOrd="0" presId="urn:microsoft.com/office/officeart/2005/8/layout/hList2"/>
    <dgm:cxn modelId="{9797747D-72F3-486D-838C-2425690FAF7D}" type="presParOf" srcId="{47E4E3C6-39D5-4346-A4B5-8B4C17D30D28}" destId="{EBD244A9-ACD9-4F4F-BBCD-BE0DFF760C73}" srcOrd="2" destOrd="0" presId="urn:microsoft.com/office/officeart/2005/8/layout/hList2"/>
    <dgm:cxn modelId="{097F34C9-7E35-4307-ADD5-746DB136BBA0}" type="presParOf" srcId="{8F10E0AE-749C-40DE-915B-2A8DE12AE78A}" destId="{2C37FA50-8332-46B4-AF85-4B5F8D955732}" srcOrd="5" destOrd="0" presId="urn:microsoft.com/office/officeart/2005/8/layout/hList2"/>
    <dgm:cxn modelId="{19994E59-B3BD-4222-BBF0-38F17925E60E}" type="presParOf" srcId="{8F10E0AE-749C-40DE-915B-2A8DE12AE78A}" destId="{2D63E4F4-E20E-4842-AA4F-4C67E34A0066}" srcOrd="6" destOrd="0" presId="urn:microsoft.com/office/officeart/2005/8/layout/hList2"/>
    <dgm:cxn modelId="{5B142561-8C55-4436-A2E4-78F138CDFB71}" type="presParOf" srcId="{2D63E4F4-E20E-4842-AA4F-4C67E34A0066}" destId="{824A7F94-47BF-447E-A7BC-22B8C85DC153}" srcOrd="0" destOrd="0" presId="urn:microsoft.com/office/officeart/2005/8/layout/hList2"/>
    <dgm:cxn modelId="{0B2F8DCE-C918-4108-B708-DCD3E5C03A9D}" type="presParOf" srcId="{2D63E4F4-E20E-4842-AA4F-4C67E34A0066}" destId="{D17EFD0C-9880-41AD-A9A0-804250CD81CE}" srcOrd="1" destOrd="0" presId="urn:microsoft.com/office/officeart/2005/8/layout/hList2"/>
    <dgm:cxn modelId="{1A4928F5-4925-461C-85F0-7114ED143FAB}" type="presParOf" srcId="{2D63E4F4-E20E-4842-AA4F-4C67E34A0066}" destId="{EF29A626-3663-447E-9577-DFF9C89630D6}"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78A710-10B3-4554-920F-CF23D69DE183}"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38626A2D-63D1-45FF-A8E3-836EE0351848}">
      <dgm:prSet/>
      <dgm:spPr/>
      <dgm:t>
        <a:bodyPr/>
        <a:lstStyle/>
        <a:p>
          <a:r>
            <a:rPr lang="en-US"/>
            <a:t>History </a:t>
          </a:r>
        </a:p>
      </dgm:t>
    </dgm:pt>
    <dgm:pt modelId="{2111CB06-AFA4-4EB6-AD79-2DCC0143E1C1}" type="parTrans" cxnId="{C42E8985-DF8C-43FA-BB5F-A5B591ACFCAF}">
      <dgm:prSet/>
      <dgm:spPr/>
      <dgm:t>
        <a:bodyPr/>
        <a:lstStyle/>
        <a:p>
          <a:endParaRPr lang="en-US"/>
        </a:p>
      </dgm:t>
    </dgm:pt>
    <dgm:pt modelId="{EA136692-C1AF-4163-AE9B-4BD43C3E882C}" type="sibTrans" cxnId="{C42E8985-DF8C-43FA-BB5F-A5B591ACFCAF}">
      <dgm:prSet/>
      <dgm:spPr/>
      <dgm:t>
        <a:bodyPr/>
        <a:lstStyle/>
        <a:p>
          <a:endParaRPr lang="en-US"/>
        </a:p>
      </dgm:t>
    </dgm:pt>
    <dgm:pt modelId="{4C4E7BC5-2498-4C27-98FB-DF74A2A3BFE4}">
      <dgm:prSet/>
      <dgm:spPr/>
      <dgm:t>
        <a:bodyPr/>
        <a:lstStyle/>
        <a:p>
          <a:r>
            <a:rPr lang="en-US" dirty="0"/>
            <a:t>Physical Examination</a:t>
          </a:r>
        </a:p>
      </dgm:t>
    </dgm:pt>
    <dgm:pt modelId="{3331D799-DE23-4084-89C2-B3923AC3FAD5}" type="parTrans" cxnId="{F29A5959-CF22-4DFB-874B-6316F979EEA1}">
      <dgm:prSet/>
      <dgm:spPr/>
      <dgm:t>
        <a:bodyPr/>
        <a:lstStyle/>
        <a:p>
          <a:endParaRPr lang="en-US"/>
        </a:p>
      </dgm:t>
    </dgm:pt>
    <dgm:pt modelId="{42828EDC-6CC6-4FF1-8462-EFE5EB063C5F}" type="sibTrans" cxnId="{F29A5959-CF22-4DFB-874B-6316F979EEA1}">
      <dgm:prSet/>
      <dgm:spPr/>
      <dgm:t>
        <a:bodyPr/>
        <a:lstStyle/>
        <a:p>
          <a:endParaRPr lang="en-US"/>
        </a:p>
      </dgm:t>
    </dgm:pt>
    <dgm:pt modelId="{695442D6-A830-4695-BB8B-BECE8B074F89}">
      <dgm:prSet/>
      <dgm:spPr/>
      <dgm:t>
        <a:bodyPr/>
        <a:lstStyle/>
        <a:p>
          <a:r>
            <a:rPr lang="en-US"/>
            <a:t>Investigation </a:t>
          </a:r>
        </a:p>
      </dgm:t>
    </dgm:pt>
    <dgm:pt modelId="{402A1AC9-1897-4A21-B2F9-8640AB52ABDF}" type="parTrans" cxnId="{840DE6D8-3870-4E94-9633-FC38EEE98C1E}">
      <dgm:prSet/>
      <dgm:spPr/>
      <dgm:t>
        <a:bodyPr/>
        <a:lstStyle/>
        <a:p>
          <a:endParaRPr lang="en-US"/>
        </a:p>
      </dgm:t>
    </dgm:pt>
    <dgm:pt modelId="{99574BCC-EC76-4411-B15D-03505574F4CB}" type="sibTrans" cxnId="{840DE6D8-3870-4E94-9633-FC38EEE98C1E}">
      <dgm:prSet/>
      <dgm:spPr/>
      <dgm:t>
        <a:bodyPr/>
        <a:lstStyle/>
        <a:p>
          <a:endParaRPr lang="en-US"/>
        </a:p>
      </dgm:t>
    </dgm:pt>
    <dgm:pt modelId="{A718332C-7EA0-401A-A202-7844308255BD}">
      <dgm:prSet/>
      <dgm:spPr/>
      <dgm:t>
        <a:bodyPr/>
        <a:lstStyle/>
        <a:p>
          <a:r>
            <a:rPr lang="en-US"/>
            <a:t>Management</a:t>
          </a:r>
        </a:p>
      </dgm:t>
    </dgm:pt>
    <dgm:pt modelId="{092441D3-757D-4D0A-B4A6-B2A5964C9EA1}" type="parTrans" cxnId="{B74EFAA8-7438-41F9-9D8A-73DAB022A456}">
      <dgm:prSet/>
      <dgm:spPr/>
      <dgm:t>
        <a:bodyPr/>
        <a:lstStyle/>
        <a:p>
          <a:endParaRPr lang="en-US"/>
        </a:p>
      </dgm:t>
    </dgm:pt>
    <dgm:pt modelId="{6E49A161-FAF6-46A0-9E57-F729ED0C8CE4}" type="sibTrans" cxnId="{B74EFAA8-7438-41F9-9D8A-73DAB022A456}">
      <dgm:prSet/>
      <dgm:spPr/>
      <dgm:t>
        <a:bodyPr/>
        <a:lstStyle/>
        <a:p>
          <a:endParaRPr lang="en-US"/>
        </a:p>
      </dgm:t>
    </dgm:pt>
    <dgm:pt modelId="{7D33F7B8-6882-496C-B41E-CC61D9B1855A}" type="pres">
      <dgm:prSet presAssocID="{F078A710-10B3-4554-920F-CF23D69DE183}" presName="Name0" presStyleCnt="0">
        <dgm:presLayoutVars>
          <dgm:dir/>
          <dgm:resizeHandles val="exact"/>
        </dgm:presLayoutVars>
      </dgm:prSet>
      <dgm:spPr/>
    </dgm:pt>
    <dgm:pt modelId="{652C2DF9-3D7D-492C-9205-781F035AF0C8}" type="pres">
      <dgm:prSet presAssocID="{38626A2D-63D1-45FF-A8E3-836EE0351848}" presName="compNode" presStyleCnt="0"/>
      <dgm:spPr/>
    </dgm:pt>
    <dgm:pt modelId="{0D74BA4B-0071-4F45-9AB9-AE4B99B58C03}" type="pres">
      <dgm:prSet presAssocID="{38626A2D-63D1-45FF-A8E3-836EE0351848}" presName="pictRect" presStyleLbl="node1" presStyleIdx="0" presStyleCnt="4" custScaleX="42547" custScaleY="52103" custLinFactNeighborX="-210" custLinFactNeighborY="7586"/>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pt>
    <dgm:pt modelId="{1316C676-7180-4C49-8C76-91A75647124F}" type="pres">
      <dgm:prSet presAssocID="{38626A2D-63D1-45FF-A8E3-836EE0351848}" presName="textRect" presStyleLbl="revTx" presStyleIdx="0" presStyleCnt="4">
        <dgm:presLayoutVars>
          <dgm:bulletEnabled val="1"/>
        </dgm:presLayoutVars>
      </dgm:prSet>
      <dgm:spPr/>
    </dgm:pt>
    <dgm:pt modelId="{613640E1-D07E-4528-B0DD-AF92BB6E79E6}" type="pres">
      <dgm:prSet presAssocID="{EA136692-C1AF-4163-AE9B-4BD43C3E882C}" presName="sibTrans" presStyleLbl="sibTrans2D1" presStyleIdx="0" presStyleCnt="0"/>
      <dgm:spPr/>
    </dgm:pt>
    <dgm:pt modelId="{365D9F25-6669-4BAF-AB19-E06188CC5AA8}" type="pres">
      <dgm:prSet presAssocID="{4C4E7BC5-2498-4C27-98FB-DF74A2A3BFE4}" presName="compNode" presStyleCnt="0"/>
      <dgm:spPr/>
    </dgm:pt>
    <dgm:pt modelId="{4C3AB7FA-145A-4AF3-856F-0D7E04EC22B2}" type="pres">
      <dgm:prSet presAssocID="{4C4E7BC5-2498-4C27-98FB-DF74A2A3BFE4}" presName="pictRect" presStyleLbl="node1" presStyleIdx="1" presStyleCnt="4" custScaleX="42547" custScaleY="52103" custLinFactNeighborX="2983" custLinFactNeighborY="7586"/>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pt>
    <dgm:pt modelId="{62865CD1-85B4-41BD-90B3-FAE249E2BFDD}" type="pres">
      <dgm:prSet presAssocID="{4C4E7BC5-2498-4C27-98FB-DF74A2A3BFE4}" presName="textRect" presStyleLbl="revTx" presStyleIdx="1" presStyleCnt="4">
        <dgm:presLayoutVars>
          <dgm:bulletEnabled val="1"/>
        </dgm:presLayoutVars>
      </dgm:prSet>
      <dgm:spPr/>
    </dgm:pt>
    <dgm:pt modelId="{E0D2A28D-C8E8-4F66-B59D-A1128304A788}" type="pres">
      <dgm:prSet presAssocID="{42828EDC-6CC6-4FF1-8462-EFE5EB063C5F}" presName="sibTrans" presStyleLbl="sibTrans2D1" presStyleIdx="0" presStyleCnt="0"/>
      <dgm:spPr/>
    </dgm:pt>
    <dgm:pt modelId="{65C85B11-36D3-40F2-87A1-12E8BAC4414B}" type="pres">
      <dgm:prSet presAssocID="{695442D6-A830-4695-BB8B-BECE8B074F89}" presName="compNode" presStyleCnt="0"/>
      <dgm:spPr/>
    </dgm:pt>
    <dgm:pt modelId="{6F505321-E746-498B-83E8-FF5446046A9B}" type="pres">
      <dgm:prSet presAssocID="{695442D6-A830-4695-BB8B-BECE8B074F89}" presName="pictRect" presStyleLbl="node1" presStyleIdx="2" presStyleCnt="4" custScaleX="42547" custScaleY="52103" custLinFactNeighborX="-210" custLinFactNeighborY="7586"/>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pt>
    <dgm:pt modelId="{55261FD6-6CB9-426C-AF0B-4F600F4AF5C6}" type="pres">
      <dgm:prSet presAssocID="{695442D6-A830-4695-BB8B-BECE8B074F89}" presName="textRect" presStyleLbl="revTx" presStyleIdx="2" presStyleCnt="4">
        <dgm:presLayoutVars>
          <dgm:bulletEnabled val="1"/>
        </dgm:presLayoutVars>
      </dgm:prSet>
      <dgm:spPr/>
    </dgm:pt>
    <dgm:pt modelId="{FDE1AD39-5A1B-4D6E-B9BD-80FF43156312}" type="pres">
      <dgm:prSet presAssocID="{99574BCC-EC76-4411-B15D-03505574F4CB}" presName="sibTrans" presStyleLbl="sibTrans2D1" presStyleIdx="0" presStyleCnt="0"/>
      <dgm:spPr/>
    </dgm:pt>
    <dgm:pt modelId="{5AA4FF16-FF36-4783-A144-18A170AAB7CB}" type="pres">
      <dgm:prSet presAssocID="{A718332C-7EA0-401A-A202-7844308255BD}" presName="compNode" presStyleCnt="0"/>
      <dgm:spPr/>
    </dgm:pt>
    <dgm:pt modelId="{4366C987-EE40-4AEE-97F6-4DDE71C3E541}" type="pres">
      <dgm:prSet presAssocID="{A718332C-7EA0-401A-A202-7844308255BD}" presName="pictRect" presStyleLbl="node1" presStyleIdx="3" presStyleCnt="4" custScaleX="42547" custScaleY="52103" custLinFactNeighborX="-210" custLinFactNeighborY="7586"/>
      <dgm:spPr>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pt>
    <dgm:pt modelId="{F33E638E-2B48-4018-8048-EA5EDC5BB380}" type="pres">
      <dgm:prSet presAssocID="{A718332C-7EA0-401A-A202-7844308255BD}" presName="textRect" presStyleLbl="revTx" presStyleIdx="3" presStyleCnt="4">
        <dgm:presLayoutVars>
          <dgm:bulletEnabled val="1"/>
        </dgm:presLayoutVars>
      </dgm:prSet>
      <dgm:spPr/>
    </dgm:pt>
  </dgm:ptLst>
  <dgm:cxnLst>
    <dgm:cxn modelId="{97175E06-BDB8-46E5-972A-1B5BB8410554}" type="presOf" srcId="{EA136692-C1AF-4163-AE9B-4BD43C3E882C}" destId="{613640E1-D07E-4528-B0DD-AF92BB6E79E6}" srcOrd="0" destOrd="0" presId="urn:microsoft.com/office/officeart/2005/8/layout/pList1"/>
    <dgm:cxn modelId="{F8DA1F20-5275-4625-A5DA-B0DEFCDEB8D0}" type="presOf" srcId="{695442D6-A830-4695-BB8B-BECE8B074F89}" destId="{55261FD6-6CB9-426C-AF0B-4F600F4AF5C6}" srcOrd="0" destOrd="0" presId="urn:microsoft.com/office/officeart/2005/8/layout/pList1"/>
    <dgm:cxn modelId="{DD53582A-1E55-442A-B41A-1721E39D1461}" type="presOf" srcId="{A718332C-7EA0-401A-A202-7844308255BD}" destId="{F33E638E-2B48-4018-8048-EA5EDC5BB380}" srcOrd="0" destOrd="0" presId="urn:microsoft.com/office/officeart/2005/8/layout/pList1"/>
    <dgm:cxn modelId="{71D0D42C-A613-46CD-A206-5CA73E8081C8}" type="presOf" srcId="{F078A710-10B3-4554-920F-CF23D69DE183}" destId="{7D33F7B8-6882-496C-B41E-CC61D9B1855A}" srcOrd="0" destOrd="0" presId="urn:microsoft.com/office/officeart/2005/8/layout/pList1"/>
    <dgm:cxn modelId="{83F57550-E63A-4E43-ACA8-0B251D7854D8}" type="presOf" srcId="{42828EDC-6CC6-4FF1-8462-EFE5EB063C5F}" destId="{E0D2A28D-C8E8-4F66-B59D-A1128304A788}" srcOrd="0" destOrd="0" presId="urn:microsoft.com/office/officeart/2005/8/layout/pList1"/>
    <dgm:cxn modelId="{F29A5959-CF22-4DFB-874B-6316F979EEA1}" srcId="{F078A710-10B3-4554-920F-CF23D69DE183}" destId="{4C4E7BC5-2498-4C27-98FB-DF74A2A3BFE4}" srcOrd="1" destOrd="0" parTransId="{3331D799-DE23-4084-89C2-B3923AC3FAD5}" sibTransId="{42828EDC-6CC6-4FF1-8462-EFE5EB063C5F}"/>
    <dgm:cxn modelId="{C42E8985-DF8C-43FA-BB5F-A5B591ACFCAF}" srcId="{F078A710-10B3-4554-920F-CF23D69DE183}" destId="{38626A2D-63D1-45FF-A8E3-836EE0351848}" srcOrd="0" destOrd="0" parTransId="{2111CB06-AFA4-4EB6-AD79-2DCC0143E1C1}" sibTransId="{EA136692-C1AF-4163-AE9B-4BD43C3E882C}"/>
    <dgm:cxn modelId="{4AD2B18B-E40E-41D6-B5C4-7ED8FB8E26C6}" type="presOf" srcId="{38626A2D-63D1-45FF-A8E3-836EE0351848}" destId="{1316C676-7180-4C49-8C76-91A75647124F}" srcOrd="0" destOrd="0" presId="urn:microsoft.com/office/officeart/2005/8/layout/pList1"/>
    <dgm:cxn modelId="{B74EFAA8-7438-41F9-9D8A-73DAB022A456}" srcId="{F078A710-10B3-4554-920F-CF23D69DE183}" destId="{A718332C-7EA0-401A-A202-7844308255BD}" srcOrd="3" destOrd="0" parTransId="{092441D3-757D-4D0A-B4A6-B2A5964C9EA1}" sibTransId="{6E49A161-FAF6-46A0-9E57-F729ED0C8CE4}"/>
    <dgm:cxn modelId="{A5374CAB-E2EC-4517-ADE7-F8B7E1A3E25C}" type="presOf" srcId="{4C4E7BC5-2498-4C27-98FB-DF74A2A3BFE4}" destId="{62865CD1-85B4-41BD-90B3-FAE249E2BFDD}" srcOrd="0" destOrd="0" presId="urn:microsoft.com/office/officeart/2005/8/layout/pList1"/>
    <dgm:cxn modelId="{07D871BC-7C18-4D62-BE9E-D88AD9C3292E}" type="presOf" srcId="{99574BCC-EC76-4411-B15D-03505574F4CB}" destId="{FDE1AD39-5A1B-4D6E-B9BD-80FF43156312}" srcOrd="0" destOrd="0" presId="urn:microsoft.com/office/officeart/2005/8/layout/pList1"/>
    <dgm:cxn modelId="{840DE6D8-3870-4E94-9633-FC38EEE98C1E}" srcId="{F078A710-10B3-4554-920F-CF23D69DE183}" destId="{695442D6-A830-4695-BB8B-BECE8B074F89}" srcOrd="2" destOrd="0" parTransId="{402A1AC9-1897-4A21-B2F9-8640AB52ABDF}" sibTransId="{99574BCC-EC76-4411-B15D-03505574F4CB}"/>
    <dgm:cxn modelId="{9ACB7EF1-15E4-4646-B2FF-419776F1BE44}" type="presParOf" srcId="{7D33F7B8-6882-496C-B41E-CC61D9B1855A}" destId="{652C2DF9-3D7D-492C-9205-781F035AF0C8}" srcOrd="0" destOrd="0" presId="urn:microsoft.com/office/officeart/2005/8/layout/pList1"/>
    <dgm:cxn modelId="{631DA006-CC0C-4BAE-84D6-84FF08823BB6}" type="presParOf" srcId="{652C2DF9-3D7D-492C-9205-781F035AF0C8}" destId="{0D74BA4B-0071-4F45-9AB9-AE4B99B58C03}" srcOrd="0" destOrd="0" presId="urn:microsoft.com/office/officeart/2005/8/layout/pList1"/>
    <dgm:cxn modelId="{8527867C-9DB4-4AE6-AC8E-B169499E6D63}" type="presParOf" srcId="{652C2DF9-3D7D-492C-9205-781F035AF0C8}" destId="{1316C676-7180-4C49-8C76-91A75647124F}" srcOrd="1" destOrd="0" presId="urn:microsoft.com/office/officeart/2005/8/layout/pList1"/>
    <dgm:cxn modelId="{1ED7AF93-B08D-4F22-9038-8B09130ECAF0}" type="presParOf" srcId="{7D33F7B8-6882-496C-B41E-CC61D9B1855A}" destId="{613640E1-D07E-4528-B0DD-AF92BB6E79E6}" srcOrd="1" destOrd="0" presId="urn:microsoft.com/office/officeart/2005/8/layout/pList1"/>
    <dgm:cxn modelId="{FEF9BAC9-B00C-49B4-991D-22B79572605A}" type="presParOf" srcId="{7D33F7B8-6882-496C-B41E-CC61D9B1855A}" destId="{365D9F25-6669-4BAF-AB19-E06188CC5AA8}" srcOrd="2" destOrd="0" presId="urn:microsoft.com/office/officeart/2005/8/layout/pList1"/>
    <dgm:cxn modelId="{5CA2963F-4044-4A09-9581-1821CDB64D2E}" type="presParOf" srcId="{365D9F25-6669-4BAF-AB19-E06188CC5AA8}" destId="{4C3AB7FA-145A-4AF3-856F-0D7E04EC22B2}" srcOrd="0" destOrd="0" presId="urn:microsoft.com/office/officeart/2005/8/layout/pList1"/>
    <dgm:cxn modelId="{2A3C1922-F3A5-4A0A-BDEC-185D74FE8328}" type="presParOf" srcId="{365D9F25-6669-4BAF-AB19-E06188CC5AA8}" destId="{62865CD1-85B4-41BD-90B3-FAE249E2BFDD}" srcOrd="1" destOrd="0" presId="urn:microsoft.com/office/officeart/2005/8/layout/pList1"/>
    <dgm:cxn modelId="{5A2495C8-BAEB-45EC-91FE-CCE1CA02F0F1}" type="presParOf" srcId="{7D33F7B8-6882-496C-B41E-CC61D9B1855A}" destId="{E0D2A28D-C8E8-4F66-B59D-A1128304A788}" srcOrd="3" destOrd="0" presId="urn:microsoft.com/office/officeart/2005/8/layout/pList1"/>
    <dgm:cxn modelId="{0AE0E898-A20D-43EC-B30D-0C1EDA9D106F}" type="presParOf" srcId="{7D33F7B8-6882-496C-B41E-CC61D9B1855A}" destId="{65C85B11-36D3-40F2-87A1-12E8BAC4414B}" srcOrd="4" destOrd="0" presId="urn:microsoft.com/office/officeart/2005/8/layout/pList1"/>
    <dgm:cxn modelId="{7F62E5CC-C5C4-4CDC-99B0-B25F82276E67}" type="presParOf" srcId="{65C85B11-36D3-40F2-87A1-12E8BAC4414B}" destId="{6F505321-E746-498B-83E8-FF5446046A9B}" srcOrd="0" destOrd="0" presId="urn:microsoft.com/office/officeart/2005/8/layout/pList1"/>
    <dgm:cxn modelId="{9B0A91D5-2154-4B0E-BE96-FA19128163F8}" type="presParOf" srcId="{65C85B11-36D3-40F2-87A1-12E8BAC4414B}" destId="{55261FD6-6CB9-426C-AF0B-4F600F4AF5C6}" srcOrd="1" destOrd="0" presId="urn:microsoft.com/office/officeart/2005/8/layout/pList1"/>
    <dgm:cxn modelId="{B5A4FA85-BB29-450A-A0D9-427584E43B67}" type="presParOf" srcId="{7D33F7B8-6882-496C-B41E-CC61D9B1855A}" destId="{FDE1AD39-5A1B-4D6E-B9BD-80FF43156312}" srcOrd="5" destOrd="0" presId="urn:microsoft.com/office/officeart/2005/8/layout/pList1"/>
    <dgm:cxn modelId="{81FAB3D1-4BAC-4642-8A1B-DD307F0DA8F8}" type="presParOf" srcId="{7D33F7B8-6882-496C-B41E-CC61D9B1855A}" destId="{5AA4FF16-FF36-4783-A144-18A170AAB7CB}" srcOrd="6" destOrd="0" presId="urn:microsoft.com/office/officeart/2005/8/layout/pList1"/>
    <dgm:cxn modelId="{0F488C80-1936-4767-903D-21553EF2606A}" type="presParOf" srcId="{5AA4FF16-FF36-4783-A144-18A170AAB7CB}" destId="{4366C987-EE40-4AEE-97F6-4DDE71C3E541}" srcOrd="0" destOrd="0" presId="urn:microsoft.com/office/officeart/2005/8/layout/pList1"/>
    <dgm:cxn modelId="{A6E7CE41-FEBD-4E9B-89FD-81D645B75DA5}" type="presParOf" srcId="{5AA4FF16-FF36-4783-A144-18A170AAB7CB}" destId="{F33E638E-2B48-4018-8048-EA5EDC5BB380}"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5B249D-D724-41C1-B131-2BEC38CE013D}">
      <dsp:nvSpPr>
        <dsp:cNvPr id="0" name=""/>
        <dsp:cNvSpPr/>
      </dsp:nvSpPr>
      <dsp:spPr>
        <a:xfrm rot="16200000">
          <a:off x="-1568079" y="2397297"/>
          <a:ext cx="3645408" cy="378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3474" bIns="0" numCol="1" spcCol="1270" anchor="t" anchorCtr="0">
          <a:noAutofit/>
        </a:bodyPr>
        <a:lstStyle/>
        <a:p>
          <a:pPr marL="0" lvl="0" indent="0" algn="r" defTabSz="1200150">
            <a:lnSpc>
              <a:spcPct val="90000"/>
            </a:lnSpc>
            <a:spcBef>
              <a:spcPct val="0"/>
            </a:spcBef>
            <a:spcAft>
              <a:spcPct val="35000"/>
            </a:spcAft>
            <a:buNone/>
          </a:pPr>
          <a:r>
            <a:rPr lang="en-US" sz="2700" kern="1200"/>
            <a:t>Cardiovascular causes</a:t>
          </a:r>
        </a:p>
      </dsp:txBody>
      <dsp:txXfrm>
        <a:off x="-1568079" y="2397297"/>
        <a:ext cx="3645408" cy="378112"/>
      </dsp:txXfrm>
    </dsp:sp>
    <dsp:sp modelId="{EA01D0C3-002F-432D-9F46-CB673289B482}">
      <dsp:nvSpPr>
        <dsp:cNvPr id="0" name=""/>
        <dsp:cNvSpPr/>
      </dsp:nvSpPr>
      <dsp:spPr>
        <a:xfrm>
          <a:off x="443680" y="763650"/>
          <a:ext cx="1883400" cy="3645408"/>
        </a:xfrm>
        <a:prstGeom prst="rect">
          <a:avLst/>
        </a:prstGeom>
        <a:solidFill>
          <a:srgbClr val="00206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333474" rIns="149352" bIns="14935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STEMI</a:t>
          </a:r>
        </a:p>
        <a:p>
          <a:pPr marL="171450" lvl="1" indent="-171450" algn="l" defTabSz="711200">
            <a:lnSpc>
              <a:spcPct val="90000"/>
            </a:lnSpc>
            <a:spcBef>
              <a:spcPct val="0"/>
            </a:spcBef>
            <a:spcAft>
              <a:spcPct val="15000"/>
            </a:spcAft>
            <a:buChar char="•"/>
          </a:pPr>
          <a:r>
            <a:rPr lang="en-US" sz="1600" kern="1200"/>
            <a:t>NSTEMI</a:t>
          </a:r>
        </a:p>
        <a:p>
          <a:pPr marL="171450" lvl="1" indent="-171450" algn="l" defTabSz="711200">
            <a:lnSpc>
              <a:spcPct val="90000"/>
            </a:lnSpc>
            <a:spcBef>
              <a:spcPct val="0"/>
            </a:spcBef>
            <a:spcAft>
              <a:spcPct val="15000"/>
            </a:spcAft>
            <a:buChar char="•"/>
          </a:pPr>
          <a:r>
            <a:rPr lang="en-US" sz="1600" kern="1200"/>
            <a:t>Aortic dissection</a:t>
          </a:r>
        </a:p>
        <a:p>
          <a:pPr marL="171450" lvl="1" indent="-171450" algn="l" defTabSz="711200">
            <a:lnSpc>
              <a:spcPct val="90000"/>
            </a:lnSpc>
            <a:spcBef>
              <a:spcPct val="0"/>
            </a:spcBef>
            <a:spcAft>
              <a:spcPct val="15000"/>
            </a:spcAft>
            <a:buChar char="•"/>
          </a:pPr>
          <a:r>
            <a:rPr lang="en-US" sz="1600" kern="1200" dirty="0"/>
            <a:t>Cardiac </a:t>
          </a:r>
          <a:r>
            <a:rPr lang="en-US" sz="1600" kern="1200" dirty="0" err="1"/>
            <a:t>tempnade</a:t>
          </a:r>
          <a:endParaRPr lang="en-US" sz="1600" kern="1200" dirty="0"/>
        </a:p>
        <a:p>
          <a:pPr marL="171450" lvl="1" indent="-171450" algn="l" defTabSz="711200">
            <a:lnSpc>
              <a:spcPct val="90000"/>
            </a:lnSpc>
            <a:spcBef>
              <a:spcPct val="0"/>
            </a:spcBef>
            <a:spcAft>
              <a:spcPct val="15000"/>
            </a:spcAft>
            <a:buChar char="•"/>
          </a:pPr>
          <a:r>
            <a:rPr lang="en-US" sz="1600" kern="1200"/>
            <a:t>Pericarditis</a:t>
          </a:r>
        </a:p>
        <a:p>
          <a:pPr marL="171450" lvl="1" indent="-171450" algn="l" defTabSz="711200">
            <a:lnSpc>
              <a:spcPct val="90000"/>
            </a:lnSpc>
            <a:spcBef>
              <a:spcPct val="0"/>
            </a:spcBef>
            <a:spcAft>
              <a:spcPct val="15000"/>
            </a:spcAft>
            <a:buChar char="•"/>
          </a:pPr>
          <a:r>
            <a:rPr lang="en-US" sz="1600" kern="1200"/>
            <a:t>Thoracic aortic aneurysm</a:t>
          </a:r>
        </a:p>
        <a:p>
          <a:pPr marL="171450" lvl="1" indent="-171450" algn="l" defTabSz="711200">
            <a:lnSpc>
              <a:spcPct val="90000"/>
            </a:lnSpc>
            <a:spcBef>
              <a:spcPct val="0"/>
            </a:spcBef>
            <a:spcAft>
              <a:spcPct val="15000"/>
            </a:spcAft>
            <a:buChar char="•"/>
          </a:pPr>
          <a:r>
            <a:rPr lang="en-US" sz="1600" kern="1200"/>
            <a:t>Heart failure exacerbation</a:t>
          </a:r>
        </a:p>
        <a:p>
          <a:pPr marL="171450" lvl="1" indent="-171450" algn="l" defTabSz="711200">
            <a:lnSpc>
              <a:spcPct val="90000"/>
            </a:lnSpc>
            <a:spcBef>
              <a:spcPct val="0"/>
            </a:spcBef>
            <a:spcAft>
              <a:spcPct val="15000"/>
            </a:spcAft>
            <a:buChar char="•"/>
          </a:pPr>
          <a:r>
            <a:rPr lang="en-US" sz="1600" kern="1200"/>
            <a:t>Takotsubo cardiomyopathy </a:t>
          </a:r>
        </a:p>
      </dsp:txBody>
      <dsp:txXfrm>
        <a:off x="443680" y="763650"/>
        <a:ext cx="1883400" cy="3645408"/>
      </dsp:txXfrm>
    </dsp:sp>
    <dsp:sp modelId="{ECF8EBB2-D552-476A-8BDE-1E808BC1A8B1}">
      <dsp:nvSpPr>
        <dsp:cNvPr id="0" name=""/>
        <dsp:cNvSpPr/>
      </dsp:nvSpPr>
      <dsp:spPr>
        <a:xfrm>
          <a:off x="65568" y="264541"/>
          <a:ext cx="756224" cy="756224"/>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3CFFEAEE-FF63-4747-B7A9-E2DC2F815170}">
      <dsp:nvSpPr>
        <dsp:cNvPr id="0" name=""/>
        <dsp:cNvSpPr/>
      </dsp:nvSpPr>
      <dsp:spPr>
        <a:xfrm rot="16200000">
          <a:off x="1190370" y="2397297"/>
          <a:ext cx="3645408" cy="378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3474" bIns="0" numCol="1" spcCol="1270" anchor="t" anchorCtr="0">
          <a:noAutofit/>
        </a:bodyPr>
        <a:lstStyle/>
        <a:p>
          <a:pPr marL="0" lvl="0" indent="0" algn="r" defTabSz="1200150">
            <a:lnSpc>
              <a:spcPct val="90000"/>
            </a:lnSpc>
            <a:spcBef>
              <a:spcPct val="0"/>
            </a:spcBef>
            <a:spcAft>
              <a:spcPct val="35000"/>
            </a:spcAft>
            <a:buNone/>
          </a:pPr>
          <a:r>
            <a:rPr lang="en-US" sz="2700" kern="1200"/>
            <a:t>Pulmonary causes</a:t>
          </a:r>
        </a:p>
      </dsp:txBody>
      <dsp:txXfrm>
        <a:off x="1190370" y="2397297"/>
        <a:ext cx="3645408" cy="378112"/>
      </dsp:txXfrm>
    </dsp:sp>
    <dsp:sp modelId="{D050302E-7ED4-482E-AD7D-68BF9A64FA09}">
      <dsp:nvSpPr>
        <dsp:cNvPr id="0" name=""/>
        <dsp:cNvSpPr/>
      </dsp:nvSpPr>
      <dsp:spPr>
        <a:xfrm>
          <a:off x="3202130" y="763650"/>
          <a:ext cx="1883400" cy="3645408"/>
        </a:xfrm>
        <a:prstGeom prst="rect">
          <a:avLst/>
        </a:prstGeom>
        <a:solidFill>
          <a:srgbClr val="00206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333474" rIns="149352" bIns="14935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Pulmonary embolism</a:t>
          </a:r>
        </a:p>
        <a:p>
          <a:pPr marL="171450" lvl="1" indent="-171450" algn="l" defTabSz="711200">
            <a:lnSpc>
              <a:spcPct val="90000"/>
            </a:lnSpc>
            <a:spcBef>
              <a:spcPct val="0"/>
            </a:spcBef>
            <a:spcAft>
              <a:spcPct val="15000"/>
            </a:spcAft>
            <a:buChar char="•"/>
          </a:pPr>
          <a:r>
            <a:rPr lang="en-US" sz="1600" kern="1200" dirty="0"/>
            <a:t>Tension pneumothorax</a:t>
          </a:r>
        </a:p>
        <a:p>
          <a:pPr marL="171450" lvl="1" indent="-171450" algn="l" defTabSz="711200">
            <a:lnSpc>
              <a:spcPct val="90000"/>
            </a:lnSpc>
            <a:spcBef>
              <a:spcPct val="0"/>
            </a:spcBef>
            <a:spcAft>
              <a:spcPct val="15000"/>
            </a:spcAft>
            <a:buChar char="•"/>
          </a:pPr>
          <a:r>
            <a:rPr lang="en-US" sz="1600" kern="1200" dirty="0"/>
            <a:t>Pneumonia</a:t>
          </a:r>
        </a:p>
        <a:p>
          <a:pPr marL="171450" lvl="1" indent="-171450" algn="l" defTabSz="711200">
            <a:lnSpc>
              <a:spcPct val="90000"/>
            </a:lnSpc>
            <a:spcBef>
              <a:spcPct val="0"/>
            </a:spcBef>
            <a:spcAft>
              <a:spcPct val="15000"/>
            </a:spcAft>
            <a:buChar char="•"/>
          </a:pPr>
          <a:r>
            <a:rPr lang="en-US" sz="1600" kern="1200" dirty="0"/>
            <a:t>Asthma exacerbation</a:t>
          </a:r>
        </a:p>
        <a:p>
          <a:pPr marL="171450" lvl="1" indent="-171450" algn="l" defTabSz="711200">
            <a:lnSpc>
              <a:spcPct val="90000"/>
            </a:lnSpc>
            <a:spcBef>
              <a:spcPct val="0"/>
            </a:spcBef>
            <a:spcAft>
              <a:spcPct val="15000"/>
            </a:spcAft>
            <a:buChar char="•"/>
          </a:pPr>
          <a:r>
            <a:rPr lang="en-US" sz="1600" kern="1200" dirty="0"/>
            <a:t>COPD exacerbation</a:t>
          </a:r>
        </a:p>
        <a:p>
          <a:pPr marL="171450" lvl="1" indent="-171450" algn="l" defTabSz="711200">
            <a:lnSpc>
              <a:spcPct val="90000"/>
            </a:lnSpc>
            <a:spcBef>
              <a:spcPct val="0"/>
            </a:spcBef>
            <a:spcAft>
              <a:spcPct val="15000"/>
            </a:spcAft>
            <a:buChar char="•"/>
          </a:pPr>
          <a:r>
            <a:rPr lang="en-US" sz="1600" kern="1200" dirty="0"/>
            <a:t>Pleural effusion</a:t>
          </a:r>
        </a:p>
        <a:p>
          <a:pPr marL="171450" lvl="1" indent="-171450" algn="l" defTabSz="711200">
            <a:lnSpc>
              <a:spcPct val="90000"/>
            </a:lnSpc>
            <a:spcBef>
              <a:spcPct val="0"/>
            </a:spcBef>
            <a:spcAft>
              <a:spcPct val="15000"/>
            </a:spcAft>
            <a:buChar char="•"/>
          </a:pPr>
          <a:endParaRPr lang="en-US" sz="1600" kern="1200" dirty="0"/>
        </a:p>
      </dsp:txBody>
      <dsp:txXfrm>
        <a:off x="3202130" y="763650"/>
        <a:ext cx="1883400" cy="3645408"/>
      </dsp:txXfrm>
    </dsp:sp>
    <dsp:sp modelId="{6BD08ACC-1941-4FBF-95AF-3DF1DEFAF83F}">
      <dsp:nvSpPr>
        <dsp:cNvPr id="0" name=""/>
        <dsp:cNvSpPr/>
      </dsp:nvSpPr>
      <dsp:spPr>
        <a:xfrm>
          <a:off x="2824018" y="264541"/>
          <a:ext cx="756224" cy="756224"/>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EBD244A9-ACD9-4F4F-BBCD-BE0DFF760C73}">
      <dsp:nvSpPr>
        <dsp:cNvPr id="0" name=""/>
        <dsp:cNvSpPr/>
      </dsp:nvSpPr>
      <dsp:spPr>
        <a:xfrm rot="16200000">
          <a:off x="3948820" y="2397297"/>
          <a:ext cx="3645408" cy="378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3474" bIns="0" numCol="1" spcCol="1270" anchor="t" anchorCtr="0">
          <a:noAutofit/>
        </a:bodyPr>
        <a:lstStyle/>
        <a:p>
          <a:pPr marL="0" lvl="0" indent="0" algn="r" defTabSz="1200150">
            <a:lnSpc>
              <a:spcPct val="90000"/>
            </a:lnSpc>
            <a:spcBef>
              <a:spcPct val="0"/>
            </a:spcBef>
            <a:spcAft>
              <a:spcPct val="35000"/>
            </a:spcAft>
            <a:buNone/>
          </a:pPr>
          <a:r>
            <a:rPr lang="en-US" sz="2700" kern="1200"/>
            <a:t>Gastrointestinal causes</a:t>
          </a:r>
        </a:p>
      </dsp:txBody>
      <dsp:txXfrm>
        <a:off x="3948820" y="2397297"/>
        <a:ext cx="3645408" cy="378112"/>
      </dsp:txXfrm>
    </dsp:sp>
    <dsp:sp modelId="{3DC1A59F-A1B9-46A5-9745-3D8467F5554A}">
      <dsp:nvSpPr>
        <dsp:cNvPr id="0" name=""/>
        <dsp:cNvSpPr/>
      </dsp:nvSpPr>
      <dsp:spPr>
        <a:xfrm>
          <a:off x="5960580" y="763650"/>
          <a:ext cx="1883400" cy="3645408"/>
        </a:xfrm>
        <a:prstGeom prst="rect">
          <a:avLst/>
        </a:prstGeom>
        <a:solidFill>
          <a:srgbClr val="00206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333474" rIns="149352" bIns="14935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Esophageal perforation</a:t>
          </a:r>
        </a:p>
        <a:p>
          <a:pPr marL="171450" lvl="1" indent="-171450" algn="l" defTabSz="711200">
            <a:lnSpc>
              <a:spcPct val="90000"/>
            </a:lnSpc>
            <a:spcBef>
              <a:spcPct val="0"/>
            </a:spcBef>
            <a:spcAft>
              <a:spcPct val="15000"/>
            </a:spcAft>
            <a:buChar char="•"/>
          </a:pPr>
          <a:r>
            <a:rPr lang="en-US" sz="1600" kern="1200" dirty="0"/>
            <a:t>GERD &amp; erosive esophagitis</a:t>
          </a:r>
        </a:p>
        <a:p>
          <a:pPr marL="171450" lvl="1" indent="-171450" algn="l" defTabSz="711200">
            <a:lnSpc>
              <a:spcPct val="90000"/>
            </a:lnSpc>
            <a:spcBef>
              <a:spcPct val="0"/>
            </a:spcBef>
            <a:spcAft>
              <a:spcPct val="15000"/>
            </a:spcAft>
            <a:buChar char="•"/>
          </a:pPr>
          <a:r>
            <a:rPr lang="en-US" sz="1600" kern="1200" dirty="0"/>
            <a:t>Gastritis</a:t>
          </a:r>
        </a:p>
        <a:p>
          <a:pPr marL="171450" lvl="1" indent="-171450" algn="l" defTabSz="711200">
            <a:lnSpc>
              <a:spcPct val="90000"/>
            </a:lnSpc>
            <a:spcBef>
              <a:spcPct val="0"/>
            </a:spcBef>
            <a:spcAft>
              <a:spcPct val="15000"/>
            </a:spcAft>
            <a:buChar char="•"/>
          </a:pPr>
          <a:r>
            <a:rPr lang="en-US" sz="1600" kern="1200" dirty="0"/>
            <a:t>PUD</a:t>
          </a:r>
        </a:p>
        <a:p>
          <a:pPr marL="171450" lvl="1" indent="-171450" algn="l" defTabSz="711200">
            <a:lnSpc>
              <a:spcPct val="90000"/>
            </a:lnSpc>
            <a:spcBef>
              <a:spcPct val="0"/>
            </a:spcBef>
            <a:spcAft>
              <a:spcPct val="15000"/>
            </a:spcAft>
            <a:buChar char="•"/>
          </a:pPr>
          <a:r>
            <a:rPr lang="en-US" sz="1600" kern="1200" dirty="0"/>
            <a:t>Acute Pancreatitis</a:t>
          </a:r>
        </a:p>
        <a:p>
          <a:pPr marL="171450" lvl="1" indent="-171450" algn="l" defTabSz="711200">
            <a:lnSpc>
              <a:spcPct val="90000"/>
            </a:lnSpc>
            <a:spcBef>
              <a:spcPct val="0"/>
            </a:spcBef>
            <a:spcAft>
              <a:spcPct val="15000"/>
            </a:spcAft>
            <a:buChar char="•"/>
          </a:pPr>
          <a:r>
            <a:rPr lang="en-US" sz="1600" kern="1200" dirty="0"/>
            <a:t>Esophageal hypermotility disorder</a:t>
          </a:r>
        </a:p>
        <a:p>
          <a:pPr marL="171450" lvl="1" indent="-171450" algn="l" defTabSz="711200">
            <a:lnSpc>
              <a:spcPct val="90000"/>
            </a:lnSpc>
            <a:spcBef>
              <a:spcPct val="0"/>
            </a:spcBef>
            <a:spcAft>
              <a:spcPct val="15000"/>
            </a:spcAft>
            <a:buChar char="•"/>
          </a:pPr>
          <a:r>
            <a:rPr lang="en-US" sz="1600" kern="1200" dirty="0"/>
            <a:t>Mallory-Weiss Syndrome</a:t>
          </a:r>
        </a:p>
      </dsp:txBody>
      <dsp:txXfrm>
        <a:off x="5960580" y="763650"/>
        <a:ext cx="1883400" cy="3645408"/>
      </dsp:txXfrm>
    </dsp:sp>
    <dsp:sp modelId="{880A290A-3C77-468D-AE68-85DD9F89056E}">
      <dsp:nvSpPr>
        <dsp:cNvPr id="0" name=""/>
        <dsp:cNvSpPr/>
      </dsp:nvSpPr>
      <dsp:spPr>
        <a:xfrm>
          <a:off x="5582468" y="264541"/>
          <a:ext cx="756224" cy="756224"/>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EF29A626-3663-447E-9577-DFF9C89630D6}">
      <dsp:nvSpPr>
        <dsp:cNvPr id="0" name=""/>
        <dsp:cNvSpPr/>
      </dsp:nvSpPr>
      <dsp:spPr>
        <a:xfrm rot="16200000">
          <a:off x="6707270" y="2397297"/>
          <a:ext cx="3645408" cy="378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3474" bIns="0" numCol="1" spcCol="1270" anchor="t" anchorCtr="0">
          <a:noAutofit/>
        </a:bodyPr>
        <a:lstStyle/>
        <a:p>
          <a:pPr marL="0" lvl="0" indent="0" algn="r" defTabSz="1200150">
            <a:lnSpc>
              <a:spcPct val="90000"/>
            </a:lnSpc>
            <a:spcBef>
              <a:spcPct val="0"/>
            </a:spcBef>
            <a:spcAft>
              <a:spcPct val="35000"/>
            </a:spcAft>
            <a:buNone/>
          </a:pPr>
          <a:r>
            <a:rPr lang="en-US" sz="2700" kern="1200"/>
            <a:t>Other causes</a:t>
          </a:r>
        </a:p>
      </dsp:txBody>
      <dsp:txXfrm>
        <a:off x="6707270" y="2397297"/>
        <a:ext cx="3645408" cy="378112"/>
      </dsp:txXfrm>
    </dsp:sp>
    <dsp:sp modelId="{D17EFD0C-9880-41AD-A9A0-804250CD81CE}">
      <dsp:nvSpPr>
        <dsp:cNvPr id="0" name=""/>
        <dsp:cNvSpPr/>
      </dsp:nvSpPr>
      <dsp:spPr>
        <a:xfrm>
          <a:off x="8719030" y="763650"/>
          <a:ext cx="1883400" cy="3645408"/>
        </a:xfrm>
        <a:prstGeom prst="rect">
          <a:avLst/>
        </a:prstGeom>
        <a:solidFill>
          <a:srgbClr val="00206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333474" rIns="149352" bIns="14935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Costochondritis and other MSK causes</a:t>
          </a:r>
        </a:p>
        <a:p>
          <a:pPr marL="171450" lvl="1" indent="-171450" algn="l" defTabSz="711200">
            <a:lnSpc>
              <a:spcPct val="90000"/>
            </a:lnSpc>
            <a:spcBef>
              <a:spcPct val="0"/>
            </a:spcBef>
            <a:spcAft>
              <a:spcPct val="15000"/>
            </a:spcAft>
            <a:buChar char="•"/>
          </a:pPr>
          <a:r>
            <a:rPr lang="en-US" sz="1600" kern="1200" dirty="0"/>
            <a:t>Herpes zoster</a:t>
          </a:r>
        </a:p>
        <a:p>
          <a:pPr marL="171450" lvl="1" indent="-171450" algn="l" defTabSz="711200">
            <a:lnSpc>
              <a:spcPct val="90000"/>
            </a:lnSpc>
            <a:spcBef>
              <a:spcPct val="0"/>
            </a:spcBef>
            <a:spcAft>
              <a:spcPct val="15000"/>
            </a:spcAft>
            <a:buChar char="•"/>
          </a:pPr>
          <a:r>
            <a:rPr lang="en-US" sz="1600" kern="1200" dirty="0"/>
            <a:t>Functional chest pain</a:t>
          </a:r>
        </a:p>
        <a:p>
          <a:pPr marL="171450" lvl="1" indent="-171450" algn="l" defTabSz="711200">
            <a:lnSpc>
              <a:spcPct val="90000"/>
            </a:lnSpc>
            <a:spcBef>
              <a:spcPct val="0"/>
            </a:spcBef>
            <a:spcAft>
              <a:spcPct val="15000"/>
            </a:spcAft>
            <a:buChar char="•"/>
          </a:pPr>
          <a:r>
            <a:rPr lang="en-US" sz="1600" kern="1200"/>
            <a:t>Psychogenic </a:t>
          </a:r>
          <a:endParaRPr lang="en-US" sz="1600" kern="1200" dirty="0"/>
        </a:p>
        <a:p>
          <a:pPr marL="171450" lvl="1" indent="-171450" algn="l" defTabSz="711200">
            <a:lnSpc>
              <a:spcPct val="90000"/>
            </a:lnSpc>
            <a:spcBef>
              <a:spcPct val="0"/>
            </a:spcBef>
            <a:spcAft>
              <a:spcPct val="15000"/>
            </a:spcAft>
            <a:buChar char="•"/>
          </a:pPr>
          <a:r>
            <a:rPr lang="en-US" sz="1600" kern="1200" dirty="0"/>
            <a:t>..etc.</a:t>
          </a:r>
        </a:p>
        <a:p>
          <a:pPr marL="171450" lvl="1" indent="-171450" algn="l" defTabSz="711200">
            <a:lnSpc>
              <a:spcPct val="90000"/>
            </a:lnSpc>
            <a:spcBef>
              <a:spcPct val="0"/>
            </a:spcBef>
            <a:spcAft>
              <a:spcPct val="15000"/>
            </a:spcAft>
            <a:buChar char="•"/>
          </a:pPr>
          <a:endParaRPr lang="en-US" sz="1600" kern="1200" dirty="0"/>
        </a:p>
      </dsp:txBody>
      <dsp:txXfrm>
        <a:off x="8719030" y="763650"/>
        <a:ext cx="1883400" cy="3645408"/>
      </dsp:txXfrm>
    </dsp:sp>
    <dsp:sp modelId="{824A7F94-47BF-447E-A7BC-22B8C85DC153}">
      <dsp:nvSpPr>
        <dsp:cNvPr id="0" name=""/>
        <dsp:cNvSpPr/>
      </dsp:nvSpPr>
      <dsp:spPr>
        <a:xfrm>
          <a:off x="8340918" y="264541"/>
          <a:ext cx="756224" cy="756224"/>
        </a:xfrm>
        <a:prstGeom prst="rect">
          <a:avLst/>
        </a:prstGeom>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a:effectLst/>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74BA4B-0071-4F45-9AB9-AE4B99B58C03}">
      <dsp:nvSpPr>
        <dsp:cNvPr id="0" name=""/>
        <dsp:cNvSpPr/>
      </dsp:nvSpPr>
      <dsp:spPr>
        <a:xfrm>
          <a:off x="711971" y="544448"/>
          <a:ext cx="1054499" cy="889732"/>
        </a:xfrm>
        <a:prstGeom prst="round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16C676-7180-4C49-8C76-91A75647124F}">
      <dsp:nvSpPr>
        <dsp:cNvPr id="0" name=""/>
        <dsp:cNvSpPr/>
      </dsp:nvSpPr>
      <dsp:spPr>
        <a:xfrm>
          <a:off x="5208" y="1713593"/>
          <a:ext cx="2478435" cy="919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0" numCol="1" spcCol="1270" anchor="t" anchorCtr="0">
          <a:noAutofit/>
        </a:bodyPr>
        <a:lstStyle/>
        <a:p>
          <a:pPr marL="0" lvl="0" indent="0" algn="ctr" defTabSz="1155700">
            <a:lnSpc>
              <a:spcPct val="90000"/>
            </a:lnSpc>
            <a:spcBef>
              <a:spcPct val="0"/>
            </a:spcBef>
            <a:spcAft>
              <a:spcPct val="35000"/>
            </a:spcAft>
            <a:buNone/>
          </a:pPr>
          <a:r>
            <a:rPr lang="en-US" sz="2600" kern="1200"/>
            <a:t>History </a:t>
          </a:r>
        </a:p>
      </dsp:txBody>
      <dsp:txXfrm>
        <a:off x="5208" y="1713593"/>
        <a:ext cx="2478435" cy="919499"/>
      </dsp:txXfrm>
    </dsp:sp>
    <dsp:sp modelId="{4C3AB7FA-145A-4AF3-856F-0D7E04EC22B2}">
      <dsp:nvSpPr>
        <dsp:cNvPr id="0" name=""/>
        <dsp:cNvSpPr/>
      </dsp:nvSpPr>
      <dsp:spPr>
        <a:xfrm>
          <a:off x="3517490" y="544448"/>
          <a:ext cx="1054499" cy="889732"/>
        </a:xfrm>
        <a:prstGeom prst="round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2865CD1-85B4-41BD-90B3-FAE249E2BFDD}">
      <dsp:nvSpPr>
        <dsp:cNvPr id="0" name=""/>
        <dsp:cNvSpPr/>
      </dsp:nvSpPr>
      <dsp:spPr>
        <a:xfrm>
          <a:off x="2731590" y="1713593"/>
          <a:ext cx="2478435" cy="919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0" numCol="1" spcCol="1270" anchor="t" anchorCtr="0">
          <a:noAutofit/>
        </a:bodyPr>
        <a:lstStyle/>
        <a:p>
          <a:pPr marL="0" lvl="0" indent="0" algn="ctr" defTabSz="1155700">
            <a:lnSpc>
              <a:spcPct val="90000"/>
            </a:lnSpc>
            <a:spcBef>
              <a:spcPct val="0"/>
            </a:spcBef>
            <a:spcAft>
              <a:spcPct val="35000"/>
            </a:spcAft>
            <a:buNone/>
          </a:pPr>
          <a:r>
            <a:rPr lang="en-US" sz="2600" kern="1200" dirty="0"/>
            <a:t>Physical Examination</a:t>
          </a:r>
        </a:p>
      </dsp:txBody>
      <dsp:txXfrm>
        <a:off x="2731590" y="1713593"/>
        <a:ext cx="2478435" cy="919499"/>
      </dsp:txXfrm>
    </dsp:sp>
    <dsp:sp modelId="{6F505321-E746-498B-83E8-FF5446046A9B}">
      <dsp:nvSpPr>
        <dsp:cNvPr id="0" name=""/>
        <dsp:cNvSpPr/>
      </dsp:nvSpPr>
      <dsp:spPr>
        <a:xfrm>
          <a:off x="6164736" y="544448"/>
          <a:ext cx="1054499" cy="889732"/>
        </a:xfrm>
        <a:prstGeom prst="round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261FD6-6CB9-426C-AF0B-4F600F4AF5C6}">
      <dsp:nvSpPr>
        <dsp:cNvPr id="0" name=""/>
        <dsp:cNvSpPr/>
      </dsp:nvSpPr>
      <dsp:spPr>
        <a:xfrm>
          <a:off x="5457973" y="1713593"/>
          <a:ext cx="2478435" cy="919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0" numCol="1" spcCol="1270" anchor="t" anchorCtr="0">
          <a:noAutofit/>
        </a:bodyPr>
        <a:lstStyle/>
        <a:p>
          <a:pPr marL="0" lvl="0" indent="0" algn="ctr" defTabSz="1155700">
            <a:lnSpc>
              <a:spcPct val="90000"/>
            </a:lnSpc>
            <a:spcBef>
              <a:spcPct val="0"/>
            </a:spcBef>
            <a:spcAft>
              <a:spcPct val="35000"/>
            </a:spcAft>
            <a:buNone/>
          </a:pPr>
          <a:r>
            <a:rPr lang="en-US" sz="2600" kern="1200"/>
            <a:t>Investigation </a:t>
          </a:r>
        </a:p>
      </dsp:txBody>
      <dsp:txXfrm>
        <a:off x="5457973" y="1713593"/>
        <a:ext cx="2478435" cy="919499"/>
      </dsp:txXfrm>
    </dsp:sp>
    <dsp:sp modelId="{4366C987-EE40-4AEE-97F6-4DDE71C3E541}">
      <dsp:nvSpPr>
        <dsp:cNvPr id="0" name=""/>
        <dsp:cNvSpPr/>
      </dsp:nvSpPr>
      <dsp:spPr>
        <a:xfrm>
          <a:off x="8891119" y="544448"/>
          <a:ext cx="1054499" cy="889732"/>
        </a:xfrm>
        <a:prstGeom prst="roundRect">
          <a:avLst/>
        </a:prstGeom>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3E638E-2B48-4018-8048-EA5EDC5BB380}">
      <dsp:nvSpPr>
        <dsp:cNvPr id="0" name=""/>
        <dsp:cNvSpPr/>
      </dsp:nvSpPr>
      <dsp:spPr>
        <a:xfrm>
          <a:off x="8184356" y="1713593"/>
          <a:ext cx="2478435" cy="919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0" numCol="1" spcCol="1270" anchor="t" anchorCtr="0">
          <a:noAutofit/>
        </a:bodyPr>
        <a:lstStyle/>
        <a:p>
          <a:pPr marL="0" lvl="0" indent="0" algn="ctr" defTabSz="1155700">
            <a:lnSpc>
              <a:spcPct val="90000"/>
            </a:lnSpc>
            <a:spcBef>
              <a:spcPct val="0"/>
            </a:spcBef>
            <a:spcAft>
              <a:spcPct val="35000"/>
            </a:spcAft>
            <a:buNone/>
          </a:pPr>
          <a:r>
            <a:rPr lang="en-US" sz="2600" kern="1200"/>
            <a:t>Management</a:t>
          </a:r>
        </a:p>
      </dsp:txBody>
      <dsp:txXfrm>
        <a:off x="8184356" y="1713593"/>
        <a:ext cx="2478435" cy="919499"/>
      </dsp:txXfrm>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82C529-FDC9-48B8-B6B4-C590B7B3DE29}" type="datetimeFigureOut">
              <a:rPr lang="en-US" smtClean="0"/>
              <a:t>4/23/2023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EE80C9-6CD5-4C18-9003-65A6F28A3D3F}" type="slidenum">
              <a:rPr lang="en-US" smtClean="0"/>
              <a:t>‹#›</a:t>
            </a:fld>
            <a:endParaRPr lang="en-US"/>
          </a:p>
        </p:txBody>
      </p:sp>
    </p:spTree>
    <p:extLst>
      <p:ext uri="{BB962C8B-B14F-4D97-AF65-F5344CB8AC3E}">
        <p14:creationId xmlns:p14="http://schemas.microsoft.com/office/powerpoint/2010/main" val="1927646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EE80C9-6CD5-4C18-9003-65A6F28A3D3F}" type="slidenum">
              <a:rPr lang="en-US" smtClean="0"/>
              <a:t>1</a:t>
            </a:fld>
            <a:endParaRPr lang="en-US"/>
          </a:p>
        </p:txBody>
      </p:sp>
    </p:spTree>
    <p:extLst>
      <p:ext uri="{BB962C8B-B14F-4D97-AF65-F5344CB8AC3E}">
        <p14:creationId xmlns:p14="http://schemas.microsoft.com/office/powerpoint/2010/main" val="3974323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Troponins are the preferred test for the diagnosis of AMI. Highly sensitive troponin assays become elevated more rapidly and elevations are even found in patients with what was classically considered to be unstable angina.</a:t>
            </a:r>
          </a:p>
          <a:p>
            <a:endParaRPr lang="en-US" dirty="0"/>
          </a:p>
          <a:p>
            <a:endParaRPr lang="en-US" dirty="0"/>
          </a:p>
        </p:txBody>
      </p:sp>
      <p:sp>
        <p:nvSpPr>
          <p:cNvPr id="4" name="Slide Number Placeholder 3"/>
          <p:cNvSpPr>
            <a:spLocks noGrp="1"/>
          </p:cNvSpPr>
          <p:nvPr>
            <p:ph type="sldNum" sz="quarter" idx="5"/>
          </p:nvPr>
        </p:nvSpPr>
        <p:spPr/>
        <p:txBody>
          <a:bodyPr/>
          <a:lstStyle/>
          <a:p>
            <a:fld id="{D7EE80C9-6CD5-4C18-9003-65A6F28A3D3F}" type="slidenum">
              <a:rPr lang="en-US" smtClean="0"/>
              <a:t>27</a:t>
            </a:fld>
            <a:endParaRPr lang="en-US"/>
          </a:p>
        </p:txBody>
      </p:sp>
    </p:spTree>
    <p:extLst>
      <p:ext uri="{BB962C8B-B14F-4D97-AF65-F5344CB8AC3E}">
        <p14:creationId xmlns:p14="http://schemas.microsoft.com/office/powerpoint/2010/main" val="888190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EE80C9-6CD5-4C18-9003-65A6F28A3D3F}" type="slidenum">
              <a:rPr lang="en-US" smtClean="0"/>
              <a:t>30</a:t>
            </a:fld>
            <a:endParaRPr lang="en-US"/>
          </a:p>
        </p:txBody>
      </p:sp>
    </p:spTree>
    <p:extLst>
      <p:ext uri="{BB962C8B-B14F-4D97-AF65-F5344CB8AC3E}">
        <p14:creationId xmlns:p14="http://schemas.microsoft.com/office/powerpoint/2010/main" val="1233461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EE80C9-6CD5-4C18-9003-65A6F28A3D3F}" type="slidenum">
              <a:rPr lang="en-US" smtClean="0"/>
              <a:t>31</a:t>
            </a:fld>
            <a:endParaRPr lang="en-US"/>
          </a:p>
        </p:txBody>
      </p:sp>
    </p:spTree>
    <p:extLst>
      <p:ext uri="{BB962C8B-B14F-4D97-AF65-F5344CB8AC3E}">
        <p14:creationId xmlns:p14="http://schemas.microsoft.com/office/powerpoint/2010/main" val="3453111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EE80C9-6CD5-4C18-9003-65A6F28A3D3F}" type="slidenum">
              <a:rPr lang="en-US" smtClean="0"/>
              <a:t>32</a:t>
            </a:fld>
            <a:endParaRPr lang="en-US"/>
          </a:p>
        </p:txBody>
      </p:sp>
    </p:spTree>
    <p:extLst>
      <p:ext uri="{BB962C8B-B14F-4D97-AF65-F5344CB8AC3E}">
        <p14:creationId xmlns:p14="http://schemas.microsoft.com/office/powerpoint/2010/main" val="710243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C81A0-FB7A-4357-8B37-1EC930D1E098}"/>
              </a:ext>
            </a:extLst>
          </p:cNvPr>
          <p:cNvSpPr>
            <a:spLocks noGrp="1"/>
          </p:cNvSpPr>
          <p:nvPr>
            <p:ph type="ctrTitle"/>
          </p:nvPr>
        </p:nvSpPr>
        <p:spPr>
          <a:xfrm>
            <a:off x="762000" y="1523999"/>
            <a:ext cx="10668000" cy="1985963"/>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D3C075C-7238-4F43-87E7-63A35BE6900C}"/>
              </a:ext>
            </a:extLst>
          </p:cNvPr>
          <p:cNvSpPr>
            <a:spLocks noGrp="1"/>
          </p:cNvSpPr>
          <p:nvPr>
            <p:ph type="subTitle" idx="1"/>
          </p:nvPr>
        </p:nvSpPr>
        <p:spPr>
          <a:xfrm>
            <a:off x="762000" y="3809999"/>
            <a:ext cx="10667998" cy="19859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AB67EEB-ABA8-4DA9-803B-0C6CD8A1284C}"/>
              </a:ext>
            </a:extLst>
          </p:cNvPr>
          <p:cNvSpPr>
            <a:spLocks noGrp="1"/>
          </p:cNvSpPr>
          <p:nvPr>
            <p:ph type="dt" sz="half" idx="10"/>
          </p:nvPr>
        </p:nvSpPr>
        <p:spPr/>
        <p:txBody>
          <a:bodyPr anchor="b" anchorCtr="0"/>
          <a:lstStyle/>
          <a:p>
            <a:fld id="{F4D57BDD-E64A-4D27-8978-82FFCA18A12C}" type="datetimeFigureOut">
              <a:rPr lang="en-US" smtClean="0"/>
              <a:t>4/23/2023</a:t>
            </a:fld>
            <a:endParaRPr lang="en-US"/>
          </a:p>
        </p:txBody>
      </p:sp>
      <p:sp>
        <p:nvSpPr>
          <p:cNvPr id="5" name="Footer Placeholder 4">
            <a:extLst>
              <a:ext uri="{FF2B5EF4-FFF2-40B4-BE49-F238E27FC236}">
                <a16:creationId xmlns:a16="http://schemas.microsoft.com/office/drawing/2014/main" id="{0FCFD314-1E75-41B9-A585-4F4A32A347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0CC8E8-C649-4A81-BF53-F078B2A98453}"/>
              </a:ext>
            </a:extLst>
          </p:cNvPr>
          <p:cNvSpPr>
            <a:spLocks noGrp="1"/>
          </p:cNvSpPr>
          <p:nvPr>
            <p:ph type="sldNum" sz="quarter" idx="12"/>
          </p:nvPr>
        </p:nvSpPr>
        <p:spPr/>
        <p:txBody>
          <a:bodyPr/>
          <a:lstStyle/>
          <a:p>
            <a:fld id="{D643A852-0206-46AC-B0EB-645612933129}" type="slidenum">
              <a:rPr lang="en-US" smtClean="0"/>
              <a:t>‹#›</a:t>
            </a:fld>
            <a:endParaRPr lang="en-US" dirty="0"/>
          </a:p>
        </p:txBody>
      </p:sp>
    </p:spTree>
    <p:extLst>
      <p:ext uri="{BB962C8B-B14F-4D97-AF65-F5344CB8AC3E}">
        <p14:creationId xmlns:p14="http://schemas.microsoft.com/office/powerpoint/2010/main" val="3674759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CE73F-2F7C-4941-9B13-ACB43A4983EC}"/>
              </a:ext>
            </a:extLst>
          </p:cNvPr>
          <p:cNvSpPr>
            <a:spLocks noGrp="1"/>
          </p:cNvSpPr>
          <p:nvPr>
            <p:ph type="title"/>
          </p:nvPr>
        </p:nvSpPr>
        <p:spPr>
          <a:xfrm>
            <a:off x="762000" y="1524000"/>
            <a:ext cx="9144000" cy="1523999"/>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8BC107E-F2BE-4057-B06B-1E50FD12B561}"/>
              </a:ext>
            </a:extLst>
          </p:cNvPr>
          <p:cNvSpPr>
            <a:spLocks noGrp="1"/>
          </p:cNvSpPr>
          <p:nvPr>
            <p:ph type="body" orient="vert" idx="1"/>
          </p:nvPr>
        </p:nvSpPr>
        <p:spPr>
          <a:xfrm>
            <a:off x="762000" y="3048000"/>
            <a:ext cx="10668000" cy="304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B9D7D8-1932-4215-A6E0-C16DA0DDB8B8}"/>
              </a:ext>
            </a:extLst>
          </p:cNvPr>
          <p:cNvSpPr>
            <a:spLocks noGrp="1"/>
          </p:cNvSpPr>
          <p:nvPr>
            <p:ph type="dt" sz="half" idx="10"/>
          </p:nvPr>
        </p:nvSpPr>
        <p:spPr/>
        <p:txBody>
          <a:bodyPr/>
          <a:lstStyle/>
          <a:p>
            <a:fld id="{F4D57BDD-E64A-4D27-8978-82FFCA18A12C}" type="datetimeFigureOut">
              <a:rPr lang="en-US" smtClean="0"/>
              <a:t>4/23/2023</a:t>
            </a:fld>
            <a:endParaRPr lang="en-US"/>
          </a:p>
        </p:txBody>
      </p:sp>
      <p:sp>
        <p:nvSpPr>
          <p:cNvPr id="5" name="Footer Placeholder 4">
            <a:extLst>
              <a:ext uri="{FF2B5EF4-FFF2-40B4-BE49-F238E27FC236}">
                <a16:creationId xmlns:a16="http://schemas.microsoft.com/office/drawing/2014/main" id="{4378B662-65E3-47B2-AD95-B041B57F3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93DBC5-88B5-4F2A-A0E3-752CB421737A}"/>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517555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6599DF-5B13-4800-ADD7-3A2A2F1C4889}"/>
              </a:ext>
            </a:extLst>
          </p:cNvPr>
          <p:cNvSpPr>
            <a:spLocks noGrp="1"/>
          </p:cNvSpPr>
          <p:nvPr>
            <p:ph type="title" orient="vert"/>
          </p:nvPr>
        </p:nvSpPr>
        <p:spPr>
          <a:xfrm>
            <a:off x="8724900" y="1523999"/>
            <a:ext cx="2705100" cy="4572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191E12-22D9-4DA9-A336-EA6A8B9B55B8}"/>
              </a:ext>
            </a:extLst>
          </p:cNvPr>
          <p:cNvSpPr>
            <a:spLocks noGrp="1"/>
          </p:cNvSpPr>
          <p:nvPr>
            <p:ph type="body" orient="vert" idx="1"/>
          </p:nvPr>
        </p:nvSpPr>
        <p:spPr>
          <a:xfrm>
            <a:off x="762000" y="1524000"/>
            <a:ext cx="76200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22A1D5-B7EF-43A4-81EF-B5A7EA35616B}"/>
              </a:ext>
            </a:extLst>
          </p:cNvPr>
          <p:cNvSpPr>
            <a:spLocks noGrp="1"/>
          </p:cNvSpPr>
          <p:nvPr>
            <p:ph type="dt" sz="half" idx="10"/>
          </p:nvPr>
        </p:nvSpPr>
        <p:spPr/>
        <p:txBody>
          <a:bodyPr/>
          <a:lstStyle/>
          <a:p>
            <a:fld id="{F4D57BDD-E64A-4D27-8978-82FFCA18A12C}" type="datetimeFigureOut">
              <a:rPr lang="en-US" smtClean="0"/>
              <a:t>4/23/2023</a:t>
            </a:fld>
            <a:endParaRPr lang="en-US"/>
          </a:p>
        </p:txBody>
      </p:sp>
      <p:sp>
        <p:nvSpPr>
          <p:cNvPr id="5" name="Footer Placeholder 4">
            <a:extLst>
              <a:ext uri="{FF2B5EF4-FFF2-40B4-BE49-F238E27FC236}">
                <a16:creationId xmlns:a16="http://schemas.microsoft.com/office/drawing/2014/main" id="{66809DFB-4410-42BF-B886-C984E3A53F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6487E8-E9A0-429E-88E5-34B1BE86BD23}"/>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521976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6A6A6-C260-4F8B-99DF-249C907BE5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6F8CB-5C97-4437-A672-4E43D0E5AE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0C990-05C1-4ECD-A899-722057AEA630}"/>
              </a:ext>
            </a:extLst>
          </p:cNvPr>
          <p:cNvSpPr>
            <a:spLocks noGrp="1"/>
          </p:cNvSpPr>
          <p:nvPr>
            <p:ph type="dt" sz="half" idx="10"/>
          </p:nvPr>
        </p:nvSpPr>
        <p:spPr/>
        <p:txBody>
          <a:bodyPr/>
          <a:lstStyle/>
          <a:p>
            <a:fld id="{F4D57BDD-E64A-4D27-8978-82FFCA18A12C}" type="datetimeFigureOut">
              <a:rPr lang="en-US" smtClean="0"/>
              <a:t>4/23/2023</a:t>
            </a:fld>
            <a:endParaRPr lang="en-US"/>
          </a:p>
        </p:txBody>
      </p:sp>
      <p:sp>
        <p:nvSpPr>
          <p:cNvPr id="5" name="Footer Placeholder 4">
            <a:extLst>
              <a:ext uri="{FF2B5EF4-FFF2-40B4-BE49-F238E27FC236}">
                <a16:creationId xmlns:a16="http://schemas.microsoft.com/office/drawing/2014/main" id="{C5E9811C-37A0-4DD1-8607-EFD4226E5D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CAB506-9570-4D3E-804F-A184A73DBCE6}"/>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699289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569B8-DEA4-4F12-9078-ECD731F2AC92}"/>
              </a:ext>
            </a:extLst>
          </p:cNvPr>
          <p:cNvSpPr>
            <a:spLocks noGrp="1"/>
          </p:cNvSpPr>
          <p:nvPr>
            <p:ph type="title"/>
          </p:nvPr>
        </p:nvSpPr>
        <p:spPr>
          <a:xfrm>
            <a:off x="762000" y="1530351"/>
            <a:ext cx="10668000" cy="2279650"/>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0D1F3B-E79C-4822-999D-205B0E76C66F}"/>
              </a:ext>
            </a:extLst>
          </p:cNvPr>
          <p:cNvSpPr>
            <a:spLocks noGrp="1"/>
          </p:cNvSpPr>
          <p:nvPr>
            <p:ph type="body" idx="1"/>
          </p:nvPr>
        </p:nvSpPr>
        <p:spPr>
          <a:xfrm>
            <a:off x="762000" y="4589464"/>
            <a:ext cx="10668000" cy="118318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145166-621E-4C71-A40F-64E514536729}"/>
              </a:ext>
            </a:extLst>
          </p:cNvPr>
          <p:cNvSpPr>
            <a:spLocks noGrp="1"/>
          </p:cNvSpPr>
          <p:nvPr>
            <p:ph type="dt" sz="half" idx="10"/>
          </p:nvPr>
        </p:nvSpPr>
        <p:spPr/>
        <p:txBody>
          <a:bodyPr/>
          <a:lstStyle/>
          <a:p>
            <a:fld id="{F4D57BDD-E64A-4D27-8978-82FFCA18A12C}" type="datetimeFigureOut">
              <a:rPr lang="en-US" smtClean="0"/>
              <a:t>4/23/2023</a:t>
            </a:fld>
            <a:endParaRPr lang="en-US"/>
          </a:p>
        </p:txBody>
      </p:sp>
      <p:sp>
        <p:nvSpPr>
          <p:cNvPr id="5" name="Footer Placeholder 4">
            <a:extLst>
              <a:ext uri="{FF2B5EF4-FFF2-40B4-BE49-F238E27FC236}">
                <a16:creationId xmlns:a16="http://schemas.microsoft.com/office/drawing/2014/main" id="{44B8A175-E39F-477F-997B-99FF8677A5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9115F-5456-4FA3-8484-B1806E7C48C7}"/>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8715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BC5C-CCF0-4BA5-B102-213AC6FD5A48}"/>
              </a:ext>
            </a:extLst>
          </p:cNvPr>
          <p:cNvSpPr>
            <a:spLocks noGrp="1"/>
          </p:cNvSpPr>
          <p:nvPr>
            <p:ph type="title"/>
          </p:nvPr>
        </p:nvSpPr>
        <p:spPr>
          <a:xfrm>
            <a:off x="762000" y="1524000"/>
            <a:ext cx="9144000" cy="126364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2237E63-3B4F-4C2F-A87C-9533227EB684}"/>
              </a:ext>
            </a:extLst>
          </p:cNvPr>
          <p:cNvSpPr>
            <a:spLocks noGrp="1"/>
          </p:cNvSpPr>
          <p:nvPr>
            <p:ph sz="half" idx="1"/>
          </p:nvPr>
        </p:nvSpPr>
        <p:spPr>
          <a:xfrm>
            <a:off x="762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78ACE3E-2FED-4289-B138-3EC2826909F5}"/>
              </a:ext>
            </a:extLst>
          </p:cNvPr>
          <p:cNvSpPr>
            <a:spLocks noGrp="1"/>
          </p:cNvSpPr>
          <p:nvPr>
            <p:ph sz="half" idx="2"/>
          </p:nvPr>
        </p:nvSpPr>
        <p:spPr>
          <a:xfrm>
            <a:off x="6858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55DB51-20DA-4BEF-90BA-DDD37DC080CF}"/>
              </a:ext>
            </a:extLst>
          </p:cNvPr>
          <p:cNvSpPr>
            <a:spLocks noGrp="1"/>
          </p:cNvSpPr>
          <p:nvPr>
            <p:ph type="dt" sz="half" idx="10"/>
          </p:nvPr>
        </p:nvSpPr>
        <p:spPr/>
        <p:txBody>
          <a:bodyPr/>
          <a:lstStyle/>
          <a:p>
            <a:fld id="{F4D57BDD-E64A-4D27-8978-82FFCA18A12C}" type="datetimeFigureOut">
              <a:rPr lang="en-US" smtClean="0"/>
              <a:t>4/23/2023</a:t>
            </a:fld>
            <a:endParaRPr lang="en-US"/>
          </a:p>
        </p:txBody>
      </p:sp>
      <p:sp>
        <p:nvSpPr>
          <p:cNvPr id="6" name="Footer Placeholder 5">
            <a:extLst>
              <a:ext uri="{FF2B5EF4-FFF2-40B4-BE49-F238E27FC236}">
                <a16:creationId xmlns:a16="http://schemas.microsoft.com/office/drawing/2014/main" id="{506D22E1-F0DB-4CB7-B2E3-D578EEAA6E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C29146B-54D6-4291-8EA2-6430024824AE}"/>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71109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4AE7-507A-4E14-96E2-5412FF8EA283}"/>
              </a:ext>
            </a:extLst>
          </p:cNvPr>
          <p:cNvSpPr>
            <a:spLocks noGrp="1"/>
          </p:cNvSpPr>
          <p:nvPr>
            <p:ph type="title"/>
          </p:nvPr>
        </p:nvSpPr>
        <p:spPr>
          <a:xfrm>
            <a:off x="762000" y="1527048"/>
            <a:ext cx="10668000" cy="75895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EDEEE83-2945-4C22-9597-57F1F1262841}"/>
              </a:ext>
            </a:extLst>
          </p:cNvPr>
          <p:cNvSpPr>
            <a:spLocks noGrp="1"/>
          </p:cNvSpPr>
          <p:nvPr>
            <p:ph type="body" idx="1"/>
          </p:nvPr>
        </p:nvSpPr>
        <p:spPr>
          <a:xfrm>
            <a:off x="762000" y="2285999"/>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C2494D-AD1D-4CB7-A17C-B69079113D71}"/>
              </a:ext>
            </a:extLst>
          </p:cNvPr>
          <p:cNvSpPr>
            <a:spLocks noGrp="1"/>
          </p:cNvSpPr>
          <p:nvPr>
            <p:ph sz="half" idx="2"/>
          </p:nvPr>
        </p:nvSpPr>
        <p:spPr>
          <a:xfrm>
            <a:off x="762001" y="3059113"/>
            <a:ext cx="4572000"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B23E4950-830D-4EE3-9F51-DD730255E0CD}"/>
              </a:ext>
            </a:extLst>
          </p:cNvPr>
          <p:cNvSpPr>
            <a:spLocks noGrp="1"/>
          </p:cNvSpPr>
          <p:nvPr>
            <p:ph type="body" sz="quarter" idx="3"/>
          </p:nvPr>
        </p:nvSpPr>
        <p:spPr>
          <a:xfrm>
            <a:off x="6857998" y="2286000"/>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F244AA-BDAA-4FDD-B742-449DF905730C}"/>
              </a:ext>
            </a:extLst>
          </p:cNvPr>
          <p:cNvSpPr>
            <a:spLocks noGrp="1"/>
          </p:cNvSpPr>
          <p:nvPr>
            <p:ph sz="quarter" idx="4"/>
          </p:nvPr>
        </p:nvSpPr>
        <p:spPr>
          <a:xfrm>
            <a:off x="6858000" y="3059113"/>
            <a:ext cx="4571998"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B78494-ECE0-41D2-97E2-CFAC0434A8B8}"/>
              </a:ext>
            </a:extLst>
          </p:cNvPr>
          <p:cNvSpPr>
            <a:spLocks noGrp="1"/>
          </p:cNvSpPr>
          <p:nvPr>
            <p:ph type="dt" sz="half" idx="10"/>
          </p:nvPr>
        </p:nvSpPr>
        <p:spPr/>
        <p:txBody>
          <a:bodyPr/>
          <a:lstStyle/>
          <a:p>
            <a:fld id="{F4D57BDD-E64A-4D27-8978-82FFCA18A12C}" type="datetimeFigureOut">
              <a:rPr lang="en-US" smtClean="0"/>
              <a:t>4/23/2023</a:t>
            </a:fld>
            <a:endParaRPr lang="en-US"/>
          </a:p>
        </p:txBody>
      </p:sp>
      <p:sp>
        <p:nvSpPr>
          <p:cNvPr id="8" name="Footer Placeholder 7">
            <a:extLst>
              <a:ext uri="{FF2B5EF4-FFF2-40B4-BE49-F238E27FC236}">
                <a16:creationId xmlns:a16="http://schemas.microsoft.com/office/drawing/2014/main" id="{185E4C20-6CC5-4259-B554-B19F1A7AA0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09AB13-CCCC-4074-9B66-CE0B37902E3F}"/>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701708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FB5FF-4FD1-4CE4-BBC5-E6402FE06F0C}"/>
              </a:ext>
            </a:extLst>
          </p:cNvPr>
          <p:cNvSpPr>
            <a:spLocks noGrp="1"/>
          </p:cNvSpPr>
          <p:nvPr>
            <p:ph type="title"/>
          </p:nvPr>
        </p:nvSpPr>
        <p:spPr>
          <a:xfrm>
            <a:off x="762000" y="1524000"/>
            <a:ext cx="9144000" cy="381000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E71AAD-C5B9-485B-84DD-60DAFD5F18BC}"/>
              </a:ext>
            </a:extLst>
          </p:cNvPr>
          <p:cNvSpPr>
            <a:spLocks noGrp="1"/>
          </p:cNvSpPr>
          <p:nvPr>
            <p:ph type="dt" sz="half" idx="10"/>
          </p:nvPr>
        </p:nvSpPr>
        <p:spPr/>
        <p:txBody>
          <a:bodyPr/>
          <a:lstStyle/>
          <a:p>
            <a:fld id="{F4D57BDD-E64A-4D27-8978-82FFCA18A12C}" type="datetimeFigureOut">
              <a:rPr lang="en-US" smtClean="0"/>
              <a:t>4/23/2023</a:t>
            </a:fld>
            <a:endParaRPr lang="en-US"/>
          </a:p>
        </p:txBody>
      </p:sp>
      <p:sp>
        <p:nvSpPr>
          <p:cNvPr id="4" name="Footer Placeholder 3">
            <a:extLst>
              <a:ext uri="{FF2B5EF4-FFF2-40B4-BE49-F238E27FC236}">
                <a16:creationId xmlns:a16="http://schemas.microsoft.com/office/drawing/2014/main" id="{9B7CACFF-0406-4EE2-9E8F-F594B952C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52A47E-1990-4B6B-BCCB-75B6F213A8ED}"/>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856090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C8FE4C-64F1-4C88-9D30-17F8131ED627}"/>
              </a:ext>
            </a:extLst>
          </p:cNvPr>
          <p:cNvSpPr>
            <a:spLocks noGrp="1"/>
          </p:cNvSpPr>
          <p:nvPr>
            <p:ph type="dt" sz="half" idx="10"/>
          </p:nvPr>
        </p:nvSpPr>
        <p:spPr/>
        <p:txBody>
          <a:bodyPr/>
          <a:lstStyle/>
          <a:p>
            <a:fld id="{F4D57BDD-E64A-4D27-8978-82FFCA18A12C}" type="datetimeFigureOut">
              <a:rPr lang="en-US" smtClean="0"/>
              <a:t>4/23/2023</a:t>
            </a:fld>
            <a:endParaRPr lang="en-US"/>
          </a:p>
        </p:txBody>
      </p:sp>
      <p:sp>
        <p:nvSpPr>
          <p:cNvPr id="3" name="Footer Placeholder 2">
            <a:extLst>
              <a:ext uri="{FF2B5EF4-FFF2-40B4-BE49-F238E27FC236}">
                <a16:creationId xmlns:a16="http://schemas.microsoft.com/office/drawing/2014/main" id="{D25D8FB3-6FA4-40A7-BDBF-76CD0F22FE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649F41-A021-4490-BB80-C89DF0293708}"/>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368241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EF60-874B-45DE-BF65-CF0D08577588}"/>
              </a:ext>
            </a:extLst>
          </p:cNvPr>
          <p:cNvSpPr>
            <a:spLocks noGrp="1"/>
          </p:cNvSpPr>
          <p:nvPr>
            <p:ph type="title"/>
          </p:nvPr>
        </p:nvSpPr>
        <p:spPr>
          <a:xfrm>
            <a:off x="762000" y="1524000"/>
            <a:ext cx="3821113" cy="1524000"/>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CD757B0-722D-425F-8BD4-9CD9093BCBF5}"/>
              </a:ext>
            </a:extLst>
          </p:cNvPr>
          <p:cNvSpPr>
            <a:spLocks noGrp="1"/>
          </p:cNvSpPr>
          <p:nvPr>
            <p:ph idx="1"/>
          </p:nvPr>
        </p:nvSpPr>
        <p:spPr>
          <a:xfrm>
            <a:off x="5334000" y="1524000"/>
            <a:ext cx="6096000" cy="3810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DB0F60-AADF-41C3-8BFC-B405E0A3F9AC}"/>
              </a:ext>
            </a:extLst>
          </p:cNvPr>
          <p:cNvSpPr>
            <a:spLocks noGrp="1"/>
          </p:cNvSpPr>
          <p:nvPr>
            <p:ph type="body" sz="half" idx="2"/>
          </p:nvPr>
        </p:nvSpPr>
        <p:spPr>
          <a:xfrm>
            <a:off x="762000" y="3048000"/>
            <a:ext cx="3821113"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AB1E11-97B6-42FD-9F45-6EDC3B83FABD}"/>
              </a:ext>
            </a:extLst>
          </p:cNvPr>
          <p:cNvSpPr>
            <a:spLocks noGrp="1"/>
          </p:cNvSpPr>
          <p:nvPr>
            <p:ph type="dt" sz="half" idx="10"/>
          </p:nvPr>
        </p:nvSpPr>
        <p:spPr/>
        <p:txBody>
          <a:bodyPr/>
          <a:lstStyle/>
          <a:p>
            <a:fld id="{F4D57BDD-E64A-4D27-8978-82FFCA18A12C}" type="datetimeFigureOut">
              <a:rPr lang="en-US" smtClean="0"/>
              <a:t>4/23/2023</a:t>
            </a:fld>
            <a:endParaRPr lang="en-US"/>
          </a:p>
        </p:txBody>
      </p:sp>
      <p:sp>
        <p:nvSpPr>
          <p:cNvPr id="6" name="Footer Placeholder 5">
            <a:extLst>
              <a:ext uri="{FF2B5EF4-FFF2-40B4-BE49-F238E27FC236}">
                <a16:creationId xmlns:a16="http://schemas.microsoft.com/office/drawing/2014/main" id="{E14D7DA9-F910-4337-99A2-91F4EA3612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93A2F2-339E-4406-9A90-534A38C5A069}"/>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47309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71599-6E07-4A55-9B93-4CA5EFE3FD76}"/>
              </a:ext>
            </a:extLst>
          </p:cNvPr>
          <p:cNvSpPr>
            <a:spLocks noGrp="1"/>
          </p:cNvSpPr>
          <p:nvPr>
            <p:ph type="title"/>
          </p:nvPr>
        </p:nvSpPr>
        <p:spPr>
          <a:xfrm>
            <a:off x="762001" y="1524000"/>
            <a:ext cx="3810000" cy="15240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2C2D26-DACA-4941-955E-18F7E236758C}"/>
              </a:ext>
            </a:extLst>
          </p:cNvPr>
          <p:cNvSpPr>
            <a:spLocks noGrp="1"/>
          </p:cNvSpPr>
          <p:nvPr>
            <p:ph type="pic" idx="1"/>
          </p:nvPr>
        </p:nvSpPr>
        <p:spPr>
          <a:xfrm>
            <a:off x="5333999" y="1524000"/>
            <a:ext cx="6095999" cy="381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7EDB26D-C5B0-41D6-A75F-F89A87BE243A}"/>
              </a:ext>
            </a:extLst>
          </p:cNvPr>
          <p:cNvSpPr>
            <a:spLocks noGrp="1"/>
          </p:cNvSpPr>
          <p:nvPr>
            <p:ph type="body" sz="half" idx="2"/>
          </p:nvPr>
        </p:nvSpPr>
        <p:spPr>
          <a:xfrm>
            <a:off x="762001" y="3048000"/>
            <a:ext cx="3810000"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9304B6-48DF-41FA-A089-8C83BBA63673}"/>
              </a:ext>
            </a:extLst>
          </p:cNvPr>
          <p:cNvSpPr>
            <a:spLocks noGrp="1"/>
          </p:cNvSpPr>
          <p:nvPr>
            <p:ph type="dt" sz="half" idx="10"/>
          </p:nvPr>
        </p:nvSpPr>
        <p:spPr/>
        <p:txBody>
          <a:bodyPr/>
          <a:lstStyle/>
          <a:p>
            <a:fld id="{F4D57BDD-E64A-4D27-8978-82FFCA18A12C}" type="datetimeFigureOut">
              <a:rPr lang="en-US" smtClean="0"/>
              <a:t>4/23/2023</a:t>
            </a:fld>
            <a:endParaRPr lang="en-US"/>
          </a:p>
        </p:txBody>
      </p:sp>
      <p:sp>
        <p:nvSpPr>
          <p:cNvPr id="6" name="Footer Placeholder 5">
            <a:extLst>
              <a:ext uri="{FF2B5EF4-FFF2-40B4-BE49-F238E27FC236}">
                <a16:creationId xmlns:a16="http://schemas.microsoft.com/office/drawing/2014/main" id="{14DFB82F-A17A-4BC7-A522-CD934BC35C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CC530C-8824-4BE3-884E-2AFF30B572BC}"/>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223110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1B49B9-8C94-4604-AEEE-CB5051962D27}"/>
              </a:ext>
            </a:extLst>
          </p:cNvPr>
          <p:cNvSpPr>
            <a:spLocks noGrp="1"/>
          </p:cNvSpPr>
          <p:nvPr>
            <p:ph type="title"/>
          </p:nvPr>
        </p:nvSpPr>
        <p:spPr>
          <a:xfrm>
            <a:off x="762000" y="1524000"/>
            <a:ext cx="9144000" cy="1263649"/>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C3204E-CAF5-48A1-928F-757507EC48C4}"/>
              </a:ext>
            </a:extLst>
          </p:cNvPr>
          <p:cNvSpPr>
            <a:spLocks noGrp="1"/>
          </p:cNvSpPr>
          <p:nvPr>
            <p:ph type="body" idx="1"/>
          </p:nvPr>
        </p:nvSpPr>
        <p:spPr>
          <a:xfrm>
            <a:off x="762000" y="3047999"/>
            <a:ext cx="10668000" cy="3048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9540D12-4B42-4790-8677-C9250F3CDDCF}"/>
              </a:ext>
            </a:extLst>
          </p:cNvPr>
          <p:cNvSpPr>
            <a:spLocks noGrp="1"/>
          </p:cNvSpPr>
          <p:nvPr>
            <p:ph type="dt" sz="half" idx="2"/>
          </p:nvPr>
        </p:nvSpPr>
        <p:spPr>
          <a:xfrm>
            <a:off x="762000" y="401594"/>
            <a:ext cx="3048000" cy="365125"/>
          </a:xfrm>
          <a:prstGeom prst="rect">
            <a:avLst/>
          </a:prstGeom>
        </p:spPr>
        <p:txBody>
          <a:bodyPr vert="horz" lIns="91440" tIns="45720" rIns="91440" bIns="45720" rtlCol="0" anchor="b" anchorCtr="0"/>
          <a:lstStyle>
            <a:lvl1pPr algn="l">
              <a:defRPr sz="1000">
                <a:solidFill>
                  <a:schemeClr val="tx1"/>
                </a:solidFill>
              </a:defRPr>
            </a:lvl1pPr>
          </a:lstStyle>
          <a:p>
            <a:fld id="{F4D57BDD-E64A-4D27-8978-82FFCA18A12C}" type="datetimeFigureOut">
              <a:rPr lang="en-US" smtClean="0"/>
              <a:pPr/>
              <a:t>4/23/2023</a:t>
            </a:fld>
            <a:endParaRPr lang="en-US" dirty="0"/>
          </a:p>
        </p:txBody>
      </p:sp>
      <p:sp>
        <p:nvSpPr>
          <p:cNvPr id="5" name="Footer Placeholder 4">
            <a:extLst>
              <a:ext uri="{FF2B5EF4-FFF2-40B4-BE49-F238E27FC236}">
                <a16:creationId xmlns:a16="http://schemas.microsoft.com/office/drawing/2014/main" id="{022B17CD-6C27-4CD1-B20D-EA4B8E54F4FD}"/>
              </a:ext>
            </a:extLst>
          </p:cNvPr>
          <p:cNvSpPr>
            <a:spLocks noGrp="1"/>
          </p:cNvSpPr>
          <p:nvPr>
            <p:ph type="ftr" sz="quarter" idx="3"/>
          </p:nvPr>
        </p:nvSpPr>
        <p:spPr>
          <a:xfrm>
            <a:off x="6858000" y="6096000"/>
            <a:ext cx="4572000" cy="365125"/>
          </a:xfrm>
          <a:prstGeom prst="rect">
            <a:avLst/>
          </a:prstGeom>
        </p:spPr>
        <p:txBody>
          <a:bodyPr vert="horz" lIns="91440" tIns="45720" rIns="91440" bIns="45720" rtlCol="0" anchor="t" anchorCtr="0"/>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C03A934F-C817-4C99-A2CF-C763A3F20627}"/>
              </a:ext>
            </a:extLst>
          </p:cNvPr>
          <p:cNvSpPr>
            <a:spLocks noGrp="1"/>
          </p:cNvSpPr>
          <p:nvPr>
            <p:ph type="sldNum" sz="quarter" idx="4"/>
          </p:nvPr>
        </p:nvSpPr>
        <p:spPr>
          <a:xfrm>
            <a:off x="9144000" y="401594"/>
            <a:ext cx="2286000" cy="762000"/>
          </a:xfrm>
          <a:prstGeom prst="rect">
            <a:avLst/>
          </a:prstGeom>
        </p:spPr>
        <p:txBody>
          <a:bodyPr vert="horz" lIns="91440" tIns="45720" rIns="91440" bIns="45720" rtlCol="0" anchor="t" anchorCtr="0"/>
          <a:lstStyle>
            <a:lvl1pPr algn="r">
              <a:defRPr sz="4000">
                <a:solidFill>
                  <a:schemeClr val="tx1"/>
                </a:solidFill>
                <a:latin typeface="+mj-lt"/>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3714650574"/>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14" r:id="rId5"/>
    <p:sldLayoutId id="2147483715" r:id="rId6"/>
    <p:sldLayoutId id="2147483720"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GIF"/></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33.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4252769E-B9F0-4068-A645-5BBEF16E9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6"/>
            <a:chOff x="476" y="-3923157"/>
            <a:chExt cx="10667524" cy="2493729"/>
          </a:xfrm>
        </p:grpSpPr>
        <p:sp>
          <p:nvSpPr>
            <p:cNvPr id="21" name="Freeform: Shape 20">
              <a:extLst>
                <a:ext uri="{FF2B5EF4-FFF2-40B4-BE49-F238E27FC236}">
                  <a16:creationId xmlns:a16="http://schemas.microsoft.com/office/drawing/2014/main" id="{1E12D6AD-7096-45BB-9C02-468B2704C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39953252-97DE-4766-B2F6-E4FDA2FD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FFD72D13-26A4-0DDA-071E-F8876E0E3D54}"/>
              </a:ext>
            </a:extLst>
          </p:cNvPr>
          <p:cNvSpPr>
            <a:spLocks noGrp="1"/>
          </p:cNvSpPr>
          <p:nvPr>
            <p:ph type="ctrTitle"/>
          </p:nvPr>
        </p:nvSpPr>
        <p:spPr>
          <a:xfrm>
            <a:off x="761999" y="712015"/>
            <a:ext cx="10152743" cy="2797948"/>
          </a:xfrm>
        </p:spPr>
        <p:txBody>
          <a:bodyPr>
            <a:normAutofit/>
          </a:bodyPr>
          <a:lstStyle/>
          <a:p>
            <a:pPr algn="l"/>
            <a:r>
              <a:rPr lang="en-US" sz="6800" dirty="0"/>
              <a:t>Approach to chest pain</a:t>
            </a:r>
          </a:p>
        </p:txBody>
      </p:sp>
      <p:sp>
        <p:nvSpPr>
          <p:cNvPr id="3" name="Subtitle 2">
            <a:extLst>
              <a:ext uri="{FF2B5EF4-FFF2-40B4-BE49-F238E27FC236}">
                <a16:creationId xmlns:a16="http://schemas.microsoft.com/office/drawing/2014/main" id="{4EB7C01A-2F76-9C27-4C73-95ADD35B48E4}"/>
              </a:ext>
            </a:extLst>
          </p:cNvPr>
          <p:cNvSpPr>
            <a:spLocks noGrp="1"/>
          </p:cNvSpPr>
          <p:nvPr>
            <p:ph type="subTitle" idx="1"/>
          </p:nvPr>
        </p:nvSpPr>
        <p:spPr>
          <a:xfrm>
            <a:off x="762000" y="3809999"/>
            <a:ext cx="8382000" cy="1223961"/>
          </a:xfrm>
        </p:spPr>
        <p:txBody>
          <a:bodyPr>
            <a:normAutofit/>
          </a:bodyPr>
          <a:lstStyle/>
          <a:p>
            <a:pPr algn="l"/>
            <a:r>
              <a:rPr lang="en-US" dirty="0" err="1"/>
              <a:t>Monther</a:t>
            </a:r>
            <a:r>
              <a:rPr lang="en-US" dirty="0"/>
              <a:t> Al-</a:t>
            </a:r>
            <a:r>
              <a:rPr lang="en-US" dirty="0" err="1"/>
              <a:t>Qatawneh</a:t>
            </a:r>
            <a:endParaRPr lang="en-US"/>
          </a:p>
          <a:p>
            <a:pPr algn="l"/>
            <a:r>
              <a:rPr lang="en-US" dirty="0"/>
              <a:t>Amin Al-</a:t>
            </a:r>
            <a:r>
              <a:rPr lang="en-US" dirty="0" err="1"/>
              <a:t>Qatawneh</a:t>
            </a:r>
            <a:endParaRPr lang="en-US"/>
          </a:p>
        </p:txBody>
      </p:sp>
    </p:spTree>
    <p:extLst>
      <p:ext uri="{BB962C8B-B14F-4D97-AF65-F5344CB8AC3E}">
        <p14:creationId xmlns:p14="http://schemas.microsoft.com/office/powerpoint/2010/main" val="186329719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23-04-19 05:01:31.029000"/>
          <p:cNvPicPr>
            <a:picLocks noChangeAspect="1"/>
          </p:cNvPicPr>
          <p:nvPr/>
        </p:nvPicPr>
        <p:blipFill>
          <a:blip r:embed="rId2"/>
          <a:stretch>
            <a:fillRect/>
          </a:stretch>
        </p:blipFill>
        <p:spPr>
          <a:xfrm>
            <a:off x="2728595" y="299720"/>
            <a:ext cx="6734810" cy="6258560"/>
          </a:xfrm>
          <a:prstGeom prst="rect">
            <a:avLst/>
          </a:prstGeom>
        </p:spPr>
      </p:pic>
      <p:sp>
        <p:nvSpPr>
          <p:cNvPr id="3" name="TextBox 2">
            <a:extLst>
              <a:ext uri="{FF2B5EF4-FFF2-40B4-BE49-F238E27FC236}">
                <a16:creationId xmlns:a16="http://schemas.microsoft.com/office/drawing/2014/main" id="{3F1F1323-667C-0D06-4823-E253D48763BB}"/>
              </a:ext>
            </a:extLst>
          </p:cNvPr>
          <p:cNvSpPr txBox="1"/>
          <p:nvPr/>
        </p:nvSpPr>
        <p:spPr>
          <a:xfrm>
            <a:off x="10087897" y="6500131"/>
            <a:ext cx="2104103" cy="369332"/>
          </a:xfrm>
          <a:prstGeom prst="rect">
            <a:avLst/>
          </a:prstGeom>
          <a:noFill/>
        </p:spPr>
        <p:txBody>
          <a:bodyPr wrap="square" rtlCol="0">
            <a:spAutoFit/>
          </a:bodyPr>
          <a:lstStyle/>
          <a:p>
            <a:pPr marL="0" algn="r" rtl="0" eaLnBrk="1" latinLnBrk="0" hangingPunct="1">
              <a:spcBef>
                <a:spcPts val="0"/>
              </a:spcBef>
              <a:spcAft>
                <a:spcPts val="0"/>
              </a:spcAft>
            </a:pPr>
            <a:r>
              <a:rPr lang="en-AU" sz="1800" kern="1200" dirty="0">
                <a:solidFill>
                  <a:srgbClr val="FFFFFF"/>
                </a:solidFill>
                <a:effectLst/>
                <a:latin typeface="Arial Nova Cond" panose="020B0506020202020204" pitchFamily="34" charset="0"/>
                <a:ea typeface="+mn-ea"/>
                <a:cs typeface="+mn-cs"/>
              </a:rPr>
              <a:t>RADIOPAEDIA</a:t>
            </a:r>
            <a:endParaRPr lang="en-US" dirty="0">
              <a:effectLst/>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52024-B335-18A7-DD6D-C228A4923C6B}"/>
              </a:ext>
            </a:extLst>
          </p:cNvPr>
          <p:cNvSpPr>
            <a:spLocks noGrp="1"/>
          </p:cNvSpPr>
          <p:nvPr>
            <p:ph type="title"/>
          </p:nvPr>
        </p:nvSpPr>
        <p:spPr>
          <a:xfrm>
            <a:off x="762000" y="275772"/>
            <a:ext cx="9144000" cy="1263649"/>
          </a:xfrm>
        </p:spPr>
        <p:txBody>
          <a:bodyPr/>
          <a:lstStyle/>
          <a:p>
            <a:r>
              <a:rPr lang="en-US" b="1" dirty="0">
                <a:solidFill>
                  <a:srgbClr val="FFC000"/>
                </a:solidFill>
              </a:rPr>
              <a:t>3. Pulmonary embolism</a:t>
            </a:r>
          </a:p>
        </p:txBody>
      </p:sp>
      <p:sp>
        <p:nvSpPr>
          <p:cNvPr id="3" name="Content Placeholder 2">
            <a:extLst>
              <a:ext uri="{FF2B5EF4-FFF2-40B4-BE49-F238E27FC236}">
                <a16:creationId xmlns:a16="http://schemas.microsoft.com/office/drawing/2014/main" id="{22BDDFBE-4334-FDD0-61B7-CD36EFD4FCEB}"/>
              </a:ext>
            </a:extLst>
          </p:cNvPr>
          <p:cNvSpPr>
            <a:spLocks noGrp="1"/>
          </p:cNvSpPr>
          <p:nvPr>
            <p:ph idx="1"/>
          </p:nvPr>
        </p:nvSpPr>
        <p:spPr>
          <a:xfrm>
            <a:off x="762000" y="1422401"/>
            <a:ext cx="10668000" cy="4673600"/>
          </a:xfrm>
        </p:spPr>
        <p:txBody>
          <a:bodyPr/>
          <a:lstStyle/>
          <a:p>
            <a:r>
              <a:rPr lang="en-US" dirty="0"/>
              <a:t>An obstruction of the pulmonary artery and/or one of its branches by a thrombus that most commonly originates from the deep vein system in the legs or pelvis and embolizes to the lungs via the inferior vena cava. </a:t>
            </a:r>
          </a:p>
          <a:p>
            <a:endParaRPr lang="en-US" dirty="0"/>
          </a:p>
        </p:txBody>
      </p:sp>
      <p:graphicFrame>
        <p:nvGraphicFramePr>
          <p:cNvPr id="4" name="Table 10">
            <a:extLst>
              <a:ext uri="{FF2B5EF4-FFF2-40B4-BE49-F238E27FC236}">
                <a16:creationId xmlns:a16="http://schemas.microsoft.com/office/drawing/2014/main" id="{2E6A5FF4-560F-3BEC-E421-C26BDB629D55}"/>
              </a:ext>
            </a:extLst>
          </p:cNvPr>
          <p:cNvGraphicFramePr>
            <a:graphicFrameLocks/>
          </p:cNvGraphicFramePr>
          <p:nvPr>
            <p:extLst>
              <p:ext uri="{D42A27DB-BD31-4B8C-83A1-F6EECF244321}">
                <p14:modId xmlns:p14="http://schemas.microsoft.com/office/powerpoint/2010/main" val="1150063511"/>
              </p:ext>
            </p:extLst>
          </p:nvPr>
        </p:nvGraphicFramePr>
        <p:xfrm>
          <a:off x="762000" y="3063832"/>
          <a:ext cx="10879541" cy="2382520"/>
        </p:xfrm>
        <a:graphic>
          <a:graphicData uri="http://schemas.openxmlformats.org/drawingml/2006/table">
            <a:tbl>
              <a:tblPr firstRow="1" bandRow="1">
                <a:tableStyleId>{073A0DAA-6AF3-43AB-8588-CEC1D06C72B9}</a:tableStyleId>
              </a:tblPr>
              <a:tblGrid>
                <a:gridCol w="4299893">
                  <a:extLst>
                    <a:ext uri="{9D8B030D-6E8A-4147-A177-3AD203B41FA5}">
                      <a16:colId xmlns:a16="http://schemas.microsoft.com/office/drawing/2014/main" val="4088131461"/>
                    </a:ext>
                  </a:extLst>
                </a:gridCol>
                <a:gridCol w="6579648">
                  <a:extLst>
                    <a:ext uri="{9D8B030D-6E8A-4147-A177-3AD203B41FA5}">
                      <a16:colId xmlns:a16="http://schemas.microsoft.com/office/drawing/2014/main" val="1547188265"/>
                    </a:ext>
                  </a:extLst>
                </a:gridCol>
              </a:tblGrid>
              <a:tr h="370840">
                <a:tc>
                  <a:txBody>
                    <a:bodyPr/>
                    <a:lstStyle/>
                    <a:p>
                      <a:r>
                        <a:rPr lang="en-US"/>
                        <a:t>Clinical Features</a:t>
                      </a:r>
                      <a:endParaRPr lang="en-US" dirty="0"/>
                    </a:p>
                  </a:txBody>
                  <a:tcPr/>
                </a:tc>
                <a:tc>
                  <a:txBody>
                    <a:bodyPr/>
                    <a:lstStyle/>
                    <a:p>
                      <a:r>
                        <a:rPr lang="en-US" dirty="0"/>
                        <a:t>Diagnostic Findings</a:t>
                      </a:r>
                    </a:p>
                  </a:txBody>
                  <a:tcPr/>
                </a:tc>
                <a:extLst>
                  <a:ext uri="{0D108BD9-81ED-4DB2-BD59-A6C34878D82A}">
                    <a16:rowId xmlns:a16="http://schemas.microsoft.com/office/drawing/2014/main" val="2978229354"/>
                  </a:ext>
                </a:extLst>
              </a:tr>
              <a:tr h="370840">
                <a:tc>
                  <a:txBody>
                    <a:bodyPr/>
                    <a:lstStyle/>
                    <a:p>
                      <a:pPr marL="285750" indent="-285750">
                        <a:buFont typeface="Arial" panose="020B0604020202020204" pitchFamily="34" charset="0"/>
                        <a:buChar char="•"/>
                      </a:pPr>
                      <a:r>
                        <a:rPr lang="en-US" dirty="0"/>
                        <a:t>Pleuritic chest pain</a:t>
                      </a:r>
                    </a:p>
                    <a:p>
                      <a:pPr marL="285750" indent="-285750">
                        <a:buFont typeface="Arial" panose="020B0604020202020204" pitchFamily="34" charset="0"/>
                        <a:buChar char="•"/>
                      </a:pPr>
                      <a:r>
                        <a:rPr lang="en-US" dirty="0"/>
                        <a:t>Acute onset dyspnea, hypoxemia</a:t>
                      </a:r>
                    </a:p>
                    <a:p>
                      <a:pPr marL="285750" indent="-285750">
                        <a:buFont typeface="Arial" panose="020B0604020202020204" pitchFamily="34" charset="0"/>
                        <a:buChar char="•"/>
                      </a:pPr>
                      <a:r>
                        <a:rPr lang="en-US" dirty="0"/>
                        <a:t>Cough, hemoptysis</a:t>
                      </a:r>
                    </a:p>
                    <a:p>
                      <a:pPr marL="285750" indent="-285750">
                        <a:buFont typeface="Arial" panose="020B0604020202020204" pitchFamily="34" charset="0"/>
                        <a:buChar char="•"/>
                      </a:pPr>
                      <a:r>
                        <a:rPr lang="en-US" dirty="0"/>
                        <a:t>Unilateral leg swelling or history of DVT</a:t>
                      </a:r>
                    </a:p>
                    <a:p>
                      <a:pPr marL="285750" indent="-285750">
                        <a:buFont typeface="Arial" panose="020B0604020202020204" pitchFamily="34" charset="0"/>
                        <a:buChar char="•"/>
                      </a:pPr>
                      <a:r>
                        <a:rPr lang="en-US" dirty="0"/>
                        <a:t>Hypotension, shock (if massive PE)</a:t>
                      </a:r>
                    </a:p>
                  </a:txBody>
                  <a:tcPr anchor="ctr"/>
                </a:tc>
                <a:tc>
                  <a:txBody>
                    <a:bodyPr/>
                    <a:lstStyle/>
                    <a:p>
                      <a:pPr marL="285750" indent="-285750">
                        <a:buFont typeface="Arial" panose="020B0604020202020204" pitchFamily="34" charset="0"/>
                        <a:buChar char="•"/>
                      </a:pPr>
                      <a:r>
                        <a:rPr lang="en-US" sz="1800" b="0" i="0" kern="1200" dirty="0">
                          <a:solidFill>
                            <a:schemeClr val="dk1"/>
                          </a:solidFill>
                          <a:effectLst/>
                          <a:latin typeface="+mn-lt"/>
                          <a:ea typeface="+mn-ea"/>
                          <a:cs typeface="+mn-cs"/>
                        </a:rPr>
                        <a:t>Labs: Elevated D-dimer and ↑ Troponin, BNP</a:t>
                      </a:r>
                    </a:p>
                    <a:p>
                      <a:pPr marL="285750" indent="-285750">
                        <a:buFont typeface="Arial" panose="020B0604020202020204" pitchFamily="34" charset="0"/>
                        <a:buChar char="•"/>
                      </a:pPr>
                      <a:r>
                        <a:rPr lang="en-US" sz="1800" b="0" i="0" kern="1200" dirty="0">
                          <a:solidFill>
                            <a:schemeClr val="dk1"/>
                          </a:solidFill>
                          <a:effectLst/>
                          <a:latin typeface="+mn-lt"/>
                          <a:ea typeface="+mn-ea"/>
                          <a:cs typeface="+mn-cs"/>
                        </a:rPr>
                        <a:t>ECG: normal sinus rhythm (most common), sinus tachycardia, signs of right ventricular strain</a:t>
                      </a:r>
                    </a:p>
                    <a:p>
                      <a:pPr marL="285750" indent="-285750">
                        <a:buFont typeface="Arial" panose="020B0604020202020204" pitchFamily="34" charset="0"/>
                        <a:buChar char="•"/>
                      </a:pPr>
                      <a:r>
                        <a:rPr lang="en-US" sz="1800" b="0" i="0" kern="1200" dirty="0">
                          <a:solidFill>
                            <a:schemeClr val="dk1"/>
                          </a:solidFill>
                          <a:effectLst/>
                          <a:latin typeface="+mn-lt"/>
                          <a:ea typeface="+mn-ea"/>
                          <a:cs typeface="+mn-cs"/>
                        </a:rPr>
                        <a:t>CTA chest (pulmonary embolism protocol): pulmonary artery filling defect.</a:t>
                      </a:r>
                    </a:p>
                    <a:p>
                      <a:pPr marL="285750" indent="-285750">
                        <a:buFont typeface="Arial" panose="020B0604020202020204" pitchFamily="34" charset="0"/>
                        <a:buChar char="•"/>
                      </a:pPr>
                      <a:r>
                        <a:rPr lang="en-US" sz="1800" b="0" i="0" kern="1200" dirty="0">
                          <a:solidFill>
                            <a:schemeClr val="dk1"/>
                          </a:solidFill>
                          <a:effectLst/>
                          <a:latin typeface="+mn-lt"/>
                          <a:ea typeface="+mn-ea"/>
                          <a:cs typeface="+mn-cs"/>
                        </a:rPr>
                        <a:t>V/Q scan: perfusion-ventilation mismatch</a:t>
                      </a:r>
                    </a:p>
                    <a:p>
                      <a:pPr marL="285750" indent="-285750">
                        <a:buFont typeface="Arial" panose="020B0604020202020204" pitchFamily="34" charset="0"/>
                        <a:buChar char="•"/>
                      </a:pPr>
                      <a:r>
                        <a:rPr lang="en-US" sz="1800" b="0" i="0" kern="1200" dirty="0">
                          <a:solidFill>
                            <a:schemeClr val="dk1"/>
                          </a:solidFill>
                          <a:effectLst/>
                          <a:latin typeface="+mn-lt"/>
                          <a:ea typeface="+mn-ea"/>
                          <a:cs typeface="+mn-cs"/>
                        </a:rPr>
                        <a:t>TTE: right ventricle hypokinesis with normal apical movement</a:t>
                      </a:r>
                    </a:p>
                  </a:txBody>
                  <a:tcPr/>
                </a:tc>
                <a:extLst>
                  <a:ext uri="{0D108BD9-81ED-4DB2-BD59-A6C34878D82A}">
                    <a16:rowId xmlns:a16="http://schemas.microsoft.com/office/drawing/2014/main" val="2262869212"/>
                  </a:ext>
                </a:extLst>
              </a:tr>
            </a:tbl>
          </a:graphicData>
        </a:graphic>
      </p:graphicFrame>
      <p:graphicFrame>
        <p:nvGraphicFramePr>
          <p:cNvPr id="7" name="Table 10">
            <a:extLst>
              <a:ext uri="{FF2B5EF4-FFF2-40B4-BE49-F238E27FC236}">
                <a16:creationId xmlns:a16="http://schemas.microsoft.com/office/drawing/2014/main" id="{86690DA1-42C7-1D70-902E-0343662AB4E0}"/>
              </a:ext>
            </a:extLst>
          </p:cNvPr>
          <p:cNvGraphicFramePr>
            <a:graphicFrameLocks/>
          </p:cNvGraphicFramePr>
          <p:nvPr>
            <p:extLst>
              <p:ext uri="{D42A27DB-BD31-4B8C-83A1-F6EECF244321}">
                <p14:modId xmlns:p14="http://schemas.microsoft.com/office/powerpoint/2010/main" val="1700840252"/>
              </p:ext>
            </p:extLst>
          </p:nvPr>
        </p:nvGraphicFramePr>
        <p:xfrm>
          <a:off x="762000" y="3053079"/>
          <a:ext cx="10879541" cy="2382520"/>
        </p:xfrm>
        <a:graphic>
          <a:graphicData uri="http://schemas.openxmlformats.org/drawingml/2006/table">
            <a:tbl>
              <a:tblPr firstRow="1" bandRow="1">
                <a:tableStyleId>{073A0DAA-6AF3-43AB-8588-CEC1D06C72B9}</a:tableStyleId>
              </a:tblPr>
              <a:tblGrid>
                <a:gridCol w="4299893">
                  <a:extLst>
                    <a:ext uri="{9D8B030D-6E8A-4147-A177-3AD203B41FA5}">
                      <a16:colId xmlns:a16="http://schemas.microsoft.com/office/drawing/2014/main" val="4088131461"/>
                    </a:ext>
                  </a:extLst>
                </a:gridCol>
                <a:gridCol w="6579648">
                  <a:extLst>
                    <a:ext uri="{9D8B030D-6E8A-4147-A177-3AD203B41FA5}">
                      <a16:colId xmlns:a16="http://schemas.microsoft.com/office/drawing/2014/main" val="1547188265"/>
                    </a:ext>
                  </a:extLst>
                </a:gridCol>
              </a:tblGrid>
              <a:tr h="370840">
                <a:tc>
                  <a:txBody>
                    <a:bodyPr/>
                    <a:lstStyle/>
                    <a:p>
                      <a:r>
                        <a:rPr lang="en-US"/>
                        <a:t>Clinical Features</a:t>
                      </a:r>
                      <a:endParaRPr lang="en-US" dirty="0"/>
                    </a:p>
                  </a:txBody>
                  <a:tcPr/>
                </a:tc>
                <a:tc>
                  <a:txBody>
                    <a:bodyPr/>
                    <a:lstStyle/>
                    <a:p>
                      <a:r>
                        <a:rPr lang="en-US" dirty="0"/>
                        <a:t>Diagnostic Findings</a:t>
                      </a:r>
                    </a:p>
                  </a:txBody>
                  <a:tcPr/>
                </a:tc>
                <a:extLst>
                  <a:ext uri="{0D108BD9-81ED-4DB2-BD59-A6C34878D82A}">
                    <a16:rowId xmlns:a16="http://schemas.microsoft.com/office/drawing/2014/main" val="2978229354"/>
                  </a:ext>
                </a:extLst>
              </a:tr>
              <a:tr h="370840">
                <a:tc>
                  <a:txBody>
                    <a:bodyPr/>
                    <a:lstStyle/>
                    <a:p>
                      <a:pPr marL="285750" indent="-285750">
                        <a:buFont typeface="Arial" panose="020B0604020202020204" pitchFamily="34" charset="0"/>
                        <a:buChar char="•"/>
                      </a:pPr>
                      <a:r>
                        <a:rPr lang="en-US" dirty="0"/>
                        <a:t>Pleuritic chest pain</a:t>
                      </a:r>
                    </a:p>
                    <a:p>
                      <a:pPr marL="285750" indent="-285750">
                        <a:buFont typeface="Arial" panose="020B0604020202020204" pitchFamily="34" charset="0"/>
                        <a:buChar char="•"/>
                      </a:pPr>
                      <a:r>
                        <a:rPr lang="en-US" dirty="0"/>
                        <a:t>Acute onset dyspnea, hypoxemia</a:t>
                      </a:r>
                    </a:p>
                    <a:p>
                      <a:pPr marL="285750" indent="-285750">
                        <a:buFont typeface="Arial" panose="020B0604020202020204" pitchFamily="34" charset="0"/>
                        <a:buChar char="•"/>
                      </a:pPr>
                      <a:r>
                        <a:rPr lang="en-US" dirty="0"/>
                        <a:t>Cough, hemoptysis</a:t>
                      </a:r>
                    </a:p>
                    <a:p>
                      <a:pPr marL="285750" indent="-285750">
                        <a:buFont typeface="Arial" panose="020B0604020202020204" pitchFamily="34" charset="0"/>
                        <a:buChar char="•"/>
                      </a:pPr>
                      <a:r>
                        <a:rPr lang="en-US" dirty="0"/>
                        <a:t>Unilateral leg swelling or history of DVT</a:t>
                      </a:r>
                    </a:p>
                    <a:p>
                      <a:pPr marL="285750" indent="-285750">
                        <a:buFont typeface="Arial" panose="020B0604020202020204" pitchFamily="34" charset="0"/>
                        <a:buChar char="•"/>
                      </a:pPr>
                      <a:r>
                        <a:rPr lang="en-US" dirty="0"/>
                        <a:t>Hypotension, shock (if massive PE)</a:t>
                      </a:r>
                    </a:p>
                  </a:txBody>
                  <a:tcPr anchor="ctr"/>
                </a:tc>
                <a:tc>
                  <a:txBody>
                    <a:bodyPr/>
                    <a:lstStyle/>
                    <a:p>
                      <a:pPr marL="285750" indent="-285750">
                        <a:buFont typeface="Arial" panose="020B0604020202020204" pitchFamily="34" charset="0"/>
                        <a:buChar char="•"/>
                      </a:pPr>
                      <a:r>
                        <a:rPr lang="en-US" sz="1800" b="0" i="0" kern="1200" dirty="0">
                          <a:solidFill>
                            <a:schemeClr val="dk1"/>
                          </a:solidFill>
                          <a:effectLst/>
                          <a:latin typeface="+mn-lt"/>
                          <a:ea typeface="+mn-ea"/>
                          <a:cs typeface="+mn-cs"/>
                        </a:rPr>
                        <a:t>Labs: Elevated D-dimer and ↑ Troponin, BNP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kern="1200" dirty="0">
                          <a:solidFill>
                            <a:schemeClr val="dk1"/>
                          </a:solidFill>
                          <a:effectLst/>
                          <a:latin typeface="+mn-lt"/>
                          <a:ea typeface="+mn-ea"/>
                          <a:cs typeface="+mn-cs"/>
                        </a:rPr>
                        <a:t>ECG: normal sinus rhythm (most common), sinus tachycardia, signs of right ventricular strain </a:t>
                      </a:r>
                      <a:r>
                        <a:rPr lang="en-US" sz="1800" b="0" i="0" u="sng" kern="1200" dirty="0">
                          <a:solidFill>
                            <a:schemeClr val="dk1"/>
                          </a:solidFill>
                          <a:effectLst/>
                          <a:latin typeface="+mn-lt"/>
                          <a:ea typeface="+mn-ea"/>
                          <a:cs typeface="+mn-cs"/>
                        </a:rPr>
                        <a:t>S1-Q3-T3</a:t>
                      </a:r>
                      <a:endParaRPr lang="en-US" sz="1800" b="0" i="0" kern="1200" dirty="0">
                        <a:solidFill>
                          <a:schemeClr val="dk1"/>
                        </a:solidFill>
                        <a:effectLst/>
                        <a:latin typeface="+mn-lt"/>
                        <a:ea typeface="+mn-ea"/>
                        <a:cs typeface="+mn-cs"/>
                      </a:endParaRPr>
                    </a:p>
                    <a:p>
                      <a:pPr marL="285750" indent="-285750">
                        <a:buFont typeface="Arial" panose="020B0604020202020204" pitchFamily="34" charset="0"/>
                        <a:buChar char="•"/>
                      </a:pPr>
                      <a:r>
                        <a:rPr lang="en-US" sz="1800" b="0" i="0" kern="1200" dirty="0">
                          <a:solidFill>
                            <a:schemeClr val="dk1"/>
                          </a:solidFill>
                          <a:effectLst/>
                          <a:latin typeface="+mn-lt"/>
                          <a:ea typeface="+mn-ea"/>
                          <a:cs typeface="+mn-cs"/>
                        </a:rPr>
                        <a:t>CTA chest (pulmonary embolism protocol): pulmonary artery filling defect.</a:t>
                      </a:r>
                    </a:p>
                    <a:p>
                      <a:pPr marL="285750" indent="-285750">
                        <a:buFont typeface="Arial" panose="020B0604020202020204" pitchFamily="34" charset="0"/>
                        <a:buChar char="•"/>
                      </a:pPr>
                      <a:r>
                        <a:rPr lang="en-US" sz="1800" b="0" i="0" kern="1200" dirty="0">
                          <a:solidFill>
                            <a:schemeClr val="dk1"/>
                          </a:solidFill>
                          <a:effectLst/>
                          <a:latin typeface="+mn-lt"/>
                          <a:ea typeface="+mn-ea"/>
                          <a:cs typeface="+mn-cs"/>
                        </a:rPr>
                        <a:t>V/Q scan: perfusion-ventilation mismatch</a:t>
                      </a:r>
                    </a:p>
                    <a:p>
                      <a:pPr marL="285750" indent="-285750">
                        <a:buFont typeface="Arial" panose="020B0604020202020204" pitchFamily="34" charset="0"/>
                        <a:buChar char="•"/>
                      </a:pPr>
                      <a:r>
                        <a:rPr lang="en-US" sz="1800" b="0" i="0" kern="1200" dirty="0">
                          <a:solidFill>
                            <a:schemeClr val="dk1"/>
                          </a:solidFill>
                          <a:effectLst/>
                          <a:latin typeface="+mn-lt"/>
                          <a:ea typeface="+mn-ea"/>
                          <a:cs typeface="+mn-cs"/>
                        </a:rPr>
                        <a:t>TTE: right ventricle hypokinesis with normal apical movement</a:t>
                      </a:r>
                    </a:p>
                  </a:txBody>
                  <a:tcPr/>
                </a:tc>
                <a:extLst>
                  <a:ext uri="{0D108BD9-81ED-4DB2-BD59-A6C34878D82A}">
                    <a16:rowId xmlns:a16="http://schemas.microsoft.com/office/drawing/2014/main" val="2262869212"/>
                  </a:ext>
                </a:extLst>
              </a:tr>
            </a:tbl>
          </a:graphicData>
        </a:graphic>
      </p:graphicFrame>
      <p:sp>
        <p:nvSpPr>
          <p:cNvPr id="5" name="TextBox 4">
            <a:extLst>
              <a:ext uri="{FF2B5EF4-FFF2-40B4-BE49-F238E27FC236}">
                <a16:creationId xmlns:a16="http://schemas.microsoft.com/office/drawing/2014/main" id="{00231661-8173-4E31-9447-98AF046C0215}"/>
              </a:ext>
            </a:extLst>
          </p:cNvPr>
          <p:cNvSpPr txBox="1"/>
          <p:nvPr/>
        </p:nvSpPr>
        <p:spPr>
          <a:xfrm>
            <a:off x="11173516" y="6500131"/>
            <a:ext cx="1018484" cy="369332"/>
          </a:xfrm>
          <a:prstGeom prst="rect">
            <a:avLst/>
          </a:prstGeom>
          <a:noFill/>
        </p:spPr>
        <p:txBody>
          <a:bodyPr wrap="none" rtlCol="0">
            <a:spAutoFit/>
          </a:bodyPr>
          <a:lstStyle/>
          <a:p>
            <a:r>
              <a:rPr lang="en-US" dirty="0"/>
              <a:t>AMBOSS</a:t>
            </a:r>
          </a:p>
        </p:txBody>
      </p:sp>
    </p:spTree>
    <p:extLst>
      <p:ext uri="{BB962C8B-B14F-4D97-AF65-F5344CB8AC3E}">
        <p14:creationId xmlns:p14="http://schemas.microsoft.com/office/powerpoint/2010/main" val="144852116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23-04-19 05:06:52.363000"/>
          <p:cNvPicPr>
            <a:picLocks noChangeAspect="1"/>
          </p:cNvPicPr>
          <p:nvPr/>
        </p:nvPicPr>
        <p:blipFill>
          <a:blip r:embed="rId2"/>
          <a:stretch>
            <a:fillRect/>
          </a:stretch>
        </p:blipFill>
        <p:spPr>
          <a:xfrm>
            <a:off x="2851150" y="445135"/>
            <a:ext cx="6489700" cy="59677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a:extLst>
              <a:ext uri="{FF2B5EF4-FFF2-40B4-BE49-F238E27FC236}">
                <a16:creationId xmlns:a16="http://schemas.microsoft.com/office/drawing/2014/main" id="{E60C7C03-226D-9DFF-861D-CD4A130B443B}"/>
              </a:ext>
            </a:extLst>
          </p:cNvPr>
          <p:cNvSpPr txBox="1"/>
          <p:nvPr/>
        </p:nvSpPr>
        <p:spPr>
          <a:xfrm>
            <a:off x="10087897" y="6500131"/>
            <a:ext cx="2104103" cy="369332"/>
          </a:xfrm>
          <a:prstGeom prst="rect">
            <a:avLst/>
          </a:prstGeom>
          <a:noFill/>
        </p:spPr>
        <p:txBody>
          <a:bodyPr wrap="square" rtlCol="0">
            <a:spAutoFit/>
          </a:bodyPr>
          <a:lstStyle/>
          <a:p>
            <a:pPr marL="0" algn="r" rtl="0" eaLnBrk="1" latinLnBrk="0" hangingPunct="1">
              <a:spcBef>
                <a:spcPts val="0"/>
              </a:spcBef>
              <a:spcAft>
                <a:spcPts val="0"/>
              </a:spcAft>
            </a:pPr>
            <a:r>
              <a:rPr lang="en-AU" sz="1800" kern="1200" dirty="0">
                <a:solidFill>
                  <a:srgbClr val="FFFFFF"/>
                </a:solidFill>
                <a:effectLst/>
                <a:latin typeface="Arial Nova Cond" panose="020B0506020202020204" pitchFamily="34" charset="0"/>
                <a:ea typeface="+mn-ea"/>
                <a:cs typeface="+mn-cs"/>
              </a:rPr>
              <a:t>RADIOPAEDIA</a:t>
            </a:r>
            <a:endParaRPr lang="en-US" dirty="0">
              <a:effectLst/>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52024-B335-18A7-DD6D-C228A4923C6B}"/>
              </a:ext>
            </a:extLst>
          </p:cNvPr>
          <p:cNvSpPr>
            <a:spLocks noGrp="1"/>
          </p:cNvSpPr>
          <p:nvPr>
            <p:ph type="title"/>
          </p:nvPr>
        </p:nvSpPr>
        <p:spPr>
          <a:xfrm>
            <a:off x="762000" y="275772"/>
            <a:ext cx="9144000" cy="1263649"/>
          </a:xfrm>
        </p:spPr>
        <p:txBody>
          <a:bodyPr/>
          <a:lstStyle/>
          <a:p>
            <a:r>
              <a:rPr lang="en-US" b="1" dirty="0">
                <a:solidFill>
                  <a:srgbClr val="FFC000"/>
                </a:solidFill>
              </a:rPr>
              <a:t>4. Tension pneumothorax</a:t>
            </a:r>
          </a:p>
        </p:txBody>
      </p:sp>
      <p:sp>
        <p:nvSpPr>
          <p:cNvPr id="3" name="Content Placeholder 2">
            <a:extLst>
              <a:ext uri="{FF2B5EF4-FFF2-40B4-BE49-F238E27FC236}">
                <a16:creationId xmlns:a16="http://schemas.microsoft.com/office/drawing/2014/main" id="{22BDDFBE-4334-FDD0-61B7-CD36EFD4FCEB}"/>
              </a:ext>
            </a:extLst>
          </p:cNvPr>
          <p:cNvSpPr>
            <a:spLocks noGrp="1"/>
          </p:cNvSpPr>
          <p:nvPr>
            <p:ph idx="1"/>
          </p:nvPr>
        </p:nvSpPr>
        <p:spPr>
          <a:xfrm>
            <a:off x="762000" y="1422401"/>
            <a:ext cx="10668000" cy="4673600"/>
          </a:xfrm>
        </p:spPr>
        <p:txBody>
          <a:bodyPr/>
          <a:lstStyle/>
          <a:p>
            <a:r>
              <a:rPr lang="en-US" dirty="0"/>
              <a:t>A life-threatening variant of a pneumothorax in which a one-way valve mechanism (e.g., from a puncture wound) allows air into the pleural space.</a:t>
            </a:r>
          </a:p>
          <a:p>
            <a:endParaRPr lang="en-US" dirty="0"/>
          </a:p>
        </p:txBody>
      </p:sp>
      <p:graphicFrame>
        <p:nvGraphicFramePr>
          <p:cNvPr id="4" name="Table 10">
            <a:extLst>
              <a:ext uri="{FF2B5EF4-FFF2-40B4-BE49-F238E27FC236}">
                <a16:creationId xmlns:a16="http://schemas.microsoft.com/office/drawing/2014/main" id="{6C368B5A-1293-1C2C-DAB8-FD2C9372F740}"/>
              </a:ext>
            </a:extLst>
          </p:cNvPr>
          <p:cNvGraphicFramePr>
            <a:graphicFrameLocks/>
          </p:cNvGraphicFramePr>
          <p:nvPr>
            <p:extLst>
              <p:ext uri="{D42A27DB-BD31-4B8C-83A1-F6EECF244321}">
                <p14:modId xmlns:p14="http://schemas.microsoft.com/office/powerpoint/2010/main" val="989446662"/>
              </p:ext>
            </p:extLst>
          </p:nvPr>
        </p:nvGraphicFramePr>
        <p:xfrm>
          <a:off x="762000" y="3053079"/>
          <a:ext cx="10879541" cy="2382520"/>
        </p:xfrm>
        <a:graphic>
          <a:graphicData uri="http://schemas.openxmlformats.org/drawingml/2006/table">
            <a:tbl>
              <a:tblPr firstRow="1" bandRow="1">
                <a:tableStyleId>{073A0DAA-6AF3-43AB-8588-CEC1D06C72B9}</a:tableStyleId>
              </a:tblPr>
              <a:tblGrid>
                <a:gridCol w="4299893">
                  <a:extLst>
                    <a:ext uri="{9D8B030D-6E8A-4147-A177-3AD203B41FA5}">
                      <a16:colId xmlns:a16="http://schemas.microsoft.com/office/drawing/2014/main" val="4088131461"/>
                    </a:ext>
                  </a:extLst>
                </a:gridCol>
                <a:gridCol w="6579648">
                  <a:extLst>
                    <a:ext uri="{9D8B030D-6E8A-4147-A177-3AD203B41FA5}">
                      <a16:colId xmlns:a16="http://schemas.microsoft.com/office/drawing/2014/main" val="1547188265"/>
                    </a:ext>
                  </a:extLst>
                </a:gridCol>
              </a:tblGrid>
              <a:tr h="370840">
                <a:tc>
                  <a:txBody>
                    <a:bodyPr/>
                    <a:lstStyle/>
                    <a:p>
                      <a:r>
                        <a:rPr lang="en-US"/>
                        <a:t>Clinical Features</a:t>
                      </a:r>
                      <a:endParaRPr lang="en-US" dirty="0"/>
                    </a:p>
                  </a:txBody>
                  <a:tcPr/>
                </a:tc>
                <a:tc>
                  <a:txBody>
                    <a:bodyPr/>
                    <a:lstStyle/>
                    <a:p>
                      <a:r>
                        <a:rPr lang="en-US" dirty="0"/>
                        <a:t>Diagnostic Findings</a:t>
                      </a:r>
                    </a:p>
                  </a:txBody>
                  <a:tcPr/>
                </a:tc>
                <a:extLst>
                  <a:ext uri="{0D108BD9-81ED-4DB2-BD59-A6C34878D82A}">
                    <a16:rowId xmlns:a16="http://schemas.microsoft.com/office/drawing/2014/main" val="2978229354"/>
                  </a:ext>
                </a:extLst>
              </a:tr>
              <a:tr h="370840">
                <a:tc>
                  <a:txBody>
                    <a:bodyPr/>
                    <a:lstStyle/>
                    <a:p>
                      <a:pPr marL="285750" indent="-285750">
                        <a:buFont typeface="Arial" panose="020B0604020202020204" pitchFamily="34" charset="0"/>
                        <a:buChar char="•"/>
                      </a:pPr>
                      <a:r>
                        <a:rPr lang="en-US" dirty="0"/>
                        <a:t>Severe, sharp chest pain</a:t>
                      </a:r>
                    </a:p>
                    <a:p>
                      <a:pPr marL="285750" indent="-285750">
                        <a:buFont typeface="Arial" panose="020B0604020202020204" pitchFamily="34" charset="0"/>
                        <a:buChar char="•"/>
                      </a:pPr>
                      <a:r>
                        <a:rPr lang="en-US" dirty="0"/>
                        <a:t>Dyspnea, hypoxemia</a:t>
                      </a:r>
                    </a:p>
                    <a:p>
                      <a:pPr marL="285750" indent="-285750">
                        <a:buFont typeface="Arial" panose="020B0604020202020204" pitchFamily="34" charset="0"/>
                        <a:buChar char="•"/>
                      </a:pPr>
                      <a:r>
                        <a:rPr lang="en-US" dirty="0"/>
                        <a:t>History of trauma</a:t>
                      </a:r>
                    </a:p>
                    <a:p>
                      <a:pPr marL="285750" indent="-285750">
                        <a:buFont typeface="Arial" panose="020B0604020202020204" pitchFamily="34" charset="0"/>
                        <a:buChar char="•"/>
                      </a:pPr>
                      <a:r>
                        <a:rPr lang="en-US" dirty="0"/>
                        <a:t>Hyperresonance on percussion, decreased breath sounds, tracheal deviation</a:t>
                      </a:r>
                    </a:p>
                    <a:p>
                      <a:pPr marL="285750" indent="-285750">
                        <a:buFont typeface="Arial" panose="020B0604020202020204" pitchFamily="34" charset="0"/>
                        <a:buChar char="•"/>
                      </a:pPr>
                      <a:r>
                        <a:rPr lang="en-US" dirty="0"/>
                        <a:t>Tachycardia, hypotension</a:t>
                      </a:r>
                    </a:p>
                  </a:txBody>
                  <a:tcPr anchor="ctr"/>
                </a:tc>
                <a:tc>
                  <a:txBody>
                    <a:bodyPr/>
                    <a:lstStyle/>
                    <a:p>
                      <a:pPr marL="285750" indent="-285750">
                        <a:buFont typeface="Arial" panose="020B0604020202020204" pitchFamily="34" charset="0"/>
                        <a:buChar char="•"/>
                      </a:pPr>
                      <a:r>
                        <a:rPr lang="en-US" sz="1800" b="0" i="0" kern="1200" dirty="0">
                          <a:solidFill>
                            <a:schemeClr val="dk1"/>
                          </a:solidFill>
                          <a:effectLst/>
                          <a:latin typeface="+mn-lt"/>
                          <a:ea typeface="+mn-ea"/>
                          <a:cs typeface="+mn-cs"/>
                        </a:rPr>
                        <a:t>Clinical diagnosis</a:t>
                      </a:r>
                    </a:p>
                    <a:p>
                      <a:pPr marL="285750" indent="-285750">
                        <a:buFont typeface="Arial" panose="020B0604020202020204" pitchFamily="34" charset="0"/>
                        <a:buChar char="•"/>
                      </a:pPr>
                      <a:r>
                        <a:rPr lang="en-US" sz="1800" b="0" i="0" kern="1200" dirty="0">
                          <a:solidFill>
                            <a:schemeClr val="dk1"/>
                          </a:solidFill>
                          <a:effectLst/>
                          <a:latin typeface="+mn-lt"/>
                          <a:ea typeface="+mn-ea"/>
                          <a:cs typeface="+mn-cs"/>
                        </a:rPr>
                        <a:t>CXR: absent lung markings, tracheal deviation, pneumomediastinum</a:t>
                      </a:r>
                    </a:p>
                  </a:txBody>
                  <a:tcPr/>
                </a:tc>
                <a:extLst>
                  <a:ext uri="{0D108BD9-81ED-4DB2-BD59-A6C34878D82A}">
                    <a16:rowId xmlns:a16="http://schemas.microsoft.com/office/drawing/2014/main" val="2262869212"/>
                  </a:ext>
                </a:extLst>
              </a:tr>
            </a:tbl>
          </a:graphicData>
        </a:graphic>
      </p:graphicFrame>
      <p:sp>
        <p:nvSpPr>
          <p:cNvPr id="5" name="TextBox 4">
            <a:extLst>
              <a:ext uri="{FF2B5EF4-FFF2-40B4-BE49-F238E27FC236}">
                <a16:creationId xmlns:a16="http://schemas.microsoft.com/office/drawing/2014/main" id="{1BC05B39-1952-CACC-9BC6-597C8FC64E15}"/>
              </a:ext>
            </a:extLst>
          </p:cNvPr>
          <p:cNvSpPr txBox="1"/>
          <p:nvPr/>
        </p:nvSpPr>
        <p:spPr>
          <a:xfrm>
            <a:off x="11173516" y="6500131"/>
            <a:ext cx="1018484" cy="369332"/>
          </a:xfrm>
          <a:prstGeom prst="rect">
            <a:avLst/>
          </a:prstGeom>
          <a:noFill/>
        </p:spPr>
        <p:txBody>
          <a:bodyPr wrap="none" rtlCol="0">
            <a:spAutoFit/>
          </a:bodyPr>
          <a:lstStyle/>
          <a:p>
            <a:r>
              <a:rPr lang="en-US" dirty="0"/>
              <a:t>AMBOSS</a:t>
            </a:r>
          </a:p>
        </p:txBody>
      </p:sp>
    </p:spTree>
    <p:extLst>
      <p:ext uri="{BB962C8B-B14F-4D97-AF65-F5344CB8AC3E}">
        <p14:creationId xmlns:p14="http://schemas.microsoft.com/office/powerpoint/2010/main" val="218505900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23-04-19 05:11:43.834000"/>
          <p:cNvPicPr>
            <a:picLocks noChangeAspect="1"/>
          </p:cNvPicPr>
          <p:nvPr/>
        </p:nvPicPr>
        <p:blipFill>
          <a:blip r:embed="rId2"/>
          <a:stretch>
            <a:fillRect/>
          </a:stretch>
        </p:blipFill>
        <p:spPr>
          <a:xfrm>
            <a:off x="323850" y="542925"/>
            <a:ext cx="5772150" cy="57721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descr="2023-04-19 05:13:54.916000"/>
          <p:cNvPicPr>
            <a:picLocks noChangeAspect="1"/>
          </p:cNvPicPr>
          <p:nvPr/>
        </p:nvPicPr>
        <p:blipFill>
          <a:blip r:embed="rId3"/>
          <a:stretch>
            <a:fillRect/>
          </a:stretch>
        </p:blipFill>
        <p:spPr>
          <a:xfrm>
            <a:off x="6650990" y="542925"/>
            <a:ext cx="5217160" cy="47961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id="{EF63CB30-AD54-1EF7-5EBE-424B18D3C1FC}"/>
              </a:ext>
            </a:extLst>
          </p:cNvPr>
          <p:cNvSpPr txBox="1"/>
          <p:nvPr/>
        </p:nvSpPr>
        <p:spPr>
          <a:xfrm>
            <a:off x="10087897" y="6500131"/>
            <a:ext cx="2104103" cy="369332"/>
          </a:xfrm>
          <a:prstGeom prst="rect">
            <a:avLst/>
          </a:prstGeom>
          <a:noFill/>
        </p:spPr>
        <p:txBody>
          <a:bodyPr wrap="square" rtlCol="0">
            <a:spAutoFit/>
          </a:bodyPr>
          <a:lstStyle/>
          <a:p>
            <a:pPr algn="r">
              <a:lnSpc>
                <a:spcPct val="100000"/>
              </a:lnSpc>
            </a:pPr>
            <a:r>
              <a:rPr lang="en-AU" altLang="en-US" sz="1800" dirty="0"/>
              <a:t>PUBMED</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52024-B335-18A7-DD6D-C228A4923C6B}"/>
              </a:ext>
            </a:extLst>
          </p:cNvPr>
          <p:cNvSpPr>
            <a:spLocks noGrp="1"/>
          </p:cNvSpPr>
          <p:nvPr>
            <p:ph type="title"/>
          </p:nvPr>
        </p:nvSpPr>
        <p:spPr>
          <a:xfrm>
            <a:off x="762000" y="275772"/>
            <a:ext cx="9144000" cy="1263649"/>
          </a:xfrm>
        </p:spPr>
        <p:txBody>
          <a:bodyPr/>
          <a:lstStyle/>
          <a:p>
            <a:r>
              <a:rPr lang="en-US" b="1" dirty="0">
                <a:solidFill>
                  <a:srgbClr val="FFC000"/>
                </a:solidFill>
              </a:rPr>
              <a:t>5. Pericardial tamponade</a:t>
            </a:r>
          </a:p>
        </p:txBody>
      </p:sp>
      <p:sp>
        <p:nvSpPr>
          <p:cNvPr id="3" name="Content Placeholder 2">
            <a:extLst>
              <a:ext uri="{FF2B5EF4-FFF2-40B4-BE49-F238E27FC236}">
                <a16:creationId xmlns:a16="http://schemas.microsoft.com/office/drawing/2014/main" id="{22BDDFBE-4334-FDD0-61B7-CD36EFD4FCEB}"/>
              </a:ext>
            </a:extLst>
          </p:cNvPr>
          <p:cNvSpPr>
            <a:spLocks noGrp="1"/>
          </p:cNvSpPr>
          <p:nvPr>
            <p:ph idx="1"/>
          </p:nvPr>
        </p:nvSpPr>
        <p:spPr>
          <a:xfrm>
            <a:off x="762000" y="1422401"/>
            <a:ext cx="10668000" cy="4673600"/>
          </a:xfrm>
        </p:spPr>
        <p:txBody>
          <a:bodyPr/>
          <a:lstStyle/>
          <a:p>
            <a:r>
              <a:rPr lang="en-US" dirty="0"/>
              <a:t>A compression of the heart (especially the right ventricle) caused by pericardial effusion, which leads to circulatory insufficiency.</a:t>
            </a:r>
          </a:p>
        </p:txBody>
      </p:sp>
      <p:graphicFrame>
        <p:nvGraphicFramePr>
          <p:cNvPr id="4" name="Table 10">
            <a:extLst>
              <a:ext uri="{FF2B5EF4-FFF2-40B4-BE49-F238E27FC236}">
                <a16:creationId xmlns:a16="http://schemas.microsoft.com/office/drawing/2014/main" id="{6C368B5A-1293-1C2C-DAB8-FD2C9372F740}"/>
              </a:ext>
            </a:extLst>
          </p:cNvPr>
          <p:cNvGraphicFramePr>
            <a:graphicFrameLocks/>
          </p:cNvGraphicFramePr>
          <p:nvPr>
            <p:extLst>
              <p:ext uri="{D42A27DB-BD31-4B8C-83A1-F6EECF244321}">
                <p14:modId xmlns:p14="http://schemas.microsoft.com/office/powerpoint/2010/main" val="2282598368"/>
              </p:ext>
            </p:extLst>
          </p:nvPr>
        </p:nvGraphicFramePr>
        <p:xfrm>
          <a:off x="762000" y="3053079"/>
          <a:ext cx="10879541" cy="2656840"/>
        </p:xfrm>
        <a:graphic>
          <a:graphicData uri="http://schemas.openxmlformats.org/drawingml/2006/table">
            <a:tbl>
              <a:tblPr firstRow="1" bandRow="1">
                <a:tableStyleId>{073A0DAA-6AF3-43AB-8588-CEC1D06C72B9}</a:tableStyleId>
              </a:tblPr>
              <a:tblGrid>
                <a:gridCol w="4299893">
                  <a:extLst>
                    <a:ext uri="{9D8B030D-6E8A-4147-A177-3AD203B41FA5}">
                      <a16:colId xmlns:a16="http://schemas.microsoft.com/office/drawing/2014/main" val="4088131461"/>
                    </a:ext>
                  </a:extLst>
                </a:gridCol>
                <a:gridCol w="6579648">
                  <a:extLst>
                    <a:ext uri="{9D8B030D-6E8A-4147-A177-3AD203B41FA5}">
                      <a16:colId xmlns:a16="http://schemas.microsoft.com/office/drawing/2014/main" val="1547188265"/>
                    </a:ext>
                  </a:extLst>
                </a:gridCol>
              </a:tblGrid>
              <a:tr h="370840">
                <a:tc>
                  <a:txBody>
                    <a:bodyPr/>
                    <a:lstStyle/>
                    <a:p>
                      <a:r>
                        <a:rPr lang="en-US"/>
                        <a:t>Clinical Features</a:t>
                      </a:r>
                      <a:endParaRPr lang="en-US" dirty="0"/>
                    </a:p>
                  </a:txBody>
                  <a:tcPr/>
                </a:tc>
                <a:tc>
                  <a:txBody>
                    <a:bodyPr/>
                    <a:lstStyle/>
                    <a:p>
                      <a:r>
                        <a:rPr lang="en-US" dirty="0"/>
                        <a:t>Diagnostic Findings</a:t>
                      </a:r>
                    </a:p>
                  </a:txBody>
                  <a:tcPr/>
                </a:tc>
                <a:extLst>
                  <a:ext uri="{0D108BD9-81ED-4DB2-BD59-A6C34878D82A}">
                    <a16:rowId xmlns:a16="http://schemas.microsoft.com/office/drawing/2014/main" val="2978229354"/>
                  </a:ext>
                </a:extLst>
              </a:tr>
              <a:tr h="370840">
                <a:tc>
                  <a:txBody>
                    <a:bodyPr/>
                    <a:lstStyle/>
                    <a:p>
                      <a:pPr marL="285750" indent="-285750">
                        <a:buFont typeface="Arial" panose="020B0604020202020204" pitchFamily="34" charset="0"/>
                        <a:buChar char="•"/>
                      </a:pPr>
                      <a:r>
                        <a:rPr lang="en-US" dirty="0"/>
                        <a:t>Tachypnea, dyspnea</a:t>
                      </a:r>
                    </a:p>
                    <a:p>
                      <a:pPr marL="285750" indent="-285750">
                        <a:buFont typeface="Arial" panose="020B0604020202020204" pitchFamily="34" charset="0"/>
                        <a:buChar char="•"/>
                      </a:pPr>
                      <a:r>
                        <a:rPr lang="en-US" dirty="0"/>
                        <a:t>Tachycardia</a:t>
                      </a:r>
                    </a:p>
                    <a:p>
                      <a:pPr marL="285750" indent="-285750">
                        <a:buFont typeface="Arial" panose="020B0604020202020204" pitchFamily="34" charset="0"/>
                        <a:buChar char="•"/>
                      </a:pPr>
                      <a:r>
                        <a:rPr lang="en-US" dirty="0"/>
                        <a:t>Pulsus paradoxus</a:t>
                      </a:r>
                    </a:p>
                    <a:p>
                      <a:pPr marL="285750" indent="-285750">
                        <a:buFont typeface="Arial" panose="020B0604020202020204" pitchFamily="34" charset="0"/>
                        <a:buChar char="•"/>
                      </a:pPr>
                      <a:r>
                        <a:rPr lang="en-US" dirty="0"/>
                        <a:t>Cardiogenic shock</a:t>
                      </a:r>
                    </a:p>
                    <a:p>
                      <a:pPr marL="285750" indent="-285750">
                        <a:buFont typeface="Arial" panose="020B0604020202020204" pitchFamily="34" charset="0"/>
                        <a:buChar char="•"/>
                      </a:pPr>
                      <a:r>
                        <a:rPr lang="en-US" dirty="0"/>
                        <a:t>Beck triad: hypotension, JVD, muffled heart sounds</a:t>
                      </a:r>
                    </a:p>
                  </a:txBody>
                  <a:tcPr anchor="ctr"/>
                </a:tc>
                <a:tc>
                  <a:txBody>
                    <a:bodyPr/>
                    <a:lstStyle/>
                    <a:p>
                      <a:pPr marL="285750" indent="-285750">
                        <a:buFont typeface="Arial" panose="020B0604020202020204" pitchFamily="34" charset="0"/>
                        <a:buChar char="•"/>
                      </a:pPr>
                      <a:r>
                        <a:rPr lang="en-US" sz="1800" b="0" i="0" kern="1200" dirty="0">
                          <a:solidFill>
                            <a:schemeClr val="dk1"/>
                          </a:solidFill>
                          <a:effectLst/>
                          <a:latin typeface="+mn-lt"/>
                          <a:ea typeface="+mn-ea"/>
                          <a:cs typeface="+mn-cs"/>
                        </a:rPr>
                        <a:t>ECG: low voltage, electrical alternans</a:t>
                      </a:r>
                    </a:p>
                    <a:p>
                      <a:pPr marL="285750" indent="-285750">
                        <a:buFont typeface="Arial" panose="020B0604020202020204" pitchFamily="34" charset="0"/>
                        <a:buChar char="•"/>
                      </a:pPr>
                      <a:r>
                        <a:rPr lang="en-US" sz="1800" b="0" i="0" kern="1200" dirty="0">
                          <a:solidFill>
                            <a:schemeClr val="dk1"/>
                          </a:solidFill>
                          <a:effectLst/>
                          <a:latin typeface="+mn-lt"/>
                          <a:ea typeface="+mn-ea"/>
                          <a:cs typeface="+mn-cs"/>
                        </a:rPr>
                        <a:t>CXR: enlarged cardiac silhouette</a:t>
                      </a:r>
                    </a:p>
                    <a:p>
                      <a:pPr marL="285750" indent="-285750">
                        <a:buFont typeface="Arial" panose="020B0604020202020204" pitchFamily="34" charset="0"/>
                        <a:buChar char="•"/>
                      </a:pPr>
                      <a:r>
                        <a:rPr lang="en-US" sz="1800" b="0" i="0" kern="1200" dirty="0">
                          <a:solidFill>
                            <a:schemeClr val="dk1"/>
                          </a:solidFill>
                          <a:effectLst/>
                          <a:latin typeface="+mn-lt"/>
                          <a:ea typeface="+mn-ea"/>
                          <a:cs typeface="+mn-cs"/>
                        </a:rPr>
                        <a:t>TTE: circumferential fluid layer, collapsible chambers , high EF, dilated IVC</a:t>
                      </a:r>
                    </a:p>
                    <a:p>
                      <a:pPr marL="285750" indent="-285750">
                        <a:buFont typeface="Arial" panose="020B0604020202020204" pitchFamily="34" charset="0"/>
                        <a:buChar char="•"/>
                      </a:pPr>
                      <a:r>
                        <a:rPr lang="en-US" sz="1800" b="0" i="0" kern="1200" dirty="0">
                          <a:solidFill>
                            <a:schemeClr val="dk1"/>
                          </a:solidFill>
                          <a:effectLst/>
                          <a:latin typeface="+mn-lt"/>
                          <a:ea typeface="+mn-ea"/>
                          <a:cs typeface="+mn-cs"/>
                        </a:rPr>
                        <a:t>Inspiration: Both ventricular and atrial septa move sharply to the left.</a:t>
                      </a:r>
                    </a:p>
                    <a:p>
                      <a:pPr marL="285750" indent="-285750">
                        <a:buFont typeface="Arial" panose="020B0604020202020204" pitchFamily="34" charset="0"/>
                        <a:buChar char="•"/>
                      </a:pPr>
                      <a:r>
                        <a:rPr lang="en-US" sz="1800" b="0" i="0" kern="1200" dirty="0">
                          <a:solidFill>
                            <a:schemeClr val="dk1"/>
                          </a:solidFill>
                          <a:effectLst/>
                          <a:latin typeface="+mn-lt"/>
                          <a:ea typeface="+mn-ea"/>
                          <a:cs typeface="+mn-cs"/>
                        </a:rPr>
                        <a:t>Expiration: Both ventricular and atrial septa move sharply to the right.</a:t>
                      </a:r>
                    </a:p>
                  </a:txBody>
                  <a:tcPr/>
                </a:tc>
                <a:extLst>
                  <a:ext uri="{0D108BD9-81ED-4DB2-BD59-A6C34878D82A}">
                    <a16:rowId xmlns:a16="http://schemas.microsoft.com/office/drawing/2014/main" val="2262869212"/>
                  </a:ext>
                </a:extLst>
              </a:tr>
            </a:tbl>
          </a:graphicData>
        </a:graphic>
      </p:graphicFrame>
      <p:sp>
        <p:nvSpPr>
          <p:cNvPr id="5" name="TextBox 4">
            <a:extLst>
              <a:ext uri="{FF2B5EF4-FFF2-40B4-BE49-F238E27FC236}">
                <a16:creationId xmlns:a16="http://schemas.microsoft.com/office/drawing/2014/main" id="{825322A2-480C-FA8B-CB35-EB556B847B12}"/>
              </a:ext>
            </a:extLst>
          </p:cNvPr>
          <p:cNvSpPr txBox="1"/>
          <p:nvPr/>
        </p:nvSpPr>
        <p:spPr>
          <a:xfrm>
            <a:off x="11173516" y="6500131"/>
            <a:ext cx="1018484" cy="369332"/>
          </a:xfrm>
          <a:prstGeom prst="rect">
            <a:avLst/>
          </a:prstGeom>
          <a:noFill/>
        </p:spPr>
        <p:txBody>
          <a:bodyPr wrap="none" rtlCol="0">
            <a:spAutoFit/>
          </a:bodyPr>
          <a:lstStyle/>
          <a:p>
            <a:r>
              <a:rPr lang="en-US" dirty="0"/>
              <a:t>AMBOSS</a:t>
            </a:r>
          </a:p>
        </p:txBody>
      </p:sp>
    </p:spTree>
    <p:extLst>
      <p:ext uri="{BB962C8B-B14F-4D97-AF65-F5344CB8AC3E}">
        <p14:creationId xmlns:p14="http://schemas.microsoft.com/office/powerpoint/2010/main" val="359779767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23-04-19 05:16:12.018000"/>
          <p:cNvPicPr>
            <a:picLocks noChangeAspect="1"/>
          </p:cNvPicPr>
          <p:nvPr/>
        </p:nvPicPr>
        <p:blipFill>
          <a:blip r:embed="rId2"/>
          <a:stretch>
            <a:fillRect/>
          </a:stretch>
        </p:blipFill>
        <p:spPr>
          <a:xfrm>
            <a:off x="2506980" y="464502"/>
            <a:ext cx="7178040" cy="59289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57C90D1B-9945-F9F6-06B9-91A0F2A52395}"/>
              </a:ext>
            </a:extLst>
          </p:cNvPr>
          <p:cNvSpPr txBox="1"/>
          <p:nvPr/>
        </p:nvSpPr>
        <p:spPr>
          <a:xfrm>
            <a:off x="10087897" y="6500131"/>
            <a:ext cx="2104103" cy="369332"/>
          </a:xfrm>
          <a:prstGeom prst="rect">
            <a:avLst/>
          </a:prstGeom>
          <a:noFill/>
        </p:spPr>
        <p:txBody>
          <a:bodyPr wrap="square" rtlCol="0">
            <a:spAutoFit/>
          </a:bodyPr>
          <a:lstStyle/>
          <a:p>
            <a:pPr marL="0" algn="r" rtl="0" eaLnBrk="1" latinLnBrk="0" hangingPunct="1">
              <a:spcBef>
                <a:spcPts val="0"/>
              </a:spcBef>
              <a:spcAft>
                <a:spcPts val="0"/>
              </a:spcAft>
            </a:pPr>
            <a:r>
              <a:rPr lang="en-AU" sz="1800" kern="1200" dirty="0">
                <a:solidFill>
                  <a:srgbClr val="FFFFFF"/>
                </a:solidFill>
                <a:effectLst/>
                <a:latin typeface="Arial Nova Cond" panose="020B0506020202020204" pitchFamily="34" charset="0"/>
                <a:ea typeface="+mn-ea"/>
                <a:cs typeface="+mn-cs"/>
              </a:rPr>
              <a:t>RADIOGRAPHICS</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52024-B335-18A7-DD6D-C228A4923C6B}"/>
              </a:ext>
            </a:extLst>
          </p:cNvPr>
          <p:cNvSpPr>
            <a:spLocks noGrp="1"/>
          </p:cNvSpPr>
          <p:nvPr>
            <p:ph type="title"/>
          </p:nvPr>
        </p:nvSpPr>
        <p:spPr>
          <a:xfrm>
            <a:off x="762000" y="275772"/>
            <a:ext cx="9144000" cy="1263649"/>
          </a:xfrm>
        </p:spPr>
        <p:txBody>
          <a:bodyPr>
            <a:normAutofit fontScale="90000"/>
          </a:bodyPr>
          <a:lstStyle/>
          <a:p>
            <a:r>
              <a:rPr lang="en-US" b="1" dirty="0">
                <a:solidFill>
                  <a:srgbClr val="FFC000"/>
                </a:solidFill>
              </a:rPr>
              <a:t>6. Mediastinitis (</a:t>
            </a:r>
            <a:r>
              <a:rPr lang="en-US" b="1" dirty="0" err="1">
                <a:solidFill>
                  <a:srgbClr val="FFC000"/>
                </a:solidFill>
              </a:rPr>
              <a:t>eg</a:t>
            </a:r>
            <a:r>
              <a:rPr lang="en-US" b="1" dirty="0">
                <a:solidFill>
                  <a:srgbClr val="FFC000"/>
                </a:solidFill>
              </a:rPr>
              <a:t>, esophageal rupture)</a:t>
            </a:r>
          </a:p>
        </p:txBody>
      </p:sp>
      <p:sp>
        <p:nvSpPr>
          <p:cNvPr id="3" name="Content Placeholder 2">
            <a:extLst>
              <a:ext uri="{FF2B5EF4-FFF2-40B4-BE49-F238E27FC236}">
                <a16:creationId xmlns:a16="http://schemas.microsoft.com/office/drawing/2014/main" id="{22BDDFBE-4334-FDD0-61B7-CD36EFD4FCEB}"/>
              </a:ext>
            </a:extLst>
          </p:cNvPr>
          <p:cNvSpPr>
            <a:spLocks noGrp="1"/>
          </p:cNvSpPr>
          <p:nvPr>
            <p:ph idx="1"/>
          </p:nvPr>
        </p:nvSpPr>
        <p:spPr>
          <a:xfrm>
            <a:off x="762000" y="1422401"/>
            <a:ext cx="10668000" cy="4673600"/>
          </a:xfrm>
        </p:spPr>
        <p:txBody>
          <a:bodyPr/>
          <a:lstStyle/>
          <a:p>
            <a:r>
              <a:rPr lang="en-US" dirty="0"/>
              <a:t> Common causes of mediastinitis include odontogenic infections, esophageal perforation, and iatrogenic complications of cardiac surgery or upper gastrointestinal and airway procedures.</a:t>
            </a:r>
          </a:p>
        </p:txBody>
      </p:sp>
      <p:sp>
        <p:nvSpPr>
          <p:cNvPr id="4" name="TextBox 3">
            <a:extLst>
              <a:ext uri="{FF2B5EF4-FFF2-40B4-BE49-F238E27FC236}">
                <a16:creationId xmlns:a16="http://schemas.microsoft.com/office/drawing/2014/main" id="{B3566AFD-16EA-AE67-BF6D-A6BF3DD836F3}"/>
              </a:ext>
            </a:extLst>
          </p:cNvPr>
          <p:cNvSpPr txBox="1"/>
          <p:nvPr/>
        </p:nvSpPr>
        <p:spPr>
          <a:xfrm>
            <a:off x="11173516" y="6500131"/>
            <a:ext cx="1018484" cy="369332"/>
          </a:xfrm>
          <a:prstGeom prst="rect">
            <a:avLst/>
          </a:prstGeom>
          <a:noFill/>
        </p:spPr>
        <p:txBody>
          <a:bodyPr wrap="none" rtlCol="0">
            <a:spAutoFit/>
          </a:bodyPr>
          <a:lstStyle/>
          <a:p>
            <a:r>
              <a:rPr lang="en-US" dirty="0"/>
              <a:t>AMBOSS</a:t>
            </a:r>
          </a:p>
        </p:txBody>
      </p:sp>
      <p:graphicFrame>
        <p:nvGraphicFramePr>
          <p:cNvPr id="5" name="Table 10">
            <a:extLst>
              <a:ext uri="{FF2B5EF4-FFF2-40B4-BE49-F238E27FC236}">
                <a16:creationId xmlns:a16="http://schemas.microsoft.com/office/drawing/2014/main" id="{31A19E3B-B9B0-1DB8-6B88-3C049AB1473A}"/>
              </a:ext>
            </a:extLst>
          </p:cNvPr>
          <p:cNvGraphicFramePr>
            <a:graphicFrameLocks/>
          </p:cNvGraphicFramePr>
          <p:nvPr>
            <p:extLst>
              <p:ext uri="{D42A27DB-BD31-4B8C-83A1-F6EECF244321}">
                <p14:modId xmlns:p14="http://schemas.microsoft.com/office/powerpoint/2010/main" val="43394200"/>
              </p:ext>
            </p:extLst>
          </p:nvPr>
        </p:nvGraphicFramePr>
        <p:xfrm>
          <a:off x="762000" y="3053079"/>
          <a:ext cx="10879541" cy="3205480"/>
        </p:xfrm>
        <a:graphic>
          <a:graphicData uri="http://schemas.openxmlformats.org/drawingml/2006/table">
            <a:tbl>
              <a:tblPr firstRow="1" bandRow="1">
                <a:tableStyleId>{073A0DAA-6AF3-43AB-8588-CEC1D06C72B9}</a:tableStyleId>
              </a:tblPr>
              <a:tblGrid>
                <a:gridCol w="4299893">
                  <a:extLst>
                    <a:ext uri="{9D8B030D-6E8A-4147-A177-3AD203B41FA5}">
                      <a16:colId xmlns:a16="http://schemas.microsoft.com/office/drawing/2014/main" val="4088131461"/>
                    </a:ext>
                  </a:extLst>
                </a:gridCol>
                <a:gridCol w="6579648">
                  <a:extLst>
                    <a:ext uri="{9D8B030D-6E8A-4147-A177-3AD203B41FA5}">
                      <a16:colId xmlns:a16="http://schemas.microsoft.com/office/drawing/2014/main" val="1547188265"/>
                    </a:ext>
                  </a:extLst>
                </a:gridCol>
              </a:tblGrid>
              <a:tr h="370840">
                <a:tc>
                  <a:txBody>
                    <a:bodyPr/>
                    <a:lstStyle/>
                    <a:p>
                      <a:r>
                        <a:rPr lang="en-US"/>
                        <a:t>Clinical Features</a:t>
                      </a:r>
                      <a:endParaRPr lang="en-US" dirty="0"/>
                    </a:p>
                  </a:txBody>
                  <a:tcPr/>
                </a:tc>
                <a:tc>
                  <a:txBody>
                    <a:bodyPr/>
                    <a:lstStyle/>
                    <a:p>
                      <a:r>
                        <a:rPr lang="en-US" dirty="0"/>
                        <a:t>Diagnostic Findings</a:t>
                      </a:r>
                    </a:p>
                  </a:txBody>
                  <a:tcPr/>
                </a:tc>
                <a:extLst>
                  <a:ext uri="{0D108BD9-81ED-4DB2-BD59-A6C34878D82A}">
                    <a16:rowId xmlns:a16="http://schemas.microsoft.com/office/drawing/2014/main" val="2978229354"/>
                  </a:ext>
                </a:extLst>
              </a:tr>
              <a:tr h="370840">
                <a:tc>
                  <a:txBody>
                    <a:bodyPr/>
                    <a:lstStyle/>
                    <a:p>
                      <a:pPr marL="285750" indent="-285750">
                        <a:buFont typeface="Arial" panose="020B0604020202020204" pitchFamily="34" charset="0"/>
                        <a:buChar char="•"/>
                      </a:pPr>
                      <a:r>
                        <a:rPr lang="en-US" dirty="0"/>
                        <a:t>Retrosternal chest pain, neck pain, epigastric pain with radiation to the back </a:t>
                      </a:r>
                    </a:p>
                    <a:p>
                      <a:pPr marL="285750" indent="-285750">
                        <a:buFont typeface="Arial" panose="020B0604020202020204" pitchFamily="34" charset="0"/>
                        <a:buChar char="•"/>
                      </a:pPr>
                      <a:r>
                        <a:rPr lang="en-US" dirty="0"/>
                        <a:t>Dyspnea, tachypnea, tachycardia</a:t>
                      </a:r>
                    </a:p>
                    <a:p>
                      <a:pPr marL="285750" indent="-285750">
                        <a:buFont typeface="Arial" panose="020B0604020202020204" pitchFamily="34" charset="0"/>
                        <a:buChar char="•"/>
                      </a:pPr>
                      <a:r>
                        <a:rPr lang="en-US" dirty="0"/>
                        <a:t>Dysphagia</a:t>
                      </a:r>
                    </a:p>
                    <a:p>
                      <a:pPr marL="285750" indent="-285750">
                        <a:buFont typeface="Arial" panose="020B0604020202020204" pitchFamily="34" charset="0"/>
                        <a:buChar char="•"/>
                      </a:pPr>
                      <a:r>
                        <a:rPr lang="en-US" dirty="0"/>
                        <a:t>Signs of sepsis</a:t>
                      </a:r>
                    </a:p>
                    <a:p>
                      <a:pPr marL="285750" indent="-285750">
                        <a:buFont typeface="Arial" panose="020B0604020202020204" pitchFamily="34" charset="0"/>
                        <a:buChar char="•"/>
                      </a:pPr>
                      <a:r>
                        <a:rPr lang="en-US" dirty="0" err="1"/>
                        <a:t>Mackler</a:t>
                      </a:r>
                      <a:r>
                        <a:rPr lang="en-US" dirty="0"/>
                        <a:t> triad (chest pain, vomiting, subcutaneous emphysema)</a:t>
                      </a:r>
                    </a:p>
                    <a:p>
                      <a:pPr marL="285750" indent="-285750">
                        <a:buFont typeface="Arial" panose="020B0604020202020204" pitchFamily="34" charset="0"/>
                        <a:buChar char="•"/>
                      </a:pPr>
                      <a:r>
                        <a:rPr lang="en-US" dirty="0"/>
                        <a:t>Mediastinal crepitus</a:t>
                      </a:r>
                    </a:p>
                    <a:p>
                      <a:pPr marL="285750" indent="-285750">
                        <a:buFont typeface="Arial" panose="020B0604020202020204" pitchFamily="34" charset="0"/>
                        <a:buChar char="•"/>
                      </a:pPr>
                      <a:r>
                        <a:rPr lang="en-US" dirty="0"/>
                        <a:t>History of recent endoscopy or severe emesis (</a:t>
                      </a:r>
                      <a:r>
                        <a:rPr lang="en-US" dirty="0" err="1"/>
                        <a:t>Boerhaave</a:t>
                      </a:r>
                      <a:r>
                        <a:rPr lang="en-US" dirty="0"/>
                        <a:t> syndrome)</a:t>
                      </a:r>
                    </a:p>
                  </a:txBody>
                  <a:tcPr anchor="ctr"/>
                </a:tc>
                <a:tc>
                  <a:txBody>
                    <a:bodyPr/>
                    <a:lstStyle/>
                    <a:p>
                      <a:pPr marL="285750" indent="-285750">
                        <a:buFont typeface="Arial" panose="020B0604020202020204" pitchFamily="34" charset="0"/>
                        <a:buChar char="•"/>
                      </a:pPr>
                      <a:r>
                        <a:rPr lang="en-US" sz="1800" b="0" i="0" kern="1200" dirty="0">
                          <a:solidFill>
                            <a:schemeClr val="dk1"/>
                          </a:solidFill>
                          <a:effectLst/>
                          <a:latin typeface="+mn-lt"/>
                          <a:ea typeface="+mn-ea"/>
                          <a:cs typeface="+mn-cs"/>
                        </a:rPr>
                        <a:t>CXR, upright AXR: mediastinal air and/or subdiaphragmatic air, pleural effusion, pneumothorax </a:t>
                      </a:r>
                    </a:p>
                    <a:p>
                      <a:pPr marL="285750" indent="-285750">
                        <a:buFont typeface="Arial" panose="020B0604020202020204" pitchFamily="34" charset="0"/>
                        <a:buChar char="•"/>
                      </a:pPr>
                      <a:r>
                        <a:rPr lang="en-US" sz="1800" b="0" i="0" kern="1200" dirty="0">
                          <a:solidFill>
                            <a:schemeClr val="dk1"/>
                          </a:solidFill>
                          <a:effectLst/>
                          <a:latin typeface="+mn-lt"/>
                          <a:ea typeface="+mn-ea"/>
                          <a:cs typeface="+mn-cs"/>
                        </a:rPr>
                        <a:t>Lateral neck x-ray: subcutaneous emphysema</a:t>
                      </a:r>
                    </a:p>
                    <a:p>
                      <a:pPr marL="285750" indent="-285750">
                        <a:buFont typeface="Arial" panose="020B0604020202020204" pitchFamily="34" charset="0"/>
                        <a:buChar char="•"/>
                      </a:pPr>
                      <a:r>
                        <a:rPr lang="en-US" sz="1800" b="0" i="0" kern="1200" dirty="0">
                          <a:solidFill>
                            <a:schemeClr val="dk1"/>
                          </a:solidFill>
                          <a:effectLst/>
                          <a:latin typeface="+mn-lt"/>
                          <a:ea typeface="+mn-ea"/>
                          <a:cs typeface="+mn-cs"/>
                        </a:rPr>
                        <a:t>Contrast esophagography (gold standard): contrast leak  </a:t>
                      </a:r>
                    </a:p>
                    <a:p>
                      <a:pPr marL="285750" indent="-285750">
                        <a:buFont typeface="Arial" panose="020B0604020202020204" pitchFamily="34" charset="0"/>
                        <a:buChar char="•"/>
                      </a:pPr>
                      <a:r>
                        <a:rPr lang="en-US" sz="1800" b="0" i="0" kern="1200" dirty="0">
                          <a:solidFill>
                            <a:schemeClr val="dk1"/>
                          </a:solidFill>
                          <a:effectLst/>
                          <a:latin typeface="+mn-lt"/>
                          <a:ea typeface="+mn-ea"/>
                          <a:cs typeface="+mn-cs"/>
                        </a:rPr>
                        <a:t>CT chest (with oral contrast) : extraluminal air, esophageal thickening</a:t>
                      </a:r>
                    </a:p>
                  </a:txBody>
                  <a:tcPr/>
                </a:tc>
                <a:extLst>
                  <a:ext uri="{0D108BD9-81ED-4DB2-BD59-A6C34878D82A}">
                    <a16:rowId xmlns:a16="http://schemas.microsoft.com/office/drawing/2014/main" val="2262869212"/>
                  </a:ext>
                </a:extLst>
              </a:tr>
            </a:tbl>
          </a:graphicData>
        </a:graphic>
      </p:graphicFrame>
    </p:spTree>
    <p:extLst>
      <p:ext uri="{BB962C8B-B14F-4D97-AF65-F5344CB8AC3E}">
        <p14:creationId xmlns:p14="http://schemas.microsoft.com/office/powerpoint/2010/main" val="408609925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23-04-19 05:21:10.228000"/>
          <p:cNvPicPr>
            <a:picLocks noChangeAspect="1"/>
          </p:cNvPicPr>
          <p:nvPr/>
        </p:nvPicPr>
        <p:blipFill>
          <a:blip r:embed="rId2"/>
          <a:stretch>
            <a:fillRect/>
          </a:stretch>
        </p:blipFill>
        <p:spPr>
          <a:xfrm>
            <a:off x="407014" y="628015"/>
            <a:ext cx="3565525" cy="49098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3" name="Picture 42" descr="2023-04-19 05:23:03.261000"/>
          <p:cNvPicPr>
            <a:picLocks noChangeAspect="1"/>
          </p:cNvPicPr>
          <p:nvPr/>
        </p:nvPicPr>
        <p:blipFill>
          <a:blip r:embed="rId3"/>
          <a:stretch>
            <a:fillRect/>
          </a:stretch>
        </p:blipFill>
        <p:spPr>
          <a:xfrm>
            <a:off x="8897495" y="628015"/>
            <a:ext cx="2760345" cy="49510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2" name="Picture 91" descr="2023-04-19 05:26:36.629000"/>
          <p:cNvPicPr>
            <a:picLocks noChangeAspect="1"/>
          </p:cNvPicPr>
          <p:nvPr/>
        </p:nvPicPr>
        <p:blipFill>
          <a:blip r:embed="rId4"/>
          <a:stretch>
            <a:fillRect/>
          </a:stretch>
        </p:blipFill>
        <p:spPr>
          <a:xfrm>
            <a:off x="4192832" y="628015"/>
            <a:ext cx="4484370" cy="35166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4" name="Text Box 93"/>
          <p:cNvSpPr txBox="1"/>
          <p:nvPr/>
        </p:nvSpPr>
        <p:spPr>
          <a:xfrm>
            <a:off x="7730490" y="5804535"/>
            <a:ext cx="6705600" cy="1188720"/>
          </a:xfrm>
          <a:prstGeom prst="rect">
            <a:avLst/>
          </a:prstGeom>
          <a:noFill/>
        </p:spPr>
        <p:txBody>
          <a:bodyPr wrap="square" rtlCol="0">
            <a:noAutofit/>
          </a:bodyPr>
          <a:lstStyle/>
          <a:p>
            <a:pPr>
              <a:lnSpc>
                <a:spcPct val="100000"/>
              </a:lnSpc>
            </a:pPr>
            <a:endParaRPr lang="en-AU" altLang="en-US" sz="2400" dirty="0"/>
          </a:p>
        </p:txBody>
      </p:sp>
      <p:sp>
        <p:nvSpPr>
          <p:cNvPr id="5" name="TextBox 4">
            <a:extLst>
              <a:ext uri="{FF2B5EF4-FFF2-40B4-BE49-F238E27FC236}">
                <a16:creationId xmlns:a16="http://schemas.microsoft.com/office/drawing/2014/main" id="{56D81388-917A-6280-E582-C072A9E3AB9B}"/>
              </a:ext>
            </a:extLst>
          </p:cNvPr>
          <p:cNvSpPr txBox="1"/>
          <p:nvPr/>
        </p:nvSpPr>
        <p:spPr>
          <a:xfrm>
            <a:off x="8790039" y="6500131"/>
            <a:ext cx="3401962" cy="369332"/>
          </a:xfrm>
          <a:prstGeom prst="rect">
            <a:avLst/>
          </a:prstGeom>
          <a:noFill/>
        </p:spPr>
        <p:txBody>
          <a:bodyPr wrap="square" rtlCol="0">
            <a:spAutoFit/>
          </a:bodyPr>
          <a:lstStyle/>
          <a:p>
            <a:pPr algn="r">
              <a:lnSpc>
                <a:spcPct val="100000"/>
              </a:lnSpc>
            </a:pPr>
            <a:r>
              <a:rPr lang="en-AU" altLang="en-US" sz="1800" dirty="0"/>
              <a:t>RADIOPAEDIA - RESEARCH GATE</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52024-B335-18A7-DD6D-C228A4923C6B}"/>
              </a:ext>
            </a:extLst>
          </p:cNvPr>
          <p:cNvSpPr>
            <a:spLocks noGrp="1"/>
          </p:cNvSpPr>
          <p:nvPr>
            <p:ph type="title"/>
          </p:nvPr>
        </p:nvSpPr>
        <p:spPr>
          <a:xfrm>
            <a:off x="762000" y="275772"/>
            <a:ext cx="9144000" cy="1263649"/>
          </a:xfrm>
        </p:spPr>
        <p:txBody>
          <a:bodyPr/>
          <a:lstStyle/>
          <a:p>
            <a:r>
              <a:rPr lang="en-US" dirty="0"/>
              <a:t>Approach</a:t>
            </a:r>
          </a:p>
        </p:txBody>
      </p:sp>
      <p:graphicFrame>
        <p:nvGraphicFramePr>
          <p:cNvPr id="7" name="Content Placeholder 3">
            <a:extLst>
              <a:ext uri="{FF2B5EF4-FFF2-40B4-BE49-F238E27FC236}">
                <a16:creationId xmlns:a16="http://schemas.microsoft.com/office/drawing/2014/main" id="{90E5EECF-0526-07BE-A444-50CFBC3C9C2F}"/>
              </a:ext>
            </a:extLst>
          </p:cNvPr>
          <p:cNvGraphicFramePr>
            <a:graphicFrameLocks noGrp="1"/>
          </p:cNvGraphicFramePr>
          <p:nvPr>
            <p:ph idx="1"/>
            <p:extLst>
              <p:ext uri="{D42A27DB-BD31-4B8C-83A1-F6EECF244321}">
                <p14:modId xmlns:p14="http://schemas.microsoft.com/office/powerpoint/2010/main" val="3131434567"/>
              </p:ext>
            </p:extLst>
          </p:nvPr>
        </p:nvGraphicFramePr>
        <p:xfrm>
          <a:off x="762000" y="2171700"/>
          <a:ext cx="1066800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168790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52024-B335-18A7-DD6D-C228A4923C6B}"/>
              </a:ext>
            </a:extLst>
          </p:cNvPr>
          <p:cNvSpPr>
            <a:spLocks noGrp="1"/>
          </p:cNvSpPr>
          <p:nvPr>
            <p:ph type="title"/>
          </p:nvPr>
        </p:nvSpPr>
        <p:spPr>
          <a:xfrm>
            <a:off x="762000" y="275772"/>
            <a:ext cx="9144000" cy="1263649"/>
          </a:xfrm>
        </p:spPr>
        <p:txBody>
          <a:bodyPr/>
          <a:lstStyle/>
          <a:p>
            <a:r>
              <a:rPr lang="en-US" dirty="0"/>
              <a:t>Introduction</a:t>
            </a:r>
          </a:p>
        </p:txBody>
      </p:sp>
      <p:sp>
        <p:nvSpPr>
          <p:cNvPr id="3" name="Content Placeholder 2">
            <a:extLst>
              <a:ext uri="{FF2B5EF4-FFF2-40B4-BE49-F238E27FC236}">
                <a16:creationId xmlns:a16="http://schemas.microsoft.com/office/drawing/2014/main" id="{22BDDFBE-4334-FDD0-61B7-CD36EFD4FCEB}"/>
              </a:ext>
            </a:extLst>
          </p:cNvPr>
          <p:cNvSpPr>
            <a:spLocks noGrp="1"/>
          </p:cNvSpPr>
          <p:nvPr>
            <p:ph idx="1"/>
          </p:nvPr>
        </p:nvSpPr>
        <p:spPr>
          <a:xfrm>
            <a:off x="762000" y="1422401"/>
            <a:ext cx="10668000" cy="4673600"/>
          </a:xfrm>
        </p:spPr>
        <p:txBody>
          <a:bodyPr/>
          <a:lstStyle/>
          <a:p>
            <a:pPr algn="just"/>
            <a:r>
              <a:rPr lang="en-US" dirty="0"/>
              <a:t>Nontraumatic chest pain is one of the most common reasons that patients visit the emergency department; it is also frequently encountered in both the inpatient and outpatient settings.</a:t>
            </a:r>
          </a:p>
          <a:p>
            <a:pPr algn="just"/>
            <a:r>
              <a:rPr lang="en-US" dirty="0"/>
              <a:t>Patients with red flag features suggestive of life-threatening causes (e.g., acute coronary syndrome, pulmonary embolism) and those who are hemodynamically unstable require immediate assessment.</a:t>
            </a:r>
          </a:p>
        </p:txBody>
      </p:sp>
    </p:spTree>
    <p:extLst>
      <p:ext uri="{BB962C8B-B14F-4D97-AF65-F5344CB8AC3E}">
        <p14:creationId xmlns:p14="http://schemas.microsoft.com/office/powerpoint/2010/main" val="389702324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52024-B335-18A7-DD6D-C228A4923C6B}"/>
              </a:ext>
            </a:extLst>
          </p:cNvPr>
          <p:cNvSpPr>
            <a:spLocks noGrp="1"/>
          </p:cNvSpPr>
          <p:nvPr>
            <p:ph type="title"/>
          </p:nvPr>
        </p:nvSpPr>
        <p:spPr>
          <a:xfrm>
            <a:off x="762000" y="275772"/>
            <a:ext cx="9144000" cy="1263649"/>
          </a:xfrm>
        </p:spPr>
        <p:txBody>
          <a:bodyPr/>
          <a:lstStyle/>
          <a:p>
            <a:r>
              <a:rPr lang="en-US" dirty="0"/>
              <a:t>History</a:t>
            </a:r>
          </a:p>
        </p:txBody>
      </p:sp>
      <p:sp>
        <p:nvSpPr>
          <p:cNvPr id="3" name="Content Placeholder 2">
            <a:extLst>
              <a:ext uri="{FF2B5EF4-FFF2-40B4-BE49-F238E27FC236}">
                <a16:creationId xmlns:a16="http://schemas.microsoft.com/office/drawing/2014/main" id="{22BDDFBE-4334-FDD0-61B7-CD36EFD4FCEB}"/>
              </a:ext>
            </a:extLst>
          </p:cNvPr>
          <p:cNvSpPr>
            <a:spLocks noGrp="1"/>
          </p:cNvSpPr>
          <p:nvPr>
            <p:ph idx="1"/>
          </p:nvPr>
        </p:nvSpPr>
        <p:spPr>
          <a:xfrm>
            <a:off x="762000" y="1422401"/>
            <a:ext cx="10668000" cy="4673600"/>
          </a:xfrm>
        </p:spPr>
        <p:txBody>
          <a:bodyPr>
            <a:normAutofit fontScale="85000" lnSpcReduction="10000"/>
          </a:bodyPr>
          <a:lstStyle/>
          <a:p>
            <a:r>
              <a:rPr lang="en-US" dirty="0">
                <a:solidFill>
                  <a:srgbClr val="C00000"/>
                </a:solidFill>
              </a:rPr>
              <a:t>S</a:t>
            </a:r>
            <a:r>
              <a:rPr lang="en-US" dirty="0"/>
              <a:t>ite of pain (Substernal or inter scapular ..)</a:t>
            </a:r>
          </a:p>
          <a:p>
            <a:r>
              <a:rPr lang="en-US" dirty="0">
                <a:solidFill>
                  <a:srgbClr val="C00000"/>
                </a:solidFill>
              </a:rPr>
              <a:t>O</a:t>
            </a:r>
            <a:r>
              <a:rPr lang="en-US" dirty="0"/>
              <a:t>nset of pain (e.g. abrupt or gradual)</a:t>
            </a:r>
          </a:p>
          <a:p>
            <a:r>
              <a:rPr lang="en-US" dirty="0">
                <a:solidFill>
                  <a:srgbClr val="C00000"/>
                </a:solidFill>
              </a:rPr>
              <a:t>C</a:t>
            </a:r>
            <a:r>
              <a:rPr lang="en-US" dirty="0"/>
              <a:t>haracteristic (e.g. Heavy, tearing)</a:t>
            </a:r>
          </a:p>
          <a:p>
            <a:r>
              <a:rPr lang="en-US" dirty="0">
                <a:solidFill>
                  <a:srgbClr val="C00000"/>
                </a:solidFill>
              </a:rPr>
              <a:t>R</a:t>
            </a:r>
            <a:r>
              <a:rPr lang="en-US" dirty="0"/>
              <a:t>adiation (e.g. shoulder, jaw, back)</a:t>
            </a:r>
          </a:p>
          <a:p>
            <a:r>
              <a:rPr lang="en-US" dirty="0">
                <a:solidFill>
                  <a:srgbClr val="C00000"/>
                </a:solidFill>
              </a:rPr>
              <a:t>A</a:t>
            </a:r>
            <a:r>
              <a:rPr lang="en-US" dirty="0"/>
              <a:t>ssociated symptoms (e.g. SOB, N&amp;V ..etc.)</a:t>
            </a:r>
          </a:p>
          <a:p>
            <a:r>
              <a:rPr lang="en-US" dirty="0">
                <a:solidFill>
                  <a:srgbClr val="C00000"/>
                </a:solidFill>
              </a:rPr>
              <a:t>T</a:t>
            </a:r>
            <a:r>
              <a:rPr lang="en-US" dirty="0"/>
              <a:t>iming (e.g. constant or episodic, duration of episodes, when pain began)</a:t>
            </a:r>
          </a:p>
          <a:p>
            <a:r>
              <a:rPr lang="en-US" dirty="0">
                <a:solidFill>
                  <a:srgbClr val="C00000"/>
                </a:solidFill>
              </a:rPr>
              <a:t>E</a:t>
            </a:r>
            <a:r>
              <a:rPr lang="en-US" dirty="0"/>
              <a:t>xacerbating and relieving factors (Activity, position ..etc.)</a:t>
            </a:r>
          </a:p>
          <a:p>
            <a:r>
              <a:rPr lang="en-US" dirty="0">
                <a:solidFill>
                  <a:srgbClr val="C00000"/>
                </a:solidFill>
              </a:rPr>
              <a:t>S</a:t>
            </a:r>
            <a:r>
              <a:rPr lang="en-US" dirty="0"/>
              <a:t>everity (face pain scale)</a:t>
            </a:r>
          </a:p>
          <a:p>
            <a:r>
              <a:rPr lang="en-US" dirty="0"/>
              <a:t>Others:</a:t>
            </a:r>
          </a:p>
          <a:p>
            <a:pPr lvl="1"/>
            <a:r>
              <a:rPr lang="en-US" dirty="0"/>
              <a:t>h/o HTN, DM, PVD, malignancy</a:t>
            </a:r>
          </a:p>
          <a:p>
            <a:pPr lvl="1"/>
            <a:r>
              <a:rPr lang="en-US" dirty="0"/>
              <a:t>h/o recent events-trauma, major surgery or medical procedures, period of immobilization</a:t>
            </a:r>
          </a:p>
          <a:p>
            <a:pPr lvl="1"/>
            <a:r>
              <a:rPr lang="en-US" dirty="0"/>
              <a:t>h/o use of cigarettes, cocaine ..etc.</a:t>
            </a:r>
          </a:p>
        </p:txBody>
      </p:sp>
      <p:sp>
        <p:nvSpPr>
          <p:cNvPr id="4" name="TextBox 3">
            <a:extLst>
              <a:ext uri="{FF2B5EF4-FFF2-40B4-BE49-F238E27FC236}">
                <a16:creationId xmlns:a16="http://schemas.microsoft.com/office/drawing/2014/main" id="{F2A74FD4-BD43-2528-D087-8DE4B9373D32}"/>
              </a:ext>
            </a:extLst>
          </p:cNvPr>
          <p:cNvSpPr txBox="1"/>
          <p:nvPr/>
        </p:nvSpPr>
        <p:spPr>
          <a:xfrm>
            <a:off x="10191135" y="6514257"/>
            <a:ext cx="2000865" cy="369332"/>
          </a:xfrm>
          <a:prstGeom prst="rect">
            <a:avLst/>
          </a:prstGeom>
          <a:noFill/>
        </p:spPr>
        <p:txBody>
          <a:bodyPr wrap="square" rtlCol="0">
            <a:spAutoFit/>
          </a:bodyPr>
          <a:lstStyle/>
          <a:p>
            <a:pPr algn="r"/>
            <a:r>
              <a:rPr lang="en-US" dirty="0"/>
              <a:t>UpToDate</a:t>
            </a:r>
          </a:p>
        </p:txBody>
      </p:sp>
      <p:sp>
        <p:nvSpPr>
          <p:cNvPr id="5" name="Title 1">
            <a:extLst>
              <a:ext uri="{FF2B5EF4-FFF2-40B4-BE49-F238E27FC236}">
                <a16:creationId xmlns:a16="http://schemas.microsoft.com/office/drawing/2014/main" id="{6D7B116A-D25B-5F8D-024F-B612D2A4DD7B}"/>
              </a:ext>
            </a:extLst>
          </p:cNvPr>
          <p:cNvSpPr txBox="1">
            <a:spLocks/>
          </p:cNvSpPr>
          <p:nvPr/>
        </p:nvSpPr>
        <p:spPr>
          <a:xfrm>
            <a:off x="11430000" y="1539421"/>
            <a:ext cx="648929" cy="4343341"/>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rgbClr val="C00000"/>
                </a:solidFill>
              </a:rPr>
              <a:t>S</a:t>
            </a:r>
          </a:p>
          <a:p>
            <a:pPr algn="ctr"/>
            <a:r>
              <a:rPr lang="en-US" sz="3600" dirty="0">
                <a:solidFill>
                  <a:srgbClr val="C00000"/>
                </a:solidFill>
              </a:rPr>
              <a:t>O</a:t>
            </a:r>
          </a:p>
          <a:p>
            <a:pPr algn="ctr"/>
            <a:r>
              <a:rPr lang="en-US" sz="3600" dirty="0">
                <a:solidFill>
                  <a:srgbClr val="C00000"/>
                </a:solidFill>
              </a:rPr>
              <a:t>C</a:t>
            </a:r>
          </a:p>
          <a:p>
            <a:pPr algn="ctr"/>
            <a:r>
              <a:rPr lang="en-US" sz="3600" dirty="0">
                <a:solidFill>
                  <a:srgbClr val="C00000"/>
                </a:solidFill>
              </a:rPr>
              <a:t>R</a:t>
            </a:r>
          </a:p>
          <a:p>
            <a:pPr algn="ctr"/>
            <a:r>
              <a:rPr lang="en-US" sz="3600" dirty="0">
                <a:solidFill>
                  <a:srgbClr val="C00000"/>
                </a:solidFill>
              </a:rPr>
              <a:t>A</a:t>
            </a:r>
          </a:p>
          <a:p>
            <a:pPr algn="ctr"/>
            <a:r>
              <a:rPr lang="en-US" sz="3600" dirty="0">
                <a:solidFill>
                  <a:srgbClr val="C00000"/>
                </a:solidFill>
              </a:rPr>
              <a:t>T</a:t>
            </a:r>
          </a:p>
          <a:p>
            <a:pPr algn="ctr"/>
            <a:r>
              <a:rPr lang="en-US" sz="3600" dirty="0">
                <a:solidFill>
                  <a:srgbClr val="C00000"/>
                </a:solidFill>
              </a:rPr>
              <a:t>E</a:t>
            </a:r>
          </a:p>
          <a:p>
            <a:pPr algn="ctr"/>
            <a:r>
              <a:rPr lang="en-US" sz="3600" dirty="0">
                <a:solidFill>
                  <a:srgbClr val="C00000"/>
                </a:solidFill>
              </a:rPr>
              <a:t>S</a:t>
            </a:r>
          </a:p>
        </p:txBody>
      </p:sp>
    </p:spTree>
    <p:extLst>
      <p:ext uri="{BB962C8B-B14F-4D97-AF65-F5344CB8AC3E}">
        <p14:creationId xmlns:p14="http://schemas.microsoft.com/office/powerpoint/2010/main" val="24478738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52024-B335-18A7-DD6D-C228A4923C6B}"/>
              </a:ext>
            </a:extLst>
          </p:cNvPr>
          <p:cNvSpPr>
            <a:spLocks noGrp="1"/>
          </p:cNvSpPr>
          <p:nvPr>
            <p:ph type="title"/>
          </p:nvPr>
        </p:nvSpPr>
        <p:spPr>
          <a:xfrm>
            <a:off x="155495" y="2930482"/>
            <a:ext cx="9144000" cy="1263649"/>
          </a:xfrm>
        </p:spPr>
        <p:txBody>
          <a:bodyPr/>
          <a:lstStyle/>
          <a:p>
            <a:r>
              <a:rPr lang="en-US" dirty="0"/>
              <a:t>History</a:t>
            </a:r>
          </a:p>
        </p:txBody>
      </p:sp>
      <p:sp>
        <p:nvSpPr>
          <p:cNvPr id="4" name="TextBox 3">
            <a:extLst>
              <a:ext uri="{FF2B5EF4-FFF2-40B4-BE49-F238E27FC236}">
                <a16:creationId xmlns:a16="http://schemas.microsoft.com/office/drawing/2014/main" id="{F2A74FD4-BD43-2528-D087-8DE4B9373D32}"/>
              </a:ext>
            </a:extLst>
          </p:cNvPr>
          <p:cNvSpPr txBox="1"/>
          <p:nvPr/>
        </p:nvSpPr>
        <p:spPr>
          <a:xfrm>
            <a:off x="10191135" y="6514257"/>
            <a:ext cx="2000865" cy="369332"/>
          </a:xfrm>
          <a:prstGeom prst="rect">
            <a:avLst/>
          </a:prstGeom>
          <a:noFill/>
        </p:spPr>
        <p:txBody>
          <a:bodyPr wrap="square" rtlCol="0">
            <a:spAutoFit/>
          </a:bodyPr>
          <a:lstStyle/>
          <a:p>
            <a:pPr algn="r"/>
            <a:r>
              <a:rPr lang="en-US" dirty="0"/>
              <a:t> Macleod’s</a:t>
            </a:r>
          </a:p>
        </p:txBody>
      </p:sp>
      <p:sp>
        <p:nvSpPr>
          <p:cNvPr id="5" name="Title 1">
            <a:extLst>
              <a:ext uri="{FF2B5EF4-FFF2-40B4-BE49-F238E27FC236}">
                <a16:creationId xmlns:a16="http://schemas.microsoft.com/office/drawing/2014/main" id="{6D7B116A-D25B-5F8D-024F-B612D2A4DD7B}"/>
              </a:ext>
            </a:extLst>
          </p:cNvPr>
          <p:cNvSpPr txBox="1">
            <a:spLocks/>
          </p:cNvSpPr>
          <p:nvPr/>
        </p:nvSpPr>
        <p:spPr>
          <a:xfrm>
            <a:off x="11430000" y="1539421"/>
            <a:ext cx="648929" cy="4343341"/>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rgbClr val="C00000"/>
                </a:solidFill>
              </a:rPr>
              <a:t>S</a:t>
            </a:r>
          </a:p>
          <a:p>
            <a:pPr algn="ctr"/>
            <a:r>
              <a:rPr lang="en-US" sz="3600" dirty="0">
                <a:solidFill>
                  <a:srgbClr val="C00000"/>
                </a:solidFill>
              </a:rPr>
              <a:t>O</a:t>
            </a:r>
          </a:p>
          <a:p>
            <a:pPr algn="ctr"/>
            <a:r>
              <a:rPr lang="en-US" sz="3600" dirty="0">
                <a:solidFill>
                  <a:srgbClr val="C00000"/>
                </a:solidFill>
              </a:rPr>
              <a:t>C</a:t>
            </a:r>
          </a:p>
          <a:p>
            <a:pPr algn="ctr"/>
            <a:r>
              <a:rPr lang="en-US" sz="3600" dirty="0">
                <a:solidFill>
                  <a:srgbClr val="C00000"/>
                </a:solidFill>
              </a:rPr>
              <a:t>R</a:t>
            </a:r>
          </a:p>
          <a:p>
            <a:pPr algn="ctr"/>
            <a:r>
              <a:rPr lang="en-US" sz="3600" dirty="0">
                <a:solidFill>
                  <a:srgbClr val="C00000"/>
                </a:solidFill>
              </a:rPr>
              <a:t>A</a:t>
            </a:r>
          </a:p>
          <a:p>
            <a:pPr algn="ctr"/>
            <a:r>
              <a:rPr lang="en-US" sz="3600" dirty="0">
                <a:solidFill>
                  <a:srgbClr val="C00000"/>
                </a:solidFill>
              </a:rPr>
              <a:t>T</a:t>
            </a:r>
          </a:p>
          <a:p>
            <a:pPr algn="ctr"/>
            <a:r>
              <a:rPr lang="en-US" sz="3600" dirty="0">
                <a:solidFill>
                  <a:srgbClr val="C00000"/>
                </a:solidFill>
              </a:rPr>
              <a:t>E</a:t>
            </a:r>
          </a:p>
          <a:p>
            <a:pPr algn="ctr"/>
            <a:r>
              <a:rPr lang="en-US" sz="3600" dirty="0">
                <a:solidFill>
                  <a:srgbClr val="C00000"/>
                </a:solidFill>
              </a:rPr>
              <a:t>S</a:t>
            </a:r>
          </a:p>
        </p:txBody>
      </p:sp>
      <p:pic>
        <p:nvPicPr>
          <p:cNvPr id="11" name="Picture 10">
            <a:extLst>
              <a:ext uri="{FF2B5EF4-FFF2-40B4-BE49-F238E27FC236}">
                <a16:creationId xmlns:a16="http://schemas.microsoft.com/office/drawing/2014/main" id="{7967D3E2-B483-BDF3-E67C-8AF72EADCFEB}"/>
              </a:ext>
            </a:extLst>
          </p:cNvPr>
          <p:cNvPicPr>
            <a:picLocks noChangeAspect="1"/>
          </p:cNvPicPr>
          <p:nvPr/>
        </p:nvPicPr>
        <p:blipFill>
          <a:blip r:embed="rId2"/>
          <a:stretch>
            <a:fillRect/>
          </a:stretch>
        </p:blipFill>
        <p:spPr>
          <a:xfrm>
            <a:off x="2538046" y="0"/>
            <a:ext cx="8608366" cy="6858000"/>
          </a:xfrm>
          <a:prstGeom prst="rect">
            <a:avLst/>
          </a:prstGeom>
        </p:spPr>
      </p:pic>
    </p:spTree>
    <p:extLst>
      <p:ext uri="{BB962C8B-B14F-4D97-AF65-F5344CB8AC3E}">
        <p14:creationId xmlns:p14="http://schemas.microsoft.com/office/powerpoint/2010/main" val="214344387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52024-B335-18A7-DD6D-C228A4923C6B}"/>
              </a:ext>
            </a:extLst>
          </p:cNvPr>
          <p:cNvSpPr>
            <a:spLocks noGrp="1"/>
          </p:cNvSpPr>
          <p:nvPr>
            <p:ph type="title"/>
          </p:nvPr>
        </p:nvSpPr>
        <p:spPr>
          <a:xfrm>
            <a:off x="762000" y="275772"/>
            <a:ext cx="9144000" cy="1263649"/>
          </a:xfrm>
        </p:spPr>
        <p:txBody>
          <a:bodyPr/>
          <a:lstStyle/>
          <a:p>
            <a:r>
              <a:rPr lang="en-US" dirty="0"/>
              <a:t>Physical Examination</a:t>
            </a:r>
          </a:p>
        </p:txBody>
      </p:sp>
      <p:sp>
        <p:nvSpPr>
          <p:cNvPr id="3" name="Content Placeholder 2">
            <a:extLst>
              <a:ext uri="{FF2B5EF4-FFF2-40B4-BE49-F238E27FC236}">
                <a16:creationId xmlns:a16="http://schemas.microsoft.com/office/drawing/2014/main" id="{22BDDFBE-4334-FDD0-61B7-CD36EFD4FCEB}"/>
              </a:ext>
            </a:extLst>
          </p:cNvPr>
          <p:cNvSpPr>
            <a:spLocks noGrp="1"/>
          </p:cNvSpPr>
          <p:nvPr>
            <p:ph idx="1"/>
          </p:nvPr>
        </p:nvSpPr>
        <p:spPr>
          <a:xfrm>
            <a:off x="762000" y="1422401"/>
            <a:ext cx="10668000" cy="4673600"/>
          </a:xfrm>
        </p:spPr>
        <p:txBody>
          <a:bodyPr>
            <a:normAutofit lnSpcReduction="10000"/>
          </a:bodyPr>
          <a:lstStyle/>
          <a:p>
            <a:r>
              <a:rPr lang="en-US" dirty="0"/>
              <a:t>Most often the physical examination is not helpful in distinguishing patients with ACS from those with noncardiac chest pain. </a:t>
            </a:r>
          </a:p>
          <a:p>
            <a:r>
              <a:rPr lang="en-US" dirty="0"/>
              <a:t>In some instances, physical findings suggest a specific noncardiac diagnosis.</a:t>
            </a:r>
          </a:p>
          <a:p>
            <a:r>
              <a:rPr lang="en-US" dirty="0"/>
              <a:t>In the International Registry of Acute Aortic Dissection (IRAD), signs of dissection included: murmur of aortic insufficiency (32%) pulse deficit (15%).</a:t>
            </a:r>
          </a:p>
          <a:p>
            <a:r>
              <a:rPr lang="en-US" dirty="0"/>
              <a:t>Chest pain associated with focal wheezing or asymmetric extremity swelling raises concern for pulmonary embolus (PE)</a:t>
            </a:r>
          </a:p>
          <a:p>
            <a:r>
              <a:rPr lang="en-US" dirty="0"/>
              <a:t>Unilateral decreased breath sounds may be noted with pneumothorax.</a:t>
            </a:r>
          </a:p>
          <a:p>
            <a:r>
              <a:rPr lang="en-US" dirty="0"/>
              <a:t>Pericardial friction rub can be heard in patients with pericarditis</a:t>
            </a:r>
          </a:p>
        </p:txBody>
      </p:sp>
      <p:sp>
        <p:nvSpPr>
          <p:cNvPr id="4" name="TextBox 3">
            <a:extLst>
              <a:ext uri="{FF2B5EF4-FFF2-40B4-BE49-F238E27FC236}">
                <a16:creationId xmlns:a16="http://schemas.microsoft.com/office/drawing/2014/main" id="{A48FE283-3BAB-BD0D-8F65-BB2184B6E7BE}"/>
              </a:ext>
            </a:extLst>
          </p:cNvPr>
          <p:cNvSpPr txBox="1"/>
          <p:nvPr/>
        </p:nvSpPr>
        <p:spPr>
          <a:xfrm>
            <a:off x="10191135" y="6514257"/>
            <a:ext cx="2000865" cy="369332"/>
          </a:xfrm>
          <a:prstGeom prst="rect">
            <a:avLst/>
          </a:prstGeom>
          <a:noFill/>
        </p:spPr>
        <p:txBody>
          <a:bodyPr wrap="square" rtlCol="0">
            <a:spAutoFit/>
          </a:bodyPr>
          <a:lstStyle/>
          <a:p>
            <a:pPr algn="r"/>
            <a:r>
              <a:rPr lang="en-US" dirty="0"/>
              <a:t>UpToDate</a:t>
            </a:r>
          </a:p>
        </p:txBody>
      </p:sp>
    </p:spTree>
    <p:extLst>
      <p:ext uri="{BB962C8B-B14F-4D97-AF65-F5344CB8AC3E}">
        <p14:creationId xmlns:p14="http://schemas.microsoft.com/office/powerpoint/2010/main" val="264459135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52024-B335-18A7-DD6D-C228A4923C6B}"/>
              </a:ext>
            </a:extLst>
          </p:cNvPr>
          <p:cNvSpPr>
            <a:spLocks noGrp="1"/>
          </p:cNvSpPr>
          <p:nvPr>
            <p:ph type="title"/>
          </p:nvPr>
        </p:nvSpPr>
        <p:spPr>
          <a:xfrm>
            <a:off x="762000" y="275772"/>
            <a:ext cx="9144000" cy="1263649"/>
          </a:xfrm>
        </p:spPr>
        <p:txBody>
          <a:bodyPr/>
          <a:lstStyle/>
          <a:p>
            <a:r>
              <a:rPr lang="en-US" dirty="0"/>
              <a:t>RED FLAGS</a:t>
            </a:r>
          </a:p>
        </p:txBody>
      </p:sp>
      <p:sp>
        <p:nvSpPr>
          <p:cNvPr id="3" name="Content Placeholder 2">
            <a:extLst>
              <a:ext uri="{FF2B5EF4-FFF2-40B4-BE49-F238E27FC236}">
                <a16:creationId xmlns:a16="http://schemas.microsoft.com/office/drawing/2014/main" id="{22BDDFBE-4334-FDD0-61B7-CD36EFD4FCEB}"/>
              </a:ext>
            </a:extLst>
          </p:cNvPr>
          <p:cNvSpPr>
            <a:spLocks noGrp="1"/>
          </p:cNvSpPr>
          <p:nvPr>
            <p:ph idx="1"/>
          </p:nvPr>
        </p:nvSpPr>
        <p:spPr>
          <a:xfrm>
            <a:off x="762000" y="1422401"/>
            <a:ext cx="10668000" cy="4673600"/>
          </a:xfrm>
        </p:spPr>
        <p:txBody>
          <a:bodyPr>
            <a:normAutofit fontScale="92500" lnSpcReduction="20000"/>
          </a:bodyPr>
          <a:lstStyle/>
          <a:p>
            <a:r>
              <a:rPr lang="en-US" b="1" dirty="0"/>
              <a:t>Symptoms</a:t>
            </a:r>
          </a:p>
          <a:p>
            <a:pPr lvl="1"/>
            <a:r>
              <a:rPr lang="en-US" dirty="0"/>
              <a:t>Sudden onset</a:t>
            </a:r>
          </a:p>
          <a:p>
            <a:pPr lvl="1"/>
            <a:r>
              <a:rPr lang="en-US" dirty="0"/>
              <a:t>Exertional chest pain</a:t>
            </a:r>
          </a:p>
          <a:p>
            <a:pPr lvl="1"/>
            <a:r>
              <a:rPr lang="en-US" dirty="0"/>
              <a:t>Substernal or left-sided pain</a:t>
            </a:r>
          </a:p>
          <a:p>
            <a:pPr lvl="1"/>
            <a:r>
              <a:rPr lang="en-US" dirty="0"/>
              <a:t>Radiation to the left arm, jaw, and/or back</a:t>
            </a:r>
          </a:p>
          <a:p>
            <a:pPr lvl="1"/>
            <a:r>
              <a:rPr lang="en-US" dirty="0"/>
              <a:t>Quality of chest pain: crushing, pressure , tearing, and/or ripping</a:t>
            </a:r>
          </a:p>
          <a:p>
            <a:pPr lvl="1"/>
            <a:r>
              <a:rPr lang="en-US" dirty="0"/>
              <a:t>Associated symptoms: shortness of breath, diaphoresis, nausea, and/or vomiting</a:t>
            </a:r>
          </a:p>
          <a:p>
            <a:r>
              <a:rPr lang="en-US" b="1" dirty="0"/>
              <a:t>Signs</a:t>
            </a:r>
          </a:p>
          <a:p>
            <a:pPr lvl="1"/>
            <a:r>
              <a:rPr lang="en-US" dirty="0"/>
              <a:t>Vital sign abnormalities (e.g., hypoxia, hypotension)</a:t>
            </a:r>
          </a:p>
          <a:p>
            <a:pPr lvl="1"/>
            <a:r>
              <a:rPr lang="en-US" dirty="0"/>
              <a:t>Pulsus paradoxus</a:t>
            </a:r>
          </a:p>
          <a:p>
            <a:pPr lvl="1"/>
            <a:r>
              <a:rPr lang="en-US" dirty="0"/>
              <a:t>Difference of &gt; 20 mm Hg in systolic blood pressure between arms </a:t>
            </a:r>
          </a:p>
          <a:p>
            <a:pPr lvl="1"/>
            <a:r>
              <a:rPr lang="en-US" dirty="0"/>
              <a:t>New murmur</a:t>
            </a:r>
          </a:p>
          <a:p>
            <a:pPr lvl="1"/>
            <a:r>
              <a:rPr lang="en-US" dirty="0"/>
              <a:t>Chest wall crepitus</a:t>
            </a:r>
          </a:p>
          <a:p>
            <a:pPr lvl="1"/>
            <a:r>
              <a:rPr lang="en-US" dirty="0"/>
              <a:t>Distant heart sounds</a:t>
            </a:r>
          </a:p>
        </p:txBody>
      </p:sp>
      <p:sp>
        <p:nvSpPr>
          <p:cNvPr id="9" name="TextBox 8">
            <a:extLst>
              <a:ext uri="{FF2B5EF4-FFF2-40B4-BE49-F238E27FC236}">
                <a16:creationId xmlns:a16="http://schemas.microsoft.com/office/drawing/2014/main" id="{7BAF138F-700C-F6D7-4F1E-D7DC8CABEFE2}"/>
              </a:ext>
            </a:extLst>
          </p:cNvPr>
          <p:cNvSpPr txBox="1"/>
          <p:nvPr/>
        </p:nvSpPr>
        <p:spPr>
          <a:xfrm>
            <a:off x="1233715" y="5935897"/>
            <a:ext cx="10428514" cy="646331"/>
          </a:xfrm>
          <a:prstGeom prst="rect">
            <a:avLst/>
          </a:prstGeom>
          <a:noFill/>
        </p:spPr>
        <p:txBody>
          <a:bodyPr wrap="square">
            <a:spAutoFit/>
          </a:bodyPr>
          <a:lstStyle/>
          <a:p>
            <a:r>
              <a:rPr lang="en-US" dirty="0">
                <a:solidFill>
                  <a:srgbClr val="FF0000"/>
                </a:solidFill>
              </a:rPr>
              <a:t>Chest tightness with radiation to the left arm, jaw, and/or back that is associated with dyspnea should be considered cardiac chest pain until proven otherwise.</a:t>
            </a:r>
          </a:p>
        </p:txBody>
      </p:sp>
      <p:pic>
        <p:nvPicPr>
          <p:cNvPr id="10" name="Graphic 9" descr="Postit Notes with solid fill">
            <a:extLst>
              <a:ext uri="{FF2B5EF4-FFF2-40B4-BE49-F238E27FC236}">
                <a16:creationId xmlns:a16="http://schemas.microsoft.com/office/drawing/2014/main" id="{05DBA780-75FA-138B-6FDE-B1B867EF331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5716" y="5809797"/>
            <a:ext cx="574220" cy="574220"/>
          </a:xfrm>
          <a:prstGeom prst="rect">
            <a:avLst/>
          </a:prstGeom>
        </p:spPr>
      </p:pic>
      <p:sp>
        <p:nvSpPr>
          <p:cNvPr id="4" name="TextBox 3">
            <a:extLst>
              <a:ext uri="{FF2B5EF4-FFF2-40B4-BE49-F238E27FC236}">
                <a16:creationId xmlns:a16="http://schemas.microsoft.com/office/drawing/2014/main" id="{C06C14C4-7729-66D8-5AD7-48EEF78137A6}"/>
              </a:ext>
            </a:extLst>
          </p:cNvPr>
          <p:cNvSpPr txBox="1"/>
          <p:nvPr/>
        </p:nvSpPr>
        <p:spPr>
          <a:xfrm>
            <a:off x="10191135" y="6514257"/>
            <a:ext cx="2000865" cy="369332"/>
          </a:xfrm>
          <a:prstGeom prst="rect">
            <a:avLst/>
          </a:prstGeom>
          <a:noFill/>
        </p:spPr>
        <p:txBody>
          <a:bodyPr wrap="square" rtlCol="0">
            <a:spAutoFit/>
          </a:bodyPr>
          <a:lstStyle/>
          <a:p>
            <a:pPr algn="r"/>
            <a:r>
              <a:rPr lang="en-US" dirty="0"/>
              <a:t>UpToDate</a:t>
            </a:r>
          </a:p>
        </p:txBody>
      </p:sp>
    </p:spTree>
    <p:extLst>
      <p:ext uri="{BB962C8B-B14F-4D97-AF65-F5344CB8AC3E}">
        <p14:creationId xmlns:p14="http://schemas.microsoft.com/office/powerpoint/2010/main" val="167861552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52024-B335-18A7-DD6D-C228A4923C6B}"/>
              </a:ext>
            </a:extLst>
          </p:cNvPr>
          <p:cNvSpPr>
            <a:spLocks noGrp="1"/>
          </p:cNvSpPr>
          <p:nvPr>
            <p:ph type="title"/>
          </p:nvPr>
        </p:nvSpPr>
        <p:spPr>
          <a:xfrm>
            <a:off x="762000" y="275772"/>
            <a:ext cx="9144000" cy="1263649"/>
          </a:xfrm>
        </p:spPr>
        <p:txBody>
          <a:bodyPr/>
          <a:lstStyle/>
          <a:p>
            <a:r>
              <a:rPr lang="en-US" dirty="0"/>
              <a:t>Investigations</a:t>
            </a:r>
          </a:p>
        </p:txBody>
      </p:sp>
      <p:sp>
        <p:nvSpPr>
          <p:cNvPr id="3" name="Content Placeholder 2">
            <a:extLst>
              <a:ext uri="{FF2B5EF4-FFF2-40B4-BE49-F238E27FC236}">
                <a16:creationId xmlns:a16="http://schemas.microsoft.com/office/drawing/2014/main" id="{22BDDFBE-4334-FDD0-61B7-CD36EFD4FCEB}"/>
              </a:ext>
            </a:extLst>
          </p:cNvPr>
          <p:cNvSpPr>
            <a:spLocks noGrp="1"/>
          </p:cNvSpPr>
          <p:nvPr>
            <p:ph idx="1"/>
          </p:nvPr>
        </p:nvSpPr>
        <p:spPr>
          <a:xfrm>
            <a:off x="762000" y="1422401"/>
            <a:ext cx="10668000" cy="4673600"/>
          </a:xfrm>
        </p:spPr>
        <p:txBody>
          <a:bodyPr>
            <a:normAutofit fontScale="92500" lnSpcReduction="20000"/>
          </a:bodyPr>
          <a:lstStyle/>
          <a:p>
            <a:r>
              <a:rPr lang="en-US" dirty="0"/>
              <a:t>Electrocardiogram; best immediately available test for detect ACS</a:t>
            </a:r>
          </a:p>
          <a:p>
            <a:r>
              <a:rPr lang="en-US" dirty="0"/>
              <a:t>Laboratory studies</a:t>
            </a:r>
          </a:p>
          <a:p>
            <a:pPr lvl="1"/>
            <a:r>
              <a:rPr lang="en-US" dirty="0"/>
              <a:t>Cardiac biomarker</a:t>
            </a:r>
          </a:p>
          <a:p>
            <a:pPr lvl="1"/>
            <a:r>
              <a:rPr lang="en-US" dirty="0"/>
              <a:t>D-dimer</a:t>
            </a:r>
          </a:p>
          <a:p>
            <a:pPr lvl="1"/>
            <a:r>
              <a:rPr lang="en-US" dirty="0"/>
              <a:t>Laboratory studies</a:t>
            </a:r>
          </a:p>
          <a:p>
            <a:pPr lvl="1"/>
            <a:r>
              <a:rPr lang="en-US" dirty="0"/>
              <a:t>B-type natriuretic peptide (BNP) and NT-</a:t>
            </a:r>
            <a:r>
              <a:rPr lang="en-US" dirty="0" err="1"/>
              <a:t>proBNP</a:t>
            </a:r>
            <a:endParaRPr lang="en-US" dirty="0"/>
          </a:p>
          <a:p>
            <a:pPr lvl="1"/>
            <a:r>
              <a:rPr lang="en-US" dirty="0"/>
              <a:t>Arterial blood gas</a:t>
            </a:r>
          </a:p>
          <a:p>
            <a:pPr lvl="1"/>
            <a:r>
              <a:rPr lang="en-US" dirty="0"/>
              <a:t>Others </a:t>
            </a:r>
          </a:p>
          <a:p>
            <a:r>
              <a:rPr lang="en-US" dirty="0"/>
              <a:t>Chest radiograph</a:t>
            </a:r>
          </a:p>
          <a:p>
            <a:r>
              <a:rPr lang="en-US" dirty="0"/>
              <a:t>Other imaging:</a:t>
            </a:r>
          </a:p>
          <a:p>
            <a:pPr lvl="1"/>
            <a:r>
              <a:rPr lang="en-US" dirty="0"/>
              <a:t>Aortic dissection : CT, MRI, TEE.</a:t>
            </a:r>
          </a:p>
          <a:p>
            <a:pPr lvl="1"/>
            <a:r>
              <a:rPr lang="en-US" dirty="0"/>
              <a:t>Pulmonary embolism: CTA, nuclear imaging, pulmonary angiography.</a:t>
            </a:r>
          </a:p>
          <a:p>
            <a:pPr lvl="1"/>
            <a:r>
              <a:rPr lang="en-US" dirty="0"/>
              <a:t>Bedside Ultrasound: Used to assess pts with blunt trauma for effusions, tamponade, wall motion abnormalities, valvular &amp; septal abnormalities ..etc.</a:t>
            </a:r>
          </a:p>
          <a:p>
            <a:pPr lvl="1"/>
            <a:endParaRPr lang="en-US" dirty="0"/>
          </a:p>
          <a:p>
            <a:pPr lvl="1"/>
            <a:endParaRPr lang="en-US" dirty="0"/>
          </a:p>
          <a:p>
            <a:endParaRPr lang="en-US" dirty="0"/>
          </a:p>
        </p:txBody>
      </p:sp>
      <p:sp>
        <p:nvSpPr>
          <p:cNvPr id="4" name="TextBox 3">
            <a:extLst>
              <a:ext uri="{FF2B5EF4-FFF2-40B4-BE49-F238E27FC236}">
                <a16:creationId xmlns:a16="http://schemas.microsoft.com/office/drawing/2014/main" id="{9370B084-E05D-527B-8A0E-CB5F96F427A1}"/>
              </a:ext>
            </a:extLst>
          </p:cNvPr>
          <p:cNvSpPr txBox="1"/>
          <p:nvPr/>
        </p:nvSpPr>
        <p:spPr>
          <a:xfrm>
            <a:off x="10191135" y="6514257"/>
            <a:ext cx="2000865" cy="369332"/>
          </a:xfrm>
          <a:prstGeom prst="rect">
            <a:avLst/>
          </a:prstGeom>
          <a:noFill/>
        </p:spPr>
        <p:txBody>
          <a:bodyPr wrap="square" rtlCol="0">
            <a:spAutoFit/>
          </a:bodyPr>
          <a:lstStyle/>
          <a:p>
            <a:pPr algn="r"/>
            <a:r>
              <a:rPr lang="en-US" dirty="0"/>
              <a:t>UpToDate</a:t>
            </a:r>
          </a:p>
        </p:txBody>
      </p:sp>
    </p:spTree>
    <p:extLst>
      <p:ext uri="{BB962C8B-B14F-4D97-AF65-F5344CB8AC3E}">
        <p14:creationId xmlns:p14="http://schemas.microsoft.com/office/powerpoint/2010/main" val="2035256751"/>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52024-B335-18A7-DD6D-C228A4923C6B}"/>
              </a:ext>
            </a:extLst>
          </p:cNvPr>
          <p:cNvSpPr>
            <a:spLocks noGrp="1"/>
          </p:cNvSpPr>
          <p:nvPr>
            <p:ph type="title"/>
          </p:nvPr>
        </p:nvSpPr>
        <p:spPr>
          <a:xfrm>
            <a:off x="762000" y="275772"/>
            <a:ext cx="9144000" cy="1263649"/>
          </a:xfrm>
        </p:spPr>
        <p:txBody>
          <a:bodyPr/>
          <a:lstStyle/>
          <a:p>
            <a:r>
              <a:rPr lang="en-US" dirty="0"/>
              <a:t>Investigations</a:t>
            </a:r>
          </a:p>
        </p:txBody>
      </p:sp>
      <p:sp>
        <p:nvSpPr>
          <p:cNvPr id="3" name="Content Placeholder 2">
            <a:extLst>
              <a:ext uri="{FF2B5EF4-FFF2-40B4-BE49-F238E27FC236}">
                <a16:creationId xmlns:a16="http://schemas.microsoft.com/office/drawing/2014/main" id="{22BDDFBE-4334-FDD0-61B7-CD36EFD4FCEB}"/>
              </a:ext>
            </a:extLst>
          </p:cNvPr>
          <p:cNvSpPr>
            <a:spLocks noGrp="1"/>
          </p:cNvSpPr>
          <p:nvPr>
            <p:ph idx="1"/>
          </p:nvPr>
        </p:nvSpPr>
        <p:spPr>
          <a:xfrm>
            <a:off x="762000" y="1422401"/>
            <a:ext cx="10668000" cy="4673600"/>
          </a:xfrm>
        </p:spPr>
        <p:txBody>
          <a:bodyPr>
            <a:normAutofit/>
          </a:bodyPr>
          <a:lstStyle/>
          <a:p>
            <a:r>
              <a:rPr lang="en-US" sz="3600" dirty="0">
                <a:solidFill>
                  <a:srgbClr val="FFC000"/>
                </a:solidFill>
              </a:rPr>
              <a:t>Electrocardiogram; </a:t>
            </a:r>
          </a:p>
          <a:p>
            <a:pPr lvl="1"/>
            <a:r>
              <a:rPr lang="en-US" dirty="0"/>
              <a:t>best immediately available test for detect ACS</a:t>
            </a:r>
          </a:p>
          <a:p>
            <a:pPr lvl="1"/>
            <a:r>
              <a:rPr lang="en-US" dirty="0"/>
              <a:t>Should be repeated as frequently as every 10 min if initial ECG is not diagnostic &amp; there is high suspicions of AMI</a:t>
            </a:r>
          </a:p>
          <a:p>
            <a:pPr lvl="1"/>
            <a:r>
              <a:rPr lang="en-US" dirty="0"/>
              <a:t>Limited value in PE (Rare findings; S1Q3T3)</a:t>
            </a:r>
          </a:p>
          <a:p>
            <a:pPr lvl="1"/>
            <a:r>
              <a:rPr lang="en-US" dirty="0"/>
              <a:t>Tamponade- ECG findings shows low voltage &amp; electrical alternans</a:t>
            </a:r>
          </a:p>
          <a:p>
            <a:pPr lvl="1"/>
            <a:r>
              <a:rPr lang="en-US" dirty="0"/>
              <a:t>Pericarditis: mimic AMI &amp; vary as disease progresses. PR segment depression, ST segment elevation &amp; T wave inversion</a:t>
            </a:r>
          </a:p>
          <a:p>
            <a:pPr lvl="1"/>
            <a:r>
              <a:rPr lang="en-US" dirty="0"/>
              <a:t>Aortic dissection: completely normal to ST segment elevation</a:t>
            </a:r>
          </a:p>
          <a:p>
            <a:endParaRPr lang="en-US" dirty="0"/>
          </a:p>
        </p:txBody>
      </p:sp>
      <p:sp>
        <p:nvSpPr>
          <p:cNvPr id="5" name="TextBox 4">
            <a:extLst>
              <a:ext uri="{FF2B5EF4-FFF2-40B4-BE49-F238E27FC236}">
                <a16:creationId xmlns:a16="http://schemas.microsoft.com/office/drawing/2014/main" id="{926A0C99-E425-58C6-0386-D64144AD1F0F}"/>
              </a:ext>
            </a:extLst>
          </p:cNvPr>
          <p:cNvSpPr txBox="1"/>
          <p:nvPr/>
        </p:nvSpPr>
        <p:spPr>
          <a:xfrm>
            <a:off x="10191135" y="6514257"/>
            <a:ext cx="2000865" cy="369332"/>
          </a:xfrm>
          <a:prstGeom prst="rect">
            <a:avLst/>
          </a:prstGeom>
          <a:noFill/>
        </p:spPr>
        <p:txBody>
          <a:bodyPr wrap="square" rtlCol="0">
            <a:spAutoFit/>
          </a:bodyPr>
          <a:lstStyle/>
          <a:p>
            <a:pPr algn="r"/>
            <a:r>
              <a:rPr lang="en-US" dirty="0"/>
              <a:t>UpToDate</a:t>
            </a:r>
          </a:p>
        </p:txBody>
      </p:sp>
    </p:spTree>
    <p:extLst>
      <p:ext uri="{BB962C8B-B14F-4D97-AF65-F5344CB8AC3E}">
        <p14:creationId xmlns:p14="http://schemas.microsoft.com/office/powerpoint/2010/main" val="253399419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52024-B335-18A7-DD6D-C228A4923C6B}"/>
              </a:ext>
            </a:extLst>
          </p:cNvPr>
          <p:cNvSpPr>
            <a:spLocks noGrp="1"/>
          </p:cNvSpPr>
          <p:nvPr>
            <p:ph type="title"/>
          </p:nvPr>
        </p:nvSpPr>
        <p:spPr>
          <a:xfrm>
            <a:off x="762000" y="275772"/>
            <a:ext cx="9144000" cy="1263649"/>
          </a:xfrm>
        </p:spPr>
        <p:txBody>
          <a:bodyPr/>
          <a:lstStyle/>
          <a:p>
            <a:r>
              <a:rPr lang="en-US" dirty="0"/>
              <a:t>Investigations</a:t>
            </a:r>
          </a:p>
        </p:txBody>
      </p:sp>
      <p:sp>
        <p:nvSpPr>
          <p:cNvPr id="3" name="Content Placeholder 2">
            <a:extLst>
              <a:ext uri="{FF2B5EF4-FFF2-40B4-BE49-F238E27FC236}">
                <a16:creationId xmlns:a16="http://schemas.microsoft.com/office/drawing/2014/main" id="{22BDDFBE-4334-FDD0-61B7-CD36EFD4FCEB}"/>
              </a:ext>
            </a:extLst>
          </p:cNvPr>
          <p:cNvSpPr>
            <a:spLocks noGrp="1"/>
          </p:cNvSpPr>
          <p:nvPr>
            <p:ph idx="1"/>
          </p:nvPr>
        </p:nvSpPr>
        <p:spPr>
          <a:xfrm>
            <a:off x="762000" y="1422401"/>
            <a:ext cx="10668000" cy="4673600"/>
          </a:xfrm>
        </p:spPr>
        <p:txBody>
          <a:bodyPr>
            <a:normAutofit/>
          </a:bodyPr>
          <a:lstStyle/>
          <a:p>
            <a:r>
              <a:rPr lang="en-US" sz="3600" dirty="0">
                <a:solidFill>
                  <a:srgbClr val="FFC000"/>
                </a:solidFill>
              </a:rPr>
              <a:t>Electrocardiogram; </a:t>
            </a:r>
            <a:r>
              <a:rPr lang="en-US" sz="2000" dirty="0">
                <a:solidFill>
                  <a:srgbClr val="FFC000"/>
                </a:solidFill>
              </a:rPr>
              <a:t>examples</a:t>
            </a:r>
            <a:endParaRPr lang="en-US" sz="3600" dirty="0">
              <a:solidFill>
                <a:srgbClr val="FFC000"/>
              </a:solidFill>
            </a:endParaRPr>
          </a:p>
          <a:p>
            <a:endParaRPr lang="en-US" dirty="0"/>
          </a:p>
        </p:txBody>
      </p:sp>
      <p:sp>
        <p:nvSpPr>
          <p:cNvPr id="5" name="TextBox 4">
            <a:extLst>
              <a:ext uri="{FF2B5EF4-FFF2-40B4-BE49-F238E27FC236}">
                <a16:creationId xmlns:a16="http://schemas.microsoft.com/office/drawing/2014/main" id="{926A0C99-E425-58C6-0386-D64144AD1F0F}"/>
              </a:ext>
            </a:extLst>
          </p:cNvPr>
          <p:cNvSpPr txBox="1"/>
          <p:nvPr/>
        </p:nvSpPr>
        <p:spPr>
          <a:xfrm>
            <a:off x="10191135" y="6514257"/>
            <a:ext cx="2000865" cy="369332"/>
          </a:xfrm>
          <a:prstGeom prst="rect">
            <a:avLst/>
          </a:prstGeom>
          <a:noFill/>
        </p:spPr>
        <p:txBody>
          <a:bodyPr wrap="square" rtlCol="0">
            <a:spAutoFit/>
          </a:bodyPr>
          <a:lstStyle/>
          <a:p>
            <a:pPr algn="r"/>
            <a:r>
              <a:rPr lang="en-US" dirty="0"/>
              <a:t>UpToDate</a:t>
            </a:r>
          </a:p>
        </p:txBody>
      </p:sp>
      <p:pic>
        <p:nvPicPr>
          <p:cNvPr id="1028" name="Picture 4" descr="ECG of initial NSTEMI showing T wave inversion in leads II, III, aVF,... |  Download Scientific Diagram">
            <a:extLst>
              <a:ext uri="{FF2B5EF4-FFF2-40B4-BE49-F238E27FC236}">
                <a16:creationId xmlns:a16="http://schemas.microsoft.com/office/drawing/2014/main" id="{20DCB964-EB92-7E0F-02DF-3DC81DD26F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786" y="2543873"/>
            <a:ext cx="5550465" cy="25075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op 5 MI ECG Patterns You Must Know | Learn the Heart">
            <a:extLst>
              <a:ext uri="{FF2B5EF4-FFF2-40B4-BE49-F238E27FC236}">
                <a16:creationId xmlns:a16="http://schemas.microsoft.com/office/drawing/2014/main" id="{F27DF695-8017-9B34-1A06-83D7C02D82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1632" y="2543873"/>
            <a:ext cx="5381625" cy="33147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DF5FB8A-7AAE-E83B-5045-CB09D79F69C4}"/>
              </a:ext>
            </a:extLst>
          </p:cNvPr>
          <p:cNvSpPr txBox="1"/>
          <p:nvPr/>
        </p:nvSpPr>
        <p:spPr>
          <a:xfrm flipH="1">
            <a:off x="456298" y="5051377"/>
            <a:ext cx="2800720" cy="369332"/>
          </a:xfrm>
          <a:prstGeom prst="rect">
            <a:avLst/>
          </a:prstGeom>
          <a:noFill/>
        </p:spPr>
        <p:txBody>
          <a:bodyPr wrap="square" rtlCol="0">
            <a:spAutoFit/>
          </a:bodyPr>
          <a:lstStyle/>
          <a:p>
            <a:r>
              <a:rPr lang="en-US" dirty="0"/>
              <a:t>UA or NSTEMI</a:t>
            </a:r>
          </a:p>
        </p:txBody>
      </p:sp>
      <p:sp>
        <p:nvSpPr>
          <p:cNvPr id="8" name="TextBox 7">
            <a:extLst>
              <a:ext uri="{FF2B5EF4-FFF2-40B4-BE49-F238E27FC236}">
                <a16:creationId xmlns:a16="http://schemas.microsoft.com/office/drawing/2014/main" id="{07B94E9B-9F28-AAC8-4A05-ADFE93C6FE05}"/>
              </a:ext>
            </a:extLst>
          </p:cNvPr>
          <p:cNvSpPr txBox="1"/>
          <p:nvPr/>
        </p:nvSpPr>
        <p:spPr>
          <a:xfrm flipH="1">
            <a:off x="6251632" y="5877209"/>
            <a:ext cx="2800720" cy="369332"/>
          </a:xfrm>
          <a:prstGeom prst="rect">
            <a:avLst/>
          </a:prstGeom>
          <a:noFill/>
        </p:spPr>
        <p:txBody>
          <a:bodyPr wrap="square" rtlCol="0">
            <a:spAutoFit/>
          </a:bodyPr>
          <a:lstStyle/>
          <a:p>
            <a:r>
              <a:rPr lang="en-US" dirty="0"/>
              <a:t>STEMI</a:t>
            </a:r>
          </a:p>
        </p:txBody>
      </p:sp>
      <p:cxnSp>
        <p:nvCxnSpPr>
          <p:cNvPr id="10" name="Straight Arrow Connector 9">
            <a:extLst>
              <a:ext uri="{FF2B5EF4-FFF2-40B4-BE49-F238E27FC236}">
                <a16:creationId xmlns:a16="http://schemas.microsoft.com/office/drawing/2014/main" id="{EDFF5784-D3CD-9166-9574-0DCFABF548E5}"/>
              </a:ext>
            </a:extLst>
          </p:cNvPr>
          <p:cNvCxnSpPr/>
          <p:nvPr/>
        </p:nvCxnSpPr>
        <p:spPr>
          <a:xfrm flipH="1" flipV="1">
            <a:off x="7026997" y="4163876"/>
            <a:ext cx="412955" cy="50144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946CD0C-CFAC-B3CC-7CF5-2C0AE09D76F0}"/>
              </a:ext>
            </a:extLst>
          </p:cNvPr>
          <p:cNvCxnSpPr/>
          <p:nvPr/>
        </p:nvCxnSpPr>
        <p:spPr>
          <a:xfrm flipH="1" flipV="1">
            <a:off x="7554560" y="4161283"/>
            <a:ext cx="412955" cy="50144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CC42136-592E-94A9-1FBF-B60A5CD5B2A4}"/>
              </a:ext>
            </a:extLst>
          </p:cNvPr>
          <p:cNvCxnSpPr/>
          <p:nvPr/>
        </p:nvCxnSpPr>
        <p:spPr>
          <a:xfrm flipH="1" flipV="1">
            <a:off x="7554560" y="5236043"/>
            <a:ext cx="412955" cy="50144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B921CF0-D4FC-3319-DBB3-A448FE6EF6BE}"/>
              </a:ext>
            </a:extLst>
          </p:cNvPr>
          <p:cNvCxnSpPr/>
          <p:nvPr/>
        </p:nvCxnSpPr>
        <p:spPr>
          <a:xfrm flipH="1" flipV="1">
            <a:off x="9958547" y="3178277"/>
            <a:ext cx="412955" cy="50144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AFC04DE-452E-1A0F-EE1C-D9C4BD4C311B}"/>
              </a:ext>
            </a:extLst>
          </p:cNvPr>
          <p:cNvCxnSpPr/>
          <p:nvPr/>
        </p:nvCxnSpPr>
        <p:spPr>
          <a:xfrm flipH="1" flipV="1">
            <a:off x="9958546" y="4097978"/>
            <a:ext cx="412955" cy="50144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484550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52024-B335-18A7-DD6D-C228A4923C6B}"/>
              </a:ext>
            </a:extLst>
          </p:cNvPr>
          <p:cNvSpPr>
            <a:spLocks noGrp="1"/>
          </p:cNvSpPr>
          <p:nvPr>
            <p:ph type="title"/>
          </p:nvPr>
        </p:nvSpPr>
        <p:spPr>
          <a:xfrm>
            <a:off x="762000" y="275772"/>
            <a:ext cx="9144000" cy="1263649"/>
          </a:xfrm>
        </p:spPr>
        <p:txBody>
          <a:bodyPr/>
          <a:lstStyle/>
          <a:p>
            <a:r>
              <a:rPr lang="en-US" dirty="0"/>
              <a:t>Investigations</a:t>
            </a:r>
          </a:p>
        </p:txBody>
      </p:sp>
      <p:sp>
        <p:nvSpPr>
          <p:cNvPr id="3" name="Content Placeholder 2">
            <a:extLst>
              <a:ext uri="{FF2B5EF4-FFF2-40B4-BE49-F238E27FC236}">
                <a16:creationId xmlns:a16="http://schemas.microsoft.com/office/drawing/2014/main" id="{22BDDFBE-4334-FDD0-61B7-CD36EFD4FCEB}"/>
              </a:ext>
            </a:extLst>
          </p:cNvPr>
          <p:cNvSpPr>
            <a:spLocks noGrp="1"/>
          </p:cNvSpPr>
          <p:nvPr>
            <p:ph idx="1"/>
          </p:nvPr>
        </p:nvSpPr>
        <p:spPr>
          <a:xfrm>
            <a:off x="762000" y="1481392"/>
            <a:ext cx="10668000" cy="5100835"/>
          </a:xfrm>
        </p:spPr>
        <p:txBody>
          <a:bodyPr>
            <a:normAutofit fontScale="92500" lnSpcReduction="20000"/>
          </a:bodyPr>
          <a:lstStyle/>
          <a:p>
            <a:r>
              <a:rPr lang="en-US" sz="3900" dirty="0">
                <a:solidFill>
                  <a:srgbClr val="FFC000"/>
                </a:solidFill>
              </a:rPr>
              <a:t>Laboratory Studies; </a:t>
            </a:r>
          </a:p>
          <a:p>
            <a:pPr lvl="1"/>
            <a:r>
              <a:rPr lang="en-US" dirty="0"/>
              <a:t>Cardiac biomarker; in AMI: </a:t>
            </a:r>
          </a:p>
          <a:p>
            <a:pPr lvl="2"/>
            <a:r>
              <a:rPr lang="en-US" dirty="0"/>
              <a:t>Troponin I and T detect elevations within 3 hours, peak at 12 hours, and remain elevated for 7 to 10 days. </a:t>
            </a:r>
          </a:p>
          <a:p>
            <a:pPr lvl="2"/>
            <a:r>
              <a:rPr lang="en-US" dirty="0"/>
              <a:t>CK-MB: Not commonly use. Most helpful in detecting recurrent infarction given quicker return to baseline than troponin.</a:t>
            </a:r>
          </a:p>
          <a:p>
            <a:pPr lvl="1"/>
            <a:r>
              <a:rPr lang="en-US" dirty="0"/>
              <a:t>D- Dimer;</a:t>
            </a:r>
          </a:p>
          <a:p>
            <a:pPr lvl="2"/>
            <a:r>
              <a:rPr lang="en-US" dirty="0"/>
              <a:t>Test with high sensitivity can rule out the PE.</a:t>
            </a:r>
          </a:p>
          <a:p>
            <a:pPr lvl="2"/>
            <a:r>
              <a:rPr lang="en-US" dirty="0"/>
              <a:t>Patients likely to have an elevated D-dimer at baseline are the elderly and those with malignancy, sepsis, recent major surgery or trauma, or pregnancy.</a:t>
            </a:r>
          </a:p>
          <a:p>
            <a:pPr lvl="1"/>
            <a:r>
              <a:rPr lang="en-US" dirty="0"/>
              <a:t>CBC;</a:t>
            </a:r>
          </a:p>
          <a:p>
            <a:pPr lvl="2"/>
            <a:r>
              <a:rPr lang="en-US" dirty="0"/>
              <a:t>WBCs may be raised in inflammatory of infectious conditions.</a:t>
            </a:r>
          </a:p>
          <a:p>
            <a:pPr lvl="2"/>
            <a:r>
              <a:rPr lang="en-US" dirty="0"/>
              <a:t>Anemia in patient with exertional Chest pain suggest of Myocardial ischemia.</a:t>
            </a:r>
          </a:p>
          <a:p>
            <a:pPr lvl="1"/>
            <a:r>
              <a:rPr lang="en-US" dirty="0"/>
              <a:t>B-Type natriuretic peptide (BNP);</a:t>
            </a:r>
          </a:p>
          <a:p>
            <a:pPr lvl="2"/>
            <a:r>
              <a:rPr lang="en-US" dirty="0"/>
              <a:t>Sensitive for Acute HF (more than 100 </a:t>
            </a:r>
            <a:r>
              <a:rPr lang="en-US" dirty="0" err="1"/>
              <a:t>pg</a:t>
            </a:r>
            <a:r>
              <a:rPr lang="en-US" dirty="0"/>
              <a:t>/ml), while level below 50 </a:t>
            </a:r>
            <a:r>
              <a:rPr lang="en-US" dirty="0" err="1"/>
              <a:t>pg</a:t>
            </a:r>
            <a:r>
              <a:rPr lang="en-US" dirty="0"/>
              <a:t>/ml  have an extremely high negative predictive value for HF. </a:t>
            </a:r>
          </a:p>
          <a:p>
            <a:pPr lvl="1"/>
            <a:r>
              <a:rPr lang="en-US" dirty="0"/>
              <a:t>ABGs;</a:t>
            </a:r>
          </a:p>
          <a:p>
            <a:pPr lvl="2"/>
            <a:r>
              <a:rPr lang="en-US" dirty="0"/>
              <a:t>For PE, not routinely used </a:t>
            </a:r>
          </a:p>
        </p:txBody>
      </p:sp>
      <p:sp>
        <p:nvSpPr>
          <p:cNvPr id="4" name="TextBox 3">
            <a:extLst>
              <a:ext uri="{FF2B5EF4-FFF2-40B4-BE49-F238E27FC236}">
                <a16:creationId xmlns:a16="http://schemas.microsoft.com/office/drawing/2014/main" id="{C99D557C-76A6-4D41-7A19-C549E44A7BA4}"/>
              </a:ext>
            </a:extLst>
          </p:cNvPr>
          <p:cNvSpPr txBox="1"/>
          <p:nvPr/>
        </p:nvSpPr>
        <p:spPr>
          <a:xfrm>
            <a:off x="10191135" y="6514257"/>
            <a:ext cx="2000865" cy="369332"/>
          </a:xfrm>
          <a:prstGeom prst="rect">
            <a:avLst/>
          </a:prstGeom>
          <a:noFill/>
        </p:spPr>
        <p:txBody>
          <a:bodyPr wrap="square" rtlCol="0">
            <a:spAutoFit/>
          </a:bodyPr>
          <a:lstStyle/>
          <a:p>
            <a:pPr algn="r"/>
            <a:r>
              <a:rPr lang="en-US" dirty="0"/>
              <a:t>UpToDate</a:t>
            </a:r>
          </a:p>
        </p:txBody>
      </p:sp>
    </p:spTree>
    <p:extLst>
      <p:ext uri="{BB962C8B-B14F-4D97-AF65-F5344CB8AC3E}">
        <p14:creationId xmlns:p14="http://schemas.microsoft.com/office/powerpoint/2010/main" val="382607516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52024-B335-18A7-DD6D-C228A4923C6B}"/>
              </a:ext>
            </a:extLst>
          </p:cNvPr>
          <p:cNvSpPr>
            <a:spLocks noGrp="1"/>
          </p:cNvSpPr>
          <p:nvPr>
            <p:ph type="title"/>
          </p:nvPr>
        </p:nvSpPr>
        <p:spPr>
          <a:xfrm>
            <a:off x="762000" y="275772"/>
            <a:ext cx="9144000" cy="1263649"/>
          </a:xfrm>
        </p:spPr>
        <p:txBody>
          <a:bodyPr/>
          <a:lstStyle/>
          <a:p>
            <a:r>
              <a:rPr lang="en-US" dirty="0"/>
              <a:t>Investigations</a:t>
            </a:r>
          </a:p>
        </p:txBody>
      </p:sp>
      <p:sp>
        <p:nvSpPr>
          <p:cNvPr id="3" name="Content Placeholder 2">
            <a:extLst>
              <a:ext uri="{FF2B5EF4-FFF2-40B4-BE49-F238E27FC236}">
                <a16:creationId xmlns:a16="http://schemas.microsoft.com/office/drawing/2014/main" id="{22BDDFBE-4334-FDD0-61B7-CD36EFD4FCEB}"/>
              </a:ext>
            </a:extLst>
          </p:cNvPr>
          <p:cNvSpPr>
            <a:spLocks noGrp="1"/>
          </p:cNvSpPr>
          <p:nvPr>
            <p:ph idx="1"/>
          </p:nvPr>
        </p:nvSpPr>
        <p:spPr>
          <a:xfrm>
            <a:off x="762000" y="1422401"/>
            <a:ext cx="10668000" cy="4673600"/>
          </a:xfrm>
        </p:spPr>
        <p:txBody>
          <a:bodyPr>
            <a:normAutofit/>
          </a:bodyPr>
          <a:lstStyle/>
          <a:p>
            <a:r>
              <a:rPr lang="en-US" sz="3600" dirty="0">
                <a:solidFill>
                  <a:srgbClr val="FFC000"/>
                </a:solidFill>
              </a:rPr>
              <a:t>Chest radiography; </a:t>
            </a:r>
          </a:p>
          <a:p>
            <a:pPr lvl="1"/>
            <a:r>
              <a:rPr lang="en-US" dirty="0"/>
              <a:t>is obtained in all chest pain patients with hemodynamic instability or a potentially life-threatening diagnosis. A nondiagnostic CXR is typical in patients with ACS.</a:t>
            </a:r>
          </a:p>
          <a:p>
            <a:pPr lvl="1"/>
            <a:r>
              <a:rPr lang="en-US" b="1" dirty="0"/>
              <a:t>Acute aortic dissection</a:t>
            </a:r>
            <a:r>
              <a:rPr lang="en-US" dirty="0"/>
              <a:t>: widened mediastinum or aortic knob (76%) </a:t>
            </a:r>
            <a:r>
              <a:rPr lang="en-US" sz="1400" dirty="0">
                <a:solidFill>
                  <a:srgbClr val="FF0000"/>
                </a:solidFill>
              </a:rPr>
              <a:t>(image1)</a:t>
            </a:r>
            <a:r>
              <a:rPr lang="en-US" dirty="0"/>
              <a:t>.</a:t>
            </a:r>
          </a:p>
          <a:p>
            <a:pPr lvl="1"/>
            <a:r>
              <a:rPr lang="en-US" b="1" dirty="0"/>
              <a:t>PE</a:t>
            </a:r>
            <a:r>
              <a:rPr lang="en-US" dirty="0"/>
              <a:t>: Normal or Nonspecific CXR. Classically described but rare findings include: Hamptons hump </a:t>
            </a:r>
            <a:r>
              <a:rPr lang="en-US" sz="1400" dirty="0">
                <a:solidFill>
                  <a:srgbClr val="FF0000"/>
                </a:solidFill>
              </a:rPr>
              <a:t>(image2) </a:t>
            </a:r>
            <a:r>
              <a:rPr lang="en-US" dirty="0"/>
              <a:t>or </a:t>
            </a:r>
            <a:r>
              <a:rPr lang="en-US" dirty="0" err="1"/>
              <a:t>Westermark</a:t>
            </a:r>
            <a:r>
              <a:rPr lang="en-US" dirty="0"/>
              <a:t> sign </a:t>
            </a:r>
            <a:r>
              <a:rPr lang="en-US" sz="1400" dirty="0">
                <a:solidFill>
                  <a:srgbClr val="FF0000"/>
                </a:solidFill>
              </a:rPr>
              <a:t>(image3)</a:t>
            </a:r>
            <a:r>
              <a:rPr lang="en-US" dirty="0"/>
              <a:t>.</a:t>
            </a:r>
          </a:p>
          <a:p>
            <a:pPr lvl="1"/>
            <a:r>
              <a:rPr lang="en-US" b="1" dirty="0"/>
              <a:t>Esophageal rupture</a:t>
            </a:r>
            <a:r>
              <a:rPr lang="en-US" dirty="0"/>
              <a:t>:  mediastinal emphysema and pleural effusion.</a:t>
            </a:r>
          </a:p>
          <a:p>
            <a:pPr lvl="1"/>
            <a:r>
              <a:rPr lang="en-US" b="1" dirty="0"/>
              <a:t>Acute HF</a:t>
            </a:r>
            <a:r>
              <a:rPr lang="en-US" dirty="0"/>
              <a:t>: </a:t>
            </a:r>
            <a:r>
              <a:rPr lang="en-US" dirty="0" err="1"/>
              <a:t>pul.vascular</a:t>
            </a:r>
            <a:r>
              <a:rPr lang="en-US" dirty="0"/>
              <a:t> congestion and cardiomegaly.</a:t>
            </a:r>
          </a:p>
          <a:p>
            <a:pPr lvl="1"/>
            <a:endParaRPr lang="en-US" dirty="0"/>
          </a:p>
          <a:p>
            <a:pPr lvl="1"/>
            <a:r>
              <a:rPr lang="en-US" dirty="0"/>
              <a:t>Pneumonia &amp; pneumothorax- diagnosed by CXR.</a:t>
            </a:r>
          </a:p>
          <a:p>
            <a:pPr lvl="1"/>
            <a:endParaRPr lang="en-US" dirty="0"/>
          </a:p>
          <a:p>
            <a:pPr lvl="1"/>
            <a:endParaRPr lang="en-US" dirty="0"/>
          </a:p>
        </p:txBody>
      </p:sp>
      <p:sp>
        <p:nvSpPr>
          <p:cNvPr id="4" name="TextBox 3">
            <a:extLst>
              <a:ext uri="{FF2B5EF4-FFF2-40B4-BE49-F238E27FC236}">
                <a16:creationId xmlns:a16="http://schemas.microsoft.com/office/drawing/2014/main" id="{99A9FE57-FB8E-28EE-6968-49BDD97DF9E9}"/>
              </a:ext>
            </a:extLst>
          </p:cNvPr>
          <p:cNvSpPr txBox="1"/>
          <p:nvPr/>
        </p:nvSpPr>
        <p:spPr>
          <a:xfrm>
            <a:off x="10191135" y="6514257"/>
            <a:ext cx="2000865" cy="369332"/>
          </a:xfrm>
          <a:prstGeom prst="rect">
            <a:avLst/>
          </a:prstGeom>
          <a:noFill/>
        </p:spPr>
        <p:txBody>
          <a:bodyPr wrap="square" rtlCol="0">
            <a:spAutoFit/>
          </a:bodyPr>
          <a:lstStyle/>
          <a:p>
            <a:pPr algn="r"/>
            <a:r>
              <a:rPr lang="en-US" dirty="0"/>
              <a:t>UpToDate</a:t>
            </a:r>
          </a:p>
        </p:txBody>
      </p:sp>
    </p:spTree>
    <p:extLst>
      <p:ext uri="{BB962C8B-B14F-4D97-AF65-F5344CB8AC3E}">
        <p14:creationId xmlns:p14="http://schemas.microsoft.com/office/powerpoint/2010/main" val="1635739861"/>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52024-B335-18A7-DD6D-C228A4923C6B}"/>
              </a:ext>
            </a:extLst>
          </p:cNvPr>
          <p:cNvSpPr>
            <a:spLocks noGrp="1"/>
          </p:cNvSpPr>
          <p:nvPr>
            <p:ph type="title"/>
          </p:nvPr>
        </p:nvSpPr>
        <p:spPr>
          <a:xfrm>
            <a:off x="762000" y="284124"/>
            <a:ext cx="9144000" cy="1263649"/>
          </a:xfrm>
        </p:spPr>
        <p:txBody>
          <a:bodyPr/>
          <a:lstStyle/>
          <a:p>
            <a:r>
              <a:rPr lang="en-US" dirty="0"/>
              <a:t>Investigations</a:t>
            </a:r>
          </a:p>
        </p:txBody>
      </p:sp>
      <p:sp>
        <p:nvSpPr>
          <p:cNvPr id="4" name="TextBox 3">
            <a:extLst>
              <a:ext uri="{FF2B5EF4-FFF2-40B4-BE49-F238E27FC236}">
                <a16:creationId xmlns:a16="http://schemas.microsoft.com/office/drawing/2014/main" id="{99A9FE57-FB8E-28EE-6968-49BDD97DF9E9}"/>
              </a:ext>
            </a:extLst>
          </p:cNvPr>
          <p:cNvSpPr txBox="1"/>
          <p:nvPr/>
        </p:nvSpPr>
        <p:spPr>
          <a:xfrm>
            <a:off x="10191135" y="6518478"/>
            <a:ext cx="2000865" cy="369332"/>
          </a:xfrm>
          <a:prstGeom prst="rect">
            <a:avLst/>
          </a:prstGeom>
          <a:noFill/>
        </p:spPr>
        <p:txBody>
          <a:bodyPr wrap="square" rtlCol="0">
            <a:spAutoFit/>
          </a:bodyPr>
          <a:lstStyle/>
          <a:p>
            <a:pPr algn="r"/>
            <a:r>
              <a:rPr lang="en-US" dirty="0"/>
              <a:t>UpToDate</a:t>
            </a:r>
          </a:p>
        </p:txBody>
      </p:sp>
      <p:pic>
        <p:nvPicPr>
          <p:cNvPr id="9" name="Picture 8" descr="A picture containing text&#10;&#10;Description automatically generated">
            <a:extLst>
              <a:ext uri="{FF2B5EF4-FFF2-40B4-BE49-F238E27FC236}">
                <a16:creationId xmlns:a16="http://schemas.microsoft.com/office/drawing/2014/main" id="{F21671D1-4EFA-BB2C-C8D2-5E229E9001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3696" y="1420738"/>
            <a:ext cx="4662607" cy="2250914"/>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163DDAD7-449E-624B-EEE0-C00D58B848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3696" y="3769275"/>
            <a:ext cx="4974358" cy="2287786"/>
          </a:xfrm>
          <a:prstGeom prst="rect">
            <a:avLst/>
          </a:prstGeom>
        </p:spPr>
      </p:pic>
      <p:sp>
        <p:nvSpPr>
          <p:cNvPr id="21" name="TextBox 20">
            <a:extLst>
              <a:ext uri="{FF2B5EF4-FFF2-40B4-BE49-F238E27FC236}">
                <a16:creationId xmlns:a16="http://schemas.microsoft.com/office/drawing/2014/main" id="{6C004034-C89E-D1FF-4CD1-9702A4339943}"/>
              </a:ext>
            </a:extLst>
          </p:cNvPr>
          <p:cNvSpPr txBox="1"/>
          <p:nvPr/>
        </p:nvSpPr>
        <p:spPr>
          <a:xfrm>
            <a:off x="6473696" y="5687729"/>
            <a:ext cx="1926889" cy="369332"/>
          </a:xfrm>
          <a:prstGeom prst="rect">
            <a:avLst/>
          </a:prstGeom>
          <a:noFill/>
        </p:spPr>
        <p:txBody>
          <a:bodyPr wrap="square">
            <a:spAutoFit/>
          </a:bodyPr>
          <a:lstStyle/>
          <a:p>
            <a:r>
              <a:rPr lang="en-US" dirty="0">
                <a:solidFill>
                  <a:schemeClr val="bg1">
                    <a:lumMod val="95000"/>
                    <a:lumOff val="5000"/>
                  </a:schemeClr>
                </a:solidFill>
              </a:rPr>
              <a:t>Image 3</a:t>
            </a:r>
          </a:p>
        </p:txBody>
      </p:sp>
      <p:pic>
        <p:nvPicPr>
          <p:cNvPr id="26" name="Picture 25" descr="Text&#10;&#10;Description automatically generated">
            <a:extLst>
              <a:ext uri="{FF2B5EF4-FFF2-40B4-BE49-F238E27FC236}">
                <a16:creationId xmlns:a16="http://schemas.microsoft.com/office/drawing/2014/main" id="{9A540860-C684-78B5-8495-38EA3FCBA2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732" y="1420738"/>
            <a:ext cx="5005611" cy="3754208"/>
          </a:xfrm>
          <a:prstGeom prst="rect">
            <a:avLst/>
          </a:prstGeom>
        </p:spPr>
      </p:pic>
      <p:sp>
        <p:nvSpPr>
          <p:cNvPr id="16" name="TextBox 15">
            <a:extLst>
              <a:ext uri="{FF2B5EF4-FFF2-40B4-BE49-F238E27FC236}">
                <a16:creationId xmlns:a16="http://schemas.microsoft.com/office/drawing/2014/main" id="{B4186D83-9415-C31B-9F63-41484FB9BE3B}"/>
              </a:ext>
            </a:extLst>
          </p:cNvPr>
          <p:cNvSpPr txBox="1"/>
          <p:nvPr/>
        </p:nvSpPr>
        <p:spPr>
          <a:xfrm>
            <a:off x="406732" y="4805614"/>
            <a:ext cx="1926889" cy="369332"/>
          </a:xfrm>
          <a:prstGeom prst="rect">
            <a:avLst/>
          </a:prstGeom>
          <a:noFill/>
        </p:spPr>
        <p:txBody>
          <a:bodyPr wrap="square">
            <a:spAutoFit/>
          </a:bodyPr>
          <a:lstStyle/>
          <a:p>
            <a:r>
              <a:rPr lang="en-US" dirty="0">
                <a:solidFill>
                  <a:schemeClr val="bg1">
                    <a:lumMod val="95000"/>
                    <a:lumOff val="5000"/>
                  </a:schemeClr>
                </a:solidFill>
              </a:rPr>
              <a:t>Image 1</a:t>
            </a:r>
          </a:p>
        </p:txBody>
      </p:sp>
      <p:sp>
        <p:nvSpPr>
          <p:cNvPr id="29" name="TextBox 28">
            <a:extLst>
              <a:ext uri="{FF2B5EF4-FFF2-40B4-BE49-F238E27FC236}">
                <a16:creationId xmlns:a16="http://schemas.microsoft.com/office/drawing/2014/main" id="{32E5A71D-5D07-46B0-A717-438C994E0018}"/>
              </a:ext>
            </a:extLst>
          </p:cNvPr>
          <p:cNvSpPr txBox="1"/>
          <p:nvPr/>
        </p:nvSpPr>
        <p:spPr>
          <a:xfrm>
            <a:off x="6473695" y="3302320"/>
            <a:ext cx="1926889" cy="369332"/>
          </a:xfrm>
          <a:prstGeom prst="rect">
            <a:avLst/>
          </a:prstGeom>
          <a:noFill/>
        </p:spPr>
        <p:txBody>
          <a:bodyPr wrap="square">
            <a:spAutoFit/>
          </a:bodyPr>
          <a:lstStyle/>
          <a:p>
            <a:r>
              <a:rPr lang="en-US" dirty="0">
                <a:solidFill>
                  <a:schemeClr val="bg1">
                    <a:lumMod val="95000"/>
                    <a:lumOff val="5000"/>
                  </a:schemeClr>
                </a:solidFill>
              </a:rPr>
              <a:t>Image 2</a:t>
            </a:r>
          </a:p>
        </p:txBody>
      </p:sp>
    </p:spTree>
    <p:extLst>
      <p:ext uri="{BB962C8B-B14F-4D97-AF65-F5344CB8AC3E}">
        <p14:creationId xmlns:p14="http://schemas.microsoft.com/office/powerpoint/2010/main" val="29429281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52024-B335-18A7-DD6D-C228A4923C6B}"/>
              </a:ext>
            </a:extLst>
          </p:cNvPr>
          <p:cNvSpPr>
            <a:spLocks noGrp="1"/>
          </p:cNvSpPr>
          <p:nvPr>
            <p:ph type="title"/>
          </p:nvPr>
        </p:nvSpPr>
        <p:spPr>
          <a:xfrm>
            <a:off x="762000" y="275772"/>
            <a:ext cx="9144000" cy="1263649"/>
          </a:xfrm>
        </p:spPr>
        <p:txBody>
          <a:bodyPr/>
          <a:lstStyle/>
          <a:p>
            <a:r>
              <a:rPr lang="en-US" dirty="0"/>
              <a:t>Differential diagnosis </a:t>
            </a:r>
          </a:p>
        </p:txBody>
      </p:sp>
      <p:graphicFrame>
        <p:nvGraphicFramePr>
          <p:cNvPr id="4" name="Content Placeholder 3">
            <a:extLst>
              <a:ext uri="{FF2B5EF4-FFF2-40B4-BE49-F238E27FC236}">
                <a16:creationId xmlns:a16="http://schemas.microsoft.com/office/drawing/2014/main" id="{53B36FF6-B1D4-9DB6-0F77-FCEC02541DEB}"/>
              </a:ext>
            </a:extLst>
          </p:cNvPr>
          <p:cNvGraphicFramePr>
            <a:graphicFrameLocks noGrp="1"/>
          </p:cNvGraphicFramePr>
          <p:nvPr>
            <p:ph idx="1"/>
            <p:extLst>
              <p:ext uri="{D42A27DB-BD31-4B8C-83A1-F6EECF244321}">
                <p14:modId xmlns:p14="http://schemas.microsoft.com/office/powerpoint/2010/main" val="2780282675"/>
              </p:ext>
            </p:extLst>
          </p:nvPr>
        </p:nvGraphicFramePr>
        <p:xfrm>
          <a:off x="762000" y="1422401"/>
          <a:ext cx="10668000" cy="467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TextBox 17">
            <a:extLst>
              <a:ext uri="{FF2B5EF4-FFF2-40B4-BE49-F238E27FC236}">
                <a16:creationId xmlns:a16="http://schemas.microsoft.com/office/drawing/2014/main" id="{0FD0987D-DAC5-6B6D-C446-DF7A387CC3B7}"/>
              </a:ext>
            </a:extLst>
          </p:cNvPr>
          <p:cNvSpPr txBox="1"/>
          <p:nvPr/>
        </p:nvSpPr>
        <p:spPr>
          <a:xfrm>
            <a:off x="1058826" y="5911334"/>
            <a:ext cx="10371174" cy="369332"/>
          </a:xfrm>
          <a:prstGeom prst="rect">
            <a:avLst/>
          </a:prstGeom>
          <a:noFill/>
        </p:spPr>
        <p:txBody>
          <a:bodyPr wrap="square">
            <a:spAutoFit/>
          </a:bodyPr>
          <a:lstStyle/>
          <a:p>
            <a:r>
              <a:rPr lang="en-US" dirty="0"/>
              <a:t>Noncardiac chest pain is most commonly caused by gastrointestinal and musculoskeletal disorders.</a:t>
            </a:r>
          </a:p>
        </p:txBody>
      </p:sp>
    </p:spTree>
    <p:extLst>
      <p:ext uri="{BB962C8B-B14F-4D97-AF65-F5344CB8AC3E}">
        <p14:creationId xmlns:p14="http://schemas.microsoft.com/office/powerpoint/2010/main" val="288862496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52024-B335-18A7-DD6D-C228A4923C6B}"/>
              </a:ext>
            </a:extLst>
          </p:cNvPr>
          <p:cNvSpPr>
            <a:spLocks noGrp="1"/>
          </p:cNvSpPr>
          <p:nvPr>
            <p:ph type="title"/>
          </p:nvPr>
        </p:nvSpPr>
        <p:spPr>
          <a:xfrm>
            <a:off x="762000" y="275772"/>
            <a:ext cx="9144000" cy="1263649"/>
          </a:xfrm>
        </p:spPr>
        <p:txBody>
          <a:bodyPr/>
          <a:lstStyle/>
          <a:p>
            <a:r>
              <a:rPr lang="en-US" dirty="0"/>
              <a:t>MANAGEMENT</a:t>
            </a:r>
          </a:p>
        </p:txBody>
      </p:sp>
      <p:sp>
        <p:nvSpPr>
          <p:cNvPr id="3" name="Content Placeholder 2">
            <a:extLst>
              <a:ext uri="{FF2B5EF4-FFF2-40B4-BE49-F238E27FC236}">
                <a16:creationId xmlns:a16="http://schemas.microsoft.com/office/drawing/2014/main" id="{22BDDFBE-4334-FDD0-61B7-CD36EFD4FCEB}"/>
              </a:ext>
            </a:extLst>
          </p:cNvPr>
          <p:cNvSpPr>
            <a:spLocks noGrp="1"/>
          </p:cNvSpPr>
          <p:nvPr>
            <p:ph idx="1"/>
          </p:nvPr>
        </p:nvSpPr>
        <p:spPr>
          <a:xfrm>
            <a:off x="762000" y="1422401"/>
            <a:ext cx="10668000" cy="4673600"/>
          </a:xfrm>
        </p:spPr>
        <p:txBody>
          <a:bodyPr>
            <a:normAutofit/>
          </a:bodyPr>
          <a:lstStyle/>
          <a:p>
            <a:r>
              <a:rPr lang="en-US" b="1" dirty="0"/>
              <a:t>Assessment &amp; stabilization of airway, breathing &amp; circulation</a:t>
            </a:r>
          </a:p>
          <a:p>
            <a:r>
              <a:rPr lang="en-US" b="1" dirty="0">
                <a:solidFill>
                  <a:srgbClr val="FFC000"/>
                </a:solidFill>
              </a:rPr>
              <a:t>Acute coronary syndrome:</a:t>
            </a:r>
          </a:p>
          <a:p>
            <a:pPr lvl="1"/>
            <a:r>
              <a:rPr lang="en-US" dirty="0"/>
              <a:t>requires serial ECG’s</a:t>
            </a:r>
          </a:p>
          <a:p>
            <a:pPr lvl="1"/>
            <a:r>
              <a:rPr lang="en-US" dirty="0"/>
              <a:t>O2, Aspirin, Nitrate, BB, Morphine …</a:t>
            </a:r>
          </a:p>
          <a:p>
            <a:pPr lvl="1"/>
            <a:r>
              <a:rPr lang="en-US" dirty="0"/>
              <a:t>Patient with </a:t>
            </a:r>
            <a:r>
              <a:rPr lang="en-US" dirty="0" err="1"/>
              <a:t>STEMl</a:t>
            </a:r>
            <a:r>
              <a:rPr lang="en-US" dirty="0"/>
              <a:t>-require immediate revascularization or fibrinolysis</a:t>
            </a:r>
          </a:p>
          <a:p>
            <a:r>
              <a:rPr lang="en-US" b="1" dirty="0">
                <a:solidFill>
                  <a:srgbClr val="FFC000"/>
                </a:solidFill>
              </a:rPr>
              <a:t>Aortic dissection:</a:t>
            </a:r>
          </a:p>
          <a:p>
            <a:pPr lvl="1"/>
            <a:r>
              <a:rPr lang="en-US" dirty="0"/>
              <a:t>Emergent treatment; BP &amp; HR control to reduce force &amp; intensity of cardiac flow</a:t>
            </a:r>
          </a:p>
          <a:p>
            <a:pPr lvl="1"/>
            <a:r>
              <a:rPr lang="en-US" dirty="0"/>
              <a:t>Best achieved with combination of beta-blockers (esmolol)&amp; Na nitroprusside (or nitroglycerin)</a:t>
            </a:r>
          </a:p>
          <a:p>
            <a:pPr lvl="1"/>
            <a:r>
              <a:rPr lang="en-US" dirty="0"/>
              <a:t>Beta-blockers should be started first to prevent rebound tachycardia.</a:t>
            </a:r>
          </a:p>
          <a:p>
            <a:pPr lvl="1"/>
            <a:r>
              <a:rPr lang="en-US" dirty="0"/>
              <a:t>Surgical treatment by synthetic tube (graft).</a:t>
            </a:r>
          </a:p>
        </p:txBody>
      </p:sp>
      <p:sp>
        <p:nvSpPr>
          <p:cNvPr id="5" name="TextBox 4">
            <a:extLst>
              <a:ext uri="{FF2B5EF4-FFF2-40B4-BE49-F238E27FC236}">
                <a16:creationId xmlns:a16="http://schemas.microsoft.com/office/drawing/2014/main" id="{4B4D17F4-31EB-2CFD-FCF4-EF1BB0D8381C}"/>
              </a:ext>
            </a:extLst>
          </p:cNvPr>
          <p:cNvSpPr txBox="1"/>
          <p:nvPr/>
        </p:nvSpPr>
        <p:spPr>
          <a:xfrm>
            <a:off x="1416050" y="6096001"/>
            <a:ext cx="10668000" cy="646331"/>
          </a:xfrm>
          <a:prstGeom prst="rect">
            <a:avLst/>
          </a:prstGeom>
          <a:noFill/>
        </p:spPr>
        <p:txBody>
          <a:bodyPr wrap="square">
            <a:spAutoFit/>
          </a:bodyPr>
          <a:lstStyle/>
          <a:p>
            <a:r>
              <a:rPr lang="en-US" dirty="0">
                <a:solidFill>
                  <a:srgbClr val="FF0000"/>
                </a:solidFill>
              </a:rPr>
              <a:t>Begin management of hemodynamic instability (e.g., shock, hypertensive emergency), signs of respiratory distress, and/or respiratory failure (e.g., hypoxia, hypercapnia) as soon as they are identified.</a:t>
            </a:r>
          </a:p>
        </p:txBody>
      </p:sp>
      <p:pic>
        <p:nvPicPr>
          <p:cNvPr id="9" name="Graphic 8" descr="Postit Notes with solid fill">
            <a:extLst>
              <a:ext uri="{FF2B5EF4-FFF2-40B4-BE49-F238E27FC236}">
                <a16:creationId xmlns:a16="http://schemas.microsoft.com/office/drawing/2014/main" id="{0B7C9CE4-EBF6-C973-1B87-9FFCF1E8BD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1830" y="5925911"/>
            <a:ext cx="574220" cy="574220"/>
          </a:xfrm>
          <a:prstGeom prst="rect">
            <a:avLst/>
          </a:prstGeom>
        </p:spPr>
      </p:pic>
      <p:sp>
        <p:nvSpPr>
          <p:cNvPr id="6" name="TextBox 5">
            <a:extLst>
              <a:ext uri="{FF2B5EF4-FFF2-40B4-BE49-F238E27FC236}">
                <a16:creationId xmlns:a16="http://schemas.microsoft.com/office/drawing/2014/main" id="{B42B67A7-9C32-776D-0640-6A7B083E3F38}"/>
              </a:ext>
            </a:extLst>
          </p:cNvPr>
          <p:cNvSpPr txBox="1"/>
          <p:nvPr/>
        </p:nvSpPr>
        <p:spPr>
          <a:xfrm>
            <a:off x="10191135" y="6488668"/>
            <a:ext cx="2000865" cy="369332"/>
          </a:xfrm>
          <a:prstGeom prst="rect">
            <a:avLst/>
          </a:prstGeom>
          <a:noFill/>
        </p:spPr>
        <p:txBody>
          <a:bodyPr wrap="square" rtlCol="0">
            <a:spAutoFit/>
          </a:bodyPr>
          <a:lstStyle/>
          <a:p>
            <a:pPr algn="r"/>
            <a:r>
              <a:rPr lang="en-US" dirty="0"/>
              <a:t>UpToDate</a:t>
            </a:r>
          </a:p>
        </p:txBody>
      </p:sp>
    </p:spTree>
    <p:extLst>
      <p:ext uri="{BB962C8B-B14F-4D97-AF65-F5344CB8AC3E}">
        <p14:creationId xmlns:p14="http://schemas.microsoft.com/office/powerpoint/2010/main" val="296918541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52024-B335-18A7-DD6D-C228A4923C6B}"/>
              </a:ext>
            </a:extLst>
          </p:cNvPr>
          <p:cNvSpPr>
            <a:spLocks noGrp="1"/>
          </p:cNvSpPr>
          <p:nvPr>
            <p:ph type="title"/>
          </p:nvPr>
        </p:nvSpPr>
        <p:spPr>
          <a:xfrm>
            <a:off x="762000" y="275772"/>
            <a:ext cx="9144000" cy="1263649"/>
          </a:xfrm>
        </p:spPr>
        <p:txBody>
          <a:bodyPr/>
          <a:lstStyle/>
          <a:p>
            <a:r>
              <a:rPr lang="en-US" dirty="0"/>
              <a:t>MANAGEMENT</a:t>
            </a:r>
          </a:p>
        </p:txBody>
      </p:sp>
      <p:sp>
        <p:nvSpPr>
          <p:cNvPr id="3" name="Content Placeholder 2">
            <a:extLst>
              <a:ext uri="{FF2B5EF4-FFF2-40B4-BE49-F238E27FC236}">
                <a16:creationId xmlns:a16="http://schemas.microsoft.com/office/drawing/2014/main" id="{22BDDFBE-4334-FDD0-61B7-CD36EFD4FCEB}"/>
              </a:ext>
            </a:extLst>
          </p:cNvPr>
          <p:cNvSpPr>
            <a:spLocks noGrp="1"/>
          </p:cNvSpPr>
          <p:nvPr>
            <p:ph idx="1"/>
          </p:nvPr>
        </p:nvSpPr>
        <p:spPr>
          <a:xfrm>
            <a:off x="762000" y="1422401"/>
            <a:ext cx="10668000" cy="4673600"/>
          </a:xfrm>
        </p:spPr>
        <p:txBody>
          <a:bodyPr>
            <a:normAutofit lnSpcReduction="10000"/>
          </a:bodyPr>
          <a:lstStyle/>
          <a:p>
            <a:r>
              <a:rPr lang="en-US" b="1" dirty="0">
                <a:solidFill>
                  <a:srgbClr val="FFC000"/>
                </a:solidFill>
              </a:rPr>
              <a:t>Pulmonary embolism: </a:t>
            </a:r>
          </a:p>
          <a:p>
            <a:pPr lvl="1"/>
            <a:r>
              <a:rPr lang="en-US" dirty="0"/>
              <a:t>Initial management for confirmed pulmonary embolus involves anticoagulation. </a:t>
            </a:r>
          </a:p>
          <a:p>
            <a:pPr lvl="1"/>
            <a:r>
              <a:rPr lang="en-US" dirty="0"/>
              <a:t>There is no evidence demonstrating that empiric anticoagulation should be initiated before test results are obtained. </a:t>
            </a:r>
          </a:p>
          <a:p>
            <a:pPr lvl="1"/>
            <a:r>
              <a:rPr lang="en-US" dirty="0"/>
              <a:t>Patients with massive or </a:t>
            </a:r>
            <a:r>
              <a:rPr lang="en-US" dirty="0" err="1"/>
              <a:t>submassive</a:t>
            </a:r>
            <a:r>
              <a:rPr lang="en-US" dirty="0"/>
              <a:t> emboli may require more aggressive therapy with thrombolytics or embolectomy.</a:t>
            </a:r>
          </a:p>
          <a:p>
            <a:r>
              <a:rPr lang="en-US" b="1" dirty="0">
                <a:solidFill>
                  <a:srgbClr val="FFC000"/>
                </a:solidFill>
              </a:rPr>
              <a:t>Tension Pneumothorax:</a:t>
            </a:r>
          </a:p>
          <a:p>
            <a:pPr lvl="1"/>
            <a:r>
              <a:rPr lang="en-US" dirty="0"/>
              <a:t>Immediate tube thoracostomy or immediate needle thoracostomy followed by tube thoracostomy. </a:t>
            </a:r>
            <a:endParaRPr lang="en-US" b="1" dirty="0">
              <a:solidFill>
                <a:srgbClr val="FFC000"/>
              </a:solidFill>
            </a:endParaRPr>
          </a:p>
          <a:p>
            <a:r>
              <a:rPr lang="en-US" b="1" dirty="0">
                <a:solidFill>
                  <a:srgbClr val="FFC000"/>
                </a:solidFill>
              </a:rPr>
              <a:t>Pericardial tamponade:</a:t>
            </a:r>
          </a:p>
          <a:p>
            <a:pPr lvl="1"/>
            <a:r>
              <a:rPr lang="en-US" dirty="0"/>
              <a:t>Requires immediate removal of pericardial fluid, which produces a rapid and dramatic improvement in cardiac and systemic hemodynamics.</a:t>
            </a:r>
          </a:p>
        </p:txBody>
      </p:sp>
      <p:sp>
        <p:nvSpPr>
          <p:cNvPr id="5" name="TextBox 4">
            <a:extLst>
              <a:ext uri="{FF2B5EF4-FFF2-40B4-BE49-F238E27FC236}">
                <a16:creationId xmlns:a16="http://schemas.microsoft.com/office/drawing/2014/main" id="{4B4D17F4-31EB-2CFD-FCF4-EF1BB0D8381C}"/>
              </a:ext>
            </a:extLst>
          </p:cNvPr>
          <p:cNvSpPr txBox="1"/>
          <p:nvPr/>
        </p:nvSpPr>
        <p:spPr>
          <a:xfrm>
            <a:off x="1416050" y="6096001"/>
            <a:ext cx="10668000" cy="646331"/>
          </a:xfrm>
          <a:prstGeom prst="rect">
            <a:avLst/>
          </a:prstGeom>
          <a:noFill/>
        </p:spPr>
        <p:txBody>
          <a:bodyPr wrap="square">
            <a:spAutoFit/>
          </a:bodyPr>
          <a:lstStyle/>
          <a:p>
            <a:r>
              <a:rPr lang="en-US" dirty="0">
                <a:solidFill>
                  <a:srgbClr val="FF0000"/>
                </a:solidFill>
              </a:rPr>
              <a:t>Begin management of hemodynamic instability (e.g., shock, hypertensive emergency), signs of respiratory distress, and/or respiratory failure (e.g., hypoxia, hypercapnia) as soon as they are identified.</a:t>
            </a:r>
          </a:p>
        </p:txBody>
      </p:sp>
      <p:pic>
        <p:nvPicPr>
          <p:cNvPr id="9" name="Graphic 8" descr="Postit Notes with solid fill">
            <a:extLst>
              <a:ext uri="{FF2B5EF4-FFF2-40B4-BE49-F238E27FC236}">
                <a16:creationId xmlns:a16="http://schemas.microsoft.com/office/drawing/2014/main" id="{0B7C9CE4-EBF6-C973-1B87-9FFCF1E8BD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1830" y="5925911"/>
            <a:ext cx="574220" cy="574220"/>
          </a:xfrm>
          <a:prstGeom prst="rect">
            <a:avLst/>
          </a:prstGeom>
        </p:spPr>
      </p:pic>
      <p:sp>
        <p:nvSpPr>
          <p:cNvPr id="6" name="TextBox 5">
            <a:extLst>
              <a:ext uri="{FF2B5EF4-FFF2-40B4-BE49-F238E27FC236}">
                <a16:creationId xmlns:a16="http://schemas.microsoft.com/office/drawing/2014/main" id="{B42B67A7-9C32-776D-0640-6A7B083E3F38}"/>
              </a:ext>
            </a:extLst>
          </p:cNvPr>
          <p:cNvSpPr txBox="1"/>
          <p:nvPr/>
        </p:nvSpPr>
        <p:spPr>
          <a:xfrm>
            <a:off x="10191135" y="6488668"/>
            <a:ext cx="2000865" cy="369332"/>
          </a:xfrm>
          <a:prstGeom prst="rect">
            <a:avLst/>
          </a:prstGeom>
          <a:noFill/>
        </p:spPr>
        <p:txBody>
          <a:bodyPr wrap="square" rtlCol="0">
            <a:spAutoFit/>
          </a:bodyPr>
          <a:lstStyle/>
          <a:p>
            <a:pPr algn="r"/>
            <a:r>
              <a:rPr lang="en-US" dirty="0"/>
              <a:t>UpToDate</a:t>
            </a:r>
          </a:p>
        </p:txBody>
      </p:sp>
    </p:spTree>
    <p:extLst>
      <p:ext uri="{BB962C8B-B14F-4D97-AF65-F5344CB8AC3E}">
        <p14:creationId xmlns:p14="http://schemas.microsoft.com/office/powerpoint/2010/main" val="308802639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52024-B335-18A7-DD6D-C228A4923C6B}"/>
              </a:ext>
            </a:extLst>
          </p:cNvPr>
          <p:cNvSpPr>
            <a:spLocks noGrp="1"/>
          </p:cNvSpPr>
          <p:nvPr>
            <p:ph type="title"/>
          </p:nvPr>
        </p:nvSpPr>
        <p:spPr>
          <a:xfrm>
            <a:off x="762000" y="275772"/>
            <a:ext cx="9144000" cy="1263649"/>
          </a:xfrm>
        </p:spPr>
        <p:txBody>
          <a:bodyPr/>
          <a:lstStyle/>
          <a:p>
            <a:r>
              <a:rPr lang="en-US" dirty="0"/>
              <a:t>MANAGEMENT</a:t>
            </a:r>
          </a:p>
        </p:txBody>
      </p:sp>
      <p:sp>
        <p:nvSpPr>
          <p:cNvPr id="3" name="Content Placeholder 2">
            <a:extLst>
              <a:ext uri="{FF2B5EF4-FFF2-40B4-BE49-F238E27FC236}">
                <a16:creationId xmlns:a16="http://schemas.microsoft.com/office/drawing/2014/main" id="{22BDDFBE-4334-FDD0-61B7-CD36EFD4FCEB}"/>
              </a:ext>
            </a:extLst>
          </p:cNvPr>
          <p:cNvSpPr>
            <a:spLocks noGrp="1"/>
          </p:cNvSpPr>
          <p:nvPr>
            <p:ph idx="1"/>
          </p:nvPr>
        </p:nvSpPr>
        <p:spPr>
          <a:xfrm>
            <a:off x="762000" y="1422401"/>
            <a:ext cx="10668000" cy="4673600"/>
          </a:xfrm>
        </p:spPr>
        <p:txBody>
          <a:bodyPr>
            <a:normAutofit/>
          </a:bodyPr>
          <a:lstStyle/>
          <a:p>
            <a:r>
              <a:rPr lang="en-US" b="1" dirty="0">
                <a:solidFill>
                  <a:srgbClr val="FFC000"/>
                </a:solidFill>
              </a:rPr>
              <a:t>Mediastinitis:</a:t>
            </a:r>
          </a:p>
          <a:p>
            <a:pPr lvl="1"/>
            <a:r>
              <a:rPr lang="en-US" dirty="0"/>
              <a:t>Broad spectrum antibiotics in suspected mediastinitis</a:t>
            </a:r>
          </a:p>
          <a:p>
            <a:pPr lvl="1"/>
            <a:r>
              <a:rPr lang="en-US" dirty="0"/>
              <a:t>If required-surgical debridement &amp; possible repair</a:t>
            </a:r>
          </a:p>
          <a:p>
            <a:r>
              <a:rPr lang="en-US" b="1" dirty="0">
                <a:solidFill>
                  <a:srgbClr val="FF0000"/>
                </a:solidFill>
              </a:rPr>
              <a:t>Disposition:</a:t>
            </a:r>
          </a:p>
          <a:p>
            <a:pPr lvl="1"/>
            <a:r>
              <a:rPr lang="en-US" dirty="0"/>
              <a:t>Patient with hemodynamic instability or respiratory distress-admitted in ICU</a:t>
            </a:r>
          </a:p>
          <a:p>
            <a:pPr lvl="1"/>
            <a:r>
              <a:rPr lang="en-US" dirty="0"/>
              <a:t>Patient with aortic dissection, pneumothorax, cardiac tamponade, &amp; mediastinitis require admission</a:t>
            </a:r>
          </a:p>
          <a:p>
            <a:pPr lvl="1"/>
            <a:r>
              <a:rPr lang="en-US" dirty="0"/>
              <a:t>Patient with pulmonary emboli with hemodynamic instability, STEMI, high risk of ACS-admitted in ICU</a:t>
            </a:r>
          </a:p>
          <a:p>
            <a:pPr lvl="1"/>
            <a:r>
              <a:rPr lang="en-US" dirty="0"/>
              <a:t>Patient with stable angina-do not require inpatient evaluation</a:t>
            </a:r>
          </a:p>
        </p:txBody>
      </p:sp>
      <p:sp>
        <p:nvSpPr>
          <p:cNvPr id="5" name="TextBox 4">
            <a:extLst>
              <a:ext uri="{FF2B5EF4-FFF2-40B4-BE49-F238E27FC236}">
                <a16:creationId xmlns:a16="http://schemas.microsoft.com/office/drawing/2014/main" id="{4B4D17F4-31EB-2CFD-FCF4-EF1BB0D8381C}"/>
              </a:ext>
            </a:extLst>
          </p:cNvPr>
          <p:cNvSpPr txBox="1"/>
          <p:nvPr/>
        </p:nvSpPr>
        <p:spPr>
          <a:xfrm>
            <a:off x="1416050" y="6096001"/>
            <a:ext cx="10668000" cy="646331"/>
          </a:xfrm>
          <a:prstGeom prst="rect">
            <a:avLst/>
          </a:prstGeom>
          <a:noFill/>
        </p:spPr>
        <p:txBody>
          <a:bodyPr wrap="square">
            <a:spAutoFit/>
          </a:bodyPr>
          <a:lstStyle/>
          <a:p>
            <a:r>
              <a:rPr lang="en-US" dirty="0">
                <a:solidFill>
                  <a:srgbClr val="FF0000"/>
                </a:solidFill>
              </a:rPr>
              <a:t>Begin management of hemodynamic instability (e.g., shock, hypertensive emergency), signs of respiratory distress, and/or respiratory failure (e.g., hypoxia, hypercapnia) as soon as they are identified.</a:t>
            </a:r>
          </a:p>
        </p:txBody>
      </p:sp>
      <p:pic>
        <p:nvPicPr>
          <p:cNvPr id="9" name="Graphic 8" descr="Postit Notes with solid fill">
            <a:extLst>
              <a:ext uri="{FF2B5EF4-FFF2-40B4-BE49-F238E27FC236}">
                <a16:creationId xmlns:a16="http://schemas.microsoft.com/office/drawing/2014/main" id="{0B7C9CE4-EBF6-C973-1B87-9FFCF1E8BD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1830" y="5925911"/>
            <a:ext cx="574220" cy="574220"/>
          </a:xfrm>
          <a:prstGeom prst="rect">
            <a:avLst/>
          </a:prstGeom>
        </p:spPr>
      </p:pic>
      <p:sp>
        <p:nvSpPr>
          <p:cNvPr id="6" name="TextBox 5">
            <a:extLst>
              <a:ext uri="{FF2B5EF4-FFF2-40B4-BE49-F238E27FC236}">
                <a16:creationId xmlns:a16="http://schemas.microsoft.com/office/drawing/2014/main" id="{9CCDED9A-8A5C-2980-E694-C7E72D1353C0}"/>
              </a:ext>
            </a:extLst>
          </p:cNvPr>
          <p:cNvSpPr txBox="1"/>
          <p:nvPr/>
        </p:nvSpPr>
        <p:spPr>
          <a:xfrm>
            <a:off x="10191135" y="6488668"/>
            <a:ext cx="2000865" cy="369332"/>
          </a:xfrm>
          <a:prstGeom prst="rect">
            <a:avLst/>
          </a:prstGeom>
          <a:noFill/>
        </p:spPr>
        <p:txBody>
          <a:bodyPr wrap="square" rtlCol="0">
            <a:spAutoFit/>
          </a:bodyPr>
          <a:lstStyle/>
          <a:p>
            <a:pPr algn="r"/>
            <a:r>
              <a:rPr lang="en-US" dirty="0"/>
              <a:t>UpToDate</a:t>
            </a:r>
          </a:p>
        </p:txBody>
      </p:sp>
    </p:spTree>
    <p:extLst>
      <p:ext uri="{BB962C8B-B14F-4D97-AF65-F5344CB8AC3E}">
        <p14:creationId xmlns:p14="http://schemas.microsoft.com/office/powerpoint/2010/main" val="133724399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52024-B335-18A7-DD6D-C228A4923C6B}"/>
              </a:ext>
            </a:extLst>
          </p:cNvPr>
          <p:cNvSpPr>
            <a:spLocks noGrp="1"/>
          </p:cNvSpPr>
          <p:nvPr>
            <p:ph type="title"/>
          </p:nvPr>
        </p:nvSpPr>
        <p:spPr>
          <a:xfrm>
            <a:off x="762000" y="275772"/>
            <a:ext cx="9144000" cy="1263649"/>
          </a:xfrm>
        </p:spPr>
        <p:txBody>
          <a:bodyPr/>
          <a:lstStyle/>
          <a:p>
            <a:r>
              <a:rPr lang="en-US" dirty="0">
                <a:solidFill>
                  <a:schemeClr val="bg1"/>
                </a:solidFill>
              </a:rPr>
              <a:t>Approach to diagnosis</a:t>
            </a:r>
          </a:p>
        </p:txBody>
      </p:sp>
      <p:sp>
        <p:nvSpPr>
          <p:cNvPr id="3" name="TextBox 2">
            <a:extLst>
              <a:ext uri="{FF2B5EF4-FFF2-40B4-BE49-F238E27FC236}">
                <a16:creationId xmlns:a16="http://schemas.microsoft.com/office/drawing/2014/main" id="{39F73CE0-BD74-75BE-030C-86CBD0BC33CB}"/>
              </a:ext>
            </a:extLst>
          </p:cNvPr>
          <p:cNvSpPr txBox="1"/>
          <p:nvPr/>
        </p:nvSpPr>
        <p:spPr>
          <a:xfrm>
            <a:off x="10191135" y="6514257"/>
            <a:ext cx="2000865" cy="369332"/>
          </a:xfrm>
          <a:prstGeom prst="rect">
            <a:avLst/>
          </a:prstGeom>
          <a:noFill/>
        </p:spPr>
        <p:txBody>
          <a:bodyPr wrap="square" rtlCol="0">
            <a:spAutoFit/>
          </a:bodyPr>
          <a:lstStyle/>
          <a:p>
            <a:pPr algn="r"/>
            <a:r>
              <a:rPr lang="en-US" dirty="0">
                <a:solidFill>
                  <a:schemeClr val="bg1"/>
                </a:solidFill>
              </a:rPr>
              <a:t>UpToDate</a:t>
            </a:r>
          </a:p>
        </p:txBody>
      </p:sp>
      <p:pic>
        <p:nvPicPr>
          <p:cNvPr id="6" name="Picture 5">
            <a:extLst>
              <a:ext uri="{FF2B5EF4-FFF2-40B4-BE49-F238E27FC236}">
                <a16:creationId xmlns:a16="http://schemas.microsoft.com/office/drawing/2014/main" id="{086227F1-AAE1-ADBE-A7AD-3B13C31C3204}"/>
              </a:ext>
            </a:extLst>
          </p:cNvPr>
          <p:cNvPicPr>
            <a:picLocks noChangeAspect="1"/>
          </p:cNvPicPr>
          <p:nvPr/>
        </p:nvPicPr>
        <p:blipFill>
          <a:blip r:embed="rId2"/>
          <a:stretch>
            <a:fillRect/>
          </a:stretch>
        </p:blipFill>
        <p:spPr>
          <a:xfrm>
            <a:off x="680884" y="1775627"/>
            <a:ext cx="10830232" cy="3306745"/>
          </a:xfrm>
          <a:prstGeom prst="rect">
            <a:avLst/>
          </a:prstGeom>
        </p:spPr>
      </p:pic>
      <p:pic>
        <p:nvPicPr>
          <p:cNvPr id="5" name="Picture 4" descr="Diagram&#10;&#10;Description automatically generated">
            <a:extLst>
              <a:ext uri="{FF2B5EF4-FFF2-40B4-BE49-F238E27FC236}">
                <a16:creationId xmlns:a16="http://schemas.microsoft.com/office/drawing/2014/main" id="{9E09EE9A-0929-FFCB-44F8-762E24EAAD6B}"/>
              </a:ext>
            </a:extLst>
          </p:cNvPr>
          <p:cNvPicPr>
            <a:picLocks noChangeAspect="1"/>
          </p:cNvPicPr>
          <p:nvPr/>
        </p:nvPicPr>
        <p:blipFill rotWithShape="1">
          <a:blip r:embed="rId3">
            <a:extLst>
              <a:ext uri="{28A0092B-C50C-407E-A947-70E740481C1C}">
                <a14:useLocalDpi xmlns:a14="http://schemas.microsoft.com/office/drawing/2010/main" val="0"/>
              </a:ext>
            </a:extLst>
          </a:blip>
          <a:srcRect t="1" b="40422"/>
          <a:stretch/>
        </p:blipFill>
        <p:spPr>
          <a:xfrm>
            <a:off x="0" y="1038198"/>
            <a:ext cx="12192000" cy="5476059"/>
          </a:xfrm>
          <a:prstGeom prst="rect">
            <a:avLst/>
          </a:prstGeom>
        </p:spPr>
      </p:pic>
    </p:spTree>
    <p:extLst>
      <p:ext uri="{BB962C8B-B14F-4D97-AF65-F5344CB8AC3E}">
        <p14:creationId xmlns:p14="http://schemas.microsoft.com/office/powerpoint/2010/main" val="61276380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52024-B335-18A7-DD6D-C228A4923C6B}"/>
              </a:ext>
            </a:extLst>
          </p:cNvPr>
          <p:cNvSpPr>
            <a:spLocks noGrp="1"/>
          </p:cNvSpPr>
          <p:nvPr>
            <p:ph type="title"/>
          </p:nvPr>
        </p:nvSpPr>
        <p:spPr>
          <a:xfrm>
            <a:off x="762000" y="275772"/>
            <a:ext cx="9144000" cy="1263649"/>
          </a:xfrm>
        </p:spPr>
        <p:txBody>
          <a:bodyPr/>
          <a:lstStyle/>
          <a:p>
            <a:r>
              <a:rPr lang="en-US" dirty="0">
                <a:solidFill>
                  <a:schemeClr val="bg1"/>
                </a:solidFill>
              </a:rPr>
              <a:t>Approach to diagnosis</a:t>
            </a:r>
          </a:p>
        </p:txBody>
      </p:sp>
      <p:sp>
        <p:nvSpPr>
          <p:cNvPr id="3" name="Rectangle 2">
            <a:extLst>
              <a:ext uri="{FF2B5EF4-FFF2-40B4-BE49-F238E27FC236}">
                <a16:creationId xmlns:a16="http://schemas.microsoft.com/office/drawing/2014/main" id="{7640F0B5-F4EC-B5C7-47DD-6CD42AFDBB8E}"/>
              </a:ext>
            </a:extLst>
          </p:cNvPr>
          <p:cNvSpPr/>
          <p:nvPr/>
        </p:nvSpPr>
        <p:spPr>
          <a:xfrm>
            <a:off x="5162550" y="2552700"/>
            <a:ext cx="3448050" cy="35337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B9EF086C-BEBE-474F-2037-74B2DE11D2CC}"/>
              </a:ext>
            </a:extLst>
          </p:cNvPr>
          <p:cNvSpPr/>
          <p:nvPr/>
        </p:nvSpPr>
        <p:spPr>
          <a:xfrm>
            <a:off x="7124700" y="2310947"/>
            <a:ext cx="3448050" cy="35337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4A1AEC0A-A777-3EC4-66B5-11FFDCA58ABC}"/>
              </a:ext>
            </a:extLst>
          </p:cNvPr>
          <p:cNvSpPr txBox="1"/>
          <p:nvPr/>
        </p:nvSpPr>
        <p:spPr>
          <a:xfrm>
            <a:off x="10191135" y="6514257"/>
            <a:ext cx="2000865" cy="369332"/>
          </a:xfrm>
          <a:prstGeom prst="rect">
            <a:avLst/>
          </a:prstGeom>
          <a:noFill/>
        </p:spPr>
        <p:txBody>
          <a:bodyPr wrap="square" rtlCol="0">
            <a:spAutoFit/>
          </a:bodyPr>
          <a:lstStyle/>
          <a:p>
            <a:pPr algn="r"/>
            <a:r>
              <a:rPr lang="en-US" dirty="0">
                <a:solidFill>
                  <a:schemeClr val="bg1"/>
                </a:solidFill>
              </a:rPr>
              <a:t>UpToDate</a:t>
            </a:r>
          </a:p>
        </p:txBody>
      </p:sp>
      <p:pic>
        <p:nvPicPr>
          <p:cNvPr id="5" name="Picture 4" descr="Diagram&#10;&#10;Description automatically generated">
            <a:extLst>
              <a:ext uri="{FF2B5EF4-FFF2-40B4-BE49-F238E27FC236}">
                <a16:creationId xmlns:a16="http://schemas.microsoft.com/office/drawing/2014/main" id="{111C5707-1C41-5E05-3A9A-BFA73B252BD8}"/>
              </a:ext>
            </a:extLst>
          </p:cNvPr>
          <p:cNvPicPr>
            <a:picLocks noChangeAspect="1"/>
          </p:cNvPicPr>
          <p:nvPr/>
        </p:nvPicPr>
        <p:blipFill rotWithShape="1">
          <a:blip r:embed="rId2">
            <a:extLst>
              <a:ext uri="{28A0092B-C50C-407E-A947-70E740481C1C}">
                <a14:useLocalDpi xmlns:a14="http://schemas.microsoft.com/office/drawing/2010/main" val="0"/>
              </a:ext>
            </a:extLst>
          </a:blip>
          <a:srcRect t="57090" b="1"/>
          <a:stretch/>
        </p:blipFill>
        <p:spPr>
          <a:xfrm>
            <a:off x="0" y="1781173"/>
            <a:ext cx="12192000" cy="3935914"/>
          </a:xfrm>
          <a:prstGeom prst="rect">
            <a:avLst/>
          </a:prstGeom>
        </p:spPr>
      </p:pic>
    </p:spTree>
    <p:extLst>
      <p:ext uri="{BB962C8B-B14F-4D97-AF65-F5344CB8AC3E}">
        <p14:creationId xmlns:p14="http://schemas.microsoft.com/office/powerpoint/2010/main" val="141752454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0729D-156B-DD65-47BB-46084A6AE560}"/>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6FB28DE4-20ED-20BD-41BC-30129E9BC79F}"/>
              </a:ext>
            </a:extLst>
          </p:cNvPr>
          <p:cNvSpPr>
            <a:spLocks noGrp="1"/>
          </p:cNvSpPr>
          <p:nvPr>
            <p:ph type="subTitle" idx="1"/>
          </p:nvPr>
        </p:nvSpPr>
        <p:spPr/>
        <p:txBody>
          <a:bodyPr/>
          <a:lstStyle/>
          <a:p>
            <a:r>
              <a:rPr lang="en-US" dirty="0"/>
              <a:t>ANY QUESTIONS?</a:t>
            </a:r>
          </a:p>
          <a:p>
            <a:endParaRPr lang="en-US" dirty="0"/>
          </a:p>
        </p:txBody>
      </p:sp>
    </p:spTree>
    <p:extLst>
      <p:ext uri="{BB962C8B-B14F-4D97-AF65-F5344CB8AC3E}">
        <p14:creationId xmlns:p14="http://schemas.microsoft.com/office/powerpoint/2010/main" val="91283425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52024-B335-18A7-DD6D-C228A4923C6B}"/>
              </a:ext>
            </a:extLst>
          </p:cNvPr>
          <p:cNvSpPr>
            <a:spLocks noGrp="1"/>
          </p:cNvSpPr>
          <p:nvPr>
            <p:ph type="title"/>
          </p:nvPr>
        </p:nvSpPr>
        <p:spPr>
          <a:xfrm>
            <a:off x="762000" y="275772"/>
            <a:ext cx="9144000" cy="1263649"/>
          </a:xfrm>
        </p:spPr>
        <p:txBody>
          <a:bodyPr/>
          <a:lstStyle/>
          <a:p>
            <a:r>
              <a:rPr lang="en-US" dirty="0"/>
              <a:t>Life threating causes :</a:t>
            </a:r>
          </a:p>
        </p:txBody>
      </p:sp>
      <p:sp>
        <p:nvSpPr>
          <p:cNvPr id="3" name="Content Placeholder 2">
            <a:extLst>
              <a:ext uri="{FF2B5EF4-FFF2-40B4-BE49-F238E27FC236}">
                <a16:creationId xmlns:a16="http://schemas.microsoft.com/office/drawing/2014/main" id="{22BDDFBE-4334-FDD0-61B7-CD36EFD4FCEB}"/>
              </a:ext>
            </a:extLst>
          </p:cNvPr>
          <p:cNvSpPr>
            <a:spLocks noGrp="1"/>
          </p:cNvSpPr>
          <p:nvPr>
            <p:ph idx="1"/>
          </p:nvPr>
        </p:nvSpPr>
        <p:spPr>
          <a:xfrm>
            <a:off x="762000" y="1422401"/>
            <a:ext cx="10668000" cy="4673600"/>
          </a:xfrm>
        </p:spPr>
        <p:txBody>
          <a:bodyPr>
            <a:normAutofit/>
          </a:bodyPr>
          <a:lstStyle/>
          <a:p>
            <a:pPr marL="514350" indent="-514350">
              <a:buFont typeface="+mj-lt"/>
              <a:buAutoNum type="arabicPeriod"/>
            </a:pPr>
            <a:r>
              <a:rPr lang="en-US" b="1" dirty="0">
                <a:solidFill>
                  <a:srgbClr val="FFC000"/>
                </a:solidFill>
              </a:rPr>
              <a:t>Acute coronary syndrome</a:t>
            </a:r>
          </a:p>
          <a:p>
            <a:pPr marL="514350" indent="-514350">
              <a:buFont typeface="+mj-lt"/>
              <a:buAutoNum type="arabicPeriod"/>
            </a:pPr>
            <a:r>
              <a:rPr lang="en-US" b="1" dirty="0">
                <a:solidFill>
                  <a:srgbClr val="FFC000"/>
                </a:solidFill>
              </a:rPr>
              <a:t>Acute aortic dissection</a:t>
            </a:r>
          </a:p>
          <a:p>
            <a:pPr marL="514350" indent="-514350">
              <a:buFont typeface="+mj-lt"/>
              <a:buAutoNum type="arabicPeriod"/>
            </a:pPr>
            <a:r>
              <a:rPr lang="en-US" b="1" dirty="0">
                <a:solidFill>
                  <a:srgbClr val="FFC000"/>
                </a:solidFill>
              </a:rPr>
              <a:t>Pulmonary embolism</a:t>
            </a:r>
          </a:p>
          <a:p>
            <a:pPr marL="514350" indent="-514350">
              <a:buFont typeface="+mj-lt"/>
              <a:buAutoNum type="arabicPeriod"/>
            </a:pPr>
            <a:r>
              <a:rPr lang="en-US" b="1" dirty="0">
                <a:solidFill>
                  <a:srgbClr val="FFC000"/>
                </a:solidFill>
              </a:rPr>
              <a:t>Tension pneumothorax</a:t>
            </a:r>
          </a:p>
          <a:p>
            <a:pPr marL="514350" indent="-514350">
              <a:buFont typeface="+mj-lt"/>
              <a:buAutoNum type="arabicPeriod"/>
            </a:pPr>
            <a:r>
              <a:rPr lang="en-US" b="1" dirty="0">
                <a:solidFill>
                  <a:srgbClr val="FFC000"/>
                </a:solidFill>
              </a:rPr>
              <a:t>Pericardial tamponade</a:t>
            </a:r>
          </a:p>
          <a:p>
            <a:pPr marL="514350" indent="-514350">
              <a:buFont typeface="+mj-lt"/>
              <a:buAutoNum type="arabicPeriod"/>
            </a:pPr>
            <a:r>
              <a:rPr lang="en-US" b="1" dirty="0">
                <a:solidFill>
                  <a:srgbClr val="FFC000"/>
                </a:solidFill>
              </a:rPr>
              <a:t>Mediastinitis (</a:t>
            </a:r>
            <a:r>
              <a:rPr lang="en-US" b="1" dirty="0" err="1">
                <a:solidFill>
                  <a:srgbClr val="FFC000"/>
                </a:solidFill>
              </a:rPr>
              <a:t>eg</a:t>
            </a:r>
            <a:r>
              <a:rPr lang="en-US" b="1" dirty="0">
                <a:solidFill>
                  <a:srgbClr val="FFC000"/>
                </a:solidFill>
              </a:rPr>
              <a:t>, esophageal rupture)</a:t>
            </a:r>
          </a:p>
        </p:txBody>
      </p:sp>
      <p:sp>
        <p:nvSpPr>
          <p:cNvPr id="4" name="TextBox 3">
            <a:extLst>
              <a:ext uri="{FF2B5EF4-FFF2-40B4-BE49-F238E27FC236}">
                <a16:creationId xmlns:a16="http://schemas.microsoft.com/office/drawing/2014/main" id="{D0A69C36-EA59-CBBE-73BE-77A66F9D69BE}"/>
              </a:ext>
            </a:extLst>
          </p:cNvPr>
          <p:cNvSpPr txBox="1"/>
          <p:nvPr/>
        </p:nvSpPr>
        <p:spPr>
          <a:xfrm>
            <a:off x="10191135" y="6514257"/>
            <a:ext cx="2000865" cy="369332"/>
          </a:xfrm>
          <a:prstGeom prst="rect">
            <a:avLst/>
          </a:prstGeom>
          <a:noFill/>
        </p:spPr>
        <p:txBody>
          <a:bodyPr wrap="square" rtlCol="0">
            <a:spAutoFit/>
          </a:bodyPr>
          <a:lstStyle/>
          <a:p>
            <a:pPr algn="r"/>
            <a:r>
              <a:rPr lang="en-US" dirty="0"/>
              <a:t>UpToDate</a:t>
            </a:r>
          </a:p>
        </p:txBody>
      </p:sp>
    </p:spTree>
    <p:extLst>
      <p:ext uri="{BB962C8B-B14F-4D97-AF65-F5344CB8AC3E}">
        <p14:creationId xmlns:p14="http://schemas.microsoft.com/office/powerpoint/2010/main" val="126969457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52024-B335-18A7-DD6D-C228A4923C6B}"/>
              </a:ext>
            </a:extLst>
          </p:cNvPr>
          <p:cNvSpPr>
            <a:spLocks noGrp="1"/>
          </p:cNvSpPr>
          <p:nvPr>
            <p:ph type="title"/>
          </p:nvPr>
        </p:nvSpPr>
        <p:spPr>
          <a:xfrm>
            <a:off x="762000" y="275772"/>
            <a:ext cx="9144000" cy="1263649"/>
          </a:xfrm>
        </p:spPr>
        <p:txBody>
          <a:bodyPr/>
          <a:lstStyle/>
          <a:p>
            <a:pPr marL="514350" indent="-514350">
              <a:buFont typeface="+mj-lt"/>
              <a:buAutoNum type="arabicPeriod"/>
            </a:pPr>
            <a:r>
              <a:rPr lang="en-US" b="1" dirty="0">
                <a:solidFill>
                  <a:srgbClr val="FFC000"/>
                </a:solidFill>
              </a:rPr>
              <a:t>Acute coronary syndrome</a:t>
            </a:r>
          </a:p>
        </p:txBody>
      </p:sp>
      <p:sp>
        <p:nvSpPr>
          <p:cNvPr id="3" name="Content Placeholder 2">
            <a:extLst>
              <a:ext uri="{FF2B5EF4-FFF2-40B4-BE49-F238E27FC236}">
                <a16:creationId xmlns:a16="http://schemas.microsoft.com/office/drawing/2014/main" id="{22BDDFBE-4334-FDD0-61B7-CD36EFD4FCEB}"/>
              </a:ext>
            </a:extLst>
          </p:cNvPr>
          <p:cNvSpPr>
            <a:spLocks noGrp="1"/>
          </p:cNvSpPr>
          <p:nvPr>
            <p:ph idx="1"/>
          </p:nvPr>
        </p:nvSpPr>
        <p:spPr>
          <a:xfrm>
            <a:off x="762000" y="1047136"/>
            <a:ext cx="10879540" cy="4262819"/>
          </a:xfrm>
        </p:spPr>
        <p:txBody>
          <a:bodyPr>
            <a:normAutofit/>
          </a:bodyPr>
          <a:lstStyle/>
          <a:p>
            <a:pPr>
              <a:lnSpc>
                <a:spcPct val="100000"/>
              </a:lnSpc>
              <a:spcBef>
                <a:spcPts val="0"/>
              </a:spcBef>
            </a:pPr>
            <a:r>
              <a:rPr lang="en-US" sz="2600" dirty="0"/>
              <a:t> Coronary vascular disease remains the leading killer of adults in developed countries.</a:t>
            </a:r>
          </a:p>
          <a:p>
            <a:pPr>
              <a:lnSpc>
                <a:spcPct val="100000"/>
              </a:lnSpc>
              <a:spcBef>
                <a:spcPts val="0"/>
              </a:spcBef>
            </a:pPr>
            <a:r>
              <a:rPr lang="en-US" sz="2600" dirty="0"/>
              <a:t>ACS results from atherosclerotic plaque rupture and thrombus formation via the adhesion, activation, and aggregation of platelets.</a:t>
            </a:r>
          </a:p>
          <a:p>
            <a:pPr>
              <a:lnSpc>
                <a:spcPct val="100000"/>
              </a:lnSpc>
              <a:spcBef>
                <a:spcPts val="0"/>
              </a:spcBef>
            </a:pPr>
            <a:r>
              <a:rPr lang="en-US" sz="2600" dirty="0"/>
              <a:t>Coronary blood flow is reduced and myocardial ischemia occurs. </a:t>
            </a:r>
          </a:p>
          <a:p>
            <a:pPr>
              <a:lnSpc>
                <a:spcPct val="100000"/>
              </a:lnSpc>
              <a:spcBef>
                <a:spcPts val="0"/>
              </a:spcBef>
            </a:pPr>
            <a:r>
              <a:rPr lang="en-US" sz="2600" dirty="0"/>
              <a:t>Myocardial ischemia may be reversible (UA) or irreversible (MI).</a:t>
            </a:r>
          </a:p>
          <a:p>
            <a:pPr>
              <a:lnSpc>
                <a:spcPct val="100000"/>
              </a:lnSpc>
              <a:spcBef>
                <a:spcPts val="0"/>
              </a:spcBef>
            </a:pPr>
            <a:endParaRPr lang="en-US" sz="2600" dirty="0"/>
          </a:p>
          <a:p>
            <a:pPr>
              <a:lnSpc>
                <a:spcPct val="100000"/>
              </a:lnSpc>
              <a:spcBef>
                <a:spcPts val="0"/>
              </a:spcBef>
            </a:pPr>
            <a:endParaRPr lang="en-US" sz="2600" dirty="0"/>
          </a:p>
        </p:txBody>
      </p:sp>
      <p:sp>
        <p:nvSpPr>
          <p:cNvPr id="5" name="TextBox 4">
            <a:extLst>
              <a:ext uri="{FF2B5EF4-FFF2-40B4-BE49-F238E27FC236}">
                <a16:creationId xmlns:a16="http://schemas.microsoft.com/office/drawing/2014/main" id="{987CF3A8-8F4D-7A5F-A190-955FC9BBB047}"/>
              </a:ext>
            </a:extLst>
          </p:cNvPr>
          <p:cNvSpPr txBox="1"/>
          <p:nvPr/>
        </p:nvSpPr>
        <p:spPr>
          <a:xfrm>
            <a:off x="10191135" y="6514257"/>
            <a:ext cx="2000865" cy="369332"/>
          </a:xfrm>
          <a:prstGeom prst="rect">
            <a:avLst/>
          </a:prstGeom>
          <a:noFill/>
        </p:spPr>
        <p:txBody>
          <a:bodyPr wrap="square" rtlCol="0">
            <a:spAutoFit/>
          </a:bodyPr>
          <a:lstStyle/>
          <a:p>
            <a:pPr algn="r"/>
            <a:r>
              <a:rPr lang="en-US" dirty="0"/>
              <a:t>UpToDate</a:t>
            </a:r>
          </a:p>
        </p:txBody>
      </p:sp>
      <p:graphicFrame>
        <p:nvGraphicFramePr>
          <p:cNvPr id="4" name="Table 10">
            <a:extLst>
              <a:ext uri="{FF2B5EF4-FFF2-40B4-BE49-F238E27FC236}">
                <a16:creationId xmlns:a16="http://schemas.microsoft.com/office/drawing/2014/main" id="{B07C931C-33AF-58BF-5696-0F84F2485B24}"/>
              </a:ext>
            </a:extLst>
          </p:cNvPr>
          <p:cNvGraphicFramePr>
            <a:graphicFrameLocks/>
          </p:cNvGraphicFramePr>
          <p:nvPr>
            <p:extLst>
              <p:ext uri="{D42A27DB-BD31-4B8C-83A1-F6EECF244321}">
                <p14:modId xmlns:p14="http://schemas.microsoft.com/office/powerpoint/2010/main" val="2431521392"/>
              </p:ext>
            </p:extLst>
          </p:nvPr>
        </p:nvGraphicFramePr>
        <p:xfrm>
          <a:off x="762000" y="3545569"/>
          <a:ext cx="10879541" cy="3027680"/>
        </p:xfrm>
        <a:graphic>
          <a:graphicData uri="http://schemas.openxmlformats.org/drawingml/2006/table">
            <a:tbl>
              <a:tblPr firstRow="1" bandRow="1">
                <a:tableStyleId>{073A0DAA-6AF3-43AB-8588-CEC1D06C72B9}</a:tableStyleId>
              </a:tblPr>
              <a:tblGrid>
                <a:gridCol w="5402826">
                  <a:extLst>
                    <a:ext uri="{9D8B030D-6E8A-4147-A177-3AD203B41FA5}">
                      <a16:colId xmlns:a16="http://schemas.microsoft.com/office/drawing/2014/main" val="4088131461"/>
                    </a:ext>
                  </a:extLst>
                </a:gridCol>
                <a:gridCol w="5476715">
                  <a:extLst>
                    <a:ext uri="{9D8B030D-6E8A-4147-A177-3AD203B41FA5}">
                      <a16:colId xmlns:a16="http://schemas.microsoft.com/office/drawing/2014/main" val="1547188265"/>
                    </a:ext>
                  </a:extLst>
                </a:gridCol>
              </a:tblGrid>
              <a:tr h="370840">
                <a:tc gridSpan="2">
                  <a:txBody>
                    <a:bodyPr/>
                    <a:lstStyle/>
                    <a:p>
                      <a:pPr algn="ctr"/>
                      <a:r>
                        <a:rPr lang="en-US" dirty="0"/>
                        <a:t>Risk factors</a:t>
                      </a:r>
                    </a:p>
                  </a:txBody>
                  <a:tcPr/>
                </a:tc>
                <a:tc hMerge="1">
                  <a:txBody>
                    <a:bodyPr/>
                    <a:lstStyle/>
                    <a:p>
                      <a:endParaRPr lang="en-US" dirty="0"/>
                    </a:p>
                  </a:txBody>
                  <a:tcPr/>
                </a:tc>
                <a:extLst>
                  <a:ext uri="{0D108BD9-81ED-4DB2-BD59-A6C34878D82A}">
                    <a16:rowId xmlns:a16="http://schemas.microsoft.com/office/drawing/2014/main" val="1909187675"/>
                  </a:ext>
                </a:extLst>
              </a:tr>
              <a:tr h="370840">
                <a:tc>
                  <a:txBody>
                    <a:bodyPr/>
                    <a:lstStyle/>
                    <a:p>
                      <a:pPr algn="ctr"/>
                      <a:r>
                        <a:rPr lang="en-US" dirty="0"/>
                        <a:t>Modifiable </a:t>
                      </a:r>
                    </a:p>
                  </a:txBody>
                  <a:tcPr/>
                </a:tc>
                <a:tc>
                  <a:txBody>
                    <a:bodyPr/>
                    <a:lstStyle/>
                    <a:p>
                      <a:pPr algn="ctr"/>
                      <a:r>
                        <a:rPr lang="en-US" dirty="0"/>
                        <a:t>Non-Modifiable</a:t>
                      </a:r>
                    </a:p>
                  </a:txBody>
                  <a:tcPr/>
                </a:tc>
                <a:extLst>
                  <a:ext uri="{0D108BD9-81ED-4DB2-BD59-A6C34878D82A}">
                    <a16:rowId xmlns:a16="http://schemas.microsoft.com/office/drawing/2014/main" val="2978229354"/>
                  </a:ext>
                </a:extLst>
              </a:tr>
              <a:tr h="370840">
                <a:tc>
                  <a:txBody>
                    <a:bodyPr/>
                    <a:lstStyle/>
                    <a:p>
                      <a:pPr marL="285750" indent="-285750">
                        <a:buFont typeface="Arial" panose="020B0604020202020204" pitchFamily="34" charset="0"/>
                        <a:buChar char="•"/>
                      </a:pPr>
                      <a:r>
                        <a:rPr lang="en-US" dirty="0"/>
                        <a:t>Diabetes</a:t>
                      </a:r>
                    </a:p>
                    <a:p>
                      <a:pPr marL="285750" indent="-285750">
                        <a:buFont typeface="Arial" panose="020B0604020202020204" pitchFamily="34" charset="0"/>
                        <a:buChar char="•"/>
                      </a:pPr>
                      <a:r>
                        <a:rPr lang="en-US" dirty="0"/>
                        <a:t>Diet (lack of fruit and vegetables)</a:t>
                      </a:r>
                    </a:p>
                    <a:p>
                      <a:pPr marL="285750" indent="-285750">
                        <a:buFont typeface="Arial" panose="020B0604020202020204" pitchFamily="34" charset="0"/>
                        <a:buChar char="•"/>
                      </a:pPr>
                      <a:r>
                        <a:rPr lang="en-US" dirty="0"/>
                        <a:t>Hypercholesterolemia</a:t>
                      </a:r>
                    </a:p>
                    <a:p>
                      <a:pPr marL="285750" indent="-285750">
                        <a:buFont typeface="Arial" panose="020B0604020202020204" pitchFamily="34" charset="0"/>
                        <a:buChar char="•"/>
                      </a:pPr>
                      <a:r>
                        <a:rPr lang="en-US" dirty="0"/>
                        <a:t>Hypertension</a:t>
                      </a:r>
                    </a:p>
                    <a:p>
                      <a:pPr marL="285750" indent="-285750">
                        <a:buFont typeface="Arial" panose="020B0604020202020204" pitchFamily="34" charset="0"/>
                        <a:buChar char="•"/>
                      </a:pPr>
                      <a:r>
                        <a:rPr lang="en-US" dirty="0"/>
                        <a:t>Lack of exercise</a:t>
                      </a:r>
                    </a:p>
                    <a:p>
                      <a:pPr marL="285750" indent="-285750">
                        <a:buFont typeface="Arial" panose="020B0604020202020204" pitchFamily="34" charset="0"/>
                        <a:buChar char="•"/>
                      </a:pPr>
                      <a:r>
                        <a:rPr lang="en-US" dirty="0"/>
                        <a:t>Obesity</a:t>
                      </a:r>
                    </a:p>
                    <a:p>
                      <a:pPr marL="285750" indent="-285750">
                        <a:buFont typeface="Arial" panose="020B0604020202020204" pitchFamily="34" charset="0"/>
                        <a:buChar char="•"/>
                      </a:pPr>
                      <a:r>
                        <a:rPr lang="en-US" dirty="0"/>
                        <a:t>Smoking and alcohol use</a:t>
                      </a:r>
                    </a:p>
                    <a:p>
                      <a:pPr marL="285750" indent="-285750">
                        <a:buFont typeface="Arial" panose="020B0604020202020204" pitchFamily="34" charset="0"/>
                        <a:buChar char="•"/>
                      </a:pPr>
                      <a:r>
                        <a:rPr lang="en-US" dirty="0"/>
                        <a:t>Stress</a:t>
                      </a:r>
                    </a:p>
                  </a:txBody>
                  <a:tcPr anchor="ctr"/>
                </a:tc>
                <a:tc>
                  <a:txBody>
                    <a:bodyPr/>
                    <a:lstStyle/>
                    <a:p>
                      <a:pPr marL="285750" indent="-285750">
                        <a:buFont typeface="Arial" panose="020B0604020202020204" pitchFamily="34" charset="0"/>
                        <a:buChar char="•"/>
                      </a:pPr>
                      <a:r>
                        <a:rPr lang="en-US" sz="1800" b="0" i="0" kern="1200" dirty="0">
                          <a:solidFill>
                            <a:schemeClr val="dk1"/>
                          </a:solidFill>
                          <a:effectLst/>
                          <a:latin typeface="+mn-lt"/>
                          <a:ea typeface="+mn-ea"/>
                          <a:cs typeface="+mn-cs"/>
                        </a:rPr>
                        <a:t>Age</a:t>
                      </a:r>
                    </a:p>
                    <a:p>
                      <a:pPr marL="285750" indent="-285750">
                        <a:buFont typeface="Arial" panose="020B0604020202020204" pitchFamily="34" charset="0"/>
                        <a:buChar char="•"/>
                      </a:pPr>
                      <a:r>
                        <a:rPr lang="en-US" sz="1800" b="0" i="0" kern="1200" dirty="0">
                          <a:solidFill>
                            <a:schemeClr val="dk1"/>
                          </a:solidFill>
                          <a:effectLst/>
                          <a:latin typeface="+mn-lt"/>
                          <a:ea typeface="+mn-ea"/>
                          <a:cs typeface="+mn-cs"/>
                        </a:rPr>
                        <a:t>Ethnicity</a:t>
                      </a:r>
                    </a:p>
                    <a:p>
                      <a:pPr marL="285750" indent="-285750">
                        <a:buFont typeface="Arial" panose="020B0604020202020204" pitchFamily="34" charset="0"/>
                        <a:buChar char="•"/>
                      </a:pPr>
                      <a:r>
                        <a:rPr lang="en-US" sz="1800" b="0" i="0" kern="1200" dirty="0">
                          <a:solidFill>
                            <a:schemeClr val="dk1"/>
                          </a:solidFill>
                          <a:effectLst/>
                          <a:latin typeface="+mn-lt"/>
                          <a:ea typeface="+mn-ea"/>
                          <a:cs typeface="+mn-cs"/>
                        </a:rPr>
                        <a:t>Gender</a:t>
                      </a:r>
                    </a:p>
                    <a:p>
                      <a:pPr marL="285750" indent="-285750">
                        <a:buFont typeface="Arial" panose="020B0604020202020204" pitchFamily="34" charset="0"/>
                        <a:buChar char="•"/>
                      </a:pPr>
                      <a:r>
                        <a:rPr lang="en-US" sz="1800" b="0" i="0" kern="1200" dirty="0">
                          <a:solidFill>
                            <a:schemeClr val="dk1"/>
                          </a:solidFill>
                          <a:effectLst/>
                          <a:latin typeface="+mn-lt"/>
                          <a:ea typeface="+mn-ea"/>
                          <a:cs typeface="+mn-cs"/>
                        </a:rPr>
                        <a:t>Genetic factors, for example family history in a first-degree relative at premature age.</a:t>
                      </a:r>
                    </a:p>
                  </a:txBody>
                  <a:tcPr/>
                </a:tc>
                <a:extLst>
                  <a:ext uri="{0D108BD9-81ED-4DB2-BD59-A6C34878D82A}">
                    <a16:rowId xmlns:a16="http://schemas.microsoft.com/office/drawing/2014/main" val="2262869212"/>
                  </a:ext>
                </a:extLst>
              </a:tr>
            </a:tbl>
          </a:graphicData>
        </a:graphic>
      </p:graphicFrame>
    </p:spTree>
    <p:extLst>
      <p:ext uri="{BB962C8B-B14F-4D97-AF65-F5344CB8AC3E}">
        <p14:creationId xmlns:p14="http://schemas.microsoft.com/office/powerpoint/2010/main" val="304100542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52024-B335-18A7-DD6D-C228A4923C6B}"/>
              </a:ext>
            </a:extLst>
          </p:cNvPr>
          <p:cNvSpPr>
            <a:spLocks noGrp="1"/>
          </p:cNvSpPr>
          <p:nvPr>
            <p:ph type="title"/>
          </p:nvPr>
        </p:nvSpPr>
        <p:spPr>
          <a:xfrm>
            <a:off x="762000" y="275772"/>
            <a:ext cx="9144000" cy="1263649"/>
          </a:xfrm>
        </p:spPr>
        <p:txBody>
          <a:bodyPr/>
          <a:lstStyle/>
          <a:p>
            <a:pPr marL="514350" indent="-514350">
              <a:buFont typeface="+mj-lt"/>
              <a:buAutoNum type="arabicPeriod"/>
            </a:pPr>
            <a:r>
              <a:rPr lang="en-US" b="1" dirty="0">
                <a:solidFill>
                  <a:srgbClr val="FFC000"/>
                </a:solidFill>
              </a:rPr>
              <a:t>Acute coronary syndrome</a:t>
            </a:r>
          </a:p>
        </p:txBody>
      </p:sp>
      <p:graphicFrame>
        <p:nvGraphicFramePr>
          <p:cNvPr id="10" name="Table 10">
            <a:extLst>
              <a:ext uri="{FF2B5EF4-FFF2-40B4-BE49-F238E27FC236}">
                <a16:creationId xmlns:a16="http://schemas.microsoft.com/office/drawing/2014/main" id="{4A42BEE5-3877-CB29-4672-3FB0EA1FF68E}"/>
              </a:ext>
            </a:extLst>
          </p:cNvPr>
          <p:cNvGraphicFramePr>
            <a:graphicFrameLocks noGrp="1"/>
          </p:cNvGraphicFramePr>
          <p:nvPr>
            <p:ph idx="1"/>
            <p:extLst>
              <p:ext uri="{D42A27DB-BD31-4B8C-83A1-F6EECF244321}">
                <p14:modId xmlns:p14="http://schemas.microsoft.com/office/powerpoint/2010/main" val="3387311989"/>
              </p:ext>
            </p:extLst>
          </p:nvPr>
        </p:nvGraphicFramePr>
        <p:xfrm>
          <a:off x="138752" y="2270077"/>
          <a:ext cx="11914496" cy="2473960"/>
        </p:xfrm>
        <a:graphic>
          <a:graphicData uri="http://schemas.openxmlformats.org/drawingml/2006/table">
            <a:tbl>
              <a:tblPr firstRow="1" bandRow="1">
                <a:tableStyleId>{073A0DAA-6AF3-43AB-8588-CEC1D06C72B9}</a:tableStyleId>
              </a:tblPr>
              <a:tblGrid>
                <a:gridCol w="1034955">
                  <a:extLst>
                    <a:ext uri="{9D8B030D-6E8A-4147-A177-3AD203B41FA5}">
                      <a16:colId xmlns:a16="http://schemas.microsoft.com/office/drawing/2014/main" val="1716268506"/>
                    </a:ext>
                  </a:extLst>
                </a:gridCol>
                <a:gridCol w="4299893">
                  <a:extLst>
                    <a:ext uri="{9D8B030D-6E8A-4147-A177-3AD203B41FA5}">
                      <a16:colId xmlns:a16="http://schemas.microsoft.com/office/drawing/2014/main" val="4088131461"/>
                    </a:ext>
                  </a:extLst>
                </a:gridCol>
                <a:gridCol w="6579648">
                  <a:extLst>
                    <a:ext uri="{9D8B030D-6E8A-4147-A177-3AD203B41FA5}">
                      <a16:colId xmlns:a16="http://schemas.microsoft.com/office/drawing/2014/main" val="1547188265"/>
                    </a:ext>
                  </a:extLst>
                </a:gridCol>
              </a:tblGrid>
              <a:tr h="370840">
                <a:tc>
                  <a:txBody>
                    <a:bodyPr/>
                    <a:lstStyle/>
                    <a:p>
                      <a:r>
                        <a:rPr lang="en-US" dirty="0"/>
                        <a:t>CAUSES</a:t>
                      </a:r>
                    </a:p>
                  </a:txBody>
                  <a:tcPr/>
                </a:tc>
                <a:tc>
                  <a:txBody>
                    <a:bodyPr/>
                    <a:lstStyle/>
                    <a:p>
                      <a:r>
                        <a:rPr lang="en-US" dirty="0"/>
                        <a:t>Clinical Features</a:t>
                      </a:r>
                    </a:p>
                  </a:txBody>
                  <a:tcPr/>
                </a:tc>
                <a:tc>
                  <a:txBody>
                    <a:bodyPr/>
                    <a:lstStyle/>
                    <a:p>
                      <a:r>
                        <a:rPr lang="en-US" dirty="0"/>
                        <a:t>Diagnostic Findings</a:t>
                      </a:r>
                    </a:p>
                  </a:txBody>
                  <a:tcPr/>
                </a:tc>
                <a:extLst>
                  <a:ext uri="{0D108BD9-81ED-4DB2-BD59-A6C34878D82A}">
                    <a16:rowId xmlns:a16="http://schemas.microsoft.com/office/drawing/2014/main" val="2978229354"/>
                  </a:ext>
                </a:extLst>
              </a:tr>
              <a:tr h="370840">
                <a:tc>
                  <a:txBody>
                    <a:bodyPr/>
                    <a:lstStyle/>
                    <a:p>
                      <a:r>
                        <a:rPr lang="en-US" dirty="0"/>
                        <a:t>STEMI</a:t>
                      </a:r>
                    </a:p>
                  </a:txBody>
                  <a:tcPr anchor="ctr"/>
                </a:tc>
                <a:tc rowSpan="2">
                  <a:txBody>
                    <a:bodyPr/>
                    <a:lstStyle/>
                    <a:p>
                      <a:pPr marL="285750" indent="-285750">
                        <a:buFont typeface="Arial" panose="020B0604020202020204" pitchFamily="34" charset="0"/>
                        <a:buChar char="•"/>
                      </a:pPr>
                      <a:r>
                        <a:rPr lang="en-US" dirty="0"/>
                        <a:t>Heavy, dull, pressure/squeezing sensation</a:t>
                      </a:r>
                    </a:p>
                    <a:p>
                      <a:pPr marL="285750" indent="-285750">
                        <a:buFont typeface="Arial" panose="020B0604020202020204" pitchFamily="34" charset="0"/>
                        <a:buChar char="•"/>
                      </a:pPr>
                      <a:r>
                        <a:rPr lang="en-US" dirty="0"/>
                        <a:t>Substernal pain with radiation to left shoulder</a:t>
                      </a:r>
                    </a:p>
                    <a:p>
                      <a:pPr marL="285750" indent="-285750">
                        <a:buFont typeface="Arial" panose="020B0604020202020204" pitchFamily="34" charset="0"/>
                        <a:buChar char="•"/>
                      </a:pPr>
                      <a:r>
                        <a:rPr lang="en-US" dirty="0"/>
                        <a:t>Nausea, vomiting</a:t>
                      </a:r>
                    </a:p>
                    <a:p>
                      <a:pPr marL="285750" indent="-285750">
                        <a:buFont typeface="Arial" panose="020B0604020202020204" pitchFamily="34" charset="0"/>
                        <a:buChar char="•"/>
                      </a:pPr>
                      <a:r>
                        <a:rPr lang="en-US" dirty="0"/>
                        <a:t>Diaphoresis, anxiety</a:t>
                      </a:r>
                    </a:p>
                    <a:p>
                      <a:pPr marL="285750" indent="-285750">
                        <a:buFont typeface="Arial" panose="020B0604020202020204" pitchFamily="34" charset="0"/>
                        <a:buChar char="•"/>
                      </a:pPr>
                      <a:r>
                        <a:rPr lang="en-US" dirty="0"/>
                        <a:t>Dizziness, lightheadedness, syncope</a:t>
                      </a:r>
                    </a:p>
                    <a:p>
                      <a:pPr marL="285750" indent="-285750">
                        <a:buFont typeface="Arial" panose="020B0604020202020204" pitchFamily="34" charset="0"/>
                        <a:buChar char="•"/>
                      </a:pPr>
                      <a:r>
                        <a:rPr lang="en-US" dirty="0"/>
                        <a:t>Pain may improve with nitroglycerin.</a:t>
                      </a:r>
                    </a:p>
                  </a:txBody>
                  <a:tcPr anchor="ctr"/>
                </a:tc>
                <a:tc>
                  <a:txBody>
                    <a:bodyPr/>
                    <a:lstStyle/>
                    <a:p>
                      <a:pPr marL="285750" indent="-285750">
                        <a:buFont typeface="Arial" panose="020B0604020202020204" pitchFamily="34" charset="0"/>
                        <a:buChar char="•"/>
                      </a:pPr>
                      <a:r>
                        <a:rPr lang="en-US" dirty="0"/>
                        <a:t>Labs: ↑ Troponin</a:t>
                      </a:r>
                    </a:p>
                    <a:p>
                      <a:pPr marL="285750" indent="-285750">
                        <a:buFont typeface="Arial" panose="020B0604020202020204" pitchFamily="34" charset="0"/>
                        <a:buChar char="•"/>
                      </a:pPr>
                      <a:r>
                        <a:rPr lang="en-US" dirty="0"/>
                        <a:t>ECG: ST-segment elevation, T-wave inversions, Q waves</a:t>
                      </a:r>
                    </a:p>
                    <a:p>
                      <a:pPr marL="285750" indent="-285750">
                        <a:buFont typeface="Arial" panose="020B0604020202020204" pitchFamily="34" charset="0"/>
                        <a:buChar char="•"/>
                      </a:pPr>
                      <a:r>
                        <a:rPr lang="en-US" dirty="0"/>
                        <a:t>TTE: hypokinesis, regional wall motion abnormalities</a:t>
                      </a:r>
                    </a:p>
                  </a:txBody>
                  <a:tcPr/>
                </a:tc>
                <a:extLst>
                  <a:ext uri="{0D108BD9-81ED-4DB2-BD59-A6C34878D82A}">
                    <a16:rowId xmlns:a16="http://schemas.microsoft.com/office/drawing/2014/main" val="2262869212"/>
                  </a:ext>
                </a:extLst>
              </a:tr>
              <a:tr h="370840">
                <a:tc>
                  <a:txBody>
                    <a:bodyPr/>
                    <a:lstStyle/>
                    <a:p>
                      <a:r>
                        <a:rPr lang="en-US" dirty="0"/>
                        <a:t>NSTEMI</a:t>
                      </a:r>
                    </a:p>
                  </a:txBody>
                  <a:tcPr anchor="ctr"/>
                </a:tc>
                <a:tc vMerge="1">
                  <a:txBody>
                    <a:bodyPr/>
                    <a:lstStyle/>
                    <a:p>
                      <a:endParaRPr lang="en-US" dirty="0"/>
                    </a:p>
                  </a:txBody>
                  <a:tcPr/>
                </a:tc>
                <a:tc>
                  <a:txBody>
                    <a:bodyPr/>
                    <a:lstStyle/>
                    <a:p>
                      <a:pPr marL="285750" indent="-285750">
                        <a:buFont typeface="Arial" panose="020B0604020202020204" pitchFamily="34" charset="0"/>
                        <a:buChar char="•"/>
                      </a:pPr>
                      <a:r>
                        <a:rPr lang="en-US" dirty="0"/>
                        <a:t>Labs: Increased or normal troponin</a:t>
                      </a:r>
                    </a:p>
                    <a:p>
                      <a:pPr marL="285750" indent="-285750">
                        <a:buFont typeface="Arial" panose="020B0604020202020204" pitchFamily="34" charset="0"/>
                        <a:buChar char="•"/>
                      </a:pPr>
                      <a:r>
                        <a:rPr lang="en-US" dirty="0"/>
                        <a:t>ECG: nonspecific changes, including T-wave inversions, ST-depressions</a:t>
                      </a:r>
                    </a:p>
                    <a:p>
                      <a:pPr marL="285750" indent="-285750">
                        <a:buFont typeface="Arial" panose="020B0604020202020204" pitchFamily="34" charset="0"/>
                        <a:buChar char="•"/>
                      </a:pPr>
                      <a:r>
                        <a:rPr lang="en-US" dirty="0"/>
                        <a:t>TTE: Regional wall motion abnormalities may be present.</a:t>
                      </a:r>
                    </a:p>
                  </a:txBody>
                  <a:tcPr/>
                </a:tc>
                <a:extLst>
                  <a:ext uri="{0D108BD9-81ED-4DB2-BD59-A6C34878D82A}">
                    <a16:rowId xmlns:a16="http://schemas.microsoft.com/office/drawing/2014/main" val="396702782"/>
                  </a:ext>
                </a:extLst>
              </a:tr>
            </a:tbl>
          </a:graphicData>
        </a:graphic>
      </p:graphicFrame>
      <p:sp>
        <p:nvSpPr>
          <p:cNvPr id="3" name="TextBox 2">
            <a:extLst>
              <a:ext uri="{FF2B5EF4-FFF2-40B4-BE49-F238E27FC236}">
                <a16:creationId xmlns:a16="http://schemas.microsoft.com/office/drawing/2014/main" id="{105A5483-5644-813A-359D-3CBB5890D437}"/>
              </a:ext>
            </a:extLst>
          </p:cNvPr>
          <p:cNvSpPr txBox="1"/>
          <p:nvPr/>
        </p:nvSpPr>
        <p:spPr>
          <a:xfrm>
            <a:off x="11173516" y="6485383"/>
            <a:ext cx="1018484" cy="369332"/>
          </a:xfrm>
          <a:prstGeom prst="rect">
            <a:avLst/>
          </a:prstGeom>
          <a:noFill/>
        </p:spPr>
        <p:txBody>
          <a:bodyPr wrap="none" rtlCol="0">
            <a:spAutoFit/>
          </a:bodyPr>
          <a:lstStyle/>
          <a:p>
            <a:r>
              <a:rPr lang="en-US" dirty="0"/>
              <a:t>AMBOSS</a:t>
            </a:r>
          </a:p>
        </p:txBody>
      </p:sp>
    </p:spTree>
    <p:extLst>
      <p:ext uri="{BB962C8B-B14F-4D97-AF65-F5344CB8AC3E}">
        <p14:creationId xmlns:p14="http://schemas.microsoft.com/office/powerpoint/2010/main" val="210644049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rrow&#10;&#10;Description automatically generated">
            <a:extLst>
              <a:ext uri="{FF2B5EF4-FFF2-40B4-BE49-F238E27FC236}">
                <a16:creationId xmlns:a16="http://schemas.microsoft.com/office/drawing/2014/main" id="{90DC43BE-EC9A-6F6A-9C96-626EBA0A1E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78000"/>
            <a:ext cx="12192000" cy="5080000"/>
          </a:xfrm>
          <a:prstGeom prst="rect">
            <a:avLst/>
          </a:prstGeom>
        </p:spPr>
      </p:pic>
      <p:sp>
        <p:nvSpPr>
          <p:cNvPr id="2" name="Title 1">
            <a:extLst>
              <a:ext uri="{FF2B5EF4-FFF2-40B4-BE49-F238E27FC236}">
                <a16:creationId xmlns:a16="http://schemas.microsoft.com/office/drawing/2014/main" id="{62952024-B335-18A7-DD6D-C228A4923C6B}"/>
              </a:ext>
            </a:extLst>
          </p:cNvPr>
          <p:cNvSpPr>
            <a:spLocks noGrp="1"/>
          </p:cNvSpPr>
          <p:nvPr>
            <p:ph type="title"/>
          </p:nvPr>
        </p:nvSpPr>
        <p:spPr>
          <a:xfrm>
            <a:off x="762000" y="275772"/>
            <a:ext cx="9144000" cy="1263649"/>
          </a:xfrm>
        </p:spPr>
        <p:txBody>
          <a:bodyPr/>
          <a:lstStyle/>
          <a:p>
            <a:pPr marL="514350" indent="-514350">
              <a:buFont typeface="+mj-lt"/>
              <a:buAutoNum type="arabicPeriod"/>
            </a:pPr>
            <a:r>
              <a:rPr lang="en-US" b="1" dirty="0">
                <a:solidFill>
                  <a:srgbClr val="FFC000"/>
                </a:solidFill>
              </a:rPr>
              <a:t>Acute coronary syndrome</a:t>
            </a:r>
          </a:p>
        </p:txBody>
      </p:sp>
      <p:sp>
        <p:nvSpPr>
          <p:cNvPr id="3" name="Rectangle 2">
            <a:extLst>
              <a:ext uri="{FF2B5EF4-FFF2-40B4-BE49-F238E27FC236}">
                <a16:creationId xmlns:a16="http://schemas.microsoft.com/office/drawing/2014/main" id="{8EFF5F03-F538-E423-0A32-13161E13BA37}"/>
              </a:ext>
            </a:extLst>
          </p:cNvPr>
          <p:cNvSpPr/>
          <p:nvPr/>
        </p:nvSpPr>
        <p:spPr>
          <a:xfrm>
            <a:off x="4073013" y="5135974"/>
            <a:ext cx="5422490" cy="9429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814AFA5-A4C5-9C5E-FA96-3D284F4E781D}"/>
              </a:ext>
            </a:extLst>
          </p:cNvPr>
          <p:cNvSpPr/>
          <p:nvPr/>
        </p:nvSpPr>
        <p:spPr>
          <a:xfrm>
            <a:off x="6769510" y="6124116"/>
            <a:ext cx="5422490" cy="4876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339235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52024-B335-18A7-DD6D-C228A4923C6B}"/>
              </a:ext>
            </a:extLst>
          </p:cNvPr>
          <p:cNvSpPr>
            <a:spLocks noGrp="1"/>
          </p:cNvSpPr>
          <p:nvPr>
            <p:ph type="title"/>
          </p:nvPr>
        </p:nvSpPr>
        <p:spPr>
          <a:xfrm>
            <a:off x="762000" y="275772"/>
            <a:ext cx="9144000" cy="1263649"/>
          </a:xfrm>
        </p:spPr>
        <p:txBody>
          <a:bodyPr/>
          <a:lstStyle/>
          <a:p>
            <a:r>
              <a:rPr lang="en-US" b="1" dirty="0">
                <a:solidFill>
                  <a:srgbClr val="FFC000"/>
                </a:solidFill>
              </a:rPr>
              <a:t>2. Acute aortic dissection</a:t>
            </a:r>
          </a:p>
        </p:txBody>
      </p:sp>
      <p:sp>
        <p:nvSpPr>
          <p:cNvPr id="3" name="Content Placeholder 2">
            <a:extLst>
              <a:ext uri="{FF2B5EF4-FFF2-40B4-BE49-F238E27FC236}">
                <a16:creationId xmlns:a16="http://schemas.microsoft.com/office/drawing/2014/main" id="{22BDDFBE-4334-FDD0-61B7-CD36EFD4FCEB}"/>
              </a:ext>
            </a:extLst>
          </p:cNvPr>
          <p:cNvSpPr>
            <a:spLocks noGrp="1"/>
          </p:cNvSpPr>
          <p:nvPr>
            <p:ph idx="1"/>
          </p:nvPr>
        </p:nvSpPr>
        <p:spPr>
          <a:xfrm>
            <a:off x="762000" y="1422401"/>
            <a:ext cx="10668000" cy="4673600"/>
          </a:xfrm>
        </p:spPr>
        <p:txBody>
          <a:bodyPr>
            <a:normAutofit lnSpcReduction="10000"/>
          </a:bodyPr>
          <a:lstStyle/>
          <a:p>
            <a:r>
              <a:rPr lang="en-US" dirty="0"/>
              <a:t>An aortic dissection is a tear in the inner layer of the aorta that leads to a progressively growing hematoma in the intima-media space.</a:t>
            </a:r>
          </a:p>
          <a:p>
            <a:r>
              <a:rPr lang="en-US" dirty="0"/>
              <a:t>Risk factors for aortic dissection include age</a:t>
            </a:r>
            <a:r>
              <a:rPr lang="en-AU" altLang="en-US" dirty="0"/>
              <a:t>, cocaine use, connective tissue disease (Marfan and Ehlers-Danlos syndrome), pregnancy, </a:t>
            </a:r>
            <a:r>
              <a:rPr lang="en-AU" altLang="en-US" dirty="0" err="1"/>
              <a:t>preexisting</a:t>
            </a:r>
            <a:r>
              <a:rPr lang="en-AU" altLang="en-US" dirty="0"/>
              <a:t> aortic complications(</a:t>
            </a:r>
            <a:r>
              <a:rPr lang="en-AU" altLang="en-US" dirty="0" err="1"/>
              <a:t>coarction</a:t>
            </a:r>
            <a:r>
              <a:rPr lang="en-AU" altLang="en-US" dirty="0"/>
              <a:t> of aorta, aortic aneurysm, bicuspid aortic valve) and most importantly</a:t>
            </a:r>
            <a:r>
              <a:rPr lang="en-US" dirty="0"/>
              <a:t> </a:t>
            </a:r>
            <a:r>
              <a:rPr lang="en-AU" altLang="en-US" dirty="0"/>
              <a:t>long standing</a:t>
            </a:r>
            <a:r>
              <a:rPr lang="en-US" dirty="0"/>
              <a:t> hypertension. </a:t>
            </a:r>
          </a:p>
          <a:p>
            <a:r>
              <a:rPr lang="en-AU" altLang="en-US" dirty="0"/>
              <a:t>According to the Stanford classification there are 2 types of aortic dissection: </a:t>
            </a:r>
          </a:p>
          <a:p>
            <a:r>
              <a:rPr lang="en-AU" altLang="en-US" dirty="0"/>
              <a:t>Type A (proximal) which involves the ascending aorta or retrograde extension from the descending aorta</a:t>
            </a:r>
          </a:p>
          <a:p>
            <a:r>
              <a:rPr lang="en-AU" altLang="en-US" dirty="0"/>
              <a:t>Type B (distal) which involves the descending aorta </a:t>
            </a:r>
          </a:p>
        </p:txBody>
      </p:sp>
      <p:sp>
        <p:nvSpPr>
          <p:cNvPr id="5" name="TextBox 4">
            <a:extLst>
              <a:ext uri="{FF2B5EF4-FFF2-40B4-BE49-F238E27FC236}">
                <a16:creationId xmlns:a16="http://schemas.microsoft.com/office/drawing/2014/main" id="{EC85ABB5-91A0-E471-D427-82B80F5C23D1}"/>
              </a:ext>
            </a:extLst>
          </p:cNvPr>
          <p:cNvSpPr txBox="1"/>
          <p:nvPr/>
        </p:nvSpPr>
        <p:spPr>
          <a:xfrm>
            <a:off x="11173516" y="6500131"/>
            <a:ext cx="1018484" cy="369332"/>
          </a:xfrm>
          <a:prstGeom prst="rect">
            <a:avLst/>
          </a:prstGeom>
          <a:noFill/>
        </p:spPr>
        <p:txBody>
          <a:bodyPr wrap="none" rtlCol="0">
            <a:spAutoFit/>
          </a:bodyPr>
          <a:lstStyle/>
          <a:p>
            <a:r>
              <a:rPr lang="en-US" dirty="0"/>
              <a:t>AMBOSS</a:t>
            </a:r>
          </a:p>
        </p:txBody>
      </p:sp>
    </p:spTree>
    <p:extLst>
      <p:ext uri="{BB962C8B-B14F-4D97-AF65-F5344CB8AC3E}">
        <p14:creationId xmlns:p14="http://schemas.microsoft.com/office/powerpoint/2010/main" val="288517396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52024-B335-18A7-DD6D-C228A4923C6B}"/>
              </a:ext>
            </a:extLst>
          </p:cNvPr>
          <p:cNvSpPr>
            <a:spLocks noGrp="1"/>
          </p:cNvSpPr>
          <p:nvPr>
            <p:ph type="title"/>
          </p:nvPr>
        </p:nvSpPr>
        <p:spPr>
          <a:xfrm>
            <a:off x="762000" y="275772"/>
            <a:ext cx="9144000" cy="1263649"/>
          </a:xfrm>
        </p:spPr>
        <p:txBody>
          <a:bodyPr/>
          <a:lstStyle/>
          <a:p>
            <a:r>
              <a:rPr lang="en-US" b="1" dirty="0">
                <a:solidFill>
                  <a:srgbClr val="FFC000"/>
                </a:solidFill>
              </a:rPr>
              <a:t>2. Acute aortic dissection</a:t>
            </a:r>
          </a:p>
        </p:txBody>
      </p:sp>
      <p:sp>
        <p:nvSpPr>
          <p:cNvPr id="5" name="TextBox 4">
            <a:extLst>
              <a:ext uri="{FF2B5EF4-FFF2-40B4-BE49-F238E27FC236}">
                <a16:creationId xmlns:a16="http://schemas.microsoft.com/office/drawing/2014/main" id="{EC85ABB5-91A0-E471-D427-82B80F5C23D1}"/>
              </a:ext>
            </a:extLst>
          </p:cNvPr>
          <p:cNvSpPr txBox="1"/>
          <p:nvPr/>
        </p:nvSpPr>
        <p:spPr>
          <a:xfrm>
            <a:off x="11173516" y="6500131"/>
            <a:ext cx="1018484" cy="369332"/>
          </a:xfrm>
          <a:prstGeom prst="rect">
            <a:avLst/>
          </a:prstGeom>
          <a:noFill/>
        </p:spPr>
        <p:txBody>
          <a:bodyPr wrap="none" rtlCol="0">
            <a:spAutoFit/>
          </a:bodyPr>
          <a:lstStyle/>
          <a:p>
            <a:r>
              <a:rPr lang="en-US" dirty="0"/>
              <a:t>AMBOSS</a:t>
            </a:r>
          </a:p>
        </p:txBody>
      </p:sp>
      <p:pic>
        <p:nvPicPr>
          <p:cNvPr id="6" name="Picture 5" descr="2023-04-19 03:47:17.571000">
            <a:extLst>
              <a:ext uri="{FF2B5EF4-FFF2-40B4-BE49-F238E27FC236}">
                <a16:creationId xmlns:a16="http://schemas.microsoft.com/office/drawing/2014/main" id="{A253A0B2-3ED4-CFA2-C1F3-3945459BDD3A}"/>
              </a:ext>
            </a:extLst>
          </p:cNvPr>
          <p:cNvPicPr>
            <a:picLocks noChangeAspect="1"/>
          </p:cNvPicPr>
          <p:nvPr/>
        </p:nvPicPr>
        <p:blipFill>
          <a:blip r:embed="rId2"/>
          <a:stretch>
            <a:fillRect/>
          </a:stretch>
        </p:blipFill>
        <p:spPr>
          <a:xfrm>
            <a:off x="9053605" y="275772"/>
            <a:ext cx="2582261" cy="3071131"/>
          </a:xfrm>
          <a:prstGeom prst="rect">
            <a:avLst/>
          </a:prstGeom>
        </p:spPr>
      </p:pic>
      <p:graphicFrame>
        <p:nvGraphicFramePr>
          <p:cNvPr id="9" name="Table 10">
            <a:extLst>
              <a:ext uri="{FF2B5EF4-FFF2-40B4-BE49-F238E27FC236}">
                <a16:creationId xmlns:a16="http://schemas.microsoft.com/office/drawing/2014/main" id="{70D717F2-1031-29A3-7C46-282C94078AC2}"/>
              </a:ext>
            </a:extLst>
          </p:cNvPr>
          <p:cNvGraphicFramePr>
            <a:graphicFrameLocks/>
          </p:cNvGraphicFramePr>
          <p:nvPr>
            <p:extLst>
              <p:ext uri="{D42A27DB-BD31-4B8C-83A1-F6EECF244321}">
                <p14:modId xmlns:p14="http://schemas.microsoft.com/office/powerpoint/2010/main" val="3275772966"/>
              </p:ext>
            </p:extLst>
          </p:nvPr>
        </p:nvGraphicFramePr>
        <p:xfrm>
          <a:off x="762000" y="3172850"/>
          <a:ext cx="10879541" cy="2931160"/>
        </p:xfrm>
        <a:graphic>
          <a:graphicData uri="http://schemas.openxmlformats.org/drawingml/2006/table">
            <a:tbl>
              <a:tblPr firstRow="1" bandRow="1">
                <a:tableStyleId>{073A0DAA-6AF3-43AB-8588-CEC1D06C72B9}</a:tableStyleId>
              </a:tblPr>
              <a:tblGrid>
                <a:gridCol w="4299893">
                  <a:extLst>
                    <a:ext uri="{9D8B030D-6E8A-4147-A177-3AD203B41FA5}">
                      <a16:colId xmlns:a16="http://schemas.microsoft.com/office/drawing/2014/main" val="4088131461"/>
                    </a:ext>
                  </a:extLst>
                </a:gridCol>
                <a:gridCol w="6579648">
                  <a:extLst>
                    <a:ext uri="{9D8B030D-6E8A-4147-A177-3AD203B41FA5}">
                      <a16:colId xmlns:a16="http://schemas.microsoft.com/office/drawing/2014/main" val="1547188265"/>
                    </a:ext>
                  </a:extLst>
                </a:gridCol>
              </a:tblGrid>
              <a:tr h="370840">
                <a:tc>
                  <a:txBody>
                    <a:bodyPr/>
                    <a:lstStyle/>
                    <a:p>
                      <a:r>
                        <a:rPr lang="en-US"/>
                        <a:t>Clinical Features</a:t>
                      </a:r>
                      <a:endParaRPr lang="en-US" dirty="0"/>
                    </a:p>
                  </a:txBody>
                  <a:tcPr/>
                </a:tc>
                <a:tc>
                  <a:txBody>
                    <a:bodyPr/>
                    <a:lstStyle/>
                    <a:p>
                      <a:r>
                        <a:rPr lang="en-US" dirty="0"/>
                        <a:t>Diagnostic Findings</a:t>
                      </a:r>
                    </a:p>
                  </a:txBody>
                  <a:tcPr/>
                </a:tc>
                <a:extLst>
                  <a:ext uri="{0D108BD9-81ED-4DB2-BD59-A6C34878D82A}">
                    <a16:rowId xmlns:a16="http://schemas.microsoft.com/office/drawing/2014/main" val="2978229354"/>
                  </a:ext>
                </a:extLst>
              </a:tr>
              <a:tr h="370840">
                <a:tc>
                  <a:txBody>
                    <a:bodyPr/>
                    <a:lstStyle/>
                    <a:p>
                      <a:pPr marL="285750" indent="-285750">
                        <a:buFont typeface="Arial" panose="020B0604020202020204" pitchFamily="34" charset="0"/>
                        <a:buChar char="•"/>
                      </a:pPr>
                      <a:r>
                        <a:rPr lang="en-US" dirty="0"/>
                        <a:t>Sudden onset of severe, sharp tearing chest or abdominal pain that radiates to the back</a:t>
                      </a:r>
                    </a:p>
                    <a:p>
                      <a:pPr marL="285750" indent="-285750">
                        <a:buFont typeface="Arial" panose="020B0604020202020204" pitchFamily="34" charset="0"/>
                        <a:buChar char="•"/>
                      </a:pPr>
                      <a:r>
                        <a:rPr lang="en-US" dirty="0"/>
                        <a:t>Hypertension or hypotension</a:t>
                      </a:r>
                    </a:p>
                    <a:p>
                      <a:pPr marL="285750" indent="-285750">
                        <a:buFont typeface="Arial" panose="020B0604020202020204" pitchFamily="34" charset="0"/>
                        <a:buChar char="•"/>
                      </a:pPr>
                      <a:r>
                        <a:rPr lang="en-US" dirty="0"/>
                        <a:t>Asymmetrical blood pressure, pulse deficit</a:t>
                      </a:r>
                    </a:p>
                    <a:p>
                      <a:pPr marL="285750" indent="-285750">
                        <a:buFont typeface="Arial" panose="020B0604020202020204" pitchFamily="34" charset="0"/>
                        <a:buChar char="•"/>
                      </a:pPr>
                      <a:r>
                        <a:rPr lang="en-US" dirty="0"/>
                        <a:t>New diastolic murmur</a:t>
                      </a:r>
                    </a:p>
                    <a:p>
                      <a:pPr marL="285750" indent="-285750">
                        <a:buFont typeface="Arial" panose="020B0604020202020204" pitchFamily="34" charset="0"/>
                        <a:buChar char="•"/>
                      </a:pPr>
                      <a:r>
                        <a:rPr lang="en-US" dirty="0"/>
                        <a:t>Symptoms of myocardial ischemia</a:t>
                      </a:r>
                    </a:p>
                    <a:p>
                      <a:pPr marL="285750" indent="-285750">
                        <a:buFont typeface="Arial" panose="020B0604020202020204" pitchFamily="34" charset="0"/>
                        <a:buChar char="•"/>
                      </a:pPr>
                      <a:r>
                        <a:rPr lang="en-US" dirty="0"/>
                        <a:t>Syncope, neurological symptoms</a:t>
                      </a:r>
                    </a:p>
                  </a:txBody>
                  <a:tcPr anchor="ctr"/>
                </a:tc>
                <a:tc>
                  <a:txBody>
                    <a:bodyPr/>
                    <a:lstStyle/>
                    <a:p>
                      <a:pPr marL="285750" indent="-285750">
                        <a:buFont typeface="Arial" panose="020B0604020202020204" pitchFamily="34" charset="0"/>
                        <a:buChar char="•"/>
                      </a:pPr>
                      <a:r>
                        <a:rPr lang="en-US" sz="1800" b="0" i="0" kern="1200" dirty="0">
                          <a:solidFill>
                            <a:schemeClr val="dk1"/>
                          </a:solidFill>
                          <a:effectLst/>
                          <a:latin typeface="+mn-lt"/>
                          <a:ea typeface="+mn-ea"/>
                          <a:cs typeface="+mn-cs"/>
                        </a:rPr>
                        <a:t>Labs: Elevated D-dimer</a:t>
                      </a:r>
                    </a:p>
                    <a:p>
                      <a:pPr marL="285750" indent="-285750">
                        <a:buFont typeface="Arial" panose="020B0604020202020204" pitchFamily="34" charset="0"/>
                        <a:buChar char="•"/>
                      </a:pPr>
                      <a:r>
                        <a:rPr lang="en-US" sz="1800" b="0" i="0" kern="1200" dirty="0">
                          <a:solidFill>
                            <a:schemeClr val="dk1"/>
                          </a:solidFill>
                          <a:effectLst/>
                          <a:latin typeface="+mn-lt"/>
                          <a:ea typeface="+mn-ea"/>
                          <a:cs typeface="+mn-cs"/>
                        </a:rPr>
                        <a:t>ECG: nonspecific ST-segment changes</a:t>
                      </a:r>
                    </a:p>
                    <a:p>
                      <a:pPr marL="285750" indent="-285750">
                        <a:buFont typeface="Arial" panose="020B0604020202020204" pitchFamily="34" charset="0"/>
                        <a:buChar char="•"/>
                      </a:pPr>
                      <a:r>
                        <a:rPr lang="en-US" sz="1800" b="0" i="0" kern="1200" dirty="0">
                          <a:solidFill>
                            <a:schemeClr val="dk1"/>
                          </a:solidFill>
                          <a:effectLst/>
                          <a:latin typeface="+mn-lt"/>
                          <a:ea typeface="+mn-ea"/>
                          <a:cs typeface="+mn-cs"/>
                        </a:rPr>
                        <a:t>CXR: widening of the aorta</a:t>
                      </a:r>
                    </a:p>
                    <a:p>
                      <a:pPr marL="285750" indent="-285750">
                        <a:buFont typeface="Arial" panose="020B0604020202020204" pitchFamily="34" charset="0"/>
                        <a:buChar char="•"/>
                      </a:pPr>
                      <a:r>
                        <a:rPr lang="en-US" sz="1800" b="0" i="0" kern="1200" dirty="0">
                          <a:solidFill>
                            <a:schemeClr val="dk1"/>
                          </a:solidFill>
                          <a:effectLst/>
                          <a:latin typeface="+mn-lt"/>
                          <a:ea typeface="+mn-ea"/>
                          <a:cs typeface="+mn-cs"/>
                        </a:rPr>
                        <a:t>CTA chest, abdomen, and pelvis: intimal flap with false lumen</a:t>
                      </a:r>
                    </a:p>
                    <a:p>
                      <a:pPr marL="285750" indent="-285750">
                        <a:buFont typeface="Arial" panose="020B0604020202020204" pitchFamily="34" charset="0"/>
                        <a:buChar char="•"/>
                      </a:pPr>
                      <a:r>
                        <a:rPr lang="en-US" sz="1800" b="0" i="0" kern="1200" dirty="0">
                          <a:solidFill>
                            <a:schemeClr val="dk1"/>
                          </a:solidFill>
                          <a:effectLst/>
                          <a:latin typeface="+mn-lt"/>
                          <a:ea typeface="+mn-ea"/>
                          <a:cs typeface="+mn-cs"/>
                        </a:rPr>
                        <a:t>TEE: proximal aortic dissection, tamponade, aortic regurgitation</a:t>
                      </a:r>
                    </a:p>
                  </a:txBody>
                  <a:tcPr/>
                </a:tc>
                <a:extLst>
                  <a:ext uri="{0D108BD9-81ED-4DB2-BD59-A6C34878D82A}">
                    <a16:rowId xmlns:a16="http://schemas.microsoft.com/office/drawing/2014/main" val="2262869212"/>
                  </a:ext>
                </a:extLst>
              </a:tr>
            </a:tbl>
          </a:graphicData>
        </a:graphic>
      </p:graphicFrame>
    </p:spTree>
    <p:extLst>
      <p:ext uri="{BB962C8B-B14F-4D97-AF65-F5344CB8AC3E}">
        <p14:creationId xmlns:p14="http://schemas.microsoft.com/office/powerpoint/2010/main" val="306516130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theme/theme1.xml><?xml version="1.0" encoding="utf-8"?>
<a:theme xmlns:a="http://schemas.openxmlformats.org/drawingml/2006/main" name="TornVTI">
  <a:themeElements>
    <a:clrScheme name="AnalogousFromRegularSeedLeftStep">
      <a:dk1>
        <a:srgbClr val="000000"/>
      </a:dk1>
      <a:lt1>
        <a:srgbClr val="FFFFFF"/>
      </a:lt1>
      <a:dk2>
        <a:srgbClr val="311C24"/>
      </a:dk2>
      <a:lt2>
        <a:srgbClr val="F1F0F3"/>
      </a:lt2>
      <a:accent1>
        <a:srgbClr val="8EAB43"/>
      </a:accent1>
      <a:accent2>
        <a:srgbClr val="B1A13B"/>
      </a:accent2>
      <a:accent3>
        <a:srgbClr val="C3824D"/>
      </a:accent3>
      <a:accent4>
        <a:srgbClr val="B13E3B"/>
      </a:accent4>
      <a:accent5>
        <a:srgbClr val="C34D7B"/>
      </a:accent5>
      <a:accent6>
        <a:srgbClr val="B13B9A"/>
      </a:accent6>
      <a:hlink>
        <a:srgbClr val="7657C7"/>
      </a:hlink>
      <a:folHlink>
        <a:srgbClr val="7F7F7F"/>
      </a:folHlink>
    </a:clrScheme>
    <a:fontScheme name="Torn">
      <a:majorFont>
        <a:latin typeface="Impact"/>
        <a:ea typeface=""/>
        <a:cs typeface=""/>
      </a:majorFont>
      <a:minorFont>
        <a:latin typeface="Arial Nova C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ornVTI" id="{D93270A2-BAD7-4DCC-9D1D-3427EACCFA88}" vid="{1B17486C-9B79-43FC-98F9-5BF7AA5600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381</TotalTime>
  <Words>2328</Words>
  <Application>Microsoft Office PowerPoint</Application>
  <PresentationFormat>Widescreen</PresentationFormat>
  <Paragraphs>354</Paragraphs>
  <Slides>35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Arial Nova Cond</vt:lpstr>
      <vt:lpstr>Calibri</vt:lpstr>
      <vt:lpstr>Impact</vt:lpstr>
      <vt:lpstr>TornVTI</vt:lpstr>
      <vt:lpstr>Approach to chest pain</vt:lpstr>
      <vt:lpstr>Introduction</vt:lpstr>
      <vt:lpstr>Differential diagnosis </vt:lpstr>
      <vt:lpstr>Life threating causes :</vt:lpstr>
      <vt:lpstr>Acute coronary syndrome</vt:lpstr>
      <vt:lpstr>Acute coronary syndrome</vt:lpstr>
      <vt:lpstr>Acute coronary syndrome</vt:lpstr>
      <vt:lpstr>2. Acute aortic dissection</vt:lpstr>
      <vt:lpstr>2. Acute aortic dissection</vt:lpstr>
      <vt:lpstr>PowerPoint Presentation</vt:lpstr>
      <vt:lpstr>3. Pulmonary embolism</vt:lpstr>
      <vt:lpstr>PowerPoint Presentation</vt:lpstr>
      <vt:lpstr>4. Tension pneumothorax</vt:lpstr>
      <vt:lpstr>PowerPoint Presentation</vt:lpstr>
      <vt:lpstr>5. Pericardial tamponade</vt:lpstr>
      <vt:lpstr>PowerPoint Presentation</vt:lpstr>
      <vt:lpstr>6. Mediastinitis (eg, esophageal rupture)</vt:lpstr>
      <vt:lpstr>PowerPoint Presentation</vt:lpstr>
      <vt:lpstr>Approach</vt:lpstr>
      <vt:lpstr>History</vt:lpstr>
      <vt:lpstr>History</vt:lpstr>
      <vt:lpstr>Physical Examination</vt:lpstr>
      <vt:lpstr>RED FLAGS</vt:lpstr>
      <vt:lpstr>Investigations</vt:lpstr>
      <vt:lpstr>Investigations</vt:lpstr>
      <vt:lpstr>Investigations</vt:lpstr>
      <vt:lpstr>Investigations</vt:lpstr>
      <vt:lpstr>Investigations</vt:lpstr>
      <vt:lpstr>Investigations</vt:lpstr>
      <vt:lpstr>MANAGEMENT</vt:lpstr>
      <vt:lpstr>MANAGEMENT</vt:lpstr>
      <vt:lpstr>MANAGEMENT</vt:lpstr>
      <vt:lpstr>Approach to diagnosis</vt:lpstr>
      <vt:lpstr>Approach to diagnosis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Approach with chest pain</dc:title>
  <dc:creator>منذر القطاونه</dc:creator>
  <cp:lastModifiedBy>منذر القطاونه</cp:lastModifiedBy>
  <cp:revision>39</cp:revision>
  <dcterms:created xsi:type="dcterms:W3CDTF">2023-04-11T22:10:52Z</dcterms:created>
  <dcterms:modified xsi:type="dcterms:W3CDTF">2023-04-22T22:23:51Z</dcterms:modified>
</cp:coreProperties>
</file>