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98" r:id="rId2"/>
    <p:sldId id="299" r:id="rId3"/>
    <p:sldId id="300" r:id="rId4"/>
    <p:sldId id="301" r:id="rId5"/>
    <p:sldId id="380" r:id="rId6"/>
    <p:sldId id="302" r:id="rId7"/>
    <p:sldId id="379" r:id="rId8"/>
    <p:sldId id="382" r:id="rId9"/>
    <p:sldId id="303" r:id="rId10"/>
    <p:sldId id="304" r:id="rId11"/>
    <p:sldId id="305" r:id="rId12"/>
    <p:sldId id="306" r:id="rId13"/>
    <p:sldId id="307" r:id="rId14"/>
    <p:sldId id="383" r:id="rId15"/>
    <p:sldId id="308" r:id="rId16"/>
    <p:sldId id="385" r:id="rId17"/>
    <p:sldId id="309" r:id="rId18"/>
    <p:sldId id="384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86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72" r:id="rId38"/>
    <p:sldId id="368" r:id="rId39"/>
    <p:sldId id="369" r:id="rId40"/>
    <p:sldId id="328" r:id="rId41"/>
    <p:sldId id="330" r:id="rId42"/>
    <p:sldId id="331" r:id="rId43"/>
    <p:sldId id="370" r:id="rId44"/>
    <p:sldId id="371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87" r:id="rId62"/>
    <p:sldId id="392" r:id="rId63"/>
    <p:sldId id="349" r:id="rId64"/>
    <p:sldId id="350" r:id="rId65"/>
    <p:sldId id="351" r:id="rId66"/>
    <p:sldId id="353" r:id="rId67"/>
    <p:sldId id="355" r:id="rId68"/>
    <p:sldId id="356" r:id="rId69"/>
    <p:sldId id="357" r:id="rId70"/>
    <p:sldId id="389" r:id="rId71"/>
    <p:sldId id="358" r:id="rId72"/>
    <p:sldId id="393" r:id="rId73"/>
    <p:sldId id="394" r:id="rId74"/>
    <p:sldId id="360" r:id="rId75"/>
    <p:sldId id="361" r:id="rId76"/>
    <p:sldId id="362" r:id="rId77"/>
    <p:sldId id="388" r:id="rId78"/>
    <p:sldId id="390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3D02-14F5-49F1-8B2D-B34C88CD8A68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1E613-ABF6-47DB-AF80-8EAC59192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8BED07-34E7-4162-B3D3-110FCD4B9416}" type="slidenum">
              <a:rPr lang="ar-SA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F4FBBF-9B78-40A2-9CEC-84F01893CBB6}" type="slidenum">
              <a:rPr lang="ar-SA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871843F-A698-4C3D-ACEC-47F25A9DD09C}" type="slidenum">
              <a:rPr lang="ar-SA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65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5892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1E613-ABF6-47DB-AF80-8EAC5919213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7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C5E541E2-C49D-4569-AE87-2115B78145DA}" type="slidenum">
              <a:rPr lang="ar-SA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167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7940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42CFAF-3772-4A84-877A-AFEE11BF1877}" type="slidenum">
              <a:rPr lang="ar-SA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7AD359-4142-4F0C-ACAD-D1A653F29D8D}" type="slidenum">
              <a:rPr lang="ar-SA" altLang="en-US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2D7B42-9793-425A-A397-67566856CE89}" type="slidenum">
              <a:rPr lang="ar-SA" altLang="en-US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17C273-50ED-4D4A-BB24-7E1539175CBC}" type="slidenum">
              <a:rPr lang="ar-SA" altLang="en-US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E7FA5B-4691-4BBF-9774-3CDEFCE696FB}" type="slidenum">
              <a:rPr lang="ar-SA" altLang="en-US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691F2-B243-4A1B-9697-BE1C856E8636}" type="slidenum">
              <a:rPr lang="ar-SA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5D77E2-FC59-443A-AD8E-10BC77E99B02}" type="slidenum">
              <a:rPr lang="ar-SA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A541BB-B710-4E63-82DB-7F625D73A256}" type="slidenum">
              <a:rPr lang="ar-SA" altLang="en-US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3C0FFD-3E8E-4C63-A820-6C115A6259A8}" type="slidenum">
              <a:rPr lang="ar-SA" altLang="en-US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25B75E-5443-40C4-A338-12AE82795F7E}" type="slidenum">
              <a:rPr lang="ar-SA" altLang="en-US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ECAC79-F192-4732-9057-CD0C3134414A}" type="slidenum">
              <a:rPr lang="ar-SA" altLang="en-US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025B88-C724-4967-81D5-6D71C3E51B19}" type="slidenum">
              <a:rPr lang="ar-SA" altLang="en-US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3703F2-726B-4AAB-91F3-CC754A5DB411}" type="slidenum">
              <a:rPr lang="ar-SA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B8102-A3DA-4CB5-9734-268868B35E13}" type="slidenum">
              <a:rPr lang="ar-SA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3FCA7F-F43D-4CC4-A863-DFADE3A4A979}" type="slidenum">
              <a:rPr lang="ar-SA" altLang="en-US"/>
              <a:pPr algn="r"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14F23E-96B2-4602-8B30-CE0EE67C6996}" type="slidenum">
              <a:rPr lang="ar-SA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E7A624-0B90-446F-9EEF-4C9DE164096B}" type="slidenum">
              <a:rPr lang="ar-SA" altLang="en-US"/>
              <a:pPr algn="r"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5FAAAE-654E-4619-B96B-60A9CF1FAB65}" type="slidenum">
              <a:rPr lang="ar-SA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2063" tIns="46032" rIns="92063" bIns="46032"/>
          <a:lstStyle/>
          <a:p>
            <a:pPr eaLnBrk="1" hangingPunct="1"/>
            <a:endParaRPr lang="da-DK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7EBD7AF-CA0C-4432-8856-9B1B378B8A1E}" type="slidenum">
              <a:rPr lang="ar-SA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63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3844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7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8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3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9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16238-4D03-4630-AA88-3070DA60409A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F0F4-36FC-4413-A313-7A46B4ED2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0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"/>
            <a:ext cx="7772400" cy="1500188"/>
          </a:xfrm>
        </p:spPr>
        <p:txBody>
          <a:bodyPr>
            <a:normAutofit fontScale="47500" lnSpcReduction="20000"/>
          </a:bodyPr>
          <a:lstStyle/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r>
              <a:rPr lang="en-US" altLang="en-US" sz="8700" b="1" dirty="0" smtClean="0">
                <a:solidFill>
                  <a:schemeClr val="tx1"/>
                </a:solidFill>
                <a:latin typeface="Copperplate Gothic Light" pitchFamily="34" charset="0"/>
              </a:rPr>
              <a:t>Hemolytic anemia</a:t>
            </a:r>
            <a:endParaRPr lang="ar-JO" altLang="en-US" sz="8700" b="1" dirty="0" smtClean="0">
              <a:solidFill>
                <a:schemeClr val="tx1"/>
              </a:solidFill>
              <a:latin typeface="Copperplate Gothic Light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38200" y="3810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chemeClr val="tx1"/>
                </a:solidFill>
              </a:rPr>
              <a:t>Dr. Bushra AlTarawneh, MD</a:t>
            </a: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Anatomical pathology 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Mutah University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School of Medicine- Department of Laboratory medicine &amp; Pathology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HLS lectures 2021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7569182" y="4343400"/>
            <a:ext cx="1560963" cy="214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5897562"/>
          </a:xfrm>
        </p:spPr>
        <p:txBody>
          <a:bodyPr/>
          <a:lstStyle/>
          <a:p>
            <a:pPr algn="l"/>
            <a:r>
              <a:rPr lang="en-US" altLang="en-US" dirty="0" smtClean="0">
                <a:latin typeface="Copperplate Gothic Bold" pitchFamily="34" charset="0"/>
              </a:rPr>
              <a:t>Clues?</a:t>
            </a:r>
            <a:br>
              <a:rPr lang="en-US" altLang="en-US" dirty="0" smtClean="0">
                <a:latin typeface="Copperplate Gothic Bold" pitchFamily="34" charset="0"/>
              </a:rPr>
            </a:br>
            <a:r>
              <a:rPr lang="en-US" altLang="en-US" dirty="0" smtClean="0">
                <a:latin typeface="Copperplate Gothic Bold" pitchFamily="34" charset="0"/>
              </a:rPr>
              <a:t/>
            </a:r>
            <a:br>
              <a:rPr lang="en-US" altLang="en-US" dirty="0" smtClean="0">
                <a:latin typeface="Copperplate Gothic Bold" pitchFamily="34" charset="0"/>
              </a:rPr>
            </a:br>
            <a:r>
              <a:rPr lang="en-US" altLang="en-US" sz="3200" dirty="0" smtClean="0">
                <a:latin typeface="Corbel" pitchFamily="34" charset="0"/>
              </a:rPr>
              <a:t>Intravascular Hemolysis:</a:t>
            </a:r>
            <a:br>
              <a:rPr lang="en-US" altLang="en-US" sz="32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</a:t>
            </a:r>
            <a:r>
              <a:rPr lang="en-US" altLang="en-US" sz="2800" dirty="0" err="1" smtClean="0">
                <a:latin typeface="Corbel" pitchFamily="34" charset="0"/>
              </a:rPr>
              <a:t>Hburia</a:t>
            </a:r>
            <a:r>
              <a:rPr lang="en-US" altLang="en-US" sz="2800" dirty="0" smtClean="0">
                <a:latin typeface="Corbel" pitchFamily="34" charset="0"/>
              </a:rPr>
              <a:t>, </a:t>
            </a:r>
            <a:r>
              <a:rPr lang="en-US" altLang="en-US" sz="2800" dirty="0" err="1" smtClean="0">
                <a:latin typeface="Corbel" pitchFamily="34" charset="0"/>
              </a:rPr>
              <a:t>Hbemia</a:t>
            </a:r>
            <a:r>
              <a:rPr lang="en-US" altLang="en-US" sz="2800" dirty="0" smtClean="0">
                <a:latin typeface="Corbel" pitchFamily="34" charset="0"/>
              </a:rPr>
              <a:t>, and </a:t>
            </a:r>
            <a:r>
              <a:rPr lang="en-US" altLang="en-US" sz="2800" dirty="0" err="1" smtClean="0">
                <a:latin typeface="Corbel" pitchFamily="34" charset="0"/>
              </a:rPr>
              <a:t>Hemosiderinuria</a:t>
            </a:r>
            <a:r>
              <a:rPr lang="en-US" altLang="en-US" sz="2800" dirty="0" smtClean="0">
                <a:latin typeface="Corbel" pitchFamily="34" charset="0"/>
              </a:rPr>
              <a:t/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*Marked decrease in Haptoglobin “almost absent”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3200" dirty="0" smtClean="0">
                <a:latin typeface="Corbel" pitchFamily="34" charset="0"/>
              </a:rPr>
              <a:t/>
            </a:r>
            <a:br>
              <a:rPr lang="en-US" altLang="en-US" sz="3200" dirty="0" smtClean="0">
                <a:latin typeface="Corbel" pitchFamily="34" charset="0"/>
              </a:rPr>
            </a:br>
            <a:r>
              <a:rPr lang="en-US" altLang="en-US" sz="3200" dirty="0" smtClean="0">
                <a:latin typeface="Corbel" pitchFamily="34" charset="0"/>
              </a:rPr>
              <a:t>Extravascular Hemolysis:</a:t>
            </a:r>
            <a:br>
              <a:rPr lang="en-US" altLang="en-US" sz="3200" dirty="0" smtClean="0">
                <a:latin typeface="Corbel" pitchFamily="34" charset="0"/>
              </a:rPr>
            </a:br>
            <a:r>
              <a:rPr lang="en-US" altLang="en-US" sz="3200" dirty="0" smtClean="0">
                <a:latin typeface="Corbel" pitchFamily="34" charset="0"/>
              </a:rPr>
              <a:t>*</a:t>
            </a:r>
            <a:r>
              <a:rPr lang="en-US" altLang="en-US" sz="2800" dirty="0" smtClean="0">
                <a:latin typeface="Corbel" pitchFamily="34" charset="0"/>
              </a:rPr>
              <a:t>More common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*No </a:t>
            </a:r>
            <a:r>
              <a:rPr lang="en-US" altLang="en-US" sz="2800" dirty="0" err="1" smtClean="0">
                <a:latin typeface="Corbel" pitchFamily="34" charset="0"/>
              </a:rPr>
              <a:t>Hburia</a:t>
            </a:r>
            <a:r>
              <a:rPr lang="en-US" altLang="en-US" sz="2800" dirty="0" smtClean="0">
                <a:latin typeface="Corbel" pitchFamily="34" charset="0"/>
              </a:rPr>
              <a:t>, </a:t>
            </a:r>
            <a:r>
              <a:rPr lang="en-US" altLang="en-US" sz="2800" dirty="0" err="1" smtClean="0">
                <a:latin typeface="Corbel" pitchFamily="34" charset="0"/>
              </a:rPr>
              <a:t>Hbemia</a:t>
            </a:r>
            <a:r>
              <a:rPr lang="en-US" altLang="en-US" sz="2800" dirty="0" smtClean="0">
                <a:latin typeface="Corbel" pitchFamily="34" charset="0"/>
              </a:rPr>
              <a:t>, and </a:t>
            </a:r>
            <a:r>
              <a:rPr lang="en-US" altLang="en-US" sz="2800" dirty="0" err="1" smtClean="0">
                <a:latin typeface="Corbel" pitchFamily="34" charset="0"/>
              </a:rPr>
              <a:t>Hemosiderinuria</a:t>
            </a:r>
            <a:r>
              <a:rPr lang="en-US" altLang="en-US" sz="2800" dirty="0" smtClean="0">
                <a:latin typeface="Corbel" pitchFamily="34" charset="0"/>
              </a:rPr>
              <a:t/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*Mild decrease in Haptoglobin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*Splenomegaly</a:t>
            </a:r>
            <a:endParaRPr lang="ar-JO" altLang="en-US" sz="2800" dirty="0" smtClean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06513"/>
            <a:ext cx="8505825" cy="550386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Erythroid hyperplasia with decreased M:E ratio, it may reach 1:5. ( normal ratio is 4.5 :1)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In chronic cases, EMH may take place.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Erythropoiesis can increase up to 8 times its normal level. Therefore hemolysis may take place without development of anemia. 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Anemia develops if:</a:t>
            </a:r>
          </a:p>
          <a:p>
            <a:pPr lvl="1" eaLnBrk="1" hangingPunct="1">
              <a:defRPr/>
            </a:pPr>
            <a:r>
              <a:rPr lang="en-US" dirty="0" smtClean="0">
                <a:latin typeface="Corbel" pitchFamily="34" charset="0"/>
              </a:rPr>
              <a:t>Rate of hemolysis increases beyond the compensatory rate (hemolytic crisis).</a:t>
            </a:r>
          </a:p>
          <a:p>
            <a:pPr lvl="1" eaLnBrk="1" hangingPunct="1">
              <a:defRPr/>
            </a:pPr>
            <a:r>
              <a:rPr lang="en-US" dirty="0" smtClean="0">
                <a:latin typeface="Corbel" pitchFamily="34" charset="0"/>
              </a:rPr>
              <a:t>The BM stops producing RBCs (aplastic crisis)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Marrow Response </a:t>
            </a:r>
            <a:r>
              <a:rPr lang="en-US" smtClean="0"/>
              <a:t>To Hemolysis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"/>
            <a:ext cx="7772400" cy="6172200"/>
          </a:xfrm>
        </p:spPr>
        <p:txBody>
          <a:bodyPr/>
          <a:lstStyle/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endParaRPr lang="en-US" altLang="en-US" sz="3600" dirty="0" smtClean="0">
              <a:latin typeface="Copperplate Gothic Light" pitchFamily="34" charset="0"/>
            </a:endParaRPr>
          </a:p>
          <a:p>
            <a:pPr algn="ctr"/>
            <a:r>
              <a:rPr lang="en-US" altLang="en-US" sz="3600" dirty="0" smtClean="0">
                <a:latin typeface="Copperplate Gothic Light" pitchFamily="34" charset="0"/>
              </a:rPr>
              <a:t>Hemolytic anemia</a:t>
            </a:r>
          </a:p>
          <a:p>
            <a:r>
              <a:rPr lang="en-US" altLang="en-US" sz="3600" dirty="0" smtClean="0">
                <a:latin typeface="Copperplate Gothic Light" pitchFamily="34" charset="0"/>
              </a:rPr>
              <a:t>Approach:</a:t>
            </a:r>
          </a:p>
          <a:p>
            <a:r>
              <a:rPr lang="en-US" altLang="en-US" sz="2800" dirty="0" smtClean="0">
                <a:solidFill>
                  <a:schemeClr val="tx1"/>
                </a:solidFill>
                <a:latin typeface="Corbel" pitchFamily="34" charset="0"/>
              </a:rPr>
              <a:t>Establish the presence of Hemolysis:</a:t>
            </a:r>
          </a:p>
          <a:p>
            <a:endParaRPr lang="en-US" altLang="en-US" sz="2800" dirty="0" smtClean="0">
              <a:solidFill>
                <a:schemeClr val="tx1"/>
              </a:solidFill>
              <a:latin typeface="Corbel" pitchFamily="34" charset="0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Corbel" pitchFamily="34" charset="0"/>
              </a:rPr>
              <a:t>* Serum unconjugated bilirubin</a:t>
            </a:r>
          </a:p>
          <a:p>
            <a:r>
              <a:rPr lang="en-US" altLang="en-US" sz="2800" dirty="0" smtClean="0">
                <a:solidFill>
                  <a:schemeClr val="tx1"/>
                </a:solidFill>
                <a:latin typeface="Corbel" pitchFamily="34" charset="0"/>
              </a:rPr>
              <a:t>* Serum Haptoglobin</a:t>
            </a:r>
          </a:p>
          <a:p>
            <a:r>
              <a:rPr lang="en-US" altLang="en-US" sz="2800" dirty="0" smtClean="0">
                <a:solidFill>
                  <a:schemeClr val="tx1"/>
                </a:solidFill>
                <a:latin typeface="Corbel" pitchFamily="34" charset="0"/>
              </a:rPr>
              <a:t>* Smear positive/negative</a:t>
            </a:r>
          </a:p>
          <a:p>
            <a:pPr algn="ctr"/>
            <a:endParaRPr lang="en-US" altLang="en-US" sz="3600" dirty="0" smtClean="0">
              <a:solidFill>
                <a:schemeClr val="tx1"/>
              </a:solidFill>
              <a:latin typeface="Copperplate Gothic Light" pitchFamily="34" charset="0"/>
            </a:endParaRPr>
          </a:p>
          <a:p>
            <a:pPr algn="ctr"/>
            <a:endParaRPr lang="ar-JO" altLang="en-US" sz="3600" dirty="0" smtClean="0">
              <a:solidFill>
                <a:schemeClr val="tx1"/>
              </a:solidFill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2738"/>
            <a:ext cx="7772400" cy="5106987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u="sng" dirty="0" smtClean="0">
                <a:latin typeface="Corbel" pitchFamily="34" charset="0"/>
              </a:rPr>
              <a:t>Hemoglobin A (</a:t>
            </a:r>
            <a:r>
              <a:rPr lang="el-GR" sz="2800" u="sng" dirty="0" smtClean="0">
                <a:latin typeface="Corbel" pitchFamily="34" charset="0"/>
              </a:rPr>
              <a:t>α</a:t>
            </a:r>
            <a:r>
              <a:rPr lang="en-US" sz="2800" u="sng" dirty="0" smtClean="0">
                <a:latin typeface="Corbel" pitchFamily="34" charset="0"/>
              </a:rPr>
              <a:t>2 </a:t>
            </a:r>
            <a:r>
              <a:rPr lang="el-GR" sz="2800" u="sng" dirty="0" smtClean="0">
                <a:latin typeface="Corbel" pitchFamily="34" charset="0"/>
              </a:rPr>
              <a:t>β</a:t>
            </a:r>
            <a:r>
              <a:rPr lang="en-US" sz="2800" u="sng" dirty="0" smtClean="0">
                <a:latin typeface="Corbel" pitchFamily="34" charset="0"/>
              </a:rPr>
              <a:t>2): </a:t>
            </a:r>
            <a:r>
              <a:rPr lang="en-US" sz="2800" dirty="0" smtClean="0">
                <a:latin typeface="Corbel" pitchFamily="34" charset="0"/>
              </a:rPr>
              <a:t>96% of adult hemoglobin, 5% is composed of glycosylated Hb A (Hb A1c)</a:t>
            </a:r>
          </a:p>
          <a:p>
            <a:pPr>
              <a:lnSpc>
                <a:spcPct val="110000"/>
              </a:lnSpc>
              <a:defRPr/>
            </a:pPr>
            <a:r>
              <a:rPr lang="en-US" sz="2800" u="sng" dirty="0" smtClean="0">
                <a:latin typeface="Corbel" pitchFamily="34" charset="0"/>
              </a:rPr>
              <a:t>Hemoglobin F (</a:t>
            </a:r>
            <a:r>
              <a:rPr lang="el-GR" sz="2800" u="sng" dirty="0" smtClean="0">
                <a:latin typeface="Corbel" pitchFamily="34" charset="0"/>
              </a:rPr>
              <a:t>α</a:t>
            </a:r>
            <a:r>
              <a:rPr lang="en-US" sz="2800" u="sng" dirty="0" smtClean="0">
                <a:latin typeface="Corbel" pitchFamily="34" charset="0"/>
              </a:rPr>
              <a:t>2</a:t>
            </a:r>
            <a:r>
              <a:rPr lang="el-GR" sz="2800" u="sng" dirty="0" smtClean="0">
                <a:latin typeface="Corbel" pitchFamily="34" charset="0"/>
              </a:rPr>
              <a:t>γ</a:t>
            </a:r>
            <a:r>
              <a:rPr lang="en-US" sz="2800" u="sng" dirty="0" smtClean="0">
                <a:latin typeface="Corbel" pitchFamily="34" charset="0"/>
              </a:rPr>
              <a:t>2) :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latin typeface="Corbel" pitchFamily="34" charset="0"/>
              </a:rPr>
              <a:t> 75% at birth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latin typeface="Corbel" pitchFamily="34" charset="0"/>
              </a:rPr>
              <a:t>&lt; 5% at 6 months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 smtClean="0">
                <a:latin typeface="Corbel" pitchFamily="34" charset="0"/>
              </a:rPr>
              <a:t>&lt; 1% in adults</a:t>
            </a:r>
          </a:p>
          <a:p>
            <a:pPr>
              <a:lnSpc>
                <a:spcPct val="110000"/>
              </a:lnSpc>
              <a:defRPr/>
            </a:pPr>
            <a:r>
              <a:rPr lang="en-US" sz="2800" u="sng" dirty="0" smtClean="0">
                <a:latin typeface="Corbel" pitchFamily="34" charset="0"/>
              </a:rPr>
              <a:t>Hemoglobin A2 (</a:t>
            </a:r>
            <a:r>
              <a:rPr lang="el-GR" sz="2800" u="sng" dirty="0" smtClean="0">
                <a:latin typeface="Corbel" pitchFamily="34" charset="0"/>
              </a:rPr>
              <a:t>α</a:t>
            </a:r>
            <a:r>
              <a:rPr lang="en-US" sz="2800" u="sng" dirty="0" smtClean="0">
                <a:latin typeface="Corbel" pitchFamily="34" charset="0"/>
              </a:rPr>
              <a:t>2</a:t>
            </a:r>
            <a:r>
              <a:rPr lang="el-GR" sz="2800" u="sng" dirty="0" smtClean="0">
                <a:latin typeface="Corbel" pitchFamily="34" charset="0"/>
              </a:rPr>
              <a:t>δ </a:t>
            </a:r>
            <a:r>
              <a:rPr lang="en-US" sz="2800" u="sng" dirty="0" smtClean="0">
                <a:latin typeface="Corbel" pitchFamily="34" charset="0"/>
              </a:rPr>
              <a:t>2): </a:t>
            </a:r>
            <a:r>
              <a:rPr lang="en-US" sz="2800" dirty="0">
                <a:latin typeface="Corbel" pitchFamily="34" charset="0"/>
              </a:rPr>
              <a:t>3</a:t>
            </a:r>
            <a:r>
              <a:rPr lang="en-US" sz="2800" dirty="0" smtClean="0">
                <a:latin typeface="Corbel" pitchFamily="34" charset="0"/>
              </a:rPr>
              <a:t>% of adult hemoglobin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pperplate Gothic Light" panose="020E0507020206020404" pitchFamily="34" charset="0"/>
              </a:rPr>
              <a:t>NORMAL HUMAN HEMOGLOBINS</a:t>
            </a:r>
            <a:endParaRPr lang="en-US" sz="32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4" y="339676"/>
            <a:ext cx="8377545" cy="62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428750"/>
            <a:ext cx="8453438" cy="51054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Most common familial hemolytic hemoglobinopathy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Molecular basis: one base pair mutation resulting in the substitution of </a:t>
            </a:r>
            <a:r>
              <a:rPr lang="en-US" sz="2800" b="1" dirty="0" smtClean="0">
                <a:latin typeface="Corbel" pitchFamily="34" charset="0"/>
              </a:rPr>
              <a:t>valine</a:t>
            </a:r>
            <a:r>
              <a:rPr lang="en-US" sz="2800" dirty="0" smtClean="0">
                <a:latin typeface="Corbel" pitchFamily="34" charset="0"/>
              </a:rPr>
              <a:t> for the </a:t>
            </a:r>
            <a:r>
              <a:rPr lang="en-US" sz="2800" b="1" dirty="0" smtClean="0">
                <a:latin typeface="Corbel" pitchFamily="34" charset="0"/>
              </a:rPr>
              <a:t>glutamic acid</a:t>
            </a:r>
            <a:r>
              <a:rPr lang="en-US" sz="2800" dirty="0" smtClean="0">
                <a:latin typeface="Corbel" pitchFamily="34" charset="0"/>
              </a:rPr>
              <a:t> at the 6th position of the </a:t>
            </a:r>
            <a:r>
              <a:rPr lang="el-GR" sz="2800" dirty="0" smtClean="0">
                <a:latin typeface="Corbel" pitchFamily="34" charset="0"/>
              </a:rPr>
              <a:t>β</a:t>
            </a:r>
            <a:r>
              <a:rPr lang="en-US" sz="2800" dirty="0" smtClean="0">
                <a:latin typeface="Corbel" pitchFamily="34" charset="0"/>
              </a:rPr>
              <a:t> chain of Hb.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Physiologic consequences of the intracellular polymerization process:</a:t>
            </a:r>
          </a:p>
          <a:p>
            <a:pPr lvl="1" eaLnBrk="1" hangingPunct="1">
              <a:defRPr/>
            </a:pPr>
            <a:r>
              <a:rPr lang="en-US" dirty="0" smtClean="0">
                <a:latin typeface="Corbel" pitchFamily="34" charset="0"/>
              </a:rPr>
              <a:t>Ca influx, efflux of K and water, ↑ MCHC</a:t>
            </a:r>
          </a:p>
          <a:p>
            <a:pPr lvl="1" eaLnBrk="1" hangingPunct="1">
              <a:defRPr/>
            </a:pPr>
            <a:r>
              <a:rPr lang="en-US" dirty="0" smtClean="0">
                <a:latin typeface="Corbel" pitchFamily="34" charset="0"/>
              </a:rPr>
              <a:t>Accelerated red cell destruction (life span decreased from a normal 120 days to 10-12 days). </a:t>
            </a:r>
          </a:p>
          <a:p>
            <a:pPr lvl="1" eaLnBrk="1" hangingPunct="1">
              <a:defRPr/>
            </a:pPr>
            <a:r>
              <a:rPr lang="en-US" dirty="0" smtClean="0">
                <a:latin typeface="Corbel" pitchFamily="34" charset="0"/>
              </a:rPr>
              <a:t>Released Hb. Inactivates NO → vessels narrowing</a:t>
            </a:r>
          </a:p>
          <a:p>
            <a:pPr lvl="1" eaLnBrk="1" hangingPunct="1">
              <a:defRPr/>
            </a:pPr>
            <a:r>
              <a:rPr lang="en-US" dirty="0" err="1" smtClean="0">
                <a:latin typeface="Corbel" pitchFamily="34" charset="0"/>
              </a:rPr>
              <a:t>Vaso</a:t>
            </a:r>
            <a:r>
              <a:rPr lang="en-US" dirty="0" smtClean="0">
                <a:latin typeface="Corbel" pitchFamily="34" charset="0"/>
              </a:rPr>
              <a:t>-occlusive phenomena.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latin typeface="Copperplate Gothic Light" panose="020E0507020206020404" pitchFamily="34" charset="0"/>
              </a:rPr>
              <a:t>(1) SICKLE CELL DISEASE</a:t>
            </a:r>
            <a:endParaRPr lang="en-US" sz="3200" u="sng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181100"/>
            <a:ext cx="89725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01871-013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950"/>
            <a:ext cx="9144000" cy="590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205153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2" y="609600"/>
            <a:ext cx="8464376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417Su2001sicklecell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1889125" y="6361113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Normal RBCs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5410200" y="6324600"/>
            <a:ext cx="158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Sickled RBCs</a:t>
            </a:r>
          </a:p>
        </p:txBody>
      </p:sp>
    </p:spTree>
    <p:extLst>
      <p:ext uri="{BB962C8B-B14F-4D97-AF65-F5344CB8AC3E}">
        <p14:creationId xmlns:p14="http://schemas.microsoft.com/office/powerpoint/2010/main" val="3121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>
          <a:xfrm>
            <a:off x="328613" y="339725"/>
            <a:ext cx="8229600" cy="5897563"/>
          </a:xfrm>
        </p:spPr>
        <p:txBody>
          <a:bodyPr/>
          <a:lstStyle/>
          <a:p>
            <a:pPr algn="l"/>
            <a:r>
              <a:rPr lang="en-US" altLang="en-US" sz="3600" dirty="0" smtClean="0">
                <a:latin typeface="Copperplate Gothic Light" pitchFamily="34" charset="0"/>
              </a:rPr>
              <a:t>                 Hemolytic anemia</a:t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3600" dirty="0" smtClean="0">
                <a:latin typeface="Copperplate Gothic Light" pitchFamily="34" charset="0"/>
              </a:rPr>
              <a:t/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3600" dirty="0" smtClean="0">
                <a:latin typeface="Copperplate Gothic Light" pitchFamily="34" charset="0"/>
              </a:rPr>
              <a:t>Hemolysis could be due to:</a:t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3600" dirty="0" smtClean="0">
                <a:latin typeface="Copperplate Gothic Light" pitchFamily="34" charset="0"/>
              </a:rPr>
              <a:t/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2800" b="1" dirty="0" smtClean="0">
                <a:latin typeface="Corbel" pitchFamily="34" charset="0"/>
              </a:rPr>
              <a:t>1.</a:t>
            </a:r>
            <a:r>
              <a:rPr lang="en-US" altLang="en-US" sz="2800" dirty="0" smtClean="0">
                <a:latin typeface="Corbel" pitchFamily="34" charset="0"/>
              </a:rPr>
              <a:t> </a:t>
            </a:r>
            <a:r>
              <a:rPr lang="en-US" altLang="en-US" sz="2800" b="1" dirty="0" smtClean="0">
                <a:latin typeface="Corbel" pitchFamily="34" charset="0"/>
              </a:rPr>
              <a:t>Intrinsic factors</a:t>
            </a:r>
            <a:r>
              <a:rPr lang="en-US" altLang="en-US" sz="2800" dirty="0" smtClean="0">
                <a:latin typeface="Corbel" pitchFamily="34" charset="0"/>
              </a:rPr>
              <a:t> (look for inherited disease, or history of life long anemia, or family history of anemia, gallstones, and jaundice)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b="1" dirty="0" smtClean="0">
                <a:latin typeface="Corbel" pitchFamily="34" charset="0"/>
              </a:rPr>
              <a:t>2. Infection</a:t>
            </a:r>
            <a:br>
              <a:rPr lang="en-US" altLang="en-US" sz="2800" b="1" dirty="0" smtClean="0">
                <a:latin typeface="Corbel" pitchFamily="34" charset="0"/>
              </a:rPr>
            </a:br>
            <a:r>
              <a:rPr lang="en-US" altLang="en-US" sz="2800" b="1" dirty="0" smtClean="0">
                <a:latin typeface="Corbel" pitchFamily="34" charset="0"/>
              </a:rPr>
              <a:t>3. plasma factors</a:t>
            </a:r>
            <a:br>
              <a:rPr lang="en-US" altLang="en-US" sz="2800" b="1" dirty="0" smtClean="0">
                <a:latin typeface="Corbel" pitchFamily="34" charset="0"/>
              </a:rPr>
            </a:br>
            <a:r>
              <a:rPr lang="en-US" altLang="en-US" sz="2800" b="1" dirty="0" smtClean="0">
                <a:latin typeface="Corbel" pitchFamily="34" charset="0"/>
              </a:rPr>
              <a:t>4. Mechanical</a:t>
            </a:r>
            <a:endParaRPr lang="ar-JO" altLang="en-US" sz="2800" b="1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01871-013-f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9144000" cy="336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3525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942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0D92D912_F35B_476C_834E_BAB5F00CBF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600700"/>
            <a:ext cx="563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sickletrai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70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13" y="1654175"/>
            <a:ext cx="8970962" cy="5000625"/>
          </a:xfrm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110000"/>
              </a:lnSpc>
              <a:buFontTx/>
              <a:buAutoNum type="arabicParenBoth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Type of Hb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arenBoth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Hb. Concentration</a:t>
            </a:r>
          </a:p>
          <a:p>
            <a:pPr marL="609600" indent="-609600" eaLnBrk="1" hangingPunct="1">
              <a:lnSpc>
                <a:spcPct val="110000"/>
              </a:lnSpc>
              <a:buFontTx/>
              <a:buAutoNum type="arabicParenBoth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Blood circulation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85800"/>
            <a:ext cx="856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pperplate Gothic Light" panose="020E0507020206020404" pitchFamily="34" charset="0"/>
              </a:rPr>
              <a:t>FACTORS AFFECTING THE DEFGREE OF SICKLING</a:t>
            </a:r>
            <a:endParaRPr lang="en-US" sz="24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654175"/>
            <a:ext cx="8970962" cy="5000625"/>
          </a:xfrm>
        </p:spPr>
        <p:txBody>
          <a:bodyPr lIns="92075" tIns="46038" rIns="92075" bIns="46038"/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(1)  </a:t>
            </a:r>
            <a:r>
              <a:rPr lang="en-US" sz="2800" b="1" dirty="0" smtClean="0">
                <a:latin typeface="Corbel" pitchFamily="34" charset="0"/>
              </a:rPr>
              <a:t>Type of Hb</a:t>
            </a: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dirty="0" smtClean="0">
                <a:latin typeface="Corbel" pitchFamily="34" charset="0"/>
              </a:rPr>
              <a:t> </a:t>
            </a:r>
            <a:r>
              <a:rPr lang="en-US" sz="2400" dirty="0" smtClean="0">
                <a:latin typeface="Corbel" pitchFamily="34" charset="0"/>
              </a:rPr>
              <a:t>Heterozygous  HbA: HbS  50:50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dirty="0" smtClean="0">
                <a:latin typeface="Corbel" pitchFamily="34" charset="0"/>
              </a:rPr>
              <a:t>          Homozygous HbS: 100%</a:t>
            </a: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 </a:t>
            </a:r>
            <a:r>
              <a:rPr lang="en-US" sz="2400" dirty="0" err="1" smtClean="0">
                <a:latin typeface="Corbel" pitchFamily="34" charset="0"/>
              </a:rPr>
              <a:t>HbF</a:t>
            </a:r>
            <a:r>
              <a:rPr lang="en-US" sz="2400" dirty="0" smtClean="0">
                <a:latin typeface="Corbel" pitchFamily="34" charset="0"/>
              </a:rPr>
              <a:t>: High levels protect against sickling.</a:t>
            </a: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Other hemoglobinopathies:</a:t>
            </a:r>
          </a:p>
          <a:p>
            <a:pPr marL="914400" lvl="1" indent="-457200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SC (moderate)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56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pperplate Gothic Light" panose="020E0507020206020404" pitchFamily="34" charset="0"/>
              </a:rPr>
              <a:t>FACTORS AFFECTING THE DEFGREE OF SICKLING</a:t>
            </a:r>
            <a:endParaRPr lang="en-US" sz="24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13" y="1654175"/>
            <a:ext cx="8970962" cy="5000625"/>
          </a:xfrm>
        </p:spPr>
        <p:txBody>
          <a:bodyPr lIns="92075" tIns="46038" rIns="92075" bIns="46038"/>
          <a:lstStyle/>
          <a:p>
            <a:pPr marL="533400" indent="-533400"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(2) </a:t>
            </a:r>
            <a:r>
              <a:rPr lang="en-US" sz="2800" b="1" dirty="0" smtClean="0">
                <a:latin typeface="Corbel" pitchFamily="34" charset="0"/>
              </a:rPr>
              <a:t>Hb. Concentration</a:t>
            </a:r>
            <a:r>
              <a:rPr lang="en-US" dirty="0" smtClean="0">
                <a:latin typeface="Corbel" pitchFamily="34" charset="0"/>
              </a:rPr>
              <a:t> </a:t>
            </a:r>
          </a:p>
          <a:p>
            <a:pPr marL="533400" indent="-533400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Alpha thalassemia: lowers MCHC and sickling.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685800"/>
            <a:ext cx="856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pperplate Gothic Light" panose="020E0507020206020404" pitchFamily="34" charset="0"/>
              </a:rPr>
              <a:t>FACTORS AFFECTING THE DEFGREE OF SICKLING</a:t>
            </a:r>
            <a:endParaRPr lang="en-US" sz="24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8113" y="1654175"/>
            <a:ext cx="8970962" cy="5000625"/>
          </a:xfrm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(3) </a:t>
            </a:r>
            <a:r>
              <a:rPr lang="en-US" sz="2800" b="1" dirty="0" smtClean="0">
                <a:latin typeface="Corbel" pitchFamily="34" charset="0"/>
              </a:rPr>
              <a:t>Blood circulation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800" b="1" dirty="0" smtClean="0">
                <a:latin typeface="Corbel" pitchFamily="34" charset="0"/>
              </a:rPr>
              <a:t>*</a:t>
            </a:r>
            <a:r>
              <a:rPr lang="en-US" sz="2400" dirty="0" smtClean="0">
                <a:latin typeface="Corbel" pitchFamily="34" charset="0"/>
              </a:rPr>
              <a:t>Spleen and BM: sluggish blood flow…more sickling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400" dirty="0" smtClean="0">
                <a:latin typeface="Corbel" pitchFamily="34" charset="0"/>
              </a:rPr>
              <a:t>*Inflammation: slows the flow by increasing the adhesion of leukocytes and RBC’s</a:t>
            </a:r>
            <a:endParaRPr lang="en-US" sz="2800" b="1" dirty="0" smtClean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85800"/>
            <a:ext cx="8564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pperplate Gothic Light" panose="020E0507020206020404" pitchFamily="34" charset="0"/>
              </a:rPr>
              <a:t>FACTORS AFFECTING THE DEFGREE OF SICKLING</a:t>
            </a:r>
            <a:endParaRPr lang="en-US" sz="24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chemeClr val="folHlink"/>
                </a:solidFill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(1) Chronic hemolysis.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latin typeface="Corbel" pitchFamily="34" charset="0"/>
              </a:rPr>
              <a:t> (2) Ischemic manifestations (microvasculature obstruction):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bones, liver, kidneys, skin, retina,…etc.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Crises: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err="1">
                <a:latin typeface="Corbel" pitchFamily="34" charset="0"/>
              </a:rPr>
              <a:t>V</a:t>
            </a:r>
            <a:r>
              <a:rPr lang="en-US" sz="2400" dirty="0" err="1" smtClean="0">
                <a:latin typeface="Corbel" pitchFamily="34" charset="0"/>
              </a:rPr>
              <a:t>aso</a:t>
            </a:r>
            <a:r>
              <a:rPr lang="en-US" sz="2400" dirty="0" smtClean="0">
                <a:latin typeface="Corbel" pitchFamily="34" charset="0"/>
              </a:rPr>
              <a:t>-occlusive or painful crises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>
                <a:latin typeface="Corbel" pitchFamily="34" charset="0"/>
              </a:rPr>
              <a:t>Aplastic crises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dirty="0" smtClean="0">
                <a:latin typeface="Corbel" pitchFamily="34" charset="0"/>
              </a:rPr>
              <a:t>Hemolytic crises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Increased risk of infections.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pperplate Gothic Light" panose="020E0507020206020404" pitchFamily="34" charset="0"/>
              </a:rPr>
              <a:t>CLINICAL CONSEQUENCES OF SICKLING</a:t>
            </a:r>
            <a:endParaRPr lang="en-US" sz="2800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42862"/>
            <a:ext cx="5705475" cy="6772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82" y="6418096"/>
            <a:ext cx="27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https://www.pinterest.com</a:t>
            </a:r>
          </a:p>
        </p:txBody>
      </p:sp>
    </p:spTree>
    <p:extLst>
      <p:ext uri="{BB962C8B-B14F-4D97-AF65-F5344CB8AC3E}">
        <p14:creationId xmlns:p14="http://schemas.microsoft.com/office/powerpoint/2010/main" val="21103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latin typeface="Copperplate Gothic Light" pitchFamily="34" charset="0"/>
              </a:rPr>
              <a:t>Spleen in Sickle Cell Anemia</a:t>
            </a:r>
          </a:p>
        </p:txBody>
      </p:sp>
      <p:pic>
        <p:nvPicPr>
          <p:cNvPr id="80899" name="Picture 1" descr="D:\SCContent\0721601871\graphics\fullsize\S01871-013-f0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419600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1" descr="D:\SCContent\0721601871\graphics\fullsize\S01871-013-f01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90925"/>
            <a:ext cx="4335463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152400"/>
            <a:ext cx="7924800" cy="4724400"/>
          </a:xfrm>
        </p:spPr>
        <p:txBody>
          <a:bodyPr anchor="b"/>
          <a:lstStyle/>
          <a:p>
            <a:pPr marL="609600" indent="-609600" algn="ctr">
              <a:buFontTx/>
              <a:buNone/>
            </a:pPr>
            <a:endParaRPr lang="en-US" altLang="en-US" sz="3600" dirty="0" smtClean="0">
              <a:latin typeface="Copperplate Gothic Light" pitchFamily="34" charset="0"/>
            </a:endParaRPr>
          </a:p>
          <a:p>
            <a:pPr marL="609600" indent="-609600" algn="ctr">
              <a:buFontTx/>
              <a:buNone/>
            </a:pPr>
            <a:endParaRPr lang="en-US" altLang="en-US" sz="3600" dirty="0" smtClean="0">
              <a:latin typeface="Copperplate Gothic Light" pitchFamily="34" charset="0"/>
            </a:endParaRPr>
          </a:p>
          <a:p>
            <a:pPr marL="609600" indent="-609600" algn="ctr">
              <a:buFontTx/>
              <a:buNone/>
            </a:pPr>
            <a:endParaRPr lang="en-US" altLang="en-US" sz="3600" dirty="0" smtClean="0">
              <a:latin typeface="Copperplate Gothic Light" pitchFamily="34" charset="0"/>
            </a:endParaRPr>
          </a:p>
          <a:p>
            <a:pPr marL="609600" indent="-609600" algn="ctr">
              <a:buFontTx/>
              <a:buNone/>
            </a:pPr>
            <a:r>
              <a:rPr lang="en-US" altLang="en-US" sz="3600" dirty="0" smtClean="0">
                <a:latin typeface="Copperplate Gothic Light" pitchFamily="34" charset="0"/>
              </a:rPr>
              <a:t>Hemolytic anemia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800" dirty="0" smtClean="0">
                <a:latin typeface="Corbel" pitchFamily="34" charset="0"/>
              </a:rPr>
              <a:t>Immune</a:t>
            </a:r>
          </a:p>
          <a:p>
            <a:pPr marL="609600" indent="-609600">
              <a:buFontTx/>
              <a:buAutoNum type="arabicParenR"/>
            </a:pPr>
            <a:r>
              <a:rPr lang="en-US" altLang="en-US" sz="2800" dirty="0" smtClean="0">
                <a:latin typeface="Corbel" pitchFamily="34" charset="0"/>
              </a:rPr>
              <a:t>Non-Immune</a:t>
            </a:r>
          </a:p>
          <a:p>
            <a:pPr marL="609600" indent="-609600">
              <a:buFontTx/>
              <a:buNone/>
            </a:pPr>
            <a:endParaRPr lang="en-US" altLang="en-US" sz="2800" dirty="0" smtClean="0">
              <a:latin typeface="Corbel" pitchFamily="34" charset="0"/>
            </a:endParaRPr>
          </a:p>
          <a:p>
            <a:pPr marL="609600" indent="-609600" algn="ctr">
              <a:buFontTx/>
              <a:buNone/>
            </a:pPr>
            <a:endParaRPr lang="ar-JO" altLang="en-US" sz="3600" dirty="0" smtClean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" descr="D:\SCContent\0721601871\graphics\fullsize\S01871-013-f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489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381000" y="6012011"/>
            <a:ext cx="8078788" cy="461665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/>
              <a:t>Figure </a:t>
            </a:r>
            <a:r>
              <a:rPr lang="en-US" altLang="en-US" sz="1200" dirty="0" smtClean="0"/>
              <a:t>13-12: </a:t>
            </a:r>
            <a:r>
              <a:rPr lang="en-US" altLang="en-US" sz="1200" dirty="0"/>
              <a:t>Splenic remnant in sickle cell anemia. (Courtesy of Drs. Dennis Burns and Darren </a:t>
            </a:r>
            <a:r>
              <a:rPr lang="en-US" altLang="en-US" sz="1200" dirty="0" err="1"/>
              <a:t>Wirthwein</a:t>
            </a:r>
            <a:r>
              <a:rPr lang="en-US" altLang="en-US" sz="1200" dirty="0"/>
              <a:t>, Department of Pathology, University of Texas Southwestern Medical School, Dallas, TX.)</a:t>
            </a:r>
          </a:p>
        </p:txBody>
      </p:sp>
      <p:sp>
        <p:nvSpPr>
          <p:cNvPr id="81924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29090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sickl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163"/>
            <a:ext cx="49530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5" descr="e79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43000"/>
            <a:ext cx="4060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3352800" y="6019800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Femoral head necrosis</a:t>
            </a:r>
          </a:p>
        </p:txBody>
      </p:sp>
    </p:spTree>
    <p:extLst>
      <p:ext uri="{BB962C8B-B14F-4D97-AF65-F5344CB8AC3E}">
        <p14:creationId xmlns:p14="http://schemas.microsoft.com/office/powerpoint/2010/main" val="40370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6877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Clinical History: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000" dirty="0" smtClean="0"/>
              <a:t>Asymptomatic till 6 months of age.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000" dirty="0" smtClean="0"/>
              <a:t>Moderate to severe anemia (6-8 g/dl).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r>
              <a:rPr lang="en-US" sz="2000" dirty="0" smtClean="0"/>
              <a:t>Unremitting course punctuated by sudden crises.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CBC and blood smear</a:t>
            </a:r>
            <a:endParaRPr lang="en-US" sz="2000" dirty="0" smtClean="0"/>
          </a:p>
          <a:p>
            <a:pPr eaLnBrk="1" hangingPunct="1">
              <a:lnSpc>
                <a:spcPct val="14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Hemoglobin electrophoresis </a:t>
            </a: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en-US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Forte" panose="03060902040502070203" pitchFamily="66" charset="0"/>
              </a:rPr>
              <a:t>DX.</a:t>
            </a:r>
            <a:endParaRPr lang="en-US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3154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600" dirty="0" smtClean="0">
                <a:latin typeface="Forte" panose="03060902040502070203" pitchFamily="66" charset="0"/>
              </a:rPr>
              <a:t>Rx.</a:t>
            </a:r>
            <a:r>
              <a:rPr lang="ar-JO" altLang="en-US" sz="3600" dirty="0" smtClean="0">
                <a:latin typeface="Copperplate Gothic Light" pitchFamily="34" charset="0"/>
              </a:rPr>
              <a:t/>
            </a:r>
            <a:br>
              <a:rPr lang="ar-JO" altLang="en-US" sz="3600" dirty="0" smtClean="0">
                <a:latin typeface="Copperplate Gothic Light" pitchFamily="34" charset="0"/>
              </a:rPr>
            </a:br>
            <a:r>
              <a:rPr lang="ar-JO" altLang="en-US" sz="3600" dirty="0" smtClean="0">
                <a:latin typeface="Copperplate Gothic Light" pitchFamily="34" charset="0"/>
              </a:rPr>
              <a:t/>
            </a:r>
            <a:br>
              <a:rPr lang="ar-JO" altLang="en-US" sz="3600" dirty="0" smtClean="0">
                <a:latin typeface="Copperplate Gothic Light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1- Adequate hydration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2- Pain relief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3- Antibiotic therapy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4. In severe cases, exchange transfusion to reduce the </a:t>
            </a:r>
            <a:r>
              <a:rPr lang="en-US" altLang="en-US" sz="2800" dirty="0" err="1" smtClean="0">
                <a:latin typeface="Corbel" pitchFamily="34" charset="0"/>
              </a:rPr>
              <a:t>Hgb</a:t>
            </a:r>
            <a:r>
              <a:rPr lang="en-US" altLang="en-US" sz="2800" dirty="0" smtClean="0">
                <a:latin typeface="Corbel" pitchFamily="34" charset="0"/>
              </a:rPr>
              <a:t> S.</a:t>
            </a:r>
          </a:p>
        </p:txBody>
      </p:sp>
    </p:spTree>
    <p:extLst>
      <p:ext uri="{BB962C8B-B14F-4D97-AF65-F5344CB8AC3E}">
        <p14:creationId xmlns:p14="http://schemas.microsoft.com/office/powerpoint/2010/main" val="2476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b="1" u="sng" dirty="0" smtClean="0">
                <a:latin typeface="Copperplate Gothic Light" pitchFamily="34" charset="0"/>
              </a:rPr>
              <a:t>(2) Thalassemia</a:t>
            </a:r>
          </a:p>
        </p:txBody>
      </p:sp>
    </p:spTree>
    <p:extLst>
      <p:ext uri="{BB962C8B-B14F-4D97-AF65-F5344CB8AC3E}">
        <p14:creationId xmlns:p14="http://schemas.microsoft.com/office/powerpoint/2010/main" val="23394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06513"/>
            <a:ext cx="8991600" cy="54356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Inherited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Decreased globin chain synthesis leading to hypochromic microcytic anemia.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Unbalanced Hb synthesis leading to formation of tetramers of single chain: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Corbel" pitchFamily="34" charset="0"/>
              </a:rPr>
              <a:t>Hgb </a:t>
            </a:r>
            <a:r>
              <a:rPr lang="en-US" dirty="0" err="1" smtClean="0">
                <a:latin typeface="Corbel" pitchFamily="34" charset="0"/>
              </a:rPr>
              <a:t>Barts</a:t>
            </a:r>
            <a:r>
              <a:rPr lang="en-US" dirty="0" smtClean="0"/>
              <a:t> (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4)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 err="1" smtClean="0">
                <a:latin typeface="Corbel" pitchFamily="34" charset="0"/>
              </a:rPr>
              <a:t>Hgb</a:t>
            </a:r>
            <a:r>
              <a:rPr lang="en-US" dirty="0" smtClean="0">
                <a:latin typeface="Corbel" pitchFamily="34" charset="0"/>
              </a:rPr>
              <a:t> H</a:t>
            </a:r>
            <a:r>
              <a:rPr lang="en-US" dirty="0" smtClean="0"/>
              <a:t> (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4)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a4</a:t>
            </a:r>
            <a:r>
              <a:rPr lang="en-US" dirty="0" smtClean="0"/>
              <a:t> precipitate 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 smtClean="0"/>
              <a:t>	</a:t>
            </a:r>
            <a:r>
              <a:rPr lang="en-US" sz="2800" i="1" dirty="0" smtClean="0">
                <a:latin typeface="Corbel" pitchFamily="34" charset="0"/>
              </a:rPr>
              <a:t>Resulting in ineffective </a:t>
            </a:r>
            <a:r>
              <a:rPr lang="en-US" sz="2800" i="1" dirty="0" err="1" smtClean="0">
                <a:latin typeface="Corbel" pitchFamily="34" charset="0"/>
              </a:rPr>
              <a:t>erythropoiesis</a:t>
            </a:r>
            <a:r>
              <a:rPr lang="en-US" sz="2800" i="1" dirty="0" smtClean="0">
                <a:latin typeface="Corbel" pitchFamily="34" charset="0"/>
              </a:rPr>
              <a:t> and hemolysis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Elevated levels of </a:t>
            </a:r>
            <a:r>
              <a:rPr lang="en-US" sz="2800" dirty="0" err="1" smtClean="0">
                <a:latin typeface="Corbel" pitchFamily="34" charset="0"/>
              </a:rPr>
              <a:t>Hgb</a:t>
            </a:r>
            <a:r>
              <a:rPr lang="en-US" sz="2800" dirty="0" smtClean="0">
                <a:latin typeface="Corbel" pitchFamily="34" charset="0"/>
              </a:rPr>
              <a:t> A2 and </a:t>
            </a:r>
            <a:r>
              <a:rPr lang="en-US" sz="2800" dirty="0" err="1" smtClean="0">
                <a:latin typeface="Corbel" pitchFamily="34" charset="0"/>
              </a:rPr>
              <a:t>Hgb</a:t>
            </a:r>
            <a:r>
              <a:rPr lang="en-US" sz="2800" dirty="0" smtClean="0">
                <a:latin typeface="Corbel" pitchFamily="34" charset="0"/>
              </a:rPr>
              <a:t> 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pperplate Gothic Light" panose="020E0507020206020404" pitchFamily="34" charset="0"/>
              </a:rPr>
              <a:t>FEATURES OF THALASSEMIA</a:t>
            </a:r>
            <a:endParaRPr lang="en-US" sz="3200" b="1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" descr="D:\SCContent\9781416029731\graphics\fullsize\S9781416029731-012-f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2413"/>
            <a:ext cx="6553200" cy="650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r-JO" altLang="en-US" sz="800"/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30 January 2012 05:46 PM)</a:t>
            </a:r>
          </a:p>
        </p:txBody>
      </p:sp>
      <p:sp>
        <p:nvSpPr>
          <p:cNvPr id="88069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sp>
        <p:nvSpPr>
          <p:cNvPr id="8807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4590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C:\Users\suhaib\Desktop\M272_pic\intranet.tdmu.edu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63" y="457200"/>
            <a:ext cx="884980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766763" y="452438"/>
          <a:ext cx="7381875" cy="578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name="Document" r:id="rId4" imgW="4108704" imgH="2971800" progId="">
                  <p:embed/>
                </p:oleObj>
              </mc:Choice>
              <mc:Fallback>
                <p:oleObj name="Document" r:id="rId4" imgW="4108704" imgH="29718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452438"/>
                        <a:ext cx="7381875" cy="578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4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suhaib\Desktop\M272_pic\www.lookfordiagnosis.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35" y="533400"/>
            <a:ext cx="9040665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algn="l"/>
            <a:r>
              <a:rPr lang="en-US" altLang="en-US" dirty="0" smtClean="0">
                <a:latin typeface="Copperplate Gothic Light" pitchFamily="34" charset="0"/>
              </a:rPr>
              <a:t/>
            </a:r>
            <a:br>
              <a:rPr lang="en-US" altLang="en-US" dirty="0" smtClean="0">
                <a:latin typeface="Copperplate Gothic Light" pitchFamily="34" charset="0"/>
              </a:rPr>
            </a:br>
            <a:r>
              <a:rPr lang="en-US" altLang="en-US" dirty="0" smtClean="0">
                <a:latin typeface="Copperplate Gothic Light" pitchFamily="34" charset="0"/>
              </a:rPr>
              <a:t/>
            </a:r>
            <a:br>
              <a:rPr lang="en-US" altLang="en-US" dirty="0" smtClean="0">
                <a:latin typeface="Copperplate Gothic Light" pitchFamily="34" charset="0"/>
              </a:rPr>
            </a:br>
            <a:r>
              <a:rPr lang="en-US" altLang="en-US" dirty="0" smtClean="0">
                <a:latin typeface="Copperplate Gothic Light" pitchFamily="34" charset="0"/>
              </a:rPr>
              <a:t>           </a:t>
            </a:r>
            <a:r>
              <a:rPr lang="en-US" altLang="en-US" sz="3600" dirty="0" smtClean="0">
                <a:latin typeface="Copperplate Gothic Light" pitchFamily="34" charset="0"/>
              </a:rPr>
              <a:t>Hemolytic anemia</a:t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dirty="0" smtClean="0">
                <a:latin typeface="Copperplate Gothic Light" pitchFamily="34" charset="0"/>
              </a:rPr>
              <a:t/>
            </a:r>
            <a:br>
              <a:rPr lang="en-US" altLang="en-US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Hemolysis could be:</a:t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1. Intravascular </a:t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2. extravascular (</a:t>
            </a:r>
            <a:r>
              <a:rPr lang="en-US" altLang="en-US" sz="2400" dirty="0" smtClean="0">
                <a:latin typeface="Corbel" pitchFamily="34" charset="0"/>
              </a:rPr>
              <a:t>areas of sluggish circulation or hypo-oxygenation)</a:t>
            </a: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endParaRPr lang="ar-JO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847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smtClean="0">
                <a:latin typeface="Copperplate Gothic Light" pitchFamily="34" charset="0"/>
              </a:rPr>
              <a:t>Hemoglobin H </a:t>
            </a:r>
            <a:r>
              <a:rPr lang="en-US" altLang="en-US" sz="3200" b="1" dirty="0" smtClean="0">
                <a:latin typeface="Copperplate Gothic Light" pitchFamily="34" charset="0"/>
              </a:rPr>
              <a:t>Disease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Three gene deletion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Moderately severe chronic hemolytic anemia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latin typeface="Corbel" pitchFamily="34" charset="0"/>
              </a:rPr>
              <a:t>(Less damage than free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>
                <a:latin typeface="Corbel" pitchFamily="34" charset="0"/>
              </a:rPr>
              <a:t> in </a:t>
            </a:r>
            <a:r>
              <a:rPr lang="en-US" sz="2800" dirty="0" smtClean="0">
                <a:latin typeface="Symbol" pitchFamily="18" charset="2"/>
              </a:rPr>
              <a:t>b T</a:t>
            </a:r>
            <a:r>
              <a:rPr lang="en-US" sz="2800" dirty="0" smtClean="0">
                <a:latin typeface="Corbel" pitchFamily="34" charset="0"/>
              </a:rPr>
              <a:t>halassemia)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Formation of </a:t>
            </a:r>
            <a:r>
              <a:rPr lang="en-US" sz="2800" dirty="0" err="1" smtClean="0">
                <a:latin typeface="Corbel" pitchFamily="34" charset="0"/>
              </a:rPr>
              <a:t>HbH</a:t>
            </a:r>
            <a:r>
              <a:rPr lang="en-US" sz="2800" dirty="0" smtClean="0">
                <a:latin typeface="Corbel" pitchFamily="34" charset="0"/>
              </a:rPr>
              <a:t> (tetramer of 4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orbel" pitchFamily="34" charset="0"/>
              </a:rPr>
              <a:t>chains)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Corbel" pitchFamily="34" charset="0"/>
              </a:rPr>
              <a:t>HbH</a:t>
            </a:r>
            <a:r>
              <a:rPr lang="en-US" dirty="0" smtClean="0">
                <a:latin typeface="Corbel" pitchFamily="34" charset="0"/>
              </a:rPr>
              <a:t> has high affinity to oxygen (O2 dissociation curve similar to myoglobin)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Corbel" pitchFamily="34" charset="0"/>
              </a:rPr>
              <a:t>HbH</a:t>
            </a:r>
            <a:r>
              <a:rPr lang="en-US" dirty="0" smtClean="0">
                <a:latin typeface="Corbel" pitchFamily="34" charset="0"/>
              </a:rPr>
              <a:t> is unstable, and leads to shortened red cell life span.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Seen primarily in Asian populations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Stress by infection or exposure to toxic drugs may exacerbate the condition compromising the already anemic patient.</a:t>
            </a:r>
          </a:p>
        </p:txBody>
      </p:sp>
    </p:spTree>
    <p:extLst>
      <p:ext uri="{BB962C8B-B14F-4D97-AF65-F5344CB8AC3E}">
        <p14:creationId xmlns:p14="http://schemas.microsoft.com/office/powerpoint/2010/main" val="23801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latin typeface="Corbel" pitchFamily="34" charset="0"/>
              </a:rPr>
              <a:t>Promoter region</a:t>
            </a:r>
            <a:r>
              <a:rPr lang="en-US" altLang="en-US" sz="2800" dirty="0" smtClean="0">
                <a:latin typeface="Corbel" pitchFamily="34" charset="0"/>
              </a:rPr>
              <a:t> mutations usually result</a:t>
            </a:r>
            <a:r>
              <a:rPr lang="en-US" altLang="en-US" dirty="0" smtClean="0"/>
              <a:t> in </a:t>
            </a:r>
            <a:r>
              <a:rPr lang="en-US" altLang="en-US" dirty="0" smtClean="0">
                <a:latin typeface="Symbol" pitchFamily="18" charset="2"/>
              </a:rPr>
              <a:t>b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</a:t>
            </a:r>
            <a:r>
              <a:rPr lang="en-US" altLang="en-US" sz="2800" dirty="0" smtClean="0">
                <a:latin typeface="Corbel" pitchFamily="34" charset="0"/>
              </a:rPr>
              <a:t>thalassemia.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Corbel" pitchFamily="34" charset="0"/>
              </a:rPr>
              <a:t>Mutations within the </a:t>
            </a:r>
            <a:r>
              <a:rPr lang="en-US" altLang="en-US" sz="2800" b="1" dirty="0" smtClean="0">
                <a:latin typeface="Corbel" pitchFamily="34" charset="0"/>
              </a:rPr>
              <a:t>exons</a:t>
            </a:r>
            <a:r>
              <a:rPr lang="en-US" altLang="en-US" sz="2800" dirty="0" smtClean="0">
                <a:latin typeface="Corbel" pitchFamily="34" charset="0"/>
              </a:rPr>
              <a:t> result in b</a:t>
            </a:r>
            <a:r>
              <a:rPr lang="en-US" altLang="en-US" sz="2800" baseline="30000" dirty="0" smtClean="0">
                <a:latin typeface="Corbel" pitchFamily="34" charset="0"/>
              </a:rPr>
              <a:t>0</a:t>
            </a:r>
            <a:r>
              <a:rPr lang="en-US" altLang="en-US" sz="2800" dirty="0" smtClean="0">
                <a:latin typeface="Corbel" pitchFamily="34" charset="0"/>
              </a:rPr>
              <a:t> thalassemia.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Corbel" pitchFamily="34" charset="0"/>
              </a:rPr>
              <a:t>Mutations interfering with </a:t>
            </a:r>
            <a:r>
              <a:rPr lang="en-US" altLang="en-US" sz="2800" b="1" dirty="0" smtClean="0">
                <a:latin typeface="Corbel" pitchFamily="34" charset="0"/>
              </a:rPr>
              <a:t>mRNA processing</a:t>
            </a:r>
            <a:r>
              <a:rPr lang="en-US" altLang="en-US" sz="2800" dirty="0" smtClean="0">
                <a:latin typeface="Corbel" pitchFamily="34" charset="0"/>
              </a:rPr>
              <a:t> lead to either b</a:t>
            </a:r>
            <a:r>
              <a:rPr lang="en-US" altLang="en-US" sz="2800" baseline="30000" dirty="0" smtClean="0">
                <a:latin typeface="Corbel" pitchFamily="34" charset="0"/>
              </a:rPr>
              <a:t>+</a:t>
            </a:r>
            <a:r>
              <a:rPr lang="en-US" altLang="en-US" sz="2800" dirty="0" smtClean="0">
                <a:latin typeface="Corbel" pitchFamily="34" charset="0"/>
              </a:rPr>
              <a:t> or b</a:t>
            </a:r>
            <a:r>
              <a:rPr lang="en-US" altLang="en-US" sz="2800" baseline="30000" dirty="0" smtClean="0">
                <a:latin typeface="Corbel" pitchFamily="34" charset="0"/>
              </a:rPr>
              <a:t>0</a:t>
            </a:r>
            <a:r>
              <a:rPr lang="en-US" altLang="en-US" sz="2800" dirty="0" smtClean="0">
                <a:latin typeface="Corbel" pitchFamily="34" charset="0"/>
              </a:rPr>
              <a:t> </a:t>
            </a:r>
            <a:r>
              <a:rPr lang="en-US" altLang="en-US" sz="2800" dirty="0" err="1" smtClean="0">
                <a:latin typeface="Corbel" pitchFamily="34" charset="0"/>
              </a:rPr>
              <a:t>thal</a:t>
            </a:r>
            <a:r>
              <a:rPr lang="en-US" altLang="en-US" sz="2800" dirty="0" smtClean="0">
                <a:latin typeface="Corbel" pitchFamily="34" charset="0"/>
              </a:rPr>
              <a:t>. depending on effect of the mutation.</a:t>
            </a:r>
            <a:endParaRPr lang="en-US" sz="2800" dirty="0" smtClean="0">
              <a:latin typeface="Corbe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>
          <a:noFill/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  <a:latin typeface="Copperplate Gothic Light" pitchFamily="34" charset="0"/>
              </a:rPr>
              <a:t>Common mutations resulting in b-thalassemia</a:t>
            </a:r>
          </a:p>
        </p:txBody>
      </p:sp>
    </p:spTree>
    <p:extLst>
      <p:ext uri="{BB962C8B-B14F-4D97-AF65-F5344CB8AC3E}">
        <p14:creationId xmlns:p14="http://schemas.microsoft.com/office/powerpoint/2010/main" val="15442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 descr="D:\SCContent\9781416029731\graphics\fullsize\S9781416029731-012-f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40581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ar-JO" altLang="en-US" sz="800"/>
          </a:p>
        </p:txBody>
      </p:sp>
      <p:sp>
        <p:nvSpPr>
          <p:cNvPr id="93188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Downloaded from: StudentConsult (on 30 January 2012 05:46 PM)</a:t>
            </a:r>
          </a:p>
        </p:txBody>
      </p:sp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700" i="1"/>
              <a:t>© 2005 Elsevier </a:t>
            </a:r>
          </a:p>
        </p:txBody>
      </p:sp>
      <p:sp>
        <p:nvSpPr>
          <p:cNvPr id="93190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93191" name="Rectangle 3"/>
          <p:cNvSpPr>
            <a:spLocks noChangeArrowheads="1"/>
          </p:cNvSpPr>
          <p:nvPr/>
        </p:nvSpPr>
        <p:spPr bwMode="auto">
          <a:xfrm>
            <a:off x="685800" y="0"/>
            <a:ext cx="7620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Copperplate Gothic Light" pitchFamily="34" charset="0"/>
              </a:rPr>
              <a:t>Common mutations resulting in beta-thalassemia</a:t>
            </a:r>
          </a:p>
        </p:txBody>
      </p:sp>
      <p:sp>
        <p:nvSpPr>
          <p:cNvPr id="93192" name="Text Box 9"/>
          <p:cNvSpPr txBox="1">
            <a:spLocks noChangeArrowheads="1"/>
          </p:cNvSpPr>
          <p:nvPr/>
        </p:nvSpPr>
        <p:spPr bwMode="auto">
          <a:xfrm>
            <a:off x="609600" y="5100637"/>
            <a:ext cx="8229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Copperplate Gothic Light" pitchFamily="34" charset="0"/>
              </a:rPr>
              <a:t>Point mutation: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dirty="0">
                <a:latin typeface="Copperplate Gothic Light" pitchFamily="34" charset="0"/>
              </a:rPr>
              <a:t>Splicing point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dirty="0">
                <a:latin typeface="Copperplate Gothic Light" pitchFamily="34" charset="0"/>
              </a:rPr>
              <a:t>Promoter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dirty="0">
                <a:latin typeface="Copperplate Gothic Light" pitchFamily="34" charset="0"/>
              </a:rPr>
              <a:t>Stop </a:t>
            </a:r>
            <a:r>
              <a:rPr lang="en-US" altLang="en-US" sz="1800" dirty="0" smtClean="0">
                <a:latin typeface="Copperplate Gothic Light" pitchFamily="34" charset="0"/>
              </a:rPr>
              <a:t>codon</a:t>
            </a:r>
            <a:endParaRPr lang="en-US" altLang="en-US" sz="1800" dirty="0">
              <a:latin typeface="Copperplate Gothic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C:\Users\suhaib\Desktop\M272_pic\ww.slideshare.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457200"/>
            <a:ext cx="8102600" cy="607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:\Users\suhaib\Desktop\M272_pic\www.medical-labs.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5" y="990600"/>
            <a:ext cx="7957811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opperplate Gothic Light" pitchFamily="34" charset="0"/>
              </a:rPr>
              <a:t>Thalassemia Major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Genotype: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/b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, 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/b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, 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/b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Age of manifestations: 6-9 months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Hb. Level: 3-6 gm/dl (if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untransfused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Transfusion dependent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Hypochromic microcytic RBCs, Anisocytosis, poikilocytosis, basophilic stippling, target cells, fragmented cells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Reticulocytosis, nucleated RBCs</a:t>
            </a:r>
          </a:p>
        </p:txBody>
      </p:sp>
    </p:spTree>
    <p:extLst>
      <p:ext uri="{BB962C8B-B14F-4D97-AF65-F5344CB8AC3E}">
        <p14:creationId xmlns:p14="http://schemas.microsoft.com/office/powerpoint/2010/main" val="42185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opperplate Gothic Light" pitchFamily="34" charset="0"/>
              </a:rPr>
              <a:t>Thalassemia Major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Very high </a:t>
            </a:r>
            <a:r>
              <a:rPr lang="en-US" sz="2400" dirty="0" err="1" smtClean="0">
                <a:latin typeface="Corbel" pitchFamily="34" charset="0"/>
              </a:rPr>
              <a:t>HbF</a:t>
            </a:r>
            <a:r>
              <a:rPr lang="en-US" sz="2400" dirty="0" smtClean="0">
                <a:latin typeface="Corbel" pitchFamily="34" charset="0"/>
              </a:rPr>
              <a:t>, absent or decreased HbA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Expansion of bone marrow: facial bone, and skull changes</a:t>
            </a:r>
          </a:p>
          <a:p>
            <a:pPr eaLnBrk="1" hangingPunct="1">
              <a:defRPr/>
            </a:pPr>
            <a:r>
              <a:rPr lang="en-US" sz="2400" dirty="0" err="1" smtClean="0">
                <a:latin typeface="Corbel" pitchFamily="34" charset="0"/>
              </a:rPr>
              <a:t>Extramedullary</a:t>
            </a:r>
            <a:r>
              <a:rPr lang="en-US" sz="2400" dirty="0" smtClean="0">
                <a:latin typeface="Corbel" pitchFamily="34" charset="0"/>
              </a:rPr>
              <a:t> hematopoiesis and hepatosplenomegaly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Stunted growth and cachexia</a:t>
            </a:r>
          </a:p>
          <a:p>
            <a:pPr eaLnBrk="1" hangingPunct="1">
              <a:defRPr/>
            </a:pPr>
            <a:r>
              <a:rPr lang="en-US" sz="2400" dirty="0" smtClean="0">
                <a:latin typeface="Corbel" pitchFamily="34" charset="0"/>
              </a:rPr>
              <a:t>Secondary hemochromatosis</a:t>
            </a:r>
          </a:p>
          <a:p>
            <a:pPr eaLnBrk="1" hangingPunct="1">
              <a:defRPr/>
            </a:pPr>
            <a:endParaRPr lang="en-US" sz="24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01871-013-f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963"/>
            <a:ext cx="6781800" cy="669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S01871-013-f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250"/>
            <a:ext cx="8153400" cy="675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a-DK" altLang="en-US" sz="800"/>
          </a:p>
        </p:txBody>
      </p:sp>
    </p:spTree>
    <p:extLst>
      <p:ext uri="{BB962C8B-B14F-4D97-AF65-F5344CB8AC3E}">
        <p14:creationId xmlns:p14="http://schemas.microsoft.com/office/powerpoint/2010/main" val="3709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4" descr="Thalassemi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620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2651125" y="6284913"/>
            <a:ext cx="485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Hypochromic microcytic RBCs in Thalassemia</a:t>
            </a:r>
          </a:p>
        </p:txBody>
      </p:sp>
    </p:spTree>
    <p:extLst>
      <p:ext uri="{BB962C8B-B14F-4D97-AF65-F5344CB8AC3E}">
        <p14:creationId xmlns:p14="http://schemas.microsoft.com/office/powerpoint/2010/main" val="4236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00800"/>
            <a:ext cx="2350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https://slideplayer.com</a:t>
            </a:r>
          </a:p>
        </p:txBody>
      </p:sp>
    </p:spTree>
    <p:extLst>
      <p:ext uri="{BB962C8B-B14F-4D97-AF65-F5344CB8AC3E}">
        <p14:creationId xmlns:p14="http://schemas.microsoft.com/office/powerpoint/2010/main" val="27759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Heterozygous for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or b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 gene</a:t>
            </a:r>
            <a:endParaRPr lang="en-US" sz="2800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increased HbA2 (&gt; 3.5%) and/or </a:t>
            </a:r>
            <a:r>
              <a:rPr lang="en-US" sz="2800" dirty="0" err="1" smtClean="0">
                <a:latin typeface="Corbel" pitchFamily="34" charset="0"/>
              </a:rPr>
              <a:t>HbF</a:t>
            </a:r>
            <a:r>
              <a:rPr lang="en-US" sz="2800" dirty="0" smtClean="0">
                <a:latin typeface="Corbel" pitchFamily="34" charset="0"/>
              </a:rPr>
              <a:t> (1- 10%) 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Mild microcytic anemia (Hb 9-11 g/</a:t>
            </a:r>
            <a:r>
              <a:rPr lang="en-US" sz="2800" dirty="0" err="1" smtClean="0">
                <a:latin typeface="Corbel" pitchFamily="34" charset="0"/>
              </a:rPr>
              <a:t>dL</a:t>
            </a:r>
            <a:r>
              <a:rPr lang="en-US" sz="2800" dirty="0" smtClean="0">
                <a:latin typeface="Corbel" pitchFamily="34" charset="0"/>
              </a:rPr>
              <a:t>), target cells, possibly an enlarged spleen and basophilic stippling, target cells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Differential </a:t>
            </a:r>
            <a:r>
              <a:rPr lang="en-US" sz="2800" dirty="0" err="1" smtClean="0">
                <a:latin typeface="Corbel" pitchFamily="34" charset="0"/>
              </a:rPr>
              <a:t>Dx</a:t>
            </a:r>
            <a:r>
              <a:rPr lang="en-US" sz="2800" dirty="0" smtClean="0">
                <a:latin typeface="Corbel" pitchFamily="34" charset="0"/>
              </a:rPr>
              <a:t>: Iron deficiency anemia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Genetic counseling  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pperplate Gothic Light" pitchFamily="34" charset="0"/>
              </a:rPr>
              <a:t>Thalassemia Minor</a:t>
            </a:r>
          </a:p>
        </p:txBody>
      </p:sp>
    </p:spTree>
    <p:extLst>
      <p:ext uri="{BB962C8B-B14F-4D97-AF65-F5344CB8AC3E}">
        <p14:creationId xmlns:p14="http://schemas.microsoft.com/office/powerpoint/2010/main" val="14745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b="1" u="sng" dirty="0" smtClean="0">
                <a:latin typeface="Copperplate Gothic Light" pitchFamily="34" charset="0"/>
              </a:rPr>
              <a:t>(3) GDPD Deficiency</a:t>
            </a:r>
            <a:br>
              <a:rPr lang="en-US" altLang="en-US" sz="3600" b="1" u="sng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>(HNSHA)</a:t>
            </a:r>
          </a:p>
        </p:txBody>
      </p:sp>
    </p:spTree>
    <p:extLst>
      <p:ext uri="{BB962C8B-B14F-4D97-AF65-F5344CB8AC3E}">
        <p14:creationId xmlns:p14="http://schemas.microsoft.com/office/powerpoint/2010/main" val="1868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609600"/>
          </a:xfrm>
        </p:spPr>
        <p:txBody>
          <a:bodyPr>
            <a:normAutofit fontScale="90000"/>
          </a:bodyPr>
          <a:lstStyle/>
          <a:p>
            <a:r>
              <a:rPr lang="en-US" altLang="en-US" sz="1800" dirty="0" smtClean="0">
                <a:solidFill>
                  <a:srgbClr val="C00000"/>
                </a:solidFill>
              </a:rPr>
              <a:t>Role of glucose-6-phosphate </a:t>
            </a:r>
            <a:r>
              <a:rPr lang="en-US" altLang="en-US" sz="1800" dirty="0" err="1" smtClean="0">
                <a:solidFill>
                  <a:srgbClr val="C00000"/>
                </a:solidFill>
              </a:rPr>
              <a:t>dehydrogenase</a:t>
            </a:r>
            <a:r>
              <a:rPr lang="en-US" altLang="en-US" sz="1800" dirty="0" smtClean="0">
                <a:solidFill>
                  <a:srgbClr val="C00000"/>
                </a:solidFill>
              </a:rPr>
              <a:t> (G6PD) in defense against oxidant injury</a:t>
            </a:r>
          </a:p>
        </p:txBody>
      </p:sp>
      <p:sp>
        <p:nvSpPr>
          <p:cNvPr id="102403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r>
              <a:rPr lang="en-US" altLang="en-US" smtClean="0"/>
              <a:t>The disposal of H2O2, a potential oxidant, is dependent on the adequacy of reduced glutathione (GSH), which is generated by the action of NADPH. The synthesis of NADPH is dependent on the activity of G6PD</a:t>
            </a:r>
          </a:p>
        </p:txBody>
      </p:sp>
      <p:pic>
        <p:nvPicPr>
          <p:cNvPr id="10240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1792288" y="0"/>
            <a:ext cx="5486400" cy="5334000"/>
          </a:xfrm>
          <a:noFill/>
        </p:spPr>
      </p:pic>
    </p:spTree>
    <p:extLst>
      <p:ext uri="{BB962C8B-B14F-4D97-AF65-F5344CB8AC3E}">
        <p14:creationId xmlns:p14="http://schemas.microsoft.com/office/powerpoint/2010/main" val="9290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848600" cy="1066800"/>
          </a:xfrm>
          <a:effectLst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  <a:cs typeface="Traditional Arabic" pitchFamily="2" charset="-78"/>
              </a:rPr>
              <a:t>GLUCOSE-6-PHOSPHATE DEHYDROGENASE (G6PD)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910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>
              <a:latin typeface="Corbe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The GD gene coding for G6PD is located on the </a:t>
            </a:r>
            <a:r>
              <a:rPr lang="en-US" sz="2800" dirty="0" err="1" smtClean="0">
                <a:latin typeface="Corbel" pitchFamily="34" charset="0"/>
              </a:rPr>
              <a:t>telomeric</a:t>
            </a:r>
            <a:r>
              <a:rPr lang="en-US" sz="2800" dirty="0" smtClean="0">
                <a:latin typeface="Corbel" pitchFamily="34" charset="0"/>
              </a:rPr>
              <a:t> region of the long arm of chromosome X.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  <a:cs typeface="Traditional Arabic" pitchFamily="18" charset="-78"/>
              </a:rPr>
              <a:t>G6PD is important in generating NADPH which is needed for generating GSH.</a:t>
            </a:r>
            <a:endParaRPr lang="en-US" sz="28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5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effectLst/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tx1"/>
                </a:solidFill>
                <a:latin typeface="Copperplate Gothic Light" pitchFamily="34" charset="0"/>
                <a:cs typeface="Traditional Arabic" pitchFamily="2" charset="-78"/>
              </a:rPr>
              <a:t>G6PD DEFICIENCY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410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200 millions affected worldwide.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Reduced GSH causes hemolysis in cells exposed to oxidant agent.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In the </a:t>
            </a:r>
            <a:r>
              <a:rPr lang="en-US" altLang="en-US" sz="2800" b="1" dirty="0" smtClean="0">
                <a:latin typeface="Corbel" pitchFamily="34" charset="0"/>
                <a:cs typeface="Traditional Arabic" pitchFamily="2" charset="-78"/>
              </a:rPr>
              <a:t>A-</a:t>
            </a: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 (African) type, Normal enzyme but decrease t1/2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 patients are asymptomatic unless exposed to oxidizing agent. Only aging A- RBCs have decreased G6PD.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altLang="en-US" sz="2800" b="1" dirty="0" smtClean="0">
                <a:latin typeface="Corbel" pitchFamily="34" charset="0"/>
                <a:cs typeface="Traditional Arabic" pitchFamily="2" charset="-78"/>
              </a:rPr>
              <a:t>(Med) M</a:t>
            </a: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editerranean type more severe; Enzyme deficiency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r>
              <a:rPr lang="en-US" altLang="en-US" sz="2800" dirty="0" smtClean="0">
                <a:latin typeface="Corbel" pitchFamily="34" charset="0"/>
                <a:cs typeface="Traditional Arabic" pitchFamily="2" charset="-78"/>
              </a:rPr>
              <a:t>patients are asymptomatic until exposed to oxidizing agent. Severe forms produce continuous hemolysis</a:t>
            </a:r>
            <a:endParaRPr lang="en-US" altLang="en-US" sz="2800" dirty="0" smtClean="0">
              <a:latin typeface="Corbel" pitchFamily="34" charset="0"/>
            </a:endParaRPr>
          </a:p>
          <a:p>
            <a:pPr eaLnBrk="1" hangingPunct="1">
              <a:lnSpc>
                <a:spcPct val="85000"/>
              </a:lnSpc>
              <a:defRPr/>
            </a:pPr>
            <a:endParaRPr lang="en-US" altLang="en-US" sz="28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dirty="0" smtClean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The majority of patients are asymptomatic most of the time and  go through life without ever being aware of their genetic trait.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Hemolysis after a lag of 2-3 days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Males more vulnerable than female (heterozygous)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Hemolysis due to oxidant stress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Drugs: </a:t>
            </a:r>
            <a:r>
              <a:rPr lang="en-US" altLang="en-US" sz="2000" dirty="0" err="1" smtClean="0">
                <a:latin typeface="Corbel" pitchFamily="34" charset="0"/>
              </a:rPr>
              <a:t>eg</a:t>
            </a:r>
            <a:r>
              <a:rPr lang="en-US" altLang="en-US" sz="2000" dirty="0" smtClean="0">
                <a:latin typeface="Corbel" pitchFamily="34" charset="0"/>
              </a:rPr>
              <a:t>. </a:t>
            </a:r>
            <a:r>
              <a:rPr lang="en-US" altLang="en-US" sz="2000" dirty="0" err="1" smtClean="0">
                <a:latin typeface="Corbel" pitchFamily="34" charset="0"/>
              </a:rPr>
              <a:t>Antimalarials</a:t>
            </a:r>
            <a:r>
              <a:rPr lang="en-US" altLang="en-US" sz="2000" dirty="0" smtClean="0">
                <a:latin typeface="Corbel" pitchFamily="34" charset="0"/>
              </a:rPr>
              <a:t>, sulfonamides, </a:t>
            </a:r>
            <a:r>
              <a:rPr lang="en-US" altLang="en-US" sz="2000" dirty="0" err="1" smtClean="0">
                <a:latin typeface="Corbel" pitchFamily="34" charset="0"/>
              </a:rPr>
              <a:t>furantoins</a:t>
            </a:r>
            <a:r>
              <a:rPr lang="en-US" altLang="en-US" sz="2000" dirty="0" smtClean="0">
                <a:latin typeface="Corbel" pitchFamily="34" charset="0"/>
              </a:rPr>
              <a:t>,…etc.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err="1" smtClean="0">
                <a:latin typeface="Corbel" pitchFamily="34" charset="0"/>
              </a:rPr>
              <a:t>Favism</a:t>
            </a:r>
            <a:endParaRPr lang="en-US" altLang="en-US" sz="2000" dirty="0" smtClean="0">
              <a:latin typeface="Corbe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Products of free radicals in infections.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Oxidation leads to denaturation of globin chains, and precipitation at membranes forming </a:t>
            </a:r>
            <a:r>
              <a:rPr lang="en-US" altLang="en-US" sz="2000" b="1" dirty="0" smtClean="0">
                <a:latin typeface="Corbel" pitchFamily="34" charset="0"/>
              </a:rPr>
              <a:t>Heinz bodies.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RBCs: Bite cells and Heinz bodies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Features of Extra/Intravascular hemolysis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>
                <a:latin typeface="Corbel" pitchFamily="34" charset="0"/>
              </a:rPr>
              <a:t>Features of chronic hemolysis</a:t>
            </a: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>
          <a:noFill/>
          <a:effectLst/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Copperplate Gothic Light" pitchFamily="34" charset="0"/>
              </a:rPr>
              <a:t>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35325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01871-013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888"/>
            <a:ext cx="8686800" cy="6653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9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5" descr="9EE951DC_9062_44DD_98A1_1CC7C0A1ED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495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3" name="Picture 6" descr="69F559C7_AFBA_492B_AF19_530DE58D66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7100"/>
            <a:ext cx="4572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9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u="sng" dirty="0" smtClean="0">
                <a:latin typeface="Copperplate Gothic Light" pitchFamily="34" charset="0"/>
              </a:rPr>
              <a:t>(4)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HEREDITARY SPHEROCYTOSIS</a:t>
            </a:r>
          </a:p>
        </p:txBody>
      </p:sp>
    </p:spTree>
    <p:extLst>
      <p:ext uri="{BB962C8B-B14F-4D97-AF65-F5344CB8AC3E}">
        <p14:creationId xmlns:p14="http://schemas.microsoft.com/office/powerpoint/2010/main" val="8345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Corbel" pitchFamily="34" charset="0"/>
              </a:rPr>
              <a:t>Non-immune</a:t>
            </a:r>
          </a:p>
          <a:p>
            <a:pPr>
              <a:buFontTx/>
              <a:buNone/>
            </a:pPr>
            <a:endParaRPr lang="en-US" altLang="en-US" sz="2800" dirty="0" smtClean="0">
              <a:latin typeface="Corbel" pitchFamily="34" charset="0"/>
            </a:endParaRPr>
          </a:p>
          <a:p>
            <a:r>
              <a:rPr lang="en-US" altLang="en-US" sz="2800" dirty="0" smtClean="0">
                <a:latin typeface="Corbel" pitchFamily="34" charset="0"/>
              </a:rPr>
              <a:t>Weaken vertical interaction between membrane skeleton and intrinsic protein (band 3)….membrane vesicles…shed of membrane and little cytoplasm….as a result surface area to volume ratio (S/V) decreased…</a:t>
            </a:r>
            <a:r>
              <a:rPr lang="en-US" altLang="en-US" sz="2800" dirty="0" err="1" smtClean="0">
                <a:latin typeface="Corbel" pitchFamily="34" charset="0"/>
              </a:rPr>
              <a:t>spherocytes</a:t>
            </a:r>
            <a:r>
              <a:rPr lang="en-US" altLang="en-US" sz="2800" dirty="0" smtClean="0">
                <a:latin typeface="Corbel" pitchFamily="34" charset="0"/>
              </a:rPr>
              <a:t> result “less deformability”</a:t>
            </a:r>
          </a:p>
        </p:txBody>
      </p:sp>
    </p:spTree>
    <p:extLst>
      <p:ext uri="{BB962C8B-B14F-4D97-AF65-F5344CB8AC3E}">
        <p14:creationId xmlns:p14="http://schemas.microsoft.com/office/powerpoint/2010/main" val="38437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 smtClean="0">
                <a:latin typeface="Copperplate Gothic Light" pitchFamily="34" charset="0"/>
              </a:rPr>
              <a:t>               </a:t>
            </a:r>
            <a:r>
              <a:rPr lang="en-US" altLang="en-US" sz="3600" dirty="0" smtClean="0">
                <a:latin typeface="Copperplate Gothic Light" pitchFamily="34" charset="0"/>
              </a:rPr>
              <a:t>Hemolytic anemia</a:t>
            </a:r>
            <a:r>
              <a:rPr lang="en-US" altLang="en-US" dirty="0" smtClean="0">
                <a:latin typeface="Copperplate Gothic Light" pitchFamily="34" charset="0"/>
              </a:rPr>
              <a:t/>
            </a:r>
            <a:br>
              <a:rPr lang="en-US" altLang="en-US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Hemolysis could be:</a:t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1. </a:t>
            </a:r>
            <a:r>
              <a:rPr lang="en-US" altLang="en-US" sz="3200" dirty="0" err="1" smtClean="0">
                <a:latin typeface="Copperplate Gothic Light" pitchFamily="34" charset="0"/>
              </a:rPr>
              <a:t>Intracorpuscular</a:t>
            </a:r>
            <a:r>
              <a:rPr lang="en-US" altLang="en-US" sz="3200" dirty="0" smtClean="0">
                <a:solidFill>
                  <a:srgbClr val="FFFF00"/>
                </a:solidFill>
                <a:latin typeface="Copperplate Gothic Light" pitchFamily="34" charset="0"/>
              </a:rPr>
              <a:t>:</a:t>
            </a:r>
            <a:br>
              <a:rPr lang="en-US" altLang="en-US" sz="3200" dirty="0" smtClean="0">
                <a:solidFill>
                  <a:srgbClr val="FFFF00"/>
                </a:solidFill>
                <a:latin typeface="Copperplate Gothic Light" pitchFamily="34" charset="0"/>
              </a:rPr>
            </a:br>
            <a:r>
              <a:rPr lang="en-US" altLang="en-US" sz="2400" u="sng" dirty="0" err="1" smtClean="0">
                <a:latin typeface="Corbel" pitchFamily="34" charset="0"/>
              </a:rPr>
              <a:t>a.Hereditary</a:t>
            </a:r>
            <a:r>
              <a:rPr lang="en-US" altLang="en-US" sz="2400" u="sng" dirty="0" smtClean="0">
                <a:latin typeface="Corbel" pitchFamily="34" charset="0"/>
              </a:rPr>
              <a:t> defects</a:t>
            </a:r>
            <a:br>
              <a:rPr lang="en-US" altLang="en-US" sz="2400" u="sng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1.Defects in RBC membrane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2.Enzyme defects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3.Hemoglobinopathies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4.Thalassemia syndromes</a:t>
            </a:r>
            <a:br>
              <a:rPr lang="en-US" altLang="en-US" sz="2400" dirty="0" smtClean="0">
                <a:latin typeface="Corbel" pitchFamily="34" charset="0"/>
              </a:rPr>
            </a:br>
            <a:r>
              <a:rPr lang="en-US" altLang="en-US" sz="2400" u="sng" dirty="0" smtClean="0">
                <a:latin typeface="Corbel" pitchFamily="34" charset="0"/>
              </a:rPr>
              <a:t>b. Acquired Defects</a:t>
            </a:r>
            <a:br>
              <a:rPr lang="en-US" altLang="en-US" sz="2400" u="sng" dirty="0" smtClean="0">
                <a:latin typeface="Corbel" pitchFamily="34" charset="0"/>
              </a:rPr>
            </a:br>
            <a:r>
              <a:rPr lang="en-US" altLang="en-US" sz="2400" dirty="0" smtClean="0">
                <a:latin typeface="Corbel" pitchFamily="34" charset="0"/>
              </a:rPr>
              <a:t>1. PNH</a:t>
            </a:r>
            <a:r>
              <a:rPr lang="en-US" altLang="en-US" sz="3200" dirty="0" smtClean="0">
                <a:latin typeface="Copperplate Gothic Light" pitchFamily="34" charset="0"/>
              </a:rPr>
              <a:t/>
            </a:r>
            <a:br>
              <a:rPr lang="en-US" altLang="en-US" sz="3200" dirty="0" smtClean="0">
                <a:latin typeface="Copperplate Gothic Light" pitchFamily="34" charset="0"/>
              </a:rPr>
            </a:br>
            <a:r>
              <a:rPr lang="en-US" altLang="en-US" sz="3200" dirty="0" smtClean="0">
                <a:latin typeface="Copperplate Gothic Light" pitchFamily="34" charset="0"/>
              </a:rPr>
              <a:t>2. </a:t>
            </a:r>
            <a:r>
              <a:rPr lang="en-US" altLang="en-US" sz="3200" dirty="0" err="1" smtClean="0">
                <a:latin typeface="Copperplate Gothic Light" pitchFamily="34" charset="0"/>
              </a:rPr>
              <a:t>extracorpuscular</a:t>
            </a:r>
            <a:r>
              <a:rPr lang="en-US" altLang="en-US" sz="3200" dirty="0" smtClean="0">
                <a:latin typeface="Copperplate Gothic Light" pitchFamily="34" charset="0"/>
              </a:rPr>
              <a:t> (</a:t>
            </a:r>
            <a:r>
              <a:rPr lang="en-US" altLang="en-US" sz="2400" dirty="0" smtClean="0">
                <a:latin typeface="Corbel" pitchFamily="34" charset="0"/>
              </a:rPr>
              <a:t>areas of sluggish circulation or hypo-oxygenation)</a:t>
            </a:r>
            <a:r>
              <a:rPr lang="en-US" altLang="en-US" sz="2400" dirty="0" smtClean="0">
                <a:solidFill>
                  <a:srgbClr val="FFFF00"/>
                </a:solidFill>
                <a:latin typeface="Corbel" pitchFamily="34" charset="0"/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  <a:latin typeface="Corbel" pitchFamily="34" charset="0"/>
              </a:rPr>
            </a:br>
            <a:r>
              <a:rPr lang="en-US" altLang="en-US" sz="2400" dirty="0" err="1" smtClean="0">
                <a:solidFill>
                  <a:schemeClr val="tx1"/>
                </a:solidFill>
                <a:latin typeface="Corbel" pitchFamily="34" charset="0"/>
              </a:rPr>
              <a:t>Immunhemolytic</a:t>
            </a:r>
            <a:r>
              <a:rPr lang="en-US" altLang="en-US" sz="2400" dirty="0" smtClean="0">
                <a:solidFill>
                  <a:schemeClr val="tx1"/>
                </a:solidFill>
                <a:latin typeface="Corbel" pitchFamily="34" charset="0"/>
              </a:rPr>
              <a:t> anemia, Infections, Microangiopathic,…</a:t>
            </a:r>
            <a:r>
              <a:rPr lang="en-US" altLang="en-US" sz="3200" dirty="0" smtClean="0">
                <a:solidFill>
                  <a:srgbClr val="FFFF00"/>
                </a:solidFill>
                <a:latin typeface="Copperplate Gothic Light" pitchFamily="34" charset="0"/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  <a:latin typeface="Copperplate Gothic Light" pitchFamily="34" charset="0"/>
              </a:rPr>
            </a:br>
            <a:endParaRPr lang="ar-JO" alt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S01871-013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067800" cy="1490662"/>
          </a:xfrm>
        </p:spPr>
        <p:txBody>
          <a:bodyPr/>
          <a:lstStyle/>
          <a:p>
            <a:r>
              <a:rPr lang="en-US" altLang="en-US" b="1" dirty="0" smtClean="0"/>
              <a:t>Schematic representation of the red cell membrane cytoskeleton and alterations leading to </a:t>
            </a:r>
            <a:r>
              <a:rPr lang="en-US" altLang="en-US" b="1" dirty="0" err="1" smtClean="0"/>
              <a:t>spherocytosis</a:t>
            </a:r>
            <a:r>
              <a:rPr lang="en-US" altLang="en-US" b="1" dirty="0" smtClean="0"/>
              <a:t> and </a:t>
            </a:r>
            <a:r>
              <a:rPr lang="en-US" altLang="en-US" b="1" dirty="0" err="1" smtClean="0"/>
              <a:t>hemolysis</a:t>
            </a:r>
            <a:r>
              <a:rPr lang="en-US" altLang="en-US" b="1" dirty="0" smtClean="0"/>
              <a:t>. Mutations weakening interactions involving &amp;alpha;-</a:t>
            </a:r>
            <a:r>
              <a:rPr lang="en-US" altLang="en-US" b="1" dirty="0" err="1" smtClean="0"/>
              <a:t>spectrin</a:t>
            </a:r>
            <a:r>
              <a:rPr lang="en-US" altLang="en-US" b="1" dirty="0" smtClean="0"/>
              <a:t>, &amp;beta;-</a:t>
            </a:r>
            <a:r>
              <a:rPr lang="en-US" altLang="en-US" b="1" dirty="0" err="1" smtClean="0"/>
              <a:t>spectrin</a:t>
            </a:r>
            <a:r>
              <a:rPr lang="en-US" altLang="en-US" b="1" dirty="0" smtClean="0"/>
              <a:t>, </a:t>
            </a:r>
            <a:r>
              <a:rPr lang="en-US" altLang="en-US" b="1" dirty="0" err="1" smtClean="0"/>
              <a:t>ankyrin</a:t>
            </a:r>
            <a:r>
              <a:rPr lang="en-US" altLang="en-US" b="1" dirty="0" smtClean="0"/>
              <a:t>, band 4.2, or band 3 all cause the normal biconcave red cell to lose membrane fragments and adopt a spherical shape. Such </a:t>
            </a:r>
            <a:r>
              <a:rPr lang="en-US" altLang="en-US" b="1" dirty="0" err="1" smtClean="0"/>
              <a:t>spherocytic</a:t>
            </a:r>
            <a:r>
              <a:rPr lang="en-US" altLang="en-US" b="1" dirty="0" smtClean="0"/>
              <a:t> cells are less deformable than normal and therefore become trapped in the </a:t>
            </a:r>
            <a:r>
              <a:rPr lang="en-US" altLang="en-US" b="1" dirty="0" err="1" smtClean="0"/>
              <a:t>splenic</a:t>
            </a:r>
            <a:r>
              <a:rPr lang="en-US" altLang="en-US" b="1" dirty="0" smtClean="0"/>
              <a:t> cords, where they are </a:t>
            </a:r>
            <a:r>
              <a:rPr lang="en-US" altLang="en-US" b="1" dirty="0" err="1" smtClean="0"/>
              <a:t>phagocytosed</a:t>
            </a:r>
            <a:r>
              <a:rPr lang="en-US" altLang="en-US" b="1" dirty="0" smtClean="0"/>
              <a:t> by macrophages</a:t>
            </a:r>
            <a:r>
              <a:rPr lang="en-US" altLang="en-US" b="1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1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0" y="339675"/>
            <a:ext cx="8479040" cy="63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8" y="161422"/>
            <a:ext cx="8546181" cy="65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0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40750" cy="1143000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HEREDITARY SPHEROCYTOSIS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31938"/>
            <a:ext cx="8021638" cy="5324475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Etiology: mutations in (ABS) : </a:t>
            </a:r>
            <a:r>
              <a:rPr lang="en-US" sz="2800" dirty="0" err="1" smtClean="0">
                <a:latin typeface="Corbel" pitchFamily="34" charset="0"/>
              </a:rPr>
              <a:t>Spectrin</a:t>
            </a:r>
            <a:r>
              <a:rPr lang="en-US" sz="2800" dirty="0" smtClean="0">
                <a:latin typeface="Corbel" pitchFamily="34" charset="0"/>
              </a:rPr>
              <a:t>, </a:t>
            </a:r>
            <a:r>
              <a:rPr lang="en-US" sz="2800" dirty="0" err="1" smtClean="0">
                <a:latin typeface="Corbel" pitchFamily="34" charset="0"/>
              </a:rPr>
              <a:t>Ankyrin</a:t>
            </a:r>
            <a:r>
              <a:rPr lang="en-US" sz="2800" dirty="0" smtClean="0">
                <a:latin typeface="Corbel" pitchFamily="34" charset="0"/>
              </a:rPr>
              <a:t>, and band 3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General features: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Autosomal dominant, 20% mutation (AR worse)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Spherocytes in peripheral blood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High reticulocyte count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Splenomegaly (500-1000 gm)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Mildly elevated indirect bilirubin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Increased osmotic fragility especially after incubation for 24 hours at 37</a:t>
            </a:r>
            <a:r>
              <a:rPr lang="en-US" baseline="30000" dirty="0" smtClean="0">
                <a:latin typeface="Corbel" pitchFamily="34" charset="0"/>
              </a:rPr>
              <a:t>o</a:t>
            </a:r>
            <a:r>
              <a:rPr lang="en-US" dirty="0" smtClean="0">
                <a:latin typeface="Corbel" pitchFamily="34" charset="0"/>
              </a:rPr>
              <a:t>C (in hypotonic)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Splenectomy helps in correcting anemia</a:t>
            </a:r>
          </a:p>
        </p:txBody>
      </p:sp>
    </p:spTree>
    <p:extLst>
      <p:ext uri="{BB962C8B-B14F-4D97-AF65-F5344CB8AC3E}">
        <p14:creationId xmlns:p14="http://schemas.microsoft.com/office/powerpoint/2010/main" val="23305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Anemia, splenomegaly and jaundice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Severity of anemia correlates with </a:t>
            </a:r>
            <a:r>
              <a:rPr lang="en-US" sz="2800" dirty="0" err="1" smtClean="0">
                <a:latin typeface="Corbel" pitchFamily="34" charset="0"/>
              </a:rPr>
              <a:t>spectrin</a:t>
            </a:r>
            <a:r>
              <a:rPr lang="en-US" sz="2800" dirty="0" smtClean="0">
                <a:latin typeface="Corbel" pitchFamily="34" charset="0"/>
              </a:rPr>
              <a:t> deficiency.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Severe HS (10%); transfusion dependent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Mild HS (20%), no anemia (</a:t>
            </a:r>
            <a:r>
              <a:rPr lang="en-US" sz="2800" dirty="0" err="1" smtClean="0">
                <a:latin typeface="Corbel" pitchFamily="34" charset="0"/>
              </a:rPr>
              <a:t>erythropoiesis</a:t>
            </a:r>
            <a:r>
              <a:rPr lang="en-US" sz="2800" dirty="0" smtClean="0">
                <a:latin typeface="Corbel" pitchFamily="34" charset="0"/>
              </a:rPr>
              <a:t> compensates for production)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Typical HS (70%); moderately severe anemia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Clinical course often is stable but may be punctuated by aplastic crises.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43000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HEREDITARY SPHEROCYTOSIS</a:t>
            </a:r>
          </a:p>
        </p:txBody>
      </p:sp>
    </p:spTree>
    <p:extLst>
      <p:ext uri="{BB962C8B-B14F-4D97-AF65-F5344CB8AC3E}">
        <p14:creationId xmlns:p14="http://schemas.microsoft.com/office/powerpoint/2010/main" val="1492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91" y="703325"/>
            <a:ext cx="7720209" cy="56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u="sng" dirty="0" smtClean="0">
                <a:latin typeface="Corbel" pitchFamily="34" charset="0"/>
              </a:rPr>
              <a:t>Complications</a:t>
            </a:r>
            <a:r>
              <a:rPr lang="en-US" sz="2800" dirty="0" smtClean="0">
                <a:latin typeface="Corbel" pitchFamily="34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Gallbladder stones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Foot and lower leg ulcers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Aplastic crisis</a:t>
            </a:r>
          </a:p>
          <a:p>
            <a:pPr eaLnBrk="1" hangingPunct="1">
              <a:defRPr/>
            </a:pPr>
            <a:r>
              <a:rPr lang="en-US" sz="2800" dirty="0" smtClean="0">
                <a:latin typeface="Corbel" pitchFamily="34" charset="0"/>
              </a:rPr>
              <a:t>Skeletal abnormalities (severe cases)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  <a:effectLst/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HEREDITARY SPHEROCYTOSIS</a:t>
            </a:r>
          </a:p>
        </p:txBody>
      </p:sp>
    </p:spTree>
    <p:extLst>
      <p:ext uri="{BB962C8B-B14F-4D97-AF65-F5344CB8AC3E}">
        <p14:creationId xmlns:p14="http://schemas.microsoft.com/office/powerpoint/2010/main" val="23596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>Immune Hemolytic Anemia</a:t>
            </a:r>
            <a: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  <a:t/>
            </a:r>
            <a:b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Light" pitchFamily="34" charset="0"/>
              </a:rPr>
            </a:br>
            <a:endParaRPr lang="en-US" sz="36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Light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marL="533400" indent="-533400" eaLnBrk="1" hangingPunct="1">
              <a:lnSpc>
                <a:spcPct val="16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Due to </a:t>
            </a:r>
            <a:r>
              <a:rPr lang="en-US" sz="2800" b="1" dirty="0" smtClean="0">
                <a:latin typeface="Corbel" pitchFamily="34" charset="0"/>
              </a:rPr>
              <a:t>antibodies</a:t>
            </a:r>
            <a:r>
              <a:rPr lang="en-US" sz="2800" dirty="0" smtClean="0">
                <a:latin typeface="Corbel" pitchFamily="34" charset="0"/>
              </a:rPr>
              <a:t> </a:t>
            </a:r>
          </a:p>
          <a:p>
            <a:pPr marL="533400" indent="-533400" eaLnBrk="1" hangingPunct="1">
              <a:lnSpc>
                <a:spcPct val="16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Antibodies may arise </a:t>
            </a:r>
            <a:r>
              <a:rPr lang="en-US" sz="2800" u="sng" dirty="0" smtClean="0">
                <a:latin typeface="Corbel" pitchFamily="34" charset="0"/>
              </a:rPr>
              <a:t>spontaneously</a:t>
            </a:r>
            <a:r>
              <a:rPr lang="en-US" sz="2800" dirty="0" smtClean="0">
                <a:latin typeface="Corbel" pitchFamily="34" charset="0"/>
              </a:rPr>
              <a:t> or be </a:t>
            </a:r>
            <a:r>
              <a:rPr lang="en-US" sz="2800" u="sng" dirty="0" smtClean="0">
                <a:latin typeface="Corbel" pitchFamily="34" charset="0"/>
              </a:rPr>
              <a:t>induced</a:t>
            </a:r>
            <a:r>
              <a:rPr lang="en-US" sz="2800" dirty="0" smtClean="0">
                <a:latin typeface="Corbel" pitchFamily="34" charset="0"/>
              </a:rPr>
              <a:t> by exogenous agent such as chemicals or drugs.</a:t>
            </a:r>
          </a:p>
          <a:p>
            <a:pPr marL="533400" indent="-533400" eaLnBrk="1" hangingPunct="1">
              <a:lnSpc>
                <a:spcPct val="160000"/>
              </a:lnSpc>
              <a:defRPr/>
            </a:pPr>
            <a:r>
              <a:rPr lang="en-US" sz="2800" b="1" dirty="0" smtClean="0">
                <a:latin typeface="Corbel" pitchFamily="34" charset="0"/>
              </a:rPr>
              <a:t>Uncommon</a:t>
            </a:r>
            <a:r>
              <a:rPr lang="en-US" sz="2800" dirty="0" smtClean="0">
                <a:latin typeface="Corbel" pitchFamily="34" charset="0"/>
              </a:rPr>
              <a:t> and classified according to:</a:t>
            </a:r>
          </a:p>
          <a:p>
            <a:pPr marL="533400" indent="-533400" eaLnBrk="1" hangingPunct="1">
              <a:lnSpc>
                <a:spcPct val="160000"/>
              </a:lnSpc>
              <a:buFontTx/>
              <a:buAutoNum type="arabicParenBoth"/>
              <a:defRPr/>
            </a:pPr>
            <a:r>
              <a:rPr lang="en-US" sz="2400" dirty="0" smtClean="0">
                <a:latin typeface="Corbel" pitchFamily="34" charset="0"/>
              </a:rPr>
              <a:t>The nature of the antibody</a:t>
            </a:r>
          </a:p>
          <a:p>
            <a:pPr marL="533400" indent="-533400" eaLnBrk="1" hangingPunct="1">
              <a:lnSpc>
                <a:spcPct val="160000"/>
              </a:lnSpc>
              <a:buFontTx/>
              <a:buAutoNum type="arabicParenBoth"/>
              <a:defRPr/>
            </a:pPr>
            <a:r>
              <a:rPr lang="en-US" sz="2400" dirty="0" smtClean="0">
                <a:latin typeface="Corbel" pitchFamily="34" charset="0"/>
              </a:rPr>
              <a:t>The presence of predisposing conditions. </a:t>
            </a:r>
          </a:p>
          <a:p>
            <a:pPr marL="533400" indent="-533400" eaLnBrk="1" hangingPunct="1">
              <a:lnSpc>
                <a:spcPct val="160000"/>
              </a:lnSpc>
              <a:defRPr/>
            </a:pPr>
            <a:endParaRPr lang="en-US" sz="24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4638"/>
            <a:ext cx="8382000" cy="5745162"/>
          </a:xfrm>
        </p:spPr>
        <p:txBody>
          <a:bodyPr/>
          <a:lstStyle/>
          <a:p>
            <a:pPr algn="l">
              <a:defRPr/>
            </a:pPr>
            <a:r>
              <a:rPr lang="en-US" altLang="en-US" sz="3600" b="1" dirty="0" smtClean="0">
                <a:latin typeface="Copperplate Gothic Light" pitchFamily="34" charset="0"/>
              </a:rPr>
              <a:t>        </a:t>
            </a:r>
            <a:r>
              <a:rPr lang="en-US" altLang="en-US" sz="3600" dirty="0" smtClean="0">
                <a:latin typeface="Copperplate Gothic Light" pitchFamily="34" charset="0"/>
              </a:rPr>
              <a:t>Immune Hemolytic Anemia</a:t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3600" b="1" dirty="0" smtClean="0">
                <a:latin typeface="Copperplate Gothic Light" pitchFamily="34" charset="0"/>
              </a:rPr>
              <a:t/>
            </a:r>
            <a:br>
              <a:rPr lang="en-US" altLang="en-US" sz="3600" b="1" dirty="0" smtClean="0">
                <a:latin typeface="Copperplate Gothic Light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Three broad categories: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/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1. </a:t>
            </a:r>
            <a:r>
              <a:rPr lang="en-US" altLang="en-US" sz="2800" b="1" dirty="0" err="1" smtClean="0">
                <a:latin typeface="Corbel" pitchFamily="34" charset="0"/>
              </a:rPr>
              <a:t>Alloimmune</a:t>
            </a:r>
            <a:r>
              <a:rPr lang="en-US" altLang="en-US" sz="2800" dirty="0" smtClean="0">
                <a:latin typeface="Corbel" pitchFamily="34" charset="0"/>
              </a:rPr>
              <a:t>: The patient produces alloantibodies to foreign red cell antigens (transfusion, pregnancy, or organ transplant)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2. </a:t>
            </a:r>
            <a:r>
              <a:rPr lang="en-US" altLang="en-US" sz="2800" b="1" dirty="0" smtClean="0">
                <a:latin typeface="Corbel" pitchFamily="34" charset="0"/>
              </a:rPr>
              <a:t>Autoimmune</a:t>
            </a:r>
            <a:r>
              <a:rPr lang="en-US" altLang="en-US" sz="2800" dirty="0" smtClean="0">
                <a:latin typeface="Corbel" pitchFamily="34" charset="0"/>
              </a:rPr>
              <a:t>: Autoreactive antibodies (loss of self recognition of individual's own red cell antigen) </a:t>
            </a:r>
            <a:br>
              <a:rPr lang="en-US" altLang="en-US" sz="2800" dirty="0" smtClean="0">
                <a:latin typeface="Corbel" pitchFamily="34" charset="0"/>
              </a:rPr>
            </a:br>
            <a:r>
              <a:rPr lang="en-US" altLang="en-US" sz="2800" dirty="0" smtClean="0">
                <a:latin typeface="Corbel" pitchFamily="34" charset="0"/>
              </a:rPr>
              <a:t>3. </a:t>
            </a:r>
            <a:r>
              <a:rPr lang="en-US" altLang="en-US" sz="2800" b="1" dirty="0" smtClean="0">
                <a:latin typeface="Corbel" pitchFamily="34" charset="0"/>
              </a:rPr>
              <a:t>Drug-induced</a:t>
            </a:r>
            <a:r>
              <a:rPr lang="en-US" altLang="en-US" sz="2800" dirty="0" smtClean="0">
                <a:latin typeface="Corbel" pitchFamily="34" charset="0"/>
              </a:rPr>
              <a:t>: Antibodies against red cells coated with drug or it is metabolites.</a:t>
            </a:r>
            <a:r>
              <a:rPr lang="en-US" altLang="en-US" sz="3600" dirty="0" smtClean="0">
                <a:latin typeface="Corbel" pitchFamily="34" charset="0"/>
              </a:rPr>
              <a:t/>
            </a:r>
            <a:br>
              <a:rPr lang="en-US" altLang="en-US" sz="3600" dirty="0" smtClean="0">
                <a:latin typeface="Corbel" pitchFamily="34" charset="0"/>
              </a:rPr>
            </a:br>
            <a:endParaRPr lang="en-US" altLang="en-US" sz="3600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latin typeface="Corbel" pitchFamily="34" charset="0"/>
              </a:rPr>
              <a:t>Hemolytic Anemia due to Autoantibodies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latin typeface="Corbel" pitchFamily="34" charset="0"/>
              </a:rPr>
              <a:t>Warm Antibody</a:t>
            </a:r>
            <a:r>
              <a:rPr lang="en-US" altLang="en-US" sz="2000" b="1" dirty="0" smtClean="0">
                <a:latin typeface="Corbel" pitchFamily="34" charset="0"/>
              </a:rPr>
              <a:t>: </a:t>
            </a:r>
            <a:r>
              <a:rPr lang="en-US" altLang="en-US" sz="1600" b="1" dirty="0" smtClean="0">
                <a:latin typeface="Corbel" pitchFamily="34" charset="0"/>
              </a:rPr>
              <a:t>IgG/IgA type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Activated at body temp. (37 c)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Opsonization, phagocytosis and spherocytosis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80% of immune hemolytic anemias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Primary (50-70%)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Secondary: 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lymphomas &amp;</a:t>
            </a:r>
            <a:r>
              <a:rPr lang="en-US" altLang="en-US" sz="1600" b="1" dirty="0" err="1" smtClean="0">
                <a:latin typeface="Corbel" pitchFamily="34" charset="0"/>
              </a:rPr>
              <a:t>leukemias</a:t>
            </a:r>
            <a:endParaRPr lang="en-US" altLang="en-US" sz="1600" b="1" dirty="0" smtClean="0">
              <a:latin typeface="Corbel" pitchFamily="34" charset="0"/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Hepatitis B and A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SLE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en-US" sz="1600" b="1" dirty="0" smtClean="0">
                <a:latin typeface="Corbel" pitchFamily="34" charset="0"/>
              </a:rPr>
              <a:t>Drugs</a:t>
            </a:r>
          </a:p>
          <a:p>
            <a:pPr lvl="2" eaLnBrk="1" hangingPunct="1">
              <a:lnSpc>
                <a:spcPct val="120000"/>
              </a:lnSpc>
              <a:defRPr/>
            </a:pPr>
            <a:endParaRPr lang="en-US" altLang="en-US" b="1" dirty="0" smtClean="0">
              <a:latin typeface="Corbe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altLang="en-US" sz="2000" b="1" dirty="0" smtClean="0">
              <a:latin typeface="Corbel" pitchFamily="34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724400" cy="49530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Cold Antibody</a:t>
            </a:r>
            <a:r>
              <a:rPr lang="en-US" altLang="en-US" sz="1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: </a:t>
            </a:r>
            <a:r>
              <a:rPr lang="en-US" altLang="en-US" sz="1800" b="1" dirty="0" smtClean="0">
                <a:latin typeface="Corbel" pitchFamily="34" charset="0"/>
              </a:rPr>
              <a:t>IgM type active at 0-4</a:t>
            </a:r>
            <a:r>
              <a:rPr lang="en-US" altLang="en-US" sz="1800" b="1" baseline="30000" dirty="0" smtClean="0">
                <a:latin typeface="Corbel" pitchFamily="34" charset="0"/>
              </a:rPr>
              <a:t>o</a:t>
            </a:r>
            <a:r>
              <a:rPr lang="en-US" altLang="en-US" sz="1800" b="1" dirty="0" smtClean="0">
                <a:latin typeface="Corbel" pitchFamily="34" charset="0"/>
              </a:rPr>
              <a:t>C 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(seasonal) or at periphery (fingers, toes)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IgM/C3b: late complement fixation does not occur, blood moves to warm are (spleen)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Dissociation of IgM and Opsonization through C3b in spleen (extravascular hemolysis)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IgM agglutination (Raynaud phenomena)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Acute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Infectious mono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Mycoplasma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Chronic: 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idiopathic</a:t>
            </a:r>
          </a:p>
          <a:p>
            <a:pPr lvl="2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Lymphomas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Cold </a:t>
            </a:r>
            <a:r>
              <a:rPr lang="en-US" altLang="en-US" sz="1800" b="1" dirty="0" err="1" smtClean="0">
                <a:latin typeface="Corbel" pitchFamily="34" charset="0"/>
              </a:rPr>
              <a:t>hemolysin</a:t>
            </a:r>
            <a:r>
              <a:rPr lang="en-US" altLang="en-US" sz="1800" b="1" dirty="0" smtClean="0">
                <a:latin typeface="Corbel" pitchFamily="34" charset="0"/>
              </a:rPr>
              <a:t> (paroxysmal cold </a:t>
            </a:r>
            <a:r>
              <a:rPr lang="en-US" altLang="en-US" sz="1800" b="1" dirty="0" err="1" smtClean="0">
                <a:latin typeface="Corbel" pitchFamily="34" charset="0"/>
              </a:rPr>
              <a:t>hemoglobinuria</a:t>
            </a:r>
            <a:r>
              <a:rPr lang="en-US" altLang="en-US" sz="1800" b="1" dirty="0" smtClean="0">
                <a:latin typeface="Corbel" pitchFamily="34" charset="0"/>
              </a:rPr>
              <a:t> 1-7%)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IgG type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altLang="en-US" sz="1800" b="1" dirty="0" smtClean="0">
                <a:latin typeface="Corbel" pitchFamily="34" charset="0"/>
              </a:rPr>
              <a:t>Post infections: measles, mumps, mycoplasma, others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en-US" altLang="en-US" sz="1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altLang="en-US" sz="1800" dirty="0" smtClean="0">
              <a:latin typeface="Corbel" pitchFamily="34" charset="0"/>
            </a:endParaRPr>
          </a:p>
        </p:txBody>
      </p:sp>
      <p:sp>
        <p:nvSpPr>
          <p:cNvPr id="119813" name="Rectangle 6"/>
          <p:cNvSpPr>
            <a:spLocks noChangeArrowheads="1"/>
          </p:cNvSpPr>
          <p:nvPr/>
        </p:nvSpPr>
        <p:spPr bwMode="auto">
          <a:xfrm>
            <a:off x="228600" y="1600200"/>
            <a:ext cx="4191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119814" name="Rectangle 7"/>
          <p:cNvSpPr>
            <a:spLocks noChangeArrowheads="1"/>
          </p:cNvSpPr>
          <p:nvPr/>
        </p:nvSpPr>
        <p:spPr bwMode="auto">
          <a:xfrm>
            <a:off x="4495800" y="1600200"/>
            <a:ext cx="46482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  <p:extLst>
      <p:ext uri="{BB962C8B-B14F-4D97-AF65-F5344CB8AC3E}">
        <p14:creationId xmlns:p14="http://schemas.microsoft.com/office/powerpoint/2010/main" val="24118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9676"/>
            <a:ext cx="8077199" cy="6064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8668"/>
            <a:ext cx="2765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https://www.slideshare.net</a:t>
            </a:r>
          </a:p>
        </p:txBody>
      </p:sp>
    </p:spTree>
    <p:extLst>
      <p:ext uri="{BB962C8B-B14F-4D97-AF65-F5344CB8AC3E}">
        <p14:creationId xmlns:p14="http://schemas.microsoft.com/office/powerpoint/2010/main" val="6379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2" y="454094"/>
            <a:ext cx="8225146" cy="617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  <a:effectLst>
            <a:outerShdw dist="35921" dir="2700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u="sng" dirty="0" smtClean="0">
                <a:solidFill>
                  <a:schemeClr val="tx1"/>
                </a:solidFill>
                <a:latin typeface="Copperplate Gothic Light" pitchFamily="34" charset="0"/>
              </a:rPr>
              <a:t>Paroxysmal Nocturnal </a:t>
            </a:r>
            <a:r>
              <a:rPr lang="en-US" altLang="en-US" sz="3600" b="1" u="sng" dirty="0" err="1" smtClean="0">
                <a:solidFill>
                  <a:schemeClr val="tx1"/>
                </a:solidFill>
                <a:latin typeface="Copperplate Gothic Light" pitchFamily="34" charset="0"/>
              </a:rPr>
              <a:t>Hemoglobinuria</a:t>
            </a:r>
            <a:r>
              <a:rPr lang="en-US" altLang="en-US" sz="3600" b="1" u="sng" dirty="0" smtClean="0">
                <a:solidFill>
                  <a:schemeClr val="tx1"/>
                </a:solidFill>
                <a:latin typeface="Copperplate Gothic Light" pitchFamily="34" charset="0"/>
              </a:rPr>
              <a:t> (PNH)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latin typeface="Corbel" pitchFamily="34" charset="0"/>
              </a:rPr>
              <a:t>Acquired</a:t>
            </a:r>
            <a:r>
              <a:rPr lang="en-US" sz="2400" dirty="0" smtClean="0">
                <a:latin typeface="Corbel" pitchFamily="34" charset="0"/>
              </a:rPr>
              <a:t> clonal stem cell disorder result from </a:t>
            </a:r>
            <a:r>
              <a:rPr lang="en-US" sz="2400" u="sng" dirty="0" smtClean="0">
                <a:latin typeface="Corbel" pitchFamily="34" charset="0"/>
              </a:rPr>
              <a:t>somatic (non germline) </a:t>
            </a:r>
            <a:r>
              <a:rPr lang="en-US" sz="2400" dirty="0" smtClean="0">
                <a:latin typeface="Corbel" pitchFamily="34" charset="0"/>
              </a:rPr>
              <a:t>mutation in myeloid stem cell.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Characterized by production of abnormal RBCs, granulocytes and platelets.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RBC's are susceptible to destruction by complement.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Deficiency or decrease of: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CD55 (DAF)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CD59 (MIRL)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C8 binding protein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CD58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CD14, CD24, CD16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rbel" pitchFamily="34" charset="0"/>
              </a:rPr>
              <a:t>All these proteins are attached to anchor protein </a:t>
            </a:r>
            <a:r>
              <a:rPr lang="en-US" sz="2400" dirty="0" err="1" smtClean="0">
                <a:latin typeface="Corbel" pitchFamily="34" charset="0"/>
              </a:rPr>
              <a:t>phophatidylinositolglycal</a:t>
            </a:r>
            <a:r>
              <a:rPr lang="en-US" sz="2400" dirty="0" smtClean="0">
                <a:latin typeface="Corbel" pitchFamily="34" charset="0"/>
              </a:rPr>
              <a:t> (PIG) which is affected in PIGA mutation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7"/>
            <a:ext cx="9144000" cy="71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68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effectLst/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tx1"/>
                </a:solidFill>
                <a:latin typeface="Copperplate Gothic Light" pitchFamily="34" charset="0"/>
              </a:rPr>
              <a:t>PNH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Somatic mutation: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>
                <a:latin typeface="Corbel" pitchFamily="34" charset="0"/>
              </a:rPr>
              <a:t>Occurs after conception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>
                <a:latin typeface="Corbel" pitchFamily="34" charset="0"/>
              </a:rPr>
              <a:t>In all cells except eggs and sperms</a:t>
            </a:r>
          </a:p>
          <a:p>
            <a:pPr marL="0" indent="0" eaLnBrk="1" hangingPunct="1">
              <a:buNone/>
              <a:defRPr/>
            </a:pPr>
            <a:r>
              <a:rPr lang="en-US" sz="1800" b="1" dirty="0" smtClean="0">
                <a:latin typeface="Corbel" pitchFamily="34" charset="0"/>
              </a:rPr>
              <a:t>Not passed to children</a:t>
            </a:r>
          </a:p>
          <a:p>
            <a:pPr>
              <a:defRPr/>
            </a:pPr>
            <a:r>
              <a:rPr lang="en-US" sz="2200" dirty="0" smtClean="0">
                <a:latin typeface="Corbel" pitchFamily="34" charset="0"/>
              </a:rPr>
              <a:t>PIGA gene is X-Linked (on X-chromosome)</a:t>
            </a: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Young adults</a:t>
            </a: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Chronic hemolysis with </a:t>
            </a:r>
            <a:r>
              <a:rPr lang="en-US" sz="2200" dirty="0" err="1" smtClean="0">
                <a:latin typeface="Corbel" pitchFamily="34" charset="0"/>
              </a:rPr>
              <a:t>hemosiderinuria</a:t>
            </a:r>
            <a:r>
              <a:rPr lang="en-US" sz="2200" dirty="0" smtClean="0">
                <a:latin typeface="Corbel" pitchFamily="34" charset="0"/>
              </a:rPr>
              <a:t> with or without </a:t>
            </a:r>
            <a:r>
              <a:rPr lang="en-US" sz="2200" dirty="0" err="1" smtClean="0">
                <a:latin typeface="Corbel" pitchFamily="34" charset="0"/>
              </a:rPr>
              <a:t>hemoglobinuria</a:t>
            </a:r>
            <a:endParaRPr lang="en-US" sz="2200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Normochromic normocytic anemia. Less commonly, microcytic hypochromic</a:t>
            </a: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Reticulocytosis</a:t>
            </a: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Venous thrombosis</a:t>
            </a:r>
          </a:p>
          <a:p>
            <a:pPr eaLnBrk="1" hangingPunct="1">
              <a:defRPr/>
            </a:pPr>
            <a:r>
              <a:rPr lang="en-US" sz="2200" dirty="0" smtClean="0">
                <a:latin typeface="Corbel" pitchFamily="34" charset="0"/>
              </a:rPr>
              <a:t>Flow cytometry for expression of CD55, CD58, CD59</a:t>
            </a:r>
          </a:p>
        </p:txBody>
      </p:sp>
    </p:spTree>
    <p:extLst>
      <p:ext uri="{BB962C8B-B14F-4D97-AF65-F5344CB8AC3E}">
        <p14:creationId xmlns:p14="http://schemas.microsoft.com/office/powerpoint/2010/main" val="9362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latin typeface="Copperplate Gothic Light" pitchFamily="34" charset="0"/>
              </a:rPr>
              <a:t>Hemolytic anemias due to mechanical trauma to RBCs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41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u="sng" dirty="0" smtClean="0">
                <a:latin typeface="Corbel" pitchFamily="34" charset="0"/>
              </a:rPr>
              <a:t>Etiology</a:t>
            </a:r>
            <a:endParaRPr lang="en-US" b="1" dirty="0" smtClean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Artificial valves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March hemolysis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Microangiopathic hemolytic anemia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DIC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Malignant hypertension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TTP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Corbel" pitchFamily="34" charset="0"/>
              </a:rPr>
              <a:t>Hemolytic uremic syndrome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latin typeface="Corbel" pitchFamily="34" charset="0"/>
            </a:endParaRP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981200"/>
            <a:ext cx="3570288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smtClean="0">
                <a:latin typeface="Corbel" pitchFamily="34" charset="0"/>
              </a:rPr>
              <a:t>Morphology</a:t>
            </a:r>
            <a:endParaRPr lang="en-US" b="1" dirty="0" smtClean="0">
              <a:latin typeface="Corbel" pitchFamily="34" charset="0"/>
            </a:endParaRPr>
          </a:p>
          <a:p>
            <a:pPr eaLnBrk="1" hangingPunct="1">
              <a:defRPr/>
            </a:pPr>
            <a:r>
              <a:rPr lang="en-US" dirty="0" smtClean="0">
                <a:latin typeface="Corbel" pitchFamily="34" charset="0"/>
              </a:rPr>
              <a:t>Significant poikilocytosis with helmet cells, triangular cells and </a:t>
            </a:r>
            <a:r>
              <a:rPr lang="en-US" dirty="0" err="1" smtClean="0">
                <a:latin typeface="Corbel" pitchFamily="34" charset="0"/>
              </a:rPr>
              <a:t>schistocytes</a:t>
            </a:r>
            <a:endParaRPr lang="en-US" dirty="0" smtClean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S01871-013-f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0"/>
            <a:ext cx="5715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6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0" y="339676"/>
            <a:ext cx="8631440" cy="64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74" y="457200"/>
            <a:ext cx="794168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8046"/>
            <a:ext cx="8403157" cy="6308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855" y="6488668"/>
            <a:ext cx="2716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https://www.thinglink.com</a:t>
            </a:r>
          </a:p>
        </p:txBody>
      </p:sp>
    </p:spTree>
    <p:extLst>
      <p:ext uri="{BB962C8B-B14F-4D97-AF65-F5344CB8AC3E}">
        <p14:creationId xmlns:p14="http://schemas.microsoft.com/office/powerpoint/2010/main" val="41209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latin typeface="Copperplate Gothic Light" pitchFamily="34" charset="0"/>
              </a:rPr>
              <a:t>Features of Hemolytic Anemia</a:t>
            </a:r>
            <a:br>
              <a:rPr lang="en-US" altLang="en-US" sz="3600" dirty="0" smtClean="0">
                <a:latin typeface="Copperplate Gothic Light" pitchFamily="34" charset="0"/>
              </a:rPr>
            </a:br>
            <a:r>
              <a:rPr lang="en-US" altLang="en-US" sz="3600" dirty="0" smtClean="0">
                <a:latin typeface="Copperplate Gothic Light" pitchFamily="34" charset="0"/>
              </a:rPr>
              <a:t>(</a:t>
            </a:r>
            <a:r>
              <a:rPr lang="en-US" altLang="en-US" sz="3600" dirty="0" smtClean="0">
                <a:latin typeface="Corbel" pitchFamily="34" charset="0"/>
              </a:rPr>
              <a:t>Intra- and Extravascular)</a:t>
            </a:r>
            <a:endParaRPr lang="en-US" altLang="en-US" sz="3600" dirty="0" smtClean="0">
              <a:latin typeface="Copperplate Gothic Light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Shortened RBCs survival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Elevated erythropoietin level leading to increased </a:t>
            </a:r>
            <a:r>
              <a:rPr lang="en-US" sz="2800" dirty="0" err="1" smtClean="0">
                <a:latin typeface="Corbel" pitchFamily="34" charset="0"/>
              </a:rPr>
              <a:t>erythrpoiesis</a:t>
            </a:r>
            <a:r>
              <a:rPr lang="en-US" sz="2800" dirty="0" smtClean="0">
                <a:latin typeface="Corbel" pitchFamily="34" charset="0"/>
              </a:rPr>
              <a:t> and early release of RBCs from marrow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err="1" smtClean="0">
                <a:latin typeface="Corbel" pitchFamily="34" charset="0"/>
              </a:rPr>
              <a:t>Reticulocytosis</a:t>
            </a:r>
            <a:endParaRPr lang="en-US" sz="2800" dirty="0" smtClean="0">
              <a:latin typeface="Corbel" pitchFamily="34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Accumulation of products of </a:t>
            </a:r>
            <a:r>
              <a:rPr lang="en-US" sz="2800" dirty="0" err="1" smtClean="0">
                <a:latin typeface="Corbel" pitchFamily="34" charset="0"/>
              </a:rPr>
              <a:t>Hb</a:t>
            </a:r>
            <a:r>
              <a:rPr lang="en-US" sz="2800" dirty="0" smtClean="0">
                <a:latin typeface="Corbel" pitchFamily="34" charset="0"/>
              </a:rPr>
              <a:t>. Catabolism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smtClean="0">
                <a:latin typeface="Corbel" pitchFamily="34" charset="0"/>
              </a:rPr>
              <a:t>Elevation in </a:t>
            </a:r>
            <a:r>
              <a:rPr lang="en-US" sz="2800" dirty="0" err="1" smtClean="0">
                <a:latin typeface="Corbel" pitchFamily="34" charset="0"/>
              </a:rPr>
              <a:t>ind.</a:t>
            </a:r>
            <a:r>
              <a:rPr lang="en-US" sz="2800" dirty="0" smtClean="0">
                <a:latin typeface="Corbel" pitchFamily="34" charset="0"/>
              </a:rPr>
              <a:t> Bilirubin and LDH</a:t>
            </a:r>
          </a:p>
        </p:txBody>
      </p:sp>
    </p:spTree>
    <p:extLst>
      <p:ext uri="{BB962C8B-B14F-4D97-AF65-F5344CB8AC3E}">
        <p14:creationId xmlns:p14="http://schemas.microsoft.com/office/powerpoint/2010/main" val="35907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1810</Words>
  <Application>Microsoft Office PowerPoint</Application>
  <PresentationFormat>On-screen Show (4:3)</PresentationFormat>
  <Paragraphs>297</Paragraphs>
  <Slides>78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Office Theme</vt:lpstr>
      <vt:lpstr>Document</vt:lpstr>
      <vt:lpstr>PowerPoint Presentation</vt:lpstr>
      <vt:lpstr>                 Hemolytic anemia  Hemolysis could be due to:  1. Intrinsic factors (look for inherited disease, or history of life long anemia, or family history of anemia, gallstones, and jaundice) 2. Infection 3. plasma factors 4. Mechanical</vt:lpstr>
      <vt:lpstr>PowerPoint Presentation</vt:lpstr>
      <vt:lpstr>             Hemolytic anemia  Hemolysis could be:  1. Intravascular   2. extravascular (areas of sluggish circulation or hypo-oxygenation) </vt:lpstr>
      <vt:lpstr>PowerPoint Presentation</vt:lpstr>
      <vt:lpstr>               Hemolytic anemia Hemolysis could be:  1. Intracorpuscular: a.Hereditary defects 1.Defects in RBC membrane 2.Enzyme defects 3.Hemoglobinopathies 4.Thalassemia syndromes b. Acquired Defects 1. PNH 2. extracorpuscular (areas of sluggish circulation or hypo-oxygenation) Immunhemolytic anemia, Infections, Microangiopathic,… </vt:lpstr>
      <vt:lpstr>PowerPoint Presentation</vt:lpstr>
      <vt:lpstr>PowerPoint Presentation</vt:lpstr>
      <vt:lpstr>Features of Hemolytic Anemia (Intra- and Extravascular)</vt:lpstr>
      <vt:lpstr>Clues?  Intravascular Hemolysis: *Hburia, Hbemia, and Hemosiderinuria *Marked decrease in Haptoglobin “almost absent”  Extravascular Hemolysis: *More common *No Hburia, Hbemia, and Hemosiderinuria *Mild decrease in Haptoglobin *Splenomegaly</vt:lpstr>
      <vt:lpstr>Marrow Response To Hemolysis</vt:lpstr>
      <vt:lpstr>PowerPoint Presentation</vt:lpstr>
      <vt:lpstr>NORMAL HUMAN HEMOGLOBINS</vt:lpstr>
      <vt:lpstr>PowerPoint Presentation</vt:lpstr>
      <vt:lpstr>(1) SICKLE CELL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CONSEQUENCES OF SICKLING</vt:lpstr>
      <vt:lpstr>PowerPoint Presentation</vt:lpstr>
      <vt:lpstr>Spleen in Sickle Cell Anemia</vt:lpstr>
      <vt:lpstr>PowerPoint Presentation</vt:lpstr>
      <vt:lpstr>PowerPoint Presentation</vt:lpstr>
      <vt:lpstr>DX.</vt:lpstr>
      <vt:lpstr>Rx.  1- Adequate hydration 2- Pain relief 3- Antibiotic therapy 4. In severe cases, exchange transfusion to reduce the Hgb S.</vt:lpstr>
      <vt:lpstr>(2) Thalassemia</vt:lpstr>
      <vt:lpstr>FEATURES OF THALASSEMIA</vt:lpstr>
      <vt:lpstr>PowerPoint Presentation</vt:lpstr>
      <vt:lpstr>PowerPoint Presentation</vt:lpstr>
      <vt:lpstr>PowerPoint Presentation</vt:lpstr>
      <vt:lpstr>PowerPoint Presentation</vt:lpstr>
      <vt:lpstr>Hemoglobin H Disease</vt:lpstr>
      <vt:lpstr>Common mutations resulting in b-thalassemia</vt:lpstr>
      <vt:lpstr>PowerPoint Presentation</vt:lpstr>
      <vt:lpstr>PowerPoint Presentation</vt:lpstr>
      <vt:lpstr>PowerPoint Presentation</vt:lpstr>
      <vt:lpstr>Thalassemia Major</vt:lpstr>
      <vt:lpstr>Thalassemia Major</vt:lpstr>
      <vt:lpstr>PowerPoint Presentation</vt:lpstr>
      <vt:lpstr>PowerPoint Presentation</vt:lpstr>
      <vt:lpstr>PowerPoint Presentation</vt:lpstr>
      <vt:lpstr>Thalassemia Minor</vt:lpstr>
      <vt:lpstr>(3) GDPD Deficiency (HNSHA)</vt:lpstr>
      <vt:lpstr>Role of glucose-6-phosphate dehydrogenase (G6PD) in defense against oxidant injury</vt:lpstr>
      <vt:lpstr>GLUCOSE-6-PHOSPHATE DEHYDROGENASE (G6PD)</vt:lpstr>
      <vt:lpstr>G6PD DEFICIENCY</vt:lpstr>
      <vt:lpstr>G6PD DEFICIENCY</vt:lpstr>
      <vt:lpstr>PowerPoint Presentation</vt:lpstr>
      <vt:lpstr>PowerPoint Presentation</vt:lpstr>
      <vt:lpstr>(4) HEREDITARY SPHEROCYTOSIS</vt:lpstr>
      <vt:lpstr>PowerPoint Presentation</vt:lpstr>
      <vt:lpstr>PowerPoint Presentation</vt:lpstr>
      <vt:lpstr>PowerPoint Presentation</vt:lpstr>
      <vt:lpstr>PowerPoint Presentation</vt:lpstr>
      <vt:lpstr>HEREDITARY SPHEROCYTOSIS</vt:lpstr>
      <vt:lpstr>HEREDITARY SPHEROCYTOSIS</vt:lpstr>
      <vt:lpstr>PowerPoint Presentation</vt:lpstr>
      <vt:lpstr>HEREDITARY SPHEROCYTOSIS</vt:lpstr>
      <vt:lpstr>Immune Hemolytic Anemia </vt:lpstr>
      <vt:lpstr>        Immune Hemolytic Anemia  Three broad categories:  1. Alloimmune: The patient produces alloantibodies to foreign red cell antigens (transfusion, pregnancy, or organ transplant) 2. Autoimmune: Autoreactive antibodies (loss of self recognition of individual's own red cell antigen)  3. Drug-induced: Antibodies against red cells coated with drug or it is metabolites. </vt:lpstr>
      <vt:lpstr>Hemolytic Anemia due to Autoantibodies</vt:lpstr>
      <vt:lpstr>PowerPoint Presentation</vt:lpstr>
      <vt:lpstr>Paroxysmal Nocturnal Hemoglobinuria (PNH)</vt:lpstr>
      <vt:lpstr>PowerPoint Presentation</vt:lpstr>
      <vt:lpstr>PowerPoint Presentation</vt:lpstr>
      <vt:lpstr>PNH</vt:lpstr>
      <vt:lpstr>Hemolytic anemias due to mechanical trauma to RBCs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Hemato-Lymphoid System HLS-M272</dc:title>
  <dc:creator>Administrator</dc:creator>
  <cp:lastModifiedBy>Toshiba</cp:lastModifiedBy>
  <cp:revision>104</cp:revision>
  <dcterms:created xsi:type="dcterms:W3CDTF">2015-01-25T09:10:20Z</dcterms:created>
  <dcterms:modified xsi:type="dcterms:W3CDTF">2021-03-22T23:38:21Z</dcterms:modified>
</cp:coreProperties>
</file>