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12" r:id="rId3"/>
    <p:sldId id="326" r:id="rId4"/>
    <p:sldId id="270" r:id="rId5"/>
    <p:sldId id="311" r:id="rId6"/>
    <p:sldId id="290" r:id="rId7"/>
    <p:sldId id="292" r:id="rId8"/>
    <p:sldId id="275" r:id="rId9"/>
    <p:sldId id="310" r:id="rId10"/>
    <p:sldId id="266" r:id="rId11"/>
    <p:sldId id="313" r:id="rId12"/>
    <p:sldId id="267" r:id="rId13"/>
    <p:sldId id="314" r:id="rId14"/>
    <p:sldId id="263" r:id="rId15"/>
    <p:sldId id="264" r:id="rId16"/>
    <p:sldId id="272" r:id="rId17"/>
    <p:sldId id="315" r:id="rId18"/>
    <p:sldId id="316" r:id="rId19"/>
    <p:sldId id="321" r:id="rId20"/>
    <p:sldId id="268" r:id="rId21"/>
    <p:sldId id="273" r:id="rId22"/>
    <p:sldId id="274" r:id="rId23"/>
    <p:sldId id="318" r:id="rId24"/>
    <p:sldId id="278" r:id="rId25"/>
    <p:sldId id="280" r:id="rId26"/>
    <p:sldId id="322" r:id="rId27"/>
    <p:sldId id="323" r:id="rId28"/>
    <p:sldId id="281" r:id="rId29"/>
    <p:sldId id="283" r:id="rId30"/>
    <p:sldId id="324" r:id="rId31"/>
    <p:sldId id="328" r:id="rId32"/>
    <p:sldId id="325" r:id="rId33"/>
    <p:sldId id="327" r:id="rId34"/>
    <p:sldId id="282" r:id="rId35"/>
    <p:sldId id="2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09A62-02DD-4C94-9EA1-4F58A90F1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6A9A8F-9633-4ACC-91B3-B480C296B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3B3F87-D16D-4850-BA9B-41CEA6C7E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654FD8-55C5-435F-841A-C098896E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C499C6-BBBC-4830-A920-E73F6377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76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C397F-88A7-411F-9449-4B65041C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90F1EE-AEAB-46EE-816D-56D3737B7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392997-B017-4799-B1E5-4C43B25F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D02B5-81F3-4F3D-A927-532E7E3B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B37DC-C7A4-48A9-A955-458313E5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03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9792286-E544-4B18-9CF8-EFFDFEA89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F1C4DE-9DC9-41E1-A064-CEA2CE7AE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CC21E5-0061-49D1-A6F6-6A020748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B148F6-92F1-4C50-A50F-2F356CE0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EB8560-6655-44C8-B368-3347CE81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5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0E957-D829-450F-928F-71FC509C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3BC6AD-431B-4858-87DC-EF6D3862F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47F022-B44D-43A7-B0C5-D7B287F4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3DB472-44B9-4A8A-8E78-9DEF2584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1CF016-08BE-4545-B2AC-B716844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1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12E89-DDF4-447E-92BA-FCDE3435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7B8DC1-7190-43BE-AB4D-4A0A9687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18DEA3-3A06-4D1E-B550-CB295193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A7F018-0C04-47D8-AF1E-5346093D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775CD3-0D72-481D-B065-3216C7F9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22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AFB8BA-135E-46A8-88D6-7EEBF39C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903B6A-D206-4658-A73C-0183A63B9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8DC003-729A-4145-91DA-A0DAF14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33F8B3-D38A-43ED-A015-C9D694D0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CEF231-A416-4A89-996F-3484C835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95800D-FFA4-471E-A86A-99197A3D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90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F564A-B4C9-4017-9228-98B2AA4D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08B415-A05C-4D49-8767-FA2C898E1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410731-625B-43AB-96AA-F94964784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BC0E79-3249-43BC-854F-D85225888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1F2EE8-51F1-44F2-8247-A971A3B85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06AFFE5-0B95-4506-84B8-39101B8D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9B1A3D9-90F9-4B7C-9DAC-F3D57813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06CC6EE-9D3A-4A3D-82E3-C1B43C4F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1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8ABBDC-F02B-4C66-8CF6-3E6CC174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417A93-C4C6-4B2B-AB74-971BED7A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27BE311-AFB1-4E22-815A-C499491C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4FC7B1-B1BA-4A83-9918-6E616860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99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36A6701-AF68-4A7E-87D3-D94BC42C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7CD12D-66B1-40C4-851C-37F1619A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E111DB-D64D-473C-913C-6FBB9A3C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88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B774CE-9F16-45D6-9011-0809705D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622848-2441-4E48-BDF4-5265DB94C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8AB73B-437A-491E-B277-7EC4ADF89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F6AC4D-AACB-4A0F-8B40-0DC235B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CB3C2E-16DC-4AB1-95BB-AF2110EB4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1A48BA-12F8-4E7A-98C7-0913574C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7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16268-0844-4FAC-9287-FD9EFC562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4A7CE91-D42E-4350-95C8-BCC28579E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17C465-A66F-4AFC-9043-903E91CA9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2CA672-728D-419A-B3DD-7751D76F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A8B69A-0B2C-458B-A8AC-595EE96FC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EFDBA8-865E-4AA6-9815-5841A828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32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624E24-C35E-4AF0-909C-024ADC1B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62E6A8-DD63-4B78-968F-BE67679A1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814960-346D-428F-BA37-46F9DC1DF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5584F-1C58-4237-A271-180612F997A7}" type="datetimeFigureOut">
              <a:rPr lang="en-GB" smtClean="0"/>
              <a:t>04/05/2021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3789FF-CE20-472F-886D-DDAF11E02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DDE4B5-D6E8-423E-A9B3-6E9AFE837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98EF5-2E07-49C4-98FB-1706F1418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48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B606ED-162F-4C26-A1EA-6E2C12FF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952" y="0"/>
            <a:ext cx="9525000" cy="6696075"/>
          </a:xfrm>
          <a:prstGeom prst="rect">
            <a:avLst/>
          </a:prstGeom>
        </p:spPr>
      </p:pic>
      <p:sp>
        <p:nvSpPr>
          <p:cNvPr id="2051" name="عنوان 1">
            <a:extLst>
              <a:ext uri="{FF2B5EF4-FFF2-40B4-BE49-F238E27FC236}">
                <a16:creationId xmlns:a16="http://schemas.microsoft.com/office/drawing/2014/main" xmlns="" id="{B557CA8B-932E-4083-8873-AF756C264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53858"/>
            <a:ext cx="3377183" cy="128730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 rtl="0"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Lower Limb</a:t>
            </a:r>
            <a:b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foot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C67ACC92-238E-4766-8345-D9390C75A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4193" y="3348037"/>
            <a:ext cx="3377184" cy="1757433"/>
          </a:xfrm>
          <a:noFill/>
        </p:spPr>
        <p:txBody>
          <a:bodyPr rtlCol="1">
            <a:normAutofit/>
          </a:bodyPr>
          <a:lstStyle/>
          <a:p>
            <a:pPr algn="l">
              <a:defRPr/>
            </a:pPr>
            <a:r>
              <a:rPr lang="ar-JO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Dr  Amal Albtoosh</a:t>
            </a:r>
          </a:p>
          <a:p>
            <a:pPr algn="l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2021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AF4B1FB-69A8-4171-83F1-DEE87D618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r="9091" b="85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Dorsal Aspect/ Foot</a:t>
            </a:r>
            <a:endParaRPr lang="en-US" sz="3600"/>
          </a:p>
        </p:txBody>
      </p:sp>
      <p:sp>
        <p:nvSpPr>
          <p:cNvPr id="3" name="مستطيل 2"/>
          <p:cNvSpPr/>
          <p:nvPr/>
        </p:nvSpPr>
        <p:spPr>
          <a:xfrm>
            <a:off x="520241" y="1774372"/>
            <a:ext cx="4292643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 many </a:t>
            </a:r>
            <a:r>
              <a:rPr lang="en-US" sz="2400" dirty="0"/>
              <a:t>of the extrinsic muscles attach to the dorsum of the foot, there are only two intrinsic muscles located in this compartment – the </a:t>
            </a:r>
            <a:r>
              <a:rPr lang="en-US" sz="2400" b="1" dirty="0"/>
              <a:t>EXTENSOR DIGITORUM BREVIS</a:t>
            </a:r>
            <a:r>
              <a:rPr lang="en-US" sz="2400" dirty="0"/>
              <a:t>. &amp; </a:t>
            </a:r>
            <a:r>
              <a:rPr lang="en-US" sz="2400" b="1" dirty="0"/>
              <a:t>Extensor hallucis brevis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mainly responsible for assisting some of the extrinsic muscles in their actions. Both muscles are innervated by the </a:t>
            </a:r>
            <a:r>
              <a:rPr lang="en-US" sz="2400" b="1" dirty="0"/>
              <a:t>DEEP FIBULAR NERVE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17239B-B4ED-45BB-B4A9-F7FDBA3ED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" t="52962" r="48654" b="13285"/>
          <a:stretch/>
        </p:blipFill>
        <p:spPr>
          <a:xfrm>
            <a:off x="168813" y="647113"/>
            <a:ext cx="11043166" cy="262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59FA2F-19C5-42B0-A2FF-62D0724EE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41" y="2970000"/>
            <a:ext cx="3888000" cy="38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568D37-DF7A-48CE-AAE4-EE9C5B62C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960" y="3204000"/>
            <a:ext cx="342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Planter muscles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187" y="1690688"/>
            <a:ext cx="43188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10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intrinsic muscles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located in the sole of the foot.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act collectively to stabilize the arches of the foot, and individually to control movement of the digits.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muscles are innervated either by the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medial plantar nerve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or the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lateral plantar nerve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are both branches of the tibial nerve.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muscles of the plantar aspect are described in four layers (superficial to deep).</a:t>
            </a:r>
            <a:endParaRPr lang="en-US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Plantar muscles">
            <a:extLst>
              <a:ext uri="{FF2B5EF4-FFF2-40B4-BE49-F238E27FC236}">
                <a16:creationId xmlns:a16="http://schemas.microsoft.com/office/drawing/2014/main" xmlns="" id="{DD3F6206-D839-4B32-BB2B-B38928164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87" y="1478653"/>
            <a:ext cx="5742726" cy="46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63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F0848E-11FE-4E2C-9271-537B4B42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826" y="82018"/>
            <a:ext cx="8478279" cy="55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4BEECF-715D-414B-AD1A-39018EF9377D}"/>
              </a:ext>
            </a:extLst>
          </p:cNvPr>
          <p:cNvSpPr txBox="1"/>
          <p:nvPr/>
        </p:nvSpPr>
        <p:spPr>
          <a:xfrm>
            <a:off x="1614116" y="5722838"/>
            <a:ext cx="8600114" cy="92333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b="1" i="0" u="none" strike="noStrike" baseline="0" dirty="0">
                <a:latin typeface="FrutigerLTStd-Bold"/>
              </a:rPr>
              <a:t>In the second layer flexor digitorum accessories is known as </a:t>
            </a:r>
            <a:r>
              <a:rPr lang="en-GB" sz="1800" b="1" i="0" u="none" strike="noStrike" baseline="0">
                <a:latin typeface="FrutigerLTStd-Bold"/>
              </a:rPr>
              <a:t>Quadratus </a:t>
            </a:r>
            <a:r>
              <a:rPr lang="en-GB" sz="1800" b="1" i="0" u="none" strike="noStrike" baseline="0" smtClean="0">
                <a:latin typeface="FrutigerLTStd-Bold"/>
              </a:rPr>
              <a:t>plantae</a:t>
            </a:r>
            <a:endParaRPr lang="en-GB" sz="1800" b="1" i="0" u="none" strike="noStrike" baseline="0" dirty="0">
              <a:latin typeface="FrutigerLTStd-Bold"/>
            </a:endParaRPr>
          </a:p>
          <a:p>
            <a:r>
              <a:rPr lang="en-GB" b="1" dirty="0">
                <a:latin typeface="FrutigerLTStd-Bold"/>
              </a:rPr>
              <a:t>Actually </a:t>
            </a:r>
            <a:r>
              <a:rPr lang="en-GB" sz="1800" b="1" i="0" u="none" strike="noStrike" baseline="0" dirty="0">
                <a:latin typeface="FrutigerLTStd-Bold"/>
              </a:rPr>
              <a:t>Quadratus plantae is more </a:t>
            </a:r>
            <a:r>
              <a:rPr lang="en-GB" b="1" dirty="0">
                <a:latin typeface="FrutigerLTStd-Bold"/>
              </a:rPr>
              <a:t>popular and famous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4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D5D2A5A1-154C-4F04-8BAE-03A253CEB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9"/>
            <a:ext cx="8229600" cy="777875"/>
          </a:xfrm>
        </p:spPr>
        <p:txBody>
          <a:bodyPr/>
          <a:lstStyle/>
          <a:p>
            <a:pPr eaLnBrk="1" hangingPunct="1"/>
            <a:r>
              <a:rPr lang="en-GB" altLang="en-US"/>
              <a:t>Foot 1</a:t>
            </a:r>
            <a:endParaRPr lang="en-US" altLang="en-US"/>
          </a:p>
        </p:txBody>
      </p:sp>
      <p:pic>
        <p:nvPicPr>
          <p:cNvPr id="8196" name="Picture 6">
            <a:extLst>
              <a:ext uri="{FF2B5EF4-FFF2-40B4-BE49-F238E27FC236}">
                <a16:creationId xmlns:a16="http://schemas.microsoft.com/office/drawing/2014/main" xmlns="" id="{A2F5E626-9CDA-47B1-BB25-1C549960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85" y="504826"/>
            <a:ext cx="4621807" cy="59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7">
            <a:extLst>
              <a:ext uri="{FF2B5EF4-FFF2-40B4-BE49-F238E27FC236}">
                <a16:creationId xmlns:a16="http://schemas.microsoft.com/office/drawing/2014/main" xmlns="" id="{731BB701-62AC-4E83-B999-034EC1839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9" y="4263544"/>
            <a:ext cx="1196904" cy="411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Rectangle 8">
            <a:extLst>
              <a:ext uri="{FF2B5EF4-FFF2-40B4-BE49-F238E27FC236}">
                <a16:creationId xmlns:a16="http://schemas.microsoft.com/office/drawing/2014/main" xmlns="" id="{52A20BC3-00C7-474A-8375-B5F27AD75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2632" y="3852382"/>
            <a:ext cx="1319281" cy="411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9" name="Rectangle 9">
            <a:extLst>
              <a:ext uri="{FF2B5EF4-FFF2-40B4-BE49-F238E27FC236}">
                <a16:creationId xmlns:a16="http://schemas.microsoft.com/office/drawing/2014/main" xmlns="" id="{3FB7D2A0-DB22-4135-95C0-B24CFFD63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9" y="3837680"/>
            <a:ext cx="1025525" cy="411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725C36-6AB0-4DD1-B02A-5683DEDB916D}"/>
              </a:ext>
            </a:extLst>
          </p:cNvPr>
          <p:cNvSpPr txBox="1"/>
          <p:nvPr/>
        </p:nvSpPr>
        <p:spPr>
          <a:xfrm>
            <a:off x="276191" y="1606803"/>
            <a:ext cx="41235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en-US" sz="1800" b="1" dirty="0"/>
              <a:t>Abductor Hallucis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en-US" sz="1800" b="1" dirty="0">
                <a:cs typeface="Arial" panose="020B0604020202020204" pitchFamily="34" charset="0"/>
              </a:rPr>
              <a:t>Flexor Digitorum Brevis</a:t>
            </a:r>
            <a:endParaRPr lang="en-GB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en-US" sz="1800" b="1" dirty="0">
                <a:cs typeface="Arial" panose="020B0604020202020204" pitchFamily="34" charset="0"/>
              </a:rPr>
              <a:t>Abductor Digiti Minimi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43BD016F-6E96-43D5-9B9C-E0C4D1CFB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850900"/>
          </a:xfrm>
        </p:spPr>
        <p:txBody>
          <a:bodyPr/>
          <a:lstStyle/>
          <a:p>
            <a:pPr eaLnBrk="1" hangingPunct="1"/>
            <a:r>
              <a:rPr lang="en-GB" altLang="en-US"/>
              <a:t>Foot 2</a:t>
            </a:r>
            <a:endParaRPr lang="en-US" altLang="en-US"/>
          </a:p>
        </p:txBody>
      </p:sp>
      <p:pic>
        <p:nvPicPr>
          <p:cNvPr id="9219" name="Picture 6">
            <a:extLst>
              <a:ext uri="{FF2B5EF4-FFF2-40B4-BE49-F238E27FC236}">
                <a16:creationId xmlns:a16="http://schemas.microsoft.com/office/drawing/2014/main" xmlns="" id="{3C82D6FC-B5B4-4574-A84C-31B66938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1139825"/>
            <a:ext cx="4030662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7">
            <a:extLst>
              <a:ext uri="{FF2B5EF4-FFF2-40B4-BE49-F238E27FC236}">
                <a16:creationId xmlns:a16="http://schemas.microsoft.com/office/drawing/2014/main" xmlns="" id="{C983C449-E64D-4BFD-9B31-20678B5C9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1" y="4581526"/>
            <a:ext cx="792163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1" name="Rectangle 8">
            <a:extLst>
              <a:ext uri="{FF2B5EF4-FFF2-40B4-BE49-F238E27FC236}">
                <a16:creationId xmlns:a16="http://schemas.microsoft.com/office/drawing/2014/main" xmlns="" id="{9289C70F-B3AF-4E20-AC33-61B1C87AA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3167063"/>
            <a:ext cx="792162" cy="361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Rectangle 9">
            <a:extLst>
              <a:ext uri="{FF2B5EF4-FFF2-40B4-BE49-F238E27FC236}">
                <a16:creationId xmlns:a16="http://schemas.microsoft.com/office/drawing/2014/main" xmlns="" id="{3914E315-BA3C-400E-AC58-ED1688860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2300" y="3789363"/>
            <a:ext cx="1079500" cy="5762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Rectangle 10">
            <a:extLst>
              <a:ext uri="{FF2B5EF4-FFF2-40B4-BE49-F238E27FC236}">
                <a16:creationId xmlns:a16="http://schemas.microsoft.com/office/drawing/2014/main" xmlns="" id="{4AF45225-6A80-4AC6-AC62-5C2C8A1C8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3738" y="2493964"/>
            <a:ext cx="1008062" cy="5048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5" name="Text Box 11">
            <a:extLst>
              <a:ext uri="{FF2B5EF4-FFF2-40B4-BE49-F238E27FC236}">
                <a16:creationId xmlns:a16="http://schemas.microsoft.com/office/drawing/2014/main" xmlns="" id="{7601D0A8-026C-4BF9-B938-21346604C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4" y="1273760"/>
            <a:ext cx="2840038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en-US" sz="2400" dirty="0"/>
              <a:t>Tendons of long flexors of the toes – Flexor Digitorum Longus  and Flexor Hallucis Longus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 dirty="0"/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en-US" sz="2400" b="1" dirty="0"/>
              <a:t>Quadratus Plantae</a:t>
            </a:r>
            <a:endParaRPr lang="en-GB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 dirty="0"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en-US" sz="2400" b="1" dirty="0">
                <a:cs typeface="Arial" panose="020B0604020202020204" pitchFamily="34" charset="0"/>
              </a:rPr>
              <a:t>Lumbricals</a:t>
            </a:r>
            <a:endParaRPr lang="en-GB" alt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1654C0C6-00AF-442E-860B-0EF954197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Layers 1&amp;2</a:t>
            </a:r>
          </a:p>
        </p:txBody>
      </p:sp>
      <p:pic>
        <p:nvPicPr>
          <p:cNvPr id="10243" name="Picture 5">
            <a:extLst>
              <a:ext uri="{FF2B5EF4-FFF2-40B4-BE49-F238E27FC236}">
                <a16:creationId xmlns:a16="http://schemas.microsoft.com/office/drawing/2014/main" xmlns="" id="{1BC8BAA4-6CC9-48BB-A7CC-9E78E7D5B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31900"/>
            <a:ext cx="9109075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C8ECFA8B-C0B9-4D52-A598-0E88FA5FE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9"/>
            <a:ext cx="8229600" cy="777875"/>
          </a:xfrm>
        </p:spPr>
        <p:txBody>
          <a:bodyPr/>
          <a:lstStyle/>
          <a:p>
            <a:pPr eaLnBrk="1" hangingPunct="1"/>
            <a:r>
              <a:rPr lang="en-GB" altLang="en-US"/>
              <a:t>Foot 3</a:t>
            </a:r>
            <a:endParaRPr lang="en-US" altLang="en-US"/>
          </a:p>
        </p:txBody>
      </p:sp>
      <p:sp>
        <p:nvSpPr>
          <p:cNvPr id="11272" name="Text Box 9">
            <a:extLst>
              <a:ext uri="{FF2B5EF4-FFF2-40B4-BE49-F238E27FC236}">
                <a16:creationId xmlns:a16="http://schemas.microsoft.com/office/drawing/2014/main" xmlns="" id="{BCF71BFA-6623-4D6C-8E33-726A61B48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48" y="1775791"/>
            <a:ext cx="371847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800" b="1" dirty="0"/>
              <a:t>Flexor Hallucis Brevis: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it inserts by splitting to medial and lateral  sides attaches to the proximal phalanx of great toe. The insertion tendons containing  sesamoid bones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800" b="1" dirty="0">
                <a:cs typeface="Arial" panose="020B0604020202020204" pitchFamily="34" charset="0"/>
              </a:rPr>
              <a:t>Adductor Hallucis 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en-US" sz="1800" b="1" dirty="0">
                <a:cs typeface="Arial" panose="020B0604020202020204" pitchFamily="34" charset="0"/>
              </a:rPr>
              <a:t>It has two heads: transverse and oblique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800" b="1" dirty="0">
                <a:cs typeface="Arial" panose="020B0604020202020204" pitchFamily="34" charset="0"/>
              </a:rPr>
              <a:t>Flexor Digiti Minimi Brevis</a:t>
            </a:r>
            <a:endParaRPr lang="en-GB" altLang="en-US" sz="1800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75F7D7-9A85-4D2F-9DBB-AAB9CF7D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475" y="1143000"/>
            <a:ext cx="51816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A16D2709-9B5C-4C58-ADF9-A511E96D9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9"/>
            <a:ext cx="8229600" cy="777875"/>
          </a:xfrm>
        </p:spPr>
        <p:txBody>
          <a:bodyPr/>
          <a:lstStyle/>
          <a:p>
            <a:pPr eaLnBrk="1" hangingPunct="1"/>
            <a:r>
              <a:rPr lang="en-GB" altLang="en-US"/>
              <a:t>Foot 4</a:t>
            </a:r>
            <a:endParaRPr lang="en-US" altLang="en-US"/>
          </a:p>
        </p:txBody>
      </p:sp>
      <p:sp>
        <p:nvSpPr>
          <p:cNvPr id="12293" name="Text Box 8">
            <a:extLst>
              <a:ext uri="{FF2B5EF4-FFF2-40B4-BE49-F238E27FC236}">
                <a16:creationId xmlns:a16="http://schemas.microsoft.com/office/drawing/2014/main" xmlns="" id="{EE173800-A1DB-4556-A51C-B08864601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30" y="1291052"/>
            <a:ext cx="3600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/>
              <a:t>3 Plantar Interossei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/>
              <a:t>ACTION: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PAD – Plantar </a:t>
            </a:r>
            <a:r>
              <a:rPr lang="en-GB" altLang="en-US" sz="1800" dirty="0" err="1"/>
              <a:t>ADduct</a:t>
            </a:r>
            <a:endParaRPr lang="en-GB" altLang="en-US" sz="1800" dirty="0"/>
          </a:p>
          <a:p>
            <a:pPr eaLnBrk="1" hangingPunct="1">
              <a:spcBef>
                <a:spcPct val="50000"/>
              </a:spcBef>
            </a:pPr>
            <a:endParaRPr lang="en-GB" altLang="en-US" sz="12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/>
              <a:t>4 Dorsal Interossei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/>
              <a:t>Adjacent sides of Metatarsals 1-5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 smtClean="0">
                <a:cs typeface="Arial" panose="020B0604020202020204" pitchFamily="34" charset="0"/>
              </a:rPr>
              <a:t>Insertion of the </a:t>
            </a:r>
            <a:r>
              <a:rPr lang="en-GB" altLang="en-US" sz="1800" dirty="0" smtClean="0">
                <a:cs typeface="Arial" panose="020B0604020202020204" pitchFamily="34" charset="0"/>
              </a:rPr>
              <a:t> </a:t>
            </a:r>
            <a:r>
              <a:rPr lang="en-GB" altLang="en-US" sz="1800" dirty="0">
                <a:cs typeface="Arial" panose="020B0604020202020204" pitchFamily="34" charset="0"/>
              </a:rPr>
              <a:t>1</a:t>
            </a:r>
            <a:r>
              <a:rPr lang="en-GB" altLang="en-US" sz="1800" baseline="30000" dirty="0">
                <a:cs typeface="Arial" panose="020B0604020202020204" pitchFamily="34" charset="0"/>
              </a:rPr>
              <a:t>st</a:t>
            </a:r>
            <a:r>
              <a:rPr lang="en-GB" altLang="en-US" sz="1800" dirty="0">
                <a:cs typeface="Arial" panose="020B0604020202020204" pitchFamily="34" charset="0"/>
              </a:rPr>
              <a:t> on med. side proximal phalanx of 2</a:t>
            </a:r>
            <a:r>
              <a:rPr lang="en-GB" altLang="en-US" sz="1800" baseline="30000" dirty="0">
                <a:cs typeface="Arial" panose="020B0604020202020204" pitchFamily="34" charset="0"/>
              </a:rPr>
              <a:t>nd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smtClean="0">
                <a:cs typeface="Arial" panose="020B0604020202020204" pitchFamily="34" charset="0"/>
              </a:rPr>
              <a:t>digit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 smtClean="0">
                <a:cs typeface="Arial" panose="020B0604020202020204" pitchFamily="34" charset="0"/>
              </a:rPr>
              <a:t>Insertion of the </a:t>
            </a:r>
            <a:r>
              <a:rPr lang="en-GB" altLang="en-US" sz="1800" dirty="0" smtClean="0">
                <a:cs typeface="Arial" panose="020B0604020202020204" pitchFamily="34" charset="0"/>
              </a:rPr>
              <a:t>2</a:t>
            </a:r>
            <a:r>
              <a:rPr lang="en-GB" altLang="en-US" sz="1800" baseline="30000" dirty="0" smtClean="0">
                <a:cs typeface="Arial" panose="020B0604020202020204" pitchFamily="34" charset="0"/>
              </a:rPr>
              <a:t>nd</a:t>
            </a:r>
            <a:r>
              <a:rPr lang="en-GB" altLang="en-US" sz="1800" dirty="0" smtClean="0">
                <a:cs typeface="Arial" panose="020B0604020202020204" pitchFamily="34" charset="0"/>
              </a:rPr>
              <a:t>-4</a:t>
            </a:r>
            <a:r>
              <a:rPr lang="en-GB" altLang="en-US" sz="1800" baseline="30000" dirty="0" smtClean="0">
                <a:cs typeface="Arial" panose="020B0604020202020204" pitchFamily="34" charset="0"/>
              </a:rPr>
              <a:t>th</a:t>
            </a:r>
            <a:r>
              <a:rPr lang="en-GB" altLang="en-US" sz="1800" dirty="0" smtClean="0">
                <a:cs typeface="Arial" panose="020B0604020202020204" pitchFamily="34" charset="0"/>
              </a:rPr>
              <a:t> </a:t>
            </a:r>
            <a:r>
              <a:rPr lang="en-GB" altLang="en-US" sz="1800" dirty="0">
                <a:cs typeface="Arial" panose="020B0604020202020204" pitchFamily="34" charset="0"/>
              </a:rPr>
              <a:t>on lat. side proximal phalanx of 2</a:t>
            </a:r>
            <a:r>
              <a:rPr lang="en-GB" altLang="en-US" sz="1800" baseline="30000" dirty="0">
                <a:cs typeface="Arial" panose="020B0604020202020204" pitchFamily="34" charset="0"/>
              </a:rPr>
              <a:t>nd</a:t>
            </a:r>
            <a:r>
              <a:rPr lang="en-GB" altLang="en-US" sz="1800" dirty="0">
                <a:cs typeface="Arial" panose="020B0604020202020204" pitchFamily="34" charset="0"/>
              </a:rPr>
              <a:t> -4</a:t>
            </a:r>
            <a:r>
              <a:rPr lang="en-GB" altLang="en-US" sz="1800" baseline="30000" dirty="0">
                <a:cs typeface="Arial" panose="020B0604020202020204" pitchFamily="34" charset="0"/>
              </a:rPr>
              <a:t>th</a:t>
            </a:r>
            <a:r>
              <a:rPr lang="en-GB" altLang="en-US" sz="1800" dirty="0">
                <a:cs typeface="Arial" panose="020B0604020202020204" pitchFamily="34" charset="0"/>
              </a:rPr>
              <a:t> digits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cs typeface="Arial" panose="020B0604020202020204" pitchFamily="34" charset="0"/>
              </a:rPr>
              <a:t>ACTION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DAB – Dorsal </a:t>
            </a:r>
            <a:r>
              <a:rPr lang="en-GB" altLang="en-US" sz="1800" dirty="0" err="1"/>
              <a:t>ABduct</a:t>
            </a:r>
            <a:endParaRPr lang="en-GB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EBD6E5-5127-48F1-AD40-BC8475BA1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8" b="4120"/>
          <a:stretch/>
        </p:blipFill>
        <p:spPr>
          <a:xfrm>
            <a:off x="4289153" y="1814731"/>
            <a:ext cx="7131892" cy="44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ABB3C8-7780-4808-820D-6D3031FB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0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898288-277C-4145-8936-05A8A06D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" t="27827" r="55000" b="33033"/>
          <a:stretch/>
        </p:blipFill>
        <p:spPr>
          <a:xfrm>
            <a:off x="286170" y="1649437"/>
            <a:ext cx="1142486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563AECCD-90BF-4F1B-BA4D-F831C0F91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GB" altLang="en-US" sz="4000"/>
              <a:t>Foot 4 – Tendons and Ligaments</a:t>
            </a:r>
            <a:endParaRPr lang="en-US" altLang="en-US" sz="4000"/>
          </a:p>
        </p:txBody>
      </p:sp>
      <p:pic>
        <p:nvPicPr>
          <p:cNvPr id="15364" name="Picture 5" descr="F29">
            <a:extLst>
              <a:ext uri="{FF2B5EF4-FFF2-40B4-BE49-F238E27FC236}">
                <a16:creationId xmlns:a16="http://schemas.microsoft.com/office/drawing/2014/main" xmlns="" id="{6D10B0E8-D4EE-4EBB-A0CD-924A03903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3641"/>
          <a:stretch>
            <a:fillRect/>
          </a:stretch>
        </p:blipFill>
        <p:spPr bwMode="auto">
          <a:xfrm>
            <a:off x="7492170" y="1589881"/>
            <a:ext cx="42100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6">
            <a:extLst>
              <a:ext uri="{FF2B5EF4-FFF2-40B4-BE49-F238E27FC236}">
                <a16:creationId xmlns:a16="http://schemas.microsoft.com/office/drawing/2014/main" xmlns="" id="{B5DF602D-7D19-4D66-9243-96FEB1969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8352"/>
            <a:ext cx="3518658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/>
              <a:t>Tendons:</a:t>
            </a:r>
            <a:endParaRPr lang="en-GB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/>
              <a:t>Peroneus (Fibularis) Longus </a:t>
            </a:r>
            <a:r>
              <a:rPr lang="en-GB" altLang="en-US" sz="1800" dirty="0" smtClean="0">
                <a:cs typeface="Arial" panose="020B0604020202020204" pitchFamily="34" charset="0"/>
              </a:rPr>
              <a:t>→ inserts into </a:t>
            </a:r>
            <a:r>
              <a:rPr lang="en-GB" altLang="en-US" sz="1800" dirty="0">
                <a:cs typeface="Arial" panose="020B0604020202020204" pitchFamily="34" charset="0"/>
              </a:rPr>
              <a:t>Base 1</a:t>
            </a:r>
            <a:r>
              <a:rPr lang="en-GB" altLang="en-US" sz="1800" baseline="30000" dirty="0">
                <a:cs typeface="Arial" panose="020B0604020202020204" pitchFamily="34" charset="0"/>
              </a:rPr>
              <a:t>st</a:t>
            </a:r>
            <a:r>
              <a:rPr lang="en-GB" altLang="en-US" sz="1800" dirty="0">
                <a:cs typeface="Arial" panose="020B0604020202020204" pitchFamily="34" charset="0"/>
              </a:rPr>
              <a:t> Metatarsal &amp; Med. Cuneiform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/>
              <a:t>Tibialis Posterior </a:t>
            </a:r>
            <a:r>
              <a:rPr lang="en-GB" altLang="en-US" sz="1800" dirty="0">
                <a:cs typeface="Arial" panose="020B0604020202020204" pitchFamily="34" charset="0"/>
              </a:rPr>
              <a:t>→ </a:t>
            </a:r>
            <a:r>
              <a:rPr lang="en-GB" altLang="en-US" sz="1800" dirty="0" smtClean="0">
                <a:cs typeface="Arial" panose="020B0604020202020204" pitchFamily="34" charset="0"/>
              </a:rPr>
              <a:t>inserts into Navicular</a:t>
            </a:r>
            <a:r>
              <a:rPr lang="en-GB" altLang="en-US" sz="1800" dirty="0">
                <a:cs typeface="Arial" panose="020B0604020202020204" pitchFamily="34" charset="0"/>
              </a:rPr>
              <a:t>, Med. Cuneiform, Cuboid, Calcaneus, base of Metatarsals 2-4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cs typeface="Arial" panose="020B0604020202020204" pitchFamily="34" charset="0"/>
              </a:rPr>
              <a:t>Ligaments:</a:t>
            </a:r>
            <a:endParaRPr lang="en-GB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Long Plantar </a:t>
            </a:r>
            <a:r>
              <a:rPr lang="en-GB" altLang="en-US" sz="1800" dirty="0" smtClean="0">
                <a:cs typeface="Arial" panose="020B0604020202020204" pitchFamily="34" charset="0"/>
              </a:rPr>
              <a:t>Ligament.</a:t>
            </a:r>
            <a:endParaRPr lang="en-GB" altLang="en-U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Plantar surface of calcaneus → Groove of Cuboid; Base of Metatarsals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BE022B6-BECA-4172-90EA-09B520208FCA}"/>
              </a:ext>
            </a:extLst>
          </p:cNvPr>
          <p:cNvSpPr/>
          <p:nvPr/>
        </p:nvSpPr>
        <p:spPr>
          <a:xfrm>
            <a:off x="7492170" y="4532244"/>
            <a:ext cx="610821" cy="735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B86AC-A999-468B-98C3-847A0A644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658" y="2112368"/>
            <a:ext cx="3896089" cy="37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xmlns="" id="{A4B5B024-19E1-4E9C-B7A6-6ADA8E652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Layers 3&amp;4</a:t>
            </a:r>
          </a:p>
        </p:txBody>
      </p:sp>
      <p:pic>
        <p:nvPicPr>
          <p:cNvPr id="16387" name="Picture 5">
            <a:extLst>
              <a:ext uri="{FF2B5EF4-FFF2-40B4-BE49-F238E27FC236}">
                <a16:creationId xmlns:a16="http://schemas.microsoft.com/office/drawing/2014/main" xmlns="" id="{55785C7D-86A7-4AAB-89BC-23B94129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2850"/>
            <a:ext cx="9144000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03FFCCA2-1E10-4302-AF09-CECA36E08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726" y="0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Plantar Nerves</a:t>
            </a:r>
          </a:p>
        </p:txBody>
      </p:sp>
      <p:sp>
        <p:nvSpPr>
          <p:cNvPr id="18436" name="Text Box 6">
            <a:extLst>
              <a:ext uri="{FF2B5EF4-FFF2-40B4-BE49-F238E27FC236}">
                <a16:creationId xmlns:a16="http://schemas.microsoft.com/office/drawing/2014/main" xmlns="" id="{3C4D502E-523D-408D-BBAB-3EF095B8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480" y="1969478"/>
            <a:ext cx="3546571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Medial Plantar Nerve:</a:t>
            </a:r>
            <a:endParaRPr lang="en-GB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Abductor Hallucis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Flexor digitorum brevis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Flexor hallucis brevis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Lumbrical to 2nd digit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Lateral Plantar Nerve:</a:t>
            </a:r>
            <a:endParaRPr lang="en-GB" altLang="en-US" sz="20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/>
              <a:t>All other muscles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medial plantar nerve - Rengu">
            <a:extLst>
              <a:ext uri="{FF2B5EF4-FFF2-40B4-BE49-F238E27FC236}">
                <a16:creationId xmlns:a16="http://schemas.microsoft.com/office/drawing/2014/main" xmlns="" id="{5C6D6319-BBEE-43C3-8DE1-1DC0FC96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72" y="1292225"/>
            <a:ext cx="325755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>
            <a:extLst>
              <a:ext uri="{FF2B5EF4-FFF2-40B4-BE49-F238E27FC236}">
                <a16:creationId xmlns:a16="http://schemas.microsoft.com/office/drawing/2014/main" xmlns="" id="{C5FC5071-69FF-4CB0-89E3-A49DCF95E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Cutaneous Nerves of the Foot</a:t>
            </a:r>
          </a:p>
        </p:txBody>
      </p:sp>
      <p:pic>
        <p:nvPicPr>
          <p:cNvPr id="19459" name="Picture 10">
            <a:extLst>
              <a:ext uri="{FF2B5EF4-FFF2-40B4-BE49-F238E27FC236}">
                <a16:creationId xmlns:a16="http://schemas.microsoft.com/office/drawing/2014/main" xmlns="" id="{EB3A8644-FFA3-4858-A61E-9D8CD904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844676"/>
            <a:ext cx="9036050" cy="437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11">
            <a:extLst>
              <a:ext uri="{FF2B5EF4-FFF2-40B4-BE49-F238E27FC236}">
                <a16:creationId xmlns:a16="http://schemas.microsoft.com/office/drawing/2014/main" xmlns="" id="{A1C92E65-EFDF-43AE-A54F-D87D573B1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5445125"/>
            <a:ext cx="2195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(from tibial and sural nn.)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1ACB7800-F5BC-4DA1-96D1-1FB10B8C28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42322" y="484187"/>
            <a:ext cx="5216717" cy="1470025"/>
          </a:xfrm>
        </p:spPr>
        <p:txBody>
          <a:bodyPr anchor="ctr"/>
          <a:lstStyle/>
          <a:p>
            <a:pPr eaLnBrk="1" hangingPunct="1"/>
            <a:r>
              <a:rPr lang="en-GB" altLang="en-US" sz="4400" dirty="0"/>
              <a:t>To sum up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D2B80AFA-C8AC-4564-B9D1-ECF682AB625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58837" y="5009759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https://youtu.be/WBTsXyz8n7M</a:t>
            </a:r>
          </a:p>
        </p:txBody>
      </p:sp>
      <p:pic>
        <p:nvPicPr>
          <p:cNvPr id="14338" name="Picture 2" descr="Creede School District - District News">
            <a:extLst>
              <a:ext uri="{FF2B5EF4-FFF2-40B4-BE49-F238E27FC236}">
                <a16:creationId xmlns:a16="http://schemas.microsoft.com/office/drawing/2014/main" xmlns="" id="{0201E157-8B9A-47E8-960C-A937734B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7" y="3429000"/>
            <a:ext cx="6949439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706EDDD1-195D-4860-84FB-A814D4D0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637" y="331789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101517DC-277E-492D-B124-A07A3DCD5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6480"/>
            <a:ext cx="1792458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Foot </a:t>
            </a:r>
            <a:endParaRPr lang="en-US" altLang="en-US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1F4F1B93-0193-462A-B7E1-26722307A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/>
              <a:t> </a:t>
            </a:r>
            <a:endParaRPr lang="en-US" altLang="en-US"/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xmlns="" id="{DE0E3D84-D110-4E4C-9438-ECEC36686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37" y="1319312"/>
            <a:ext cx="381635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en-US" sz="2400" dirty="0"/>
              <a:t>Tarsal and Metatarsal bones arranged in Longitudinal and Transvers Arches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altLang="en-US" sz="2400" dirty="0"/>
              <a:t>These improve weight-bearing capabilities and resilience of the foot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Arches: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Distribute weight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Act as Shock absorbers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Act as Spring-boards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6B2A69-A2F4-482D-B16E-3AAA217B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192" y="1604963"/>
            <a:ext cx="5232000" cy="39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62905B-425A-41C8-8F40-50D15DEE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70" y="0"/>
            <a:ext cx="7160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72A2D0-9CB7-49FB-9794-3AD11F8BA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1285875"/>
            <a:ext cx="7715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>
            <a:extLst>
              <a:ext uri="{FF2B5EF4-FFF2-40B4-BE49-F238E27FC236}">
                <a16:creationId xmlns:a16="http://schemas.microsoft.com/office/drawing/2014/main" xmlns="" id="{209C79F4-89E6-49CA-8326-B609DC7C8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Transverse arch</a:t>
            </a:r>
            <a:endParaRPr lang="en-US" altLang="en-US"/>
          </a:p>
        </p:txBody>
      </p:sp>
      <p:sp>
        <p:nvSpPr>
          <p:cNvPr id="23555" name="Rectangle 6">
            <a:extLst>
              <a:ext uri="{FF2B5EF4-FFF2-40B4-BE49-F238E27FC236}">
                <a16:creationId xmlns:a16="http://schemas.microsoft.com/office/drawing/2014/main" xmlns="" id="{C11DD0AA-BE7F-42C8-B612-2535186B1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51983" y="3459164"/>
            <a:ext cx="5440017" cy="2620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Supported by:</a:t>
            </a:r>
          </a:p>
          <a:p>
            <a:pPr lvl="1" eaLnBrk="1" hangingPunct="1"/>
            <a:r>
              <a:rPr lang="en-US" altLang="en-US" dirty="0"/>
              <a:t>Tendon of Tibialis Posterior</a:t>
            </a:r>
          </a:p>
          <a:p>
            <a:pPr lvl="1" eaLnBrk="1" hangingPunct="1"/>
            <a:r>
              <a:rPr lang="en-US" altLang="en-US" dirty="0"/>
              <a:t>Tendon of Peroneus (Fibularis) Longus</a:t>
            </a:r>
          </a:p>
          <a:p>
            <a:pPr lvl="1" eaLnBrk="1" hangingPunct="1"/>
            <a:r>
              <a:rPr lang="en-US" altLang="en-US" dirty="0"/>
              <a:t>Adductor Hallucis muscle</a:t>
            </a:r>
          </a:p>
          <a:p>
            <a:pPr lvl="1" eaLnBrk="1" hangingPunct="1"/>
            <a:r>
              <a:rPr lang="en-US" altLang="en-US" dirty="0"/>
              <a:t>Deep Transverse Metatarsal Ligament</a:t>
            </a:r>
          </a:p>
        </p:txBody>
      </p:sp>
      <p:pic>
        <p:nvPicPr>
          <p:cNvPr id="23556" name="Picture 4" descr="F62">
            <a:extLst>
              <a:ext uri="{FF2B5EF4-FFF2-40B4-BE49-F238E27FC236}">
                <a16:creationId xmlns:a16="http://schemas.microsoft.com/office/drawing/2014/main" xmlns="" id="{1DA85B1D-F2F2-46EC-A72B-9CFA8F66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314449"/>
            <a:ext cx="889317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D7708C-8200-4069-A9FC-676D8E03B2BE}"/>
              </a:ext>
            </a:extLst>
          </p:cNvPr>
          <p:cNvSpPr txBox="1"/>
          <p:nvPr/>
        </p:nvSpPr>
        <p:spPr>
          <a:xfrm>
            <a:off x="838200" y="3629212"/>
            <a:ext cx="5695122" cy="286232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a</a:t>
            </a:r>
            <a:r>
              <a:rPr lang="en-GB" b="1" dirty="0"/>
              <a:t>. Proximal (metatarsal) arch</a:t>
            </a:r>
          </a:p>
          <a:p>
            <a:r>
              <a:rPr lang="en-GB" dirty="0"/>
              <a:t>• Is formed by the navicular bone, the three cuneiform. bones, the cuboid bone, and the</a:t>
            </a:r>
          </a:p>
          <a:p>
            <a:r>
              <a:rPr lang="en-GB" dirty="0"/>
              <a:t>bases of the five metatarsal bones of the foot.</a:t>
            </a:r>
          </a:p>
          <a:p>
            <a:r>
              <a:rPr lang="en-GB" dirty="0"/>
              <a:t>• Is supported by the tendon </a:t>
            </a:r>
            <a:r>
              <a:rPr lang="en-GB" dirty="0" smtClean="0"/>
              <a:t>of the peroneus (fibularis) </a:t>
            </a:r>
            <a:r>
              <a:rPr lang="en-GB" dirty="0"/>
              <a:t>longus.</a:t>
            </a:r>
          </a:p>
          <a:p>
            <a:r>
              <a:rPr lang="en-GB" dirty="0"/>
              <a:t>b</a:t>
            </a:r>
            <a:r>
              <a:rPr lang="en-GB" b="1" dirty="0"/>
              <a:t>. Distal arch</a:t>
            </a:r>
          </a:p>
          <a:p>
            <a:r>
              <a:rPr lang="en-GB" dirty="0"/>
              <a:t>• Is formed by the heads of five metatarsal bones.</a:t>
            </a:r>
          </a:p>
          <a:p>
            <a:r>
              <a:rPr lang="en-GB" dirty="0"/>
              <a:t>• Is maintained by the </a:t>
            </a:r>
            <a:r>
              <a:rPr lang="en-GB" dirty="0" smtClean="0"/>
              <a:t>transverse </a:t>
            </a:r>
            <a:r>
              <a:rPr lang="en-GB" dirty="0"/>
              <a:t>head of the adductor hallucis.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3BA3AB8F-420E-41EA-9548-BC2652DA7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Longitudinal Arch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xmlns="" id="{148C79AF-EDBE-4C6F-9956-57842F33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1196976"/>
            <a:ext cx="685800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xmlns="" id="{329141DB-8DA0-4CD4-BF0E-52192E7FF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" y="2278111"/>
            <a:ext cx="3240088" cy="1373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Supported by muscles, tendons and ligaments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2A2147-2B14-434F-B8DC-D845B2F4E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AFB98-6A3B-4058-A1C9-CE8F5E09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Medial longitudinal 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78F48B-C078-4D6E-BB1E-49E7F4B53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305" y="1690688"/>
            <a:ext cx="5970563" cy="2140346"/>
          </a:xfrm>
          <a:custGeom>
            <a:avLst/>
            <a:gdLst>
              <a:gd name="connsiteX0" fmla="*/ 0 w 5970563"/>
              <a:gd name="connsiteY0" fmla="*/ 0 h 2140346"/>
              <a:gd name="connsiteX1" fmla="*/ 716468 w 5970563"/>
              <a:gd name="connsiteY1" fmla="*/ 0 h 2140346"/>
              <a:gd name="connsiteX2" fmla="*/ 1432935 w 5970563"/>
              <a:gd name="connsiteY2" fmla="*/ 0 h 2140346"/>
              <a:gd name="connsiteX3" fmla="*/ 2029991 w 5970563"/>
              <a:gd name="connsiteY3" fmla="*/ 0 h 2140346"/>
              <a:gd name="connsiteX4" fmla="*/ 2686753 w 5970563"/>
              <a:gd name="connsiteY4" fmla="*/ 0 h 2140346"/>
              <a:gd name="connsiteX5" fmla="*/ 3224104 w 5970563"/>
              <a:gd name="connsiteY5" fmla="*/ 0 h 2140346"/>
              <a:gd name="connsiteX6" fmla="*/ 3821160 w 5970563"/>
              <a:gd name="connsiteY6" fmla="*/ 0 h 2140346"/>
              <a:gd name="connsiteX7" fmla="*/ 4537628 w 5970563"/>
              <a:gd name="connsiteY7" fmla="*/ 0 h 2140346"/>
              <a:gd name="connsiteX8" fmla="*/ 5015273 w 5970563"/>
              <a:gd name="connsiteY8" fmla="*/ 0 h 2140346"/>
              <a:gd name="connsiteX9" fmla="*/ 5970563 w 5970563"/>
              <a:gd name="connsiteY9" fmla="*/ 0 h 2140346"/>
              <a:gd name="connsiteX10" fmla="*/ 5970563 w 5970563"/>
              <a:gd name="connsiteY10" fmla="*/ 492280 h 2140346"/>
              <a:gd name="connsiteX11" fmla="*/ 5970563 w 5970563"/>
              <a:gd name="connsiteY11" fmla="*/ 1005963 h 2140346"/>
              <a:gd name="connsiteX12" fmla="*/ 5970563 w 5970563"/>
              <a:gd name="connsiteY12" fmla="*/ 1541049 h 2140346"/>
              <a:gd name="connsiteX13" fmla="*/ 5970563 w 5970563"/>
              <a:gd name="connsiteY13" fmla="*/ 2140346 h 2140346"/>
              <a:gd name="connsiteX14" fmla="*/ 5254095 w 5970563"/>
              <a:gd name="connsiteY14" fmla="*/ 2140346 h 2140346"/>
              <a:gd name="connsiteX15" fmla="*/ 4657039 w 5970563"/>
              <a:gd name="connsiteY15" fmla="*/ 2140346 h 2140346"/>
              <a:gd name="connsiteX16" fmla="*/ 4059983 w 5970563"/>
              <a:gd name="connsiteY16" fmla="*/ 2140346 h 2140346"/>
              <a:gd name="connsiteX17" fmla="*/ 3462927 w 5970563"/>
              <a:gd name="connsiteY17" fmla="*/ 2140346 h 2140346"/>
              <a:gd name="connsiteX18" fmla="*/ 2865870 w 5970563"/>
              <a:gd name="connsiteY18" fmla="*/ 2140346 h 2140346"/>
              <a:gd name="connsiteX19" fmla="*/ 2328520 w 5970563"/>
              <a:gd name="connsiteY19" fmla="*/ 2140346 h 2140346"/>
              <a:gd name="connsiteX20" fmla="*/ 1671758 w 5970563"/>
              <a:gd name="connsiteY20" fmla="*/ 2140346 h 2140346"/>
              <a:gd name="connsiteX21" fmla="*/ 1074701 w 5970563"/>
              <a:gd name="connsiteY21" fmla="*/ 2140346 h 2140346"/>
              <a:gd name="connsiteX22" fmla="*/ 0 w 5970563"/>
              <a:gd name="connsiteY22" fmla="*/ 2140346 h 2140346"/>
              <a:gd name="connsiteX23" fmla="*/ 0 w 5970563"/>
              <a:gd name="connsiteY23" fmla="*/ 1562453 h 2140346"/>
              <a:gd name="connsiteX24" fmla="*/ 0 w 5970563"/>
              <a:gd name="connsiteY24" fmla="*/ 984559 h 2140346"/>
              <a:gd name="connsiteX25" fmla="*/ 0 w 5970563"/>
              <a:gd name="connsiteY25" fmla="*/ 0 h 214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70563" h="2140346" fill="none" extrusionOk="0">
                <a:moveTo>
                  <a:pt x="0" y="0"/>
                </a:moveTo>
                <a:cubicBezTo>
                  <a:pt x="334384" y="-2533"/>
                  <a:pt x="439388" y="41034"/>
                  <a:pt x="716468" y="0"/>
                </a:cubicBezTo>
                <a:cubicBezTo>
                  <a:pt x="993548" y="-41034"/>
                  <a:pt x="1130078" y="72136"/>
                  <a:pt x="1432935" y="0"/>
                </a:cubicBezTo>
                <a:cubicBezTo>
                  <a:pt x="1735792" y="-72136"/>
                  <a:pt x="1733420" y="47072"/>
                  <a:pt x="2029991" y="0"/>
                </a:cubicBezTo>
                <a:cubicBezTo>
                  <a:pt x="2326562" y="-47072"/>
                  <a:pt x="2456081" y="52582"/>
                  <a:pt x="2686753" y="0"/>
                </a:cubicBezTo>
                <a:cubicBezTo>
                  <a:pt x="2917425" y="-52582"/>
                  <a:pt x="2990182" y="37303"/>
                  <a:pt x="3224104" y="0"/>
                </a:cubicBezTo>
                <a:cubicBezTo>
                  <a:pt x="3458026" y="-37303"/>
                  <a:pt x="3604341" y="7278"/>
                  <a:pt x="3821160" y="0"/>
                </a:cubicBezTo>
                <a:cubicBezTo>
                  <a:pt x="4037979" y="-7278"/>
                  <a:pt x="4345708" y="73322"/>
                  <a:pt x="4537628" y="0"/>
                </a:cubicBezTo>
                <a:cubicBezTo>
                  <a:pt x="4729548" y="-73322"/>
                  <a:pt x="4792228" y="2176"/>
                  <a:pt x="5015273" y="0"/>
                </a:cubicBezTo>
                <a:cubicBezTo>
                  <a:pt x="5238318" y="-2176"/>
                  <a:pt x="5725537" y="48324"/>
                  <a:pt x="5970563" y="0"/>
                </a:cubicBezTo>
                <a:cubicBezTo>
                  <a:pt x="6012952" y="142937"/>
                  <a:pt x="5920625" y="317775"/>
                  <a:pt x="5970563" y="492280"/>
                </a:cubicBezTo>
                <a:cubicBezTo>
                  <a:pt x="6020501" y="666785"/>
                  <a:pt x="5957016" y="821478"/>
                  <a:pt x="5970563" y="1005963"/>
                </a:cubicBezTo>
                <a:cubicBezTo>
                  <a:pt x="5984110" y="1190448"/>
                  <a:pt x="5955813" y="1405863"/>
                  <a:pt x="5970563" y="1541049"/>
                </a:cubicBezTo>
                <a:cubicBezTo>
                  <a:pt x="5985313" y="1676235"/>
                  <a:pt x="5910531" y="1894938"/>
                  <a:pt x="5970563" y="2140346"/>
                </a:cubicBezTo>
                <a:cubicBezTo>
                  <a:pt x="5679646" y="2195880"/>
                  <a:pt x="5598116" y="2133763"/>
                  <a:pt x="5254095" y="2140346"/>
                </a:cubicBezTo>
                <a:cubicBezTo>
                  <a:pt x="4910074" y="2146929"/>
                  <a:pt x="4891107" y="2109457"/>
                  <a:pt x="4657039" y="2140346"/>
                </a:cubicBezTo>
                <a:cubicBezTo>
                  <a:pt x="4422971" y="2171235"/>
                  <a:pt x="4274510" y="2132167"/>
                  <a:pt x="4059983" y="2140346"/>
                </a:cubicBezTo>
                <a:cubicBezTo>
                  <a:pt x="3845456" y="2148525"/>
                  <a:pt x="3602872" y="2080241"/>
                  <a:pt x="3462927" y="2140346"/>
                </a:cubicBezTo>
                <a:cubicBezTo>
                  <a:pt x="3322982" y="2200451"/>
                  <a:pt x="3053308" y="2123655"/>
                  <a:pt x="2865870" y="2140346"/>
                </a:cubicBezTo>
                <a:cubicBezTo>
                  <a:pt x="2678432" y="2157037"/>
                  <a:pt x="2578000" y="2139354"/>
                  <a:pt x="2328520" y="2140346"/>
                </a:cubicBezTo>
                <a:cubicBezTo>
                  <a:pt x="2079040" y="2141338"/>
                  <a:pt x="1853101" y="2112574"/>
                  <a:pt x="1671758" y="2140346"/>
                </a:cubicBezTo>
                <a:cubicBezTo>
                  <a:pt x="1490415" y="2168118"/>
                  <a:pt x="1199579" y="2070578"/>
                  <a:pt x="1074701" y="2140346"/>
                </a:cubicBezTo>
                <a:cubicBezTo>
                  <a:pt x="949823" y="2210114"/>
                  <a:pt x="431062" y="2023213"/>
                  <a:pt x="0" y="2140346"/>
                </a:cubicBezTo>
                <a:cubicBezTo>
                  <a:pt x="-37858" y="2008224"/>
                  <a:pt x="6220" y="1802857"/>
                  <a:pt x="0" y="1562453"/>
                </a:cubicBezTo>
                <a:cubicBezTo>
                  <a:pt x="-6220" y="1322049"/>
                  <a:pt x="11474" y="1146284"/>
                  <a:pt x="0" y="984559"/>
                </a:cubicBezTo>
                <a:cubicBezTo>
                  <a:pt x="-11474" y="822834"/>
                  <a:pt x="88953" y="230362"/>
                  <a:pt x="0" y="0"/>
                </a:cubicBezTo>
                <a:close/>
              </a:path>
              <a:path w="5970563" h="2140346" stroke="0" extrusionOk="0">
                <a:moveTo>
                  <a:pt x="0" y="0"/>
                </a:moveTo>
                <a:cubicBezTo>
                  <a:pt x="119353" y="-28235"/>
                  <a:pt x="425848" y="21988"/>
                  <a:pt x="537351" y="0"/>
                </a:cubicBezTo>
                <a:cubicBezTo>
                  <a:pt x="648854" y="-21988"/>
                  <a:pt x="840298" y="18159"/>
                  <a:pt x="955290" y="0"/>
                </a:cubicBezTo>
                <a:cubicBezTo>
                  <a:pt x="1070282" y="-18159"/>
                  <a:pt x="1431215" y="19791"/>
                  <a:pt x="1671758" y="0"/>
                </a:cubicBezTo>
                <a:cubicBezTo>
                  <a:pt x="1912301" y="-19791"/>
                  <a:pt x="2084004" y="50283"/>
                  <a:pt x="2209108" y="0"/>
                </a:cubicBezTo>
                <a:cubicBezTo>
                  <a:pt x="2334212" y="-50283"/>
                  <a:pt x="2613393" y="1861"/>
                  <a:pt x="2746459" y="0"/>
                </a:cubicBezTo>
                <a:cubicBezTo>
                  <a:pt x="2879525" y="-1861"/>
                  <a:pt x="3202397" y="66943"/>
                  <a:pt x="3462927" y="0"/>
                </a:cubicBezTo>
                <a:cubicBezTo>
                  <a:pt x="3723457" y="-66943"/>
                  <a:pt x="3808106" y="14825"/>
                  <a:pt x="3940572" y="0"/>
                </a:cubicBezTo>
                <a:cubicBezTo>
                  <a:pt x="4073039" y="-14825"/>
                  <a:pt x="4461030" y="50606"/>
                  <a:pt x="4657039" y="0"/>
                </a:cubicBezTo>
                <a:cubicBezTo>
                  <a:pt x="4853048" y="-50606"/>
                  <a:pt x="5119450" y="10505"/>
                  <a:pt x="5373507" y="0"/>
                </a:cubicBezTo>
                <a:cubicBezTo>
                  <a:pt x="5627564" y="-10505"/>
                  <a:pt x="5765842" y="45400"/>
                  <a:pt x="5970563" y="0"/>
                </a:cubicBezTo>
                <a:cubicBezTo>
                  <a:pt x="5994599" y="196497"/>
                  <a:pt x="5963878" y="346399"/>
                  <a:pt x="5970563" y="577893"/>
                </a:cubicBezTo>
                <a:cubicBezTo>
                  <a:pt x="5977248" y="809387"/>
                  <a:pt x="5928085" y="963548"/>
                  <a:pt x="5970563" y="1134383"/>
                </a:cubicBezTo>
                <a:cubicBezTo>
                  <a:pt x="6013041" y="1305218"/>
                  <a:pt x="5934419" y="1495389"/>
                  <a:pt x="5970563" y="1605260"/>
                </a:cubicBezTo>
                <a:cubicBezTo>
                  <a:pt x="6006707" y="1715131"/>
                  <a:pt x="5937936" y="1922155"/>
                  <a:pt x="5970563" y="2140346"/>
                </a:cubicBezTo>
                <a:cubicBezTo>
                  <a:pt x="5692232" y="2193641"/>
                  <a:pt x="5526082" y="2105473"/>
                  <a:pt x="5373507" y="2140346"/>
                </a:cubicBezTo>
                <a:cubicBezTo>
                  <a:pt x="5220932" y="2175219"/>
                  <a:pt x="4953599" y="2094353"/>
                  <a:pt x="4776450" y="2140346"/>
                </a:cubicBezTo>
                <a:cubicBezTo>
                  <a:pt x="4599301" y="2186339"/>
                  <a:pt x="4313523" y="2090349"/>
                  <a:pt x="4059983" y="2140346"/>
                </a:cubicBezTo>
                <a:cubicBezTo>
                  <a:pt x="3806443" y="2190343"/>
                  <a:pt x="3677530" y="2105849"/>
                  <a:pt x="3462927" y="2140346"/>
                </a:cubicBezTo>
                <a:cubicBezTo>
                  <a:pt x="3248324" y="2174843"/>
                  <a:pt x="3145346" y="2093316"/>
                  <a:pt x="3044987" y="2140346"/>
                </a:cubicBezTo>
                <a:cubicBezTo>
                  <a:pt x="2944628" y="2187376"/>
                  <a:pt x="2697045" y="2086236"/>
                  <a:pt x="2567342" y="2140346"/>
                </a:cubicBezTo>
                <a:cubicBezTo>
                  <a:pt x="2437639" y="2194456"/>
                  <a:pt x="2109794" y="2059354"/>
                  <a:pt x="1850875" y="2140346"/>
                </a:cubicBezTo>
                <a:cubicBezTo>
                  <a:pt x="1591956" y="2221338"/>
                  <a:pt x="1513776" y="2110695"/>
                  <a:pt x="1253818" y="2140346"/>
                </a:cubicBezTo>
                <a:cubicBezTo>
                  <a:pt x="993860" y="2169997"/>
                  <a:pt x="906696" y="2093374"/>
                  <a:pt x="776173" y="2140346"/>
                </a:cubicBezTo>
                <a:cubicBezTo>
                  <a:pt x="645650" y="2187318"/>
                  <a:pt x="246094" y="2069971"/>
                  <a:pt x="0" y="2140346"/>
                </a:cubicBezTo>
                <a:cubicBezTo>
                  <a:pt x="-16004" y="1993683"/>
                  <a:pt x="42746" y="1845191"/>
                  <a:pt x="0" y="1669470"/>
                </a:cubicBezTo>
                <a:cubicBezTo>
                  <a:pt x="-42746" y="1493749"/>
                  <a:pt x="19901" y="1352161"/>
                  <a:pt x="0" y="1198594"/>
                </a:cubicBezTo>
                <a:cubicBezTo>
                  <a:pt x="-19901" y="1045027"/>
                  <a:pt x="54632" y="800984"/>
                  <a:pt x="0" y="642104"/>
                </a:cubicBezTo>
                <a:cubicBezTo>
                  <a:pt x="-54632" y="483224"/>
                  <a:pt x="72137" y="248463"/>
                  <a:pt x="0" y="0"/>
                </a:cubicBezTo>
                <a:close/>
              </a:path>
            </a:pathLst>
          </a:custGeom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GB" sz="2400" dirty="0"/>
              <a:t>Is formed and maintained by the interlocking of the talus, calcaneus, navicular, cuneiform, and three medial metatarsal bones.</a:t>
            </a:r>
          </a:p>
          <a:p>
            <a:pPr algn="l"/>
            <a:r>
              <a:rPr lang="en-GB" sz="2400" dirty="0"/>
              <a:t>Flat foot: </a:t>
            </a:r>
            <a:r>
              <a:rPr lang="en-GB" sz="24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is a condition where the medial longitudinal arch disappears or collapses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201380-3D24-4E9C-9A2E-0C6BE82B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854" y="1520428"/>
            <a:ext cx="3949524" cy="2310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3BDBE3-EF7D-444D-B914-60602D6E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705" y="4034639"/>
            <a:ext cx="3016567" cy="20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5B290B-D744-49CC-9AE2-4501C2E8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804" y="0"/>
            <a:ext cx="61893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1777BE-7EFF-4864-972D-27112C66C937}"/>
              </a:ext>
            </a:extLst>
          </p:cNvPr>
          <p:cNvSpPr txBox="1"/>
          <p:nvPr/>
        </p:nvSpPr>
        <p:spPr>
          <a:xfrm>
            <a:off x="130483" y="1924539"/>
            <a:ext cx="5208105" cy="3231654"/>
          </a:xfrm>
          <a:custGeom>
            <a:avLst/>
            <a:gdLst>
              <a:gd name="connsiteX0" fmla="*/ 0 w 5208105"/>
              <a:gd name="connsiteY0" fmla="*/ 0 h 3231654"/>
              <a:gd name="connsiteX1" fmla="*/ 5208105 w 5208105"/>
              <a:gd name="connsiteY1" fmla="*/ 0 h 3231654"/>
              <a:gd name="connsiteX2" fmla="*/ 5208105 w 5208105"/>
              <a:gd name="connsiteY2" fmla="*/ 3231654 h 3231654"/>
              <a:gd name="connsiteX3" fmla="*/ 0 w 5208105"/>
              <a:gd name="connsiteY3" fmla="*/ 3231654 h 3231654"/>
              <a:gd name="connsiteX4" fmla="*/ 0 w 5208105"/>
              <a:gd name="connsiteY4" fmla="*/ 0 h 323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105" h="3231654" extrusionOk="0">
                <a:moveTo>
                  <a:pt x="0" y="0"/>
                </a:moveTo>
                <a:cubicBezTo>
                  <a:pt x="1669351" y="123803"/>
                  <a:pt x="4381456" y="110460"/>
                  <a:pt x="5208105" y="0"/>
                </a:cubicBezTo>
                <a:cubicBezTo>
                  <a:pt x="5318500" y="539253"/>
                  <a:pt x="5326967" y="2321931"/>
                  <a:pt x="5208105" y="3231654"/>
                </a:cubicBezTo>
                <a:cubicBezTo>
                  <a:pt x="3014116" y="3066197"/>
                  <a:pt x="576216" y="3227829"/>
                  <a:pt x="0" y="3231654"/>
                </a:cubicBezTo>
                <a:cubicBezTo>
                  <a:pt x="120311" y="1732708"/>
                  <a:pt x="33892" y="1244639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8233320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b="1" dirty="0"/>
              <a:t>Medial longitudinal arch</a:t>
            </a:r>
          </a:p>
          <a:p>
            <a:endParaRPr lang="en-GB" b="1" dirty="0"/>
          </a:p>
          <a:p>
            <a:r>
              <a:rPr lang="en-GB" sz="2400" dirty="0"/>
              <a:t>Has, as its keystone, the head of the talus, which is located at the summit between the sustentaculum </a:t>
            </a:r>
            <a:r>
              <a:rPr lang="en-GB" sz="2400" dirty="0" err="1"/>
              <a:t>tali</a:t>
            </a:r>
            <a:r>
              <a:rPr lang="en-GB" sz="2400" dirty="0"/>
              <a:t> and the navicular bone.</a:t>
            </a:r>
          </a:p>
          <a:p>
            <a:endParaRPr lang="en-GB" sz="2400" b="1" dirty="0"/>
          </a:p>
          <a:p>
            <a:r>
              <a:rPr lang="en-GB" sz="2400" b="1" dirty="0"/>
              <a:t>is </a:t>
            </a:r>
            <a:r>
              <a:rPr lang="en-GB" sz="2400" dirty="0"/>
              <a:t>supported by the spring ligament and the tendon of the flexor hallucis longus.</a:t>
            </a:r>
          </a:p>
        </p:txBody>
      </p:sp>
    </p:spTree>
    <p:extLst>
      <p:ext uri="{BB962C8B-B14F-4D97-AF65-F5344CB8AC3E}">
        <p14:creationId xmlns:p14="http://schemas.microsoft.com/office/powerpoint/2010/main" val="18593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F8DBC3-B15F-4776-A423-C16D48DA0D44}"/>
              </a:ext>
            </a:extLst>
          </p:cNvPr>
          <p:cNvSpPr txBox="1"/>
          <p:nvPr/>
        </p:nvSpPr>
        <p:spPr>
          <a:xfrm>
            <a:off x="693752" y="337115"/>
            <a:ext cx="6098344" cy="2308324"/>
          </a:xfrm>
          <a:custGeom>
            <a:avLst/>
            <a:gdLst>
              <a:gd name="connsiteX0" fmla="*/ 0 w 6098344"/>
              <a:gd name="connsiteY0" fmla="*/ 0 h 2308324"/>
              <a:gd name="connsiteX1" fmla="*/ 615378 w 6098344"/>
              <a:gd name="connsiteY1" fmla="*/ 0 h 2308324"/>
              <a:gd name="connsiteX2" fmla="*/ 1047806 w 6098344"/>
              <a:gd name="connsiteY2" fmla="*/ 0 h 2308324"/>
              <a:gd name="connsiteX3" fmla="*/ 1663185 w 6098344"/>
              <a:gd name="connsiteY3" fmla="*/ 0 h 2308324"/>
              <a:gd name="connsiteX4" fmla="*/ 2278563 w 6098344"/>
              <a:gd name="connsiteY4" fmla="*/ 0 h 2308324"/>
              <a:gd name="connsiteX5" fmla="*/ 2650008 w 6098344"/>
              <a:gd name="connsiteY5" fmla="*/ 0 h 2308324"/>
              <a:gd name="connsiteX6" fmla="*/ 3021452 w 6098344"/>
              <a:gd name="connsiteY6" fmla="*/ 0 h 2308324"/>
              <a:gd name="connsiteX7" fmla="*/ 3514864 w 6098344"/>
              <a:gd name="connsiteY7" fmla="*/ 0 h 2308324"/>
              <a:gd name="connsiteX8" fmla="*/ 4008275 w 6098344"/>
              <a:gd name="connsiteY8" fmla="*/ 0 h 2308324"/>
              <a:gd name="connsiteX9" fmla="*/ 4684637 w 6098344"/>
              <a:gd name="connsiteY9" fmla="*/ 0 h 2308324"/>
              <a:gd name="connsiteX10" fmla="*/ 5239032 w 6098344"/>
              <a:gd name="connsiteY10" fmla="*/ 0 h 2308324"/>
              <a:gd name="connsiteX11" fmla="*/ 6098344 w 6098344"/>
              <a:gd name="connsiteY11" fmla="*/ 0 h 2308324"/>
              <a:gd name="connsiteX12" fmla="*/ 6098344 w 6098344"/>
              <a:gd name="connsiteY12" fmla="*/ 600164 h 2308324"/>
              <a:gd name="connsiteX13" fmla="*/ 6098344 w 6098344"/>
              <a:gd name="connsiteY13" fmla="*/ 1177245 h 2308324"/>
              <a:gd name="connsiteX14" fmla="*/ 6098344 w 6098344"/>
              <a:gd name="connsiteY14" fmla="*/ 1685077 h 2308324"/>
              <a:gd name="connsiteX15" fmla="*/ 6098344 w 6098344"/>
              <a:gd name="connsiteY15" fmla="*/ 2308324 h 2308324"/>
              <a:gd name="connsiteX16" fmla="*/ 5543949 w 6098344"/>
              <a:gd name="connsiteY16" fmla="*/ 2308324 h 2308324"/>
              <a:gd name="connsiteX17" fmla="*/ 5111521 w 6098344"/>
              <a:gd name="connsiteY17" fmla="*/ 2308324 h 2308324"/>
              <a:gd name="connsiteX18" fmla="*/ 4435159 w 6098344"/>
              <a:gd name="connsiteY18" fmla="*/ 2308324 h 2308324"/>
              <a:gd name="connsiteX19" fmla="*/ 3758797 w 6098344"/>
              <a:gd name="connsiteY19" fmla="*/ 2308324 h 2308324"/>
              <a:gd name="connsiteX20" fmla="*/ 3265386 w 6098344"/>
              <a:gd name="connsiteY20" fmla="*/ 2308324 h 2308324"/>
              <a:gd name="connsiteX21" fmla="*/ 2893941 w 6098344"/>
              <a:gd name="connsiteY21" fmla="*/ 2308324 h 2308324"/>
              <a:gd name="connsiteX22" fmla="*/ 2217580 w 6098344"/>
              <a:gd name="connsiteY22" fmla="*/ 2308324 h 2308324"/>
              <a:gd name="connsiteX23" fmla="*/ 1724168 w 6098344"/>
              <a:gd name="connsiteY23" fmla="*/ 2308324 h 2308324"/>
              <a:gd name="connsiteX24" fmla="*/ 1291740 w 6098344"/>
              <a:gd name="connsiteY24" fmla="*/ 2308324 h 2308324"/>
              <a:gd name="connsiteX25" fmla="*/ 798329 w 6098344"/>
              <a:gd name="connsiteY25" fmla="*/ 2308324 h 2308324"/>
              <a:gd name="connsiteX26" fmla="*/ 0 w 6098344"/>
              <a:gd name="connsiteY26" fmla="*/ 2308324 h 2308324"/>
              <a:gd name="connsiteX27" fmla="*/ 0 w 6098344"/>
              <a:gd name="connsiteY27" fmla="*/ 1685077 h 2308324"/>
              <a:gd name="connsiteX28" fmla="*/ 0 w 6098344"/>
              <a:gd name="connsiteY28" fmla="*/ 1061829 h 2308324"/>
              <a:gd name="connsiteX29" fmla="*/ 0 w 6098344"/>
              <a:gd name="connsiteY29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98344" h="2308324" extrusionOk="0">
                <a:moveTo>
                  <a:pt x="0" y="0"/>
                </a:moveTo>
                <a:cubicBezTo>
                  <a:pt x="142540" y="-17848"/>
                  <a:pt x="472331" y="21301"/>
                  <a:pt x="615378" y="0"/>
                </a:cubicBezTo>
                <a:cubicBezTo>
                  <a:pt x="758425" y="-21301"/>
                  <a:pt x="917672" y="5300"/>
                  <a:pt x="1047806" y="0"/>
                </a:cubicBezTo>
                <a:cubicBezTo>
                  <a:pt x="1177940" y="-5300"/>
                  <a:pt x="1425209" y="71867"/>
                  <a:pt x="1663185" y="0"/>
                </a:cubicBezTo>
                <a:cubicBezTo>
                  <a:pt x="1901161" y="-71867"/>
                  <a:pt x="2078770" y="29251"/>
                  <a:pt x="2278563" y="0"/>
                </a:cubicBezTo>
                <a:cubicBezTo>
                  <a:pt x="2478356" y="-29251"/>
                  <a:pt x="2560006" y="34073"/>
                  <a:pt x="2650008" y="0"/>
                </a:cubicBezTo>
                <a:cubicBezTo>
                  <a:pt x="2740010" y="-34073"/>
                  <a:pt x="2892850" y="38250"/>
                  <a:pt x="3021452" y="0"/>
                </a:cubicBezTo>
                <a:cubicBezTo>
                  <a:pt x="3150054" y="-38250"/>
                  <a:pt x="3329024" y="32295"/>
                  <a:pt x="3514864" y="0"/>
                </a:cubicBezTo>
                <a:cubicBezTo>
                  <a:pt x="3700704" y="-32295"/>
                  <a:pt x="3829511" y="36141"/>
                  <a:pt x="4008275" y="0"/>
                </a:cubicBezTo>
                <a:cubicBezTo>
                  <a:pt x="4187039" y="-36141"/>
                  <a:pt x="4412473" y="33229"/>
                  <a:pt x="4684637" y="0"/>
                </a:cubicBezTo>
                <a:cubicBezTo>
                  <a:pt x="4956801" y="-33229"/>
                  <a:pt x="5047596" y="5397"/>
                  <a:pt x="5239032" y="0"/>
                </a:cubicBezTo>
                <a:cubicBezTo>
                  <a:pt x="5430469" y="-5397"/>
                  <a:pt x="5869905" y="13904"/>
                  <a:pt x="6098344" y="0"/>
                </a:cubicBezTo>
                <a:cubicBezTo>
                  <a:pt x="6112769" y="197392"/>
                  <a:pt x="6088620" y="350298"/>
                  <a:pt x="6098344" y="600164"/>
                </a:cubicBezTo>
                <a:cubicBezTo>
                  <a:pt x="6108068" y="850030"/>
                  <a:pt x="6067084" y="971012"/>
                  <a:pt x="6098344" y="1177245"/>
                </a:cubicBezTo>
                <a:cubicBezTo>
                  <a:pt x="6129604" y="1383478"/>
                  <a:pt x="6059657" y="1436582"/>
                  <a:pt x="6098344" y="1685077"/>
                </a:cubicBezTo>
                <a:cubicBezTo>
                  <a:pt x="6137031" y="1933572"/>
                  <a:pt x="6079153" y="2030084"/>
                  <a:pt x="6098344" y="2308324"/>
                </a:cubicBezTo>
                <a:cubicBezTo>
                  <a:pt x="5845344" y="2311126"/>
                  <a:pt x="5665375" y="2259294"/>
                  <a:pt x="5543949" y="2308324"/>
                </a:cubicBezTo>
                <a:cubicBezTo>
                  <a:pt x="5422523" y="2357354"/>
                  <a:pt x="5229064" y="2263222"/>
                  <a:pt x="5111521" y="2308324"/>
                </a:cubicBezTo>
                <a:cubicBezTo>
                  <a:pt x="4993978" y="2353426"/>
                  <a:pt x="4609677" y="2288762"/>
                  <a:pt x="4435159" y="2308324"/>
                </a:cubicBezTo>
                <a:cubicBezTo>
                  <a:pt x="4260641" y="2327886"/>
                  <a:pt x="4045999" y="2261621"/>
                  <a:pt x="3758797" y="2308324"/>
                </a:cubicBezTo>
                <a:cubicBezTo>
                  <a:pt x="3471595" y="2355027"/>
                  <a:pt x="3394980" y="2258155"/>
                  <a:pt x="3265386" y="2308324"/>
                </a:cubicBezTo>
                <a:cubicBezTo>
                  <a:pt x="3135792" y="2358493"/>
                  <a:pt x="3076374" y="2264599"/>
                  <a:pt x="2893941" y="2308324"/>
                </a:cubicBezTo>
                <a:cubicBezTo>
                  <a:pt x="2711508" y="2352049"/>
                  <a:pt x="2363718" y="2299058"/>
                  <a:pt x="2217580" y="2308324"/>
                </a:cubicBezTo>
                <a:cubicBezTo>
                  <a:pt x="2071442" y="2317590"/>
                  <a:pt x="1907399" y="2258031"/>
                  <a:pt x="1724168" y="2308324"/>
                </a:cubicBezTo>
                <a:cubicBezTo>
                  <a:pt x="1540937" y="2358617"/>
                  <a:pt x="1494828" y="2261792"/>
                  <a:pt x="1291740" y="2308324"/>
                </a:cubicBezTo>
                <a:cubicBezTo>
                  <a:pt x="1088652" y="2354856"/>
                  <a:pt x="914671" y="2299462"/>
                  <a:pt x="798329" y="2308324"/>
                </a:cubicBezTo>
                <a:cubicBezTo>
                  <a:pt x="681987" y="2317186"/>
                  <a:pt x="306343" y="2238836"/>
                  <a:pt x="0" y="2308324"/>
                </a:cubicBezTo>
                <a:cubicBezTo>
                  <a:pt x="-1998" y="2141267"/>
                  <a:pt x="25040" y="1896694"/>
                  <a:pt x="0" y="1685077"/>
                </a:cubicBezTo>
                <a:cubicBezTo>
                  <a:pt x="-25040" y="1473460"/>
                  <a:pt x="8559" y="1219083"/>
                  <a:pt x="0" y="1061829"/>
                </a:cubicBezTo>
                <a:cubicBezTo>
                  <a:pt x="-8559" y="904575"/>
                  <a:pt x="117444" y="386008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1151193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2400" b="1" dirty="0"/>
              <a:t>Lateral longitudinal arch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/>
              <a:t>Is formed by the calcaneus, the cuboid bone, and the lateral two metatarsal banes. The </a:t>
            </a:r>
            <a:r>
              <a:rPr lang="en-GB" sz="2400" b="1" dirty="0"/>
              <a:t>keystone </a:t>
            </a:r>
            <a:r>
              <a:rPr lang="en-GB" sz="2400" dirty="0"/>
              <a:t>is the cuboid bone.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/>
              <a:t>1. </a:t>
            </a:r>
            <a:r>
              <a:rPr lang="en-GB" sz="2400" u="sng" dirty="0"/>
              <a:t>Supports the body in the erect position </a:t>
            </a:r>
            <a:r>
              <a:rPr lang="en-GB" sz="2400" dirty="0"/>
              <a:t>and 2. </a:t>
            </a:r>
            <a:r>
              <a:rPr lang="en-GB" sz="2400" u="sng" dirty="0"/>
              <a:t>acts as a spring in locomotion.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37A76D-B9E3-4F62-B3FA-BDF4C0F4E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17" y="3330000"/>
            <a:ext cx="9607848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C3B89C-819E-4E80-8CA9-63AC3A775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958" y="243000"/>
            <a:ext cx="8060580" cy="63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CC256A-45FC-47D0-8CF4-E77F1F146482}"/>
              </a:ext>
            </a:extLst>
          </p:cNvPr>
          <p:cNvSpPr txBox="1"/>
          <p:nvPr/>
        </p:nvSpPr>
        <p:spPr>
          <a:xfrm>
            <a:off x="0" y="1622758"/>
            <a:ext cx="4625009" cy="175432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/>
              <a:t>Lateral longitudinal arch</a:t>
            </a:r>
          </a:p>
          <a:p>
            <a:endParaRPr lang="en-GB" sz="1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/>
              <a:t> Is supported by the </a:t>
            </a:r>
            <a:r>
              <a:rPr lang="en-GB" b="1" dirty="0" smtClean="0"/>
              <a:t>PERONEAL (FIBULARIS)</a:t>
            </a:r>
            <a:r>
              <a:rPr lang="en-GB" sz="1800" b="1" dirty="0" smtClean="0"/>
              <a:t> longus AND BREVIS tendons </a:t>
            </a:r>
            <a:r>
              <a:rPr lang="en-GB" sz="1800" dirty="0"/>
              <a:t>and </a:t>
            </a:r>
            <a:r>
              <a:rPr lang="en-GB" sz="1800" u="sng" dirty="0"/>
              <a:t>the long and short plantar ligament</a:t>
            </a:r>
            <a:r>
              <a:rPr lang="en-GB" sz="1800" dirty="0"/>
              <a:t>s.</a:t>
            </a:r>
          </a:p>
          <a:p>
            <a:endParaRPr lang="en-GB" sz="1800" u="sng" dirty="0"/>
          </a:p>
        </p:txBody>
      </p:sp>
    </p:spTree>
    <p:extLst>
      <p:ext uri="{BB962C8B-B14F-4D97-AF65-F5344CB8AC3E}">
        <p14:creationId xmlns:p14="http://schemas.microsoft.com/office/powerpoint/2010/main" val="259894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87691F0F-ED38-497E-8C79-CF032E4C4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9"/>
            <a:ext cx="8229600" cy="936625"/>
          </a:xfrm>
        </p:spPr>
        <p:txBody>
          <a:bodyPr/>
          <a:lstStyle/>
          <a:p>
            <a:pPr eaLnBrk="1" hangingPunct="1"/>
            <a:r>
              <a:rPr lang="en-GB" altLang="en-US"/>
              <a:t>Longitudinal Arch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xmlns="" id="{905AF6AC-8B8A-4480-BA90-155073A4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908051"/>
            <a:ext cx="68580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xmlns="" id="{B145C0B3-54E5-4B90-A992-CD78F3B49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3789363"/>
            <a:ext cx="6858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>
            <a:extLst>
              <a:ext uri="{FF2B5EF4-FFF2-40B4-BE49-F238E27FC236}">
                <a16:creationId xmlns:a16="http://schemas.microsoft.com/office/drawing/2014/main" xmlns="" id="{15D2B16E-A6FA-4155-AC4D-935988391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/>
          <a:stretch>
            <a:fillRect/>
          </a:stretch>
        </p:blipFill>
        <p:spPr bwMode="auto">
          <a:xfrm>
            <a:off x="5591175" y="333376"/>
            <a:ext cx="49530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6722A249-0EDD-4215-B648-4C5B23523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33376"/>
            <a:ext cx="3467100" cy="2074863"/>
          </a:xfrm>
        </p:spPr>
        <p:txBody>
          <a:bodyPr/>
          <a:lstStyle/>
          <a:p>
            <a:pPr eaLnBrk="1" hangingPunct="1"/>
            <a:r>
              <a:rPr lang="en-GB" altLang="en-US"/>
              <a:t>Weight distribution</a:t>
            </a:r>
            <a:endParaRPr lang="en-US" altLang="en-US"/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xmlns="" id="{0D143038-02C3-4CBD-9768-49447383B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/>
              <a:t> </a:t>
            </a:r>
            <a:endParaRPr lang="en-US" altLang="en-US"/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xmlns="" id="{93D45CFB-A9A6-4B67-A212-9F9C8E9D4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413001"/>
            <a:ext cx="424815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/>
              <a:t>Weight distributed almost equally between </a:t>
            </a:r>
            <a:r>
              <a:rPr lang="en-GB" altLang="en-US" b="1"/>
              <a:t>Calcaneus </a:t>
            </a:r>
            <a:r>
              <a:rPr lang="en-GB" altLang="en-US"/>
              <a:t>and </a:t>
            </a:r>
            <a:r>
              <a:rPr lang="en-GB" altLang="en-US" b="1"/>
              <a:t>Heads of Metatarsals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عنوان 1">
            <a:extLst>
              <a:ext uri="{FF2B5EF4-FFF2-40B4-BE49-F238E27FC236}">
                <a16:creationId xmlns:a16="http://schemas.microsoft.com/office/drawing/2014/main" xmlns="" id="{318AAE90-A8D9-49F1-A4E0-D84C0DD2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0"/>
            <a:ext cx="10515600" cy="834887"/>
          </a:xfrm>
        </p:spPr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Bones of the Foot</a:t>
            </a:r>
            <a:endParaRPr lang="ar-JO" altLang="en-US" dirty="0"/>
          </a:p>
        </p:txBody>
      </p:sp>
      <p:sp>
        <p:nvSpPr>
          <p:cNvPr id="30723" name="مستطيل 2">
            <a:extLst>
              <a:ext uri="{FF2B5EF4-FFF2-40B4-BE49-F238E27FC236}">
                <a16:creationId xmlns:a16="http://schemas.microsoft.com/office/drawing/2014/main" xmlns="" id="{CA48BC66-7244-43C2-A1C4-00585A9B6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66" y="1536174"/>
            <a:ext cx="350043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Arial" panose="020B0604020202020204" pitchFamily="34" charset="0"/>
              </a:rPr>
              <a:t>The bones of the foot are:</a:t>
            </a:r>
          </a:p>
          <a:p>
            <a:pPr marL="342900" indent="-342900" algn="l" rt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Arial" panose="020B0604020202020204" pitchFamily="34" charset="0"/>
              </a:rPr>
              <a:t> the tarsal bones (7 bones)</a:t>
            </a:r>
          </a:p>
          <a:p>
            <a:pPr marL="342900" indent="-342900" algn="l" rt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Arial" panose="020B0604020202020204" pitchFamily="34" charset="0"/>
              </a:rPr>
              <a:t>the metatarsal bones (5)</a:t>
            </a:r>
          </a:p>
          <a:p>
            <a:pPr marL="342900" indent="-342900" algn="l" rt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Arial" panose="020B0604020202020204" pitchFamily="34" charset="0"/>
              </a:rPr>
              <a:t> and the phalanges (14)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71920F-B368-47C4-9ABF-2DF99A77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139" y="1302250"/>
            <a:ext cx="5433391" cy="401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27724-6469-425D-B76B-C6E660EA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70983" cy="1325563"/>
          </a:xfrm>
        </p:spPr>
        <p:txBody>
          <a:bodyPr/>
          <a:lstStyle/>
          <a:p>
            <a:r>
              <a:rPr lang="en-US" altLang="en-US" sz="4400" b="1" dirty="0">
                <a:latin typeface="Arial" panose="020B0604020202020204" pitchFamily="34" charset="0"/>
              </a:rPr>
              <a:t>TARSAL BONES </a:t>
            </a:r>
            <a:br>
              <a:rPr lang="en-US" altLang="en-US" sz="4400" b="1" dirty="0">
                <a:latin typeface="Arial" panose="020B0604020202020204" pitchFamily="34" charset="0"/>
              </a:rPr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3195AB-0BA5-4F79-9CC5-28FCCDB20E99}"/>
              </a:ext>
            </a:extLst>
          </p:cNvPr>
          <p:cNvSpPr txBox="1"/>
          <p:nvPr/>
        </p:nvSpPr>
        <p:spPr>
          <a:xfrm>
            <a:off x="683147" y="1071801"/>
            <a:ext cx="4409661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The tarsal bones are the:</a:t>
            </a:r>
          </a:p>
          <a:p>
            <a:pPr marL="514350" indent="-514350" algn="l" rtl="0">
              <a:spcBef>
                <a:spcPct val="0"/>
              </a:spcBef>
              <a:buAutoNum type="arabicPeriod"/>
            </a:pPr>
            <a:r>
              <a:rPr lang="en-US" altLang="en-US" sz="2800" dirty="0">
                <a:latin typeface="Arial" panose="020B0604020202020204" pitchFamily="34" charset="0"/>
              </a:rPr>
              <a:t>Calcaneum (or calcaneus) </a:t>
            </a:r>
            <a:r>
              <a:rPr lang="en-GB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"</a:t>
            </a:r>
            <a:r>
              <a:rPr lang="en-GB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heel-bone”</a:t>
            </a:r>
            <a:r>
              <a:rPr lang="en-US" altLang="en-US" sz="2800" dirty="0">
                <a:latin typeface="Arial" panose="020B0604020202020204" pitchFamily="34" charset="0"/>
              </a:rPr>
              <a:t>, </a:t>
            </a:r>
          </a:p>
          <a:p>
            <a:pPr marL="514350" indent="-514350" algn="l" rtl="0">
              <a:spcBef>
                <a:spcPct val="0"/>
              </a:spcBef>
              <a:buAutoNum type="arabicPeriod"/>
            </a:pPr>
            <a:r>
              <a:rPr lang="en-US" altLang="en-US" sz="2800" dirty="0">
                <a:latin typeface="Arial" panose="020B0604020202020204" pitchFamily="34" charset="0"/>
              </a:rPr>
              <a:t>the talus (</a:t>
            </a:r>
            <a:r>
              <a:rPr lang="en-GB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anklebone)</a:t>
            </a:r>
            <a:r>
              <a:rPr lang="en-US" altLang="en-US" sz="2800" dirty="0">
                <a:latin typeface="Arial" panose="020B0604020202020204" pitchFamily="34" charset="0"/>
              </a:rPr>
              <a:t>,</a:t>
            </a:r>
          </a:p>
          <a:p>
            <a:pPr marL="514350" indent="-514350" algn="l" rtl="0">
              <a:spcBef>
                <a:spcPct val="0"/>
              </a:spcBef>
              <a:buAutoNum type="arabicPeriod"/>
            </a:pPr>
            <a:r>
              <a:rPr lang="en-US" altLang="en-US" sz="2800" dirty="0">
                <a:latin typeface="Arial" panose="020B0604020202020204" pitchFamily="34" charset="0"/>
              </a:rPr>
              <a:t> the navicular (</a:t>
            </a:r>
            <a:r>
              <a:rPr lang="en-GB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boat-shaped)</a:t>
            </a:r>
            <a:r>
              <a:rPr lang="en-US" altLang="en-US" sz="2800" dirty="0">
                <a:latin typeface="Arial" panose="020B0604020202020204" pitchFamily="34" charset="0"/>
              </a:rPr>
              <a:t>, </a:t>
            </a:r>
          </a:p>
          <a:p>
            <a:pPr marL="514350" indent="-514350" algn="l" rtl="0">
              <a:spcBef>
                <a:spcPct val="0"/>
              </a:spcBef>
              <a:buAutoNum type="arabicPeriod"/>
            </a:pPr>
            <a:r>
              <a:rPr lang="en-US" altLang="en-US" sz="2800" dirty="0">
                <a:latin typeface="Arial" panose="020B0604020202020204" pitchFamily="34" charset="0"/>
              </a:rPr>
              <a:t>the cuboid,</a:t>
            </a:r>
          </a:p>
          <a:p>
            <a:pPr marL="514350" indent="-514350" algn="l" rtl="0">
              <a:spcBef>
                <a:spcPct val="0"/>
              </a:spcBef>
              <a:buAutoNum type="arabicPeriod"/>
            </a:pPr>
            <a:r>
              <a:rPr lang="en-US" altLang="en-US" sz="2800" dirty="0">
                <a:latin typeface="Arial" panose="020B0604020202020204" pitchFamily="34" charset="0"/>
              </a:rPr>
              <a:t> and the three cuneiform (</a:t>
            </a:r>
            <a:r>
              <a:rPr lang="en-GB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wedge’)</a:t>
            </a:r>
            <a:r>
              <a:rPr lang="en-US" altLang="en-US" sz="2800" dirty="0">
                <a:latin typeface="Arial" panose="020B0604020202020204" pitchFamily="34" charset="0"/>
              </a:rPr>
              <a:t> bones</a:t>
            </a:r>
            <a:r>
              <a:rPr lang="en-US" altLang="en-US" sz="3200" dirty="0"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82C183-6C70-48C2-A71A-9184738D1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808" y="889796"/>
            <a:ext cx="6194073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8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7" name="TextBox 1">
            <a:extLst>
              <a:ext uri="{FF2B5EF4-FFF2-40B4-BE49-F238E27FC236}">
                <a16:creationId xmlns:a16="http://schemas.microsoft.com/office/drawing/2014/main" xmlns="" id="{6239AD6C-82BE-4B36-9B94-61D7CFFCE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967266"/>
            <a:ext cx="2628900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Carpal bone [ for comparison]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5B9396-1B9B-4B41-BC2D-D844FBFC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130873"/>
            <a:ext cx="6780700" cy="4593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6D9905-13EA-4A2B-8DCE-FDFF05ACE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6" b="19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>
            <a:extLst>
              <a:ext uri="{FF2B5EF4-FFF2-40B4-BE49-F238E27FC236}">
                <a16:creationId xmlns:a16="http://schemas.microsoft.com/office/drawing/2014/main" xmlns="" id="{72CFF0B2-E8C7-4FCC-92F5-183730D8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panose="02020603050405020304" pitchFamily="18" charset="0"/>
              </a:rPr>
              <a:t> TARSAL BONES </a:t>
            </a:r>
            <a:endParaRPr lang="ar-JO" altLang="en-US"/>
          </a:p>
        </p:txBody>
      </p:sp>
      <p:sp>
        <p:nvSpPr>
          <p:cNvPr id="33795" name="مستطيل 2">
            <a:extLst>
              <a:ext uri="{FF2B5EF4-FFF2-40B4-BE49-F238E27FC236}">
                <a16:creationId xmlns:a16="http://schemas.microsoft.com/office/drawing/2014/main" xmlns="" id="{457D0B4D-2F34-4D91-8B80-5E9A082C5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1577009"/>
            <a:ext cx="5926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1800" b="1" dirty="0">
                <a:latin typeface="Arial" panose="020B0604020202020204" pitchFamily="34" charset="0"/>
              </a:rPr>
              <a:t>Calcaneum </a:t>
            </a: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Arial" panose="020B0604020202020204" pitchFamily="34" charset="0"/>
              </a:rPr>
              <a:t>The calcaneum is the </a:t>
            </a:r>
            <a:r>
              <a:rPr lang="en-US" altLang="en-US" sz="2400" b="1" u="sng" dirty="0">
                <a:latin typeface="Arial" panose="020B0604020202020204" pitchFamily="34" charset="0"/>
              </a:rPr>
              <a:t>largest bone </a:t>
            </a:r>
            <a:r>
              <a:rPr lang="en-US" altLang="en-US" sz="2400" dirty="0">
                <a:latin typeface="Arial" panose="020B0604020202020204" pitchFamily="34" charset="0"/>
              </a:rPr>
              <a:t>of the foot. It articulates above with the talus and in front with the cuboid bone. </a:t>
            </a: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Arial" panose="020B0604020202020204" pitchFamily="34" charset="0"/>
              </a:rPr>
              <a:t>The posterior surface forms the prominence of the heel</a:t>
            </a: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Arial" panose="020B0604020202020204" pitchFamily="34" charset="0"/>
              </a:rPr>
              <a:t> the medial surface possesses a large, shelf like ridge (the sustentaculum </a:t>
            </a:r>
            <a:r>
              <a:rPr lang="en-US" altLang="en-US" sz="2400" dirty="0" err="1">
                <a:latin typeface="Arial" panose="020B0604020202020204" pitchFamily="34" charset="0"/>
              </a:rPr>
              <a:t>tali</a:t>
            </a:r>
            <a:r>
              <a:rPr lang="en-US" altLang="en-US" sz="2400" dirty="0">
                <a:latin typeface="Arial" panose="020B0604020202020204" pitchFamily="34" charset="0"/>
              </a:rPr>
              <a:t>)</a:t>
            </a: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Arial" panose="020B0604020202020204" pitchFamily="34" charset="0"/>
              </a:rPr>
              <a:t>(the sustentaculum </a:t>
            </a:r>
            <a:r>
              <a:rPr lang="en-US" altLang="en-US" sz="2400" dirty="0" err="1">
                <a:latin typeface="Arial" panose="020B0604020202020204" pitchFamily="34" charset="0"/>
              </a:rPr>
              <a:t>tali</a:t>
            </a:r>
            <a:r>
              <a:rPr lang="en-US" altLang="en-US" sz="2400" dirty="0">
                <a:latin typeface="Arial" panose="020B0604020202020204" pitchFamily="34" charset="0"/>
              </a:rPr>
              <a:t>) that assists in supporting of the talus.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ar-JO" altLang="en-US" sz="18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7CD342-FA2A-4941-840B-6489A5AE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283" y="0"/>
            <a:ext cx="2888770" cy="249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C367AD-5AD2-49BE-90DC-E57E4231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668" y="2496595"/>
            <a:ext cx="4248000" cy="42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0748" y="63182"/>
            <a:ext cx="10515600" cy="1325563"/>
          </a:xfrm>
        </p:spPr>
        <p:txBody>
          <a:bodyPr/>
          <a:lstStyle/>
          <a:p>
            <a:r>
              <a:rPr lang="en-US" dirty="0"/>
              <a:t>Muscles of the foot</a:t>
            </a:r>
            <a:endParaRPr lang="ar-JO" dirty="0"/>
          </a:p>
        </p:txBody>
      </p:sp>
      <p:sp>
        <p:nvSpPr>
          <p:cNvPr id="3" name="مستطيل 2"/>
          <p:cNvSpPr/>
          <p:nvPr/>
        </p:nvSpPr>
        <p:spPr>
          <a:xfrm>
            <a:off x="1331743" y="1388745"/>
            <a:ext cx="67712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/>
              <a:t> The muscles acting on the foot can be divided into two distinct groups; </a:t>
            </a:r>
            <a:r>
              <a:rPr lang="en-US" sz="2400" b="1" dirty="0"/>
              <a:t>extrinsic</a:t>
            </a:r>
            <a:r>
              <a:rPr lang="en-US" sz="2400" dirty="0"/>
              <a:t> and </a:t>
            </a:r>
            <a:r>
              <a:rPr lang="en-US" sz="2400" b="1" dirty="0" err="1"/>
              <a:t>intrinsic</a:t>
            </a:r>
            <a:r>
              <a:rPr lang="en-US" sz="2400" dirty="0" err="1"/>
              <a:t>muscles</a:t>
            </a:r>
            <a:r>
              <a:rPr lang="en-US" sz="2400" dirty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The </a:t>
            </a:r>
            <a:r>
              <a:rPr lang="en-US" sz="2400" b="1" dirty="0"/>
              <a:t>extrinsic</a:t>
            </a:r>
            <a:r>
              <a:rPr lang="en-US" sz="2400" dirty="0"/>
              <a:t> muscles arise from the anterior, posterior and lateral compartments of the leg.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They are mainly responsible for actions such as </a:t>
            </a:r>
            <a:r>
              <a:rPr lang="en-US" sz="2400" dirty="0" err="1"/>
              <a:t>eversion</a:t>
            </a:r>
            <a:r>
              <a:rPr lang="en-US" sz="2400" dirty="0"/>
              <a:t>, inversion, </a:t>
            </a:r>
            <a:r>
              <a:rPr lang="en-US" sz="2400" dirty="0" err="1"/>
              <a:t>plantarflexion</a:t>
            </a:r>
            <a:r>
              <a:rPr lang="en-US" sz="2400" dirty="0"/>
              <a:t> and </a:t>
            </a:r>
            <a:r>
              <a:rPr lang="en-US" sz="2400" dirty="0" err="1"/>
              <a:t>dorsiflexion</a:t>
            </a:r>
            <a:r>
              <a:rPr lang="en-US" sz="2400" dirty="0"/>
              <a:t> of the foot.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The</a:t>
            </a:r>
            <a:r>
              <a:rPr lang="en-US" sz="2400" b="1" dirty="0"/>
              <a:t> intrinsic</a:t>
            </a:r>
            <a:r>
              <a:rPr lang="en-US" sz="2400" dirty="0"/>
              <a:t> muscles are located within the foot and are responsible for the fine motor actions of the foot, for example movement of individual digits.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 the intrinsic muscles of the foot can be divided into those situated on the </a:t>
            </a:r>
            <a:r>
              <a:rPr lang="en-US" sz="2400" b="1" dirty="0"/>
              <a:t>dorsum</a:t>
            </a:r>
            <a:r>
              <a:rPr lang="en-US" sz="2400" dirty="0"/>
              <a:t> of the foot, and those in the </a:t>
            </a:r>
            <a:r>
              <a:rPr lang="en-US" sz="2400" b="1" dirty="0"/>
              <a:t>sole</a:t>
            </a:r>
            <a:r>
              <a:rPr lang="en-US" sz="2400" dirty="0"/>
              <a:t> of the foot.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67A1030A30342B1C4434ED64B19A6" ma:contentTypeVersion="2" ma:contentTypeDescription="Create a new document." ma:contentTypeScope="" ma:versionID="d1b5f3e248f92b91e81e2ec42c031e5b">
  <xsd:schema xmlns:xsd="http://www.w3.org/2001/XMLSchema" xmlns:xs="http://www.w3.org/2001/XMLSchema" xmlns:p="http://schemas.microsoft.com/office/2006/metadata/properties" xmlns:ns2="93b535fd-953d-4828-b6a8-a8132eeb3a27" targetNamespace="http://schemas.microsoft.com/office/2006/metadata/properties" ma:root="true" ma:fieldsID="5c504fbfd96cf2e06b57e1947834e95b" ns2:_="">
    <xsd:import namespace="93b535fd-953d-4828-b6a8-a8132eeb3a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535fd-953d-4828-b6a8-a8132eeb3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511719-283B-45FE-B697-3DEB2AC08A1F}"/>
</file>

<file path=customXml/itemProps2.xml><?xml version="1.0" encoding="utf-8"?>
<ds:datastoreItem xmlns:ds="http://schemas.openxmlformats.org/officeDocument/2006/customXml" ds:itemID="{7B34F8E5-4BB7-4121-AB53-6E04D889E0CA}"/>
</file>

<file path=customXml/itemProps3.xml><?xml version="1.0" encoding="utf-8"?>
<ds:datastoreItem xmlns:ds="http://schemas.openxmlformats.org/officeDocument/2006/customXml" ds:itemID="{DEDD1045-264B-4516-967C-9E4E543B7B72}"/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803</Words>
  <Application>Microsoft Office PowerPoint</Application>
  <PresentationFormat>Widescreen</PresentationFormat>
  <Paragraphs>135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</vt:lpstr>
      <vt:lpstr>Calibri</vt:lpstr>
      <vt:lpstr>Calibri Light</vt:lpstr>
      <vt:lpstr>FrutigerLTStd-Bold</vt:lpstr>
      <vt:lpstr>Times New Roman</vt:lpstr>
      <vt:lpstr>Wingdings</vt:lpstr>
      <vt:lpstr>Office Theme</vt:lpstr>
      <vt:lpstr>Lower Limb foot</vt:lpstr>
      <vt:lpstr>PowerPoint Presentation</vt:lpstr>
      <vt:lpstr>PowerPoint Presentation</vt:lpstr>
      <vt:lpstr>Bones of the Foot</vt:lpstr>
      <vt:lpstr>TARSAL BONES  </vt:lpstr>
      <vt:lpstr>PowerPoint Presentation</vt:lpstr>
      <vt:lpstr>PowerPoint Presentation</vt:lpstr>
      <vt:lpstr> TARSAL BONES </vt:lpstr>
      <vt:lpstr>Muscles of the foot</vt:lpstr>
      <vt:lpstr>Dorsal Aspect/ Foot</vt:lpstr>
      <vt:lpstr>PowerPoint Presentation</vt:lpstr>
      <vt:lpstr>Planter muscles</vt:lpstr>
      <vt:lpstr>PowerPoint Presentation</vt:lpstr>
      <vt:lpstr>Foot 1</vt:lpstr>
      <vt:lpstr>Foot 2</vt:lpstr>
      <vt:lpstr>Layers 1&amp;2</vt:lpstr>
      <vt:lpstr>Foot 3</vt:lpstr>
      <vt:lpstr>Foot 4</vt:lpstr>
      <vt:lpstr>PowerPoint Presentation</vt:lpstr>
      <vt:lpstr>Foot 4 – Tendons and Ligaments</vt:lpstr>
      <vt:lpstr>Layers 3&amp;4</vt:lpstr>
      <vt:lpstr>Plantar Nerves</vt:lpstr>
      <vt:lpstr>Cutaneous Nerves of the Foot</vt:lpstr>
      <vt:lpstr>To sum up </vt:lpstr>
      <vt:lpstr>Foot </vt:lpstr>
      <vt:lpstr>PowerPoint Presentation</vt:lpstr>
      <vt:lpstr>PowerPoint Presentation</vt:lpstr>
      <vt:lpstr>Transverse arch</vt:lpstr>
      <vt:lpstr>Longitudinal Arch</vt:lpstr>
      <vt:lpstr>Medial longitudinal arch</vt:lpstr>
      <vt:lpstr>PowerPoint Presentation</vt:lpstr>
      <vt:lpstr>PowerPoint Presentation</vt:lpstr>
      <vt:lpstr>PowerPoint Presentation</vt:lpstr>
      <vt:lpstr>Longitudinal Arch</vt:lpstr>
      <vt:lpstr>Weight distribution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Limb foot</dc:title>
  <dc:creator>Amal Aqeel. Albtoosh</dc:creator>
  <cp:lastModifiedBy>Amal Aqeel. Albtoosh</cp:lastModifiedBy>
  <cp:revision>28</cp:revision>
  <dcterms:created xsi:type="dcterms:W3CDTF">2021-05-01T10:16:09Z</dcterms:created>
  <dcterms:modified xsi:type="dcterms:W3CDTF">2021-05-04T08:31:13Z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0x010100DFA67A1030A30342B1C4434ED64B19A6</vt:lpwstr>
  </property>
</Properties>
</file>