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  <p:sldMasterId id="2147483684" r:id="rId5"/>
    <p:sldMasterId id="2147483744" r:id="rId6"/>
  </p:sldMasterIdLst>
  <p:notesMasterIdLst>
    <p:notesMasterId r:id="rId90"/>
  </p:notesMasterIdLst>
  <p:sldIdLst>
    <p:sldId id="256" r:id="rId7"/>
    <p:sldId id="362" r:id="rId8"/>
    <p:sldId id="286" r:id="rId9"/>
    <p:sldId id="37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77" r:id="rId20"/>
    <p:sldId id="378" r:id="rId21"/>
    <p:sldId id="379" r:id="rId22"/>
    <p:sldId id="380" r:id="rId23"/>
    <p:sldId id="381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65" r:id="rId38"/>
    <p:sldId id="310" r:id="rId39"/>
    <p:sldId id="369" r:id="rId40"/>
    <p:sldId id="311" r:id="rId41"/>
    <p:sldId id="312" r:id="rId42"/>
    <p:sldId id="313" r:id="rId43"/>
    <p:sldId id="314" r:id="rId44"/>
    <p:sldId id="315" r:id="rId45"/>
    <p:sldId id="316" r:id="rId46"/>
    <p:sldId id="338" r:id="rId47"/>
    <p:sldId id="337" r:id="rId48"/>
    <p:sldId id="371" r:id="rId49"/>
    <p:sldId id="374" r:id="rId50"/>
    <p:sldId id="375" r:id="rId51"/>
    <p:sldId id="373" r:id="rId52"/>
    <p:sldId id="382" r:id="rId53"/>
    <p:sldId id="372" r:id="rId54"/>
    <p:sldId id="317" r:id="rId55"/>
    <p:sldId id="318" r:id="rId56"/>
    <p:sldId id="370" r:id="rId57"/>
    <p:sldId id="319" r:id="rId58"/>
    <p:sldId id="320" r:id="rId59"/>
    <p:sldId id="321" r:id="rId60"/>
    <p:sldId id="355" r:id="rId61"/>
    <p:sldId id="322" r:id="rId62"/>
    <p:sldId id="323" r:id="rId63"/>
    <p:sldId id="324" r:id="rId64"/>
    <p:sldId id="325" r:id="rId65"/>
    <p:sldId id="326" r:id="rId66"/>
    <p:sldId id="342" r:id="rId67"/>
    <p:sldId id="327" r:id="rId68"/>
    <p:sldId id="341" r:id="rId69"/>
    <p:sldId id="328" r:id="rId70"/>
    <p:sldId id="329" r:id="rId71"/>
    <p:sldId id="331" r:id="rId72"/>
    <p:sldId id="360" r:id="rId73"/>
    <p:sldId id="333" r:id="rId74"/>
    <p:sldId id="357" r:id="rId75"/>
    <p:sldId id="334" r:id="rId76"/>
    <p:sldId id="347" r:id="rId77"/>
    <p:sldId id="383" r:id="rId78"/>
    <p:sldId id="384" r:id="rId79"/>
    <p:sldId id="354" r:id="rId80"/>
    <p:sldId id="345" r:id="rId81"/>
    <p:sldId id="346" r:id="rId82"/>
    <p:sldId id="348" r:id="rId83"/>
    <p:sldId id="349" r:id="rId84"/>
    <p:sldId id="353" r:id="rId85"/>
    <p:sldId id="351" r:id="rId86"/>
    <p:sldId id="352" r:id="rId87"/>
    <p:sldId id="350" r:id="rId88"/>
    <p:sldId id="340" r:id="rId89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405" autoAdjust="0"/>
  </p:normalViewPr>
  <p:slideViewPr>
    <p:cSldViewPr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BF4B0-7BC1-481D-BBF5-A4F5994B23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DEDB3-649E-4F6B-826A-6B4D93BBCF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CDB7D-F0E2-429D-93E8-02E87649566C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7527E3-E5CE-4331-A846-94C09A602A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8738C0-284E-4925-A033-E373E10AE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CB383-2AD3-4F9F-A9EB-CC2C4CA82F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F6901-A49B-4DFC-A181-CCF81DB67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11C4597-E41E-4087-9781-4D05523BC20F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>
            <a:extLst>
              <a:ext uri="{FF2B5EF4-FFF2-40B4-BE49-F238E27FC236}">
                <a16:creationId xmlns:a16="http://schemas.microsoft.com/office/drawing/2014/main" id="{5D652449-12D7-4A59-A1D3-7D4F95BA0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AE4599F-A731-422D-BF26-E5CBE5038795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BE9A21-2DD6-42F1-BBB3-627804F1F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D83DB27-3A99-4339-8840-CE6BF2293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31">
            <a:extLst>
              <a:ext uri="{FF2B5EF4-FFF2-40B4-BE49-F238E27FC236}">
                <a16:creationId xmlns:a16="http://schemas.microsoft.com/office/drawing/2014/main" id="{436B1E7E-5135-4D61-9C4B-B2188F961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E9F9D6BD-6C7F-4B4D-9902-4D3C5918FEC2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6EABB058-F002-42D5-93B5-D6EC7B63E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2AF5733D-6310-4375-83C6-E6C5201FA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31">
            <a:extLst>
              <a:ext uri="{FF2B5EF4-FFF2-40B4-BE49-F238E27FC236}">
                <a16:creationId xmlns:a16="http://schemas.microsoft.com/office/drawing/2014/main" id="{112674E2-C85C-4CB5-9671-A0FD95F54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8DFC404-518E-4F19-A2C6-79E45B583FA1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2E903C8-C934-4E72-A88F-440F61616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9B3F21F-2034-4236-9FD3-220B21B5B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9ED6324-BA3E-4B4E-9252-FB16C66205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B17A8E7-0E49-4C11-96C9-E87D6D7EA6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0F82018-0ADB-421D-8819-DFDC0F233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BD9B58-BEB9-4842-8FB7-483282653BA3}" type="slidenum">
              <a:rPr lang="ar-EG" altLang="en-US">
                <a:latin typeface="Calibri" panose="020F0502020204030204" pitchFamily="34" charset="0"/>
              </a:rPr>
              <a:pPr/>
              <a:t>73</a:t>
            </a:fld>
            <a:endParaRPr lang="ar-E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>
            <a:extLst>
              <a:ext uri="{FF2B5EF4-FFF2-40B4-BE49-F238E27FC236}">
                <a16:creationId xmlns:a16="http://schemas.microsoft.com/office/drawing/2014/main" id="{5D12D94D-5DE2-478B-8A44-7AFC3DFCC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D6726EF-6D19-4C3C-A5CF-0EDD8E008B34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200323A-7678-448D-BFDE-A58D8F1F2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A6A9045-3D49-432B-9EFE-50972C39F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>
            <a:extLst>
              <a:ext uri="{FF2B5EF4-FFF2-40B4-BE49-F238E27FC236}">
                <a16:creationId xmlns:a16="http://schemas.microsoft.com/office/drawing/2014/main" id="{DF2E7D86-D8A0-46B8-8FCD-DECA1AB5A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78F28CA-33A7-40A3-A0B0-E18EDC955F2C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96D9C3B-67FD-41D2-94F1-EF02F9764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D688620-36AD-45F8-A5C9-060EBE9B7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D13CF77D-6F71-45E5-B46B-EA3398018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6376E79-867A-4F31-AA98-77E7EFC9C7DC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454A500-3D4E-4997-A7B8-74CA4EBF8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56968A4-6BF8-4D8D-864B-0A48ED1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D3D7C2A1-CE5B-4BAE-9C39-89E22D484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E68C51E1-54CD-48F0-A4DF-BC7FF50CD805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D6D2F7A-BBA9-492B-82D4-E2B39760F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90059A7-1675-432A-8F30-BFE6B19D4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>
            <a:extLst>
              <a:ext uri="{FF2B5EF4-FFF2-40B4-BE49-F238E27FC236}">
                <a16:creationId xmlns:a16="http://schemas.microsoft.com/office/drawing/2014/main" id="{3A160E40-3727-4345-8F02-B69250D0C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CE9F810-FAB6-40C1-9D8B-B84D1AEF72A6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2C3F6D9-8958-4A83-A204-1C0A401D37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DF25A20-760C-42DD-88CB-1A8AAC73C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>
            <a:extLst>
              <a:ext uri="{FF2B5EF4-FFF2-40B4-BE49-F238E27FC236}">
                <a16:creationId xmlns:a16="http://schemas.microsoft.com/office/drawing/2014/main" id="{22EEB7B7-704D-4504-BC9C-F6A20FCF4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0259571-9C66-4414-98AA-FF4FFB1F1AB9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1EECB3B-9885-4BC0-941E-17299E284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4B7D96B-C86E-41CB-BCB6-5D1379F46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>
            <a:extLst>
              <a:ext uri="{FF2B5EF4-FFF2-40B4-BE49-F238E27FC236}">
                <a16:creationId xmlns:a16="http://schemas.microsoft.com/office/drawing/2014/main" id="{4C3C0A88-1523-4F24-AE4F-7BC3CA93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0C9821F-8908-4450-A612-7E159579F670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C79825F-D061-4D9D-965D-E9D831A7D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2DB0FC8-BBED-4595-9CD6-E9C8CF1E8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>
            <a:extLst>
              <a:ext uri="{FF2B5EF4-FFF2-40B4-BE49-F238E27FC236}">
                <a16:creationId xmlns:a16="http://schemas.microsoft.com/office/drawing/2014/main" id="{18696325-D7E6-4154-BDBB-70A88FE1D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B4A78CA-BA79-4D5E-A5DC-F7B813C96850}" type="slidenum">
              <a:rPr lang="ar-SA" altLang="en-US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7283" name="Rectangle 3074">
            <a:extLst>
              <a:ext uri="{FF2B5EF4-FFF2-40B4-BE49-F238E27FC236}">
                <a16:creationId xmlns:a16="http://schemas.microsoft.com/office/drawing/2014/main" id="{58B132E1-5F60-4DF5-B375-3E9787027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075">
            <a:extLst>
              <a:ext uri="{FF2B5EF4-FFF2-40B4-BE49-F238E27FC236}">
                <a16:creationId xmlns:a16="http://schemas.microsoft.com/office/drawing/2014/main" id="{C42BBCA7-83DF-4F5C-B51B-234B51776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80145C7-F053-4CFC-B815-67DA5443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196C2-988A-4C51-8A43-D5FFF6654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94992-68E3-4B7D-9F48-C369783A6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9924F-B389-4552-B247-5EE192EB9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2B8142E2-8A2A-4159-8015-7A67BC3B0C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101487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64EE5F-C3F9-4BE8-AC3A-8AC58597D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F68DD9-545D-4E60-8654-2DEBD191B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F681E5-E931-465E-AEBA-EBBB49F9C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2158F15-DB8C-4EF7-A4BA-7AFEF4A984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78859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1427B9-C87B-4EDB-B0B0-B69BDDBC3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30680C-9586-45ED-8748-96BF4A0CB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4538184-2F50-481F-804F-AEBA98092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4F77474-9FCD-415A-B0F9-815641133B1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49612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419A3724-9735-481D-ACB2-E13968C69F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B1AB37A3-BB8B-45A6-B904-1A40F4571E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B7E52B9-20A3-4D2D-8874-60B2836662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291E4036-4F74-42A0-A715-2415AFE2DB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1213D-F9E0-472C-9436-BE3286D6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ED4FEC38-6A28-4C62-AF81-393763CD5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6E32F-BB9D-4F3B-BCBD-FD56A89F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5DF9E4-818A-4642-A116-1BEDBA544A2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B53690-1371-429F-A3C0-EFBFF99A9D9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D83358A7-A87C-49A6-A884-6BFA575F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F703-7D4D-4891-B639-B0999F1B6C9F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CB9E0593-BB11-4ED4-8BF9-4B923911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CC8E1E88-B2B8-4573-9F4A-60C9CF22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E80C196-54E7-4981-9889-3BAF75F7D5C8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5484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A8567-D4FD-4886-9470-940BBE68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7DF2-B256-43C2-97EC-83A781593502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CA2C-0782-47BE-BD45-7415478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DFBE-28A8-4EFF-B9BF-EA31D092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909BCCF-06AB-4E1B-9DCD-B53E86363C56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323896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4823A058-DCDE-47C5-998F-AE2CC66617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30A7DB90-623E-4578-83CF-33EFCED00D7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496AE94-EE22-4C6D-B592-6581D8C695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BE0B26B-CA4B-4175-807E-D28ECACCA4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8E91B4F-2141-4B8F-AFAA-26E3BA3AE3A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E17F1C73-AD50-426F-92A1-EBDC917D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14888-0EFB-40AD-BE55-E3AC7F49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5B944-8D12-40F5-B870-69D35FD4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F8F024E-80C9-4A7F-9C3C-B95FCFC58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DD16E4-5461-489D-BF40-6F719705A9B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B85A8F-944A-41AB-AAD8-71EE054448FC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DF10307-4E18-4BF9-B96C-6A3B5CD10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0EA8638-6F54-49E6-8153-33C8415539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4392-542A-4431-AB6B-70C35FCFC78D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B6660D-5C5F-4DB4-8C5D-C82A4C36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93C11D8-8446-4982-BA37-E12E3C08D627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15849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F860EB44-D260-4CAC-95F3-E36BD28FF9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C1B77D2-9DF0-4304-B707-A637FD96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5160-82BC-4700-A308-0255DBFBCC8B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B5C7F37-11C9-4F34-B4BE-B726ED0F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810BEE1-622A-4616-A267-93AA75C8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45BEA-6E6E-4A1A-9CD7-B7449B3C4E39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4170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0EC84C43-F577-4DD7-B680-C378B766B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E9212B7E-6695-43E6-858E-F3CF85179F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571A50F-5CC0-4444-BFB6-B5C3771874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EEDE994F-DE0E-494A-832D-4772A30B20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F46C800D-C9DB-48D6-A54D-CA19D67C17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24478-FBCA-452A-97A7-F9EA1AB22DD3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275E84-1D01-40F0-9629-CC69C0AB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7E89E77-8E02-43B8-8B68-CFC7DA58D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1C092-DFA5-4608-9964-EF346B68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EEDFA4-64E6-4732-940C-19B189EA023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D975F4-996D-49E9-97A4-2E1933058D6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4CA0EE7C-56A8-4337-B1E7-7C782615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B9ED-13DF-40C7-9826-9D8288CCB6B4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FD5210A6-C3B8-46A3-839B-05E76AA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ED4E6DA4-EFF8-462D-9FD2-93C0838E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42F968D-544E-496B-9AD5-94A77CC79F4A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61913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41F09-CF70-4B28-A7DA-68072778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209F-7F8A-4FB8-856D-2CB60074CAED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C5116-E519-4BD8-AB14-3A002BAC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628FE-AB83-4796-AEBA-E1365157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22E3C62-871F-43C7-8CAC-C901BF0F8D7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35049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00F9B36-4297-4481-8551-0692E6A1B5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0AC21DFA-497E-42FB-912F-401114C2D3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806A5A29-A152-426D-A370-97EDF7C7D7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A95ED734-263A-4167-9FB8-B2FB5B120C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2202F-C290-492A-AF8B-A0D6D04B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4065F-47A9-49F2-BC9C-EF0357A8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73ECCDD-6297-47D0-AC12-B5349EE3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8341-9A6B-41ED-8FA5-7A657CA9D8D9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5EECE99-7B5D-4AEC-A56F-E64E6C6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4575709-8AAF-4B8A-AB34-2DA86939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AF13E-F768-40F6-9685-3F831652316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07749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6945B5-C062-41C2-88AC-029E172C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7FE604F-D754-4ACD-A400-1EBA7C98AC2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45E13DC-95D8-4C43-9EB7-C4BE593685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F99124BD-DC8D-4A7D-BC90-BFFE73B849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FDDE0631-F88B-4B79-966E-0800C5F116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6B5E9-9CD2-4BB1-A33D-80B47C7DFA0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BA881-09EC-4A66-A0EB-254FEFDB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5E63B24-857E-4235-A619-70DD69488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BA9E5A-C5DF-43E5-B116-B95204708FAC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847B87-30FA-4B69-B42B-61447110CCD2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EE61F-42B2-4BC2-8B99-0DDE67E7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A545243-3448-4396-A10D-F5920B50B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EFC524B-EB62-471C-8929-0D83CF81AE9B}" type="slidenum">
              <a:rPr lang="ar-EG" altLang="en-US"/>
              <a:pPr/>
              <a:t>‹#›</a:t>
            </a:fld>
            <a:endParaRPr lang="ar-EG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8381E4D-F217-4D0A-A324-CFA644F2AF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93E30-8D97-4B6F-A4D2-04B2034DFDED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162B2B25-8A99-48B2-BF1D-D5485C93C4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998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59F537-7E25-40EE-B5B4-2B08158A5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65FCC3-DBA5-43D7-B09D-CCD23BFBB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4DF9C9-7EC5-467A-B629-F95715CE1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ED9901DD-C0E8-4D12-AE96-BEA184F9BEE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31856"/>
      </p:ext>
    </p:extLst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B429BB7-E407-4A47-AA9E-2C8DC570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9A18D1A-3FD5-42EC-AB8A-1496285961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10697E2-BF0B-44F0-A45C-B262CEA8455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0FEEE3F6-9F3D-41A2-8EA6-6B056B891E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C546A0CC-FFBA-46EE-859A-DD0C3A427F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A017F-3353-4F2A-9B38-E4AC0B16D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6D9D5-8B07-4B4C-A773-CFFADD00FBC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A6D60-C3DE-4816-A700-36956BDF3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F954B0-51E9-46D3-A205-77718271F5DD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FD8403-B08F-4C72-8A10-F5F41B6EE78B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2DF59-1BD0-4514-A6EE-71A0532C1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C0BFF6-56DC-4569-B2C9-A80930F26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0BEB298-EE5E-45C6-9E18-6C92FE714535}" type="slidenum">
              <a:rPr lang="ar-EG" altLang="en-US"/>
              <a:pPr/>
              <a:t>‹#›</a:t>
            </a:fld>
            <a:endParaRPr lang="ar-EG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7621049-7D56-48C5-AC06-FE25F6551E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602B-9247-403E-96C9-671CD008F331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6CADD8F-3CB1-4755-A98E-946BACC2D7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39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2116-EBFD-4CFE-A464-2286124F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D9D5-36EE-4008-8E6A-7ACEFE7911CF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DA056-1A57-49C3-B9D4-2F8924A8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C9800-3E58-4492-8422-48C308F9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8E4A6-6D8F-4C99-AFC2-C82E2C8DBD03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4367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AF18CDF9-92DA-4F30-8C28-858934E1DE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AE4A367-4F14-4B94-A115-B20D086C8C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3666FCD-C3E6-45A9-8AD8-3F953651BA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948E3686-8820-46A9-823E-946947B77D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A39F6-5DBD-48FC-BE6D-2D49E5F1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1B9BD-5D53-4156-AE51-74478F6B0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51BCFEA-3740-4285-81BF-5A9E583F608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A5535F-DF9A-47C4-8C0C-79BAEAD3626B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6E77E1-08DB-4E06-903D-B7399097E655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F504D1-07CC-426E-85FD-E27D71825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B820D61-D909-45F3-BF07-1B74897B4321}" type="slidenum">
              <a:rPr lang="ar-EG" altLang="en-US"/>
              <a:pPr/>
              <a:t>‹#›</a:t>
            </a:fld>
            <a:endParaRPr lang="ar-EG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6DBA689-8DFF-49EF-BC1D-495B1CB564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1A34-54D6-49BA-9D28-975B5A5C7FF2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C9053C7-CD5A-4647-AC55-331AC106B7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516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0AB03-2C88-4E67-ADFE-6748784E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1E82-6DB0-4063-81E2-0D50D0AB0C63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A0AE9-2759-404E-ADA0-C8A19597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4E8B-ACDE-4A27-A50E-81E07789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A959E-74D6-4957-87D4-968FF8AD33DA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987317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B998F-62B0-4EC9-99B9-7DF8B9BC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EF2-38A0-4AFB-A224-6FDFCF9EDE74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C60D-B17C-4DF3-BEF6-10E0E3B7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D3FD5-98B9-4A97-8EF8-4886D9C1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62AF-F801-4BD9-A115-3BFAACC44A08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226964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BF73-6FA4-410F-A168-7DBBAA69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C636-ABA5-4E26-8B04-CED20248F07D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CC58-8E82-4E5D-9177-3E9AEEC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7EE9-A2E3-4FA0-8BEE-60E3FCC7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94D2-1676-4B76-B60B-4CF8432E8515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09755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6ABE89-E9AC-49B7-9347-453EE4A9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4EF6-D11E-4A6D-B0C4-54AAB29005E8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85EDE-E852-4EE0-A726-5B36C1FC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E0CFB-A053-4AC9-81E5-D86EC2C4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F682-4AE0-421F-BAA2-A99676114CBF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876021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E7623F-37E4-4EC4-88F3-ED64C810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C54B-F8A8-4D5A-A950-DF6EC3C47EBE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8EB0A4-0EF4-47CB-8C2E-88972F96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662032-EDD3-4D13-8AF5-4502008D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4BB80-15A3-4767-BD31-BAEC80D4555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20020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CDBBE-8369-436B-B156-67EF5458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0484-0088-4724-AF42-8FBEF91C7555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AFC2B9-2D6E-4EA7-AEC3-DAD335C1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A25E7-357A-47FB-908A-72858C50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2DC8-7D9B-4A4D-AC22-83AAEE38E59C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58213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6435B8-E88B-463D-8CF5-C5B897DB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7487-D81F-4CF4-8092-AA35B1BB8931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8133A3-A14E-42F0-83CD-D6FA2EF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165956-AD32-43E6-AEE4-C90774AD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EB1D-77BA-4DF0-B737-1607E6B3E01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3080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A3DD50-6EE7-4CBA-91A1-11FC4E6B7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1C26F19-AF87-44B5-91F5-3730DADAC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29D6C1-E5A5-4620-AACA-82FF6C742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3E9F859-D300-4F6C-861C-7408C34E89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67145"/>
      </p:ext>
    </p:extLst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3125BA-AE1A-40B9-BF09-B37B9282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610A-3165-4CB9-AAC3-835D98C196A9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287904-098D-4DD2-91E8-8C85F148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9239AA-F686-4C3E-90E6-6F11178A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F9EF-792F-492A-9A17-950A03E6FFF0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525148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CFA3B3-66E6-4A6E-8BD4-C052B71E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A3D4-2C98-47B5-9037-5694D8DE9402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3CFD4-37D5-423A-B248-E0B1AFC5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DD544C-94B6-4DB9-9057-C0CC0E5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96A14-9AED-41E4-B6B0-9A21F073F29B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9740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5419-9918-4716-BCAD-9ADF27AE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2A13-E586-4258-B5D8-52E50832D43B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9AFE3-843E-4273-9B08-6756B582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F6963-DEF1-4E3F-9DF7-B3D551BC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858C-FE03-40B2-B844-F52D8723695E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66459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F473-004E-4822-ACEE-1DBDCCBD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F369-9FD9-400B-9515-06146F539009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924AB-5ADA-43A0-BFB3-8585F30D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3FB7E-D969-4312-9061-A2678727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8AD6-A4DA-4112-B8F6-0546138E919F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6314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FDB18C-FCBB-4B71-B091-1A1886486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E98D9C2-540B-4335-8F34-9AFBDC1D1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F45E8C9-CFBF-4DAE-B039-53393F01A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15B4B0F-0F36-41AA-8021-CC35964454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104474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C9C00-A35A-4B3A-8025-7B654CF83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10D1E-6BA6-4F8C-96D2-2BCDEEBFD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5C733-E297-45EB-8D17-548514DD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0288E784-C14F-45A7-9DD9-6ED86236857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9630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8543E7-BDAC-4765-B975-944B50585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98F41A-360D-4118-AB27-E6328CC3B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835DD1-B44C-4B58-8E78-BD9FAD880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36EEB73A-6306-4124-902A-44AB505A858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07217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1978CDB-EAB9-42E0-9B8B-53F92217C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E09E183-84DB-4D4A-86A3-386F98BCD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BFCB2F7-2F5B-4289-94FB-1EB2B1711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2C26631-F588-44DE-A433-8FF85FE7B90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00288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F757D-5BA0-4B27-9792-190DA16C4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D7F8FE7-C649-458E-B96F-B1111F7CF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14DCE09-43B7-4100-A32D-DB2D5621C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A0252E78-70F5-46A0-B31E-74E84B9A52E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00918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014D83-5D3A-42ED-A23D-F40D36B09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414363E-02E3-49BD-8288-4C06AEB03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B76EAD-E963-4632-8B03-73627167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9FE09B4-56DA-4243-8883-E7CCFB78CD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522104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14054D-BFA0-4B35-8BC2-3B4849C25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A29C55-6F84-4233-9533-C7D0BFC9E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FDE7D244-7A88-4C74-A8F7-FDCCF8F7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B54660BC-FCE3-492F-9652-AFB4C2F6EF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C461DAB-9871-46EC-92F0-243974D43D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63ED32A-A4BB-4FAC-93BF-2B4FC49EB8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2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0AAB568-CC3B-4566-A59B-F72B1550F6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7E967167-9661-4AA1-AC61-0F3B8A05572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67" r:id="rId2"/>
    <p:sldLayoutId id="2147485068" r:id="rId3"/>
    <p:sldLayoutId id="2147485069" r:id="rId4"/>
    <p:sldLayoutId id="2147485070" r:id="rId5"/>
    <p:sldLayoutId id="2147485071" r:id="rId6"/>
    <p:sldLayoutId id="2147485072" r:id="rId7"/>
    <p:sldLayoutId id="2147485073" r:id="rId8"/>
    <p:sldLayoutId id="2147485074" r:id="rId9"/>
    <p:sldLayoutId id="2147485075" r:id="rId10"/>
    <p:sldLayoutId id="214748507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097C9FBF-F3C4-425C-85B4-A0DBFD93497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51" name="Rectangle 15">
            <a:extLst>
              <a:ext uri="{FF2B5EF4-FFF2-40B4-BE49-F238E27FC236}">
                <a16:creationId xmlns:a16="http://schemas.microsoft.com/office/drawing/2014/main" id="{9721B82E-C36C-471E-A14E-9D8CFEC57A9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52" name="Rectangle 17">
            <a:extLst>
              <a:ext uri="{FF2B5EF4-FFF2-40B4-BE49-F238E27FC236}">
                <a16:creationId xmlns:a16="http://schemas.microsoft.com/office/drawing/2014/main" id="{A2B34156-C955-41A0-9DFA-19D93146ED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053" name="Rectangle 18">
            <a:extLst>
              <a:ext uri="{FF2B5EF4-FFF2-40B4-BE49-F238E27FC236}">
                <a16:creationId xmlns:a16="http://schemas.microsoft.com/office/drawing/2014/main" id="{46D0D39F-7F6E-46FD-B0D8-DDA7631441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B2453B-0561-4FB3-AFEA-A8C73189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7A91C0-CC33-405F-A3A9-11FF0F89C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371EB-2401-4A3A-9C81-B06D4131AF7F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0CDC9-122D-4B80-9D53-36A984F6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E00AA-FB30-4917-A9D8-FC21CF5E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CCA9C4E-A70B-42CF-8845-90CD2E343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E24D0A-397B-4108-B3A4-DEC8369BD64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F19F00-D97B-4D77-9FCF-4902085FEE6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71654A3-8CEE-4F3E-AFB1-05976A73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fld id="{46515F87-2226-4E17-8490-EC71C90507C5}" type="slidenum">
              <a:rPr lang="ar-EG" altLang="en-US"/>
              <a:pPr/>
              <a:t>‹#›</a:t>
            </a:fld>
            <a:endParaRPr lang="ar-EG" altLang="en-US"/>
          </a:p>
        </p:txBody>
      </p:sp>
      <p:sp>
        <p:nvSpPr>
          <p:cNvPr id="2062" name="Title Placeholder 21">
            <a:extLst>
              <a:ext uri="{FF2B5EF4-FFF2-40B4-BE49-F238E27FC236}">
                <a16:creationId xmlns:a16="http://schemas.microsoft.com/office/drawing/2014/main" id="{9B9B512C-14E9-480B-9C6D-FC83297F27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3" name="Text Placeholder 12">
            <a:extLst>
              <a:ext uri="{FF2B5EF4-FFF2-40B4-BE49-F238E27FC236}">
                <a16:creationId xmlns:a16="http://schemas.microsoft.com/office/drawing/2014/main" id="{3BB79965-4430-45B5-963A-74C2C8971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DE928A1-2C4C-41BC-8B78-3B37B348C0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1CF5082-3955-42D9-B590-DA60D8B45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9776-339D-4329-B8BC-AEBD8ED31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34973-0438-4503-9743-C222F7D6FB4C}" type="datetimeFigureOut">
              <a:rPr lang="ar-EG"/>
              <a:pPr>
                <a:defRPr/>
              </a:pPr>
              <a:t>29/06/1442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B947-F194-415D-A354-F81BB948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9E5A-EAD4-4ABE-922B-AB092D7A9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B4249A0-1DD6-4B4E-A99C-D501D7B3CBAF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nyc.gov/assets/doh/downloads/pdf/imm/covid-19-daily-data-summary-deaths-05132020-1.pdf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nyc.gov/assets/doh/downloads/pdf/imm/covid-19-daily-data-summary-deaths-05132020-1.pdf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nyc.gov/assets/doh/downloads/pdf/imm/covid-19-daily-data-summary-deaths-05132020-1.pdf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305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F01F7B-B440-4B77-B059-6D4CAF79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1800225"/>
          </a:xfrm>
        </p:spPr>
        <p:txBody>
          <a:bodyPr>
            <a:normAutofit fontScale="70000" lnSpcReduction="20000"/>
          </a:bodyPr>
          <a:lstStyle/>
          <a:p>
            <a:pPr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Dr.</a:t>
            </a:r>
          </a:p>
          <a:p>
            <a:pPr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 </a:t>
            </a:r>
            <a:r>
              <a:rPr lang="en-US" sz="4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Mortada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by </a:t>
            </a:r>
          </a:p>
          <a:p>
            <a:pPr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 </a:t>
            </a:r>
            <a:r>
              <a:rPr lang="en-US" sz="4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Kharboush</a:t>
            </a:r>
            <a:endParaRPr lang="ar-EG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F162D-4919-4E40-A7F1-A60E7A20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EPIDEMIOLOGY (2)</a:t>
            </a:r>
            <a:endParaRPr lang="ar-EG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FF5AD38-F955-4179-8DD9-274079180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772400" cy="67786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Age</a:t>
            </a:r>
          </a:p>
        </p:txBody>
      </p:sp>
      <p:pic>
        <p:nvPicPr>
          <p:cNvPr id="40963" name="Picture 3" descr="9-35">
            <a:extLst>
              <a:ext uri="{FF2B5EF4-FFF2-40B4-BE49-F238E27FC236}">
                <a16:creationId xmlns:a16="http://schemas.microsoft.com/office/drawing/2014/main" id="{31CC811C-8D06-499D-AE5A-A637930E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162800" cy="5448300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9537-17FB-4AF0-B4D9-83E7FAFC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3DB14-0B45-42F9-A823-9364CEF4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504238" cy="4679950"/>
          </a:xfrm>
        </p:spPr>
        <p:txBody>
          <a:bodyPr/>
          <a:lstStyle/>
          <a:p>
            <a:pPr marL="514350" indent="-514350">
              <a:defRPr/>
            </a:pPr>
            <a:r>
              <a:rPr lang="en-US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difference in disease frequency among different age groups is explained by: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of development: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(infants, children, adolescents, young adults, old age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exposure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susceptibility and immunity (infectious diseases)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 changes: 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trends may reflect them.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arenR"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effects of exposure to harmful environmental influences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chronic diseases and degenerative diseases tend to increase with age</a:t>
            </a:r>
            <a:endParaRPr lang="ar-E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40B4-ABDA-4878-8A29-1EC5FE3A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00D9-B8D8-44F6-996A-E1BBC262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study of age distribution: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of the disease: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organisms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pneumococcus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salmonella) tend to produce particularly severe disease in the very young, the very old.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 neck femur is serious in elderly, cancer is more severe in young.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14A9-41BE-49F4-B3CB-829A0829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E028-5762-4B5E-A3BE-6ED90CDC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828800"/>
            <a:ext cx="8001000" cy="4191000"/>
          </a:xfrm>
        </p:spPr>
        <p:txBody>
          <a:bodyPr/>
          <a:lstStyle/>
          <a:p>
            <a:pPr marL="514350" indent="-514350">
              <a:buFont typeface="+mj-lt"/>
              <a:buAutoNum type="arabicParenR" startAt="2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clinical type of the disease: 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affected by age (e.g. cretinism in childhood and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myxoedema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adults, chickenpox and herpes zoster caused by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varicella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arenR" startAt="3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distribution of the disease: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show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peak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two separate peaks (bimodality)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Hodgkin’s disease, leukemia and female breast cancer.</a:t>
            </a: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FE86-AEDA-45B0-8604-4E587361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6919-470E-41FD-8100-CF432DF8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828800"/>
            <a:ext cx="8001000" cy="4191000"/>
          </a:xfrm>
        </p:spPr>
        <p:txBody>
          <a:bodyPr/>
          <a:lstStyle/>
          <a:p>
            <a:r>
              <a:rPr lang="en-US" altLang="en-US"/>
              <a:t>Covid 19 and age</a:t>
            </a:r>
          </a:p>
          <a:p>
            <a:r>
              <a:rPr lang="en-US" altLang="en-US"/>
              <a:t>Favism (G6PD deficiency)</a:t>
            </a:r>
          </a:p>
          <a:p>
            <a:pPr lvl="1"/>
            <a:r>
              <a:rPr lang="en-US" altLang="en-US"/>
              <a:t>???</a:t>
            </a:r>
            <a:endParaRPr lang="ar-EG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54512A-02A6-4115-A2FE-A02071A9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Distribution of coronavirus cases in Italy as of September 29, 2020, by age group</a:t>
            </a:r>
            <a:br>
              <a:rPr lang="en-US" altLang="en-US" sz="2400"/>
            </a:br>
            <a:r>
              <a:rPr lang="en-US" altLang="en-US" sz="1200"/>
              <a:t>https://www.statista.com/statistics/1103023/coronavirus-cases-distribution-by-age-group-italy/</a:t>
            </a:r>
          </a:p>
        </p:txBody>
      </p:sp>
      <p:graphicFrame>
        <p:nvGraphicFramePr>
          <p:cNvPr id="47107" name="Content Placeholder 6">
            <a:extLst>
              <a:ext uri="{FF2B5EF4-FFF2-40B4-BE49-F238E27FC236}">
                <a16:creationId xmlns:a16="http://schemas.microsoft.com/office/drawing/2014/main" id="{EE6EA3FA-62EF-4620-A2EA-53F1CC21F0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5938" y="1701800"/>
          <a:ext cx="81026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108383" imgH="4371211" progId="Excel.Chart.8">
                  <p:embed/>
                </p:oleObj>
              </mc:Choice>
              <mc:Fallback>
                <p:oleObj name="Chart" r:id="rId2" imgW="8108383" imgH="4371211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701800"/>
                        <a:ext cx="81026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524F6A-8D42-48F6-BEAE-F4B6525998FB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981075"/>
          <a:ext cx="7559675" cy="5141913"/>
        </p:xfrm>
        <a:graphic>
          <a:graphicData uri="http://schemas.openxmlformats.org/drawingml/2006/table">
            <a:tbl>
              <a:tblPr/>
              <a:tblGrid>
                <a:gridCol w="130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90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AGE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Number of Deaths</a:t>
                      </a:r>
                      <a:br>
                        <a:rPr lang="en-US" sz="1200">
                          <a:effectLst/>
                        </a:rPr>
                      </a:b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Share of deaths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With underlying conditions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Without underlying conditions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Unknown if with underlying cond.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Share of deaths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of unknown + w/o cond.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0 - 17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1200" b="1">
                          <a:effectLst/>
                        </a:rPr>
                        <a:t>years old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0.06%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0.02%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18 - 44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1200" b="1">
                          <a:effectLst/>
                        </a:rPr>
                        <a:t>years old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601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3.9%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476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17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108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0.8%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45 - 64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1200" b="1">
                          <a:effectLst/>
                        </a:rPr>
                        <a:t>years old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3,413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22.4%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2,851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72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490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3.7%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4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65 - 74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1200" b="1">
                          <a:effectLst/>
                        </a:rPr>
                        <a:t>years old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3,788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24.9%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2,801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982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6.5%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75+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n-US" sz="1200" b="1">
                          <a:effectLst/>
                        </a:rPr>
                        <a:t>years old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7,419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48.7%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5,236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2,181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14.3%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TOTAL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15,230</a:t>
                      </a:r>
                      <a:endParaRPr lang="en-US" sz="1200">
                        <a:effectLst/>
                      </a:endParaRP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100%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11,370 (75%)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99 (0.7%)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1,551 (24.7%)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dirty="0">
                          <a:effectLst/>
                        </a:rPr>
                        <a:t>25.3%</a:t>
                      </a:r>
                    </a:p>
                  </a:txBody>
                  <a:tcPr marL="32677" marR="32677" marT="32680" marB="3268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5342FA9-B4DD-4C13-803B-128900FF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  <a:r>
              <a:rPr lang="en-US" u="sng" dirty="0">
                <a:hlinkClick r:id="rId2"/>
              </a:rPr>
              <a:t>New York City Health as of May 13, 2020</a:t>
            </a:r>
            <a:r>
              <a:rPr lang="en-US" dirty="0"/>
              <a:t>:</a:t>
            </a:r>
            <a:br>
              <a:rPr lang="en-US" dirty="0"/>
            </a:br>
            <a:r>
              <a:rPr lang="en-US" sz="1600" dirty="0"/>
              <a:t>https://www.worldometers.info/coronavirus/coronavirus-age-sex-demographics/</a:t>
            </a:r>
          </a:p>
        </p:txBody>
      </p:sp>
      <p:sp>
        <p:nvSpPr>
          <p:cNvPr id="48197" name="Content Placeholder 4">
            <a:extLst>
              <a:ext uri="{FF2B5EF4-FFF2-40B4-BE49-F238E27FC236}">
                <a16:creationId xmlns:a16="http://schemas.microsoft.com/office/drawing/2014/main" id="{5F8947E1-2CDF-4069-873D-8F0EFA8312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DE9F-F7A1-4B05-9C67-9422FD2E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hlinkClick r:id="rId2"/>
              </a:rPr>
              <a:t>New York City Health as of May 13, 2020</a:t>
            </a:r>
            <a:r>
              <a:rPr lang="en-US" dirty="0"/>
              <a:t>:</a:t>
            </a:r>
            <a:br>
              <a:rPr lang="en-US" dirty="0"/>
            </a:br>
            <a:r>
              <a:rPr lang="en-US" sz="1200" dirty="0"/>
              <a:t>https://www.worldometers.info/coronavirus/coronavirus-age-sex-demographics/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E1F840-476F-4BF6-AEB2-85FB14F18E7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835150" y="1527175"/>
          <a:ext cx="5616575" cy="4572000"/>
        </p:xfrm>
        <a:graphic>
          <a:graphicData uri="http://schemas.openxmlformats.org/drawingml/2006/table">
            <a:tbl>
              <a:tblPr/>
              <a:tblGrid>
                <a:gridCol w="277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98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AGE</a:t>
                      </a: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DEATH RATE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confirmed cases</a:t>
                      </a:r>
                      <a:br>
                        <a:rPr lang="en-US" sz="1200">
                          <a:effectLst/>
                        </a:rPr>
                      </a:b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>
                          <a:effectLst/>
                        </a:rPr>
                        <a:t>DEATH RATE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all cases</a:t>
                      </a: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80+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21.9%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14.8%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70-79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8.0%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60-69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3.6%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50-59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1.3%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40-49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0.4%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30-39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0.2%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1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20-29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0.2%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9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effectLst/>
                        </a:rPr>
                        <a:t>10-19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0.2%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341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>
                          <a:effectLst/>
                        </a:rPr>
                        <a:t>0-9 years old</a:t>
                      </a:r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dirty="0">
                          <a:effectLst/>
                        </a:rPr>
                        <a:t>no fatalities</a:t>
                      </a:r>
                      <a:endParaRPr lang="en-US" sz="1200" dirty="0">
                        <a:effectLst/>
                      </a:endParaRPr>
                    </a:p>
                  </a:txBody>
                  <a:tcPr marL="32435" marR="32435" marT="32435" marB="324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6DD2-9E17-442B-9FE7-F14F977F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hlinkClick r:id="rId2"/>
              </a:rPr>
              <a:t>New York City Health as of May 13, 2020</a:t>
            </a:r>
            <a:r>
              <a:rPr lang="en-US" dirty="0"/>
              <a:t>:</a:t>
            </a:r>
            <a:br>
              <a:rPr lang="en-US" dirty="0"/>
            </a:br>
            <a:r>
              <a:rPr lang="en-US" sz="1200" dirty="0"/>
              <a:t>https://www.worldometers.info/coronavirus/coronavirus-age-sex-demographics/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C56965-F261-4DDC-98EE-01453C52C9C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95288" y="1125538"/>
          <a:ext cx="8440737" cy="5321300"/>
        </p:xfrm>
        <a:graphic>
          <a:graphicData uri="http://schemas.openxmlformats.org/drawingml/2006/table">
            <a:tbl>
              <a:tblPr/>
              <a:tblGrid>
                <a:gridCol w="172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AGE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Number of Deaths</a:t>
                      </a:r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Share of deaths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With underlying conditions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9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0 - 17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b="1">
                          <a:effectLst/>
                        </a:rPr>
                        <a:t>years old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0.04%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9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18 - 44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b="1">
                          <a:effectLst/>
                        </a:rPr>
                        <a:t>years old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309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4.5%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244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9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45 - 64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b="1">
                          <a:effectLst/>
                        </a:rPr>
                        <a:t>years old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1,581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23.1%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1,343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97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65 - 74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b="1">
                          <a:effectLst/>
                        </a:rPr>
                        <a:t>years old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1,683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24.6%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1,272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65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75+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r>
                        <a:rPr lang="en-US" sz="1800" b="1">
                          <a:effectLst/>
                        </a:rPr>
                        <a:t>years old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3,263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47.7%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2,289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5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TOTAL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>
                          <a:effectLst/>
                        </a:rPr>
                        <a:t>6,839</a:t>
                      </a:r>
                      <a:endParaRPr lang="en-US" sz="1800">
                        <a:effectLst/>
                      </a:endParaRP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>
                          <a:effectLst/>
                        </a:rPr>
                        <a:t>100%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dirty="0">
                          <a:effectLst/>
                        </a:rPr>
                        <a:t>5,151</a:t>
                      </a:r>
                    </a:p>
                  </a:txBody>
                  <a:tcPr marL="47626" marR="47626" marT="47620" marB="4762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F3E1-EE06-47CB-A44F-711CDCB6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318F8-5089-4DDD-B748-4CAFD9CC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sz="32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(gender)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are measured by using sex ratio, sex specific morbidity and mortality rates.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diseases like diabetes, hyperthyroidism and obesity are more common in females than males.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like lung cancer and coronary heart disease are less frequent in females.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A7CA-08FB-458E-84DF-A520AC44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B560-5453-4909-B275-5958553C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 rtlCol="1">
            <a:normAutofit fontScale="92500"/>
          </a:bodyPr>
          <a:lstStyle/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Epidemiology</a:t>
            </a:r>
            <a:r>
              <a:rPr lang="en-US" sz="3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 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31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Definition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31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Components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Ø"/>
              <a:defRPr/>
            </a:pPr>
            <a:r>
              <a:rPr lang="en-US" sz="31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Uses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Sources of epidemiologic data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Epidemiologic variables: person-place-time distribution</a:t>
            </a:r>
          </a:p>
          <a:p>
            <a:pPr marL="469900" indent="-469900" algn="l" rtl="0"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Arial"/>
              </a:rPr>
              <a:t>Summary </a:t>
            </a:r>
            <a:endParaRPr lang="ar-EG" sz="36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22886-1432-41A5-9150-32FE4462B86D}"/>
              </a:ext>
            </a:extLst>
          </p:cNvPr>
          <p:cNvSpPr/>
          <p:nvPr/>
        </p:nvSpPr>
        <p:spPr>
          <a:xfrm>
            <a:off x="1246188" y="825500"/>
            <a:ext cx="3143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ar-EG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EDD5-7ACA-4538-9929-3D62B8FD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9D07-027E-4E5A-9C2E-680FBC08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sex differences: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differences (cancer prostate in males, cancer </a:t>
            </a:r>
            <a:r>
              <a:rPr lang="en-US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females).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linked genetic inheritance. (hemophilia)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Hormonal factors (estrogen protect females against heart disease at young age)</a:t>
            </a:r>
          </a:p>
          <a:p>
            <a:pPr marL="571500" indent="-571500">
              <a:buFont typeface="+mj-lt"/>
              <a:buAutoNum type="romanUcPeriod"/>
              <a:defRPr/>
            </a:pPr>
            <a:endParaRPr lang="en-US" dirty="0">
              <a:solidFill>
                <a:schemeClr val="accent4"/>
              </a:solidFill>
            </a:endParaRPr>
          </a:p>
          <a:p>
            <a:pPr marL="571500" indent="-571500">
              <a:buFont typeface="+mj-lt"/>
              <a:buAutoNum type="romanUcPeriod"/>
              <a:defRPr/>
            </a:pPr>
            <a:endParaRPr lang="ar-EG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5F5F-14B4-49AD-B715-7A80CFCB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4989-6F10-4A5C-9A78-26A4CDB8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 marL="571500" indent="-571500">
              <a:buFont typeface="+mj-lt"/>
              <a:buAutoNum type="romanLcPeriod" startAt="4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 the defense mechanism of the body.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+mj-lt"/>
              <a:buAutoNum type="romanLcPeriod" startAt="5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 habits, social relationships, environmental exposure and other aspects of life (</a:t>
            </a:r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determinants of health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667-74E1-4997-A01D-3875A397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584D-1178-46FB-93F2-52C25961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439102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sz="32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Marital status</a:t>
            </a:r>
          </a:p>
          <a:p>
            <a:pPr marL="514350" indent="-514350">
              <a:defRPr/>
            </a:pP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in disease frequency in relation to marital status: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Suicides and mental illnesses are more likely to affect singles.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 cancer affects more females who remain single or marry late. 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cervix is more common among who marry young.</a:t>
            </a:r>
            <a:endParaRPr lang="ar-E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F67-EB1A-4D44-88B8-3538302F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6ACA-C704-4F08-BB25-88D3A9B5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676400"/>
            <a:ext cx="8253412" cy="43434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Spouses usually develop the same diseases e.g. tuberculosis, heart disease and anthrax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under the same dietetic, social, psychological and environmental influences.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rates are lower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married than for singles. (differences in the way of living of single and married people)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6F7A-F29F-455B-833F-3E328829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08D4-A9A9-4A8C-A7D6-9750E73C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sz="32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 economic status</a:t>
            </a:r>
          </a:p>
          <a:p>
            <a:pPr marL="514350" indent="-514350">
              <a:defRPr/>
            </a:pPr>
            <a:r>
              <a:rPr lang="en-US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measured by</a:t>
            </a: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level,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occupation,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Income,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Residency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or living standards 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index (Wealth Index, DHS)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70D3-BFB9-4864-B8E4-36FAF07F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3391-DD47-4B29-AED1-88DAAF37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267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4"/>
                </a:solidFill>
              </a:rPr>
              <a:t>Disease frequency is related to social class.</a:t>
            </a:r>
            <a:endParaRPr lang="ar-EG" sz="3200" b="1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schemeClr val="accent4"/>
                </a:solidFill>
              </a:rPr>
              <a:t>Lower social class: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with higher rates: TB. Rheumatic heart disease, chronic bronchitis, malnutrition.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mortality, infant and preschool mortality, and fertility are higher.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597-E142-4C70-AFA0-038AF8ED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D092-66A4-453A-885D-A38B201D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057400"/>
            <a:ext cx="8001000" cy="3962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/>
              <a:t>Upper social cla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with higher rates include obesity, gout, atherosclerosis and coronary heart diseases.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E3BC-27EF-4F48-9159-9A00A534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C5E5-5FF7-4E5D-B858-61966FB0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important variable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sensitive measure of socio economic state.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Indicates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working condition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chemical, physical or biological agents. It also indicate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condition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which the occupational group work.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5658-3976-4291-B84F-DC1EAD60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2855-26EE-4843-AC37-06D0C3FA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133600"/>
            <a:ext cx="8001000" cy="3886200"/>
          </a:xfrm>
        </p:spPr>
        <p:txBody>
          <a:bodyPr/>
          <a:lstStyle/>
          <a:p>
            <a:pPr marL="571500" indent="-571500">
              <a:buFont typeface="+mj-lt"/>
              <a:buAutoNum type="alphaUcPeriod" startAt="3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alter the pattern of life of employees (e.g. sleep pattern of nurses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65C3-BA3E-43F5-98A2-A8E070AF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17C8-62AA-4FD0-AEE4-52602FDC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lphaUcPeriod" startAt="4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disease frequency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different ways: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with exposure to special risks as radiation, cotton dust, abnormal air pressure, poor illumination, excessive noise.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between occupation and social class.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occupations select certain types of workers, e.g. tall, strong and healthy men are selected for army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4108779-A9BD-4F5D-B32F-B3A73B3F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Epidemiology</a:t>
            </a:r>
            <a:endParaRPr lang="ar-E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50FAF-4DB5-48FA-81B9-A7E325A3F7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6738" y="2209800"/>
            <a:ext cx="8001000" cy="3810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 variables: </a:t>
            </a: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Person-Place-Time distribution</a:t>
            </a:r>
            <a:endParaRPr lang="ar-EG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FEA4-05D9-48E8-90E7-C6CDE8D0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C398-BCCC-4254-BB94-F02A65A3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Religion: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Moslems do not suffer of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taenia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solium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alcoholic cirrhosis.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less frequently encountered among Muslims or Jews women due to the universal practice of male circumcision and or?</a:t>
            </a:r>
            <a:r>
              <a:rPr lang="en-US" sz="3200" b="1" dirty="0"/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3C18-6C13-4E63-B723-41E33693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B2ED-0E57-4E2B-80D7-F0D75AAA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accent6"/>
                </a:solidFill>
              </a:rPr>
              <a:t>Racial or ethnic factors: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accent4"/>
                </a:solidFill>
              </a:rPr>
              <a:t>Racial group can be </a:t>
            </a:r>
            <a:r>
              <a: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group whose members have lived together for a sufficient length of time to have acquired common characteristics whether by biological or social mechanisms.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1499-4FDC-49BD-A69F-2201DADC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2B670-B2A3-4739-91F9-DD36B914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accent6"/>
                </a:solidFill>
              </a:rPr>
              <a:t>Racial or ethnic factors: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is related more to physical characteristics while ethnicity include social and cultural characteristics</a:t>
            </a:r>
            <a:endParaRPr lang="ar-E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4B6-C067-4E6A-BC07-CA8234D5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290D-F52C-492B-A0DF-9BC18A4B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 disease frequency occur between population of different ethnic groups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of TB, hypertension and sickle cell anemia among blacks.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frequency of TB among European Jews but not Arab Jews.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293C-E8CD-4D50-8C9D-7DA7DCF3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629C-0714-4F37-ACB0-C8742BC5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explained by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factors.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factors as social habits or nutrition.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factors: living conditions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4C9E-396E-497A-9022-9B01484D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8001000" cy="1223962"/>
          </a:xfrm>
        </p:spPr>
        <p:txBody>
          <a:bodyPr/>
          <a:lstStyle/>
          <a:p>
            <a:pPr algn="ctr"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</a:t>
            </a:r>
            <a:b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(geographical distribution)</a:t>
            </a:r>
            <a:endParaRPr lang="ar-E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2B29-F461-4FE9-B515-668848E58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characteristics peculiar to place are: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rates are observed 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ethnic groups in the area.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frequency rates are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observed in persons of similar ethnic groups inhabiting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8AB4-05C1-4A4B-98DD-93FAEF23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0945-1A4E-4B38-86ED-67AE3F48F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persons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area become ill with frequency similar to those who are living in this particular place.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Inhabitants who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area do not show high rates.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certain diseases other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man inhabiting the same area show similar manifestations.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7C45-1B54-4F74-A3DD-1B0B4252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6D03-0C22-4E03-870A-C6C631EB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can affect disease occurrence through its biological, chemical-physical and social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geographical differences in disease occurrence are important dimensions of descriptive epidemiology.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differences are determined by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agent, host and environment factors.</a:t>
            </a:r>
          </a:p>
          <a:p>
            <a:pPr>
              <a:defRPr/>
            </a:pPr>
            <a:endParaRPr lang="ar-EG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76E3-CA54-48D4-AA4D-C8154F50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1A30-8434-47D1-A489-1D344A36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data on place can be presented efficiently in a pictorial manner, with a map indicating the location of cases of disease or areas of varying frequencies.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5E21-2FD5-4BC5-AAFA-8E81618A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001000" cy="1216025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B533-96AF-4280-8009-17C3E9FD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variations in place distribution of diseases can be classified 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variations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variations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Rural-urban variations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variations</a:t>
            </a: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8F1DE01-2603-4E9D-83DE-8086023C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Epidemiology</a:t>
            </a:r>
            <a:endParaRPr lang="ar-E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8C9DB90-D37F-46BC-AE16-AA9199E46E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1- the first step in epidemiology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2- document the health of the population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3- relatively  inexpensive, and less time consuming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4- stimulate more deep studies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imes New Roman" panose="02020603050405020304" pitchFamily="18" charset="0"/>
              </a:rPr>
              <a:t>5- however, describe the existing situation without regard to </a:t>
            </a:r>
            <a:r>
              <a:rPr lang="en-US" altLang="en-US" b="1">
                <a:solidFill>
                  <a:srgbClr val="002060"/>
                </a:solidFill>
                <a:cs typeface="Times New Roman" panose="02020603050405020304" pitchFamily="18" charset="0"/>
              </a:rPr>
              <a:t>causal relation</a:t>
            </a:r>
            <a:endParaRPr lang="ar-EG" alt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6DDA-B079-4ABC-AB6C-FF754B5D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BFE606C9-A327-440C-8F4F-F5C8F3AC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C0000"/>
              </a:buClr>
              <a:buFont typeface="+mj-lt"/>
              <a:buAutoNum type="alphaUcPeriod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variations e.g. cancer: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Marked difference between the incidences of each cancer in different parts of the world.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lowest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breast cancer was in Japan and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was in Western countries.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56A9C98-2B80-487C-8437-AF7F3971C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28600"/>
          </a:xfrm>
        </p:spPr>
        <p:txBody>
          <a:bodyPr/>
          <a:lstStyle/>
          <a:p>
            <a:pPr eaLnBrk="1" hangingPunct="1"/>
            <a:endParaRPr lang="ar-SA" altLang="en-US" sz="4000"/>
          </a:p>
        </p:txBody>
      </p:sp>
      <p:pic>
        <p:nvPicPr>
          <p:cNvPr id="12291" name="Picture 4" descr="o2804">
            <a:extLst>
              <a:ext uri="{FF2B5EF4-FFF2-40B4-BE49-F238E27FC236}">
                <a16:creationId xmlns:a16="http://schemas.microsoft.com/office/drawing/2014/main" id="{C0F8DED0-A423-4096-906E-81DD2AE62BF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5800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>
            <a:extLst>
              <a:ext uri="{FF2B5EF4-FFF2-40B4-BE49-F238E27FC236}">
                <a16:creationId xmlns:a16="http://schemas.microsoft.com/office/drawing/2014/main" id="{DF227C1A-C9B4-4A39-BD2D-66FBE6BD588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13" y="304800"/>
            <a:ext cx="7648575" cy="5826125"/>
          </a:xfrm>
        </p:spPr>
      </p:pic>
    </p:spTree>
  </p:cSld>
  <p:clrMapOvr>
    <a:masterClrMapping/>
  </p:clrMapOvr>
  <p:transition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A588C640-16E3-4023-BC15-4E54E371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Cancer breast incidence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1200"/>
              <a:t>http://mammalive.net/research/global-breast-cancer-incidence-2018</a:t>
            </a:r>
            <a:endParaRPr lang="ar-SA" altLang="en-US"/>
          </a:p>
        </p:txBody>
      </p:sp>
      <p:pic>
        <p:nvPicPr>
          <p:cNvPr id="75779" name="Picture 2" descr="C:\Documents and Settings\Mr Ebrahim\My Documents\Downloads\cancer breast.png">
            <a:extLst>
              <a:ext uri="{FF2B5EF4-FFF2-40B4-BE49-F238E27FC236}">
                <a16:creationId xmlns:a16="http://schemas.microsoft.com/office/drawing/2014/main" id="{A0C46C3F-813F-402A-B3DD-BF9576D282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1916113"/>
            <a:ext cx="9013825" cy="4392612"/>
          </a:xfrm>
          <a:noFill/>
        </p:spPr>
      </p:pic>
    </p:spTree>
  </p:cSld>
  <p:clrMapOvr>
    <a:masterClrMapping/>
  </p:clrMapOvr>
  <p:transition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1D734678-3FFE-44A4-9420-FC384EAF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Cancer breast incidence 2012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1200"/>
              <a:t>https://www.ncbi.nlm.nih.gov/books/NBK343636/figure/part2.ch3.sec2.map1/</a:t>
            </a:r>
            <a:endParaRPr lang="ar-SA" altLang="en-US" sz="1200"/>
          </a:p>
        </p:txBody>
      </p:sp>
      <p:pic>
        <p:nvPicPr>
          <p:cNvPr id="76803" name="Picture 2" descr="C:\Documents and Settings\Mr Ebrahim\My Documents\Downloads\cancer breast2.jpg">
            <a:extLst>
              <a:ext uri="{FF2B5EF4-FFF2-40B4-BE49-F238E27FC236}">
                <a16:creationId xmlns:a16="http://schemas.microsoft.com/office/drawing/2014/main" id="{35D9BC89-1D2C-444C-AF06-27C5260BF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889125"/>
            <a:ext cx="7624763" cy="4060825"/>
          </a:xfrm>
          <a:noFill/>
        </p:spPr>
      </p:pic>
    </p:spTree>
  </p:cSld>
  <p:clrMapOvr>
    <a:masterClrMapping/>
  </p:clrMapOvr>
  <p:transition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83EC994B-9C76-4BEC-AF3C-AC353C4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Breast cancer mortality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1200"/>
              <a:t>https://www.ncbi.nlm.nih.gov/books/NBK343636/figure/part2.ch3.sec2.map2/</a:t>
            </a:r>
            <a:endParaRPr lang="ar-SA" altLang="en-US" sz="1200"/>
          </a:p>
        </p:txBody>
      </p:sp>
      <p:pic>
        <p:nvPicPr>
          <p:cNvPr id="77827" name="Picture 2" descr="C:\Documents and Settings\Mr Ebrahim\My Documents\Downloads\breast cancer mortality.jpg">
            <a:extLst>
              <a:ext uri="{FF2B5EF4-FFF2-40B4-BE49-F238E27FC236}">
                <a16:creationId xmlns:a16="http://schemas.microsoft.com/office/drawing/2014/main" id="{701D6A3B-5538-4069-AEB6-019F62EE2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700213"/>
            <a:ext cx="8094662" cy="4321175"/>
          </a:xfrm>
          <a:noFill/>
        </p:spPr>
      </p:pic>
    </p:spTree>
  </p:cSld>
  <p:clrMapOvr>
    <a:masterClrMapping/>
  </p:clrMapOvr>
  <p:transition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5B4D73A-16C1-4888-876A-81A5D53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Cancer cervix 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1200"/>
              <a:t>https://www.ncbi.nlm.nih.gov/books/NBK343648/figure/part2.ch4.sec3.map1/</a:t>
            </a:r>
            <a:endParaRPr lang="ar-SA" altLang="en-US" sz="1200"/>
          </a:p>
        </p:txBody>
      </p:sp>
      <p:pic>
        <p:nvPicPr>
          <p:cNvPr id="78851" name="Picture 2" descr="C:\Documents and Settings\Mr Ebrahim\My Documents\Downloads\cancer cervix.jpg">
            <a:extLst>
              <a:ext uri="{FF2B5EF4-FFF2-40B4-BE49-F238E27FC236}">
                <a16:creationId xmlns:a16="http://schemas.microsoft.com/office/drawing/2014/main" id="{0D23A687-0FE9-4900-BF83-CDE86F73C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16075"/>
            <a:ext cx="8351837" cy="4457700"/>
          </a:xfrm>
          <a:noFill/>
        </p:spPr>
      </p:pic>
    </p:spTree>
  </p:cSld>
  <p:clrMapOvr>
    <a:masterClrMapping/>
  </p:clrMapOvr>
  <p:transition>
    <p:pull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DFA8-2B42-42AB-AA97-C22188AA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33F31A8B-65C1-4AAB-8A29-63A6144E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C0000"/>
              </a:buClr>
              <a:buFont typeface="+mj-lt"/>
              <a:buAutoNum type="alphaUcPeriod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variations e.g. cancer: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would interpret these variations?: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</a:t>
            </a:r>
          </a:p>
          <a:p>
            <a:pPr lvl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A8AC064F-FE21-4636-8032-0E490FAF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Consanguinity</a:t>
            </a:r>
            <a:br>
              <a:rPr lang="en-US" altLang="en-US"/>
            </a:br>
            <a:r>
              <a:rPr lang="en-US" altLang="en-US" sz="1200"/>
              <a:t>https://www.semanticscholar.org/paper/Consanguinity-in-the-contemporary-world.-Romeo-Bittles/da89e334c408bfd9fad4ffdf4cfeaf28b5b7c48b/figure/0</a:t>
            </a:r>
            <a:endParaRPr lang="ar-SA" altLang="en-US" sz="1200"/>
          </a:p>
        </p:txBody>
      </p:sp>
      <p:pic>
        <p:nvPicPr>
          <p:cNvPr id="80899" name="Picture 2" descr="C:\Documents and Settings\Mr Ebrahim\My Documents\Downloads\consang.png">
            <a:extLst>
              <a:ext uri="{FF2B5EF4-FFF2-40B4-BE49-F238E27FC236}">
                <a16:creationId xmlns:a16="http://schemas.microsoft.com/office/drawing/2014/main" id="{9429B451-F089-46BB-8AC6-74EB7A31B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22475"/>
            <a:ext cx="8745538" cy="4073525"/>
          </a:xfrm>
          <a:noFill/>
        </p:spPr>
      </p:pic>
    </p:spTree>
  </p:cSld>
  <p:clrMapOvr>
    <a:masterClrMapping/>
  </p:clrMapOvr>
  <p:transition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9A7F-23EE-4C70-A88B-C9497BFA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5E83-6D03-41ED-BF22-778992AEF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C0000"/>
              </a:buClr>
              <a:buFont typeface="+mj-lt"/>
              <a:buAutoNum type="alphaUcPeriod" startAt="2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variations (within each country).</a:t>
            </a:r>
          </a:p>
          <a:p>
            <a:pPr marL="514350" indent="-514350"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rgbClr val="CC0000"/>
              </a:buCl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leprosy and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filaria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Egypt illustrates that some parts of Egypt are more affected and others are less affected or not affected at all. </a:t>
            </a: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E2509253-820E-4C90-A42D-CE90063E2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>
            <a:spAutoFit/>
          </a:bodyPr>
          <a:lstStyle/>
          <a:p>
            <a:r>
              <a:rPr lang="en-US" altLang="en-US" sz="4000" b="1"/>
              <a:t>Descriptive Epidemiology</a:t>
            </a:r>
          </a:p>
        </p:txBody>
      </p:sp>
      <p:grpSp>
        <p:nvGrpSpPr>
          <p:cNvPr id="31747" name="Group 1035">
            <a:extLst>
              <a:ext uri="{FF2B5EF4-FFF2-40B4-BE49-F238E27FC236}">
                <a16:creationId xmlns:a16="http://schemas.microsoft.com/office/drawing/2014/main" id="{53DD8B79-EB3D-459A-9AF9-9DE6B5FB940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752600"/>
            <a:ext cx="7391400" cy="4343400"/>
            <a:chOff x="768" y="816"/>
            <a:chExt cx="4656" cy="3004"/>
          </a:xfrm>
        </p:grpSpPr>
        <p:grpSp>
          <p:nvGrpSpPr>
            <p:cNvPr id="31749" name="Group 1034">
              <a:extLst>
                <a:ext uri="{FF2B5EF4-FFF2-40B4-BE49-F238E27FC236}">
                  <a16:creationId xmlns:a16="http://schemas.microsoft.com/office/drawing/2014/main" id="{1C6C0318-1400-4AFA-B1F4-9274B6E65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816"/>
              <a:ext cx="4464" cy="2736"/>
              <a:chOff x="768" y="1056"/>
              <a:chExt cx="4464" cy="2736"/>
            </a:xfrm>
          </p:grpSpPr>
          <p:sp>
            <p:nvSpPr>
              <p:cNvPr id="21507" name="Oval 1027">
                <a:extLst>
                  <a:ext uri="{FF2B5EF4-FFF2-40B4-BE49-F238E27FC236}">
                    <a16:creationId xmlns:a16="http://schemas.microsoft.com/office/drawing/2014/main" id="{E543B581-A14C-4386-85AD-1EB787338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928"/>
                <a:ext cx="1536" cy="86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 eaLnBrk="1" hangingPunct="1">
                  <a:defRPr/>
                </a:pPr>
                <a:r>
                  <a:rPr lang="en-US" b="1" dirty="0">
                    <a:solidFill>
                      <a:srgbClr val="000000"/>
                    </a:solidFill>
                    <a:cs typeface="+mn-cs"/>
                  </a:rPr>
                  <a:t>PERSON</a:t>
                </a:r>
              </a:p>
            </p:txBody>
          </p:sp>
          <p:sp>
            <p:nvSpPr>
              <p:cNvPr id="21508" name="Oval 1028">
                <a:extLst>
                  <a:ext uri="{FF2B5EF4-FFF2-40B4-BE49-F238E27FC236}">
                    <a16:creationId xmlns:a16="http://schemas.microsoft.com/office/drawing/2014/main" id="{29749407-EFB8-43E6-B3D7-E4CDED7A0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1536" cy="86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 eaLnBrk="1" hangingPunct="1">
                  <a:defRPr/>
                </a:pPr>
                <a:r>
                  <a:rPr lang="en-US" b="1" dirty="0">
                    <a:solidFill>
                      <a:srgbClr val="000000"/>
                    </a:solidFill>
                    <a:cs typeface="+mn-cs"/>
                  </a:rPr>
                  <a:t>PLAC</a:t>
                </a:r>
                <a:r>
                  <a:rPr lang="en-US" dirty="0">
                    <a:solidFill>
                      <a:srgbClr val="000000"/>
                    </a:solidFill>
                    <a:cs typeface="+mn-cs"/>
                  </a:rPr>
                  <a:t>E</a:t>
                </a:r>
              </a:p>
            </p:txBody>
          </p:sp>
          <p:sp>
            <p:nvSpPr>
              <p:cNvPr id="21509" name="Oval 1029">
                <a:extLst>
                  <a:ext uri="{FF2B5EF4-FFF2-40B4-BE49-F238E27FC236}">
                    <a16:creationId xmlns:a16="http://schemas.microsoft.com/office/drawing/2014/main" id="{839B5C35-1A79-47B4-9A67-BDA72A0CC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321"/>
                <a:ext cx="1536" cy="86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 eaLnBrk="1" hangingPunct="1">
                  <a:defRPr/>
                </a:pPr>
                <a:r>
                  <a:rPr lang="en-US" b="1" dirty="0">
                    <a:solidFill>
                      <a:srgbClr val="000000"/>
                    </a:solidFill>
                    <a:cs typeface="+mn-cs"/>
                  </a:rPr>
                  <a:t>TIME</a:t>
                </a:r>
              </a:p>
            </p:txBody>
          </p:sp>
          <p:sp>
            <p:nvSpPr>
              <p:cNvPr id="31754" name="Line 1030">
                <a:extLst>
                  <a:ext uri="{FF2B5EF4-FFF2-40B4-BE49-F238E27FC236}">
                    <a16:creationId xmlns:a16="http://schemas.microsoft.com/office/drawing/2014/main" id="{8DD77AA4-CF37-413C-9994-DD06ECA1B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2016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Line 1031">
                <a:extLst>
                  <a:ext uri="{FF2B5EF4-FFF2-40B4-BE49-F238E27FC236}">
                    <a16:creationId xmlns:a16="http://schemas.microsoft.com/office/drawing/2014/main" id="{98C146A8-021A-4D9D-A828-F8E16AA08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2736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Line 1032">
                <a:extLst>
                  <a:ext uri="{FF2B5EF4-FFF2-40B4-BE49-F238E27FC236}">
                    <a16:creationId xmlns:a16="http://schemas.microsoft.com/office/drawing/2014/main" id="{1F787333-052E-4853-98EC-1A7981ADF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528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0" name="Text Box 1033">
              <a:extLst>
                <a:ext uri="{FF2B5EF4-FFF2-40B4-BE49-F238E27FC236}">
                  <a16:creationId xmlns:a16="http://schemas.microsoft.com/office/drawing/2014/main" id="{3063A234-5187-4265-B105-D0B5C812C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072"/>
              <a:ext cx="29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3000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Think of this as the standard dimensions used to track the occurrence of a disease.</a:t>
              </a:r>
            </a:p>
          </p:txBody>
        </p:sp>
      </p:grp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D3062C1F-4648-4F4E-9E68-76E2FDAE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953000"/>
            <a:ext cx="3886200" cy="1219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Think of this as the standard dimensions used to track the occurrence of a disease</a:t>
            </a:r>
            <a:endParaRPr lang="ar-EG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080BBD6-365F-4406-B33F-3EC0C5BDB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Place: national variations</a:t>
            </a:r>
          </a:p>
        </p:txBody>
      </p:sp>
      <p:pic>
        <p:nvPicPr>
          <p:cNvPr id="82947" name="Picture 6" descr="C:\Documents and Settings\Mr Ebrahim\My Documents\Downloads\Map-VL-Syria-2015.png">
            <a:extLst>
              <a:ext uri="{FF2B5EF4-FFF2-40B4-BE49-F238E27FC236}">
                <a16:creationId xmlns:a16="http://schemas.microsoft.com/office/drawing/2014/main" id="{7591F094-A6A6-4CBF-ABE6-02D13770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91356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C676F71-AB13-4185-9325-E49AF0878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Place: national variations</a:t>
            </a:r>
          </a:p>
        </p:txBody>
      </p:sp>
      <p:pic>
        <p:nvPicPr>
          <p:cNvPr id="84995" name="Picture 4" descr="9-17">
            <a:extLst>
              <a:ext uri="{FF2B5EF4-FFF2-40B4-BE49-F238E27FC236}">
                <a16:creationId xmlns:a16="http://schemas.microsoft.com/office/drawing/2014/main" id="{9941828C-078C-4167-932C-EE060BE6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72563" cy="4610100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6">
            <a:extLst>
              <a:ext uri="{FF2B5EF4-FFF2-40B4-BE49-F238E27FC236}">
                <a16:creationId xmlns:a16="http://schemas.microsoft.com/office/drawing/2014/main" id="{E1896A95-2B8F-4400-B9FB-6EB0EDBD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7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Distribution of AIDS in the US 1990</a:t>
            </a:r>
          </a:p>
        </p:txBody>
      </p:sp>
    </p:spTree>
  </p:cSld>
  <p:clrMapOvr>
    <a:masterClrMapping/>
  </p:clrMapOvr>
  <p:transition>
    <p:pull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A5A9-29EC-40F0-A8E0-805D47FB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EAD7-527C-46D7-B1C2-2707BAF5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267200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Rural-urban variations: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bronchitis, accidents, lung cancer, cardiovascular diseases, mental illnesses and drug dependence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areas).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Zoonotic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diseases, soil transmitted diseases and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(rural areas)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 and mortality rates (especially infant and maternal mortality rates) are more frequent in rural than in urban areas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0066-E256-4FC4-A29C-6D584DB9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ar-EG" sz="3600" dirty="0"/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1A8E5045-21D8-4E92-AFC1-AA3C1BF7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00213"/>
            <a:ext cx="8001000" cy="4267200"/>
          </a:xfrm>
        </p:spPr>
        <p:txBody>
          <a:bodyPr/>
          <a:lstStyle/>
          <a:p>
            <a:pPr marL="514350" indent="-514350">
              <a:buFont typeface="Verdana" panose="020B0604030504040204" pitchFamily="34" charset="0"/>
              <a:buAutoNum type="alphaUcPeriod" startAt="4"/>
              <a:defRPr/>
            </a:pPr>
            <a:r>
              <a:rPr lang="en-US" altLang="en-US" b="1" dirty="0"/>
              <a:t>Local variations:</a:t>
            </a:r>
          </a:p>
          <a:p>
            <a:pPr marL="514350" indent="-514350">
              <a:defRPr/>
            </a:pPr>
            <a:r>
              <a:rPr lang="en-US" altLang="en-US" b="1" dirty="0"/>
              <a:t>Disease occurrence may be more seen in certain sectors of the city., e.g. diarrhea, rheumatic fever, TB, </a:t>
            </a:r>
            <a:r>
              <a:rPr lang="en-US" altLang="en-US" b="1" dirty="0" err="1"/>
              <a:t>scabis</a:t>
            </a:r>
            <a:r>
              <a:rPr lang="en-US" altLang="en-US" b="1" dirty="0"/>
              <a:t> and nutritional deficiency disease is higher in slummy areas of the city.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A </a:t>
            </a:r>
            <a:r>
              <a:rPr lang="en-US" sz="2400" b="1" dirty="0"/>
              <a:t>slum</a:t>
            </a:r>
            <a:r>
              <a:rPr lang="en-US" sz="2000" dirty="0"/>
              <a:t> </a:t>
            </a:r>
            <a:r>
              <a:rPr lang="en-US" sz="1400" dirty="0"/>
              <a:t>(as defined by the United Nations agency UN-Habitat), </a:t>
            </a:r>
            <a:r>
              <a:rPr lang="en-US" sz="2400" dirty="0"/>
              <a:t>is a run-down area of a city characterized by substandard housing, squalor, and lacking in tenure security.</a:t>
            </a:r>
            <a:r>
              <a:rPr lang="en-US" altLang="en-US" sz="2400" b="1" dirty="0"/>
              <a:t> </a:t>
            </a:r>
            <a:endParaRPr lang="ar-EG" altLang="en-US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5835E95-1BC3-444E-A3E4-0B7A1F87F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8938"/>
            <a:ext cx="7772400" cy="677862"/>
          </a:xfrm>
        </p:spPr>
        <p:txBody>
          <a:bodyPr>
            <a:spAutoFit/>
          </a:bodyPr>
          <a:lstStyle/>
          <a:p>
            <a:r>
              <a:rPr lang="en-US" altLang="en-US"/>
              <a:t>Local variations</a:t>
            </a:r>
          </a:p>
        </p:txBody>
      </p:sp>
      <p:pic>
        <p:nvPicPr>
          <p:cNvPr id="89091" name="Picture 4" descr="9-30">
            <a:extLst>
              <a:ext uri="{FF2B5EF4-FFF2-40B4-BE49-F238E27FC236}">
                <a16:creationId xmlns:a16="http://schemas.microsoft.com/office/drawing/2014/main" id="{1CF6DFD4-06F1-42F5-8F45-A340B5A2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4292600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5" descr="9-29">
            <a:extLst>
              <a:ext uri="{FF2B5EF4-FFF2-40B4-BE49-F238E27FC236}">
                <a16:creationId xmlns:a16="http://schemas.microsoft.com/office/drawing/2014/main" id="{F6F4152C-18AD-4962-AF8D-3BC27CE4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48200" cy="431323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3D8AB2E2-168F-48BB-A39A-31A4BDFED6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3188"/>
            <a:ext cx="8064500" cy="6561137"/>
          </a:xfrm>
        </p:spPr>
      </p:pic>
    </p:spTree>
  </p:cSld>
  <p:clrMapOvr>
    <a:masterClrMapping/>
  </p:clrMapOvr>
  <p:transition>
    <p:pull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810B-45DB-4EFE-B0D1-0371E67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algn="ctr"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6602-6D27-4440-882C-B2883658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pattern of disease may be described by the time of its occurrence (by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year, by month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week,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 of the onset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disease frequency with time are represented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graph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frequency of the disease is plotted on the vertical axis and time on the horizontal axis.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E79C-A7F3-45D2-B089-D55007A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8F85-E408-4389-8246-57A37B23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time trends:</a:t>
            </a:r>
          </a:p>
          <a:p>
            <a:pPr marL="857250" indent="-857250">
              <a:buFont typeface="+mj-lt"/>
              <a:buAutoNum type="roman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fluctuations or epidemics</a:t>
            </a:r>
          </a:p>
          <a:p>
            <a:pPr marL="857250" indent="-857250">
              <a:buFont typeface="+mj-lt"/>
              <a:buAutoNum type="roman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fluctuations or cyclic trends.</a:t>
            </a:r>
          </a:p>
          <a:p>
            <a:pPr marL="857250" indent="-857250">
              <a:buFont typeface="+mj-lt"/>
              <a:buAutoNum type="romanU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fluctuations or secular trends.</a:t>
            </a: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DEE9-B61F-4DAB-B4D9-9546BE62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540A-1506-40F6-8C7B-66C3C9FC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 fluctuations or epidemics: </a:t>
            </a:r>
          </a:p>
          <a:p>
            <a:pPr marL="514350" indent="-51435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epidemic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defined as the occurrence in a community or region of an illness clearly in excess of its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expectancy.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F0A6-D196-4292-A1CA-19C0787C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2DE2-D46A-45F6-9903-19316165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epidemics: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source epidemic: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born cholera epidemic.</a:t>
            </a:r>
          </a:p>
          <a:p>
            <a:pPr marL="514350" indent="-51435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exposure of many susceptible individuals to a sort of disease agent results in an explosive increase in the number of cases of the disease over a short period of time.</a:t>
            </a:r>
          </a:p>
          <a:p>
            <a:pPr>
              <a:defRPr/>
            </a:pP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A3DF7F8-C32A-4FCC-9907-364F6F954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38175"/>
            <a:ext cx="7772400" cy="923925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F687FA-95ED-44ED-9AFB-CC0910671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368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getting the disease?</a:t>
            </a:r>
          </a:p>
          <a:p>
            <a:pPr eaLnBrk="1" hangingPunct="1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variables are involved and studied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4D71543-0B6D-44F9-9251-C6E9F59FC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Point Epidemics</a:t>
            </a:r>
          </a:p>
        </p:txBody>
      </p:sp>
      <p:pic>
        <p:nvPicPr>
          <p:cNvPr id="96259" name="Picture 3" descr="9-6">
            <a:extLst>
              <a:ext uri="{FF2B5EF4-FFF2-40B4-BE49-F238E27FC236}">
                <a16:creationId xmlns:a16="http://schemas.microsoft.com/office/drawing/2014/main" id="{90D6A444-7FCF-4E9C-83F3-A249A48D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8525"/>
            <a:ext cx="7778750" cy="5629275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BE238625-F043-4B4F-9440-6560A995E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8" y="0"/>
            <a:ext cx="8831262" cy="6858000"/>
          </a:xfrm>
        </p:spPr>
      </p:pic>
    </p:spTree>
  </p:cSld>
  <p:clrMapOvr>
    <a:masterClrMapping/>
  </p:clrMapOvr>
  <p:transition>
    <p:pull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A21A-7649-4179-81E9-DE90A26E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F32D-8845-42A0-9848-D5B6A0FB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600200"/>
            <a:ext cx="80010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Propagated or contagious disease epidemic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epidemic in which the infectious agent is propagated in the community by passage from one person to the other : e.g. epidemic of measles: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continues until the number  of susceptible individuals is depleted or they are no longer exposed to infected persons</a:t>
            </a: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945025CC-5668-4EBA-9ACD-106164D64D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50350" cy="5256213"/>
          </a:xfrm>
        </p:spPr>
      </p:pic>
    </p:spTree>
  </p:cSld>
  <p:clrMapOvr>
    <a:masterClrMapping/>
  </p:clrMapOvr>
  <p:transition>
    <p:pull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2122-705D-471B-85FC-BD531FA7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algn="ctr"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ar-EG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C4AFC9-050A-4010-A60F-E5CC367924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6323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5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Main</a:t>
                      </a:r>
                      <a:r>
                        <a:rPr lang="en-US" sz="1800" baseline="0" dirty="0">
                          <a:solidFill>
                            <a:schemeClr val="accent4"/>
                          </a:solidFill>
                        </a:rPr>
                        <a:t> features of propagated epidemic</a:t>
                      </a:r>
                      <a:endParaRPr lang="ar-EG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</a:t>
                      </a:r>
                      <a:r>
                        <a:rPr lang="en-US" sz="1800" baseline="0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features of point source epidemic</a:t>
                      </a:r>
                      <a:endParaRPr lang="ar-EG" sz="1800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375">
                <a:tc>
                  <a:txBody>
                    <a:bodyPr/>
                    <a:lstStyle/>
                    <a:p>
                      <a:pPr marL="457200" indent="-457200" algn="l" rtl="0">
                        <a:buFont typeface="+mj-lt"/>
                        <a:buAutoNum type="arabicPeriod"/>
                      </a:pPr>
                      <a:r>
                        <a:rPr lang="en-US" sz="2000" b="1" dirty="0"/>
                        <a:t>Epidemic curve</a:t>
                      </a:r>
                      <a:r>
                        <a:rPr lang="en-US" sz="2000" b="1" baseline="0" dirty="0"/>
                        <a:t> rises and falls gradually.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US" sz="800" b="1" baseline="0" dirty="0"/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r>
                        <a:rPr lang="en-US" sz="2000" b="1" baseline="0" dirty="0"/>
                        <a:t>Cases occur over a much longer period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US" sz="800" b="1" baseline="0" dirty="0"/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endParaRPr lang="en-US" sz="2000" b="1" baseline="0" dirty="0"/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endParaRPr lang="en-US" sz="2000" b="1" baseline="0" dirty="0"/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endParaRPr lang="en-US" sz="2000" b="1" baseline="0" dirty="0"/>
                    </a:p>
                    <a:p>
                      <a:pPr marL="457200" indent="-457200" algn="l" rtl="0">
                        <a:buFont typeface="+mj-lt"/>
                        <a:buAutoNum type="arabicPeriod"/>
                      </a:pPr>
                      <a:r>
                        <a:rPr lang="en-US" sz="2000" b="1" baseline="0" dirty="0"/>
                        <a:t>Cases occur within more than one incubation period of the disease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ar-EG" sz="2000" b="1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dirty="0"/>
                        <a:t>The epidemic curve rises and</a:t>
                      </a:r>
                      <a:r>
                        <a:rPr lang="en-US" sz="2000" b="1" baseline="0" dirty="0"/>
                        <a:t> falls rapidly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US" sz="800" b="1" baseline="0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baseline="0" dirty="0"/>
                        <a:t>The epidemic tends to be exclusive, there is clustering of cases within a narrow interval of time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US" sz="800" b="1" baseline="0" dirty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US" sz="2000" b="1" baseline="0" dirty="0"/>
                        <a:t>All cases develop within one incubation period of diseases</a:t>
                      </a:r>
                      <a:endParaRPr lang="ar-EG" sz="2000" b="1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B6A7-3533-4DC5-B58E-E1D92415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algn="ctr"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80F1-763F-45A0-A382-039C3903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 startAt="2"/>
              <a:defRPr/>
            </a:pPr>
            <a:r>
              <a:rPr lang="en-US" b="1" dirty="0"/>
              <a:t>Periodic fluctuations or cyclic trends: </a:t>
            </a: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variations: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fever tends to occur at certain period of time of day related to diurnal rhythm of household activities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sweeping the house.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anose="05000000000000000000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Weekends</a:t>
            </a:r>
            <a:r>
              <a:rPr lang="en-US" b="1" dirty="0"/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accidents and homicides are more in weekends</a:t>
            </a:r>
          </a:p>
          <a:p>
            <a:pPr marL="514350" indent="-514350">
              <a:defRPr/>
            </a:pP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9808-8C1E-4F4F-9F53-97FF3DCE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9CB3-A457-4682-8B40-01468FBE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52600"/>
            <a:ext cx="8353425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variations: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well known characteristic of many communicable diseases, e. g.,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respiratory infections frequently show a seasonal rise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winter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infections are more frequent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months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7D842C4-8F7E-4A9E-B20A-AA5F62F5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r>
              <a:rPr lang="en-US" altLang="en-US" sz="4000" b="1"/>
              <a:t>Seasonal Variation</a:t>
            </a:r>
            <a:endParaRPr lang="ar-EG" altLang="en-US"/>
          </a:p>
        </p:txBody>
      </p:sp>
      <p:pic>
        <p:nvPicPr>
          <p:cNvPr id="104451" name="Picture 5" descr="9-10">
            <a:extLst>
              <a:ext uri="{FF2B5EF4-FFF2-40B4-BE49-F238E27FC236}">
                <a16:creationId xmlns:a16="http://schemas.microsoft.com/office/drawing/2014/main" id="{404B47DC-FF8D-4813-899B-79EBCD3B8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628775"/>
            <a:ext cx="3743325" cy="4498975"/>
          </a:xfrm>
          <a:ln w="50800" algn="ctr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DD36-147A-4892-AAA4-1FBAC0D8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B310-825E-457B-A99C-FE7DA3A7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Yearly variations: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in the pre-vaccination era appeared in cycles with major peaks every 2-3 years.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9-9">
            <a:extLst>
              <a:ext uri="{FF2B5EF4-FFF2-40B4-BE49-F238E27FC236}">
                <a16:creationId xmlns:a16="http://schemas.microsoft.com/office/drawing/2014/main" id="{D7815FAE-F697-4CD8-9C74-C00204A2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5062538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5">
            <a:extLst>
              <a:ext uri="{FF2B5EF4-FFF2-40B4-BE49-F238E27FC236}">
                <a16:creationId xmlns:a16="http://schemas.microsoft.com/office/drawing/2014/main" id="{B57C06FC-0079-48AC-AC55-F901A56F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</a:rPr>
              <a:t>Cyclic Trends</a:t>
            </a: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41AF09-9734-4341-A729-57F3DC3D1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79438"/>
            <a:ext cx="8610600" cy="6778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Person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CF8BE2-4574-46AC-AAE1-EE26923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7826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Marital status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Socioeconomic status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 group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6010-C425-46E2-9750-E38CB3E1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br>
              <a:rPr lang="en-US" sz="3200" b="1" dirty="0">
                <a:solidFill>
                  <a:srgbClr val="B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endParaRPr lang="ar-E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F852-0F7A-46B1-B425-A2AAC97E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52600"/>
            <a:ext cx="8496300" cy="462915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  <a:defRPr/>
            </a:pPr>
            <a:r>
              <a:rPr lang="en-US" sz="2800" b="1" dirty="0"/>
              <a:t> </a:t>
            </a:r>
            <a:r>
              <a:rPr lang="en-US" sz="3600" b="1" dirty="0"/>
              <a:t>Long term or secular trend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secular trend implies changes (decrease or increase) in the occurrence of disease over a long period of time generally several years or decades</a:t>
            </a:r>
            <a:r>
              <a:rPr lang="en-US" sz="2800" b="1" dirty="0"/>
              <a:t>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Examples: 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Upward trend; CHD, lung cancer, diabetes.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trend; TB. Puerperal sepsis.</a:t>
            </a:r>
          </a:p>
          <a:p>
            <a:pPr marL="514350" indent="-514350">
              <a:buFont typeface="+mj-lt"/>
              <a:buAutoNum type="arabicPeriod" startAt="3"/>
              <a:defRPr/>
            </a:pPr>
            <a:endParaRPr lang="ar-EG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7D22E05-BFDB-4C1D-B096-7C6956A31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Secular Change</a:t>
            </a:r>
          </a:p>
        </p:txBody>
      </p:sp>
      <p:pic>
        <p:nvPicPr>
          <p:cNvPr id="109571" name="Picture 3" descr="9-4">
            <a:extLst>
              <a:ext uri="{FF2B5EF4-FFF2-40B4-BE49-F238E27FC236}">
                <a16:creationId xmlns:a16="http://schemas.microsoft.com/office/drawing/2014/main" id="{A20755E5-A600-4B3C-9F1C-9CAD9D60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24825" cy="5400675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94DFE1BD-D13F-433F-9C7E-EF78CD22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762000"/>
            <a:ext cx="26003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98EA9AB-2361-4FC3-AE20-518A20832D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246063"/>
            <a:ext cx="8259762" cy="744537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en-US" sz="1412" b="1">
                <a:solidFill>
                  <a:schemeClr val="tx2"/>
                </a:solidFill>
              </a:rPr>
              <a:t>Fig 2. Age-standardised incidence of type 2 diabetes in Hong Kong Chinese aged &amp;lt;20 years (A), 20 to &amp;lt;40 years, (B) and ≥40 years (C) between 2002 and 2015.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76B36A9-34F0-44C4-9365-74C3FD42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748338"/>
            <a:ext cx="8101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059"/>
              <a:t>Luk AOY, Ke C, Lau ESH, Wu H, Goggins W, et al. (2020) Secular trends in incidence of type 1 and type 2 diabetes in Hong Kong: A retrospective cohort study. PLOS Medicine 17(2): e1003052. https://doi.org/10.1371/journal.pmed.1003052</a:t>
            </a:r>
          </a:p>
          <a:p>
            <a:pPr eaLnBrk="1" hangingPunct="1">
              <a:defRPr/>
            </a:pPr>
            <a:r>
              <a:rPr lang="en-US" altLang="en-US" sz="1059">
                <a:hlinkClick r:id="rId3"/>
              </a:rPr>
              <a:t>https://journals.plos.org/plosmedicine/article?id=10.1371/journal.pmed.1003052</a:t>
            </a:r>
            <a:endParaRPr lang="en-US" altLang="en-US" sz="1059"/>
          </a:p>
        </p:txBody>
      </p:sp>
      <p:pic>
        <p:nvPicPr>
          <p:cNvPr id="111621" name="Picture 5">
            <a:extLst>
              <a:ext uri="{FF2B5EF4-FFF2-40B4-BE49-F238E27FC236}">
                <a16:creationId xmlns:a16="http://schemas.microsoft.com/office/drawing/2014/main" id="{EEE48D35-BB2F-4B95-ABBA-BD53D218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6151563"/>
            <a:ext cx="6935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>
            <a:extLst>
              <a:ext uri="{FF2B5EF4-FFF2-40B4-BE49-F238E27FC236}">
                <a16:creationId xmlns:a16="http://schemas.microsoft.com/office/drawing/2014/main" id="{7752FA90-D6BD-4E05-B859-04694A1F7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28775"/>
            <a:ext cx="52943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59C492-B192-4BE8-9620-C8015BFE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Trends in cigarette, cigar, and smokeless tobacco use among New York City public high school youth smokers, 2001–2013</a:t>
            </a:r>
            <a:br>
              <a:rPr lang="en-US" sz="2000" dirty="0"/>
            </a:br>
            <a:r>
              <a:rPr lang="en-US" sz="1400" dirty="0"/>
              <a:t>https://www.sciencedirect.com/science/article/pii/S2211335515000790</a:t>
            </a:r>
          </a:p>
        </p:txBody>
      </p:sp>
      <p:sp>
        <p:nvSpPr>
          <p:cNvPr id="112644" name="Content Placeholder 3">
            <a:extLst>
              <a:ext uri="{FF2B5EF4-FFF2-40B4-BE49-F238E27FC236}">
                <a16:creationId xmlns:a16="http://schemas.microsoft.com/office/drawing/2014/main" id="{10F697CC-9BE1-4E90-9FC2-244919DB56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527175"/>
            <a:ext cx="8626475" cy="4854575"/>
          </a:xfrm>
        </p:spPr>
        <p:txBody>
          <a:bodyPr/>
          <a:lstStyle/>
          <a:p>
            <a:pPr algn="l"/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B4A4-566D-4933-9DB7-3C79ED7B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133600"/>
            <a:ext cx="8001000" cy="1439863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17067FA3-A4C1-42F1-9432-639A424C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en-US" altLang="en-US" b="1"/>
              <a:t>Summary</a:t>
            </a:r>
            <a:endParaRPr lang="ar-E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6266-48CD-4BF4-8795-8DB3343D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discipline within public health,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the study of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frequency, patterns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health-related states or events in populations, and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information gained to public health issues. </a:t>
            </a:r>
          </a:p>
        </p:txBody>
      </p:sp>
    </p:spTree>
  </p:cSld>
  <p:clrMapOvr>
    <a:masterClrMapping/>
  </p:clrMapOvr>
  <p:transition>
    <p:pull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F55-9785-4381-9119-2CA72511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D6D7-C280-4087-AAFA-2A9D590A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52600"/>
            <a:ext cx="8424863" cy="4845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epidemiology, our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“patient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is the public at large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—the community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“treating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our patient we perform several tasks, including: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surveillance,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investigation,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epidemiology,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A810-6C3F-4697-B13B-AD158BF0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93DF-65BB-4553-AC96-6084D17A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52600"/>
            <a:ext cx="8496300" cy="4700588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surveillance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constantly monitor the health of a community to detect any changes in disease occurrence.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requires us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regularly collect, analyze, interpret, and disseminate data,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intention of taking prompt and appropriate public health action should we identify a problem.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43B-1E67-4844-97A5-FC85396C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F744B-8401-4BDE-8ED4-67D8574FD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r>
              <a:rPr lang="en-US" altLang="en-US" sz="3200"/>
              <a:t>Epidemiology provides us with a systematic approach for determining </a:t>
            </a:r>
            <a:r>
              <a:rPr lang="en-US" altLang="en-US" sz="3200" b="1" i="1"/>
              <a:t>What, Who, Where, When, and Why/How.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800"/>
          </a:p>
          <a:p>
            <a:r>
              <a:rPr lang="en-US" altLang="en-US" sz="3200"/>
              <a:t>We use </a:t>
            </a:r>
            <a:r>
              <a:rPr lang="en-US" altLang="en-US" sz="3200" b="1"/>
              <a:t>descriptive epidemiology</a:t>
            </a:r>
            <a:r>
              <a:rPr lang="en-US" altLang="en-US" sz="3200"/>
              <a:t> to </a:t>
            </a:r>
            <a:r>
              <a:rPr lang="en-US" altLang="en-US" sz="3200" b="1"/>
              <a:t>describe disease occurrence </a:t>
            </a:r>
            <a:r>
              <a:rPr lang="en-US" altLang="en-US" sz="3200"/>
              <a:t>by person (</a:t>
            </a:r>
            <a:r>
              <a:rPr lang="en-US" altLang="en-US" sz="3200" i="1"/>
              <a:t>Who), place (Where), and time (When).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4BC5-7271-4C11-8B83-2AC2510C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BCF7-AE1A-4D52-94BB-2DAF3189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use descriptive epidemiology to portray the characteristics and public health of a population or community</a:t>
            </a:r>
            <a:endParaRPr lang="ar-E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298D-ED2F-4793-8EB2-9CD0F188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ar-EG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2444-175D-4C6E-AAFE-3A4CF346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348663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Age: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biological variable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distribution of a disease is presented in a table or graphically.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differences can be measured by age specific rates (mortality, morbidity and fertility)</a:t>
            </a:r>
          </a:p>
          <a:p>
            <a:pPr marL="514350" indent="-514350">
              <a:defRPr/>
            </a:pP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defRPr/>
            </a:pPr>
            <a:endParaRPr lang="ar-E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21EF-AB0E-40C4-846B-639FD9BF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035C2-8FCD-4CF3-BF4C-D50822C8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253412" cy="4267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essential concepts in this systematic approach are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populations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which cases occur,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rates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disease for different populations.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25A0-13FD-4045-9F79-126D956A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432F-94F4-40C8-9D43-D2AC30DB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52600"/>
            <a:ext cx="8569325" cy="42672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 disease rates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target disease intervention activities and to generate hypotheses about possible risk factors and causes of disease.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then use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epidemiology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sort out and quantify potential risk factors and causes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Why).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5F2D-5964-48B9-B6E1-8079910A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10CD-CFB1-4624-983C-15ECD810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epidemiologists carrying out these tasks, we must be part of a larger team of institutions and individuals, including health-care providers, government leaders and workers, laboratorians, and others dedicated to promoting and protecting the public’s health.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WordArt 4">
            <a:extLst>
              <a:ext uri="{FF2B5EF4-FFF2-40B4-BE49-F238E27FC236}">
                <a16:creationId xmlns:a16="http://schemas.microsoft.com/office/drawing/2014/main" id="{127A7E9C-2B6D-4A5F-B273-1A85943AC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2133600"/>
            <a:ext cx="8569325" cy="3429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Thank you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779659-9B64-46CE-AC67-310206031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4138"/>
            <a:ext cx="7772400" cy="677862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Age</a:t>
            </a:r>
          </a:p>
        </p:txBody>
      </p:sp>
      <p:pic>
        <p:nvPicPr>
          <p:cNvPr id="38915" name="Picture 3" descr="9-34">
            <a:extLst>
              <a:ext uri="{FF2B5EF4-FFF2-40B4-BE49-F238E27FC236}">
                <a16:creationId xmlns:a16="http://schemas.microsoft.com/office/drawing/2014/main" id="{2838D1F5-CF2F-4DC4-B551-F2973086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391400" cy="5770563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2FC767E030A0F4E997A16C5FCEB1318" ma:contentTypeVersion="0" ma:contentTypeDescription="إنشاء مستند جديد." ma:contentTypeScope="" ma:versionID="06035cadfc0bbea64b11bb6d4393fa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7878bc1fa1907612f8f053ef8e2af6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C66FDC-778B-4417-AC74-C61B4726C5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6162A3-8404-4970-BDB9-C565C126D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09B98E-2437-4A51-AB19-7B5456088183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4074</TotalTime>
  <Words>2847</Words>
  <Application>Microsoft Office PowerPoint</Application>
  <PresentationFormat>On-screen Show (4:3)</PresentationFormat>
  <Paragraphs>400</Paragraphs>
  <Slides>83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Verdana</vt:lpstr>
      <vt:lpstr>Wingdings</vt:lpstr>
      <vt:lpstr>Calibri</vt:lpstr>
      <vt:lpstr>Georgia</vt:lpstr>
      <vt:lpstr>Times New Roman</vt:lpstr>
      <vt:lpstr>Wingdings 2</vt:lpstr>
      <vt:lpstr>Profile</vt:lpstr>
      <vt:lpstr>Civic</vt:lpstr>
      <vt:lpstr>1_Office Theme</vt:lpstr>
      <vt:lpstr>Microsoft Excel Chart</vt:lpstr>
      <vt:lpstr>INTRODUCTION TO EPIDEMIOLOGY (2)</vt:lpstr>
      <vt:lpstr>Contents </vt:lpstr>
      <vt:lpstr>Descriptive Epidemiology</vt:lpstr>
      <vt:lpstr>Descriptive Epidemiology</vt:lpstr>
      <vt:lpstr>Descriptive Epidemiology</vt:lpstr>
      <vt:lpstr>Person</vt:lpstr>
      <vt:lpstr>Characteristics of Person</vt:lpstr>
      <vt:lpstr> Person</vt:lpstr>
      <vt:lpstr>Age</vt:lpstr>
      <vt:lpstr>Age</vt:lpstr>
      <vt:lpstr>Person</vt:lpstr>
      <vt:lpstr>  Person</vt:lpstr>
      <vt:lpstr>Person</vt:lpstr>
      <vt:lpstr>Person</vt:lpstr>
      <vt:lpstr>Distribution of coronavirus cases in Italy as of September 29, 2020, by age group https://www.statista.com/statistics/1103023/coronavirus-cases-distribution-by-age-group-italy/</vt:lpstr>
      <vt:lpstr> New York City Health as of May 13, 2020: https://www.worldometers.info/coronavirus/coronavirus-age-sex-demographics/</vt:lpstr>
      <vt:lpstr>New York City Health as of May 13, 2020: https://www.worldometers.info/coronavirus/coronavirus-age-sex-demographics/</vt:lpstr>
      <vt:lpstr>New York City Health as of May 13, 2020: https://www.worldometers.info/coronavirus/coronavirus-age-sex-demographics/</vt:lpstr>
      <vt:lpstr>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Person</vt:lpstr>
      <vt:lpstr> Place  (geographical distribution)</vt:lpstr>
      <vt:lpstr> Place</vt:lpstr>
      <vt:lpstr> Place</vt:lpstr>
      <vt:lpstr>Place</vt:lpstr>
      <vt:lpstr> Place</vt:lpstr>
      <vt:lpstr> Place</vt:lpstr>
      <vt:lpstr>PowerPoint Presentation</vt:lpstr>
      <vt:lpstr>PowerPoint Presentation</vt:lpstr>
      <vt:lpstr>Cancer breast incidence  http://mammalive.net/research/global-breast-cancer-incidence-2018</vt:lpstr>
      <vt:lpstr>Cancer breast incidence 2012  https://www.ncbi.nlm.nih.gov/books/NBK343636/figure/part2.ch3.sec2.map1/</vt:lpstr>
      <vt:lpstr>Breast cancer mortality  https://www.ncbi.nlm.nih.gov/books/NBK343636/figure/part2.ch3.sec2.map2/</vt:lpstr>
      <vt:lpstr>Cancer cervix   https://www.ncbi.nlm.nih.gov/books/NBK343648/figure/part2.ch4.sec3.map1/</vt:lpstr>
      <vt:lpstr> Place</vt:lpstr>
      <vt:lpstr>Consanguinity https://www.semanticscholar.org/paper/Consanguinity-in-the-contemporary-world.-Romeo-Bittles/da89e334c408bfd9fad4ffdf4cfeaf28b5b7c48b/figure/0</vt:lpstr>
      <vt:lpstr> Place</vt:lpstr>
      <vt:lpstr>Place: national variations</vt:lpstr>
      <vt:lpstr>Place: national variations</vt:lpstr>
      <vt:lpstr> Place</vt:lpstr>
      <vt:lpstr> Place</vt:lpstr>
      <vt:lpstr>Local variations</vt:lpstr>
      <vt:lpstr>PowerPoint Presentation</vt:lpstr>
      <vt:lpstr> Time </vt:lpstr>
      <vt:lpstr> Time </vt:lpstr>
      <vt:lpstr> Time </vt:lpstr>
      <vt:lpstr> Time </vt:lpstr>
      <vt:lpstr>Point Epidemics</vt:lpstr>
      <vt:lpstr>PowerPoint Presentation</vt:lpstr>
      <vt:lpstr>Time </vt:lpstr>
      <vt:lpstr>PowerPoint Presentation</vt:lpstr>
      <vt:lpstr> Time </vt:lpstr>
      <vt:lpstr> Time </vt:lpstr>
      <vt:lpstr> Time </vt:lpstr>
      <vt:lpstr>Seasonal Variation</vt:lpstr>
      <vt:lpstr> Time </vt:lpstr>
      <vt:lpstr>PowerPoint Presentation</vt:lpstr>
      <vt:lpstr> Time </vt:lpstr>
      <vt:lpstr>Secular Change</vt:lpstr>
      <vt:lpstr>PowerPoint Presentation</vt:lpstr>
      <vt:lpstr>Trends in cigarette, cigar, and smokeless tobacco use among New York City public high school youth smokers, 2001–2013 https://www.sciencedirect.com/science/article/pii/S2211335515000790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mona mortada</dc:creator>
  <cp:lastModifiedBy>محمود بركات</cp:lastModifiedBy>
  <cp:revision>201</cp:revision>
  <dcterms:created xsi:type="dcterms:W3CDTF">2010-09-06T21:22:12Z</dcterms:created>
  <dcterms:modified xsi:type="dcterms:W3CDTF">2021-02-11T13:09:32Z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0x01010092FC767E030A0F4E997A16C5FCEB1318</vt:lpwstr>
  </property>
</Properties>
</file>