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5" r:id="rId3"/>
    <p:sldMasterId id="2147483697" r:id="rId4"/>
  </p:sldMasterIdLst>
  <p:notesMasterIdLst>
    <p:notesMasterId r:id="rId82"/>
  </p:notesMasterIdLst>
  <p:sldIdLst>
    <p:sldId id="256" r:id="rId5"/>
    <p:sldId id="390" r:id="rId6"/>
    <p:sldId id="304" r:id="rId7"/>
    <p:sldId id="306" r:id="rId8"/>
    <p:sldId id="391" r:id="rId9"/>
    <p:sldId id="392" r:id="rId10"/>
    <p:sldId id="393" r:id="rId11"/>
    <p:sldId id="394" r:id="rId12"/>
    <p:sldId id="395" r:id="rId13"/>
    <p:sldId id="398" r:id="rId14"/>
    <p:sldId id="307" r:id="rId15"/>
    <p:sldId id="308" r:id="rId16"/>
    <p:sldId id="405" r:id="rId17"/>
    <p:sldId id="404" r:id="rId18"/>
    <p:sldId id="364" r:id="rId19"/>
    <p:sldId id="407" r:id="rId20"/>
    <p:sldId id="439" r:id="rId21"/>
    <p:sldId id="366" r:id="rId22"/>
    <p:sldId id="410" r:id="rId23"/>
    <p:sldId id="411" r:id="rId24"/>
    <p:sldId id="365" r:id="rId25"/>
    <p:sldId id="440" r:id="rId26"/>
    <p:sldId id="412" r:id="rId27"/>
    <p:sldId id="413" r:id="rId28"/>
    <p:sldId id="414" r:id="rId29"/>
    <p:sldId id="418" r:id="rId30"/>
    <p:sldId id="350" r:id="rId31"/>
    <p:sldId id="326" r:id="rId32"/>
    <p:sldId id="435" r:id="rId33"/>
    <p:sldId id="419" r:id="rId34"/>
    <p:sldId id="436" r:id="rId35"/>
    <p:sldId id="437" r:id="rId36"/>
    <p:sldId id="438" r:id="rId37"/>
    <p:sldId id="257" r:id="rId38"/>
    <p:sldId id="455" r:id="rId39"/>
    <p:sldId id="258" r:id="rId40"/>
    <p:sldId id="259" r:id="rId41"/>
    <p:sldId id="260" r:id="rId42"/>
    <p:sldId id="261" r:id="rId43"/>
    <p:sldId id="262" r:id="rId44"/>
    <p:sldId id="263" r:id="rId45"/>
    <p:sldId id="264" r:id="rId46"/>
    <p:sldId id="265" r:id="rId47"/>
    <p:sldId id="266" r:id="rId48"/>
    <p:sldId id="267" r:id="rId49"/>
    <p:sldId id="282" r:id="rId50"/>
    <p:sldId id="283" r:id="rId51"/>
    <p:sldId id="284" r:id="rId52"/>
    <p:sldId id="285" r:id="rId53"/>
    <p:sldId id="286" r:id="rId54"/>
    <p:sldId id="268" r:id="rId55"/>
    <p:sldId id="269" r:id="rId56"/>
    <p:sldId id="270" r:id="rId57"/>
    <p:sldId id="271" r:id="rId58"/>
    <p:sldId id="272" r:id="rId59"/>
    <p:sldId id="273" r:id="rId60"/>
    <p:sldId id="274" r:id="rId61"/>
    <p:sldId id="275" r:id="rId62"/>
    <p:sldId id="276" r:id="rId63"/>
    <p:sldId id="277" r:id="rId64"/>
    <p:sldId id="278" r:id="rId65"/>
    <p:sldId id="279" r:id="rId66"/>
    <p:sldId id="280" r:id="rId67"/>
    <p:sldId id="281" r:id="rId68"/>
    <p:sldId id="442" r:id="rId69"/>
    <p:sldId id="443" r:id="rId70"/>
    <p:sldId id="444" r:id="rId71"/>
    <p:sldId id="445" r:id="rId72"/>
    <p:sldId id="446" r:id="rId73"/>
    <p:sldId id="447" r:id="rId74"/>
    <p:sldId id="448" r:id="rId75"/>
    <p:sldId id="449" r:id="rId76"/>
    <p:sldId id="450" r:id="rId77"/>
    <p:sldId id="451" r:id="rId78"/>
    <p:sldId id="452" r:id="rId79"/>
    <p:sldId id="453" r:id="rId80"/>
    <p:sldId id="454"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notesMaster" Target="notesMasters/notesMaster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2292D7-72BD-45E8-9D49-7A733FC8FDF0}" type="datetimeFigureOut">
              <a:rPr lang="en-US" smtClean="0"/>
              <a:t>11/17/2021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4B39E-9CFB-430C-80FF-F302A4CEECAF}" type="slidenum">
              <a:rPr lang="en-US" smtClean="0"/>
              <a:t>‹#›</a:t>
            </a:fld>
            <a:endParaRPr lang="en-US"/>
          </a:p>
        </p:txBody>
      </p:sp>
    </p:spTree>
    <p:extLst>
      <p:ext uri="{BB962C8B-B14F-4D97-AF65-F5344CB8AC3E}">
        <p14:creationId xmlns:p14="http://schemas.microsoft.com/office/powerpoint/2010/main" val="3944508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78C9A0-0B80-4535-9E07-25941C2D8B6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2078C9A0-0B80-4535-9E07-25941C2D8B67}" type="slidenum">
              <a:rPr lang="en-GB" smtClean="0"/>
              <a:pPr/>
              <a:t>24</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2078C9A0-0B80-4535-9E07-25941C2D8B67}" type="slidenum">
              <a:rPr lang="en-GB" smtClean="0"/>
              <a:pPr/>
              <a:t>25</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2078C9A0-0B80-4535-9E07-25941C2D8B67}" type="slidenum">
              <a:rPr lang="en-GB" smtClean="0"/>
              <a:pPr/>
              <a:t>26</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2078C9A0-0B80-4535-9E07-25941C2D8B67}" type="slidenum">
              <a:rPr lang="en-GB" smtClean="0"/>
              <a:pPr/>
              <a:t>29</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Fever within 6 weeks of</a:t>
            </a:r>
            <a:r>
              <a:rPr lang="en-GB" baseline="0" dirty="0"/>
              <a:t> delivery </a:t>
            </a:r>
          </a:p>
          <a:p>
            <a:r>
              <a:rPr lang="en-GB" baseline="0" dirty="0"/>
              <a:t>Can consist of shivering fit followed by fever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C7B659-EC6D-4146-B3E4-1E2E69C610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8423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severe epidemic of fever which occurred in the town in these years was thought by the inhabitants to be caused by a local fever known as ‘the weed’ for which bleeding was contra-indicated. Puerperal fever was a disease previously unknown in Aberdeen but Alexander Gordon had seen it in London and he kept detailed notes on each case. These enabled him to prove that puerperal fever was a contagious disease which was transferred between women by a shared doctor or midwife. He was also the first to postulate a clear link with erysipelas, a skin disease commonly known as St Anthony’s fire; a theory that would only be proved a century later.</a:t>
            </a:r>
          </a:p>
          <a:p>
            <a:endParaRPr lang="en-US" dirty="0"/>
          </a:p>
          <a:p>
            <a:r>
              <a:rPr lang="en-US" dirty="0"/>
              <a:t>Gordon believed that he cured many of his patients with a combination of heavy bleeding and purging. He then advocated a preventative strategy which consisted of burning the patient’s clothing and </a:t>
            </a:r>
            <a:r>
              <a:rPr lang="en-US" dirty="0" err="1"/>
              <a:t>bedlinen</a:t>
            </a:r>
            <a:r>
              <a:rPr lang="en-US" dirty="0"/>
              <a:t> and insisting that midwives and doctors carefully washed themselves, changed their clothing and had infected clothing fumigated.</a:t>
            </a:r>
          </a:p>
          <a:p>
            <a:endParaRPr lang="en-US" dirty="0"/>
          </a:p>
          <a:p>
            <a:r>
              <a:rPr lang="en-US" dirty="0"/>
              <a:t>Unfortunately, the women of Aberdeen found his methods of treatment and prevention abhorrent. The belief that the fever was due to ‘the weed’ persisted and many believed his treatment had actually caused deaths. Members of the medical profession were indignant at the suggestion that they had spread the disease and that they had been named in his treatise.</a:t>
            </a:r>
          </a:p>
          <a:p>
            <a:endParaRPr lang="en-US" dirty="0"/>
          </a:p>
          <a:p>
            <a:r>
              <a:rPr lang="en-US" dirty="0"/>
              <a:t>In modern times, antiseptic conditions and antibiotics make it a rare and treatable disease, but in the 18th century, there was no agreement amongst the medical profession on what it was, what caused it or even what it was called. This severely hampered research into the disease and it was not until the late 19th century that the main conclusions in Alexander Gordon’s treatise were accepted and acted upon. Had it gained the attention and respect it deserved when it was published, countless numbers of women across the world who died from puerperal fever might have been saved.</a:t>
            </a:r>
          </a:p>
          <a:p>
            <a:endParaRPr lang="en-US" dirty="0"/>
          </a:p>
          <a:p>
            <a:r>
              <a:rPr lang="en-US" dirty="0"/>
              <a:t>It was this meticulous note-taking that allowed Gordon to draw the conclusion that the fever was transmitted from patient to patient by the attending doctor or midwife, and to predict which women would fall ill by knowing who attended their </a:t>
            </a:r>
            <a:r>
              <a:rPr lang="en-US" dirty="0" err="1"/>
              <a:t>labour</a:t>
            </a:r>
            <a:r>
              <a:rPr lang="en-US"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C7B659-EC6D-4146-B3E4-1E2E69C610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650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drugs causing fever alpha methyldopa and </a:t>
            </a:r>
            <a:r>
              <a:rPr lang="en-US" dirty="0" err="1"/>
              <a:t>nifidipine</a:t>
            </a:r>
            <a:endParaRPr lang="en-US" dirty="0"/>
          </a:p>
          <a:p>
            <a:r>
              <a:rPr lang="en-US" dirty="0"/>
              <a:t>In tropical country like India you should exclude malaria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C7B659-EC6D-4146-B3E4-1E2E69C610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7462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a:t>
            </a:r>
            <a:r>
              <a:rPr lang="en-GB" baseline="0" dirty="0"/>
              <a:t> causes : incisional pain and cigarette smoking </a:t>
            </a:r>
            <a:endParaRPr lang="en-GB" dirty="0"/>
          </a:p>
          <a:p>
            <a:endParaRPr lang="en-GB" dirty="0"/>
          </a:p>
          <a:p>
            <a:r>
              <a:rPr lang="en-GB" dirty="0"/>
              <a:t>Pneumonia symptoms :</a:t>
            </a:r>
            <a:r>
              <a:rPr lang="en-GB" baseline="0" dirty="0"/>
              <a:t> cough , purulent sputum and </a:t>
            </a:r>
            <a:r>
              <a:rPr lang="en-GB" baseline="0" dirty="0" err="1"/>
              <a:t>dyspnea</a:t>
            </a:r>
            <a:r>
              <a:rPr lang="en-GB" baseline="0" dirty="0"/>
              <a:t> </a:t>
            </a:r>
          </a:p>
          <a:p>
            <a:r>
              <a:rPr lang="en-GB" baseline="0" dirty="0"/>
              <a:t>Investigations : CXR and sputum culture </a:t>
            </a:r>
          </a:p>
          <a:p>
            <a:r>
              <a:rPr lang="en-GB" baseline="0" dirty="0"/>
              <a:t>Management : physiotherapy and antibiotics </a:t>
            </a:r>
          </a:p>
          <a:p>
            <a:endParaRPr lang="en-GB" baseline="0" dirty="0"/>
          </a:p>
          <a:p>
            <a:r>
              <a:rPr lang="en-US" dirty="0" err="1"/>
              <a:t>Mendelson’s</a:t>
            </a:r>
            <a:r>
              <a:rPr lang="en-US" dirty="0"/>
              <a:t> syndrome = spiking</a:t>
            </a:r>
            <a:r>
              <a:rPr lang="en-US" baseline="0" dirty="0"/>
              <a:t> </a:t>
            </a:r>
            <a:r>
              <a:rPr lang="en-US" baseline="0" dirty="0" err="1"/>
              <a:t>mperature</a:t>
            </a:r>
            <a:r>
              <a:rPr lang="en-US" baseline="0" dirty="0"/>
              <a:t> </a:t>
            </a:r>
            <a:r>
              <a:rPr lang="en-US" baseline="0" dirty="0" err="1"/>
              <a:t>asscociated</a:t>
            </a:r>
            <a:r>
              <a:rPr lang="en-US" baseline="0" dirty="0"/>
              <a:t> with wheezing , dyspnea or evidence of hypoxia following a general anesthetic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C7B659-EC6D-4146-B3E4-1E2E69C610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4592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It is referred to as puerperal sepsis and is synonymous with older descriptions of puerperal fever, milk fever and childbed fever.</a:t>
            </a:r>
          </a:p>
          <a:p>
            <a:r>
              <a:rPr lang="en-US" dirty="0"/>
              <a:t>- It was not realized until the</a:t>
            </a:r>
            <a:r>
              <a:rPr lang="en-US" baseline="0" dirty="0"/>
              <a:t> mid –nineteenth century that the high maternal mortality and morbidity in the UK was due to poor hygiene </a:t>
            </a:r>
          </a:p>
          <a:p>
            <a:r>
              <a:rPr lang="en-US" baseline="0" dirty="0"/>
              <a:t>- The discovery of </a:t>
            </a:r>
            <a:r>
              <a:rPr lang="en-US" baseline="0" dirty="0" err="1"/>
              <a:t>sulphonamides</a:t>
            </a:r>
            <a:r>
              <a:rPr lang="en-US" baseline="0" dirty="0"/>
              <a:t> in 1935 and the simultaneous reduction in the virulence of </a:t>
            </a:r>
            <a:r>
              <a:rPr lang="en-US" baseline="0" dirty="0" err="1"/>
              <a:t>haemolytic</a:t>
            </a:r>
            <a:r>
              <a:rPr lang="en-US" baseline="0" dirty="0"/>
              <a:t> streptococci resulted in dramatic fall in maternal mortality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C7B659-EC6D-4146-B3E4-1E2E69C610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0459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1)Aerobes = gram positive ,,,,</a:t>
            </a:r>
            <a:r>
              <a:rPr lang="en-US" baseline="0" dirty="0"/>
              <a:t> beta-hemolytic streptococcus group A,B,D ---- </a:t>
            </a:r>
            <a:r>
              <a:rPr lang="en-US" baseline="0" dirty="0" err="1"/>
              <a:t>S.aureus</a:t>
            </a:r>
            <a:r>
              <a:rPr lang="en-US" baseline="0" dirty="0"/>
              <a:t> and Staphylococcus </a:t>
            </a:r>
            <a:r>
              <a:rPr lang="en-US" baseline="0" dirty="0" err="1"/>
              <a:t>epidermidis</a:t>
            </a:r>
            <a:r>
              <a:rPr lang="en-US" baseline="0" dirty="0"/>
              <a:t> ---Enterococci streptococcus </a:t>
            </a:r>
            <a:r>
              <a:rPr lang="en-US" baseline="0" dirty="0" err="1"/>
              <a:t>faecalis</a:t>
            </a:r>
            <a:r>
              <a:rPr lang="en-US" baseline="0" dirty="0"/>
              <a:t> </a:t>
            </a:r>
          </a:p>
          <a:p>
            <a:r>
              <a:rPr lang="en-US" baseline="0" dirty="0"/>
              <a:t>                   gram negative ,,, </a:t>
            </a:r>
            <a:r>
              <a:rPr lang="en-US" baseline="0" dirty="0" err="1"/>
              <a:t>E.Coli</a:t>
            </a:r>
            <a:r>
              <a:rPr lang="en-US" baseline="0" dirty="0"/>
              <a:t> … </a:t>
            </a:r>
            <a:r>
              <a:rPr lang="en-US" baseline="0" dirty="0" err="1"/>
              <a:t>H.influenzae</a:t>
            </a:r>
            <a:r>
              <a:rPr lang="en-US" baseline="0" dirty="0"/>
              <a:t> …. </a:t>
            </a:r>
            <a:r>
              <a:rPr lang="en-US" baseline="0" dirty="0" err="1"/>
              <a:t>Klebsiella</a:t>
            </a:r>
            <a:r>
              <a:rPr lang="en-US" baseline="0" dirty="0"/>
              <a:t> </a:t>
            </a:r>
            <a:r>
              <a:rPr lang="en-US" baseline="0" dirty="0" err="1"/>
              <a:t>pneumoniae</a:t>
            </a:r>
            <a:r>
              <a:rPr lang="en-US" baseline="0" dirty="0"/>
              <a:t> … pseudomonas </a:t>
            </a:r>
            <a:r>
              <a:rPr lang="en-US" baseline="0" dirty="0" err="1"/>
              <a:t>aeruginosa</a:t>
            </a:r>
            <a:r>
              <a:rPr lang="en-US" baseline="0" dirty="0"/>
              <a:t> … </a:t>
            </a:r>
            <a:r>
              <a:rPr lang="en-US" baseline="0" dirty="0" err="1"/>
              <a:t>proteus</a:t>
            </a:r>
            <a:r>
              <a:rPr lang="en-US" baseline="0" dirty="0"/>
              <a:t> mirabilis </a:t>
            </a:r>
          </a:p>
          <a:p>
            <a:r>
              <a:rPr lang="en-US" baseline="0" dirty="0"/>
              <a:t>                    gram variable ,,, </a:t>
            </a:r>
            <a:r>
              <a:rPr lang="en-US" baseline="0" dirty="0" err="1"/>
              <a:t>Gardenella</a:t>
            </a:r>
            <a:r>
              <a:rPr lang="en-US" baseline="0" dirty="0"/>
              <a:t> </a:t>
            </a:r>
            <a:r>
              <a:rPr lang="en-US" baseline="0" dirty="0" err="1"/>
              <a:t>vaginalis</a:t>
            </a:r>
            <a:r>
              <a:rPr lang="en-US" baseline="0" dirty="0"/>
              <a:t> </a:t>
            </a:r>
          </a:p>
          <a:p>
            <a:endParaRPr lang="en-GB" baseline="0" dirty="0"/>
          </a:p>
          <a:p>
            <a:endParaRPr lang="en-US" baseline="0" dirty="0"/>
          </a:p>
          <a:p>
            <a:r>
              <a:rPr lang="en-US" baseline="0" dirty="0"/>
              <a:t>2)Anaerobes = </a:t>
            </a:r>
            <a:r>
              <a:rPr lang="en-US" baseline="0" dirty="0" err="1"/>
              <a:t>peptococcus</a:t>
            </a:r>
            <a:r>
              <a:rPr lang="en-US" baseline="0" dirty="0"/>
              <a:t> </a:t>
            </a:r>
            <a:r>
              <a:rPr lang="en-US" baseline="0" dirty="0" err="1"/>
              <a:t>spp</a:t>
            </a:r>
            <a:r>
              <a:rPr lang="en-US" baseline="0" dirty="0"/>
              <a:t> … </a:t>
            </a:r>
            <a:r>
              <a:rPr lang="en-US" baseline="0" dirty="0" err="1"/>
              <a:t>peptostreptococcus</a:t>
            </a:r>
            <a:r>
              <a:rPr lang="en-US" baseline="0" dirty="0"/>
              <a:t> </a:t>
            </a:r>
            <a:r>
              <a:rPr lang="en-US" baseline="0" dirty="0" err="1"/>
              <a:t>spp</a:t>
            </a:r>
            <a:r>
              <a:rPr lang="en-US" baseline="0" dirty="0"/>
              <a:t> …. </a:t>
            </a:r>
            <a:r>
              <a:rPr lang="en-US" baseline="0" dirty="0" err="1"/>
              <a:t>Bacteroides</a:t>
            </a:r>
            <a:r>
              <a:rPr lang="en-US" baseline="0" dirty="0"/>
              <a:t> ..</a:t>
            </a:r>
            <a:r>
              <a:rPr lang="en-US" baseline="0" dirty="0" err="1"/>
              <a:t>B.fragilis</a:t>
            </a:r>
            <a:r>
              <a:rPr lang="en-US" baseline="0" dirty="0"/>
              <a:t> … </a:t>
            </a:r>
            <a:r>
              <a:rPr lang="en-US" baseline="0" dirty="0" err="1"/>
              <a:t>B.bivius</a:t>
            </a:r>
            <a:r>
              <a:rPr lang="en-US" baseline="0" dirty="0"/>
              <a:t> … </a:t>
            </a:r>
            <a:r>
              <a:rPr lang="en-US" baseline="0" dirty="0" err="1"/>
              <a:t>B.disiens</a:t>
            </a:r>
            <a:r>
              <a:rPr lang="en-US" baseline="0" dirty="0"/>
              <a:t> ,,,, </a:t>
            </a:r>
            <a:r>
              <a:rPr lang="en-US" baseline="0" dirty="0" err="1"/>
              <a:t>Fusobacterium</a:t>
            </a:r>
            <a:endParaRPr lang="en-US" baseline="0" dirty="0"/>
          </a:p>
          <a:p>
            <a:r>
              <a:rPr lang="en-US" baseline="0" dirty="0"/>
              <a:t>3) Miscellaneous = Chlamydia trachomatis ,, Mycoplasma </a:t>
            </a:r>
            <a:r>
              <a:rPr lang="en-US" baseline="0" dirty="0" err="1"/>
              <a:t>hominis</a:t>
            </a:r>
            <a:r>
              <a:rPr lang="en-US" baseline="0" dirty="0"/>
              <a:t> ,,,</a:t>
            </a:r>
            <a:r>
              <a:rPr lang="en-US" baseline="0" dirty="0" err="1"/>
              <a:t>Ureaplasma</a:t>
            </a:r>
            <a:r>
              <a:rPr lang="en-US" baseline="0" dirty="0"/>
              <a:t> </a:t>
            </a:r>
            <a:r>
              <a:rPr lang="en-US" baseline="0" dirty="0" err="1"/>
              <a:t>urealyticum</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C7B659-EC6D-4146-B3E4-1E2E69C610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0603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gn="l" rtl="0" eaLnBrk="1" hangingPunct="1">
              <a:spcBef>
                <a:spcPct val="0"/>
              </a:spcBef>
            </a:pPr>
            <a:endParaRPr lang="en-US"/>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98CA735-7DAC-3B40-8C3D-8C394177A4C3}" type="slidenum">
              <a:rPr lang="ar-JO">
                <a:latin typeface="Calibri" charset="0"/>
              </a:rPr>
              <a:pPr eaLnBrk="1" hangingPunct="1"/>
              <a:t>4</a:t>
            </a:fld>
            <a:endParaRPr lang="ar-JO">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CBC = </a:t>
            </a:r>
            <a:r>
              <a:rPr lang="en-GB" dirty="0" err="1"/>
              <a:t>Anemia</a:t>
            </a:r>
            <a:r>
              <a:rPr lang="en-GB" dirty="0"/>
              <a:t> ,</a:t>
            </a:r>
            <a:r>
              <a:rPr lang="en-GB" dirty="0" err="1"/>
              <a:t>leukocytosis</a:t>
            </a:r>
            <a:r>
              <a:rPr lang="en-GB" baseline="0" dirty="0"/>
              <a:t> , thrombocytopenia </a:t>
            </a:r>
          </a:p>
          <a:p>
            <a:r>
              <a:rPr lang="en-GB" baseline="0" dirty="0"/>
              <a:t>Urea= fluid and </a:t>
            </a:r>
            <a:r>
              <a:rPr lang="en-GB" baseline="0" dirty="0" err="1"/>
              <a:t>eletrolytes</a:t>
            </a:r>
            <a:r>
              <a:rPr lang="en-GB" baseline="0" dirty="0"/>
              <a:t> imbalances </a:t>
            </a:r>
          </a:p>
          <a:p>
            <a:r>
              <a:rPr lang="en-GB" baseline="0" dirty="0"/>
              <a:t>Culture = bacterial growth </a:t>
            </a:r>
          </a:p>
          <a:p>
            <a:r>
              <a:rPr lang="en-GB" baseline="0" dirty="0"/>
              <a:t>U</a:t>
            </a:r>
            <a:r>
              <a:rPr lang="ar-JO" baseline="0" dirty="0"/>
              <a:t>/</a:t>
            </a:r>
            <a:r>
              <a:rPr lang="en-US" baseline="0" dirty="0"/>
              <a:t>S = retained products , pelvic abscess </a:t>
            </a:r>
          </a:p>
          <a:p>
            <a:r>
              <a:rPr lang="en-US" baseline="0" dirty="0"/>
              <a:t>Clotting </a:t>
            </a:r>
            <a:r>
              <a:rPr lang="en-US" baseline="0" dirty="0" err="1"/>
              <a:t>sceen</a:t>
            </a:r>
            <a:r>
              <a:rPr lang="en-US" baseline="0" dirty="0"/>
              <a:t> = DIC </a:t>
            </a:r>
          </a:p>
          <a:p>
            <a:r>
              <a:rPr lang="en-US" baseline="0" dirty="0"/>
              <a:t>Blood lactate = acidosis</a:t>
            </a:r>
          </a:p>
          <a:p>
            <a:r>
              <a:rPr lang="en-US" baseline="0" dirty="0"/>
              <a:t>ABG = acidosis and hypoxia (shock)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C7B659-EC6D-4146-B3E4-1E2E69C610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8752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Known risk factors include diabetes, hypertension, obesity, treatment with corticosteroids, immunosuppression, anemia, development of a hematoma, </a:t>
            </a:r>
            <a:r>
              <a:rPr lang="en-US" dirty="0" err="1"/>
              <a:t>chorioamnionitis</a:t>
            </a:r>
            <a:r>
              <a:rPr lang="en-US" dirty="0"/>
              <a:t>, prolonged labor, prolonged rupture of membranes, prolonged operating time, abdominal twin delivery, and excessive blood loss.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C7B659-EC6D-4146-B3E4-1E2E69C610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2503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Eighty to 90% occur in the right side due to the </a:t>
            </a:r>
            <a:r>
              <a:rPr lang="en-US" dirty="0" err="1"/>
              <a:t>dextrotorsion</a:t>
            </a:r>
            <a:r>
              <a:rPr lang="en-US" dirty="0"/>
              <a:t> of enlarging uterus with compression of right ovarian vein.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C7B659-EC6D-4146-B3E4-1E2E69C610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0421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Septic thrombophlebitis may result in the migration of small septic thrombi into the pulmonary circulation, resulting in effusions, infections, and abscesses. Only rarely is a thrombus large enough to cause death</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C7B659-EC6D-4146-B3E4-1E2E69C610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7946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Surgical management is reserved for the rare Rx </a:t>
            </a:r>
            <a:r>
              <a:rPr lang="en-US" dirty="0" err="1"/>
              <a:t>faliure</a:t>
            </a:r>
            <a:r>
              <a:rPr lang="en-US" dirty="0"/>
              <a:t> or massive PE </a:t>
            </a:r>
            <a:r>
              <a:rPr lang="en-US" dirty="0" err="1"/>
              <a:t>reqiuring</a:t>
            </a:r>
            <a:r>
              <a:rPr lang="en-US" dirty="0"/>
              <a:t> IVC or ovarian vein placation or insertion of filter like device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C7B659-EC6D-4146-B3E4-1E2E69C610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3874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affected area varies from primarily areolar involvement in some mothers, more peripheral involvement in others, and, in some mothers, both peripheral and areolar involvement.</a:t>
            </a:r>
          </a:p>
          <a:p>
            <a:endParaRPr lang="en-US" dirty="0"/>
          </a:p>
          <a:p>
            <a:r>
              <a:rPr lang="en-US" dirty="0"/>
              <a:t>the treatment of breast engorgement, such as manual expression, firm support, cabbage leaves, ice bags and electric breast pumps, have all been</a:t>
            </a:r>
          </a:p>
          <a:p>
            <a:r>
              <a:rPr lang="en-US" dirty="0"/>
              <a:t>recommended in the past, but allowing the baby easy access to the breast is the most effective method of treatment and prevention</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C7B659-EC6D-4146-B3E4-1E2E69C610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69020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contrast to breast engorgement, the pyrexia with infective mastitis develops later (typically third to fourth postpartum week) and persists for longer.</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C7B659-EC6D-4146-B3E4-1E2E69C610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0025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majority of staphylococcal organisms are </a:t>
            </a:r>
            <a:r>
              <a:rPr lang="en-US" dirty="0" err="1"/>
              <a:t>penicillinase</a:t>
            </a:r>
            <a:r>
              <a:rPr lang="en-US" dirty="0"/>
              <a:t>-producing, a </a:t>
            </a:r>
            <a:r>
              <a:rPr lang="en-US" dirty="0" err="1"/>
              <a:t>penicillinase</a:t>
            </a:r>
            <a:r>
              <a:rPr lang="en-US" dirty="0"/>
              <a:t>-resistant antibiotic, such as </a:t>
            </a:r>
            <a:r>
              <a:rPr lang="en-US" dirty="0" err="1"/>
              <a:t>dicloxacillin</a:t>
            </a:r>
            <a:r>
              <a:rPr lang="en-US" dirty="0"/>
              <a:t>, should be used.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C7B659-EC6D-4146-B3E4-1E2E69C610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70939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prothrombotic</a:t>
            </a:r>
            <a:r>
              <a:rPr lang="en-US" dirty="0"/>
              <a:t> changes associated with pregnancy do not revert completely to normal until several weeks after delivery</a:t>
            </a:r>
          </a:p>
          <a:p>
            <a:r>
              <a:rPr lang="en-US" dirty="0"/>
              <a:t>Most cases occurred during the first 4 weeks postpartum (95%)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C7B659-EC6D-4146-B3E4-1E2E69C610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69025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important individual risk factor for VTE is a personal history of thrombosis particularly when unprovoked or associated with oral contraceptive use or VTE in pregnancy.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C7B659-EC6D-4146-B3E4-1E2E69C610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5110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2078C9A0-0B80-4535-9E07-25941C2D8B67}" type="slidenum">
              <a:rPr lang="en-GB" smtClean="0"/>
              <a:pPr/>
              <a:t>10</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 dimer is a degradation products of cross-linked fibrin by plasmin</a:t>
            </a:r>
          </a:p>
          <a:p>
            <a:r>
              <a:rPr lang="en-US" dirty="0"/>
              <a:t> A prolonged </a:t>
            </a:r>
            <a:r>
              <a:rPr lang="en-US" dirty="0" err="1"/>
              <a:t>prothrombin</a:t>
            </a:r>
            <a:r>
              <a:rPr lang="en-US" dirty="0"/>
              <a:t> time or activated partial </a:t>
            </a:r>
            <a:r>
              <a:rPr lang="en-US" dirty="0" err="1"/>
              <a:t>thromboplastin</a:t>
            </a:r>
            <a:r>
              <a:rPr lang="en-US" dirty="0"/>
              <a:t> time does not imply a lower risk of new thrombosis.</a:t>
            </a:r>
          </a:p>
          <a:p>
            <a:r>
              <a:rPr lang="en-US" dirty="0"/>
              <a:t>The criterion standard to diagnostic imaging for DVT remains venography with pedal vein </a:t>
            </a:r>
            <a:r>
              <a:rPr lang="en-US" dirty="0" err="1"/>
              <a:t>cannulation</a:t>
            </a:r>
            <a:r>
              <a:rPr lang="en-US" dirty="0"/>
              <a:t>, intravenous contrast injection, and serial limb radiographs.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C7B659-EC6D-4146-B3E4-1E2E69C610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33111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Heparin products used in the treatment of DVT include the following:</a:t>
            </a:r>
          </a:p>
          <a:p>
            <a:r>
              <a:rPr lang="en-US" dirty="0"/>
              <a:t>Low-molecular-weight heparin (LMWH; </a:t>
            </a:r>
            <a:r>
              <a:rPr lang="en-US" dirty="0" err="1"/>
              <a:t>eg</a:t>
            </a:r>
            <a:r>
              <a:rPr lang="en-US" dirty="0"/>
              <a:t>, enoxaparin)</a:t>
            </a:r>
          </a:p>
          <a:p>
            <a:r>
              <a:rPr lang="en-US" dirty="0"/>
              <a:t>Unfractionated heparin (UFH)</a:t>
            </a:r>
          </a:p>
          <a:p>
            <a:endParaRPr lang="en-US" dirty="0"/>
          </a:p>
          <a:p>
            <a:r>
              <a:rPr lang="en-US" dirty="0"/>
              <a:t>Endovascular therapy is performed to reduce the severity and duration of lower-extremity symptoms, prevent PE, diminish the risk of recurrent VTE, and prevent PTS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C7B659-EC6D-4146-B3E4-1E2E69C610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7787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rtl="0" eaLnBrk="1" hangingPunct="1">
              <a:spcBef>
                <a:spcPct val="0"/>
              </a:spcBef>
            </a:pPr>
            <a:r>
              <a:rPr lang="en-US"/>
              <a:t> During uterine involution, </a:t>
            </a:r>
            <a:r>
              <a:rPr lang="en-US">
                <a:latin typeface="Times New Roman" charset="0"/>
                <a:cs typeface="Times New Roman" charset="0"/>
              </a:rPr>
              <a:t>the superficial layer of the endometruim becomes necrotic and is sloughed in lochia.</a:t>
            </a:r>
          </a:p>
          <a:p>
            <a:pPr algn="l" rtl="0" eaLnBrk="1" hangingPunct="1">
              <a:spcBef>
                <a:spcPct val="0"/>
              </a:spcBef>
            </a:pPr>
            <a:r>
              <a:rPr lang="en-US">
                <a:latin typeface="Times New Roman" charset="0"/>
                <a:cs typeface="Times New Roman" charset="0"/>
              </a:rPr>
              <a:t>The basal layer adjacent to the myometrium remains intact and is the source of new endometrium. </a:t>
            </a:r>
          </a:p>
          <a:p>
            <a:pPr algn="l" rtl="0" eaLnBrk="1" hangingPunct="1">
              <a:spcBef>
                <a:spcPct val="0"/>
              </a:spcBef>
            </a:pPr>
            <a:endParaRPr lang="ar-JO"/>
          </a:p>
        </p:txBody>
      </p:sp>
      <p:sp>
        <p:nvSpPr>
          <p:cNvPr id="542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2866931-E7E2-1A40-A8A5-B2AE90E7E998}" type="slidenum">
              <a:rPr lang="ar-JO">
                <a:latin typeface="Calibri" charset="0"/>
              </a:rPr>
              <a:pPr eaLnBrk="1" hangingPunct="1"/>
              <a:t>12</a:t>
            </a:fld>
            <a:endParaRPr lang="ar-JO">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2078C9A0-0B80-4535-9E07-25941C2D8B67}" type="slidenum">
              <a:rPr lang="en-GB" smtClean="0"/>
              <a:pPr/>
              <a:t>14</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2078C9A0-0B80-4535-9E07-25941C2D8B67}" type="slidenum">
              <a:rPr lang="en-GB" smtClean="0"/>
              <a:pPr/>
              <a:t>16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Lucida Sans" pitchFamily="34" charset="0"/>
              </a:rPr>
              <a:t>The delay in the return to normal ovarian function in the lactating mother is caused by the suppression of ovulation due to the elevation in </a:t>
            </a:r>
            <a:r>
              <a:rPr lang="en-US" sz="1200" b="1" i="1" dirty="0" err="1">
                <a:latin typeface="Lucida Sans" pitchFamily="34" charset="0"/>
              </a:rPr>
              <a:t>Prolactin</a:t>
            </a:r>
            <a:r>
              <a:rPr lang="en-US" sz="1200" dirty="0">
                <a:latin typeface="Lucida Sans" pitchFamily="34" charset="0"/>
              </a:rPr>
              <a:t>. </a:t>
            </a:r>
            <a:endParaRPr lang="en-GB" dirty="0"/>
          </a:p>
        </p:txBody>
      </p:sp>
      <p:sp>
        <p:nvSpPr>
          <p:cNvPr id="4" name="Slide Number Placeholder 3"/>
          <p:cNvSpPr>
            <a:spLocks noGrp="1"/>
          </p:cNvSpPr>
          <p:nvPr>
            <p:ph type="sldNum" sz="quarter" idx="10"/>
          </p:nvPr>
        </p:nvSpPr>
        <p:spPr/>
        <p:txBody>
          <a:bodyPr/>
          <a:lstStyle/>
          <a:p>
            <a:fld id="{2078C9A0-0B80-4535-9E07-25941C2D8B67}" type="slidenum">
              <a:rPr lang="en-GB" smtClean="0"/>
              <a:pPr/>
              <a:t>19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2078C9A0-0B80-4535-9E07-25941C2D8B67}" type="slidenum">
              <a:rPr lang="en-GB" smtClean="0"/>
              <a:pPr/>
              <a:t>20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changes that occurred during pregnancy (e.g., increases in heart rate, cardiac output, and blood volume) generally return to baseline by approximately 6 weeks postpartum.</a:t>
            </a:r>
          </a:p>
        </p:txBody>
      </p:sp>
      <p:sp>
        <p:nvSpPr>
          <p:cNvPr id="4" name="Slide Number Placeholder 3"/>
          <p:cNvSpPr>
            <a:spLocks noGrp="1"/>
          </p:cNvSpPr>
          <p:nvPr>
            <p:ph type="sldNum" sz="quarter" idx="10"/>
          </p:nvPr>
        </p:nvSpPr>
        <p:spPr/>
        <p:txBody>
          <a:bodyPr/>
          <a:lstStyle/>
          <a:p>
            <a:fld id="{2078C9A0-0B80-4535-9E07-25941C2D8B67}" type="slidenum">
              <a:rPr lang="en-GB" smtClean="0"/>
              <a:pPr/>
              <a:t>23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ABCDD-F438-4B2F-AED9-9D12B5A92A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A9CFF7-F7BB-4A5C-B708-6EADC4D42B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7C92CE-4B35-44C5-895C-CB573297EB26}"/>
              </a:ext>
            </a:extLst>
          </p:cNvPr>
          <p:cNvSpPr>
            <a:spLocks noGrp="1"/>
          </p:cNvSpPr>
          <p:nvPr>
            <p:ph type="dt" sz="half" idx="10"/>
          </p:nvPr>
        </p:nvSpPr>
        <p:spPr/>
        <p:txBody>
          <a:bodyPr/>
          <a:lstStyle/>
          <a:p>
            <a:fld id="{5C50FC5A-F4AE-4B37-A4F7-6E65170B045F}" type="datetimeFigureOut">
              <a:rPr lang="en-US" smtClean="0"/>
              <a:t>11/17/2021</a:t>
            </a:fld>
            <a:endParaRPr lang="en-US"/>
          </a:p>
        </p:txBody>
      </p:sp>
      <p:sp>
        <p:nvSpPr>
          <p:cNvPr id="5" name="Footer Placeholder 4">
            <a:extLst>
              <a:ext uri="{FF2B5EF4-FFF2-40B4-BE49-F238E27FC236}">
                <a16:creationId xmlns:a16="http://schemas.microsoft.com/office/drawing/2014/main" id="{C07CCEF3-9447-400D-A6B5-6266807807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E56D85-46EA-4F9F-9FC0-8F3ABA56CAD5}"/>
              </a:ext>
            </a:extLst>
          </p:cNvPr>
          <p:cNvSpPr>
            <a:spLocks noGrp="1"/>
          </p:cNvSpPr>
          <p:nvPr>
            <p:ph type="sldNum" sz="quarter" idx="12"/>
          </p:nvPr>
        </p:nvSpPr>
        <p:spPr/>
        <p:txBody>
          <a:bodyPr/>
          <a:lstStyle/>
          <a:p>
            <a:fld id="{466E82AC-4282-4162-A546-66667526AB53}" type="slidenum">
              <a:rPr lang="en-US" smtClean="0"/>
              <a:t>‹#›</a:t>
            </a:fld>
            <a:endParaRPr lang="en-US"/>
          </a:p>
        </p:txBody>
      </p:sp>
    </p:spTree>
    <p:extLst>
      <p:ext uri="{BB962C8B-B14F-4D97-AF65-F5344CB8AC3E}">
        <p14:creationId xmlns:p14="http://schemas.microsoft.com/office/powerpoint/2010/main" val="4088088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D10FD-17D7-4B82-B58B-69E0BC7880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AD22D7-646A-4D61-BCE6-2210AE958E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1BE69B-4E45-4A73-A5B7-A6A485D479CA}"/>
              </a:ext>
            </a:extLst>
          </p:cNvPr>
          <p:cNvSpPr>
            <a:spLocks noGrp="1"/>
          </p:cNvSpPr>
          <p:nvPr>
            <p:ph type="dt" sz="half" idx="10"/>
          </p:nvPr>
        </p:nvSpPr>
        <p:spPr/>
        <p:txBody>
          <a:bodyPr/>
          <a:lstStyle/>
          <a:p>
            <a:fld id="{5C50FC5A-F4AE-4B37-A4F7-6E65170B045F}" type="datetimeFigureOut">
              <a:rPr lang="en-US" smtClean="0"/>
              <a:t>11/17/2021</a:t>
            </a:fld>
            <a:endParaRPr lang="en-US"/>
          </a:p>
        </p:txBody>
      </p:sp>
      <p:sp>
        <p:nvSpPr>
          <p:cNvPr id="5" name="Footer Placeholder 4">
            <a:extLst>
              <a:ext uri="{FF2B5EF4-FFF2-40B4-BE49-F238E27FC236}">
                <a16:creationId xmlns:a16="http://schemas.microsoft.com/office/drawing/2014/main" id="{E4DD196B-D81F-43B9-819E-38AAF2CE7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73E14B-C384-40E3-A2E0-87CC8C23E2D6}"/>
              </a:ext>
            </a:extLst>
          </p:cNvPr>
          <p:cNvSpPr>
            <a:spLocks noGrp="1"/>
          </p:cNvSpPr>
          <p:nvPr>
            <p:ph type="sldNum" sz="quarter" idx="12"/>
          </p:nvPr>
        </p:nvSpPr>
        <p:spPr/>
        <p:txBody>
          <a:bodyPr/>
          <a:lstStyle/>
          <a:p>
            <a:fld id="{466E82AC-4282-4162-A546-66667526AB53}" type="slidenum">
              <a:rPr lang="en-US" smtClean="0"/>
              <a:t>‹#›</a:t>
            </a:fld>
            <a:endParaRPr lang="en-US"/>
          </a:p>
        </p:txBody>
      </p:sp>
    </p:spTree>
    <p:extLst>
      <p:ext uri="{BB962C8B-B14F-4D97-AF65-F5344CB8AC3E}">
        <p14:creationId xmlns:p14="http://schemas.microsoft.com/office/powerpoint/2010/main" val="1748131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17C9F8-B220-4C1F-851F-F3D215103B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845430-EBF6-4448-A44F-F34590E1E6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5E9951-4313-4A10-B4E0-E824AB245C40}"/>
              </a:ext>
            </a:extLst>
          </p:cNvPr>
          <p:cNvSpPr>
            <a:spLocks noGrp="1"/>
          </p:cNvSpPr>
          <p:nvPr>
            <p:ph type="dt" sz="half" idx="10"/>
          </p:nvPr>
        </p:nvSpPr>
        <p:spPr/>
        <p:txBody>
          <a:bodyPr/>
          <a:lstStyle/>
          <a:p>
            <a:fld id="{5C50FC5A-F4AE-4B37-A4F7-6E65170B045F}" type="datetimeFigureOut">
              <a:rPr lang="en-US" smtClean="0"/>
              <a:t>11/17/2021</a:t>
            </a:fld>
            <a:endParaRPr lang="en-US"/>
          </a:p>
        </p:txBody>
      </p:sp>
      <p:sp>
        <p:nvSpPr>
          <p:cNvPr id="5" name="Footer Placeholder 4">
            <a:extLst>
              <a:ext uri="{FF2B5EF4-FFF2-40B4-BE49-F238E27FC236}">
                <a16:creationId xmlns:a16="http://schemas.microsoft.com/office/drawing/2014/main" id="{6637F6FB-67B7-4E81-8FAE-EE91049B45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B8EF0F-9BAA-49AE-8D9F-59D9A62B2FA5}"/>
              </a:ext>
            </a:extLst>
          </p:cNvPr>
          <p:cNvSpPr>
            <a:spLocks noGrp="1"/>
          </p:cNvSpPr>
          <p:nvPr>
            <p:ph type="sldNum" sz="quarter" idx="12"/>
          </p:nvPr>
        </p:nvSpPr>
        <p:spPr/>
        <p:txBody>
          <a:bodyPr/>
          <a:lstStyle/>
          <a:p>
            <a:fld id="{466E82AC-4282-4162-A546-66667526AB53}" type="slidenum">
              <a:rPr lang="en-US" smtClean="0"/>
              <a:t>‹#›</a:t>
            </a:fld>
            <a:endParaRPr lang="en-US"/>
          </a:p>
        </p:txBody>
      </p:sp>
    </p:spTree>
    <p:extLst>
      <p:ext uri="{BB962C8B-B14F-4D97-AF65-F5344CB8AC3E}">
        <p14:creationId xmlns:p14="http://schemas.microsoft.com/office/powerpoint/2010/main" val="162117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6219BDD1-94FB-4953-9473-3E25509AE229}" type="datetimeFigureOut">
              <a:rPr lang="en-US" smtClean="0"/>
              <a:pPr/>
              <a:t>11/17/2021</a:t>
            </a:fld>
            <a:endParaRPr lang="en-IN"/>
          </a:p>
        </p:txBody>
      </p:sp>
      <p:sp>
        <p:nvSpPr>
          <p:cNvPr id="20" name="Footer Placeholder 19"/>
          <p:cNvSpPr>
            <a:spLocks noGrp="1"/>
          </p:cNvSpPr>
          <p:nvPr>
            <p:ph type="ftr" sz="quarter" idx="11"/>
          </p:nvPr>
        </p:nvSpPr>
        <p:spPr/>
        <p:txBody>
          <a:bodyPr/>
          <a:lstStyle/>
          <a:p>
            <a:endParaRPr lang="en-IN"/>
          </a:p>
        </p:txBody>
      </p:sp>
      <p:sp>
        <p:nvSpPr>
          <p:cNvPr id="10" name="Slide Number Placeholder 9"/>
          <p:cNvSpPr>
            <a:spLocks noGrp="1"/>
          </p:cNvSpPr>
          <p:nvPr>
            <p:ph type="sldNum" sz="quarter" idx="12"/>
          </p:nvPr>
        </p:nvSpPr>
        <p:spPr/>
        <p:txBody>
          <a:bodyPr/>
          <a:lstStyle/>
          <a:p>
            <a:fld id="{28920FD3-0101-4DDA-AEF6-4DF821D10E84}" type="slidenum">
              <a:rPr lang="en-IN" smtClean="0"/>
              <a:pPr/>
              <a:t>‹#›</a:t>
            </a:fld>
            <a:endParaRPr lang="en-IN"/>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2874520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219BDD1-94FB-4953-9473-3E25509AE229}" type="datetimeFigureOut">
              <a:rPr lang="en-US" smtClean="0"/>
              <a:pPr/>
              <a:t>11/17/2021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8920FD3-0101-4DDA-AEF6-4DF821D10E84}" type="slidenum">
              <a:rPr lang="en-IN" smtClean="0"/>
              <a:pPr/>
              <a:t>‹#›</a:t>
            </a:fld>
            <a:endParaRPr lang="en-IN"/>
          </a:p>
        </p:txBody>
      </p:sp>
    </p:spTree>
    <p:extLst>
      <p:ext uri="{BB962C8B-B14F-4D97-AF65-F5344CB8AC3E}">
        <p14:creationId xmlns:p14="http://schemas.microsoft.com/office/powerpoint/2010/main" val="236492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219BDD1-94FB-4953-9473-3E25509AE229}" type="datetimeFigureOut">
              <a:rPr lang="en-US" smtClean="0"/>
              <a:pPr/>
              <a:t>11/17/2021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8920FD3-0101-4DDA-AEF6-4DF821D10E84}" type="slidenum">
              <a:rPr lang="en-IN" smtClean="0"/>
              <a:pPr/>
              <a:t>‹#›</a:t>
            </a:fld>
            <a:endParaRPr lang="en-IN"/>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2044042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219BDD1-94FB-4953-9473-3E25509AE229}" type="datetimeFigureOut">
              <a:rPr lang="en-US" smtClean="0"/>
              <a:pPr/>
              <a:t>11/17/2021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8920FD3-0101-4DDA-AEF6-4DF821D10E84}" type="slidenum">
              <a:rPr lang="en-IN" smtClean="0"/>
              <a:pPr/>
              <a:t>‹#›</a:t>
            </a:fld>
            <a:endParaRPr lang="en-IN"/>
          </a:p>
        </p:txBody>
      </p:sp>
    </p:spTree>
    <p:extLst>
      <p:ext uri="{BB962C8B-B14F-4D97-AF65-F5344CB8AC3E}">
        <p14:creationId xmlns:p14="http://schemas.microsoft.com/office/powerpoint/2010/main" val="3224444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219BDD1-94FB-4953-9473-3E25509AE229}" type="datetimeFigureOut">
              <a:rPr lang="en-US" smtClean="0"/>
              <a:pPr/>
              <a:t>11/17/2021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8920FD3-0101-4DDA-AEF6-4DF821D10E84}" type="slidenum">
              <a:rPr lang="en-IN" smtClean="0"/>
              <a:pPr/>
              <a:t>‹#›</a:t>
            </a:fld>
            <a:endParaRPr lang="en-IN"/>
          </a:p>
        </p:txBody>
      </p:sp>
    </p:spTree>
    <p:extLst>
      <p:ext uri="{BB962C8B-B14F-4D97-AF65-F5344CB8AC3E}">
        <p14:creationId xmlns:p14="http://schemas.microsoft.com/office/powerpoint/2010/main" val="2658608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6219BDD1-94FB-4953-9473-3E25509AE229}" type="datetimeFigureOut">
              <a:rPr lang="en-US" smtClean="0"/>
              <a:pPr/>
              <a:t>11/17/2021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8920FD3-0101-4DDA-AEF6-4DF821D10E84}" type="slidenum">
              <a:rPr lang="en-IN" smtClean="0"/>
              <a:pPr/>
              <a:t>‹#›</a:t>
            </a:fld>
            <a:endParaRPr lang="en-IN"/>
          </a:p>
        </p:txBody>
      </p:sp>
    </p:spTree>
    <p:extLst>
      <p:ext uri="{BB962C8B-B14F-4D97-AF65-F5344CB8AC3E}">
        <p14:creationId xmlns:p14="http://schemas.microsoft.com/office/powerpoint/2010/main" val="2853503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Date Placeholder 1"/>
          <p:cNvSpPr>
            <a:spLocks noGrp="1"/>
          </p:cNvSpPr>
          <p:nvPr>
            <p:ph type="dt" sz="half" idx="10"/>
          </p:nvPr>
        </p:nvSpPr>
        <p:spPr/>
        <p:txBody>
          <a:bodyPr/>
          <a:lstStyle/>
          <a:p>
            <a:fld id="{6219BDD1-94FB-4953-9473-3E25509AE229}" type="datetimeFigureOut">
              <a:rPr lang="en-US" smtClean="0"/>
              <a:pPr/>
              <a:t>11/17/2021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8920FD3-0101-4DDA-AEF6-4DF821D10E84}" type="slidenum">
              <a:rPr lang="en-IN" smtClean="0"/>
              <a:pPr/>
              <a:t>‹#›</a:t>
            </a:fld>
            <a:endParaRPr lang="en-IN"/>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3182609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219BDD1-94FB-4953-9473-3E25509AE229}" type="datetimeFigureOut">
              <a:rPr lang="en-US" smtClean="0"/>
              <a:pPr/>
              <a:t>11/17/2021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8920FD3-0101-4DDA-AEF6-4DF821D10E84}" type="slidenum">
              <a:rPr lang="en-IN" smtClean="0"/>
              <a:pPr/>
              <a:t>‹#›</a:t>
            </a:fld>
            <a:endParaRPr lang="en-IN"/>
          </a:p>
        </p:txBody>
      </p:sp>
    </p:spTree>
    <p:extLst>
      <p:ext uri="{BB962C8B-B14F-4D97-AF65-F5344CB8AC3E}">
        <p14:creationId xmlns:p14="http://schemas.microsoft.com/office/powerpoint/2010/main" val="2937844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058E0-E5EB-484E-A886-ACE315ADB1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FE3C22-4B0D-4A00-95A2-33CE3B718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A95E44-1B82-4EB1-901B-28A8AF7DD234}"/>
              </a:ext>
            </a:extLst>
          </p:cNvPr>
          <p:cNvSpPr>
            <a:spLocks noGrp="1"/>
          </p:cNvSpPr>
          <p:nvPr>
            <p:ph type="dt" sz="half" idx="10"/>
          </p:nvPr>
        </p:nvSpPr>
        <p:spPr/>
        <p:txBody>
          <a:bodyPr/>
          <a:lstStyle/>
          <a:p>
            <a:fld id="{5C50FC5A-F4AE-4B37-A4F7-6E65170B045F}" type="datetimeFigureOut">
              <a:rPr lang="en-US" smtClean="0"/>
              <a:t>11/17/2021</a:t>
            </a:fld>
            <a:endParaRPr lang="en-US"/>
          </a:p>
        </p:txBody>
      </p:sp>
      <p:sp>
        <p:nvSpPr>
          <p:cNvPr id="5" name="Footer Placeholder 4">
            <a:extLst>
              <a:ext uri="{FF2B5EF4-FFF2-40B4-BE49-F238E27FC236}">
                <a16:creationId xmlns:a16="http://schemas.microsoft.com/office/drawing/2014/main" id="{0BD56411-808E-4948-88EC-5908F18EF0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C83F1-2A06-453D-A7CF-684959221C6B}"/>
              </a:ext>
            </a:extLst>
          </p:cNvPr>
          <p:cNvSpPr>
            <a:spLocks noGrp="1"/>
          </p:cNvSpPr>
          <p:nvPr>
            <p:ph type="sldNum" sz="quarter" idx="12"/>
          </p:nvPr>
        </p:nvSpPr>
        <p:spPr/>
        <p:txBody>
          <a:bodyPr/>
          <a:lstStyle/>
          <a:p>
            <a:fld id="{466E82AC-4282-4162-A546-66667526AB53}" type="slidenum">
              <a:rPr lang="en-US" smtClean="0"/>
              <a:t>‹#›</a:t>
            </a:fld>
            <a:endParaRPr lang="en-US"/>
          </a:p>
        </p:txBody>
      </p:sp>
    </p:spTree>
    <p:extLst>
      <p:ext uri="{BB962C8B-B14F-4D97-AF65-F5344CB8AC3E}">
        <p14:creationId xmlns:p14="http://schemas.microsoft.com/office/powerpoint/2010/main" val="21705898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6219BDD1-94FB-4953-9473-3E25509AE229}" type="datetimeFigureOut">
              <a:rPr lang="en-US" smtClean="0"/>
              <a:pPr/>
              <a:t>11/17/2021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8920FD3-0101-4DDA-AEF6-4DF821D10E84}" type="slidenum">
              <a:rPr lang="en-IN" smtClean="0"/>
              <a:pPr/>
              <a:t>‹#›</a:t>
            </a:fld>
            <a:endParaRPr lang="en-IN"/>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566785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219BDD1-94FB-4953-9473-3E25509AE229}" type="datetimeFigureOut">
              <a:rPr lang="en-US" smtClean="0"/>
              <a:pPr/>
              <a:t>11/17/2021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8920FD3-0101-4DDA-AEF6-4DF821D10E84}" type="slidenum">
              <a:rPr lang="en-IN" smtClean="0"/>
              <a:pPr/>
              <a:t>‹#›</a:t>
            </a:fld>
            <a:endParaRPr lang="en-IN"/>
          </a:p>
        </p:txBody>
      </p:sp>
    </p:spTree>
    <p:extLst>
      <p:ext uri="{BB962C8B-B14F-4D97-AF65-F5344CB8AC3E}">
        <p14:creationId xmlns:p14="http://schemas.microsoft.com/office/powerpoint/2010/main" val="914994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219BDD1-94FB-4953-9473-3E25509AE229}" type="datetimeFigureOut">
              <a:rPr lang="en-US" smtClean="0"/>
              <a:pPr/>
              <a:t>11/17/2021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8920FD3-0101-4DDA-AEF6-4DF821D10E84}" type="slidenum">
              <a:rPr lang="en-IN" smtClean="0"/>
              <a:pPr/>
              <a:t>‹#›</a:t>
            </a:fld>
            <a:endParaRPr lang="en-IN"/>
          </a:p>
        </p:txBody>
      </p:sp>
    </p:spTree>
    <p:extLst>
      <p:ext uri="{BB962C8B-B14F-4D97-AF65-F5344CB8AC3E}">
        <p14:creationId xmlns:p14="http://schemas.microsoft.com/office/powerpoint/2010/main" val="1309066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1"/>
            <a:ext cx="11347451" cy="1325563"/>
          </a:xfrm>
        </p:spPr>
        <p:txBody>
          <a:bodyPr/>
          <a:lstStyle/>
          <a:p>
            <a:r>
              <a:rPr lang="en-US"/>
              <a:t>Click to edit Master title style</a:t>
            </a:r>
            <a:endParaRPr lang="ar-JO"/>
          </a:p>
        </p:txBody>
      </p:sp>
      <p:sp>
        <p:nvSpPr>
          <p:cNvPr id="3" name="Text Placeholder 2"/>
          <p:cNvSpPr>
            <a:spLocks noGrp="1"/>
          </p:cNvSpPr>
          <p:nvPr>
            <p:ph type="body" sz="half" idx="1"/>
          </p:nvPr>
        </p:nvSpPr>
        <p:spPr>
          <a:xfrm>
            <a:off x="402168" y="1676401"/>
            <a:ext cx="5592233"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quarter" idx="2"/>
          </p:nvPr>
        </p:nvSpPr>
        <p:spPr>
          <a:xfrm>
            <a:off x="6197601" y="1676400"/>
            <a:ext cx="5592233" cy="2135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Content Placeholder 4"/>
          <p:cNvSpPr>
            <a:spLocks noGrp="1"/>
          </p:cNvSpPr>
          <p:nvPr>
            <p:ph sz="quarter" idx="3"/>
          </p:nvPr>
        </p:nvSpPr>
        <p:spPr>
          <a:xfrm>
            <a:off x="6197601" y="3963989"/>
            <a:ext cx="5592233" cy="2135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8" name="Rectangle 6"/>
          <p:cNvSpPr>
            <a:spLocks noGrp="1" noChangeArrowheads="1"/>
          </p:cNvSpPr>
          <p:nvPr>
            <p:ph type="sldNum" sz="quarter" idx="12"/>
          </p:nvPr>
        </p:nvSpPr>
        <p:spPr>
          <a:ln/>
        </p:spPr>
        <p:txBody>
          <a:bodyPr/>
          <a:lstStyle>
            <a:lvl1pPr>
              <a:defRPr/>
            </a:lvl1pPr>
          </a:lstStyle>
          <a:p>
            <a:pPr>
              <a:defRPr/>
            </a:pPr>
            <a:fld id="{F0DBF8F5-2AC1-47F1-9D1B-480992A41D6F}" type="slidenum">
              <a:rPr lang="en-US" altLang="ko-KR"/>
              <a:pPr>
                <a:defRPr/>
              </a:pPr>
              <a:t>‹#›</a:t>
            </a:fld>
            <a:endParaRPr lang="en-US" altLang="ko-KR"/>
          </a:p>
        </p:txBody>
      </p:sp>
    </p:spTree>
    <p:extLst>
      <p:ext uri="{BB962C8B-B14F-4D97-AF65-F5344CB8AC3E}">
        <p14:creationId xmlns:p14="http://schemas.microsoft.com/office/powerpoint/2010/main" val="2589954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120904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974DB7BC-410F-4B75-80E7-79EA99B96C47}"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EBBBC-5960-4391-AC71-272FB1117D69}" type="slidenum">
              <a:rPr lang="en-US" smtClean="0"/>
              <a:t>‹#›</a:t>
            </a:fld>
            <a:endParaRPr lang="en-US"/>
          </a:p>
        </p:txBody>
      </p:sp>
      <p:sp>
        <p:nvSpPr>
          <p:cNvPr id="113" name="Rectangle 112"/>
          <p:cNvSpPr/>
          <p:nvPr/>
        </p:nvSpPr>
        <p:spPr>
          <a:xfrm>
            <a:off x="0" y="1905000"/>
            <a:ext cx="6604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latin typeface="Tw Cen MT"/>
              <a:ea typeface="+mn-ea"/>
              <a:cs typeface="+mn-cs"/>
            </a:endParaRPr>
          </a:p>
        </p:txBody>
      </p:sp>
      <p:grpSp>
        <p:nvGrpSpPr>
          <p:cNvPr id="94" name="Group 93"/>
          <p:cNvGrpSpPr/>
          <p:nvPr/>
        </p:nvGrpSpPr>
        <p:grpSpPr>
          <a:xfrm>
            <a:off x="0" y="2057400"/>
            <a:ext cx="6401859"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304800" y="2130426"/>
            <a:ext cx="58928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304800" y="3733800"/>
            <a:ext cx="58928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70798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DB7BC-410F-4B75-80E7-79EA99B96C47}"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EBBBC-5960-4391-AC71-272FB1117D69}" type="slidenum">
              <a:rPr lang="en-US" smtClean="0"/>
              <a:t>‹#›</a:t>
            </a:fld>
            <a:endParaRPr lang="en-US"/>
          </a:p>
        </p:txBody>
      </p:sp>
    </p:spTree>
    <p:extLst>
      <p:ext uri="{BB962C8B-B14F-4D97-AF65-F5344CB8AC3E}">
        <p14:creationId xmlns:p14="http://schemas.microsoft.com/office/powerpoint/2010/main" val="3788871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2" y="-30478"/>
            <a:ext cx="120903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12192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latin typeface="Tw Cen MT"/>
              <a:ea typeface="+mn-ea"/>
              <a:cs typeface="+mn-cs"/>
            </a:endParaRPr>
          </a:p>
        </p:txBody>
      </p:sp>
      <p:cxnSp>
        <p:nvCxnSpPr>
          <p:cNvPr id="96" name="Straight Connector 95"/>
          <p:cNvCxnSpPr/>
          <p:nvPr/>
        </p:nvCxnSpPr>
        <p:spPr>
          <a:xfrm>
            <a:off x="0" y="4387368"/>
            <a:ext cx="12192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12192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09600" y="5621365"/>
            <a:ext cx="110744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609600" y="4463568"/>
            <a:ext cx="110744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974DB7BC-410F-4B75-80E7-79EA99B96C47}" type="datetimeFigureOut">
              <a:rPr lang="en-US" smtClean="0"/>
              <a:t>11/18/2021</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5B0EBBBC-5960-4391-AC71-272FB1117D69}" type="slidenum">
              <a:rPr lang="en-US" smtClean="0"/>
              <a:t>‹#›</a:t>
            </a:fld>
            <a:endParaRPr lang="en-US"/>
          </a:p>
        </p:txBody>
      </p:sp>
    </p:spTree>
    <p:extLst>
      <p:ext uri="{BB962C8B-B14F-4D97-AF65-F5344CB8AC3E}">
        <p14:creationId xmlns:p14="http://schemas.microsoft.com/office/powerpoint/2010/main" val="181434637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4DB7BC-410F-4B75-80E7-79EA99B96C47}"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EBBBC-5960-4391-AC71-272FB1117D69}" type="slidenum">
              <a:rPr lang="en-US" smtClean="0"/>
              <a:t>‹#›</a:t>
            </a:fld>
            <a:endParaRPr lang="en-US"/>
          </a:p>
        </p:txBody>
      </p:sp>
    </p:spTree>
    <p:extLst>
      <p:ext uri="{BB962C8B-B14F-4D97-AF65-F5344CB8AC3E}">
        <p14:creationId xmlns:p14="http://schemas.microsoft.com/office/powerpoint/2010/main" val="23053244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4DB7BC-410F-4B75-80E7-79EA99B96C47}" type="datetimeFigureOut">
              <a:rPr lang="en-US" smtClean="0"/>
              <a:t>11/18/2021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0EBBBC-5960-4391-AC71-272FB1117D69}" type="slidenum">
              <a:rPr lang="en-US" smtClean="0"/>
              <a:t>‹#›</a:t>
            </a:fld>
            <a:endParaRPr lang="en-US"/>
          </a:p>
        </p:txBody>
      </p:sp>
    </p:spTree>
    <p:extLst>
      <p:ext uri="{BB962C8B-B14F-4D97-AF65-F5344CB8AC3E}">
        <p14:creationId xmlns:p14="http://schemas.microsoft.com/office/powerpoint/2010/main" val="24643010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4DB7BC-410F-4B75-80E7-79EA99B96C47}" type="datetimeFigureOut">
              <a:rPr lang="en-US" smtClean="0"/>
              <a:t>11/18/2021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0EBBBC-5960-4391-AC71-272FB1117D69}" type="slidenum">
              <a:rPr lang="en-US" smtClean="0"/>
              <a:t>‹#›</a:t>
            </a:fld>
            <a:endParaRPr lang="en-US"/>
          </a:p>
        </p:txBody>
      </p:sp>
    </p:spTree>
    <p:extLst>
      <p:ext uri="{BB962C8B-B14F-4D97-AF65-F5344CB8AC3E}">
        <p14:creationId xmlns:p14="http://schemas.microsoft.com/office/powerpoint/2010/main" val="1921265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C5A7F-6D2A-419A-ADFE-4073164A98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240285-0A56-4166-AC5F-A5B992B01E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F9C3BD-FEE4-4926-84FC-80130F08CA66}"/>
              </a:ext>
            </a:extLst>
          </p:cNvPr>
          <p:cNvSpPr>
            <a:spLocks noGrp="1"/>
          </p:cNvSpPr>
          <p:nvPr>
            <p:ph type="dt" sz="half" idx="10"/>
          </p:nvPr>
        </p:nvSpPr>
        <p:spPr/>
        <p:txBody>
          <a:bodyPr/>
          <a:lstStyle/>
          <a:p>
            <a:fld id="{5C50FC5A-F4AE-4B37-A4F7-6E65170B045F}" type="datetimeFigureOut">
              <a:rPr lang="en-US" smtClean="0"/>
              <a:t>11/17/2021</a:t>
            </a:fld>
            <a:endParaRPr lang="en-US"/>
          </a:p>
        </p:txBody>
      </p:sp>
      <p:sp>
        <p:nvSpPr>
          <p:cNvPr id="5" name="Footer Placeholder 4">
            <a:extLst>
              <a:ext uri="{FF2B5EF4-FFF2-40B4-BE49-F238E27FC236}">
                <a16:creationId xmlns:a16="http://schemas.microsoft.com/office/drawing/2014/main" id="{EC2CBC1D-C716-4BFF-9607-E2D7815B40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C0BC4-8D5B-45DE-A65E-63909F3523D9}"/>
              </a:ext>
            </a:extLst>
          </p:cNvPr>
          <p:cNvSpPr>
            <a:spLocks noGrp="1"/>
          </p:cNvSpPr>
          <p:nvPr>
            <p:ph type="sldNum" sz="quarter" idx="12"/>
          </p:nvPr>
        </p:nvSpPr>
        <p:spPr/>
        <p:txBody>
          <a:bodyPr/>
          <a:lstStyle/>
          <a:p>
            <a:fld id="{466E82AC-4282-4162-A546-66667526AB53}" type="slidenum">
              <a:rPr lang="en-US" smtClean="0"/>
              <a:t>‹#›</a:t>
            </a:fld>
            <a:endParaRPr lang="en-US"/>
          </a:p>
        </p:txBody>
      </p:sp>
    </p:spTree>
    <p:extLst>
      <p:ext uri="{BB962C8B-B14F-4D97-AF65-F5344CB8AC3E}">
        <p14:creationId xmlns:p14="http://schemas.microsoft.com/office/powerpoint/2010/main" val="16869007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DB7BC-410F-4B75-80E7-79EA99B96C47}" type="datetimeFigureOut">
              <a:rPr lang="en-US" smtClean="0"/>
              <a:t>11/18/2021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0EBBBC-5960-4391-AC71-272FB1117D69}" type="slidenum">
              <a:rPr lang="en-US" smtClean="0"/>
              <a:t>‹#›</a:t>
            </a:fld>
            <a:endParaRPr lang="en-US"/>
          </a:p>
        </p:txBody>
      </p:sp>
    </p:spTree>
    <p:extLst>
      <p:ext uri="{BB962C8B-B14F-4D97-AF65-F5344CB8AC3E}">
        <p14:creationId xmlns:p14="http://schemas.microsoft.com/office/powerpoint/2010/main" val="26840258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273051"/>
            <a:ext cx="7315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4DB7BC-410F-4B75-80E7-79EA99B96C47}"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EBBBC-5960-4391-AC71-272FB1117D69}" type="slidenum">
              <a:rPr lang="en-US" smtClean="0"/>
              <a:t>‹#›</a:t>
            </a:fld>
            <a:endParaRPr lang="en-US"/>
          </a:p>
        </p:txBody>
      </p:sp>
      <p:sp>
        <p:nvSpPr>
          <p:cNvPr id="37" name="Rectangle 36"/>
          <p:cNvSpPr/>
          <p:nvPr/>
        </p:nvSpPr>
        <p:spPr>
          <a:xfrm>
            <a:off x="0" y="1563624"/>
            <a:ext cx="3681984"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latin typeface="Tw Cen MT"/>
              <a:ea typeface="+mn-ea"/>
              <a:cs typeface="+mn-cs"/>
            </a:endParaRPr>
          </a:p>
        </p:txBody>
      </p:sp>
      <p:cxnSp>
        <p:nvCxnSpPr>
          <p:cNvPr id="39" name="Straight Connector 38"/>
          <p:cNvCxnSpPr/>
          <p:nvPr/>
        </p:nvCxnSpPr>
        <p:spPr>
          <a:xfrm rot="5400000">
            <a:off x="2007129" y="3221207"/>
            <a:ext cx="3017520" cy="105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3200" y="1901952"/>
            <a:ext cx="316992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203200" y="3273552"/>
            <a:ext cx="316992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28256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267200" y="381000"/>
            <a:ext cx="74168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974DB7BC-410F-4B75-80E7-79EA99B96C47}"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EBBBC-5960-4391-AC71-272FB1117D69}" type="slidenum">
              <a:rPr lang="en-US" smtClean="0"/>
              <a:t>‹#›</a:t>
            </a:fld>
            <a:endParaRPr lang="en-US"/>
          </a:p>
        </p:txBody>
      </p:sp>
      <p:sp>
        <p:nvSpPr>
          <p:cNvPr id="33" name="Rectangle 32"/>
          <p:cNvSpPr/>
          <p:nvPr/>
        </p:nvSpPr>
        <p:spPr>
          <a:xfrm>
            <a:off x="0" y="1563624"/>
            <a:ext cx="3681984"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latin typeface="Tw Cen MT"/>
              <a:ea typeface="+mn-ea"/>
              <a:cs typeface="+mn-cs"/>
            </a:endParaRPr>
          </a:p>
        </p:txBody>
      </p:sp>
      <p:cxnSp>
        <p:nvCxnSpPr>
          <p:cNvPr id="34" name="Straight Connector 33"/>
          <p:cNvCxnSpPr/>
          <p:nvPr/>
        </p:nvCxnSpPr>
        <p:spPr>
          <a:xfrm rot="5400000">
            <a:off x="2007129" y="3221207"/>
            <a:ext cx="3017520" cy="105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7264" y="1905000"/>
            <a:ext cx="316992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203200" y="3276600"/>
            <a:ext cx="316992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69807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DB7BC-410F-4B75-80E7-79EA99B96C47}"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EBBBC-5960-4391-AC71-272FB1117D69}" type="slidenum">
              <a:rPr lang="en-US" smtClean="0"/>
              <a:t>‹#›</a:t>
            </a:fld>
            <a:endParaRPr lang="en-US"/>
          </a:p>
        </p:txBody>
      </p:sp>
    </p:spTree>
    <p:extLst>
      <p:ext uri="{BB962C8B-B14F-4D97-AF65-F5344CB8AC3E}">
        <p14:creationId xmlns:p14="http://schemas.microsoft.com/office/powerpoint/2010/main" val="30680160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DB7BC-410F-4B75-80E7-79EA99B96C47}"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EBBBC-5960-4391-AC71-272FB1117D69}" type="slidenum">
              <a:rPr lang="en-US" smtClean="0"/>
              <a:t>‹#›</a:t>
            </a:fld>
            <a:endParaRPr lang="en-US"/>
          </a:p>
        </p:txBody>
      </p:sp>
    </p:spTree>
    <p:extLst>
      <p:ext uri="{BB962C8B-B14F-4D97-AF65-F5344CB8AC3E}">
        <p14:creationId xmlns:p14="http://schemas.microsoft.com/office/powerpoint/2010/main" val="8414077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D8BD707-D9CF-40AE-B4C6-C98DA3205C09}" type="datetimeFigureOut">
              <a:rPr lang="en-US" smtClean="0"/>
              <a:pPr/>
              <a:t>11/18/2021</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grpSp>
        <p:nvGrpSpPr>
          <p:cNvPr id="8" name="Group 7"/>
          <p:cNvGrpSpPr/>
          <p:nvPr/>
        </p:nvGrpSpPr>
        <p:grpSpPr>
          <a:xfrm>
            <a:off x="1592135" y="2887530"/>
            <a:ext cx="9038813"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20069689"/>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563446" y="1392217"/>
            <a:ext cx="9038813" cy="923330"/>
            <a:chOff x="1172584" y="1381459"/>
            <a:chExt cx="6779110" cy="923330"/>
          </a:xfrm>
        </p:grpSpPr>
        <p:sp>
          <p:nvSpPr>
            <p:cNvPr id="13" name="TextBox 12"/>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90051644"/>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192000" cy="6858000"/>
          </a:xfrm>
          <a:prstGeom prst="rect">
            <a:avLst/>
          </a:prstGeom>
        </p:spPr>
      </p:pic>
      <p:grpSp>
        <p:nvGrpSpPr>
          <p:cNvPr id="7" name="Group 7"/>
          <p:cNvGrpSpPr/>
          <p:nvPr/>
        </p:nvGrpSpPr>
        <p:grpSpPr>
          <a:xfrm>
            <a:off x="1563446" y="2887579"/>
            <a:ext cx="9038813" cy="923330"/>
            <a:chOff x="1172584" y="1381459"/>
            <a:chExt cx="6779110" cy="923330"/>
          </a:xfrm>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20054" y="1204857"/>
            <a:ext cx="10339617"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932331" y="3767317"/>
            <a:ext cx="10312996"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0042021"/>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6193535" y="2240280"/>
            <a:ext cx="5071872"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8474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02080" y="2240280"/>
            <a:ext cx="458992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7984" y="2947595"/>
            <a:ext cx="5071872"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9741" y="2240280"/>
            <a:ext cx="4596384"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944368"/>
            <a:ext cx="50663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grpSp>
        <p:nvGrpSpPr>
          <p:cNvPr id="14" name="Group 13"/>
          <p:cNvGrpSpPr/>
          <p:nvPr/>
        </p:nvGrpSpPr>
        <p:grpSpPr>
          <a:xfrm>
            <a:off x="1563446" y="1392217"/>
            <a:ext cx="9038813" cy="923330"/>
            <a:chOff x="1172584" y="1381459"/>
            <a:chExt cx="6779110" cy="923330"/>
          </a:xfrm>
        </p:grpSpPr>
        <p:sp>
          <p:nvSpPr>
            <p:cNvPr id="16" name="TextBox 15"/>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24315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8FFFF-0452-42E9-B3B0-99C4DBE687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DF9F7C-E7CB-4B31-8F17-17B6342D1B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AC6C4F-15E9-4F28-ADBA-F1117E37C0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E51597-137E-46EF-B4C5-21F3457DE9F4}"/>
              </a:ext>
            </a:extLst>
          </p:cNvPr>
          <p:cNvSpPr>
            <a:spLocks noGrp="1"/>
          </p:cNvSpPr>
          <p:nvPr>
            <p:ph type="dt" sz="half" idx="10"/>
          </p:nvPr>
        </p:nvSpPr>
        <p:spPr/>
        <p:txBody>
          <a:bodyPr/>
          <a:lstStyle/>
          <a:p>
            <a:fld id="{5C50FC5A-F4AE-4B37-A4F7-6E65170B045F}" type="datetimeFigureOut">
              <a:rPr lang="en-US" smtClean="0"/>
              <a:t>11/17/2021</a:t>
            </a:fld>
            <a:endParaRPr lang="en-US"/>
          </a:p>
        </p:txBody>
      </p:sp>
      <p:sp>
        <p:nvSpPr>
          <p:cNvPr id="6" name="Footer Placeholder 5">
            <a:extLst>
              <a:ext uri="{FF2B5EF4-FFF2-40B4-BE49-F238E27FC236}">
                <a16:creationId xmlns:a16="http://schemas.microsoft.com/office/drawing/2014/main" id="{DA9DC5D2-4F66-4AC4-84BD-D27BE0F6F0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E6C6B-6974-44DB-B832-81AD9CA3485A}"/>
              </a:ext>
            </a:extLst>
          </p:cNvPr>
          <p:cNvSpPr>
            <a:spLocks noGrp="1"/>
          </p:cNvSpPr>
          <p:nvPr>
            <p:ph type="sldNum" sz="quarter" idx="12"/>
          </p:nvPr>
        </p:nvSpPr>
        <p:spPr/>
        <p:txBody>
          <a:bodyPr/>
          <a:lstStyle/>
          <a:p>
            <a:fld id="{466E82AC-4282-4162-A546-66667526AB53}" type="slidenum">
              <a:rPr lang="en-US" smtClean="0"/>
              <a:t>‹#›</a:t>
            </a:fld>
            <a:endParaRPr lang="en-US"/>
          </a:p>
        </p:txBody>
      </p:sp>
    </p:spTree>
    <p:extLst>
      <p:ext uri="{BB962C8B-B14F-4D97-AF65-F5344CB8AC3E}">
        <p14:creationId xmlns:p14="http://schemas.microsoft.com/office/powerpoint/2010/main" val="21350490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grpSp>
        <p:nvGrpSpPr>
          <p:cNvPr id="10" name="Group 9"/>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38226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63161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2773" y="1678196"/>
            <a:ext cx="4563311"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922669" y="559399"/>
            <a:ext cx="5488889"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12773" y="3603813"/>
            <a:ext cx="4548967"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39791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3642" y="4668819"/>
            <a:ext cx="10356028"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911723" y="666965"/>
            <a:ext cx="6362875"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7986" y="5324306"/>
            <a:ext cx="10341685"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22792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a:off x="1563446" y="1392217"/>
            <a:ext cx="9038813" cy="923330"/>
            <a:chOff x="1172584" y="1381459"/>
            <a:chExt cx="6779110" cy="923330"/>
          </a:xfrm>
        </p:grpSpPr>
        <p:sp>
          <p:nvSpPr>
            <p:cNvPr id="15" name="TextBox 14"/>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12311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1" y="559399"/>
            <a:ext cx="2237591"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17985" y="849855"/>
            <a:ext cx="7343889"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rot="5400000">
            <a:off x="6125426" y="2880824"/>
            <a:ext cx="5480154" cy="923330"/>
            <a:chOff x="1815339" y="1496875"/>
            <a:chExt cx="5480154" cy="692497"/>
          </a:xfrm>
        </p:grpSpPr>
        <p:sp>
          <p:nvSpPr>
            <p:cNvPr id="12" name="TextBox 11"/>
            <p:cNvSpPr txBox="1"/>
            <p:nvPr/>
          </p:nvSpPr>
          <p:spPr>
            <a:xfrm>
              <a:off x="4147073" y="1496875"/>
              <a:ext cx="877163" cy="692497"/>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67466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BFCD2-E88D-463A-80F6-BA6ABC3D5C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6E6E14-C015-423B-BB79-E648389263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FAA52C-88BC-48A2-8629-03466064C7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82BCA3-6111-4085-A31A-429AF2E999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7E2EB8-E784-4CE5-9082-DBACA2AEE2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04673C-DCF5-4DC5-A624-BE884B03E4C8}"/>
              </a:ext>
            </a:extLst>
          </p:cNvPr>
          <p:cNvSpPr>
            <a:spLocks noGrp="1"/>
          </p:cNvSpPr>
          <p:nvPr>
            <p:ph type="dt" sz="half" idx="10"/>
          </p:nvPr>
        </p:nvSpPr>
        <p:spPr/>
        <p:txBody>
          <a:bodyPr/>
          <a:lstStyle/>
          <a:p>
            <a:fld id="{5C50FC5A-F4AE-4B37-A4F7-6E65170B045F}" type="datetimeFigureOut">
              <a:rPr lang="en-US" smtClean="0"/>
              <a:t>11/17/2021</a:t>
            </a:fld>
            <a:endParaRPr lang="en-US"/>
          </a:p>
        </p:txBody>
      </p:sp>
      <p:sp>
        <p:nvSpPr>
          <p:cNvPr id="8" name="Footer Placeholder 7">
            <a:extLst>
              <a:ext uri="{FF2B5EF4-FFF2-40B4-BE49-F238E27FC236}">
                <a16:creationId xmlns:a16="http://schemas.microsoft.com/office/drawing/2014/main" id="{60D2D0FE-5C44-4CA1-A990-B2CFB50FB5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232BDC-911A-4544-8AA0-5A4376BBA7B6}"/>
              </a:ext>
            </a:extLst>
          </p:cNvPr>
          <p:cNvSpPr>
            <a:spLocks noGrp="1"/>
          </p:cNvSpPr>
          <p:nvPr>
            <p:ph type="sldNum" sz="quarter" idx="12"/>
          </p:nvPr>
        </p:nvSpPr>
        <p:spPr/>
        <p:txBody>
          <a:bodyPr/>
          <a:lstStyle/>
          <a:p>
            <a:fld id="{466E82AC-4282-4162-A546-66667526AB53}" type="slidenum">
              <a:rPr lang="en-US" smtClean="0"/>
              <a:t>‹#›</a:t>
            </a:fld>
            <a:endParaRPr lang="en-US"/>
          </a:p>
        </p:txBody>
      </p:sp>
    </p:spTree>
    <p:extLst>
      <p:ext uri="{BB962C8B-B14F-4D97-AF65-F5344CB8AC3E}">
        <p14:creationId xmlns:p14="http://schemas.microsoft.com/office/powerpoint/2010/main" val="1740547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950D4-24A6-4343-A20F-8A6C93B2C2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E6BAAA-66A5-492C-ABB6-46B690F0B30E}"/>
              </a:ext>
            </a:extLst>
          </p:cNvPr>
          <p:cNvSpPr>
            <a:spLocks noGrp="1"/>
          </p:cNvSpPr>
          <p:nvPr>
            <p:ph type="dt" sz="half" idx="10"/>
          </p:nvPr>
        </p:nvSpPr>
        <p:spPr/>
        <p:txBody>
          <a:bodyPr/>
          <a:lstStyle/>
          <a:p>
            <a:fld id="{5C50FC5A-F4AE-4B37-A4F7-6E65170B045F}" type="datetimeFigureOut">
              <a:rPr lang="en-US" smtClean="0"/>
              <a:t>11/17/2021</a:t>
            </a:fld>
            <a:endParaRPr lang="en-US"/>
          </a:p>
        </p:txBody>
      </p:sp>
      <p:sp>
        <p:nvSpPr>
          <p:cNvPr id="4" name="Footer Placeholder 3">
            <a:extLst>
              <a:ext uri="{FF2B5EF4-FFF2-40B4-BE49-F238E27FC236}">
                <a16:creationId xmlns:a16="http://schemas.microsoft.com/office/drawing/2014/main" id="{F170A5DA-06EA-4FA5-85FD-AFD00490F5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C9CA12-EAF2-4FC4-97D3-F5BCA6A320D1}"/>
              </a:ext>
            </a:extLst>
          </p:cNvPr>
          <p:cNvSpPr>
            <a:spLocks noGrp="1"/>
          </p:cNvSpPr>
          <p:nvPr>
            <p:ph type="sldNum" sz="quarter" idx="12"/>
          </p:nvPr>
        </p:nvSpPr>
        <p:spPr/>
        <p:txBody>
          <a:bodyPr/>
          <a:lstStyle/>
          <a:p>
            <a:fld id="{466E82AC-4282-4162-A546-66667526AB53}" type="slidenum">
              <a:rPr lang="en-US" smtClean="0"/>
              <a:t>‹#›</a:t>
            </a:fld>
            <a:endParaRPr lang="en-US"/>
          </a:p>
        </p:txBody>
      </p:sp>
    </p:spTree>
    <p:extLst>
      <p:ext uri="{BB962C8B-B14F-4D97-AF65-F5344CB8AC3E}">
        <p14:creationId xmlns:p14="http://schemas.microsoft.com/office/powerpoint/2010/main" val="3433781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0A4713-35A1-4E88-9BF3-F38A3CC6BCFE}"/>
              </a:ext>
            </a:extLst>
          </p:cNvPr>
          <p:cNvSpPr>
            <a:spLocks noGrp="1"/>
          </p:cNvSpPr>
          <p:nvPr>
            <p:ph type="dt" sz="half" idx="10"/>
          </p:nvPr>
        </p:nvSpPr>
        <p:spPr/>
        <p:txBody>
          <a:bodyPr/>
          <a:lstStyle/>
          <a:p>
            <a:fld id="{5C50FC5A-F4AE-4B37-A4F7-6E65170B045F}" type="datetimeFigureOut">
              <a:rPr lang="en-US" smtClean="0"/>
              <a:t>11/17/2021</a:t>
            </a:fld>
            <a:endParaRPr lang="en-US"/>
          </a:p>
        </p:txBody>
      </p:sp>
      <p:sp>
        <p:nvSpPr>
          <p:cNvPr id="3" name="Footer Placeholder 2">
            <a:extLst>
              <a:ext uri="{FF2B5EF4-FFF2-40B4-BE49-F238E27FC236}">
                <a16:creationId xmlns:a16="http://schemas.microsoft.com/office/drawing/2014/main" id="{89240906-45AC-4944-9533-C46AB8E90E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73625D-0BC2-4282-A87F-3384F223E454}"/>
              </a:ext>
            </a:extLst>
          </p:cNvPr>
          <p:cNvSpPr>
            <a:spLocks noGrp="1"/>
          </p:cNvSpPr>
          <p:nvPr>
            <p:ph type="sldNum" sz="quarter" idx="12"/>
          </p:nvPr>
        </p:nvSpPr>
        <p:spPr/>
        <p:txBody>
          <a:bodyPr/>
          <a:lstStyle/>
          <a:p>
            <a:fld id="{466E82AC-4282-4162-A546-66667526AB53}" type="slidenum">
              <a:rPr lang="en-US" smtClean="0"/>
              <a:t>‹#›</a:t>
            </a:fld>
            <a:endParaRPr lang="en-US"/>
          </a:p>
        </p:txBody>
      </p:sp>
    </p:spTree>
    <p:extLst>
      <p:ext uri="{BB962C8B-B14F-4D97-AF65-F5344CB8AC3E}">
        <p14:creationId xmlns:p14="http://schemas.microsoft.com/office/powerpoint/2010/main" val="289028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EC565-2FED-481B-BD02-6B4AAA2949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4D1E1D-9019-4291-B331-B7A139CB61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93D882-F1EA-4477-BA40-E43AA20B2D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E1F7E5-0CAF-40B6-B808-82EF327E29F9}"/>
              </a:ext>
            </a:extLst>
          </p:cNvPr>
          <p:cNvSpPr>
            <a:spLocks noGrp="1"/>
          </p:cNvSpPr>
          <p:nvPr>
            <p:ph type="dt" sz="half" idx="10"/>
          </p:nvPr>
        </p:nvSpPr>
        <p:spPr/>
        <p:txBody>
          <a:bodyPr/>
          <a:lstStyle/>
          <a:p>
            <a:fld id="{5C50FC5A-F4AE-4B37-A4F7-6E65170B045F}" type="datetimeFigureOut">
              <a:rPr lang="en-US" smtClean="0"/>
              <a:t>11/17/2021</a:t>
            </a:fld>
            <a:endParaRPr lang="en-US"/>
          </a:p>
        </p:txBody>
      </p:sp>
      <p:sp>
        <p:nvSpPr>
          <p:cNvPr id="6" name="Footer Placeholder 5">
            <a:extLst>
              <a:ext uri="{FF2B5EF4-FFF2-40B4-BE49-F238E27FC236}">
                <a16:creationId xmlns:a16="http://schemas.microsoft.com/office/drawing/2014/main" id="{76B4FDAB-BF16-4F14-BF24-9491A0A983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219740-7986-4141-B4DA-7A3161B6D938}"/>
              </a:ext>
            </a:extLst>
          </p:cNvPr>
          <p:cNvSpPr>
            <a:spLocks noGrp="1"/>
          </p:cNvSpPr>
          <p:nvPr>
            <p:ph type="sldNum" sz="quarter" idx="12"/>
          </p:nvPr>
        </p:nvSpPr>
        <p:spPr/>
        <p:txBody>
          <a:bodyPr/>
          <a:lstStyle/>
          <a:p>
            <a:fld id="{466E82AC-4282-4162-A546-66667526AB53}" type="slidenum">
              <a:rPr lang="en-US" smtClean="0"/>
              <a:t>‹#›</a:t>
            </a:fld>
            <a:endParaRPr lang="en-US"/>
          </a:p>
        </p:txBody>
      </p:sp>
    </p:spTree>
    <p:extLst>
      <p:ext uri="{BB962C8B-B14F-4D97-AF65-F5344CB8AC3E}">
        <p14:creationId xmlns:p14="http://schemas.microsoft.com/office/powerpoint/2010/main" val="3035819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8D027-9580-4A87-80D7-7353807160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5CCD05-C2ED-4E05-A61D-A02643E804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447B1F-85F2-4F3F-A302-D4D66B280F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1D7A1A-F440-40E9-B2F4-4678B535E63C}"/>
              </a:ext>
            </a:extLst>
          </p:cNvPr>
          <p:cNvSpPr>
            <a:spLocks noGrp="1"/>
          </p:cNvSpPr>
          <p:nvPr>
            <p:ph type="dt" sz="half" idx="10"/>
          </p:nvPr>
        </p:nvSpPr>
        <p:spPr/>
        <p:txBody>
          <a:bodyPr/>
          <a:lstStyle/>
          <a:p>
            <a:fld id="{5C50FC5A-F4AE-4B37-A4F7-6E65170B045F}" type="datetimeFigureOut">
              <a:rPr lang="en-US" smtClean="0"/>
              <a:t>11/17/2021</a:t>
            </a:fld>
            <a:endParaRPr lang="en-US"/>
          </a:p>
        </p:txBody>
      </p:sp>
      <p:sp>
        <p:nvSpPr>
          <p:cNvPr id="6" name="Footer Placeholder 5">
            <a:extLst>
              <a:ext uri="{FF2B5EF4-FFF2-40B4-BE49-F238E27FC236}">
                <a16:creationId xmlns:a16="http://schemas.microsoft.com/office/drawing/2014/main" id="{F3D9B47C-D0EF-4E3F-9F82-F7957557F1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1B6756-F986-46E9-8A21-5AEC5756AB95}"/>
              </a:ext>
            </a:extLst>
          </p:cNvPr>
          <p:cNvSpPr>
            <a:spLocks noGrp="1"/>
          </p:cNvSpPr>
          <p:nvPr>
            <p:ph type="sldNum" sz="quarter" idx="12"/>
          </p:nvPr>
        </p:nvSpPr>
        <p:spPr/>
        <p:txBody>
          <a:bodyPr/>
          <a:lstStyle/>
          <a:p>
            <a:fld id="{466E82AC-4282-4162-A546-66667526AB53}" type="slidenum">
              <a:rPr lang="en-US" smtClean="0"/>
              <a:t>‹#›</a:t>
            </a:fld>
            <a:endParaRPr lang="en-US"/>
          </a:p>
        </p:txBody>
      </p:sp>
    </p:spTree>
    <p:extLst>
      <p:ext uri="{BB962C8B-B14F-4D97-AF65-F5344CB8AC3E}">
        <p14:creationId xmlns:p14="http://schemas.microsoft.com/office/powerpoint/2010/main" val="49263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D3077E-55FA-4FC2-81B4-E3F3DF23AC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F9A25C-3384-4AA7-A16C-F194D96B7D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6ACC39-03CC-481C-807F-E1FE907EC4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0FC5A-F4AE-4B37-A4F7-6E65170B045F}" type="datetimeFigureOut">
              <a:rPr lang="en-US" smtClean="0"/>
              <a:t>11/17/2021</a:t>
            </a:fld>
            <a:endParaRPr lang="en-US"/>
          </a:p>
        </p:txBody>
      </p:sp>
      <p:sp>
        <p:nvSpPr>
          <p:cNvPr id="5" name="Footer Placeholder 4">
            <a:extLst>
              <a:ext uri="{FF2B5EF4-FFF2-40B4-BE49-F238E27FC236}">
                <a16:creationId xmlns:a16="http://schemas.microsoft.com/office/drawing/2014/main" id="{C751B6C9-3D74-4089-96FD-C8CA964170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633986-D4F7-4921-BF5A-7021D8D252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6E82AC-4282-4162-A546-66667526AB53}" type="slidenum">
              <a:rPr lang="en-US" smtClean="0"/>
              <a:t>‹#›</a:t>
            </a:fld>
            <a:endParaRPr lang="en-US"/>
          </a:p>
        </p:txBody>
      </p:sp>
    </p:spTree>
    <p:extLst>
      <p:ext uri="{BB962C8B-B14F-4D97-AF65-F5344CB8AC3E}">
        <p14:creationId xmlns:p14="http://schemas.microsoft.com/office/powerpoint/2010/main" val="1582903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219BDD1-94FB-4953-9473-3E25509AE229}" type="datetimeFigureOut">
              <a:rPr lang="en-US" smtClean="0"/>
              <a:pPr/>
              <a:t>11/17/2021</a:t>
            </a:fld>
            <a:endParaRPr lang="en-IN"/>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IN"/>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8920FD3-0101-4DDA-AEF6-4DF821D10E84}" type="slidenum">
              <a:rPr lang="en-IN" smtClean="0"/>
              <a:pPr/>
              <a:t>‹#›</a:t>
            </a:fld>
            <a:endParaRPr lang="en-IN"/>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496136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99136" y="137160"/>
            <a:ext cx="1182624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latin typeface="Tw Cen MT"/>
              <a:ea typeface="+mn-ea"/>
              <a:cs typeface="+mn-cs"/>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12409"/>
            <a:ext cx="2844800" cy="365125"/>
          </a:xfrm>
          <a:prstGeom prst="rect">
            <a:avLst/>
          </a:prstGeom>
        </p:spPr>
        <p:txBody>
          <a:bodyPr vert="horz" lIns="91440" tIns="45720" rIns="91440" bIns="45720" rtlCol="0" anchor="ctr"/>
          <a:lstStyle>
            <a:lvl1pPr algn="l">
              <a:defRPr sz="1200">
                <a:solidFill>
                  <a:schemeClr val="tx2"/>
                </a:solidFill>
              </a:defRPr>
            </a:lvl1pPr>
          </a:lstStyle>
          <a:p>
            <a:fld id="{974DB7BC-410F-4B75-80E7-79EA99B96C47}" type="datetimeFigureOut">
              <a:rPr lang="en-US" smtClean="0"/>
              <a:t>11/18/2021</a:t>
            </a:fld>
            <a:endParaRPr lang="en-US"/>
          </a:p>
        </p:txBody>
      </p:sp>
      <p:sp>
        <p:nvSpPr>
          <p:cNvPr id="5" name="Footer Placeholder 4"/>
          <p:cNvSpPr>
            <a:spLocks noGrp="1"/>
          </p:cNvSpPr>
          <p:nvPr>
            <p:ph type="ftr" sz="quarter" idx="3"/>
          </p:nvPr>
        </p:nvSpPr>
        <p:spPr>
          <a:xfrm>
            <a:off x="3774831" y="6312409"/>
            <a:ext cx="4642339"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8737600" y="6312409"/>
            <a:ext cx="2844800" cy="365125"/>
          </a:xfrm>
          <a:prstGeom prst="rect">
            <a:avLst/>
          </a:prstGeom>
        </p:spPr>
        <p:txBody>
          <a:bodyPr vert="horz" lIns="91440" tIns="45720" rIns="91440" bIns="45720" rtlCol="0" anchor="ctr"/>
          <a:lstStyle>
            <a:lvl1pPr algn="r">
              <a:defRPr sz="1200">
                <a:solidFill>
                  <a:schemeClr val="tx2"/>
                </a:solidFill>
              </a:defRPr>
            </a:lvl1pPr>
          </a:lstStyle>
          <a:p>
            <a:fld id="{5B0EBBBC-5960-4391-AC71-272FB1117D69}" type="slidenum">
              <a:rPr lang="en-US" smtClean="0"/>
              <a:t>‹#›</a:t>
            </a:fld>
            <a:endParaRPr lang="en-US"/>
          </a:p>
        </p:txBody>
      </p:sp>
    </p:spTree>
    <p:extLst>
      <p:ext uri="{BB962C8B-B14F-4D97-AF65-F5344CB8AC3E}">
        <p14:creationId xmlns:p14="http://schemas.microsoft.com/office/powerpoint/2010/main" val="1085498283"/>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917987" y="570156"/>
            <a:ext cx="10341684"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932330" y="2248348"/>
            <a:ext cx="10327340"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80504" y="6161443"/>
            <a:ext cx="28448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11/18/2021</a:t>
            </a:fld>
            <a:endParaRPr lang="en-US"/>
          </a:p>
        </p:txBody>
      </p:sp>
      <p:sp>
        <p:nvSpPr>
          <p:cNvPr id="5" name="Footer Placeholder 4"/>
          <p:cNvSpPr>
            <a:spLocks noGrp="1"/>
          </p:cNvSpPr>
          <p:nvPr>
            <p:ph type="ftr" sz="quarter" idx="3"/>
          </p:nvPr>
        </p:nvSpPr>
        <p:spPr>
          <a:xfrm>
            <a:off x="4165600" y="6161443"/>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8852352" y="6161443"/>
            <a:ext cx="28448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0064267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hyperlink" Target="https://www.mghp3.org/about-postpartum-psychosis"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s://www.nhs.uk/mental-health/conditions/clinical-depression/overview/" TargetMode="External"/><Relationship Id="rId2" Type="http://schemas.openxmlformats.org/officeDocument/2006/relationships/hyperlink" Target="https://www.nhs.uk/mental-health/feelings-symptoms-behaviours/feelings-and-symptoms/hallucinations-hearing-voices/"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5.xml"/><Relationship Id="rId4" Type="http://schemas.openxmlformats.org/officeDocument/2006/relationships/image" Target="../media/image18.jpeg"/></Relationships>
</file>

<file path=ppt/slides/_rels/slide7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image" Target="../media/image22.jpeg"/><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2" Type="http://schemas.openxmlformats.org/officeDocument/2006/relationships/hyperlink" Target="https://www.uptodate.com/contents/anti-d-immune-globulin-rho-d-immune-globulin-drug-information?search=Postpartum+immunization&amp;topicRef=6711&amp;source=see_link" TargetMode="Externa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61C4E-8CCE-49E5-85CE-F40D6982AE4D}"/>
              </a:ext>
            </a:extLst>
          </p:cNvPr>
          <p:cNvSpPr>
            <a:spLocks noGrp="1"/>
          </p:cNvSpPr>
          <p:nvPr>
            <p:ph type="ctrTitle"/>
          </p:nvPr>
        </p:nvSpPr>
        <p:spPr/>
        <p:txBody>
          <a:bodyPr/>
          <a:lstStyle/>
          <a:p>
            <a:r>
              <a:rPr lang="en-US" b="1" dirty="0"/>
              <a:t>Puerperium and It’s Complication</a:t>
            </a:r>
          </a:p>
        </p:txBody>
      </p:sp>
      <p:sp>
        <p:nvSpPr>
          <p:cNvPr id="3" name="Subtitle 2">
            <a:extLst>
              <a:ext uri="{FF2B5EF4-FFF2-40B4-BE49-F238E27FC236}">
                <a16:creationId xmlns:a16="http://schemas.microsoft.com/office/drawing/2014/main" id="{F75BB892-6D58-4E9E-806C-187662A01F87}"/>
              </a:ext>
            </a:extLst>
          </p:cNvPr>
          <p:cNvSpPr>
            <a:spLocks noGrp="1"/>
          </p:cNvSpPr>
          <p:nvPr>
            <p:ph type="subTitle" idx="1"/>
          </p:nvPr>
        </p:nvSpPr>
        <p:spPr/>
        <p:txBody>
          <a:bodyPr>
            <a:normAutofit fontScale="92500" lnSpcReduction="20000"/>
          </a:bodyPr>
          <a:lstStyle/>
          <a:p>
            <a:r>
              <a:rPr lang="en-US" dirty="0"/>
              <a:t>Prepared by : Juman Alzaghari</a:t>
            </a:r>
          </a:p>
          <a:p>
            <a:r>
              <a:rPr lang="en-US" dirty="0"/>
              <a:t>Khaled Samara </a:t>
            </a:r>
            <a:br>
              <a:rPr lang="en-US" dirty="0"/>
            </a:br>
            <a:r>
              <a:rPr lang="en-US" dirty="0" err="1"/>
              <a:t>Suha</a:t>
            </a:r>
            <a:r>
              <a:rPr lang="en-US" dirty="0"/>
              <a:t> Khaled</a:t>
            </a:r>
          </a:p>
          <a:p>
            <a:r>
              <a:rPr lang="en-US" u="sng" dirty="0"/>
              <a:t>Supervised by:</a:t>
            </a:r>
          </a:p>
          <a:p>
            <a:r>
              <a:rPr lang="en-US" dirty="0"/>
              <a:t>Dr. </a:t>
            </a:r>
            <a:r>
              <a:rPr lang="en-US" dirty="0" err="1"/>
              <a:t>Ahlam</a:t>
            </a:r>
            <a:r>
              <a:rPr lang="en-US" dirty="0"/>
              <a:t> </a:t>
            </a:r>
            <a:r>
              <a:rPr lang="en-US" dirty="0" err="1"/>
              <a:t>Alkarabsheh</a:t>
            </a:r>
            <a:endParaRPr lang="en-US" dirty="0"/>
          </a:p>
          <a:p>
            <a:endParaRPr lang="en-US" dirty="0"/>
          </a:p>
          <a:p>
            <a:endParaRPr lang="en-US" dirty="0"/>
          </a:p>
        </p:txBody>
      </p:sp>
    </p:spTree>
    <p:extLst>
      <p:ext uri="{BB962C8B-B14F-4D97-AF65-F5344CB8AC3E}">
        <p14:creationId xmlns:p14="http://schemas.microsoft.com/office/powerpoint/2010/main" val="2089049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03512" y="84341"/>
            <a:ext cx="7498080" cy="1143000"/>
          </a:xfrm>
        </p:spPr>
        <p:txBody>
          <a:bodyPr>
            <a:normAutofit fontScale="90000"/>
          </a:bodyPr>
          <a:lstStyle/>
          <a:p>
            <a:r>
              <a:rPr lang="en-US" dirty="0"/>
              <a:t>Assess of involution : fundal height </a:t>
            </a:r>
            <a:endParaRPr lang="en-GB" dirty="0"/>
          </a:p>
        </p:txBody>
      </p:sp>
      <p:sp>
        <p:nvSpPr>
          <p:cNvPr id="3" name="Content Placeholder 2"/>
          <p:cNvSpPr>
            <a:spLocks noGrp="1"/>
          </p:cNvSpPr>
          <p:nvPr>
            <p:ph sz="quarter" idx="1"/>
          </p:nvPr>
        </p:nvSpPr>
        <p:spPr>
          <a:xfrm>
            <a:off x="1991544" y="1268760"/>
            <a:ext cx="8229600" cy="4937760"/>
          </a:xfrm>
        </p:spPr>
        <p:txBody>
          <a:bodyPr>
            <a:normAutofit fontScale="85000" lnSpcReduction="10000"/>
          </a:bodyPr>
          <a:lstStyle/>
          <a:p>
            <a:pPr marL="82296" indent="0">
              <a:buNone/>
            </a:pPr>
            <a:r>
              <a:rPr lang="en-MY" dirty="0"/>
              <a:t>Fundal height decrease 1cm per day</a:t>
            </a:r>
          </a:p>
          <a:p>
            <a:r>
              <a:rPr lang="en-US" b="0" i="0" dirty="0">
                <a:solidFill>
                  <a:srgbClr val="232323"/>
                </a:solidFill>
                <a:effectLst/>
                <a:latin typeface="Arial" panose="020B0604020202020204" pitchFamily="34" charset="0"/>
              </a:rPr>
              <a:t>Immediately after delivery, the fundus is normally firm, nontender, globular, and located midway between the symphysis pubis and umbilicus. </a:t>
            </a:r>
          </a:p>
          <a:p>
            <a:r>
              <a:rPr lang="en-US" b="0" i="0" dirty="0">
                <a:solidFill>
                  <a:srgbClr val="232323"/>
                </a:solidFill>
                <a:effectLst/>
                <a:latin typeface="Arial" panose="020B0604020202020204" pitchFamily="34" charset="0"/>
              </a:rPr>
              <a:t>In the next 12 hours, it rises to just above or below the umbilicus, then recedes by approximately 1 cm/day to again lie midway between the symphysis pubis and umbilicus by the end of the first postpartum week. </a:t>
            </a:r>
          </a:p>
          <a:p>
            <a:pPr marL="82296" indent="0" algn="l">
              <a:buNone/>
            </a:pPr>
            <a:br>
              <a:rPr lang="en-MY" dirty="0"/>
            </a:br>
            <a:r>
              <a:rPr lang="en-MY" dirty="0"/>
              <a:t>NOTE:  </a:t>
            </a:r>
            <a:r>
              <a:rPr lang="en-GB" dirty="0"/>
              <a:t>The uterus never returns quite</a:t>
            </a:r>
            <a:br>
              <a:rPr lang="en-GB" dirty="0"/>
            </a:br>
            <a:r>
              <a:rPr lang="en-GB" dirty="0"/>
              <a:t>to </a:t>
            </a:r>
            <a:r>
              <a:rPr lang="en-GB" dirty="0" err="1"/>
              <a:t>nulliparous</a:t>
            </a:r>
            <a:r>
              <a:rPr lang="en-GB" dirty="0"/>
              <a:t> size but close to it.</a:t>
            </a:r>
            <a:endParaRPr lang="en-MY" dirty="0"/>
          </a:p>
        </p:txBody>
      </p:sp>
    </p:spTree>
    <p:extLst>
      <p:ext uri="{BB962C8B-B14F-4D97-AF65-F5344CB8AC3E}">
        <p14:creationId xmlns:p14="http://schemas.microsoft.com/office/powerpoint/2010/main" val="2534825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B2AFF05-09E1-4EFB-B10B-A0144C8DA1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4835" y="993912"/>
            <a:ext cx="5556906" cy="5446644"/>
          </a:xfrm>
          <a:prstGeom prst="rect">
            <a:avLst/>
          </a:prstGeom>
        </p:spPr>
      </p:pic>
    </p:spTree>
    <p:extLst>
      <p:ext uri="{BB962C8B-B14F-4D97-AF65-F5344CB8AC3E}">
        <p14:creationId xmlns:p14="http://schemas.microsoft.com/office/powerpoint/2010/main" val="2441549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85751"/>
            <a:ext cx="8229600" cy="5840413"/>
          </a:xfrm>
        </p:spPr>
        <p:txBody>
          <a:bodyPr>
            <a:normAutofit/>
          </a:bodyPr>
          <a:lstStyle/>
          <a:p>
            <a:pPr algn="l" rtl="0" eaLnBrk="1" hangingPunct="1">
              <a:buFont typeface="Arial" charset="0"/>
              <a:buNone/>
            </a:pPr>
            <a:r>
              <a:rPr lang="en-US" sz="3600" b="1" dirty="0"/>
              <a:t>B- Lochia: </a:t>
            </a:r>
          </a:p>
          <a:p>
            <a:pPr rtl="0" eaLnBrk="1" hangingPunct="1">
              <a:buFont typeface="Arial" charset="0"/>
              <a:buNone/>
            </a:pPr>
            <a:r>
              <a:rPr lang="en-US" sz="2400" dirty="0"/>
              <a:t>  </a:t>
            </a:r>
            <a:r>
              <a:rPr lang="en-US" sz="2400" dirty="0">
                <a:latin typeface="Times New Roman" charset="0"/>
              </a:rPr>
              <a:t> - It’s a blood stained uterine discharge that flows after delivery to about </a:t>
            </a:r>
            <a:r>
              <a:rPr lang="en-US" sz="2800" dirty="0">
                <a:solidFill>
                  <a:srgbClr val="FF0000"/>
                </a:solidFill>
                <a:latin typeface="Times New Roman" charset="0"/>
              </a:rPr>
              <a:t>3-5 weeks </a:t>
            </a:r>
            <a:r>
              <a:rPr lang="en-US" sz="2400" dirty="0">
                <a:latin typeface="Times New Roman" charset="0"/>
              </a:rPr>
              <a:t>postpartum.</a:t>
            </a:r>
            <a:br>
              <a:rPr lang="en-US" sz="2400" dirty="0">
                <a:latin typeface="Times New Roman" charset="0"/>
              </a:rPr>
            </a:br>
            <a:r>
              <a:rPr lang="en-US" sz="2400" dirty="0">
                <a:latin typeface="Times New Roman" charset="0"/>
              </a:rPr>
              <a:t>- It is composed of cervical mucous, vaginal transudate and necrotic debris.</a:t>
            </a:r>
            <a:br>
              <a:rPr lang="en-US" sz="2400" dirty="0">
                <a:latin typeface="Times New Roman" charset="0"/>
              </a:rPr>
            </a:br>
            <a:r>
              <a:rPr lang="en-US" sz="2400" dirty="0">
                <a:latin typeface="Times New Roman" charset="0"/>
              </a:rPr>
              <a:t>- Lochia flow slightly increased after breastfeeding (oxytocin release).</a:t>
            </a:r>
            <a:br>
              <a:rPr lang="en-US" sz="2400" dirty="0">
                <a:latin typeface="Times New Roman" charset="0"/>
              </a:rPr>
            </a:br>
            <a:r>
              <a:rPr lang="en-US" sz="2400" dirty="0">
                <a:latin typeface="Times New Roman" charset="0"/>
              </a:rPr>
              <a:t>- Stages of Lochia:-</a:t>
            </a:r>
          </a:p>
          <a:p>
            <a:pPr algn="l" rtl="0" eaLnBrk="1" hangingPunct="1">
              <a:buFont typeface="Arial" charset="0"/>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733562272"/>
              </p:ext>
            </p:extLst>
          </p:nvPr>
        </p:nvGraphicFramePr>
        <p:xfrm>
          <a:off x="2207568" y="3933057"/>
          <a:ext cx="7488832" cy="2626885"/>
        </p:xfrm>
        <a:graphic>
          <a:graphicData uri="http://schemas.openxmlformats.org/drawingml/2006/table">
            <a:tbl>
              <a:tblPr firstRow="1" bandRow="1">
                <a:tableStyleId>{5C22544A-7EE6-4342-B048-85BDC9FD1C3A}</a:tableStyleId>
              </a:tblPr>
              <a:tblGrid>
                <a:gridCol w="1810487">
                  <a:extLst>
                    <a:ext uri="{9D8B030D-6E8A-4147-A177-3AD203B41FA5}">
                      <a16:colId xmlns:a16="http://schemas.microsoft.com/office/drawing/2014/main" val="3241321017"/>
                    </a:ext>
                  </a:extLst>
                </a:gridCol>
                <a:gridCol w="1812902">
                  <a:extLst>
                    <a:ext uri="{9D8B030D-6E8A-4147-A177-3AD203B41FA5}">
                      <a16:colId xmlns:a16="http://schemas.microsoft.com/office/drawing/2014/main" val="3431312534"/>
                    </a:ext>
                  </a:extLst>
                </a:gridCol>
                <a:gridCol w="1993235">
                  <a:extLst>
                    <a:ext uri="{9D8B030D-6E8A-4147-A177-3AD203B41FA5}">
                      <a16:colId xmlns:a16="http://schemas.microsoft.com/office/drawing/2014/main" val="1379499631"/>
                    </a:ext>
                  </a:extLst>
                </a:gridCol>
                <a:gridCol w="1872208">
                  <a:extLst>
                    <a:ext uri="{9D8B030D-6E8A-4147-A177-3AD203B41FA5}">
                      <a16:colId xmlns:a16="http://schemas.microsoft.com/office/drawing/2014/main" val="319128597"/>
                    </a:ext>
                  </a:extLst>
                </a:gridCol>
              </a:tblGrid>
              <a:tr h="438073">
                <a:tc>
                  <a:txBody>
                    <a:bodyPr/>
                    <a:lstStyle/>
                    <a:p>
                      <a:r>
                        <a:rPr lang="en-US" sz="1800" dirty="0"/>
                        <a:t>Traits</a:t>
                      </a:r>
                    </a:p>
                  </a:txBody>
                  <a:tcPr/>
                </a:tc>
                <a:tc>
                  <a:txBody>
                    <a:bodyPr/>
                    <a:lstStyle/>
                    <a:p>
                      <a:r>
                        <a:rPr lang="en-US" sz="1800" dirty="0"/>
                        <a:t>Lochia rubra</a:t>
                      </a:r>
                    </a:p>
                  </a:txBody>
                  <a:tcPr/>
                </a:tc>
                <a:tc>
                  <a:txBody>
                    <a:bodyPr/>
                    <a:lstStyle/>
                    <a:p>
                      <a:r>
                        <a:rPr lang="en-US" sz="1800" dirty="0"/>
                        <a:t>Lochia serosa </a:t>
                      </a:r>
                    </a:p>
                  </a:txBody>
                  <a:tcPr/>
                </a:tc>
                <a:tc>
                  <a:txBody>
                    <a:bodyPr/>
                    <a:lstStyle/>
                    <a:p>
                      <a:r>
                        <a:rPr lang="en-US" sz="1800" dirty="0"/>
                        <a:t>Lochia alba</a:t>
                      </a:r>
                    </a:p>
                  </a:txBody>
                  <a:tcPr/>
                </a:tc>
                <a:extLst>
                  <a:ext uri="{0D108BD9-81ED-4DB2-BD59-A6C34878D82A}">
                    <a16:rowId xmlns:a16="http://schemas.microsoft.com/office/drawing/2014/main" val="3849213965"/>
                  </a:ext>
                </a:extLst>
              </a:tr>
              <a:tr h="594099">
                <a:tc>
                  <a:txBody>
                    <a:bodyPr/>
                    <a:lstStyle/>
                    <a:p>
                      <a:r>
                        <a:rPr lang="en-US" sz="1600" dirty="0" err="1"/>
                        <a:t>Colour</a:t>
                      </a:r>
                      <a:endParaRPr lang="en-US" sz="1600" dirty="0"/>
                    </a:p>
                  </a:txBody>
                  <a:tcPr/>
                </a:tc>
                <a:tc>
                  <a:txBody>
                    <a:bodyPr/>
                    <a:lstStyle/>
                    <a:p>
                      <a:r>
                        <a:rPr lang="en-US" sz="2400" b="1" dirty="0">
                          <a:solidFill>
                            <a:srgbClr val="FF3B59"/>
                          </a:solidFill>
                        </a:rPr>
                        <a:t>Red</a:t>
                      </a:r>
                      <a:r>
                        <a:rPr lang="en-US" sz="2400" b="1" baseline="0" dirty="0">
                          <a:solidFill>
                            <a:srgbClr val="FF3B59"/>
                          </a:solidFill>
                        </a:rPr>
                        <a:t> </a:t>
                      </a:r>
                      <a:endParaRPr lang="en-US" sz="2400" b="1" dirty="0">
                        <a:solidFill>
                          <a:srgbClr val="FF3B59"/>
                        </a:solidFill>
                      </a:endParaRPr>
                    </a:p>
                  </a:txBody>
                  <a:tcPr/>
                </a:tc>
                <a:tc>
                  <a:txBody>
                    <a:bodyPr/>
                    <a:lstStyle/>
                    <a:p>
                      <a:r>
                        <a:rPr lang="en-US" sz="2000" dirty="0">
                          <a:solidFill>
                            <a:schemeClr val="accent1">
                              <a:lumMod val="75000"/>
                            </a:schemeClr>
                          </a:solidFill>
                        </a:rPr>
                        <a:t>Yellow</a:t>
                      </a:r>
                      <a:r>
                        <a:rPr lang="en-US" baseline="0" dirty="0"/>
                        <a:t> or pale brown </a:t>
                      </a:r>
                      <a:endParaRPr lang="en-US" dirty="0"/>
                    </a:p>
                  </a:txBody>
                  <a:tcPr/>
                </a:tc>
                <a:tc>
                  <a:txBody>
                    <a:bodyPr/>
                    <a:lstStyle/>
                    <a:p>
                      <a:r>
                        <a:rPr lang="en-US" dirty="0"/>
                        <a:t>Pale </a:t>
                      </a:r>
                      <a:r>
                        <a:rPr lang="en-US" sz="2400" dirty="0">
                          <a:solidFill>
                            <a:schemeClr val="tx1"/>
                          </a:solidFill>
                        </a:rPr>
                        <a:t>white </a:t>
                      </a:r>
                      <a:endParaRPr lang="en-US" dirty="0">
                        <a:solidFill>
                          <a:schemeClr val="tx1"/>
                        </a:solidFill>
                      </a:endParaRPr>
                    </a:p>
                  </a:txBody>
                  <a:tcPr/>
                </a:tc>
                <a:extLst>
                  <a:ext uri="{0D108BD9-81ED-4DB2-BD59-A6C34878D82A}">
                    <a16:rowId xmlns:a16="http://schemas.microsoft.com/office/drawing/2014/main" val="476685530"/>
                  </a:ext>
                </a:extLst>
              </a:tr>
              <a:tr h="1080179">
                <a:tc>
                  <a:txBody>
                    <a:bodyPr/>
                    <a:lstStyle/>
                    <a:p>
                      <a:r>
                        <a:rPr lang="en-US" sz="1600" dirty="0"/>
                        <a:t>Composition</a:t>
                      </a:r>
                    </a:p>
                  </a:txBody>
                  <a:tcPr/>
                </a:tc>
                <a:tc>
                  <a:txBody>
                    <a:bodyPr/>
                    <a:lstStyle/>
                    <a:p>
                      <a:r>
                        <a:rPr lang="en-US" sz="1800" dirty="0"/>
                        <a:t>Mainly RBC</a:t>
                      </a:r>
                      <a:r>
                        <a:rPr lang="en-US" sz="1800" baseline="0" dirty="0"/>
                        <a:t> leucocytes, decidua , mucus</a:t>
                      </a:r>
                      <a:endParaRPr lang="en-US" sz="1800" dirty="0"/>
                    </a:p>
                  </a:txBody>
                  <a:tcPr/>
                </a:tc>
                <a:tc>
                  <a:txBody>
                    <a:bodyPr/>
                    <a:lstStyle/>
                    <a:p>
                      <a:r>
                        <a:rPr lang="en-US" sz="1600" dirty="0"/>
                        <a:t>Mainly mucus</a:t>
                      </a:r>
                      <a:r>
                        <a:rPr lang="en-US" sz="1600" baseline="0" dirty="0"/>
                        <a:t> , and serum few RBC and leucocytes</a:t>
                      </a:r>
                      <a:endParaRPr lang="en-US" sz="1600" dirty="0"/>
                    </a:p>
                  </a:txBody>
                  <a:tcPr/>
                </a:tc>
                <a:tc>
                  <a:txBody>
                    <a:bodyPr/>
                    <a:lstStyle/>
                    <a:p>
                      <a:r>
                        <a:rPr lang="en-US" sz="1600" dirty="0"/>
                        <a:t>Mucus ,</a:t>
                      </a:r>
                      <a:r>
                        <a:rPr lang="en-US" sz="1600" dirty="0" err="1"/>
                        <a:t>seous</a:t>
                      </a:r>
                      <a:r>
                        <a:rPr lang="en-US" sz="1600" dirty="0"/>
                        <a:t> ,exudates</a:t>
                      </a:r>
                      <a:r>
                        <a:rPr lang="en-US" sz="1600" baseline="0" dirty="0"/>
                        <a:t> ,epithelial cell,</a:t>
                      </a:r>
                    </a:p>
                    <a:p>
                      <a:r>
                        <a:rPr lang="en-US" sz="1600" baseline="0" dirty="0"/>
                        <a:t>leucocytes</a:t>
                      </a:r>
                      <a:endParaRPr lang="en-US" sz="1600" dirty="0"/>
                    </a:p>
                  </a:txBody>
                  <a:tcPr/>
                </a:tc>
                <a:extLst>
                  <a:ext uri="{0D108BD9-81ED-4DB2-BD59-A6C34878D82A}">
                    <a16:rowId xmlns:a16="http://schemas.microsoft.com/office/drawing/2014/main" val="2587306696"/>
                  </a:ext>
                </a:extLst>
              </a:tr>
              <a:tr h="438073">
                <a:tc>
                  <a:txBody>
                    <a:bodyPr/>
                    <a:lstStyle/>
                    <a:p>
                      <a:r>
                        <a:rPr lang="en-US" sz="1600" dirty="0">
                          <a:solidFill>
                            <a:schemeClr val="bg1"/>
                          </a:solidFill>
                        </a:rPr>
                        <a:t>Duration</a:t>
                      </a:r>
                    </a:p>
                  </a:txBody>
                  <a:tcPr/>
                </a:tc>
                <a:tc>
                  <a:txBody>
                    <a:bodyPr/>
                    <a:lstStyle/>
                    <a:p>
                      <a:r>
                        <a:rPr lang="en-US" sz="1800" dirty="0">
                          <a:solidFill>
                            <a:schemeClr val="accent1">
                              <a:lumMod val="50000"/>
                            </a:schemeClr>
                          </a:solidFill>
                        </a:rPr>
                        <a:t>1-4 days</a:t>
                      </a:r>
                    </a:p>
                  </a:txBody>
                  <a:tcPr/>
                </a:tc>
                <a:tc>
                  <a:txBody>
                    <a:bodyPr/>
                    <a:lstStyle/>
                    <a:p>
                      <a:r>
                        <a:rPr lang="en-US" sz="1800" dirty="0">
                          <a:solidFill>
                            <a:schemeClr val="accent1">
                              <a:lumMod val="50000"/>
                            </a:schemeClr>
                          </a:solidFill>
                        </a:rPr>
                        <a:t>2-3 weeks</a:t>
                      </a:r>
                    </a:p>
                  </a:txBody>
                  <a:tcPr/>
                </a:tc>
                <a:tc>
                  <a:txBody>
                    <a:bodyPr/>
                    <a:lstStyle/>
                    <a:p>
                      <a:r>
                        <a:rPr lang="en-US" sz="1800" dirty="0">
                          <a:solidFill>
                            <a:schemeClr val="accent1">
                              <a:lumMod val="50000"/>
                            </a:schemeClr>
                          </a:solidFill>
                        </a:rPr>
                        <a:t>Till the 6 weeks</a:t>
                      </a:r>
                    </a:p>
                  </a:txBody>
                  <a:tcPr/>
                </a:tc>
                <a:extLst>
                  <a:ext uri="{0D108BD9-81ED-4DB2-BD59-A6C34878D82A}">
                    <a16:rowId xmlns:a16="http://schemas.microsoft.com/office/drawing/2014/main" val="559656588"/>
                  </a:ext>
                </a:extLst>
              </a:tr>
            </a:tbl>
          </a:graphicData>
        </a:graphic>
      </p:graphicFrame>
    </p:spTree>
    <p:extLst>
      <p:ext uri="{BB962C8B-B14F-4D97-AF65-F5344CB8AC3E}">
        <p14:creationId xmlns:p14="http://schemas.microsoft.com/office/powerpoint/2010/main" val="3464360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0"/>
            <a:ext cx="7498080" cy="642918"/>
          </a:xfrm>
        </p:spPr>
        <p:txBody>
          <a:bodyPr>
            <a:normAutofit fontScale="90000"/>
          </a:bodyPr>
          <a:lstStyle/>
          <a:p>
            <a:pPr algn="ctr"/>
            <a:r>
              <a:rPr lang="en-US" sz="4400" b="1" dirty="0">
                <a:solidFill>
                  <a:srgbClr val="FF0000"/>
                </a:solidFill>
              </a:rPr>
              <a:t>After Pain</a:t>
            </a:r>
            <a:endParaRPr lang="en-IN" dirty="0"/>
          </a:p>
        </p:txBody>
      </p:sp>
      <p:sp>
        <p:nvSpPr>
          <p:cNvPr id="3" name="Content Placeholder 2"/>
          <p:cNvSpPr>
            <a:spLocks noGrp="1"/>
          </p:cNvSpPr>
          <p:nvPr>
            <p:ph idx="1"/>
          </p:nvPr>
        </p:nvSpPr>
        <p:spPr>
          <a:xfrm>
            <a:off x="2309786" y="500042"/>
            <a:ext cx="8143932" cy="6357958"/>
          </a:xfrm>
        </p:spPr>
        <p:txBody>
          <a:bodyPr>
            <a:noAutofit/>
          </a:bodyPr>
          <a:lstStyle/>
          <a:p>
            <a:pPr marL="402336" lvl="1" indent="0">
              <a:buNone/>
            </a:pPr>
            <a:r>
              <a:rPr lang="en-MY" sz="2400" dirty="0"/>
              <a:t>Uterine contractions that continue following delivery. To Stop the bleeding from the area where the placenta was attached.</a:t>
            </a:r>
            <a:endParaRPr lang="en-US" sz="2300" dirty="0">
              <a:solidFill>
                <a:srgbClr val="FF0000"/>
              </a:solidFill>
            </a:endParaRPr>
          </a:p>
          <a:p>
            <a:pPr algn="just">
              <a:buFont typeface="Wingdings" pitchFamily="2" charset="2"/>
              <a:buChar char="q"/>
            </a:pPr>
            <a:r>
              <a:rPr lang="en-US" sz="2300" dirty="0">
                <a:solidFill>
                  <a:srgbClr val="0000CC"/>
                </a:solidFill>
              </a:rPr>
              <a:t>Characteristic of after pain:</a:t>
            </a:r>
          </a:p>
          <a:p>
            <a:pPr algn="just">
              <a:buClr>
                <a:srgbClr val="0000CC"/>
              </a:buClr>
              <a:buFont typeface="Wingdings" pitchFamily="2" charset="2"/>
              <a:buChar char="Ø"/>
            </a:pPr>
            <a:r>
              <a:rPr lang="en-US" sz="2300" dirty="0"/>
              <a:t>Occur during the </a:t>
            </a:r>
            <a:r>
              <a:rPr lang="en-US" sz="2300" dirty="0">
                <a:solidFill>
                  <a:srgbClr val="FF0000"/>
                </a:solidFill>
              </a:rPr>
              <a:t>1</a:t>
            </a:r>
            <a:r>
              <a:rPr lang="en-US" sz="2300" baseline="30000" dirty="0">
                <a:solidFill>
                  <a:srgbClr val="FF0000"/>
                </a:solidFill>
              </a:rPr>
              <a:t>st</a:t>
            </a:r>
            <a:r>
              <a:rPr lang="en-US" sz="2300" dirty="0">
                <a:solidFill>
                  <a:srgbClr val="FF0000"/>
                </a:solidFill>
              </a:rPr>
              <a:t> 2-3 days </a:t>
            </a:r>
            <a:r>
              <a:rPr lang="en-US" sz="2300" dirty="0"/>
              <a:t>of </a:t>
            </a:r>
            <a:r>
              <a:rPr lang="en-US" sz="2300" dirty="0" err="1"/>
              <a:t>puerperium</a:t>
            </a:r>
            <a:r>
              <a:rPr lang="en-US" sz="2300" dirty="0"/>
              <a:t> </a:t>
            </a:r>
          </a:p>
          <a:p>
            <a:pPr algn="just">
              <a:buClr>
                <a:srgbClr val="0000CC"/>
              </a:buClr>
              <a:buFont typeface="Wingdings" pitchFamily="2" charset="2"/>
              <a:buChar char="Ø"/>
            </a:pPr>
            <a:r>
              <a:rPr lang="en-US" sz="2300" dirty="0">
                <a:solidFill>
                  <a:srgbClr val="FF0000"/>
                </a:solidFill>
              </a:rPr>
              <a:t>Abdominal</a:t>
            </a:r>
            <a:r>
              <a:rPr lang="en-US" sz="2300" dirty="0"/>
              <a:t> pains (like cramps) and </a:t>
            </a:r>
            <a:r>
              <a:rPr lang="en-US" sz="2300" dirty="0">
                <a:solidFill>
                  <a:srgbClr val="FF0000"/>
                </a:solidFill>
              </a:rPr>
              <a:t>back</a:t>
            </a:r>
            <a:r>
              <a:rPr lang="en-US" sz="2300" dirty="0"/>
              <a:t> pain.</a:t>
            </a:r>
          </a:p>
          <a:p>
            <a:pPr algn="just">
              <a:buClr>
                <a:srgbClr val="0000CC"/>
              </a:buClr>
              <a:buFont typeface="Wingdings" pitchFamily="2" charset="2"/>
              <a:buChar char="Ø"/>
            </a:pPr>
            <a:r>
              <a:rPr lang="en-US" sz="2300" dirty="0"/>
              <a:t>Strong, regular, and coordinated.</a:t>
            </a:r>
          </a:p>
          <a:p>
            <a:pPr algn="just">
              <a:buClr>
                <a:srgbClr val="0000CC"/>
              </a:buClr>
              <a:buFont typeface="Wingdings" pitchFamily="2" charset="2"/>
              <a:buChar char="Ø"/>
            </a:pPr>
            <a:r>
              <a:rPr lang="en-US" sz="2300" dirty="0"/>
              <a:t>The </a:t>
            </a:r>
            <a:r>
              <a:rPr lang="en-US" sz="2300" dirty="0">
                <a:solidFill>
                  <a:srgbClr val="FF0000"/>
                </a:solidFill>
              </a:rPr>
              <a:t>intensity</a:t>
            </a:r>
            <a:r>
              <a:rPr lang="en-US" sz="2300" dirty="0"/>
              <a:t>, </a:t>
            </a:r>
            <a:r>
              <a:rPr lang="en-US" sz="2300" dirty="0">
                <a:solidFill>
                  <a:srgbClr val="FF0000"/>
                </a:solidFill>
              </a:rPr>
              <a:t>frequency</a:t>
            </a:r>
            <a:r>
              <a:rPr lang="en-US" sz="2300" dirty="0"/>
              <a:t> and </a:t>
            </a:r>
            <a:r>
              <a:rPr lang="en-US" sz="2300" dirty="0">
                <a:solidFill>
                  <a:srgbClr val="FF0000"/>
                </a:solidFill>
              </a:rPr>
              <a:t>regularity</a:t>
            </a:r>
            <a:r>
              <a:rPr lang="en-US" sz="2300" dirty="0"/>
              <a:t> of contraction decrease after the 1</a:t>
            </a:r>
            <a:r>
              <a:rPr lang="en-US" sz="2300" baseline="30000" dirty="0"/>
              <a:t>st</a:t>
            </a:r>
            <a:r>
              <a:rPr lang="en-US" sz="2300" dirty="0"/>
              <a:t> postpartum day.</a:t>
            </a:r>
          </a:p>
          <a:p>
            <a:pPr algn="just">
              <a:buFont typeface="Monotype Sorts" pitchFamily="2" charset="2"/>
              <a:buNone/>
            </a:pPr>
            <a:r>
              <a:rPr lang="en-US" sz="2300" dirty="0">
                <a:solidFill>
                  <a:srgbClr val="FF0000"/>
                </a:solidFill>
              </a:rPr>
              <a:t>More severe </a:t>
            </a:r>
            <a:r>
              <a:rPr lang="en-US" sz="2300" dirty="0"/>
              <a:t>in </a:t>
            </a:r>
            <a:r>
              <a:rPr lang="en-US" sz="2300" u="sng" dirty="0"/>
              <a:t>breastfeeding mother</a:t>
            </a:r>
            <a:r>
              <a:rPr lang="en-US" sz="2300" dirty="0"/>
              <a:t>  and </a:t>
            </a:r>
            <a:r>
              <a:rPr lang="en-US" sz="2300" dirty="0">
                <a:solidFill>
                  <a:srgbClr val="FF0000"/>
                </a:solidFill>
              </a:rPr>
              <a:t>multiparas</a:t>
            </a:r>
            <a:r>
              <a:rPr lang="en-US" sz="2300" dirty="0"/>
              <a:t> women </a:t>
            </a:r>
          </a:p>
          <a:p>
            <a:pPr algn="just">
              <a:buFont typeface="Monotype Sorts" pitchFamily="2" charset="2"/>
              <a:buNone/>
            </a:pPr>
            <a:r>
              <a:rPr lang="en-US" sz="2300" dirty="0"/>
              <a:t>May require </a:t>
            </a:r>
            <a:r>
              <a:rPr lang="en-US" sz="2300" dirty="0">
                <a:solidFill>
                  <a:srgbClr val="FF0000"/>
                </a:solidFill>
              </a:rPr>
              <a:t>analgesia</a:t>
            </a:r>
            <a:r>
              <a:rPr lang="en-US" sz="2300" dirty="0"/>
              <a:t> for pain relief .</a:t>
            </a:r>
          </a:p>
          <a:p>
            <a:pPr marL="82296" indent="0" algn="just">
              <a:buClr>
                <a:srgbClr val="0000CC"/>
              </a:buClr>
              <a:buNone/>
            </a:pPr>
            <a:endParaRPr lang="en-US" sz="2300" dirty="0"/>
          </a:p>
          <a:p>
            <a:pPr algn="just"/>
            <a:endParaRPr lang="en-IN" sz="2300" dirty="0"/>
          </a:p>
        </p:txBody>
      </p:sp>
    </p:spTree>
    <p:extLst>
      <p:ext uri="{BB962C8B-B14F-4D97-AF65-F5344CB8AC3E}">
        <p14:creationId xmlns:p14="http://schemas.microsoft.com/office/powerpoint/2010/main" val="175841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to="" calcmode="lin" valueType="num">
                                      <p:cBhvr>
                                        <p:cTn id="14" dur="1" fill="hold"/>
                                        <p:tgtEl>
                                          <p:spTgt spid="3">
                                            <p:txEl>
                                              <p:pRg st="0" end="0"/>
                                            </p:txEl>
                                          </p:spTgt>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to="" calcmode="lin" valueType="num">
                                      <p:cBhvr>
                                        <p:cTn id="19" dur="1" fill="hold"/>
                                        <p:tgtEl>
                                          <p:spTgt spid="3">
                                            <p:txEl>
                                              <p:pRg st="1" end="1"/>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to="" calcmode="lin" valueType="num">
                                      <p:cBhvr>
                                        <p:cTn id="24" dur="1" fill="hold"/>
                                        <p:tgtEl>
                                          <p:spTgt spid="3">
                                            <p:txEl>
                                              <p:pRg st="2" end="2"/>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to="" calcmode="lin" valueType="num">
                                      <p:cBhvr>
                                        <p:cTn id="29" dur="1" fill="hold"/>
                                        <p:tgtEl>
                                          <p:spTgt spid="3">
                                            <p:txEl>
                                              <p:pRg st="3" end="3"/>
                                            </p:txEl>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to="" calcmode="lin" valueType="num">
                                      <p:cBhvr>
                                        <p:cTn id="34" dur="1" fill="hold"/>
                                        <p:tgtEl>
                                          <p:spTgt spid="3">
                                            <p:txEl>
                                              <p:pRg st="4" end="4"/>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to="" calcmode="lin" valueType="num">
                                      <p:cBhvr>
                                        <p:cTn id="39" dur="1" fill="hold"/>
                                        <p:tgtEl>
                                          <p:spTgt spid="3">
                                            <p:txEl>
                                              <p:pRg st="5" end="5"/>
                                            </p:txEl>
                                          </p:spTgt>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to="" calcmode="lin" valueType="num">
                                      <p:cBhvr>
                                        <p:cTn id="44" dur="1" fill="hold"/>
                                        <p:tgtEl>
                                          <p:spTgt spid="3">
                                            <p:txEl>
                                              <p:pRg st="6" end="6"/>
                                            </p:txEl>
                                          </p:spTgt>
                                        </p:tgtEl>
                                        <p:attrNameLst>
                                          <p:attrName/>
                                        </p:attrNameLst>
                                      </p:cBhvr>
                                    </p:anim>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to="" calcmode="lin" valueType="num">
                                      <p:cBhvr>
                                        <p:cTn id="49"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39616" y="1568"/>
            <a:ext cx="7426072" cy="763136"/>
          </a:xfrm>
        </p:spPr>
        <p:txBody>
          <a:bodyPr/>
          <a:lstStyle/>
          <a:p>
            <a:r>
              <a:rPr lang="en-US" dirty="0"/>
              <a:t>cervix</a:t>
            </a:r>
            <a:endParaRPr lang="en-GB" dirty="0"/>
          </a:p>
        </p:txBody>
      </p:sp>
      <p:sp>
        <p:nvSpPr>
          <p:cNvPr id="3" name="Content Placeholder 2"/>
          <p:cNvSpPr>
            <a:spLocks noGrp="1"/>
          </p:cNvSpPr>
          <p:nvPr>
            <p:ph sz="quarter" idx="1"/>
          </p:nvPr>
        </p:nvSpPr>
        <p:spPr>
          <a:xfrm>
            <a:off x="1843539" y="1037251"/>
            <a:ext cx="7498080" cy="5350295"/>
          </a:xfrm>
        </p:spPr>
        <p:txBody>
          <a:bodyPr>
            <a:normAutofit fontScale="92500" lnSpcReduction="20000"/>
          </a:bodyPr>
          <a:lstStyle/>
          <a:p>
            <a:pPr marL="402336" lvl="1" indent="0">
              <a:buNone/>
            </a:pPr>
            <a:r>
              <a:rPr lang="en-MY" sz="2600" dirty="0">
                <a:latin typeface="Gill Sans MT" pitchFamily="34" charset="0"/>
              </a:rPr>
              <a:t>It loses its elasticity and regains its </a:t>
            </a:r>
            <a:r>
              <a:rPr lang="en-MY" sz="2600" dirty="0" err="1">
                <a:latin typeface="Gill Sans MT" pitchFamily="34" charset="0"/>
              </a:rPr>
              <a:t>prepregnancy</a:t>
            </a:r>
            <a:r>
              <a:rPr lang="en-MY" sz="2600" dirty="0">
                <a:latin typeface="Gill Sans MT" pitchFamily="34" charset="0"/>
              </a:rPr>
              <a:t> firmness.</a:t>
            </a:r>
          </a:p>
          <a:p>
            <a:pPr marL="402336" lvl="1" indent="0">
              <a:buNone/>
            </a:pPr>
            <a:r>
              <a:rPr lang="en-MY" sz="2600" dirty="0">
                <a:solidFill>
                  <a:srgbClr val="FF0000"/>
                </a:solidFill>
                <a:latin typeface="Gill Sans MT" pitchFamily="34" charset="0"/>
              </a:rPr>
              <a:t>Initially</a:t>
            </a:r>
            <a:r>
              <a:rPr lang="en-MY" sz="2600" dirty="0">
                <a:latin typeface="Gill Sans MT" pitchFamily="34" charset="0"/>
              </a:rPr>
              <a:t> </a:t>
            </a:r>
            <a:r>
              <a:rPr lang="en-MY" sz="2600" u="sng" dirty="0">
                <a:solidFill>
                  <a:srgbClr val="FF0000"/>
                </a:solidFill>
                <a:latin typeface="Gill Sans MT" pitchFamily="34" charset="0"/>
              </a:rPr>
              <a:t>soft and </a:t>
            </a:r>
            <a:r>
              <a:rPr lang="en-MY" sz="2600" u="sng" dirty="0" err="1">
                <a:solidFill>
                  <a:srgbClr val="FF0000"/>
                </a:solidFill>
                <a:latin typeface="Gill Sans MT" pitchFamily="34" charset="0"/>
              </a:rPr>
              <a:t>edematous</a:t>
            </a:r>
            <a:r>
              <a:rPr lang="en-MY" sz="2600" dirty="0">
                <a:latin typeface="Gill Sans MT" pitchFamily="34" charset="0"/>
              </a:rPr>
              <a:t>, and has little tone. Small </a:t>
            </a:r>
            <a:r>
              <a:rPr lang="en-MY" sz="2600" u="sng" dirty="0">
                <a:solidFill>
                  <a:srgbClr val="FF0000"/>
                </a:solidFill>
                <a:latin typeface="Gill Sans MT" pitchFamily="34" charset="0"/>
              </a:rPr>
              <a:t>lacerations</a:t>
            </a:r>
            <a:r>
              <a:rPr lang="en-MY" sz="2600" dirty="0">
                <a:latin typeface="Gill Sans MT" pitchFamily="34" charset="0"/>
              </a:rPr>
              <a:t> may be seen.</a:t>
            </a:r>
          </a:p>
          <a:p>
            <a:pPr algn="l"/>
            <a:r>
              <a:rPr lang="en-US" sz="2800" b="0" i="0" u="none" strike="noStrike" baseline="0" dirty="0">
                <a:latin typeface="LiberationSerif"/>
              </a:rPr>
              <a:t>In the </a:t>
            </a:r>
            <a:r>
              <a:rPr lang="en-US" sz="2800" b="0" i="0" u="none" strike="noStrike" baseline="0" dirty="0">
                <a:solidFill>
                  <a:srgbClr val="FF0000"/>
                </a:solidFill>
                <a:latin typeface="LiberationSerif"/>
              </a:rPr>
              <a:t>first few days </a:t>
            </a:r>
            <a:r>
              <a:rPr lang="en-US" sz="2800" b="0" i="0" u="none" strike="noStrike" baseline="0" dirty="0">
                <a:latin typeface="LiberationSerif"/>
              </a:rPr>
              <a:t>the cervix can readily admit two fingers</a:t>
            </a:r>
            <a:r>
              <a:rPr lang="en-US" sz="2600" dirty="0">
                <a:solidFill>
                  <a:srgbClr val="000000"/>
                </a:solidFill>
                <a:latin typeface="Gill Sans MT" pitchFamily="34" charset="0"/>
              </a:rPr>
              <a:t>.      </a:t>
            </a:r>
          </a:p>
          <a:p>
            <a:pPr lvl="1"/>
            <a:endParaRPr lang="en-US" altLang="ko-KR" sz="2600" dirty="0">
              <a:latin typeface="Gill Sans MT" pitchFamily="34" charset="0"/>
              <a:ea typeface="Malgun Gothic" pitchFamily="34" charset="-127"/>
              <a:cs typeface="Lucida Sans" pitchFamily="34" charset="0"/>
            </a:endParaRPr>
          </a:p>
          <a:p>
            <a:r>
              <a:rPr lang="en-US" altLang="ko-KR" sz="2600" dirty="0">
                <a:solidFill>
                  <a:srgbClr val="FF0000"/>
                </a:solidFill>
                <a:latin typeface="Gill Sans MT" pitchFamily="34" charset="0"/>
                <a:ea typeface="Malgun Gothic" pitchFamily="34" charset="-127"/>
                <a:cs typeface="Lucida Sans" pitchFamily="34" charset="0"/>
              </a:rPr>
              <a:t>By the end of the 1</a:t>
            </a:r>
            <a:r>
              <a:rPr lang="en-US" altLang="ko-KR" sz="2600" baseline="30000" dirty="0">
                <a:solidFill>
                  <a:srgbClr val="FF0000"/>
                </a:solidFill>
                <a:latin typeface="Gill Sans MT" pitchFamily="34" charset="0"/>
                <a:ea typeface="Malgun Gothic" pitchFamily="34" charset="-127"/>
                <a:cs typeface="Lucida Sans" pitchFamily="34" charset="0"/>
              </a:rPr>
              <a:t>st</a:t>
            </a:r>
            <a:r>
              <a:rPr lang="en-US" altLang="ko-KR" sz="2600" dirty="0">
                <a:solidFill>
                  <a:srgbClr val="FF0000"/>
                </a:solidFill>
                <a:latin typeface="Gill Sans MT" pitchFamily="34" charset="0"/>
                <a:ea typeface="Malgun Gothic" pitchFamily="34" charset="-127"/>
                <a:cs typeface="Lucida Sans" pitchFamily="34" charset="0"/>
              </a:rPr>
              <a:t> week</a:t>
            </a:r>
            <a:r>
              <a:rPr lang="en-US" altLang="ko-KR" sz="2600" dirty="0">
                <a:latin typeface="Gill Sans MT" pitchFamily="34" charset="0"/>
                <a:ea typeface="Malgun Gothic" pitchFamily="34" charset="-127"/>
                <a:cs typeface="Lucida Sans" pitchFamily="34" charset="0"/>
              </a:rPr>
              <a:t> → </a:t>
            </a:r>
            <a:r>
              <a:rPr lang="en-US" sz="2800" b="0" i="0" u="none" strike="noStrike" baseline="0" dirty="0">
                <a:latin typeface="LiberationSerif"/>
              </a:rPr>
              <a:t>it should</a:t>
            </a:r>
          </a:p>
          <a:p>
            <a:pPr marL="82296" indent="0">
              <a:buNone/>
            </a:pPr>
            <a:r>
              <a:rPr lang="en-US" sz="2800" b="0" i="0" u="none" strike="noStrike" baseline="0" dirty="0">
                <a:latin typeface="LiberationSerif"/>
              </a:rPr>
              <a:t>    become increasingly difficult to pass more than one finger</a:t>
            </a:r>
          </a:p>
          <a:p>
            <a:r>
              <a:rPr lang="en-US" sz="2800" b="0" i="0" u="none" strike="noStrike" baseline="0" dirty="0">
                <a:latin typeface="LiberationSerif"/>
              </a:rPr>
              <a:t> </a:t>
            </a:r>
            <a:r>
              <a:rPr lang="en-US" altLang="ko-KR" sz="2600" dirty="0">
                <a:latin typeface="Gill Sans MT" pitchFamily="34" charset="0"/>
                <a:ea typeface="Malgun Gothic" pitchFamily="34" charset="-127"/>
                <a:cs typeface="Lucida Sans" pitchFamily="34" charset="0"/>
              </a:rPr>
              <a:t>By the </a:t>
            </a:r>
            <a:r>
              <a:rPr lang="en-US" altLang="ko-KR" sz="2600" dirty="0">
                <a:solidFill>
                  <a:srgbClr val="FF0000"/>
                </a:solidFill>
                <a:latin typeface="Gill Sans MT" pitchFamily="34" charset="0"/>
                <a:ea typeface="Malgun Gothic" pitchFamily="34" charset="-127"/>
                <a:cs typeface="Lucida Sans" pitchFamily="34" charset="0"/>
              </a:rPr>
              <a:t>end of the 2</a:t>
            </a:r>
            <a:r>
              <a:rPr lang="en-US" altLang="ko-KR" sz="2600" baseline="30000" dirty="0">
                <a:solidFill>
                  <a:srgbClr val="FF0000"/>
                </a:solidFill>
                <a:latin typeface="Gill Sans MT" pitchFamily="34" charset="0"/>
                <a:ea typeface="Malgun Gothic" pitchFamily="34" charset="-127"/>
                <a:cs typeface="Lucida Sans" pitchFamily="34" charset="0"/>
              </a:rPr>
              <a:t>nd</a:t>
            </a:r>
            <a:r>
              <a:rPr lang="en-US" altLang="ko-KR" sz="2600" dirty="0">
                <a:solidFill>
                  <a:srgbClr val="FF0000"/>
                </a:solidFill>
                <a:latin typeface="Gill Sans MT" pitchFamily="34" charset="0"/>
                <a:ea typeface="Malgun Gothic" pitchFamily="34" charset="-127"/>
                <a:cs typeface="Lucida Sans" pitchFamily="34" charset="0"/>
              </a:rPr>
              <a:t> week</a:t>
            </a:r>
            <a:r>
              <a:rPr lang="en-US" altLang="ko-KR" sz="2600" dirty="0">
                <a:latin typeface="Gill Sans MT" pitchFamily="34" charset="0"/>
                <a:ea typeface="Malgun Gothic" pitchFamily="34" charset="-127"/>
                <a:cs typeface="Lucida Sans" pitchFamily="34" charset="0"/>
              </a:rPr>
              <a:t>→  the </a:t>
            </a:r>
            <a:r>
              <a:rPr lang="en-US" altLang="ko-KR" sz="2600" dirty="0">
                <a:solidFill>
                  <a:srgbClr val="FF0000"/>
                </a:solidFill>
                <a:latin typeface="Gill Sans MT" pitchFamily="34" charset="0"/>
                <a:ea typeface="Malgun Gothic" pitchFamily="34" charset="-127"/>
                <a:cs typeface="Lucida Sans" pitchFamily="34" charset="0"/>
              </a:rPr>
              <a:t>internal </a:t>
            </a:r>
            <a:r>
              <a:rPr lang="en-US" altLang="ko-KR" sz="2600" dirty="0" err="1">
                <a:solidFill>
                  <a:srgbClr val="FF0000"/>
                </a:solidFill>
                <a:latin typeface="Gill Sans MT" pitchFamily="34" charset="0"/>
                <a:ea typeface="Malgun Gothic" pitchFamily="34" charset="-127"/>
                <a:cs typeface="Lucida Sans" pitchFamily="34" charset="0"/>
              </a:rPr>
              <a:t>os</a:t>
            </a:r>
            <a:r>
              <a:rPr lang="en-US" altLang="ko-KR" sz="2600" dirty="0">
                <a:solidFill>
                  <a:srgbClr val="FF0000"/>
                </a:solidFill>
                <a:latin typeface="Gill Sans MT" pitchFamily="34" charset="0"/>
                <a:ea typeface="Malgun Gothic" pitchFamily="34" charset="-127"/>
                <a:cs typeface="Lucida Sans" pitchFamily="34" charset="0"/>
              </a:rPr>
              <a:t> </a:t>
            </a:r>
            <a:r>
              <a:rPr lang="en-US" altLang="ko-KR" sz="2600" dirty="0">
                <a:latin typeface="Gill Sans MT" pitchFamily="34" charset="0"/>
                <a:ea typeface="Malgun Gothic" pitchFamily="34" charset="-127"/>
                <a:cs typeface="Lucida Sans" pitchFamily="34" charset="0"/>
              </a:rPr>
              <a:t>is closes</a:t>
            </a:r>
            <a:endParaRPr lang="en-MY" sz="2600" dirty="0">
              <a:latin typeface="Gill Sans MT" pitchFamily="34" charset="0"/>
            </a:endParaRPr>
          </a:p>
          <a:p>
            <a:pPr algn="l"/>
            <a:r>
              <a:rPr lang="en-US" sz="2300" b="0" i="0" u="none" strike="noStrike" baseline="0" dirty="0">
                <a:latin typeface="+mj-lt"/>
              </a:rPr>
              <a:t>the external </a:t>
            </a:r>
            <a:r>
              <a:rPr lang="en-US" sz="2300" b="0" i="0" u="none" strike="noStrike" baseline="0" dirty="0" err="1">
                <a:latin typeface="+mj-lt"/>
              </a:rPr>
              <a:t>os</a:t>
            </a:r>
            <a:r>
              <a:rPr lang="en-US" sz="2300" b="0" i="0" u="none" strike="noStrike" baseline="0" dirty="0">
                <a:latin typeface="+mj-lt"/>
              </a:rPr>
              <a:t> can remain </a:t>
            </a:r>
            <a:r>
              <a:rPr lang="en-US" sz="2300" b="0" i="0" u="none" strike="noStrike" baseline="0" dirty="0">
                <a:solidFill>
                  <a:srgbClr val="FF0000"/>
                </a:solidFill>
                <a:latin typeface="+mj-lt"/>
              </a:rPr>
              <a:t>open permanently</a:t>
            </a:r>
            <a:r>
              <a:rPr lang="en-US" sz="2300" b="0" i="0" u="none" strike="noStrike" baseline="0" dirty="0">
                <a:latin typeface="+mj-lt"/>
              </a:rPr>
              <a:t>, giving a </a:t>
            </a:r>
            <a:r>
              <a:rPr lang="en-US" sz="2300" b="0" i="0" u="none" strike="noStrike" baseline="0" dirty="0">
                <a:solidFill>
                  <a:srgbClr val="FF0000"/>
                </a:solidFill>
                <a:latin typeface="+mj-lt"/>
              </a:rPr>
              <a:t>characteristic funnel shape </a:t>
            </a:r>
            <a:r>
              <a:rPr lang="en-US" sz="2300" b="0" i="0" u="none" strike="noStrike" baseline="0" dirty="0">
                <a:latin typeface="+mj-lt"/>
              </a:rPr>
              <a:t>to the parous cervix.</a:t>
            </a:r>
            <a:endParaRPr lang="en-US" altLang="ko-KR" sz="2300" dirty="0">
              <a:latin typeface="+mj-lt"/>
              <a:ea typeface="Malgun Gothic" pitchFamily="34" charset="-127"/>
              <a:cs typeface="Lucida Sans" pitchFamily="34" charset="0"/>
            </a:endParaRPr>
          </a:p>
          <a:p>
            <a:pPr marL="402336" lvl="1" indent="0">
              <a:buNone/>
            </a:pPr>
            <a:r>
              <a:rPr lang="en-US" altLang="ko-KR" sz="2600" dirty="0">
                <a:latin typeface="Gill Sans MT" pitchFamily="34" charset="0"/>
                <a:ea typeface="Malgun Gothic" pitchFamily="34" charset="-127"/>
                <a:cs typeface="Lucida Sans" pitchFamily="34" charset="0"/>
              </a:rPr>
              <a:t>The cervix reverts back to the non-pregnant state, but never to the nulliparous state. </a:t>
            </a:r>
          </a:p>
          <a:p>
            <a:pPr marL="82296" indent="0" algn="l">
              <a:buNone/>
            </a:pPr>
            <a:endParaRPr lang="en-MY" dirty="0">
              <a:latin typeface="Gill Sans MT" pitchFamily="34" charset="0"/>
            </a:endParaRPr>
          </a:p>
        </p:txBody>
      </p:sp>
    </p:spTree>
    <p:extLst>
      <p:ext uri="{BB962C8B-B14F-4D97-AF65-F5344CB8AC3E}">
        <p14:creationId xmlns:p14="http://schemas.microsoft.com/office/powerpoint/2010/main" val="3223279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E4434E1-74CE-461D-890A-5FB2E6FB8F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5939" y="68827"/>
            <a:ext cx="5700251" cy="6577780"/>
          </a:xfrm>
        </p:spPr>
      </p:pic>
    </p:spTree>
    <p:extLst>
      <p:ext uri="{BB962C8B-B14F-4D97-AF65-F5344CB8AC3E}">
        <p14:creationId xmlns:p14="http://schemas.microsoft.com/office/powerpoint/2010/main" val="766694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MY" dirty="0"/>
              <a:t>Vagina</a:t>
            </a:r>
            <a:endParaRPr lang="en-GB" dirty="0"/>
          </a:p>
        </p:txBody>
      </p:sp>
      <p:sp>
        <p:nvSpPr>
          <p:cNvPr id="3" name="Content Placeholder 2"/>
          <p:cNvSpPr>
            <a:spLocks noGrp="1"/>
          </p:cNvSpPr>
          <p:nvPr>
            <p:ph sz="quarter" idx="1"/>
          </p:nvPr>
        </p:nvSpPr>
        <p:spPr>
          <a:xfrm>
            <a:off x="2207568" y="1196752"/>
            <a:ext cx="7498080" cy="4800600"/>
          </a:xfrm>
        </p:spPr>
        <p:txBody>
          <a:bodyPr>
            <a:normAutofit fontScale="92500" lnSpcReduction="10000"/>
          </a:bodyPr>
          <a:lstStyle/>
          <a:p>
            <a:pPr marL="571500" indent="-571500">
              <a:buNone/>
            </a:pPr>
            <a:endParaRPr lang="en-MY" dirty="0"/>
          </a:p>
          <a:p>
            <a:pPr lvl="1"/>
            <a:r>
              <a:rPr lang="en-MY" dirty="0"/>
              <a:t>Although it may never regain its nulliparous state, the supportive tissues of the pelvic floor </a:t>
            </a:r>
            <a:r>
              <a:rPr lang="en-MY" dirty="0">
                <a:solidFill>
                  <a:srgbClr val="FF0000"/>
                </a:solidFill>
              </a:rPr>
              <a:t>gradually</a:t>
            </a:r>
            <a:r>
              <a:rPr lang="en-MY" dirty="0"/>
              <a:t> regain their former tone.</a:t>
            </a:r>
          </a:p>
          <a:p>
            <a:pPr lvl="1"/>
            <a:r>
              <a:rPr lang="en-MY" dirty="0"/>
              <a:t>The vagina is </a:t>
            </a:r>
            <a:r>
              <a:rPr lang="en-MY" dirty="0">
                <a:solidFill>
                  <a:srgbClr val="FF0000"/>
                </a:solidFill>
              </a:rPr>
              <a:t>Oedematous</a:t>
            </a:r>
            <a:r>
              <a:rPr lang="en-MY" dirty="0"/>
              <a:t>, </a:t>
            </a:r>
            <a:r>
              <a:rPr lang="en-MY" dirty="0">
                <a:solidFill>
                  <a:srgbClr val="FF0000"/>
                </a:solidFill>
              </a:rPr>
              <a:t>poor tone </a:t>
            </a:r>
            <a:r>
              <a:rPr lang="en-MY" dirty="0"/>
              <a:t>following delivery.  It remains stretched and smooth for a few days.</a:t>
            </a:r>
          </a:p>
          <a:p>
            <a:pPr lvl="1"/>
            <a:r>
              <a:rPr lang="en-MY" dirty="0">
                <a:solidFill>
                  <a:srgbClr val="FF0000"/>
                </a:solidFill>
              </a:rPr>
              <a:t>By end of third week</a:t>
            </a:r>
            <a:r>
              <a:rPr lang="en-MY" dirty="0"/>
              <a:t>,  </a:t>
            </a:r>
            <a:r>
              <a:rPr lang="en-MY" dirty="0">
                <a:solidFill>
                  <a:srgbClr val="0070C0"/>
                </a:solidFill>
              </a:rPr>
              <a:t>Rugae</a:t>
            </a:r>
            <a:r>
              <a:rPr lang="en-MY" dirty="0"/>
              <a:t> begin to appear but never return back to its nulliparous state</a:t>
            </a:r>
          </a:p>
          <a:p>
            <a:pPr lvl="1"/>
            <a:r>
              <a:rPr lang="en-MY" dirty="0"/>
              <a:t>Women who deliver vaginally should be taught to perform </a:t>
            </a:r>
            <a:r>
              <a:rPr lang="en-MY" dirty="0">
                <a:solidFill>
                  <a:srgbClr val="FF0000"/>
                </a:solidFill>
              </a:rPr>
              <a:t>Kegel Exercises </a:t>
            </a:r>
            <a:r>
              <a:rPr lang="en-MY" dirty="0"/>
              <a:t>(intermittent tightening of the perineal muscles)</a:t>
            </a:r>
          </a:p>
          <a:p>
            <a:pPr marL="457200" lvl="1" indent="0">
              <a:buNone/>
            </a:pPr>
            <a:endParaRPr lang="en-MY" dirty="0"/>
          </a:p>
        </p:txBody>
      </p:sp>
      <p:pic>
        <p:nvPicPr>
          <p:cNvPr id="2050" name="Picture 2" descr="Organs of the Genital System and their Neurovasculature | Basicmedical Key">
            <a:extLst>
              <a:ext uri="{FF2B5EF4-FFF2-40B4-BE49-F238E27FC236}">
                <a16:creationId xmlns:a16="http://schemas.microsoft.com/office/drawing/2014/main" id="{5967B3F2-1606-4C05-A12A-134A80E26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5648" y="2176420"/>
            <a:ext cx="3147391" cy="3062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894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elvic Floor - Kegel Exercises | Xtra-Fit | Personal Training in Wandsworth  SW London">
            <a:extLst>
              <a:ext uri="{FF2B5EF4-FFF2-40B4-BE49-F238E27FC236}">
                <a16:creationId xmlns:a16="http://schemas.microsoft.com/office/drawing/2014/main" id="{A108475C-63FD-403B-B2F1-E01203CAAD9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87758" y="689113"/>
            <a:ext cx="7089912" cy="5632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079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83C69-6641-448F-ACE0-B6135AB78883}"/>
              </a:ext>
            </a:extLst>
          </p:cNvPr>
          <p:cNvSpPr>
            <a:spLocks noGrp="1"/>
          </p:cNvSpPr>
          <p:nvPr>
            <p:ph type="title"/>
          </p:nvPr>
        </p:nvSpPr>
        <p:spPr>
          <a:xfrm>
            <a:off x="2152650" y="188162"/>
            <a:ext cx="7886700" cy="913069"/>
          </a:xfrm>
        </p:spPr>
        <p:txBody>
          <a:bodyPr>
            <a:noAutofit/>
          </a:bodyPr>
          <a:lstStyle/>
          <a:p>
            <a:r>
              <a:rPr lang="en-US" sz="2800" b="1" i="0" dirty="0" err="1">
                <a:solidFill>
                  <a:srgbClr val="FF0000"/>
                </a:solidFill>
                <a:effectLst/>
              </a:rPr>
              <a:t>hCG</a:t>
            </a:r>
            <a:r>
              <a:rPr lang="en-US" sz="2800" b="1" i="0" dirty="0">
                <a:solidFill>
                  <a:srgbClr val="FF0000"/>
                </a:solidFill>
                <a:effectLst/>
              </a:rPr>
              <a:t>, hot flashes</a:t>
            </a:r>
            <a:endParaRPr lang="en-US" sz="2800" b="1" dirty="0">
              <a:solidFill>
                <a:srgbClr val="FF0000"/>
              </a:solidFill>
            </a:endParaRPr>
          </a:p>
        </p:txBody>
      </p:sp>
      <p:sp>
        <p:nvSpPr>
          <p:cNvPr id="3" name="Content Placeholder 2">
            <a:extLst>
              <a:ext uri="{FF2B5EF4-FFF2-40B4-BE49-F238E27FC236}">
                <a16:creationId xmlns:a16="http://schemas.microsoft.com/office/drawing/2014/main" id="{9F22C47D-7685-411C-B52C-0819565D7DF4}"/>
              </a:ext>
            </a:extLst>
          </p:cNvPr>
          <p:cNvSpPr>
            <a:spLocks noGrp="1"/>
          </p:cNvSpPr>
          <p:nvPr>
            <p:ph idx="1"/>
          </p:nvPr>
        </p:nvSpPr>
        <p:spPr>
          <a:xfrm>
            <a:off x="2152650" y="1229031"/>
            <a:ext cx="7886700" cy="5211098"/>
          </a:xfrm>
        </p:spPr>
        <p:txBody>
          <a:bodyPr>
            <a:normAutofit/>
          </a:bodyPr>
          <a:lstStyle/>
          <a:p>
            <a:r>
              <a:rPr lang="en-US" sz="2400" b="1" dirty="0">
                <a:solidFill>
                  <a:srgbClr val="232323"/>
                </a:solidFill>
                <a:latin typeface="Arial" panose="020B0604020202020204" pitchFamily="34" charset="0"/>
              </a:rPr>
              <a:t>Human chorionic gonadotropin (hCG) levels</a:t>
            </a:r>
            <a:r>
              <a:rPr lang="en-US" sz="2400" dirty="0">
                <a:solidFill>
                  <a:srgbClr val="232323"/>
                </a:solidFill>
                <a:latin typeface="Arial" panose="020B0604020202020204" pitchFamily="34" charset="0"/>
              </a:rPr>
              <a:t> – The fall and disappearance of hCG postpartum follows a biexponential curve. hCG values typically return to normal, nonpregnant levels two to four weeks after a term delivery, but this can take longer. The most serious concern in women with rising hCG levels postpartum is gestational trophoblastic disease</a:t>
            </a:r>
          </a:p>
          <a:p>
            <a:r>
              <a:rPr lang="en-US" sz="2400" b="1" dirty="0">
                <a:solidFill>
                  <a:srgbClr val="232323"/>
                </a:solidFill>
                <a:latin typeface="Arial" panose="020B0604020202020204" pitchFamily="34" charset="0"/>
              </a:rPr>
              <a:t>Hot flashes</a:t>
            </a:r>
            <a:r>
              <a:rPr lang="en-US" sz="2400" dirty="0">
                <a:solidFill>
                  <a:srgbClr val="232323"/>
                </a:solidFill>
                <a:latin typeface="Arial" panose="020B0604020202020204" pitchFamily="34" charset="0"/>
              </a:rPr>
              <a:t> – Caused by estrogen withdrawal after placental delivery.</a:t>
            </a:r>
            <a:endParaRPr lang="en-US" sz="2400" dirty="0"/>
          </a:p>
        </p:txBody>
      </p:sp>
    </p:spTree>
    <p:extLst>
      <p:ext uri="{BB962C8B-B14F-4D97-AF65-F5344CB8AC3E}">
        <p14:creationId xmlns:p14="http://schemas.microsoft.com/office/powerpoint/2010/main" val="2728118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MY" dirty="0"/>
              <a:t>Ovulation and Menstruation</a:t>
            </a:r>
            <a:endParaRPr lang="en-GB" dirty="0"/>
          </a:p>
        </p:txBody>
      </p:sp>
      <p:sp>
        <p:nvSpPr>
          <p:cNvPr id="3" name="Content Placeholder 2"/>
          <p:cNvSpPr>
            <a:spLocks noGrp="1"/>
          </p:cNvSpPr>
          <p:nvPr>
            <p:ph sz="quarter" idx="1"/>
          </p:nvPr>
        </p:nvSpPr>
        <p:spPr>
          <a:xfrm>
            <a:off x="2135560" y="1196752"/>
            <a:ext cx="8229600" cy="4937760"/>
          </a:xfrm>
        </p:spPr>
        <p:txBody>
          <a:bodyPr>
            <a:normAutofit fontScale="70000" lnSpcReduction="20000"/>
          </a:bodyPr>
          <a:lstStyle/>
          <a:p>
            <a:pPr lvl="1"/>
            <a:r>
              <a:rPr lang="en-MY" dirty="0">
                <a:latin typeface="Gill Sans MT" pitchFamily="34" charset="0"/>
              </a:rPr>
              <a:t>Menstrual flow usually returns </a:t>
            </a:r>
            <a:r>
              <a:rPr lang="en-MY" dirty="0">
                <a:solidFill>
                  <a:srgbClr val="FF0000"/>
                </a:solidFill>
                <a:latin typeface="Gill Sans MT" pitchFamily="34" charset="0"/>
              </a:rPr>
              <a:t>by 6-8 weeks </a:t>
            </a:r>
            <a:r>
              <a:rPr lang="en-MY" dirty="0">
                <a:latin typeface="Gill Sans MT" pitchFamily="34" charset="0"/>
              </a:rPr>
              <a:t>in women who </a:t>
            </a:r>
            <a:r>
              <a:rPr lang="en-MY" u="sng" dirty="0">
                <a:latin typeface="Gill Sans MT" pitchFamily="34" charset="0"/>
              </a:rPr>
              <a:t>do </a:t>
            </a:r>
            <a:r>
              <a:rPr lang="en-MY" sz="4600" u="sng" dirty="0">
                <a:solidFill>
                  <a:srgbClr val="0070C0"/>
                </a:solidFill>
                <a:latin typeface="Gill Sans MT" pitchFamily="34" charset="0"/>
              </a:rPr>
              <a:t>not</a:t>
            </a:r>
            <a:r>
              <a:rPr lang="en-MY" u="sng" dirty="0">
                <a:solidFill>
                  <a:srgbClr val="0070C0"/>
                </a:solidFill>
                <a:latin typeface="Gill Sans MT" pitchFamily="34" charset="0"/>
              </a:rPr>
              <a:t> breastfeed</a:t>
            </a:r>
            <a:r>
              <a:rPr lang="en-MY" dirty="0">
                <a:latin typeface="Gill Sans MT" pitchFamily="34" charset="0"/>
              </a:rPr>
              <a:t>, although it is highly variable.</a:t>
            </a:r>
          </a:p>
          <a:p>
            <a:pPr lvl="1"/>
            <a:r>
              <a:rPr lang="en-MY" dirty="0">
                <a:latin typeface="Gill Sans MT" pitchFamily="34" charset="0"/>
              </a:rPr>
              <a:t>Woman who </a:t>
            </a:r>
            <a:r>
              <a:rPr lang="en-MY" dirty="0">
                <a:solidFill>
                  <a:srgbClr val="0070C0"/>
                </a:solidFill>
                <a:latin typeface="Gill Sans MT" pitchFamily="34" charset="0"/>
              </a:rPr>
              <a:t>does not breastfeed </a:t>
            </a:r>
            <a:r>
              <a:rPr lang="en-MY" dirty="0">
                <a:latin typeface="Gill Sans MT" pitchFamily="34" charset="0"/>
              </a:rPr>
              <a:t>may ovulate </a:t>
            </a:r>
            <a:r>
              <a:rPr lang="en-MY" dirty="0">
                <a:solidFill>
                  <a:srgbClr val="FF0000"/>
                </a:solidFill>
                <a:latin typeface="Gill Sans MT" pitchFamily="34" charset="0"/>
              </a:rPr>
              <a:t>as early as 27 days of delivery </a:t>
            </a:r>
          </a:p>
          <a:p>
            <a:pPr lvl="1"/>
            <a:r>
              <a:rPr lang="en-MY" dirty="0">
                <a:latin typeface="Gill Sans MT" pitchFamily="34" charset="0"/>
              </a:rPr>
              <a:t>Women who </a:t>
            </a:r>
            <a:r>
              <a:rPr lang="en-MY" sz="4000" u="sng" dirty="0">
                <a:solidFill>
                  <a:srgbClr val="0070C0"/>
                </a:solidFill>
                <a:latin typeface="Gill Sans MT" pitchFamily="34" charset="0"/>
              </a:rPr>
              <a:t>breastfeed</a:t>
            </a:r>
            <a:r>
              <a:rPr lang="en-MY" dirty="0">
                <a:latin typeface="Gill Sans MT" pitchFamily="34" charset="0"/>
              </a:rPr>
              <a:t> have longer period of amenorrhea and anovulation This depends on some factors; </a:t>
            </a:r>
            <a:r>
              <a:rPr lang="en-US" sz="2900" dirty="0">
                <a:latin typeface="Gill Sans MT" pitchFamily="34" charset="0"/>
              </a:rPr>
              <a:t>which include </a:t>
            </a:r>
            <a:r>
              <a:rPr lang="en-US" sz="2900" b="1" dirty="0">
                <a:solidFill>
                  <a:srgbClr val="FF0000"/>
                </a:solidFill>
                <a:latin typeface="Gill Sans MT" pitchFamily="34" charset="0"/>
              </a:rPr>
              <a:t>how much </a:t>
            </a:r>
            <a:r>
              <a:rPr lang="en-US" sz="2900" dirty="0">
                <a:latin typeface="Gill Sans MT" pitchFamily="34" charset="0"/>
              </a:rPr>
              <a:t>and </a:t>
            </a:r>
            <a:r>
              <a:rPr lang="en-US" sz="2900" dirty="0">
                <a:solidFill>
                  <a:srgbClr val="FF0000"/>
                </a:solidFill>
                <a:latin typeface="Gill Sans MT" pitchFamily="34" charset="0"/>
              </a:rPr>
              <a:t>how often </a:t>
            </a:r>
            <a:r>
              <a:rPr lang="en-US" sz="2900" dirty="0">
                <a:latin typeface="Gill Sans MT" pitchFamily="34" charset="0"/>
              </a:rPr>
              <a:t>the baby is fed and whether the baby's food is </a:t>
            </a:r>
            <a:r>
              <a:rPr lang="en-US" sz="2900" dirty="0">
                <a:solidFill>
                  <a:srgbClr val="FF0000"/>
                </a:solidFill>
                <a:latin typeface="Gill Sans MT" pitchFamily="34" charset="0"/>
              </a:rPr>
              <a:t>supplemented with formula</a:t>
            </a:r>
            <a:r>
              <a:rPr lang="en-US" sz="2600" dirty="0">
                <a:latin typeface="Gill Sans MT" pitchFamily="34" charset="0"/>
              </a:rPr>
              <a:t>. </a:t>
            </a:r>
          </a:p>
          <a:p>
            <a:pPr lvl="1"/>
            <a:r>
              <a:rPr lang="en-US" sz="2600" dirty="0">
                <a:solidFill>
                  <a:srgbClr val="FF0000"/>
                </a:solidFill>
                <a:latin typeface="Gill Sans MT" pitchFamily="34" charset="0"/>
              </a:rPr>
              <a:t>About half </a:t>
            </a:r>
            <a:r>
              <a:rPr lang="en-US" sz="2600" dirty="0">
                <a:latin typeface="Gill Sans MT" pitchFamily="34" charset="0"/>
              </a:rPr>
              <a:t>of women who breastfeed return to </a:t>
            </a:r>
            <a:r>
              <a:rPr lang="en-US" sz="2600" dirty="0">
                <a:solidFill>
                  <a:srgbClr val="FF0000"/>
                </a:solidFill>
                <a:latin typeface="Gill Sans MT" pitchFamily="34" charset="0"/>
              </a:rPr>
              <a:t>period within 36 weeks </a:t>
            </a:r>
            <a:r>
              <a:rPr lang="en-US" sz="2600" dirty="0">
                <a:latin typeface="Gill Sans MT" pitchFamily="34" charset="0"/>
              </a:rPr>
              <a:t>of delivery </a:t>
            </a:r>
            <a:endParaRPr lang="en-MY" sz="2600" dirty="0">
              <a:latin typeface="Gill Sans MT" pitchFamily="34" charset="0"/>
            </a:endParaRPr>
          </a:p>
          <a:p>
            <a:pPr lvl="1">
              <a:buNone/>
            </a:pPr>
            <a:r>
              <a:rPr lang="en-US" sz="2600" dirty="0">
                <a:latin typeface="Gill Sans MT" pitchFamily="34" charset="0"/>
              </a:rPr>
              <a:t>    </a:t>
            </a:r>
            <a:r>
              <a:rPr lang="en-US" sz="2600" dirty="0">
                <a:solidFill>
                  <a:srgbClr val="FF0000"/>
                </a:solidFill>
                <a:latin typeface="Gill Sans MT" pitchFamily="34" charset="0"/>
              </a:rPr>
              <a:t>The delay </a:t>
            </a:r>
            <a:r>
              <a:rPr lang="en-US" sz="2600" dirty="0">
                <a:latin typeface="Gill Sans MT" pitchFamily="34" charset="0"/>
              </a:rPr>
              <a:t>in the return to normal ovarian function in the lactating</a:t>
            </a:r>
            <a:r>
              <a:rPr lang="en-US" dirty="0">
                <a:latin typeface="Gill Sans MT" pitchFamily="34" charset="0"/>
              </a:rPr>
              <a:t> mother is caused by the </a:t>
            </a:r>
            <a:r>
              <a:rPr lang="en-US" dirty="0">
                <a:solidFill>
                  <a:srgbClr val="FF0000"/>
                </a:solidFill>
                <a:latin typeface="Gill Sans MT" pitchFamily="34" charset="0"/>
              </a:rPr>
              <a:t>suppression of ovulation </a:t>
            </a:r>
            <a:r>
              <a:rPr lang="en-US" dirty="0">
                <a:latin typeface="Gill Sans MT" pitchFamily="34" charset="0"/>
              </a:rPr>
              <a:t>due to the elevation in </a:t>
            </a:r>
            <a:r>
              <a:rPr lang="en-US" b="1" i="1" u="sng" dirty="0">
                <a:solidFill>
                  <a:srgbClr val="FF0000"/>
                </a:solidFill>
                <a:latin typeface="Gill Sans MT" pitchFamily="34" charset="0"/>
              </a:rPr>
              <a:t>Prolactin</a:t>
            </a:r>
            <a:r>
              <a:rPr lang="en-US" dirty="0">
                <a:latin typeface="Gill Sans MT" pitchFamily="34" charset="0"/>
              </a:rPr>
              <a:t>. </a:t>
            </a:r>
            <a:endParaRPr lang="en-GB" dirty="0">
              <a:latin typeface="Gill Sans MT" pitchFamily="34" charset="0"/>
            </a:endParaRPr>
          </a:p>
          <a:p>
            <a:pPr lvl="1">
              <a:buNone/>
            </a:pPr>
            <a:endParaRPr lang="en-MY" dirty="0">
              <a:latin typeface="Gill Sans MT" pitchFamily="34" charset="0"/>
            </a:endParaRPr>
          </a:p>
          <a:p>
            <a:pPr lvl="1"/>
            <a:r>
              <a:rPr lang="en-MY" dirty="0">
                <a:latin typeface="Gill Sans MT" pitchFamily="34" charset="0"/>
              </a:rPr>
              <a:t>Although Ovulation may not occur for several months. Contraceptive counselling and use should be emphasized to avoid undesired pregnancy.</a:t>
            </a:r>
          </a:p>
          <a:p>
            <a:pPr lvl="1"/>
            <a:endParaRPr lang="en-MY" dirty="0">
              <a:latin typeface="Gill Sans MT" pitchFamily="34" charset="0"/>
            </a:endParaRPr>
          </a:p>
        </p:txBody>
      </p:sp>
    </p:spTree>
    <p:extLst>
      <p:ext uri="{BB962C8B-B14F-4D97-AF65-F5344CB8AC3E}">
        <p14:creationId xmlns:p14="http://schemas.microsoft.com/office/powerpoint/2010/main" val="314549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Definition</a:t>
            </a:r>
          </a:p>
        </p:txBody>
      </p:sp>
      <p:sp>
        <p:nvSpPr>
          <p:cNvPr id="3" name="Content Placeholder 2"/>
          <p:cNvSpPr>
            <a:spLocks noGrp="1"/>
          </p:cNvSpPr>
          <p:nvPr>
            <p:ph sz="quarter" idx="1"/>
          </p:nvPr>
        </p:nvSpPr>
        <p:spPr>
          <a:xfrm>
            <a:off x="2567608" y="1268760"/>
            <a:ext cx="7498080" cy="4800600"/>
          </a:xfrm>
        </p:spPr>
        <p:txBody>
          <a:bodyPr>
            <a:normAutofit/>
          </a:bodyPr>
          <a:lstStyle/>
          <a:p>
            <a:pPr marL="0" indent="0">
              <a:buNone/>
            </a:pPr>
            <a:endParaRPr lang="en-MY" dirty="0"/>
          </a:p>
          <a:p>
            <a:pPr marL="0" indent="0"/>
            <a:r>
              <a:rPr lang="en-MY" dirty="0"/>
              <a:t>The period following delivery of the baby and placenta to about 6 weeks postpartum</a:t>
            </a:r>
          </a:p>
          <a:p>
            <a:pPr marL="0" indent="0">
              <a:buNone/>
            </a:pPr>
            <a:endParaRPr lang="en-MY" dirty="0"/>
          </a:p>
          <a:p>
            <a:r>
              <a:rPr lang="en-MY" dirty="0"/>
              <a:t>The reproductive organs and maternal physiology return toward the pre-pregnancy state.</a:t>
            </a:r>
          </a:p>
          <a:p>
            <a:r>
              <a:rPr lang="en-MY" dirty="0"/>
              <a:t>although menses may not return for much longer.</a:t>
            </a:r>
          </a:p>
        </p:txBody>
      </p:sp>
    </p:spTree>
    <p:extLst>
      <p:ext uri="{BB962C8B-B14F-4D97-AF65-F5344CB8AC3E}">
        <p14:creationId xmlns:p14="http://schemas.microsoft.com/office/powerpoint/2010/main" val="2588221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624" y="16808"/>
            <a:ext cx="7498080" cy="1143000"/>
          </a:xfrm>
        </p:spPr>
        <p:txBody>
          <a:bodyPr/>
          <a:lstStyle/>
          <a:p>
            <a:r>
              <a:rPr lang="en-MY" dirty="0"/>
              <a:t>2. General Physiological Changes </a:t>
            </a:r>
          </a:p>
        </p:txBody>
      </p:sp>
      <p:sp>
        <p:nvSpPr>
          <p:cNvPr id="3" name="Content Placeholder 2"/>
          <p:cNvSpPr>
            <a:spLocks noGrp="1"/>
          </p:cNvSpPr>
          <p:nvPr>
            <p:ph sz="quarter" idx="1"/>
          </p:nvPr>
        </p:nvSpPr>
        <p:spPr>
          <a:xfrm>
            <a:off x="1943100" y="1196752"/>
            <a:ext cx="8305800" cy="4953000"/>
          </a:xfrm>
        </p:spPr>
        <p:txBody>
          <a:bodyPr>
            <a:noAutofit/>
          </a:bodyPr>
          <a:lstStyle/>
          <a:p>
            <a:pPr>
              <a:buFont typeface="Wingdings" panose="05000000000000000000" pitchFamily="2" charset="2"/>
              <a:buChar char="Ø"/>
            </a:pPr>
            <a:r>
              <a:rPr lang="en-MY" sz="2000" b="1" u="sng" dirty="0">
                <a:solidFill>
                  <a:srgbClr val="FF0000"/>
                </a:solidFill>
                <a:latin typeface="Gill Sans MT" pitchFamily="34" charset="0"/>
              </a:rPr>
              <a:t> Weight loss</a:t>
            </a:r>
          </a:p>
          <a:p>
            <a:pPr marL="365125" indent="-255588">
              <a:buClr>
                <a:srgbClr val="FF33CC"/>
              </a:buClr>
              <a:buSzTx/>
              <a:buFont typeface="Wingdings" pitchFamily="2" charset="2"/>
              <a:buChar char="Ø"/>
            </a:pPr>
            <a:r>
              <a:rPr lang="en-US" altLang="ko-KR" sz="1800" dirty="0">
                <a:latin typeface="Gill Sans MT" pitchFamily="34" charset="0"/>
                <a:ea typeface="Malgun Gothic" pitchFamily="34" charset="-127"/>
                <a:cs typeface="Lucida Sans" pitchFamily="34" charset="0"/>
              </a:rPr>
              <a:t>Uterine evacuation &amp; normal blood loss</a:t>
            </a:r>
            <a:r>
              <a:rPr lang="en-US" altLang="ko-KR" sz="1800" dirty="0">
                <a:solidFill>
                  <a:srgbClr val="FF0000"/>
                </a:solidFill>
                <a:latin typeface="Gill Sans MT" pitchFamily="34" charset="0"/>
                <a:ea typeface="Malgun Gothic" pitchFamily="34" charset="-127"/>
                <a:cs typeface="Lucida Sans" pitchFamily="34" charset="0"/>
              </a:rPr>
              <a:t>: 5-6 kg</a:t>
            </a:r>
            <a:r>
              <a:rPr lang="en-US" altLang="ko-KR" sz="1800" dirty="0">
                <a:latin typeface="Gill Sans MT" pitchFamily="34" charset="0"/>
                <a:ea typeface="Malgun Gothic" pitchFamily="34" charset="-127"/>
                <a:cs typeface="Lucida Sans" pitchFamily="34" charset="0"/>
              </a:rPr>
              <a:t>. </a:t>
            </a:r>
          </a:p>
          <a:p>
            <a:pPr marL="365125" indent="-255588">
              <a:buClr>
                <a:srgbClr val="FF33CC"/>
              </a:buClr>
              <a:buSzTx/>
              <a:buFont typeface="Wingdings" pitchFamily="2" charset="2"/>
              <a:buChar char="Ø"/>
            </a:pPr>
            <a:r>
              <a:rPr lang="en-US" altLang="ko-KR" sz="1800" dirty="0">
                <a:latin typeface="Gill Sans MT" pitchFamily="34" charset="0"/>
                <a:ea typeface="Malgun Gothic" pitchFamily="34" charset="-127"/>
                <a:cs typeface="Lucida Sans" pitchFamily="34" charset="0"/>
              </a:rPr>
              <a:t>Loss of plasma </a:t>
            </a:r>
            <a:r>
              <a:rPr lang="en-US" altLang="ko-KR" sz="1800" dirty="0" err="1">
                <a:latin typeface="Gill Sans MT" pitchFamily="34" charset="0"/>
                <a:ea typeface="Malgun Gothic" pitchFamily="34" charset="-127"/>
                <a:cs typeface="Lucida Sans" pitchFamily="34" charset="0"/>
              </a:rPr>
              <a:t>volme</a:t>
            </a:r>
            <a:r>
              <a:rPr lang="en-US" altLang="ko-KR" sz="1800" dirty="0">
                <a:latin typeface="Gill Sans MT" pitchFamily="34" charset="0"/>
                <a:ea typeface="Malgun Gothic" pitchFamily="34" charset="-127"/>
                <a:cs typeface="Lucida Sans" pitchFamily="34" charset="0"/>
              </a:rPr>
              <a:t> and </a:t>
            </a:r>
            <a:r>
              <a:rPr lang="en-US" altLang="ko-KR" sz="1800" dirty="0" err="1">
                <a:latin typeface="Gill Sans MT" pitchFamily="34" charset="0"/>
                <a:ea typeface="Malgun Gothic" pitchFamily="34" charset="-127"/>
                <a:cs typeface="Lucida Sans" pitchFamily="34" charset="0"/>
              </a:rPr>
              <a:t>diuresis</a:t>
            </a:r>
            <a:r>
              <a:rPr lang="en-US" altLang="ko-KR" sz="1800" dirty="0">
                <a:latin typeface="Gill Sans MT" pitchFamily="34" charset="0"/>
                <a:ea typeface="Malgun Gothic" pitchFamily="34" charset="-127"/>
                <a:cs typeface="Lucida Sans" pitchFamily="34" charset="0"/>
              </a:rPr>
              <a:t> of extracellular fluid: </a:t>
            </a:r>
            <a:r>
              <a:rPr lang="en-US" altLang="ko-KR" sz="1800" dirty="0">
                <a:solidFill>
                  <a:srgbClr val="FF0000"/>
                </a:solidFill>
                <a:latin typeface="Gill Sans MT" pitchFamily="34" charset="0"/>
                <a:ea typeface="Malgun Gothic" pitchFamily="34" charset="-127"/>
                <a:cs typeface="Lucida Sans" pitchFamily="34" charset="0"/>
              </a:rPr>
              <a:t>2-3 kg. </a:t>
            </a:r>
            <a:br>
              <a:rPr lang="en-US" altLang="ko-KR" sz="1800" dirty="0">
                <a:solidFill>
                  <a:srgbClr val="FF0000"/>
                </a:solidFill>
                <a:latin typeface="Gill Sans MT" pitchFamily="34" charset="0"/>
                <a:ea typeface="Malgun Gothic" pitchFamily="34" charset="-127"/>
                <a:cs typeface="Lucida Sans" pitchFamily="34" charset="0"/>
              </a:rPr>
            </a:br>
            <a:r>
              <a:rPr lang="en-US" altLang="ko-KR" sz="1800" dirty="0">
                <a:solidFill>
                  <a:srgbClr val="FF0000"/>
                </a:solidFill>
                <a:latin typeface="Gill Sans MT" pitchFamily="34" charset="0"/>
                <a:ea typeface="Malgun Gothic" pitchFamily="34" charset="-127"/>
                <a:cs typeface="Lucida Sans" pitchFamily="34" charset="0"/>
              </a:rPr>
              <a:t>  </a:t>
            </a:r>
            <a:endParaRPr lang="en-MY" sz="1800" dirty="0">
              <a:solidFill>
                <a:srgbClr val="FF0000"/>
              </a:solidFill>
              <a:latin typeface="Gill Sans MT" pitchFamily="34" charset="0"/>
            </a:endParaRPr>
          </a:p>
          <a:p>
            <a:pPr lvl="1"/>
            <a:r>
              <a:rPr lang="en-MY" sz="1800" dirty="0">
                <a:latin typeface="Gill Sans MT" pitchFamily="34" charset="0"/>
              </a:rPr>
              <a:t>Weight loss </a:t>
            </a:r>
            <a:r>
              <a:rPr lang="en-MY" sz="1800" dirty="0">
                <a:solidFill>
                  <a:srgbClr val="FF0000"/>
                </a:solidFill>
                <a:latin typeface="Gill Sans MT" pitchFamily="34" charset="0"/>
              </a:rPr>
              <a:t>depends</a:t>
            </a:r>
            <a:r>
              <a:rPr lang="en-MY" sz="1800" dirty="0">
                <a:latin typeface="Gill Sans MT" pitchFamily="34" charset="0"/>
              </a:rPr>
              <a:t> on mother’s </a:t>
            </a:r>
            <a:r>
              <a:rPr lang="en-MY" sz="1800" dirty="0">
                <a:solidFill>
                  <a:srgbClr val="FF0000"/>
                </a:solidFill>
                <a:latin typeface="Gill Sans MT" pitchFamily="34" charset="0"/>
              </a:rPr>
              <a:t>weight gain during pregnancy, and activity </a:t>
            </a:r>
          </a:p>
          <a:p>
            <a:pPr lvl="1"/>
            <a:r>
              <a:rPr lang="en-MY" sz="1800" dirty="0">
                <a:latin typeface="Gill Sans MT" pitchFamily="34" charset="0"/>
              </a:rPr>
              <a:t>Well management of weight can help </a:t>
            </a:r>
            <a:r>
              <a:rPr lang="en-MY" sz="1800" dirty="0">
                <a:solidFill>
                  <a:srgbClr val="0070C0"/>
                </a:solidFill>
                <a:latin typeface="Gill Sans MT" pitchFamily="34" charset="0"/>
              </a:rPr>
              <a:t>reduce risk of cardiovascular diseases.</a:t>
            </a:r>
          </a:p>
          <a:p>
            <a:pPr lvl="1"/>
            <a:endParaRPr lang="en-MY" sz="1800" dirty="0">
              <a:solidFill>
                <a:srgbClr val="0070C0"/>
              </a:solidFill>
              <a:latin typeface="Gill Sans MT" pitchFamily="34" charset="0"/>
            </a:endParaRPr>
          </a:p>
          <a:p>
            <a:pPr>
              <a:buFont typeface="Wingdings" panose="05000000000000000000" pitchFamily="2" charset="2"/>
              <a:buChar char="Ø"/>
            </a:pPr>
            <a:r>
              <a:rPr lang="en-MY" sz="1800" b="1" i="1" u="sng" dirty="0">
                <a:solidFill>
                  <a:srgbClr val="FF0000"/>
                </a:solidFill>
                <a:latin typeface="Gill Sans MT" pitchFamily="34" charset="0"/>
              </a:rPr>
              <a:t> Temperature</a:t>
            </a:r>
          </a:p>
          <a:p>
            <a:pPr lvl="1"/>
            <a:r>
              <a:rPr lang="en-MY" sz="1800" dirty="0">
                <a:latin typeface="Gill Sans MT" pitchFamily="34" charset="0"/>
              </a:rPr>
              <a:t>A </a:t>
            </a:r>
            <a:r>
              <a:rPr lang="en-MY" sz="1800" dirty="0">
                <a:solidFill>
                  <a:srgbClr val="FF0000"/>
                </a:solidFill>
                <a:latin typeface="Gill Sans MT" pitchFamily="34" charset="0"/>
              </a:rPr>
              <a:t>reactionary increase</a:t>
            </a:r>
            <a:r>
              <a:rPr lang="en-MY" sz="1800" dirty="0">
                <a:latin typeface="Gill Sans MT" pitchFamily="34" charset="0"/>
              </a:rPr>
              <a:t> may occur following difficult delivery, but does </a:t>
            </a:r>
            <a:r>
              <a:rPr lang="en-MY" sz="1800" dirty="0">
                <a:solidFill>
                  <a:srgbClr val="FF0000"/>
                </a:solidFill>
                <a:latin typeface="Gill Sans MT" pitchFamily="34" charset="0"/>
              </a:rPr>
              <a:t>not exceed 38°C </a:t>
            </a:r>
            <a:r>
              <a:rPr lang="en-MY" sz="1800" dirty="0">
                <a:latin typeface="Gill Sans MT" pitchFamily="34" charset="0"/>
              </a:rPr>
              <a:t>and drops </a:t>
            </a:r>
            <a:r>
              <a:rPr lang="en-MY" sz="1800" dirty="0">
                <a:solidFill>
                  <a:srgbClr val="FF0000"/>
                </a:solidFill>
                <a:latin typeface="Gill Sans MT" pitchFamily="34" charset="0"/>
              </a:rPr>
              <a:t>within 24 hours</a:t>
            </a:r>
            <a:r>
              <a:rPr lang="en-MY" sz="1800" dirty="0">
                <a:latin typeface="Gill Sans MT" pitchFamily="34" charset="0"/>
              </a:rPr>
              <a:t>.</a:t>
            </a:r>
            <a:r>
              <a:rPr lang="en-US" sz="1800" b="1" dirty="0">
                <a:latin typeface="Gill Sans MT" pitchFamily="34" charset="0"/>
              </a:rPr>
              <a:t> This rise in temperature is due to the absorption of waste products of muscular contractions of labor.</a:t>
            </a:r>
            <a:endParaRPr lang="en-MY" sz="1800" dirty="0">
              <a:latin typeface="Gill Sans MT" pitchFamily="34" charset="0"/>
            </a:endParaRPr>
          </a:p>
          <a:p>
            <a:pPr lvl="1"/>
            <a:endParaRPr lang="en-MY" sz="1800" dirty="0">
              <a:latin typeface="Gill Sans MT" pitchFamily="34" charset="0"/>
            </a:endParaRPr>
          </a:p>
        </p:txBody>
      </p:sp>
    </p:spTree>
    <p:extLst>
      <p:ext uri="{BB962C8B-B14F-4D97-AF65-F5344CB8AC3E}">
        <p14:creationId xmlns:p14="http://schemas.microsoft.com/office/powerpoint/2010/main" val="1781792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EA024-ED41-40B1-B2EA-A5FFEA3CB4CD}"/>
              </a:ext>
            </a:extLst>
          </p:cNvPr>
          <p:cNvSpPr>
            <a:spLocks noGrp="1"/>
          </p:cNvSpPr>
          <p:nvPr>
            <p:ph type="title"/>
          </p:nvPr>
        </p:nvSpPr>
        <p:spPr>
          <a:xfrm>
            <a:off x="2152650" y="195006"/>
            <a:ext cx="7886700" cy="972062"/>
          </a:xfrm>
        </p:spPr>
        <p:txBody>
          <a:bodyPr>
            <a:normAutofit/>
          </a:bodyPr>
          <a:lstStyle/>
          <a:p>
            <a:pPr algn="ctr"/>
            <a:r>
              <a:rPr lang="en-US" sz="3200" b="1" i="0" dirty="0">
                <a:solidFill>
                  <a:srgbClr val="FF0000"/>
                </a:solidFill>
                <a:effectLst/>
              </a:rPr>
              <a:t>Abdominal wall </a:t>
            </a:r>
            <a:endParaRPr lang="en-US" sz="3200" b="1" dirty="0">
              <a:solidFill>
                <a:srgbClr val="FF0000"/>
              </a:solidFill>
            </a:endParaRPr>
          </a:p>
        </p:txBody>
      </p:sp>
      <p:sp>
        <p:nvSpPr>
          <p:cNvPr id="3" name="Content Placeholder 2">
            <a:extLst>
              <a:ext uri="{FF2B5EF4-FFF2-40B4-BE49-F238E27FC236}">
                <a16:creationId xmlns:a16="http://schemas.microsoft.com/office/drawing/2014/main" id="{77BFFA0D-3243-4CEB-B309-6E605EB1035A}"/>
              </a:ext>
            </a:extLst>
          </p:cNvPr>
          <p:cNvSpPr>
            <a:spLocks noGrp="1"/>
          </p:cNvSpPr>
          <p:nvPr>
            <p:ph idx="1"/>
          </p:nvPr>
        </p:nvSpPr>
        <p:spPr>
          <a:xfrm>
            <a:off x="2152650" y="1167071"/>
            <a:ext cx="7886700" cy="5009895"/>
          </a:xfrm>
        </p:spPr>
        <p:txBody>
          <a:bodyPr/>
          <a:lstStyle/>
          <a:p>
            <a:r>
              <a:rPr lang="en-US" b="0" i="0" dirty="0">
                <a:solidFill>
                  <a:srgbClr val="232323"/>
                </a:solidFill>
                <a:effectLst/>
                <a:latin typeface="Arial" panose="020B0604020202020204" pitchFamily="34" charset="0"/>
              </a:rPr>
              <a:t>The abdominal wall is lax postpartum but regains most, if not all, of its normal muscular tone over several weeks; however, separation (diastasis) of the rectus abdominis muscles may persist. Long-term sequelae may include abdominal discomfort and cosmetic issues, which may be managed conservatively or surgically.</a:t>
            </a:r>
            <a:endParaRPr lang="en-US" dirty="0"/>
          </a:p>
        </p:txBody>
      </p:sp>
    </p:spTree>
    <p:extLst>
      <p:ext uri="{BB962C8B-B14F-4D97-AF65-F5344CB8AC3E}">
        <p14:creationId xmlns:p14="http://schemas.microsoft.com/office/powerpoint/2010/main" val="3091790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E2C5D-EEB2-4E88-931F-3612FD0E1BB4}"/>
              </a:ext>
            </a:extLst>
          </p:cNvPr>
          <p:cNvSpPr>
            <a:spLocks noGrp="1"/>
          </p:cNvSpPr>
          <p:nvPr>
            <p:ph type="title"/>
          </p:nvPr>
        </p:nvSpPr>
        <p:spPr/>
        <p:txBody>
          <a:bodyPr/>
          <a:lstStyle/>
          <a:p>
            <a:endParaRPr lang="en-US"/>
          </a:p>
        </p:txBody>
      </p:sp>
      <p:pic>
        <p:nvPicPr>
          <p:cNvPr id="4098" name="Picture 2" descr="What is Diastasis Recti and How to Fix It. - Agape Physical Therapy">
            <a:extLst>
              <a:ext uri="{FF2B5EF4-FFF2-40B4-BE49-F238E27FC236}">
                <a16:creationId xmlns:a16="http://schemas.microsoft.com/office/drawing/2014/main" id="{A2B601A9-613B-4B2D-BD01-8B397F80DB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45569" y="1447800"/>
            <a:ext cx="85344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352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MY" dirty="0"/>
              <a:t> Cardiovascular System</a:t>
            </a:r>
            <a:endParaRPr lang="en-GB" dirty="0"/>
          </a:p>
        </p:txBody>
      </p:sp>
      <p:sp>
        <p:nvSpPr>
          <p:cNvPr id="3" name="Content Placeholder 2"/>
          <p:cNvSpPr>
            <a:spLocks noGrp="1"/>
          </p:cNvSpPr>
          <p:nvPr>
            <p:ph sz="quarter" idx="1"/>
          </p:nvPr>
        </p:nvSpPr>
        <p:spPr>
          <a:xfrm>
            <a:off x="2351584" y="1447800"/>
            <a:ext cx="8106104" cy="4800600"/>
          </a:xfrm>
        </p:spPr>
        <p:txBody>
          <a:bodyPr>
            <a:normAutofit/>
          </a:bodyPr>
          <a:lstStyle/>
          <a:p>
            <a:pPr lvl="1"/>
            <a:r>
              <a:rPr lang="en-US" dirty="0">
                <a:solidFill>
                  <a:srgbClr val="FF0000"/>
                </a:solidFill>
              </a:rPr>
              <a:t>Immediately</a:t>
            </a:r>
            <a:r>
              <a:rPr lang="en-US" dirty="0"/>
              <a:t> following delivery, there is marked </a:t>
            </a:r>
            <a:r>
              <a:rPr lang="en-US" dirty="0">
                <a:solidFill>
                  <a:srgbClr val="FF0000"/>
                </a:solidFill>
              </a:rPr>
              <a:t>increase in peripheral vascular resistance </a:t>
            </a:r>
            <a:r>
              <a:rPr lang="en-US" dirty="0"/>
              <a:t>due to the removal of the low-pressure </a:t>
            </a:r>
            <a:r>
              <a:rPr lang="en-US" dirty="0" err="1"/>
              <a:t>uteroplacental</a:t>
            </a:r>
            <a:r>
              <a:rPr lang="en-US" dirty="0"/>
              <a:t> circulatory shunt</a:t>
            </a:r>
          </a:p>
          <a:p>
            <a:pPr lvl="1"/>
            <a:r>
              <a:rPr lang="en-US" dirty="0"/>
              <a:t>The </a:t>
            </a:r>
            <a:r>
              <a:rPr lang="en-US" dirty="0">
                <a:solidFill>
                  <a:srgbClr val="FF0000"/>
                </a:solidFill>
              </a:rPr>
              <a:t>cardiac output </a:t>
            </a:r>
            <a:r>
              <a:rPr lang="en-US" dirty="0"/>
              <a:t>and </a:t>
            </a:r>
            <a:r>
              <a:rPr lang="en-US" dirty="0">
                <a:solidFill>
                  <a:srgbClr val="FF0000"/>
                </a:solidFill>
              </a:rPr>
              <a:t>plasma volume </a:t>
            </a:r>
            <a:r>
              <a:rPr lang="en-US" dirty="0">
                <a:solidFill>
                  <a:srgbClr val="0070C0"/>
                </a:solidFill>
              </a:rPr>
              <a:t>gradually</a:t>
            </a:r>
            <a:r>
              <a:rPr lang="en-US" dirty="0"/>
              <a:t> returns to normal during the </a:t>
            </a:r>
            <a:r>
              <a:rPr lang="en-US" dirty="0">
                <a:solidFill>
                  <a:srgbClr val="FF0000"/>
                </a:solidFill>
              </a:rPr>
              <a:t>first 2 weeks </a:t>
            </a:r>
            <a:r>
              <a:rPr lang="en-US" dirty="0"/>
              <a:t>of </a:t>
            </a:r>
            <a:r>
              <a:rPr lang="en-US" dirty="0" err="1"/>
              <a:t>puerperium</a:t>
            </a:r>
            <a:r>
              <a:rPr lang="en-US" dirty="0"/>
              <a:t>. </a:t>
            </a:r>
          </a:p>
          <a:p>
            <a:pPr lvl="1"/>
            <a:endParaRPr lang="en-US" dirty="0"/>
          </a:p>
          <a:p>
            <a:pPr lvl="1"/>
            <a:r>
              <a:rPr lang="en-US" dirty="0">
                <a:solidFill>
                  <a:srgbClr val="FF0000"/>
                </a:solidFill>
              </a:rPr>
              <a:t>Rises</a:t>
            </a:r>
            <a:r>
              <a:rPr lang="en-US" dirty="0"/>
              <a:t> of pulse may indicate presence of </a:t>
            </a:r>
            <a:r>
              <a:rPr lang="en-US" dirty="0">
                <a:solidFill>
                  <a:srgbClr val="FF0000"/>
                </a:solidFill>
              </a:rPr>
              <a:t>hemorrhage or infection.</a:t>
            </a:r>
          </a:p>
        </p:txBody>
      </p:sp>
    </p:spTree>
    <p:extLst>
      <p:ext uri="{BB962C8B-B14F-4D97-AF65-F5344CB8AC3E}">
        <p14:creationId xmlns:p14="http://schemas.microsoft.com/office/powerpoint/2010/main" val="1780566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MY" dirty="0"/>
              <a:t>Blood</a:t>
            </a:r>
            <a:endParaRPr lang="en-GB" dirty="0"/>
          </a:p>
        </p:txBody>
      </p:sp>
      <p:sp>
        <p:nvSpPr>
          <p:cNvPr id="3" name="Content Placeholder 2"/>
          <p:cNvSpPr>
            <a:spLocks noGrp="1"/>
          </p:cNvSpPr>
          <p:nvPr>
            <p:ph sz="quarter" idx="1"/>
          </p:nvPr>
        </p:nvSpPr>
        <p:spPr>
          <a:xfrm>
            <a:off x="2495600" y="1268760"/>
            <a:ext cx="7498080" cy="4800600"/>
          </a:xfrm>
        </p:spPr>
        <p:txBody>
          <a:bodyPr>
            <a:normAutofit fontScale="92500" lnSpcReduction="20000"/>
          </a:bodyPr>
          <a:lstStyle/>
          <a:p>
            <a:pPr>
              <a:buNone/>
            </a:pPr>
            <a:endParaRPr lang="en-MY" dirty="0"/>
          </a:p>
          <a:p>
            <a:pPr lvl="1"/>
            <a:r>
              <a:rPr lang="en-MY" dirty="0" err="1">
                <a:solidFill>
                  <a:srgbClr val="FF0000"/>
                </a:solidFill>
              </a:rPr>
              <a:t>Leukocytosis</a:t>
            </a:r>
            <a:r>
              <a:rPr lang="en-MY" dirty="0"/>
              <a:t> </a:t>
            </a:r>
            <a:r>
              <a:rPr lang="en-MY" dirty="0">
                <a:solidFill>
                  <a:srgbClr val="FF0000"/>
                </a:solidFill>
              </a:rPr>
              <a:t>and thrombocytosis </a:t>
            </a:r>
            <a:r>
              <a:rPr lang="en-MY" dirty="0"/>
              <a:t>occur during and after labour.</a:t>
            </a:r>
          </a:p>
          <a:p>
            <a:pPr lvl="1"/>
            <a:r>
              <a:rPr lang="en-MY" dirty="0" err="1">
                <a:solidFill>
                  <a:srgbClr val="FF0000"/>
                </a:solidFill>
              </a:rPr>
              <a:t>Hematocrit</a:t>
            </a:r>
            <a:r>
              <a:rPr lang="en-MY" dirty="0"/>
              <a:t> </a:t>
            </a:r>
            <a:r>
              <a:rPr lang="en-MY" dirty="0">
                <a:solidFill>
                  <a:srgbClr val="0070C0"/>
                </a:solidFill>
              </a:rPr>
              <a:t>drops</a:t>
            </a:r>
            <a:r>
              <a:rPr lang="en-MY" dirty="0"/>
              <a:t> because of blood loss during delivery,  </a:t>
            </a:r>
            <a:r>
              <a:rPr lang="en-MY" dirty="0">
                <a:solidFill>
                  <a:srgbClr val="0070C0"/>
                </a:solidFill>
              </a:rPr>
              <a:t>rises</a:t>
            </a:r>
            <a:r>
              <a:rPr lang="en-MY" dirty="0"/>
              <a:t> </a:t>
            </a:r>
            <a:r>
              <a:rPr lang="en-MY" dirty="0">
                <a:solidFill>
                  <a:srgbClr val="FF0000"/>
                </a:solidFill>
              </a:rPr>
              <a:t>after 3 to 7 day </a:t>
            </a:r>
            <a:r>
              <a:rPr lang="en-MY" dirty="0"/>
              <a:t>of postpartum unless substantial blood loss has occurred.</a:t>
            </a:r>
          </a:p>
          <a:p>
            <a:pPr lvl="1"/>
            <a:r>
              <a:rPr lang="en-MY" dirty="0">
                <a:solidFill>
                  <a:srgbClr val="FF0000"/>
                </a:solidFill>
              </a:rPr>
              <a:t>Blood  volume</a:t>
            </a:r>
            <a:r>
              <a:rPr lang="en-MY" dirty="0"/>
              <a:t> returns nearly to pre-pregnant state in </a:t>
            </a:r>
            <a:r>
              <a:rPr lang="en-MY" dirty="0">
                <a:solidFill>
                  <a:srgbClr val="FF0000"/>
                </a:solidFill>
              </a:rPr>
              <a:t>about 1 week.</a:t>
            </a:r>
          </a:p>
          <a:p>
            <a:pPr marL="402336" lvl="1" indent="0">
              <a:buNone/>
            </a:pPr>
            <a:endParaRPr lang="en-MY" dirty="0"/>
          </a:p>
          <a:p>
            <a:pPr lvl="1"/>
            <a:r>
              <a:rPr lang="en-MY" dirty="0" err="1">
                <a:solidFill>
                  <a:srgbClr val="FF0000"/>
                </a:solidFill>
              </a:rPr>
              <a:t>Hypercoagulable</a:t>
            </a:r>
            <a:r>
              <a:rPr lang="en-MY" dirty="0">
                <a:solidFill>
                  <a:srgbClr val="FF0000"/>
                </a:solidFill>
              </a:rPr>
              <a:t> state </a:t>
            </a:r>
            <a:r>
              <a:rPr lang="en-MY" dirty="0"/>
              <a:t>of pregnancy </a:t>
            </a:r>
            <a:r>
              <a:rPr lang="en-MY" dirty="0">
                <a:solidFill>
                  <a:srgbClr val="0070C0"/>
                </a:solidFill>
              </a:rPr>
              <a:t>continues</a:t>
            </a:r>
            <a:r>
              <a:rPr lang="en-MY" dirty="0"/>
              <a:t> in the </a:t>
            </a:r>
            <a:r>
              <a:rPr lang="en-MY" dirty="0">
                <a:solidFill>
                  <a:srgbClr val="FF0000"/>
                </a:solidFill>
              </a:rPr>
              <a:t>first 2 weeks </a:t>
            </a:r>
            <a:r>
              <a:rPr lang="en-MY" dirty="0"/>
              <a:t>of </a:t>
            </a:r>
            <a:r>
              <a:rPr lang="en-MY" dirty="0" err="1"/>
              <a:t>puerperium</a:t>
            </a:r>
            <a:r>
              <a:rPr lang="en-MY" dirty="0"/>
              <a:t> (risk of DVT and PE)</a:t>
            </a:r>
          </a:p>
        </p:txBody>
      </p:sp>
    </p:spTree>
    <p:extLst>
      <p:ext uri="{BB962C8B-B14F-4D97-AF65-F5344CB8AC3E}">
        <p14:creationId xmlns:p14="http://schemas.microsoft.com/office/powerpoint/2010/main" val="308697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MY" dirty="0"/>
              <a:t>Bowel function</a:t>
            </a:r>
            <a:endParaRPr lang="en-GB" dirty="0"/>
          </a:p>
        </p:txBody>
      </p:sp>
      <p:sp>
        <p:nvSpPr>
          <p:cNvPr id="3" name="Content Placeholder 2"/>
          <p:cNvSpPr>
            <a:spLocks noGrp="1"/>
          </p:cNvSpPr>
          <p:nvPr>
            <p:ph sz="quarter" idx="1"/>
          </p:nvPr>
        </p:nvSpPr>
        <p:spPr>
          <a:xfrm>
            <a:off x="2639616" y="1268760"/>
            <a:ext cx="7498080" cy="4800600"/>
          </a:xfrm>
        </p:spPr>
        <p:txBody>
          <a:bodyPr>
            <a:normAutofit lnSpcReduction="10000"/>
          </a:bodyPr>
          <a:lstStyle/>
          <a:p>
            <a:pPr>
              <a:buNone/>
            </a:pPr>
            <a:endParaRPr lang="en-MY" dirty="0"/>
          </a:p>
          <a:p>
            <a:pPr lvl="1"/>
            <a:r>
              <a:rPr lang="en-MY" dirty="0">
                <a:solidFill>
                  <a:srgbClr val="FF0000"/>
                </a:solidFill>
              </a:rPr>
              <a:t>Constipation</a:t>
            </a:r>
            <a:r>
              <a:rPr lang="en-MY" dirty="0"/>
              <a:t> : </a:t>
            </a:r>
            <a:r>
              <a:rPr lang="en-US" dirty="0"/>
              <a:t>It is common in the first few days of </a:t>
            </a:r>
            <a:r>
              <a:rPr lang="en-US" dirty="0" err="1"/>
              <a:t>puerperium</a:t>
            </a:r>
            <a:r>
              <a:rPr lang="en-US" dirty="0"/>
              <a:t> and is </a:t>
            </a:r>
            <a:r>
              <a:rPr lang="en-US" u="sng" dirty="0"/>
              <a:t>due to many factors</a:t>
            </a:r>
            <a:r>
              <a:rPr lang="en-US" dirty="0"/>
              <a:t>:</a:t>
            </a:r>
            <a:endParaRPr lang="en-MY" dirty="0"/>
          </a:p>
          <a:p>
            <a:pPr lvl="2"/>
            <a:r>
              <a:rPr lang="en-MY" dirty="0"/>
              <a:t>Low </a:t>
            </a:r>
            <a:r>
              <a:rPr lang="en-MY" dirty="0" err="1"/>
              <a:t>fiber</a:t>
            </a:r>
            <a:r>
              <a:rPr lang="en-MY" dirty="0"/>
              <a:t> diet , dehydration during labour </a:t>
            </a:r>
          </a:p>
          <a:p>
            <a:pPr lvl="2"/>
            <a:r>
              <a:rPr lang="en-MY" dirty="0"/>
              <a:t>Fear of evacuation due to pain from : </a:t>
            </a:r>
          </a:p>
          <a:p>
            <a:pPr marL="658368" lvl="2" indent="0">
              <a:buNone/>
            </a:pPr>
            <a:r>
              <a:rPr lang="en-MY" dirty="0"/>
              <a:t>– sutured perineum</a:t>
            </a:r>
          </a:p>
          <a:p>
            <a:pPr lvl="2">
              <a:buFontTx/>
              <a:buChar char="-"/>
            </a:pPr>
            <a:r>
              <a:rPr lang="en-MY" dirty="0"/>
              <a:t>Prolapsed haemorrhoids </a:t>
            </a:r>
          </a:p>
          <a:p>
            <a:pPr lvl="2">
              <a:buFontTx/>
              <a:buChar char="-"/>
            </a:pPr>
            <a:r>
              <a:rPr lang="en-MY" dirty="0"/>
              <a:t>Anal fissure </a:t>
            </a:r>
          </a:p>
          <a:p>
            <a:pPr marL="457200" lvl="1" indent="0">
              <a:buNone/>
            </a:pPr>
            <a:r>
              <a:rPr lang="en-MY" dirty="0"/>
              <a:t>(</a:t>
            </a:r>
            <a:r>
              <a:rPr lang="en-MY" dirty="0">
                <a:solidFill>
                  <a:srgbClr val="FF0000"/>
                </a:solidFill>
              </a:rPr>
              <a:t>advic</a:t>
            </a:r>
            <a:r>
              <a:rPr lang="en-MY" dirty="0"/>
              <a:t>e on adequate fluid intake , increase </a:t>
            </a:r>
            <a:r>
              <a:rPr lang="en-MY" dirty="0" err="1"/>
              <a:t>fiber</a:t>
            </a:r>
            <a:r>
              <a:rPr lang="en-MY" dirty="0"/>
              <a:t> intake , stool softener )</a:t>
            </a:r>
          </a:p>
        </p:txBody>
      </p:sp>
    </p:spTree>
    <p:extLst>
      <p:ext uri="{BB962C8B-B14F-4D97-AF65-F5344CB8AC3E}">
        <p14:creationId xmlns:p14="http://schemas.microsoft.com/office/powerpoint/2010/main" val="167500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51584" y="-20528"/>
            <a:ext cx="8034096" cy="1156990"/>
          </a:xfrm>
        </p:spPr>
        <p:txBody>
          <a:bodyPr/>
          <a:lstStyle/>
          <a:p>
            <a:r>
              <a:rPr lang="en-US" dirty="0"/>
              <a:t>Urinary system - </a:t>
            </a:r>
            <a:r>
              <a:rPr lang="en-MY" dirty="0"/>
              <a:t>Bladder function</a:t>
            </a:r>
            <a:endParaRPr lang="en-GB" dirty="0"/>
          </a:p>
        </p:txBody>
      </p:sp>
      <p:sp>
        <p:nvSpPr>
          <p:cNvPr id="3" name="Content Placeholder 2"/>
          <p:cNvSpPr>
            <a:spLocks noGrp="1"/>
          </p:cNvSpPr>
          <p:nvPr>
            <p:ph sz="quarter" idx="1"/>
          </p:nvPr>
        </p:nvSpPr>
        <p:spPr>
          <a:xfrm>
            <a:off x="1919536" y="1052736"/>
            <a:ext cx="8538152" cy="5805264"/>
          </a:xfrm>
        </p:spPr>
        <p:txBody>
          <a:bodyPr>
            <a:normAutofit lnSpcReduction="10000"/>
          </a:bodyPr>
          <a:lstStyle/>
          <a:p>
            <a:pPr marL="402336" lvl="1" indent="0">
              <a:buNone/>
            </a:pPr>
            <a:r>
              <a:rPr lang="en-MY" sz="2600" b="1" i="1" u="sng" dirty="0">
                <a:solidFill>
                  <a:srgbClr val="0070C0"/>
                </a:solidFill>
                <a:latin typeface="Gill Sans MT" pitchFamily="34" charset="0"/>
              </a:rPr>
              <a:t>Urinary retention</a:t>
            </a:r>
          </a:p>
          <a:p>
            <a:pPr lvl="2"/>
            <a:r>
              <a:rPr lang="en-MY" sz="2600" dirty="0">
                <a:latin typeface="Gill Sans MT" pitchFamily="34" charset="0"/>
              </a:rPr>
              <a:t>relatively common in the </a:t>
            </a:r>
            <a:r>
              <a:rPr lang="en-MY" sz="2600" dirty="0">
                <a:solidFill>
                  <a:srgbClr val="FF0000"/>
                </a:solidFill>
                <a:latin typeface="Gill Sans MT" pitchFamily="34" charset="0"/>
              </a:rPr>
              <a:t>first 24 hours </a:t>
            </a:r>
            <a:r>
              <a:rPr lang="en-MY" sz="2600" dirty="0">
                <a:latin typeface="Gill Sans MT" pitchFamily="34" charset="0"/>
              </a:rPr>
              <a:t>after childbirth, especially with </a:t>
            </a:r>
            <a:r>
              <a:rPr lang="en-MY" sz="2600" dirty="0">
                <a:solidFill>
                  <a:srgbClr val="FF0000"/>
                </a:solidFill>
                <a:latin typeface="Gill Sans MT" pitchFamily="34" charset="0"/>
              </a:rPr>
              <a:t>difficult,  traumatic or instrumental delivery,</a:t>
            </a:r>
            <a:r>
              <a:rPr lang="en-MY" sz="2600" dirty="0">
                <a:latin typeface="Gill Sans MT" pitchFamily="34" charset="0"/>
              </a:rPr>
              <a:t>  or if regional </a:t>
            </a:r>
            <a:r>
              <a:rPr lang="en-MY" sz="2600" dirty="0" err="1">
                <a:solidFill>
                  <a:srgbClr val="FF0000"/>
                </a:solidFill>
                <a:latin typeface="Gill Sans MT" pitchFamily="34" charset="0"/>
              </a:rPr>
              <a:t>anesthesia</a:t>
            </a:r>
            <a:r>
              <a:rPr lang="en-MY" sz="2600" dirty="0">
                <a:solidFill>
                  <a:srgbClr val="FF0000"/>
                </a:solidFill>
                <a:latin typeface="Gill Sans MT" pitchFamily="34" charset="0"/>
              </a:rPr>
              <a:t> (spinal/epidural) is used</a:t>
            </a:r>
          </a:p>
          <a:p>
            <a:pPr lvl="2"/>
            <a:r>
              <a:rPr lang="en-MY" dirty="0"/>
              <a:t>After traumatic or instrumental delivery, women may find it difficult to void because of pain and </a:t>
            </a:r>
            <a:r>
              <a:rPr lang="en-MY" dirty="0" err="1"/>
              <a:t>periurethral</a:t>
            </a:r>
            <a:r>
              <a:rPr lang="en-MY" dirty="0"/>
              <a:t> </a:t>
            </a:r>
            <a:r>
              <a:rPr lang="en-MY" dirty="0" err="1"/>
              <a:t>edema</a:t>
            </a:r>
            <a:r>
              <a:rPr lang="en-MY" dirty="0"/>
              <a:t> </a:t>
            </a:r>
          </a:p>
          <a:p>
            <a:pPr marL="658368" lvl="2" indent="0">
              <a:buNone/>
            </a:pPr>
            <a:endParaRPr lang="en-MY" sz="2600" dirty="0">
              <a:latin typeface="Gill Sans MT" pitchFamily="34" charset="0"/>
            </a:endParaRPr>
          </a:p>
          <a:p>
            <a:pPr>
              <a:lnSpc>
                <a:spcPct val="130000"/>
              </a:lnSpc>
              <a:buClr>
                <a:schemeClr val="accent2"/>
              </a:buClr>
              <a:buSzPct val="96000"/>
              <a:buFont typeface="Arial"/>
              <a:buChar char="•"/>
            </a:pPr>
            <a:r>
              <a:rPr lang="en-US" sz="2600" b="1" i="1" u="sng" dirty="0">
                <a:solidFill>
                  <a:srgbClr val="0070C0"/>
                </a:solidFill>
                <a:latin typeface="Gill Sans MT" pitchFamily="34" charset="0"/>
                <a:cs typeface="Lucida Sans"/>
              </a:rPr>
              <a:t>There is diuresis </a:t>
            </a:r>
            <a:r>
              <a:rPr lang="en-US" sz="2600" dirty="0">
                <a:latin typeface="Gill Sans MT" pitchFamily="34" charset="0"/>
                <a:cs typeface="Lucida Sans"/>
              </a:rPr>
              <a:t>during the </a:t>
            </a:r>
            <a:r>
              <a:rPr lang="en-US" sz="2600" dirty="0">
                <a:solidFill>
                  <a:srgbClr val="FF0000"/>
                </a:solidFill>
                <a:latin typeface="Gill Sans MT" pitchFamily="34" charset="0"/>
                <a:cs typeface="Lucida Sans"/>
              </a:rPr>
              <a:t>first five days </a:t>
            </a:r>
            <a:r>
              <a:rPr lang="en-US" sz="2600" dirty="0">
                <a:latin typeface="Gill Sans MT" pitchFamily="34" charset="0"/>
                <a:cs typeface="Lucida Sans"/>
              </a:rPr>
              <a:t>after delivery . </a:t>
            </a:r>
          </a:p>
          <a:p>
            <a:pPr lvl="1"/>
            <a:r>
              <a:rPr lang="en-MY" sz="2600" dirty="0">
                <a:latin typeface="Gill Sans MT" pitchFamily="34" charset="0"/>
              </a:rPr>
              <a:t>Increase urine production in </a:t>
            </a:r>
            <a:r>
              <a:rPr lang="en-MY" sz="2600" dirty="0" err="1">
                <a:latin typeface="Gill Sans MT" pitchFamily="34" charset="0"/>
              </a:rPr>
              <a:t>puerperium</a:t>
            </a:r>
            <a:r>
              <a:rPr lang="en-MY" sz="2600" dirty="0">
                <a:latin typeface="Gill Sans MT" pitchFamily="34" charset="0"/>
              </a:rPr>
              <a:t>:</a:t>
            </a:r>
          </a:p>
          <a:p>
            <a:pPr lvl="2"/>
            <a:r>
              <a:rPr lang="en-MY" sz="2600" dirty="0">
                <a:latin typeface="Gill Sans MT" pitchFamily="34" charset="0"/>
              </a:rPr>
              <a:t>Fluid overload , </a:t>
            </a:r>
            <a:r>
              <a:rPr lang="en-MY" sz="2600" dirty="0" err="1">
                <a:solidFill>
                  <a:srgbClr val="FF0000"/>
                </a:solidFill>
                <a:latin typeface="Gill Sans MT" pitchFamily="34" charset="0"/>
              </a:rPr>
              <a:t>edema</a:t>
            </a:r>
            <a:r>
              <a:rPr lang="en-MY" sz="2600" dirty="0">
                <a:latin typeface="Gill Sans MT" pitchFamily="34" charset="0"/>
              </a:rPr>
              <a:t> . Diuresis </a:t>
            </a:r>
            <a:r>
              <a:rPr lang="en-US" sz="2600" dirty="0">
                <a:solidFill>
                  <a:srgbClr val="FF0000"/>
                </a:solidFill>
                <a:latin typeface="Gill Sans MT" pitchFamily="34" charset="0"/>
                <a:cs typeface="Lucida Sans"/>
              </a:rPr>
              <a:t>body’s mechanism </a:t>
            </a:r>
            <a:r>
              <a:rPr lang="en-US" sz="2600" dirty="0">
                <a:latin typeface="Gill Sans MT" pitchFamily="34" charset="0"/>
                <a:cs typeface="Lucida Sans"/>
              </a:rPr>
              <a:t>of getting </a:t>
            </a:r>
            <a:r>
              <a:rPr lang="en-US" sz="2600" dirty="0">
                <a:solidFill>
                  <a:srgbClr val="FF0000"/>
                </a:solidFill>
                <a:latin typeface="Gill Sans MT" pitchFamily="34" charset="0"/>
                <a:cs typeface="Lucida Sans"/>
              </a:rPr>
              <a:t>rid of the excess fluid </a:t>
            </a:r>
            <a:r>
              <a:rPr lang="en-US" sz="2600" dirty="0">
                <a:latin typeface="Gill Sans MT" pitchFamily="34" charset="0"/>
                <a:cs typeface="Lucida Sans"/>
              </a:rPr>
              <a:t>retained during pregnancy</a:t>
            </a:r>
            <a:endParaRPr lang="en-MY" sz="2600" dirty="0">
              <a:latin typeface="Gill Sans MT" pitchFamily="34" charset="0"/>
            </a:endParaRPr>
          </a:p>
          <a:p>
            <a:pPr lvl="2"/>
            <a:r>
              <a:rPr lang="en-MY" sz="2600" dirty="0">
                <a:latin typeface="Gill Sans MT" pitchFamily="34" charset="0"/>
              </a:rPr>
              <a:t>Increased </a:t>
            </a:r>
            <a:r>
              <a:rPr lang="en-MY" sz="2600" dirty="0">
                <a:solidFill>
                  <a:srgbClr val="FF0000"/>
                </a:solidFill>
                <a:latin typeface="Gill Sans MT" pitchFamily="34" charset="0"/>
              </a:rPr>
              <a:t>fluid intake </a:t>
            </a:r>
            <a:r>
              <a:rPr lang="en-MY" sz="2600" dirty="0">
                <a:latin typeface="Gill Sans MT" pitchFamily="34" charset="0"/>
              </a:rPr>
              <a:t>of breastfeeding mothers</a:t>
            </a:r>
          </a:p>
          <a:p>
            <a:pPr>
              <a:lnSpc>
                <a:spcPct val="130000"/>
              </a:lnSpc>
              <a:buClr>
                <a:schemeClr val="accent2"/>
              </a:buClr>
              <a:buFont typeface="Arial"/>
              <a:buChar char="•"/>
            </a:pPr>
            <a:endParaRPr lang="en-US" dirty="0">
              <a:latin typeface="Gill Sans MT" pitchFamily="34" charset="0"/>
              <a:cs typeface="Lucida Sans"/>
            </a:endParaRPr>
          </a:p>
          <a:p>
            <a:pPr lvl="3"/>
            <a:endParaRPr lang="en-MY" dirty="0"/>
          </a:p>
        </p:txBody>
      </p:sp>
    </p:spTree>
    <p:extLst>
      <p:ext uri="{BB962C8B-B14F-4D97-AF65-F5344CB8AC3E}">
        <p14:creationId xmlns:p14="http://schemas.microsoft.com/office/powerpoint/2010/main" val="1597896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3632" y="2132857"/>
            <a:ext cx="6840760" cy="1409275"/>
          </a:xfrm>
        </p:spPr>
        <p:txBody>
          <a:bodyPr>
            <a:normAutofit/>
          </a:bodyPr>
          <a:lstStyle/>
          <a:p>
            <a:r>
              <a:rPr lang="en-US" sz="4000" b="1" dirty="0"/>
              <a:t>Abnormal puerperium</a:t>
            </a:r>
            <a:br>
              <a:rPr lang="en-US" dirty="0"/>
            </a:br>
            <a:endParaRPr lang="en-US" dirty="0"/>
          </a:p>
        </p:txBody>
      </p:sp>
    </p:spTree>
    <p:extLst>
      <p:ext uri="{BB962C8B-B14F-4D97-AF65-F5344CB8AC3E}">
        <p14:creationId xmlns:p14="http://schemas.microsoft.com/office/powerpoint/2010/main" val="2304908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3633" y="13145"/>
            <a:ext cx="6977573" cy="1049235"/>
          </a:xfrm>
        </p:spPr>
        <p:txBody>
          <a:bodyPr/>
          <a:lstStyle/>
          <a:p>
            <a:r>
              <a:rPr lang="en-US" altLang="en-US" b="1" dirty="0">
                <a:cs typeface="Times New Roman" panose="02020603050405020304" pitchFamily="18" charset="0"/>
              </a:rPr>
              <a:t>Psychological problems:</a:t>
            </a:r>
            <a:endParaRPr lang="en-US" dirty="0"/>
          </a:p>
        </p:txBody>
      </p:sp>
      <p:sp>
        <p:nvSpPr>
          <p:cNvPr id="3" name="Content Placeholder 2"/>
          <p:cNvSpPr>
            <a:spLocks noGrp="1"/>
          </p:cNvSpPr>
          <p:nvPr>
            <p:ph idx="1"/>
          </p:nvPr>
        </p:nvSpPr>
        <p:spPr>
          <a:xfrm>
            <a:off x="1703513" y="836712"/>
            <a:ext cx="8460431" cy="5696610"/>
          </a:xfrm>
        </p:spPr>
        <p:txBody>
          <a:bodyPr>
            <a:normAutofit fontScale="92500" lnSpcReduction="20000"/>
          </a:bodyPr>
          <a:lstStyle/>
          <a:p>
            <a:pPr>
              <a:buNone/>
              <a:defRPr/>
            </a:pPr>
            <a:r>
              <a:rPr lang="en-US" sz="4100" b="1" dirty="0">
                <a:solidFill>
                  <a:srgbClr val="FF0000"/>
                </a:solidFill>
              </a:rPr>
              <a:t>1.Baby blues</a:t>
            </a:r>
            <a:endParaRPr lang="en-US" sz="3300" b="1" dirty="0">
              <a:effectLst/>
              <a:latin typeface="+mj-lt"/>
              <a:ea typeface="Calibri" panose="020F0502020204030204" pitchFamily="34" charset="0"/>
              <a:cs typeface="Arial" panose="020B0604020202020204" pitchFamily="34" charset="0"/>
            </a:endParaRPr>
          </a:p>
          <a:p>
            <a:pPr>
              <a:buNone/>
              <a:defRPr/>
            </a:pPr>
            <a:r>
              <a:rPr lang="en-US" sz="3300" b="1" dirty="0">
                <a:effectLst/>
                <a:latin typeface="+mj-lt"/>
                <a:ea typeface="Calibri" panose="020F0502020204030204" pitchFamily="34" charset="0"/>
                <a:cs typeface="Arial" panose="020B0604020202020204" pitchFamily="34" charset="0"/>
              </a:rPr>
              <a:t>   </a:t>
            </a:r>
            <a:r>
              <a:rPr lang="en-US" sz="2800" b="1" dirty="0">
                <a:effectLst/>
                <a:latin typeface="+mj-lt"/>
                <a:ea typeface="Calibri" panose="020F0502020204030204" pitchFamily="34" charset="0"/>
                <a:cs typeface="Arial" panose="020B0604020202020204" pitchFamily="34" charset="0"/>
              </a:rPr>
              <a:t>It appears that about </a:t>
            </a:r>
            <a:r>
              <a:rPr lang="en-US" sz="2800" b="1" dirty="0">
                <a:solidFill>
                  <a:srgbClr val="FF0000"/>
                </a:solidFill>
                <a:effectLst/>
                <a:latin typeface="+mj-lt"/>
                <a:ea typeface="Calibri" panose="020F0502020204030204" pitchFamily="34" charset="0"/>
                <a:cs typeface="Arial" panose="020B0604020202020204" pitchFamily="34" charset="0"/>
              </a:rPr>
              <a:t>50 to 85%</a:t>
            </a:r>
            <a:r>
              <a:rPr lang="en-US" sz="2800" b="1" dirty="0">
                <a:effectLst/>
                <a:latin typeface="+mj-lt"/>
                <a:ea typeface="Calibri" panose="020F0502020204030204" pitchFamily="34" charset="0"/>
                <a:cs typeface="Arial" panose="020B0604020202020204" pitchFamily="34" charset="0"/>
              </a:rPr>
              <a:t> of women experience postpartum blues during the first few weeks after delivery.</a:t>
            </a:r>
            <a:endParaRPr lang="en-US" sz="2800" b="1" dirty="0">
              <a:latin typeface="+mj-lt"/>
            </a:endParaRPr>
          </a:p>
          <a:p>
            <a:pPr>
              <a:buNone/>
              <a:defRPr/>
            </a:pPr>
            <a:r>
              <a:rPr lang="en-US" sz="2800" b="1" dirty="0">
                <a:latin typeface="+mj-lt"/>
              </a:rPr>
              <a:t>   symptoms : </a:t>
            </a:r>
            <a:r>
              <a:rPr lang="en-US" sz="2800" b="1" dirty="0">
                <a:effectLst/>
                <a:latin typeface="+mj-lt"/>
                <a:ea typeface="Calibri" panose="020F0502020204030204" pitchFamily="34" charset="0"/>
                <a:cs typeface="Arial" panose="020B0604020202020204" pitchFamily="34" charset="0"/>
              </a:rPr>
              <a:t>feelings of sadness, women with the blues more commonly report mood lability, tearfulness, anxiety or irritability , </a:t>
            </a:r>
            <a:r>
              <a:rPr lang="en-US" sz="2800" b="1" dirty="0"/>
              <a:t>Feeling overwhelmed and that you cant take care of the baby </a:t>
            </a:r>
            <a:endParaRPr lang="en-US" sz="2800" b="1" dirty="0">
              <a:latin typeface="+mj-lt"/>
              <a:cs typeface="Arial" panose="020B0604020202020204" pitchFamily="34" charset="0"/>
            </a:endParaRPr>
          </a:p>
          <a:p>
            <a:pPr>
              <a:buNone/>
              <a:defRPr/>
            </a:pPr>
            <a:r>
              <a:rPr lang="en-US" sz="2800" b="1" dirty="0">
                <a:effectLst/>
                <a:latin typeface="+mj-lt"/>
                <a:ea typeface="Calibri" panose="020F0502020204030204" pitchFamily="34" charset="0"/>
                <a:cs typeface="Arial" panose="020B0604020202020204" pitchFamily="34" charset="0"/>
              </a:rPr>
              <a:t>    onset : These symptoms typically </a:t>
            </a:r>
            <a:r>
              <a:rPr lang="en-US" sz="2800" b="1" dirty="0">
                <a:solidFill>
                  <a:srgbClr val="FF0000"/>
                </a:solidFill>
                <a:effectLst/>
                <a:latin typeface="+mj-lt"/>
                <a:ea typeface="Calibri" panose="020F0502020204030204" pitchFamily="34" charset="0"/>
                <a:cs typeface="Arial" panose="020B0604020202020204" pitchFamily="34" charset="0"/>
              </a:rPr>
              <a:t>peak on the fourth or fifth day </a:t>
            </a:r>
            <a:r>
              <a:rPr lang="en-US" sz="2800" b="1" dirty="0">
                <a:effectLst/>
                <a:latin typeface="+mj-lt"/>
                <a:ea typeface="Calibri" panose="020F0502020204030204" pitchFamily="34" charset="0"/>
                <a:cs typeface="Arial" panose="020B0604020202020204" pitchFamily="34" charset="0"/>
              </a:rPr>
              <a:t>after delivery and may last for a few hours or a few days, </a:t>
            </a:r>
            <a:r>
              <a:rPr lang="en-US" sz="2800" b="1" dirty="0">
                <a:solidFill>
                  <a:srgbClr val="FF0000"/>
                </a:solidFill>
                <a:effectLst/>
                <a:latin typeface="+mj-lt"/>
                <a:ea typeface="Calibri" panose="020F0502020204030204" pitchFamily="34" charset="0"/>
                <a:cs typeface="Arial" panose="020B0604020202020204" pitchFamily="34" charset="0"/>
              </a:rPr>
              <a:t>remitting</a:t>
            </a:r>
            <a:r>
              <a:rPr lang="en-US" sz="2800" b="1" dirty="0">
                <a:effectLst/>
                <a:latin typeface="+mj-lt"/>
                <a:ea typeface="Calibri" panose="020F0502020204030204" pitchFamily="34" charset="0"/>
                <a:cs typeface="Arial" panose="020B0604020202020204" pitchFamily="34" charset="0"/>
              </a:rPr>
              <a:t> spontaneously </a:t>
            </a:r>
            <a:r>
              <a:rPr lang="en-US" sz="2800" b="1" dirty="0">
                <a:solidFill>
                  <a:srgbClr val="FF0000"/>
                </a:solidFill>
                <a:effectLst/>
                <a:latin typeface="+mj-lt"/>
                <a:ea typeface="Calibri" panose="020F0502020204030204" pitchFamily="34" charset="0"/>
                <a:cs typeface="Arial" panose="020B0604020202020204" pitchFamily="34" charset="0"/>
              </a:rPr>
              <a:t>within</a:t>
            </a:r>
            <a:r>
              <a:rPr lang="en-US" sz="2800" b="1" dirty="0">
                <a:effectLst/>
                <a:latin typeface="+mj-lt"/>
                <a:ea typeface="Calibri" panose="020F0502020204030204" pitchFamily="34" charset="0"/>
                <a:cs typeface="Arial" panose="020B0604020202020204" pitchFamily="34" charset="0"/>
              </a:rPr>
              <a:t> </a:t>
            </a:r>
            <a:r>
              <a:rPr lang="en-US" sz="2800" b="1" dirty="0">
                <a:solidFill>
                  <a:srgbClr val="FF0000"/>
                </a:solidFill>
                <a:effectLst/>
                <a:latin typeface="+mj-lt"/>
                <a:ea typeface="Calibri" panose="020F0502020204030204" pitchFamily="34" charset="0"/>
                <a:cs typeface="Arial" panose="020B0604020202020204" pitchFamily="34" charset="0"/>
              </a:rPr>
              <a:t>two weeks of delivery </a:t>
            </a:r>
            <a:r>
              <a:rPr lang="en-US" sz="2800" b="1" dirty="0">
                <a:effectLst/>
                <a:latin typeface="+mj-lt"/>
                <a:ea typeface="Calibri" panose="020F0502020204030204" pitchFamily="34" charset="0"/>
                <a:cs typeface="Arial" panose="020B0604020202020204" pitchFamily="34" charset="0"/>
              </a:rPr>
              <a:t>.</a:t>
            </a:r>
          </a:p>
          <a:p>
            <a:pPr>
              <a:buNone/>
              <a:defRPr/>
            </a:pPr>
            <a:endParaRPr lang="en-US" sz="2800" b="1" dirty="0">
              <a:latin typeface="+mj-lt"/>
              <a:cs typeface="Arial" panose="020B0604020202020204" pitchFamily="34" charset="0"/>
            </a:endParaRPr>
          </a:p>
          <a:p>
            <a:pPr>
              <a:buNone/>
              <a:defRPr/>
            </a:pPr>
            <a:r>
              <a:rPr lang="en-US" sz="2800" b="1" dirty="0">
                <a:latin typeface="+mj-lt"/>
              </a:rPr>
              <a:t>    Treatment: Resolves spontaneously</a:t>
            </a:r>
          </a:p>
          <a:p>
            <a:pPr>
              <a:buNone/>
              <a:defRPr/>
            </a:pPr>
            <a:endParaRPr lang="en-US" dirty="0"/>
          </a:p>
        </p:txBody>
      </p:sp>
    </p:spTree>
    <p:extLst>
      <p:ext uri="{BB962C8B-B14F-4D97-AF65-F5344CB8AC3E}">
        <p14:creationId xmlns:p14="http://schemas.microsoft.com/office/powerpoint/2010/main" val="2846634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normAutofit/>
          </a:bodyPr>
          <a:lstStyle/>
          <a:p>
            <a:pPr algn="l"/>
            <a:r>
              <a:rPr lang="en-US" b="0" dirty="0">
                <a:solidFill>
                  <a:srgbClr val="FF0000"/>
                </a:solidFill>
              </a:rPr>
              <a:t>Post Partum Depression PPD</a:t>
            </a:r>
            <a:r>
              <a:rPr lang="en-US" dirty="0">
                <a:solidFill>
                  <a:srgbClr val="FF0000"/>
                </a:solidFill>
              </a:rPr>
              <a:t> </a:t>
            </a:r>
          </a:p>
        </p:txBody>
      </p:sp>
      <p:sp>
        <p:nvSpPr>
          <p:cNvPr id="5123" name="Rectangle 3"/>
          <p:cNvSpPr>
            <a:spLocks noGrp="1" noChangeArrowheads="1"/>
          </p:cNvSpPr>
          <p:nvPr>
            <p:ph sz="quarter" idx="1"/>
          </p:nvPr>
        </p:nvSpPr>
        <p:spPr>
          <a:xfrm>
            <a:off x="1981200" y="1752601"/>
            <a:ext cx="8229600" cy="4525963"/>
          </a:xfrm>
        </p:spPr>
        <p:txBody>
          <a:bodyPr/>
          <a:lstStyle/>
          <a:p>
            <a:pPr marL="0" indent="0">
              <a:lnSpc>
                <a:spcPct val="140000"/>
              </a:lnSpc>
              <a:buClr>
                <a:schemeClr val="accent2"/>
              </a:buClr>
              <a:buSzPct val="92000"/>
              <a:buNone/>
            </a:pPr>
            <a:endParaRPr lang="en-US" sz="2000" dirty="0"/>
          </a:p>
          <a:p>
            <a:pPr algn="l" rtl="0">
              <a:lnSpc>
                <a:spcPct val="140000"/>
              </a:lnSpc>
              <a:buClr>
                <a:schemeClr val="accent2"/>
              </a:buClr>
              <a:buSzPct val="92000"/>
              <a:buFont typeface="Arial"/>
              <a:buChar char="•"/>
            </a:pPr>
            <a:r>
              <a:rPr lang="en-US" sz="2000" dirty="0"/>
              <a:t> It’s a specific form of depression that is </a:t>
            </a:r>
            <a:r>
              <a:rPr lang="en-US" sz="2000" b="1" dirty="0"/>
              <a:t>related solely to pregnancy and childbirth</a:t>
            </a:r>
          </a:p>
          <a:p>
            <a:pPr algn="l" rtl="0">
              <a:lnSpc>
                <a:spcPct val="140000"/>
              </a:lnSpc>
              <a:buClr>
                <a:schemeClr val="accent2"/>
              </a:buClr>
              <a:buSzPct val="92000"/>
              <a:buFont typeface="Arial"/>
              <a:buChar char="•"/>
            </a:pPr>
            <a:r>
              <a:rPr lang="en-US" sz="2000" dirty="0"/>
              <a:t>PPD generally </a:t>
            </a:r>
            <a:r>
              <a:rPr lang="en-US" sz="2000" b="1" dirty="0"/>
              <a:t>lasts for 3-6 months</a:t>
            </a:r>
            <a:r>
              <a:rPr lang="en-US" sz="2000" dirty="0"/>
              <a:t>, with 25% of patients still affected at 1 year.</a:t>
            </a:r>
          </a:p>
          <a:p>
            <a:pPr algn="l" rtl="0">
              <a:lnSpc>
                <a:spcPct val="140000"/>
              </a:lnSpc>
              <a:buClr>
                <a:schemeClr val="accent2"/>
              </a:buClr>
              <a:buSzPct val="92000"/>
              <a:buFont typeface="Arial"/>
              <a:buChar char="•"/>
            </a:pPr>
            <a:r>
              <a:rPr lang="en-US" sz="2000" dirty="0"/>
              <a:t> PPD greatly affects the </a:t>
            </a:r>
            <a:r>
              <a:rPr lang="en-US" sz="2000" b="1" dirty="0"/>
              <a:t>patient's ability to complete activities </a:t>
            </a:r>
            <a:r>
              <a:rPr lang="en-US" sz="2000" dirty="0"/>
              <a:t>associated with daily living.</a:t>
            </a:r>
          </a:p>
        </p:txBody>
      </p:sp>
    </p:spTree>
    <p:extLst>
      <p:ext uri="{BB962C8B-B14F-4D97-AF65-F5344CB8AC3E}">
        <p14:creationId xmlns:p14="http://schemas.microsoft.com/office/powerpoint/2010/main" val="3885869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96688" y="1"/>
            <a:ext cx="6479421" cy="1049235"/>
          </a:xfrm>
        </p:spPr>
        <p:txBody>
          <a:bodyPr/>
          <a:lstStyle/>
          <a:p>
            <a:pPr algn="ctr" eaLnBrk="1" hangingPunct="1"/>
            <a:r>
              <a:rPr lang="en-US" dirty="0">
                <a:solidFill>
                  <a:srgbClr val="FF6600"/>
                </a:solidFill>
              </a:rPr>
              <a:t>Objectives</a:t>
            </a:r>
            <a:endParaRPr lang="ar-JO" dirty="0">
              <a:solidFill>
                <a:srgbClr val="FF6600"/>
              </a:solidFill>
            </a:endParaRPr>
          </a:p>
        </p:txBody>
      </p:sp>
      <p:graphicFrame>
        <p:nvGraphicFramePr>
          <p:cNvPr id="5" name="Content Placeholder 4"/>
          <p:cNvGraphicFramePr>
            <a:graphicFrameLocks noGrp="1"/>
          </p:cNvGraphicFramePr>
          <p:nvPr>
            <p:ph idx="1"/>
          </p:nvPr>
        </p:nvGraphicFramePr>
        <p:xfrm>
          <a:off x="5903640" y="335199"/>
          <a:ext cx="4283968" cy="6219157"/>
        </p:xfrm>
        <a:graphic>
          <a:graphicData uri="http://schemas.openxmlformats.org/drawingml/2006/table">
            <a:tbl>
              <a:tblPr firstRow="1" bandRow="1">
                <a:tableStyleId>{5C22544A-7EE6-4342-B048-85BDC9FD1C3A}</a:tableStyleId>
              </a:tblPr>
              <a:tblGrid>
                <a:gridCol w="4283968">
                  <a:extLst>
                    <a:ext uri="{9D8B030D-6E8A-4147-A177-3AD203B41FA5}">
                      <a16:colId xmlns:a16="http://schemas.microsoft.com/office/drawing/2014/main" val="4279534360"/>
                    </a:ext>
                  </a:extLst>
                </a:gridCol>
              </a:tblGrid>
              <a:tr h="641317">
                <a:tc>
                  <a:txBody>
                    <a:bodyPr/>
                    <a:lstStyle/>
                    <a:p>
                      <a:r>
                        <a:rPr lang="en-US" sz="2400" dirty="0"/>
                        <a:t>Abnormal puerperium</a:t>
                      </a:r>
                    </a:p>
                    <a:p>
                      <a:r>
                        <a:rPr lang="en-US" sz="2400" dirty="0"/>
                        <a:t>(psychological</a:t>
                      </a:r>
                      <a:r>
                        <a:rPr lang="en-US" sz="2400" baseline="0" dirty="0"/>
                        <a:t> problem )</a:t>
                      </a:r>
                      <a:endParaRPr lang="en-US" sz="2400" dirty="0"/>
                    </a:p>
                  </a:txBody>
                  <a:tcPr/>
                </a:tc>
                <a:extLst>
                  <a:ext uri="{0D108BD9-81ED-4DB2-BD59-A6C34878D82A}">
                    <a16:rowId xmlns:a16="http://schemas.microsoft.com/office/drawing/2014/main" val="1141939669"/>
                  </a:ext>
                </a:extLst>
              </a:tr>
              <a:tr h="356287">
                <a:tc>
                  <a:txBody>
                    <a:bodyPr/>
                    <a:lstStyle/>
                    <a:p>
                      <a:r>
                        <a:rPr lang="en-US" sz="2400" dirty="0"/>
                        <a:t>The baby blues</a:t>
                      </a:r>
                    </a:p>
                  </a:txBody>
                  <a:tcPr/>
                </a:tc>
                <a:extLst>
                  <a:ext uri="{0D108BD9-81ED-4DB2-BD59-A6C34878D82A}">
                    <a16:rowId xmlns:a16="http://schemas.microsoft.com/office/drawing/2014/main" val="577874672"/>
                  </a:ext>
                </a:extLst>
              </a:tr>
              <a:tr h="641317">
                <a:tc>
                  <a:txBody>
                    <a:bodyPr/>
                    <a:lstStyle/>
                    <a:p>
                      <a:r>
                        <a:rPr lang="en-US" sz="2400" dirty="0"/>
                        <a:t>Postpartum depression (PPD)</a:t>
                      </a:r>
                    </a:p>
                  </a:txBody>
                  <a:tcPr/>
                </a:tc>
                <a:extLst>
                  <a:ext uri="{0D108BD9-81ED-4DB2-BD59-A6C34878D82A}">
                    <a16:rowId xmlns:a16="http://schemas.microsoft.com/office/drawing/2014/main" val="4131661789"/>
                  </a:ext>
                </a:extLst>
              </a:tr>
              <a:tr h="356287">
                <a:tc>
                  <a:txBody>
                    <a:bodyPr/>
                    <a:lstStyle/>
                    <a:p>
                      <a:r>
                        <a:rPr lang="en-US" sz="2400" dirty="0"/>
                        <a:t>Postpartum psychosis </a:t>
                      </a:r>
                    </a:p>
                  </a:txBody>
                  <a:tcPr/>
                </a:tc>
                <a:extLst>
                  <a:ext uri="{0D108BD9-81ED-4DB2-BD59-A6C34878D82A}">
                    <a16:rowId xmlns:a16="http://schemas.microsoft.com/office/drawing/2014/main" val="2877961318"/>
                  </a:ext>
                </a:extLst>
              </a:tr>
              <a:tr h="356287">
                <a:tc>
                  <a:txBody>
                    <a:bodyPr/>
                    <a:lstStyle/>
                    <a:p>
                      <a:r>
                        <a:rPr lang="en-US" sz="2400" dirty="0"/>
                        <a:t>Bowel function</a:t>
                      </a:r>
                      <a:r>
                        <a:rPr lang="en-US" sz="2400" baseline="0" dirty="0"/>
                        <a:t> disorder</a:t>
                      </a:r>
                      <a:endParaRPr lang="en-US" sz="2400" dirty="0"/>
                    </a:p>
                  </a:txBody>
                  <a:tcPr/>
                </a:tc>
                <a:extLst>
                  <a:ext uri="{0D108BD9-81ED-4DB2-BD59-A6C34878D82A}">
                    <a16:rowId xmlns:a16="http://schemas.microsoft.com/office/drawing/2014/main" val="415401263"/>
                  </a:ext>
                </a:extLst>
              </a:tr>
              <a:tr h="356287">
                <a:tc>
                  <a:txBody>
                    <a:bodyPr/>
                    <a:lstStyle/>
                    <a:p>
                      <a:r>
                        <a:rPr lang="en-US" sz="2400" dirty="0"/>
                        <a:t>Micturition problems</a:t>
                      </a:r>
                    </a:p>
                  </a:txBody>
                  <a:tcPr/>
                </a:tc>
                <a:extLst>
                  <a:ext uri="{0D108BD9-81ED-4DB2-BD59-A6C34878D82A}">
                    <a16:rowId xmlns:a16="http://schemas.microsoft.com/office/drawing/2014/main" val="351237246"/>
                  </a:ext>
                </a:extLst>
              </a:tr>
              <a:tr h="641317">
                <a:tc>
                  <a:txBody>
                    <a:bodyPr/>
                    <a:lstStyle/>
                    <a:p>
                      <a:r>
                        <a:rPr lang="en-US" sz="2400" dirty="0"/>
                        <a:t>Infections</a:t>
                      </a:r>
                    </a:p>
                    <a:p>
                      <a:endParaRPr lang="en-US" sz="2400" dirty="0"/>
                    </a:p>
                  </a:txBody>
                  <a:tcPr/>
                </a:tc>
                <a:extLst>
                  <a:ext uri="{0D108BD9-81ED-4DB2-BD59-A6C34878D82A}">
                    <a16:rowId xmlns:a16="http://schemas.microsoft.com/office/drawing/2014/main" val="123495797"/>
                  </a:ext>
                </a:extLst>
              </a:tr>
              <a:tr h="356287">
                <a:tc>
                  <a:txBody>
                    <a:bodyPr/>
                    <a:lstStyle/>
                    <a:p>
                      <a:r>
                        <a:rPr lang="en-US" sz="2400" dirty="0"/>
                        <a:t>Endocrine problems</a:t>
                      </a:r>
                    </a:p>
                  </a:txBody>
                  <a:tcPr/>
                </a:tc>
                <a:extLst>
                  <a:ext uri="{0D108BD9-81ED-4DB2-BD59-A6C34878D82A}">
                    <a16:rowId xmlns:a16="http://schemas.microsoft.com/office/drawing/2014/main" val="1800346010"/>
                  </a:ext>
                </a:extLst>
              </a:tr>
              <a:tr h="641317">
                <a:tc>
                  <a:txBody>
                    <a:bodyPr/>
                    <a:lstStyle/>
                    <a:p>
                      <a:r>
                        <a:rPr lang="en-US" sz="2400" dirty="0"/>
                        <a:t>Pelvic septic</a:t>
                      </a:r>
                    </a:p>
                    <a:p>
                      <a:endParaRPr lang="en-US" sz="2400" dirty="0"/>
                    </a:p>
                  </a:txBody>
                  <a:tcPr/>
                </a:tc>
                <a:extLst>
                  <a:ext uri="{0D108BD9-81ED-4DB2-BD59-A6C34878D82A}">
                    <a16:rowId xmlns:a16="http://schemas.microsoft.com/office/drawing/2014/main" val="1384129882"/>
                  </a:ext>
                </a:extLst>
              </a:tr>
              <a:tr h="641317">
                <a:tc>
                  <a:txBody>
                    <a:bodyPr/>
                    <a:lstStyle/>
                    <a:p>
                      <a:r>
                        <a:rPr lang="en-US" sz="2400" dirty="0" err="1"/>
                        <a:t>Thrombophibits</a:t>
                      </a:r>
                      <a:endParaRPr lang="en-US" sz="2400" dirty="0"/>
                    </a:p>
                    <a:p>
                      <a:endParaRPr lang="en-US" sz="2400" dirty="0"/>
                    </a:p>
                  </a:txBody>
                  <a:tcPr/>
                </a:tc>
                <a:extLst>
                  <a:ext uri="{0D108BD9-81ED-4DB2-BD59-A6C34878D82A}">
                    <a16:rowId xmlns:a16="http://schemas.microsoft.com/office/drawing/2014/main" val="1953626146"/>
                  </a:ext>
                </a:extLst>
              </a:tr>
            </a:tbl>
          </a:graphicData>
        </a:graphic>
      </p:graphicFrame>
      <p:graphicFrame>
        <p:nvGraphicFramePr>
          <p:cNvPr id="6" name="Table 5"/>
          <p:cNvGraphicFramePr>
            <a:graphicFrameLocks noGrp="1"/>
          </p:cNvGraphicFramePr>
          <p:nvPr/>
        </p:nvGraphicFramePr>
        <p:xfrm>
          <a:off x="1703512" y="1268761"/>
          <a:ext cx="4200128" cy="2176017"/>
        </p:xfrm>
        <a:graphic>
          <a:graphicData uri="http://schemas.openxmlformats.org/drawingml/2006/table">
            <a:tbl>
              <a:tblPr firstRow="1" bandRow="1">
                <a:tableStyleId>{5C22544A-7EE6-4342-B048-85BDC9FD1C3A}</a:tableStyleId>
              </a:tblPr>
              <a:tblGrid>
                <a:gridCol w="4200128">
                  <a:extLst>
                    <a:ext uri="{9D8B030D-6E8A-4147-A177-3AD203B41FA5}">
                      <a16:colId xmlns:a16="http://schemas.microsoft.com/office/drawing/2014/main" val="1967961850"/>
                    </a:ext>
                  </a:extLst>
                </a:gridCol>
              </a:tblGrid>
              <a:tr h="725339">
                <a:tc>
                  <a:txBody>
                    <a:bodyPr/>
                    <a:lstStyle/>
                    <a:p>
                      <a:r>
                        <a:rPr lang="en-US" sz="2800" dirty="0"/>
                        <a:t>Normal puerperium</a:t>
                      </a:r>
                    </a:p>
                  </a:txBody>
                  <a:tcPr/>
                </a:tc>
                <a:extLst>
                  <a:ext uri="{0D108BD9-81ED-4DB2-BD59-A6C34878D82A}">
                    <a16:rowId xmlns:a16="http://schemas.microsoft.com/office/drawing/2014/main" val="1274013234"/>
                  </a:ext>
                </a:extLst>
              </a:tr>
              <a:tr h="725339">
                <a:tc>
                  <a:txBody>
                    <a:bodyPr/>
                    <a:lstStyle/>
                    <a:p>
                      <a:pPr marL="0" algn="l" defTabSz="685800" rtl="0" eaLnBrk="1" latinLnBrk="0" hangingPunct="1"/>
                      <a:r>
                        <a:rPr lang="en-US" sz="2400" kern="1200" dirty="0">
                          <a:solidFill>
                            <a:schemeClr val="dk1"/>
                          </a:solidFill>
                          <a:latin typeface="+mn-lt"/>
                          <a:ea typeface="+mn-ea"/>
                          <a:cs typeface="+mn-cs"/>
                        </a:rPr>
                        <a:t>Genetical</a:t>
                      </a:r>
                      <a:r>
                        <a:rPr lang="en-US" sz="2400" kern="1200" baseline="0" dirty="0">
                          <a:solidFill>
                            <a:schemeClr val="dk1"/>
                          </a:solidFill>
                          <a:latin typeface="+mn-lt"/>
                          <a:ea typeface="+mn-ea"/>
                          <a:cs typeface="+mn-cs"/>
                        </a:rPr>
                        <a:t> track change</a:t>
                      </a:r>
                      <a:endParaRPr lang="en-US" sz="2400" kern="1200" dirty="0">
                        <a:solidFill>
                          <a:schemeClr val="dk1"/>
                        </a:solidFill>
                        <a:latin typeface="+mn-lt"/>
                        <a:ea typeface="+mn-ea"/>
                        <a:cs typeface="+mn-cs"/>
                      </a:endParaRPr>
                    </a:p>
                  </a:txBody>
                  <a:tcPr/>
                </a:tc>
                <a:extLst>
                  <a:ext uri="{0D108BD9-81ED-4DB2-BD59-A6C34878D82A}">
                    <a16:rowId xmlns:a16="http://schemas.microsoft.com/office/drawing/2014/main" val="1557790964"/>
                  </a:ext>
                </a:extLst>
              </a:tr>
              <a:tr h="725339">
                <a:tc>
                  <a:txBody>
                    <a:bodyPr/>
                    <a:lstStyle/>
                    <a:p>
                      <a:pPr marL="0" algn="l" defTabSz="685800" rtl="0" eaLnBrk="1" latinLnBrk="0" hangingPunct="1"/>
                      <a:r>
                        <a:rPr lang="en-US" sz="2400" kern="1200" dirty="0">
                          <a:solidFill>
                            <a:schemeClr val="dk1"/>
                          </a:solidFill>
                          <a:latin typeface="+mn-lt"/>
                          <a:ea typeface="+mn-ea"/>
                          <a:cs typeface="+mn-cs"/>
                        </a:rPr>
                        <a:t>General systemic change</a:t>
                      </a:r>
                    </a:p>
                  </a:txBody>
                  <a:tcPr/>
                </a:tc>
                <a:extLst>
                  <a:ext uri="{0D108BD9-81ED-4DB2-BD59-A6C34878D82A}">
                    <a16:rowId xmlns:a16="http://schemas.microsoft.com/office/drawing/2014/main" val="4021678776"/>
                  </a:ext>
                </a:extLst>
              </a:tr>
            </a:tbl>
          </a:graphicData>
        </a:graphic>
      </p:graphicFrame>
    </p:spTree>
    <p:extLst>
      <p:ext uri="{BB962C8B-B14F-4D97-AF65-F5344CB8AC3E}">
        <p14:creationId xmlns:p14="http://schemas.microsoft.com/office/powerpoint/2010/main" val="3417166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BB7DEA-0D86-4948-A9DA-B77E175614AD}"/>
              </a:ext>
            </a:extLst>
          </p:cNvPr>
          <p:cNvSpPr>
            <a:spLocks noGrp="1"/>
          </p:cNvSpPr>
          <p:nvPr>
            <p:ph idx="1"/>
          </p:nvPr>
        </p:nvSpPr>
        <p:spPr>
          <a:xfrm>
            <a:off x="1914144" y="477078"/>
            <a:ext cx="9997440" cy="5771322"/>
          </a:xfrm>
        </p:spPr>
        <p:txBody>
          <a:bodyPr>
            <a:normAutofit/>
          </a:bodyPr>
          <a:lstStyle/>
          <a:p>
            <a:pPr marL="0" marR="0">
              <a:spcBef>
                <a:spcPts val="0"/>
              </a:spcBef>
              <a:spcAft>
                <a:spcPts val="1360"/>
              </a:spcAft>
            </a:pPr>
            <a:r>
              <a:rPr lang="en-US" sz="1800" b="1" dirty="0">
                <a:solidFill>
                  <a:srgbClr val="FF0000"/>
                </a:solidFill>
                <a:effectLst/>
                <a:latin typeface="+mj-lt"/>
                <a:ea typeface="Times New Roman" panose="02020603050405020304" pitchFamily="18" charset="0"/>
              </a:rPr>
              <a:t>The symptoms of postpartum depression include:</a:t>
            </a:r>
          </a:p>
          <a:p>
            <a:pPr marL="342900" marR="0" lvl="0" indent="-342900" algn="l" rtl="0">
              <a:spcBef>
                <a:spcPts val="1200"/>
              </a:spcBef>
              <a:spcAft>
                <a:spcPts val="0"/>
              </a:spcAft>
              <a:buSzPts val="1000"/>
              <a:buFont typeface="Symbol" panose="05050102010706020507" pitchFamily="18" charset="2"/>
              <a:buChar char=""/>
              <a:tabLst>
                <a:tab pos="457200" algn="l"/>
              </a:tabLst>
            </a:pPr>
            <a:r>
              <a:rPr lang="en-US" sz="1800" b="1" dirty="0">
                <a:effectLst/>
                <a:latin typeface="+mj-lt"/>
                <a:ea typeface="Calibri" panose="020F0502020204030204" pitchFamily="34" charset="0"/>
                <a:cs typeface="Arial" panose="020B0604020202020204" pitchFamily="34" charset="0"/>
              </a:rPr>
              <a:t>Depressed or sad mood</a:t>
            </a:r>
          </a:p>
          <a:p>
            <a:pPr marL="342900" marR="0" lvl="0" indent="-342900" algn="l" rtl="0">
              <a:spcBef>
                <a:spcPts val="1200"/>
              </a:spcBef>
              <a:spcAft>
                <a:spcPts val="0"/>
              </a:spcAft>
              <a:buSzPts val="1000"/>
              <a:buFont typeface="Symbol" panose="05050102010706020507" pitchFamily="18" charset="2"/>
              <a:buChar char=""/>
              <a:tabLst>
                <a:tab pos="457200" algn="l"/>
              </a:tabLst>
            </a:pPr>
            <a:r>
              <a:rPr lang="en-US" sz="1800" b="1" dirty="0">
                <a:effectLst/>
                <a:latin typeface="+mj-lt"/>
                <a:ea typeface="Calibri" panose="020F0502020204030204" pitchFamily="34" charset="0"/>
                <a:cs typeface="Arial" panose="020B0604020202020204" pitchFamily="34" charset="0"/>
              </a:rPr>
              <a:t>Tearfulness</a:t>
            </a:r>
          </a:p>
          <a:p>
            <a:pPr marL="342900" marR="0" lvl="0" indent="-342900" algn="l" rtl="0">
              <a:spcBef>
                <a:spcPts val="1200"/>
              </a:spcBef>
              <a:spcAft>
                <a:spcPts val="0"/>
              </a:spcAft>
              <a:buSzPts val="1000"/>
              <a:buFont typeface="Symbol" panose="05050102010706020507" pitchFamily="18" charset="2"/>
              <a:buChar char=""/>
              <a:tabLst>
                <a:tab pos="457200" algn="l"/>
              </a:tabLst>
            </a:pPr>
            <a:r>
              <a:rPr lang="en-US" sz="1800" b="1" dirty="0">
                <a:effectLst/>
                <a:latin typeface="+mj-lt"/>
                <a:ea typeface="Calibri" panose="020F0502020204030204" pitchFamily="34" charset="0"/>
                <a:cs typeface="Arial" panose="020B0604020202020204" pitchFamily="34" charset="0"/>
              </a:rPr>
              <a:t>Loss of interest in usual activities</a:t>
            </a:r>
          </a:p>
          <a:p>
            <a:pPr marL="342900" marR="0" lvl="0" indent="-342900" algn="l" rtl="0">
              <a:spcBef>
                <a:spcPts val="1200"/>
              </a:spcBef>
              <a:spcAft>
                <a:spcPts val="0"/>
              </a:spcAft>
              <a:buSzPts val="1000"/>
              <a:buFont typeface="Symbol" panose="05050102010706020507" pitchFamily="18" charset="2"/>
              <a:buChar char=""/>
              <a:tabLst>
                <a:tab pos="457200" algn="l"/>
              </a:tabLst>
            </a:pPr>
            <a:r>
              <a:rPr lang="en-US" sz="1800" b="1" dirty="0">
                <a:effectLst/>
                <a:latin typeface="+mj-lt"/>
                <a:ea typeface="Calibri" panose="020F0502020204030204" pitchFamily="34" charset="0"/>
                <a:cs typeface="Arial" panose="020B0604020202020204" pitchFamily="34" charset="0"/>
              </a:rPr>
              <a:t>Feelings of guilt</a:t>
            </a:r>
          </a:p>
          <a:p>
            <a:pPr marL="342900" marR="0" lvl="0" indent="-342900" algn="l" rtl="0">
              <a:spcBef>
                <a:spcPts val="1200"/>
              </a:spcBef>
              <a:spcAft>
                <a:spcPts val="0"/>
              </a:spcAft>
              <a:buSzPts val="1000"/>
              <a:buFont typeface="Symbol" panose="05050102010706020507" pitchFamily="18" charset="2"/>
              <a:buChar char=""/>
              <a:tabLst>
                <a:tab pos="457200" algn="l"/>
              </a:tabLst>
            </a:pPr>
            <a:r>
              <a:rPr lang="en-US" sz="1800" b="1" dirty="0">
                <a:effectLst/>
                <a:latin typeface="+mj-lt"/>
                <a:ea typeface="Calibri" panose="020F0502020204030204" pitchFamily="34" charset="0"/>
                <a:cs typeface="Arial" panose="020B0604020202020204" pitchFamily="34" charset="0"/>
              </a:rPr>
              <a:t>Feelings of worthlessness or incompetence</a:t>
            </a:r>
          </a:p>
          <a:p>
            <a:pPr marL="342900" marR="0" lvl="0" indent="-342900" algn="l" rtl="0">
              <a:spcBef>
                <a:spcPts val="1200"/>
              </a:spcBef>
              <a:spcAft>
                <a:spcPts val="0"/>
              </a:spcAft>
              <a:buSzPts val="1000"/>
              <a:buFont typeface="Symbol" panose="05050102010706020507" pitchFamily="18" charset="2"/>
              <a:buChar char=""/>
              <a:tabLst>
                <a:tab pos="457200" algn="l"/>
              </a:tabLst>
            </a:pPr>
            <a:r>
              <a:rPr lang="en-US" sz="1800" b="1" dirty="0">
                <a:effectLst/>
                <a:latin typeface="+mj-lt"/>
                <a:ea typeface="Calibri" panose="020F0502020204030204" pitchFamily="34" charset="0"/>
                <a:cs typeface="Arial" panose="020B0604020202020204" pitchFamily="34" charset="0"/>
              </a:rPr>
              <a:t>Fatigue</a:t>
            </a:r>
          </a:p>
          <a:p>
            <a:pPr marL="342900" marR="0" lvl="0" indent="-342900" algn="l" rtl="0">
              <a:spcBef>
                <a:spcPts val="1200"/>
              </a:spcBef>
              <a:spcAft>
                <a:spcPts val="0"/>
              </a:spcAft>
              <a:buSzPts val="1000"/>
              <a:buFont typeface="Symbol" panose="05050102010706020507" pitchFamily="18" charset="2"/>
              <a:buChar char=""/>
              <a:tabLst>
                <a:tab pos="457200" algn="l"/>
              </a:tabLst>
            </a:pPr>
            <a:r>
              <a:rPr lang="en-US" sz="1800" b="1" dirty="0">
                <a:effectLst/>
                <a:latin typeface="+mj-lt"/>
                <a:ea typeface="Calibri" panose="020F0502020204030204" pitchFamily="34" charset="0"/>
                <a:cs typeface="Arial" panose="020B0604020202020204" pitchFamily="34" charset="0"/>
              </a:rPr>
              <a:t>Sleep disturbance</a:t>
            </a:r>
          </a:p>
          <a:p>
            <a:pPr marL="342900" marR="0" lvl="0" indent="-342900" algn="l" rtl="0">
              <a:spcBef>
                <a:spcPts val="1200"/>
              </a:spcBef>
              <a:spcAft>
                <a:spcPts val="0"/>
              </a:spcAft>
              <a:buSzPts val="1000"/>
              <a:buFont typeface="Symbol" panose="05050102010706020507" pitchFamily="18" charset="2"/>
              <a:buChar char=""/>
              <a:tabLst>
                <a:tab pos="457200" algn="l"/>
              </a:tabLst>
            </a:pPr>
            <a:r>
              <a:rPr lang="en-US" sz="1800" b="1" dirty="0">
                <a:effectLst/>
                <a:latin typeface="+mj-lt"/>
                <a:ea typeface="Calibri" panose="020F0502020204030204" pitchFamily="34" charset="0"/>
                <a:cs typeface="Arial" panose="020B0604020202020204" pitchFamily="34" charset="0"/>
              </a:rPr>
              <a:t>Change in appetite</a:t>
            </a:r>
          </a:p>
          <a:p>
            <a:pPr marL="342900" marR="0" lvl="0" indent="-342900" algn="l" rtl="0">
              <a:spcBef>
                <a:spcPts val="1200"/>
              </a:spcBef>
              <a:spcAft>
                <a:spcPts val="0"/>
              </a:spcAft>
              <a:buSzPts val="1000"/>
              <a:buFont typeface="Symbol" panose="05050102010706020507" pitchFamily="18" charset="2"/>
              <a:buChar char=""/>
              <a:tabLst>
                <a:tab pos="457200" algn="l"/>
              </a:tabLst>
            </a:pPr>
            <a:r>
              <a:rPr lang="en-US" sz="1800" b="1" dirty="0">
                <a:effectLst/>
                <a:latin typeface="+mj-lt"/>
                <a:ea typeface="Calibri" panose="020F0502020204030204" pitchFamily="34" charset="0"/>
                <a:cs typeface="Arial" panose="020B0604020202020204" pitchFamily="34" charset="0"/>
              </a:rPr>
              <a:t>Poor concentration</a:t>
            </a:r>
          </a:p>
          <a:p>
            <a:pPr marL="342900" marR="0" lvl="0" indent="-342900" algn="l" rtl="0">
              <a:spcBef>
                <a:spcPts val="1200"/>
              </a:spcBef>
              <a:spcAft>
                <a:spcPts val="0"/>
              </a:spcAft>
              <a:buSzPts val="1000"/>
              <a:buFont typeface="Symbol" panose="05050102010706020507" pitchFamily="18" charset="2"/>
              <a:buChar char=""/>
              <a:tabLst>
                <a:tab pos="457200" algn="l"/>
              </a:tabLst>
            </a:pPr>
            <a:r>
              <a:rPr lang="en-US" sz="1800" b="1" dirty="0">
                <a:effectLst/>
                <a:latin typeface="+mj-lt"/>
                <a:ea typeface="Calibri" panose="020F0502020204030204" pitchFamily="34" charset="0"/>
                <a:cs typeface="Arial" panose="020B0604020202020204" pitchFamily="34" charset="0"/>
              </a:rPr>
              <a:t>Suicidal thoughts</a:t>
            </a:r>
          </a:p>
        </p:txBody>
      </p:sp>
    </p:spTree>
    <p:extLst>
      <p:ext uri="{BB962C8B-B14F-4D97-AF65-F5344CB8AC3E}">
        <p14:creationId xmlns:p14="http://schemas.microsoft.com/office/powerpoint/2010/main" val="3111324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9FC48-144E-4062-8832-EDB3A4D0F447}"/>
              </a:ext>
            </a:extLst>
          </p:cNvPr>
          <p:cNvSpPr>
            <a:spLocks noGrp="1"/>
          </p:cNvSpPr>
          <p:nvPr>
            <p:ph type="title"/>
          </p:nvPr>
        </p:nvSpPr>
        <p:spPr/>
        <p:txBody>
          <a:bodyPr>
            <a:normAutofit/>
          </a:bodyPr>
          <a:lstStyle/>
          <a:p>
            <a:r>
              <a:rPr lang="en-US" sz="2400" b="1" dirty="0">
                <a:solidFill>
                  <a:srgbClr val="FF0000"/>
                </a:solidFill>
                <a:effectLst/>
                <a:ea typeface="Times New Roman" panose="02020603050405020304" pitchFamily="18" charset="0"/>
                <a:cs typeface="Times New Roman" panose="02020603050405020304" pitchFamily="18" charset="0"/>
              </a:rPr>
              <a:t>Who is at Risk for Postpartum Depression?</a:t>
            </a:r>
            <a:br>
              <a:rPr lang="en-US" sz="2400" b="1" dirty="0">
                <a:solidFill>
                  <a:srgbClr val="FF0000"/>
                </a:solidFill>
                <a:effectLst/>
                <a:ea typeface="Times New Roman" panose="02020603050405020304" pitchFamily="18" charset="0"/>
                <a:cs typeface="Times New Roman" panose="02020603050405020304" pitchFamily="18" charset="0"/>
              </a:rPr>
            </a:br>
            <a:endParaRPr lang="en-US" sz="2400" b="1" dirty="0">
              <a:solidFill>
                <a:srgbClr val="FF0000"/>
              </a:solidFill>
            </a:endParaRPr>
          </a:p>
        </p:txBody>
      </p:sp>
      <p:sp>
        <p:nvSpPr>
          <p:cNvPr id="3" name="Content Placeholder 2">
            <a:extLst>
              <a:ext uri="{FF2B5EF4-FFF2-40B4-BE49-F238E27FC236}">
                <a16:creationId xmlns:a16="http://schemas.microsoft.com/office/drawing/2014/main" id="{A2AA5E95-A36D-46F6-996F-49259C84E77F}"/>
              </a:ext>
            </a:extLst>
          </p:cNvPr>
          <p:cNvSpPr>
            <a:spLocks noGrp="1"/>
          </p:cNvSpPr>
          <p:nvPr>
            <p:ph idx="1"/>
          </p:nvPr>
        </p:nvSpPr>
        <p:spPr/>
        <p:txBody>
          <a:bodyPr/>
          <a:lstStyle/>
          <a:p>
            <a:pPr marL="342900" marR="0" lvl="0" indent="-342900" algn="l" rtl="0">
              <a:spcBef>
                <a:spcPts val="1200"/>
              </a:spcBef>
              <a:spcAft>
                <a:spcPts val="0"/>
              </a:spcAft>
              <a:buSzPts val="1000"/>
              <a:buFont typeface="Symbol" panose="05050102010706020507" pitchFamily="18" charset="2"/>
              <a:buChar char=""/>
              <a:tabLst>
                <a:tab pos="457200" algn="l"/>
              </a:tabLst>
            </a:pPr>
            <a:r>
              <a:rPr lang="en-US" sz="2000" dirty="0">
                <a:effectLst/>
                <a:latin typeface="+mj-lt"/>
                <a:ea typeface="Calibri" panose="020F0502020204030204" pitchFamily="34" charset="0"/>
                <a:cs typeface="Arial" panose="020B0604020202020204" pitchFamily="34" charset="0"/>
              </a:rPr>
              <a:t>Previous episode of PPD</a:t>
            </a:r>
          </a:p>
          <a:p>
            <a:pPr marL="342900" marR="0" lvl="0" indent="-342900" algn="l" rtl="0">
              <a:spcBef>
                <a:spcPts val="1200"/>
              </a:spcBef>
              <a:spcAft>
                <a:spcPts val="0"/>
              </a:spcAft>
              <a:buSzPts val="1000"/>
              <a:buFont typeface="Symbol" panose="05050102010706020507" pitchFamily="18" charset="2"/>
              <a:buChar char=""/>
              <a:tabLst>
                <a:tab pos="457200" algn="l"/>
              </a:tabLst>
            </a:pPr>
            <a:r>
              <a:rPr lang="en-US" sz="2000" dirty="0">
                <a:effectLst/>
                <a:latin typeface="+mj-lt"/>
                <a:ea typeface="Calibri" panose="020F0502020204030204" pitchFamily="34" charset="0"/>
                <a:cs typeface="Arial" panose="020B0604020202020204" pitchFamily="34" charset="0"/>
              </a:rPr>
              <a:t>Depression during pregnancy</a:t>
            </a:r>
          </a:p>
          <a:p>
            <a:pPr marL="342900" marR="0" lvl="0" indent="-342900" algn="l" rtl="0">
              <a:spcBef>
                <a:spcPts val="1200"/>
              </a:spcBef>
              <a:spcAft>
                <a:spcPts val="0"/>
              </a:spcAft>
              <a:buSzPts val="1000"/>
              <a:buFont typeface="Symbol" panose="05050102010706020507" pitchFamily="18" charset="2"/>
              <a:buChar char=""/>
              <a:tabLst>
                <a:tab pos="457200" algn="l"/>
              </a:tabLst>
            </a:pPr>
            <a:r>
              <a:rPr lang="en-US" sz="2000" dirty="0">
                <a:effectLst/>
                <a:latin typeface="+mj-lt"/>
                <a:ea typeface="Calibri" panose="020F0502020204030204" pitchFamily="34" charset="0"/>
                <a:cs typeface="Arial" panose="020B0604020202020204" pitchFamily="34" charset="0"/>
              </a:rPr>
              <a:t>History of depression or bipolar disorder</a:t>
            </a:r>
          </a:p>
          <a:p>
            <a:pPr marL="342900" marR="0" lvl="0" indent="-342900" algn="l" rtl="0">
              <a:spcBef>
                <a:spcPts val="1200"/>
              </a:spcBef>
              <a:spcAft>
                <a:spcPts val="0"/>
              </a:spcAft>
              <a:buSzPts val="1000"/>
              <a:buFont typeface="Symbol" panose="05050102010706020507" pitchFamily="18" charset="2"/>
              <a:buChar char=""/>
              <a:tabLst>
                <a:tab pos="457200" algn="l"/>
              </a:tabLst>
            </a:pPr>
            <a:r>
              <a:rPr lang="en-US" sz="2000" dirty="0">
                <a:effectLst/>
                <a:latin typeface="+mj-lt"/>
                <a:ea typeface="Calibri" panose="020F0502020204030204" pitchFamily="34" charset="0"/>
                <a:cs typeface="Arial" panose="020B0604020202020204" pitchFamily="34" charset="0"/>
              </a:rPr>
              <a:t>Recent stressful life events</a:t>
            </a:r>
          </a:p>
          <a:p>
            <a:pPr marL="342900" marR="0" lvl="0" indent="-342900" algn="l" rtl="0">
              <a:spcBef>
                <a:spcPts val="1200"/>
              </a:spcBef>
              <a:spcAft>
                <a:spcPts val="0"/>
              </a:spcAft>
              <a:buSzPts val="1000"/>
              <a:buFont typeface="Symbol" panose="05050102010706020507" pitchFamily="18" charset="2"/>
              <a:buChar char=""/>
              <a:tabLst>
                <a:tab pos="457200" algn="l"/>
              </a:tabLst>
            </a:pPr>
            <a:r>
              <a:rPr lang="en-US" sz="2000" dirty="0">
                <a:effectLst/>
                <a:latin typeface="+mj-lt"/>
                <a:ea typeface="Calibri" panose="020F0502020204030204" pitchFamily="34" charset="0"/>
                <a:cs typeface="Arial" panose="020B0604020202020204" pitchFamily="34" charset="0"/>
              </a:rPr>
              <a:t>Inadequate social supports</a:t>
            </a:r>
          </a:p>
          <a:p>
            <a:pPr marL="342900" marR="0" lvl="0" indent="-342900" algn="l" rtl="0">
              <a:spcBef>
                <a:spcPts val="1200"/>
              </a:spcBef>
              <a:spcAft>
                <a:spcPts val="0"/>
              </a:spcAft>
              <a:buSzPts val="1000"/>
              <a:buFont typeface="Symbol" panose="05050102010706020507" pitchFamily="18" charset="2"/>
              <a:buChar char=""/>
              <a:tabLst>
                <a:tab pos="457200" algn="l"/>
              </a:tabLst>
            </a:pPr>
            <a:r>
              <a:rPr lang="en-US" sz="2000" dirty="0">
                <a:effectLst/>
                <a:latin typeface="+mj-lt"/>
                <a:ea typeface="Calibri" panose="020F0502020204030204" pitchFamily="34" charset="0"/>
                <a:cs typeface="Arial" panose="020B0604020202020204" pitchFamily="34" charset="0"/>
              </a:rPr>
              <a:t>Marital problem</a:t>
            </a:r>
          </a:p>
          <a:p>
            <a:pPr marL="82296" indent="0">
              <a:buNone/>
            </a:pPr>
            <a:endParaRPr lang="en-US" dirty="0"/>
          </a:p>
        </p:txBody>
      </p:sp>
    </p:spTree>
    <p:extLst>
      <p:ext uri="{BB962C8B-B14F-4D97-AF65-F5344CB8AC3E}">
        <p14:creationId xmlns:p14="http://schemas.microsoft.com/office/powerpoint/2010/main" val="1556733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F9110-7932-43F9-A937-94BEDD6DE59F}"/>
              </a:ext>
            </a:extLst>
          </p:cNvPr>
          <p:cNvSpPr>
            <a:spLocks noGrp="1"/>
          </p:cNvSpPr>
          <p:nvPr>
            <p:ph type="title"/>
          </p:nvPr>
        </p:nvSpPr>
        <p:spPr/>
        <p:txBody>
          <a:bodyPr>
            <a:normAutofit/>
          </a:bodyPr>
          <a:lstStyle/>
          <a:p>
            <a:r>
              <a:rPr lang="en-US" sz="2400" b="1" dirty="0">
                <a:solidFill>
                  <a:srgbClr val="FF0000"/>
                </a:solidFill>
                <a:effectLst/>
                <a:latin typeface="Open Sans" panose="020B0606030504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Postpartum Psychosis</a:t>
            </a:r>
            <a:br>
              <a:rPr lang="en-US" sz="2400" b="1"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br>
            <a:endParaRPr lang="en-US" sz="2400" dirty="0">
              <a:solidFill>
                <a:srgbClr val="FF0000"/>
              </a:solidFill>
            </a:endParaRPr>
          </a:p>
        </p:txBody>
      </p:sp>
      <p:sp>
        <p:nvSpPr>
          <p:cNvPr id="3" name="Content Placeholder 2">
            <a:extLst>
              <a:ext uri="{FF2B5EF4-FFF2-40B4-BE49-F238E27FC236}">
                <a16:creationId xmlns:a16="http://schemas.microsoft.com/office/drawing/2014/main" id="{554A512D-4188-44D4-A3D1-A4D2236033C0}"/>
              </a:ext>
            </a:extLst>
          </p:cNvPr>
          <p:cNvSpPr>
            <a:spLocks noGrp="1"/>
          </p:cNvSpPr>
          <p:nvPr>
            <p:ph idx="1"/>
          </p:nvPr>
        </p:nvSpPr>
        <p:spPr>
          <a:xfrm>
            <a:off x="1914144" y="1447800"/>
            <a:ext cx="9997440" cy="4939748"/>
          </a:xfrm>
        </p:spPr>
        <p:txBody>
          <a:bodyPr>
            <a:normAutofit/>
          </a:bodyPr>
          <a:lstStyle/>
          <a:p>
            <a:pPr marL="0" marR="0">
              <a:spcBef>
                <a:spcPts val="0"/>
              </a:spcBef>
              <a:spcAft>
                <a:spcPts val="1360"/>
              </a:spcAft>
            </a:pPr>
            <a:r>
              <a:rPr lang="en-US" sz="2000" b="1" dirty="0">
                <a:effectLst/>
                <a:latin typeface="+mj-lt"/>
                <a:ea typeface="Times New Roman" panose="02020603050405020304" pitchFamily="18" charset="0"/>
              </a:rPr>
              <a:t>Postpartum psychosis is the most severe form of postpartum psychiatric illness. </a:t>
            </a:r>
          </a:p>
          <a:p>
            <a:pPr marL="0" marR="0">
              <a:spcBef>
                <a:spcPts val="0"/>
              </a:spcBef>
              <a:spcAft>
                <a:spcPts val="1360"/>
              </a:spcAft>
            </a:pPr>
            <a:r>
              <a:rPr lang="en-US" sz="2000" b="1" dirty="0">
                <a:effectLst/>
                <a:latin typeface="+mj-lt"/>
                <a:ea typeface="Times New Roman" panose="02020603050405020304" pitchFamily="18" charset="0"/>
              </a:rPr>
              <a:t>It is a rare event that occurs in approximately 1 to 2 per 1000 women after           childbirth. Its presentation is often dramatic, with onset of symptoms as early as the first 48 to 72 hours after delivery. The majority of women with puerperal psychosis develop symptoms within the first two postpartum weeks.</a:t>
            </a:r>
          </a:p>
          <a:p>
            <a:pPr marL="0" marR="0">
              <a:spcBef>
                <a:spcPts val="0"/>
              </a:spcBef>
              <a:spcAft>
                <a:spcPts val="1360"/>
              </a:spcAft>
            </a:pPr>
            <a:endParaRPr lang="en-US" sz="2000" b="1" dirty="0">
              <a:latin typeface="+mj-lt"/>
              <a:ea typeface="Times New Roman" panose="02020603050405020304" pitchFamily="18" charset="0"/>
            </a:endParaRPr>
          </a:p>
          <a:p>
            <a:pPr marL="0" marR="0">
              <a:spcBef>
                <a:spcPts val="0"/>
              </a:spcBef>
              <a:spcAft>
                <a:spcPts val="1360"/>
              </a:spcAft>
            </a:pPr>
            <a:endParaRPr lang="en-US" sz="2000" b="1" dirty="0">
              <a:effectLst/>
              <a:latin typeface="+mj-lt"/>
              <a:ea typeface="Times New Roman" panose="02020603050405020304" pitchFamily="18" charset="0"/>
            </a:endParaRPr>
          </a:p>
        </p:txBody>
      </p:sp>
    </p:spTree>
    <p:extLst>
      <p:ext uri="{BB962C8B-B14F-4D97-AF65-F5344CB8AC3E}">
        <p14:creationId xmlns:p14="http://schemas.microsoft.com/office/powerpoint/2010/main" val="592460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025BF1-6458-4BE5-A994-F1D2F8EE005E}"/>
              </a:ext>
            </a:extLst>
          </p:cNvPr>
          <p:cNvSpPr>
            <a:spLocks noGrp="1"/>
          </p:cNvSpPr>
          <p:nvPr>
            <p:ph idx="1"/>
          </p:nvPr>
        </p:nvSpPr>
        <p:spPr>
          <a:xfrm>
            <a:off x="1914144" y="954157"/>
            <a:ext cx="9997440" cy="5294243"/>
          </a:xfrm>
        </p:spPr>
        <p:txBody>
          <a:bodyPr>
            <a:normAutofit fontScale="70000" lnSpcReduction="20000"/>
          </a:bodyPr>
          <a:lstStyle/>
          <a:p>
            <a:pPr algn="l">
              <a:buFont typeface="Arial" panose="020B0604020202020204" pitchFamily="34" charset="0"/>
              <a:buChar char="•"/>
            </a:pPr>
            <a:r>
              <a:rPr lang="en-US" sz="4800" b="1" dirty="0">
                <a:effectLst/>
                <a:latin typeface="+mj-lt"/>
                <a:ea typeface="Times New Roman" panose="02020603050405020304" pitchFamily="18" charset="0"/>
              </a:rPr>
              <a:t>Symptoms :</a:t>
            </a:r>
            <a:br>
              <a:rPr lang="en-US" sz="4800" b="1" dirty="0">
                <a:effectLst/>
                <a:latin typeface="+mj-lt"/>
                <a:ea typeface="Times New Roman" panose="02020603050405020304" pitchFamily="18" charset="0"/>
              </a:rPr>
            </a:br>
            <a:r>
              <a:rPr lang="en-US" sz="3200" b="1" i="0" dirty="0">
                <a:solidFill>
                  <a:srgbClr val="FF0000"/>
                </a:solidFill>
                <a:effectLst/>
                <a:latin typeface="Frutiger W01"/>
                <a:hlinkClick r:id="rId2">
                  <a:extLst>
                    <a:ext uri="{A12FA001-AC4F-418D-AE19-62706E023703}">
                      <ahyp:hlinkClr xmlns:ahyp="http://schemas.microsoft.com/office/drawing/2018/hyperlinkcolor" val="tx"/>
                    </a:ext>
                  </a:extLst>
                </a:hlinkClick>
              </a:rPr>
              <a:t>hallucinations</a:t>
            </a:r>
            <a:r>
              <a:rPr lang="en-US" sz="3200" b="1" i="0" dirty="0">
                <a:solidFill>
                  <a:srgbClr val="212B32"/>
                </a:solidFill>
                <a:effectLst/>
                <a:latin typeface="Frutiger W01"/>
              </a:rPr>
              <a:t> - hearing, seeing, smelling or feeling things that are not there</a:t>
            </a:r>
          </a:p>
          <a:p>
            <a:pPr algn="l">
              <a:buFont typeface="Arial" panose="020B0604020202020204" pitchFamily="34" charset="0"/>
              <a:buChar char="•"/>
            </a:pPr>
            <a:r>
              <a:rPr lang="en-US" sz="3200" b="1" i="0" dirty="0">
                <a:solidFill>
                  <a:srgbClr val="212B32"/>
                </a:solidFill>
                <a:effectLst/>
                <a:latin typeface="Frutiger W01"/>
              </a:rPr>
              <a:t>delusions – thoughts or beliefs that are unlikely to be true</a:t>
            </a:r>
          </a:p>
          <a:p>
            <a:pPr algn="l">
              <a:buFont typeface="Arial" panose="020B0604020202020204" pitchFamily="34" charset="0"/>
              <a:buChar char="•"/>
            </a:pPr>
            <a:r>
              <a:rPr lang="en-US" sz="3200" b="1" i="0" dirty="0">
                <a:solidFill>
                  <a:srgbClr val="212B32"/>
                </a:solidFill>
                <a:effectLst/>
                <a:latin typeface="Frutiger W01"/>
              </a:rPr>
              <a:t>a manic mood – talking and thinking too much or too quickly, feeling "high" or "on top of the world"</a:t>
            </a:r>
          </a:p>
          <a:p>
            <a:pPr algn="l">
              <a:buFont typeface="Arial" panose="020B0604020202020204" pitchFamily="34" charset="0"/>
              <a:buChar char="•"/>
            </a:pPr>
            <a:r>
              <a:rPr lang="en-US" sz="3200" b="1" i="0" dirty="0">
                <a:solidFill>
                  <a:srgbClr val="212B32"/>
                </a:solidFill>
                <a:effectLst/>
                <a:latin typeface="Frutiger W01"/>
              </a:rPr>
              <a:t>a low mood – showing signs of </a:t>
            </a:r>
            <a:r>
              <a:rPr lang="en-US" sz="3200" b="1" i="0" dirty="0">
                <a:solidFill>
                  <a:srgbClr val="FF0000"/>
                </a:solidFill>
                <a:effectLst/>
                <a:latin typeface="Frutiger W01"/>
                <a:hlinkClick r:id="rId3">
                  <a:extLst>
                    <a:ext uri="{A12FA001-AC4F-418D-AE19-62706E023703}">
                      <ahyp:hlinkClr xmlns:ahyp="http://schemas.microsoft.com/office/drawing/2018/hyperlinkcolor" val="tx"/>
                    </a:ext>
                  </a:extLst>
                </a:hlinkClick>
              </a:rPr>
              <a:t>depression</a:t>
            </a:r>
            <a:r>
              <a:rPr lang="en-US" sz="3200" b="1" i="0" dirty="0">
                <a:solidFill>
                  <a:srgbClr val="212B32"/>
                </a:solidFill>
                <a:effectLst/>
                <a:latin typeface="Frutiger W01"/>
              </a:rPr>
              <a:t>, being withdrawn or tearful, lacking energy, having a loss of appetite, anxiety, agitation or trouble sleeping</a:t>
            </a:r>
          </a:p>
          <a:p>
            <a:pPr algn="l">
              <a:buFont typeface="Arial" panose="020B0604020202020204" pitchFamily="34" charset="0"/>
              <a:buChar char="•"/>
            </a:pPr>
            <a:r>
              <a:rPr lang="en-US" sz="3200" b="1" i="0" dirty="0">
                <a:solidFill>
                  <a:srgbClr val="212B32"/>
                </a:solidFill>
                <a:effectLst/>
                <a:latin typeface="Frutiger W01"/>
              </a:rPr>
              <a:t>sometimes a mixture of both a manic mood and a low mood - or rapidly changing moods</a:t>
            </a:r>
          </a:p>
          <a:p>
            <a:pPr algn="l">
              <a:buFont typeface="Arial" panose="020B0604020202020204" pitchFamily="34" charset="0"/>
              <a:buChar char="•"/>
            </a:pPr>
            <a:r>
              <a:rPr lang="en-US" sz="3200" b="1" i="0" dirty="0">
                <a:solidFill>
                  <a:srgbClr val="212B32"/>
                </a:solidFill>
                <a:effectLst/>
                <a:latin typeface="Frutiger W01"/>
              </a:rPr>
              <a:t>loss of inhibitions</a:t>
            </a:r>
          </a:p>
          <a:p>
            <a:pPr algn="l">
              <a:buFont typeface="Arial" panose="020B0604020202020204" pitchFamily="34" charset="0"/>
              <a:buChar char="•"/>
            </a:pPr>
            <a:r>
              <a:rPr lang="en-US" sz="3200" b="1" i="0" dirty="0">
                <a:solidFill>
                  <a:srgbClr val="212B32"/>
                </a:solidFill>
                <a:effectLst/>
                <a:latin typeface="Frutiger W01"/>
              </a:rPr>
              <a:t>feeling suspicious or fearful</a:t>
            </a:r>
          </a:p>
          <a:p>
            <a:pPr algn="l">
              <a:buFont typeface="Arial" panose="020B0604020202020204" pitchFamily="34" charset="0"/>
              <a:buChar char="•"/>
            </a:pPr>
            <a:r>
              <a:rPr lang="en-US" sz="3200" b="1" i="0" dirty="0">
                <a:solidFill>
                  <a:srgbClr val="212B32"/>
                </a:solidFill>
                <a:effectLst/>
                <a:latin typeface="Frutiger W01"/>
              </a:rPr>
              <a:t>restlessness</a:t>
            </a:r>
          </a:p>
          <a:p>
            <a:pPr algn="l">
              <a:buFont typeface="Arial" panose="020B0604020202020204" pitchFamily="34" charset="0"/>
              <a:buChar char="•"/>
            </a:pPr>
            <a:r>
              <a:rPr lang="en-US" sz="3200" b="1" i="0" dirty="0">
                <a:solidFill>
                  <a:srgbClr val="212B32"/>
                </a:solidFill>
                <a:effectLst/>
                <a:latin typeface="Frutiger W01"/>
              </a:rPr>
              <a:t>feeling very confused</a:t>
            </a:r>
          </a:p>
          <a:p>
            <a:pPr algn="l">
              <a:buFont typeface="Arial" panose="020B0604020202020204" pitchFamily="34" charset="0"/>
              <a:buChar char="•"/>
            </a:pPr>
            <a:r>
              <a:rPr lang="en-US" sz="3200" b="1" i="0" dirty="0">
                <a:solidFill>
                  <a:srgbClr val="212B32"/>
                </a:solidFill>
                <a:effectLst/>
                <a:latin typeface="Frutiger W01"/>
              </a:rPr>
              <a:t>behaving in a way that's out of character</a:t>
            </a:r>
          </a:p>
          <a:p>
            <a:endParaRPr lang="en-US" dirty="0"/>
          </a:p>
        </p:txBody>
      </p:sp>
    </p:spTree>
    <p:extLst>
      <p:ext uri="{BB962C8B-B14F-4D97-AF65-F5344CB8AC3E}">
        <p14:creationId xmlns:p14="http://schemas.microsoft.com/office/powerpoint/2010/main" val="3068327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2679E6A-CE1C-4184-ADBF-886E06F32880}"/>
              </a:ext>
            </a:extLst>
          </p:cNvPr>
          <p:cNvPicPr>
            <a:picLocks noGrp="1" noChangeAspect="1"/>
          </p:cNvPicPr>
          <p:nvPr>
            <p:ph idx="1"/>
          </p:nvPr>
        </p:nvPicPr>
        <p:blipFill>
          <a:blip r:embed="rId2"/>
          <a:stretch>
            <a:fillRect/>
          </a:stretch>
        </p:blipFill>
        <p:spPr>
          <a:xfrm>
            <a:off x="838200" y="2325715"/>
            <a:ext cx="10515600" cy="3351157"/>
          </a:xfrm>
        </p:spPr>
      </p:pic>
    </p:spTree>
    <p:extLst>
      <p:ext uri="{BB962C8B-B14F-4D97-AF65-F5344CB8AC3E}">
        <p14:creationId xmlns:p14="http://schemas.microsoft.com/office/powerpoint/2010/main" val="3589430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Puerperal pyrexia</a:t>
            </a:r>
            <a:endParaRPr lang="en-US" dirty="0"/>
          </a:p>
        </p:txBody>
      </p:sp>
      <p:sp>
        <p:nvSpPr>
          <p:cNvPr id="3" name="Subtitle 2"/>
          <p:cNvSpPr>
            <a:spLocks noGrp="1"/>
          </p:cNvSpPr>
          <p:nvPr>
            <p:ph type="subTitle" idx="1"/>
          </p:nvPr>
        </p:nvSpPr>
        <p:spPr>
          <a:xfrm>
            <a:off x="2286000" y="4800600"/>
            <a:ext cx="7315200" cy="1752600"/>
          </a:xfrm>
        </p:spPr>
        <p:txBody>
          <a:bodyPr/>
          <a:lstStyle/>
          <a:p>
            <a:pPr algn="l"/>
            <a:r>
              <a:rPr lang="en-GB" dirty="0">
                <a:solidFill>
                  <a:schemeClr val="tx1"/>
                </a:solidFill>
              </a:rPr>
              <a:t>Done by : </a:t>
            </a:r>
            <a:r>
              <a:rPr lang="en-GB" dirty="0" err="1">
                <a:solidFill>
                  <a:schemeClr val="tx1"/>
                </a:solidFill>
              </a:rPr>
              <a:t>Khaled</a:t>
            </a:r>
            <a:r>
              <a:rPr lang="en-GB" dirty="0">
                <a:solidFill>
                  <a:schemeClr val="tx1"/>
                </a:solidFill>
              </a:rPr>
              <a:t> Samara</a:t>
            </a:r>
          </a:p>
          <a:p>
            <a:pPr algn="l"/>
            <a:r>
              <a:rPr lang="en-GB" dirty="0">
                <a:solidFill>
                  <a:schemeClr val="tx1"/>
                </a:solidFill>
              </a:rPr>
              <a:t>Supervised by : </a:t>
            </a:r>
            <a:r>
              <a:rPr lang="en-GB" dirty="0" err="1">
                <a:solidFill>
                  <a:schemeClr val="tx1"/>
                </a:solidFill>
              </a:rPr>
              <a:t>Dr.Ahlam</a:t>
            </a:r>
            <a:r>
              <a:rPr lang="en-GB" dirty="0">
                <a:solidFill>
                  <a:schemeClr val="tx1"/>
                </a:solidFill>
              </a:rPr>
              <a:t> Al-</a:t>
            </a:r>
            <a:r>
              <a:rPr lang="en-GB" dirty="0" err="1">
                <a:solidFill>
                  <a:schemeClr val="tx1"/>
                </a:solidFill>
              </a:rPr>
              <a:t>Karabsheh</a:t>
            </a:r>
            <a:endParaRPr lang="en-US" dirty="0">
              <a:solidFill>
                <a:schemeClr val="tx1"/>
              </a:solidFill>
            </a:endParaRPr>
          </a:p>
        </p:txBody>
      </p:sp>
    </p:spTree>
    <p:extLst>
      <p:ext uri="{BB962C8B-B14F-4D97-AF65-F5344CB8AC3E}">
        <p14:creationId xmlns:p14="http://schemas.microsoft.com/office/powerpoint/2010/main" val="4261238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1" y="2971801"/>
            <a:ext cx="7745505" cy="2095053"/>
          </a:xfrm>
        </p:spPr>
        <p:txBody>
          <a:bodyPr>
            <a:normAutofit/>
          </a:bodyPr>
          <a:lstStyle/>
          <a:p>
            <a:pPr marL="0" indent="0">
              <a:buNone/>
            </a:pPr>
            <a:r>
              <a:rPr lang="en-GB" sz="3200" dirty="0"/>
              <a:t>A temperature of 3</a:t>
            </a:r>
            <a:r>
              <a:rPr lang="en-US" sz="3200" dirty="0"/>
              <a:t>8 Celsius or higher on any 2 of the first 10 days postpartum , exclusive </a:t>
            </a:r>
            <a:r>
              <a:rPr lang="en-US" sz="3200"/>
              <a:t>of the first 24 hours  </a:t>
            </a:r>
            <a:r>
              <a:rPr lang="en-US" sz="3200" dirty="0"/>
              <a:t>.</a:t>
            </a:r>
          </a:p>
        </p:txBody>
      </p:sp>
      <p:sp>
        <p:nvSpPr>
          <p:cNvPr id="2" name="Title 1"/>
          <p:cNvSpPr>
            <a:spLocks noGrp="1"/>
          </p:cNvSpPr>
          <p:nvPr>
            <p:ph type="title"/>
          </p:nvPr>
        </p:nvSpPr>
        <p:spPr/>
        <p:txBody>
          <a:bodyPr/>
          <a:lstStyle/>
          <a:p>
            <a:pPr algn="l"/>
            <a:r>
              <a:rPr lang="en-GB" dirty="0"/>
              <a:t>Definition</a:t>
            </a:r>
            <a:endParaRPr lang="en-US" dirty="0"/>
          </a:p>
        </p:txBody>
      </p:sp>
    </p:spTree>
    <p:extLst>
      <p:ext uri="{BB962C8B-B14F-4D97-AF65-F5344CB8AC3E}">
        <p14:creationId xmlns:p14="http://schemas.microsoft.com/office/powerpoint/2010/main" val="254699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Arial" pitchFamily="34" charset="0"/>
              <a:buChar char="•"/>
            </a:pPr>
            <a:r>
              <a:rPr lang="en-GB" dirty="0"/>
              <a:t>Puerperal pyrexia also called : childbirth fever , childbed fever , postpartum fever .</a:t>
            </a:r>
          </a:p>
          <a:p>
            <a:pPr>
              <a:buFont typeface="Arial" pitchFamily="34" charset="0"/>
              <a:buChar char="•"/>
            </a:pPr>
            <a:endParaRPr lang="en-US" dirty="0"/>
          </a:p>
          <a:p>
            <a:pPr>
              <a:buFont typeface="Arial" pitchFamily="34" charset="0"/>
              <a:buChar char="•"/>
            </a:pPr>
            <a:r>
              <a:rPr lang="en-US" dirty="0"/>
              <a:t>The majority of the occurrences happening more than 2 days after birth .</a:t>
            </a:r>
          </a:p>
          <a:p>
            <a:pPr>
              <a:buFont typeface="Arial" pitchFamily="34" charset="0"/>
              <a:buChar char="•"/>
            </a:pPr>
            <a:endParaRPr lang="en-US" dirty="0"/>
          </a:p>
          <a:p>
            <a:pPr>
              <a:buFont typeface="Arial" pitchFamily="34" charset="0"/>
              <a:buChar char="•"/>
            </a:pPr>
            <a:r>
              <a:rPr lang="en-US" dirty="0"/>
              <a:t>The most common cause of postpartum fever is </a:t>
            </a:r>
            <a:r>
              <a:rPr lang="en-US" dirty="0" err="1"/>
              <a:t>endometritis</a:t>
            </a:r>
            <a:r>
              <a:rPr lang="en-US" dirty="0"/>
              <a:t> .</a:t>
            </a:r>
          </a:p>
          <a:p>
            <a:pPr>
              <a:buFont typeface="Arial" pitchFamily="34" charset="0"/>
              <a:buChar char="•"/>
            </a:pPr>
            <a:endParaRPr lang="en-US" dirty="0"/>
          </a:p>
          <a:p>
            <a:pPr>
              <a:buFont typeface="Arial" pitchFamily="34" charset="0"/>
              <a:buChar char="•"/>
            </a:pPr>
            <a:r>
              <a:rPr lang="en-GB" dirty="0"/>
              <a:t>Mild pyrexia in labour is common especially after prostaglandin induction</a:t>
            </a:r>
            <a:endParaRPr lang="en-US" dirty="0"/>
          </a:p>
          <a:p>
            <a:pPr>
              <a:buFont typeface="Arial" pitchFamily="34" charset="0"/>
              <a:buChar char="•"/>
            </a:pPr>
            <a:endParaRPr lang="en-US" dirty="0"/>
          </a:p>
          <a:p>
            <a:pPr>
              <a:buFont typeface="Arial" pitchFamily="34" charset="0"/>
              <a:buChar char="•"/>
            </a:pPr>
            <a:endParaRPr lang="en-US" dirty="0"/>
          </a:p>
        </p:txBody>
      </p:sp>
      <p:sp>
        <p:nvSpPr>
          <p:cNvPr id="2" name="Title 1"/>
          <p:cNvSpPr>
            <a:spLocks noGrp="1"/>
          </p:cNvSpPr>
          <p:nvPr>
            <p:ph type="title"/>
          </p:nvPr>
        </p:nvSpPr>
        <p:spPr/>
        <p:txBody>
          <a:bodyPr/>
          <a:lstStyle/>
          <a:p>
            <a:pPr algn="l"/>
            <a:r>
              <a:rPr lang="en-US" dirty="0"/>
              <a:t>Introduction</a:t>
            </a:r>
          </a:p>
        </p:txBody>
      </p:sp>
    </p:spTree>
    <p:extLst>
      <p:ext uri="{BB962C8B-B14F-4D97-AF65-F5344CB8AC3E}">
        <p14:creationId xmlns:p14="http://schemas.microsoft.com/office/powerpoint/2010/main" val="3659030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History</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81800" y="2148840"/>
            <a:ext cx="37338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05000" y="2133601"/>
            <a:ext cx="4191000" cy="5078313"/>
          </a:xfrm>
          <a:prstGeom prst="rect">
            <a:avLst/>
          </a:prstGeom>
          <a:noFill/>
        </p:spPr>
        <p:txBody>
          <a:bodyPr wrap="square" rtlCol="0">
            <a:spAutoFit/>
          </a:bodyPr>
          <a:lstStyle/>
          <a:p>
            <a:pPr marL="285750" indent="-285750">
              <a:buFont typeface="Arial" pitchFamily="34" charset="0"/>
              <a:buChar char="•"/>
            </a:pPr>
            <a:r>
              <a:rPr lang="en-GB" dirty="0">
                <a:solidFill>
                  <a:prstClr val="black"/>
                </a:solidFill>
                <a:latin typeface="Book Antiqua"/>
              </a:rPr>
              <a:t>Caused by a local fever known as </a:t>
            </a:r>
            <a:r>
              <a:rPr lang="en-US" dirty="0">
                <a:solidFill>
                  <a:prstClr val="black"/>
                </a:solidFill>
                <a:latin typeface="Book Antiqua"/>
              </a:rPr>
              <a:t>‘the weed’ .</a:t>
            </a:r>
          </a:p>
          <a:p>
            <a:pPr marL="285750" indent="-285750">
              <a:buFont typeface="Arial" pitchFamily="34" charset="0"/>
              <a:buChar char="•"/>
            </a:pPr>
            <a:endParaRPr lang="en-US" dirty="0">
              <a:solidFill>
                <a:prstClr val="black"/>
              </a:solidFill>
              <a:latin typeface="Book Antiqua"/>
            </a:endParaRPr>
          </a:p>
          <a:p>
            <a:pPr marL="285750" indent="-285750">
              <a:buFont typeface="Arial" pitchFamily="34" charset="0"/>
              <a:buChar char="•"/>
            </a:pPr>
            <a:r>
              <a:rPr lang="en-US" dirty="0" err="1">
                <a:solidFill>
                  <a:prstClr val="black"/>
                </a:solidFill>
                <a:latin typeface="Book Antiqua"/>
              </a:rPr>
              <a:t>Alexender</a:t>
            </a:r>
            <a:r>
              <a:rPr lang="en-US" dirty="0">
                <a:solidFill>
                  <a:prstClr val="black"/>
                </a:solidFill>
                <a:latin typeface="Book Antiqua"/>
              </a:rPr>
              <a:t> Gordon had seen it in London .</a:t>
            </a:r>
          </a:p>
          <a:p>
            <a:pPr marL="285750" indent="-285750">
              <a:buFont typeface="Arial" pitchFamily="34" charset="0"/>
              <a:buChar char="•"/>
            </a:pPr>
            <a:endParaRPr lang="en-US" dirty="0">
              <a:solidFill>
                <a:prstClr val="black"/>
              </a:solidFill>
              <a:latin typeface="Book Antiqua"/>
            </a:endParaRPr>
          </a:p>
          <a:p>
            <a:pPr marL="285750" indent="-285750">
              <a:buFont typeface="Arial" pitchFamily="34" charset="0"/>
              <a:buChar char="•"/>
            </a:pPr>
            <a:r>
              <a:rPr lang="en-US" dirty="0">
                <a:solidFill>
                  <a:prstClr val="black"/>
                </a:solidFill>
                <a:latin typeface="Book Antiqua"/>
              </a:rPr>
              <a:t>Gordon believed that he cured many of his patients with a combination of heavy bleeding and purging .</a:t>
            </a:r>
          </a:p>
          <a:p>
            <a:pPr marL="285750" indent="-285750">
              <a:buFont typeface="Arial" pitchFamily="34" charset="0"/>
              <a:buChar char="•"/>
            </a:pPr>
            <a:endParaRPr lang="en-US" dirty="0">
              <a:solidFill>
                <a:prstClr val="black"/>
              </a:solidFill>
              <a:latin typeface="Book Antiqua"/>
            </a:endParaRPr>
          </a:p>
          <a:p>
            <a:pPr marL="285750" indent="-285750">
              <a:buFont typeface="Arial" pitchFamily="34" charset="0"/>
              <a:buChar char="•"/>
            </a:pPr>
            <a:r>
              <a:rPr lang="en-US" dirty="0">
                <a:solidFill>
                  <a:prstClr val="black"/>
                </a:solidFill>
                <a:latin typeface="Book Antiqua"/>
              </a:rPr>
              <a:t>His meticulous note taking allowed him to draw the conclusion that Puerperal fever transmitted from patient to patient by the attending doctor or midwife . </a:t>
            </a:r>
          </a:p>
          <a:p>
            <a:pPr marL="285750" indent="-285750">
              <a:buFont typeface="Arial" pitchFamily="34" charset="0"/>
              <a:buChar char="•"/>
            </a:pPr>
            <a:endParaRPr lang="en-US" dirty="0">
              <a:solidFill>
                <a:prstClr val="black"/>
              </a:solidFill>
              <a:latin typeface="Book Antiqua"/>
            </a:endParaRPr>
          </a:p>
          <a:p>
            <a:pPr marL="285750" indent="-285750">
              <a:buFont typeface="Arial" pitchFamily="34" charset="0"/>
              <a:buChar char="•"/>
            </a:pPr>
            <a:endParaRPr lang="en-US" dirty="0">
              <a:solidFill>
                <a:prstClr val="black"/>
              </a:solidFill>
              <a:latin typeface="Book Antiqua"/>
            </a:endParaRPr>
          </a:p>
        </p:txBody>
      </p:sp>
    </p:spTree>
    <p:extLst>
      <p:ext uri="{BB962C8B-B14F-4D97-AF65-F5344CB8AC3E}">
        <p14:creationId xmlns:p14="http://schemas.microsoft.com/office/powerpoint/2010/main" val="3047139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Etiology</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53482" y="2247901"/>
            <a:ext cx="7685037" cy="387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9247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143673" y="236641"/>
            <a:ext cx="6251303" cy="1049235"/>
          </a:xfrm>
        </p:spPr>
        <p:txBody>
          <a:bodyPr/>
          <a:lstStyle/>
          <a:p>
            <a:pPr algn="ctr" eaLnBrk="1" hangingPunct="1"/>
            <a:r>
              <a:rPr lang="en-US" b="1" dirty="0">
                <a:solidFill>
                  <a:srgbClr val="FF6600"/>
                </a:solidFill>
              </a:rPr>
              <a:t>Genetical track change</a:t>
            </a:r>
            <a:endParaRPr lang="ar-JO" b="1" dirty="0">
              <a:solidFill>
                <a:srgbClr val="FF6600"/>
              </a:solidFill>
            </a:endParaRPr>
          </a:p>
        </p:txBody>
      </p:sp>
      <p:sp>
        <p:nvSpPr>
          <p:cNvPr id="3" name="Content Placeholder 2"/>
          <p:cNvSpPr>
            <a:spLocks noGrp="1"/>
          </p:cNvSpPr>
          <p:nvPr>
            <p:ph idx="1"/>
          </p:nvPr>
        </p:nvSpPr>
        <p:spPr>
          <a:xfrm>
            <a:off x="1991544" y="1124745"/>
            <a:ext cx="8229600" cy="4525963"/>
          </a:xfrm>
        </p:spPr>
        <p:txBody>
          <a:bodyPr>
            <a:noAutofit/>
          </a:bodyPr>
          <a:lstStyle/>
          <a:p>
            <a:pPr algn="l" rtl="0" eaLnBrk="1" hangingPunct="1">
              <a:buFont typeface="Arial" charset="0"/>
              <a:buNone/>
            </a:pPr>
            <a:r>
              <a:rPr lang="en-US" sz="4000" b="1" dirty="0"/>
              <a:t>1- Uterus</a:t>
            </a:r>
          </a:p>
          <a:p>
            <a:pPr algn="l" rtl="0" eaLnBrk="1" hangingPunct="1">
              <a:buFont typeface="Arial" charset="0"/>
              <a:buNone/>
            </a:pPr>
            <a:r>
              <a:rPr lang="en-US" b="1" dirty="0">
                <a:latin typeface="Times New Roman" charset="0"/>
              </a:rPr>
              <a:t>   </a:t>
            </a:r>
            <a:r>
              <a:rPr lang="en-US" b="1" dirty="0"/>
              <a:t>A - Uterine involution:- </a:t>
            </a:r>
            <a:r>
              <a:rPr lang="en-US" dirty="0"/>
              <a:t>process by which uterus is return  to a non-pregnant state after childbirth. It occurs by autolysis of smooth muscle cells by enzymatic digestion. marked mostly in the body of the uterus.</a:t>
            </a:r>
            <a:br>
              <a:rPr lang="en-US" dirty="0"/>
            </a:br>
            <a:r>
              <a:rPr lang="en-US" sz="2400" dirty="0">
                <a:solidFill>
                  <a:srgbClr val="FFFF00"/>
                </a:solidFill>
              </a:rPr>
              <a:t>- </a:t>
            </a:r>
            <a:r>
              <a:rPr lang="en-US" sz="2400" dirty="0">
                <a:solidFill>
                  <a:srgbClr val="FF0000"/>
                </a:solidFill>
              </a:rPr>
              <a:t>1000g </a:t>
            </a:r>
            <a:r>
              <a:rPr lang="en-US" sz="2400" dirty="0">
                <a:solidFill>
                  <a:srgbClr val="FF0000"/>
                </a:solidFill>
                <a:sym typeface="Wingdings" charset="0"/>
              </a:rPr>
              <a:t></a:t>
            </a:r>
            <a:r>
              <a:rPr lang="en-US" sz="2400" dirty="0">
                <a:solidFill>
                  <a:srgbClr val="FF0000"/>
                </a:solidFill>
              </a:rPr>
              <a:t> 100 – 200 g </a:t>
            </a:r>
            <a:r>
              <a:rPr lang="en-US" dirty="0"/>
              <a:t>( Uterine involution ) in about 3 weeks postpartum.</a:t>
            </a:r>
            <a:br>
              <a:rPr lang="en-US" dirty="0"/>
            </a:br>
            <a:r>
              <a:rPr lang="en-US" sz="2400" dirty="0">
                <a:solidFill>
                  <a:srgbClr val="FFFF00"/>
                </a:solidFill>
              </a:rPr>
              <a:t>- </a:t>
            </a:r>
            <a:r>
              <a:rPr lang="en-US" sz="2400" dirty="0">
                <a:solidFill>
                  <a:srgbClr val="FF0000"/>
                </a:solidFill>
              </a:rPr>
              <a:t>6 weeks </a:t>
            </a:r>
            <a:r>
              <a:rPr lang="en-US" dirty="0"/>
              <a:t>following delivery uterus reach to</a:t>
            </a:r>
            <a:r>
              <a:rPr lang="en-US" b="1" dirty="0">
                <a:solidFill>
                  <a:srgbClr val="FFFF00"/>
                </a:solidFill>
              </a:rPr>
              <a:t> </a:t>
            </a:r>
            <a:r>
              <a:rPr lang="en-US" b="1" dirty="0">
                <a:solidFill>
                  <a:srgbClr val="FF0000"/>
                </a:solidFill>
              </a:rPr>
              <a:t>weight 50-100g.</a:t>
            </a:r>
            <a:br>
              <a:rPr lang="en-US" dirty="0">
                <a:solidFill>
                  <a:srgbClr val="FF0000"/>
                </a:solidFill>
              </a:rPr>
            </a:br>
            <a:r>
              <a:rPr lang="en-US" sz="2800" dirty="0"/>
              <a:t>- Accelerated by the release of oxytocin (Breastfeeding).</a:t>
            </a:r>
          </a:p>
        </p:txBody>
      </p:sp>
    </p:spTree>
    <p:extLst>
      <p:ext uri="{BB962C8B-B14F-4D97-AF65-F5344CB8AC3E}">
        <p14:creationId xmlns:p14="http://schemas.microsoft.com/office/powerpoint/2010/main" val="1567858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
            </a:pPr>
            <a:r>
              <a:rPr lang="en-GB" dirty="0"/>
              <a:t>It appears in the first 24 hours after deliveries , particularly after general </a:t>
            </a:r>
            <a:r>
              <a:rPr lang="en-GB" dirty="0" err="1"/>
              <a:t>anesthesia</a:t>
            </a:r>
            <a:r>
              <a:rPr lang="en-GB" dirty="0"/>
              <a:t> .</a:t>
            </a:r>
          </a:p>
          <a:p>
            <a:pPr>
              <a:buFont typeface="Wingdings" pitchFamily="2" charset="2"/>
              <a:buChar char="§"/>
            </a:pPr>
            <a:endParaRPr lang="en-GB" dirty="0"/>
          </a:p>
          <a:p>
            <a:pPr>
              <a:buFont typeface="Wingdings" pitchFamily="2" charset="2"/>
              <a:buChar char="§"/>
            </a:pPr>
            <a:r>
              <a:rPr lang="en-GB" dirty="0"/>
              <a:t>May be associated with fever and can be prevented by early and regular chest physiotherapy .</a:t>
            </a:r>
          </a:p>
          <a:p>
            <a:pPr>
              <a:buFont typeface="Wingdings" pitchFamily="2" charset="2"/>
              <a:buChar char="§"/>
            </a:pPr>
            <a:endParaRPr lang="en-GB" dirty="0"/>
          </a:p>
          <a:p>
            <a:pPr>
              <a:buFont typeface="Wingdings" pitchFamily="2" charset="2"/>
              <a:buChar char="§"/>
            </a:pPr>
            <a:r>
              <a:rPr lang="en-GB" dirty="0"/>
              <a:t>Aspiration pneumonia (</a:t>
            </a:r>
            <a:r>
              <a:rPr lang="en-GB" dirty="0" err="1"/>
              <a:t>Mendelson</a:t>
            </a:r>
            <a:r>
              <a:rPr lang="ar-JO" dirty="0"/>
              <a:t>’</a:t>
            </a:r>
            <a:r>
              <a:rPr lang="en-US" dirty="0"/>
              <a:t>s syndrome )</a:t>
            </a:r>
            <a:r>
              <a:rPr lang="en-GB" dirty="0"/>
              <a:t> must be suspected .</a:t>
            </a:r>
          </a:p>
        </p:txBody>
      </p:sp>
      <p:sp>
        <p:nvSpPr>
          <p:cNvPr id="2" name="Title 1"/>
          <p:cNvSpPr>
            <a:spLocks noGrp="1"/>
          </p:cNvSpPr>
          <p:nvPr>
            <p:ph type="title"/>
          </p:nvPr>
        </p:nvSpPr>
        <p:spPr/>
        <p:txBody>
          <a:bodyPr/>
          <a:lstStyle/>
          <a:p>
            <a:r>
              <a:rPr lang="en-GB" dirty="0"/>
              <a:t>Atelectasis</a:t>
            </a:r>
            <a:endParaRPr lang="en-US" dirty="0"/>
          </a:p>
        </p:txBody>
      </p:sp>
    </p:spTree>
    <p:extLst>
      <p:ext uri="{BB962C8B-B14F-4D97-AF65-F5344CB8AC3E}">
        <p14:creationId xmlns:p14="http://schemas.microsoft.com/office/powerpoint/2010/main" val="29522687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1" y="2248348"/>
            <a:ext cx="8444753" cy="3877815"/>
          </a:xfrm>
        </p:spPr>
        <p:txBody>
          <a:bodyPr/>
          <a:lstStyle/>
          <a:p>
            <a:pPr>
              <a:buFont typeface="Arial" pitchFamily="34" charset="0"/>
              <a:buChar char="•"/>
            </a:pPr>
            <a:r>
              <a:rPr lang="en-GB" sz="3200" dirty="0">
                <a:solidFill>
                  <a:srgbClr val="FF0000"/>
                </a:solidFill>
              </a:rPr>
              <a:t>UTI </a:t>
            </a:r>
            <a:r>
              <a:rPr lang="en-GB" sz="3200" dirty="0">
                <a:solidFill>
                  <a:schemeClr val="tx1"/>
                </a:solidFill>
              </a:rPr>
              <a:t>:</a:t>
            </a:r>
            <a:r>
              <a:rPr lang="en-GB" dirty="0"/>
              <a:t> frequency , dysuria , </a:t>
            </a:r>
            <a:r>
              <a:rPr lang="en-GB" dirty="0" err="1"/>
              <a:t>hematuria</a:t>
            </a:r>
            <a:r>
              <a:rPr lang="en-GB" dirty="0"/>
              <a:t> </a:t>
            </a:r>
          </a:p>
          <a:p>
            <a:pPr marL="0" indent="0">
              <a:buNone/>
            </a:pPr>
            <a:r>
              <a:rPr lang="en-GB" dirty="0"/>
              <a:t>                 Rigors from pyelonephritis </a:t>
            </a:r>
          </a:p>
          <a:p>
            <a:pPr marL="0" indent="0">
              <a:buNone/>
            </a:pPr>
            <a:r>
              <a:rPr lang="en-GB" dirty="0"/>
              <a:t>                 95% caused by </a:t>
            </a:r>
            <a:r>
              <a:rPr lang="en-GB" dirty="0" err="1"/>
              <a:t>Escerichia</a:t>
            </a:r>
            <a:r>
              <a:rPr lang="en-GB" dirty="0"/>
              <a:t> coli , Proteus , </a:t>
            </a:r>
            <a:r>
              <a:rPr lang="en-GB" dirty="0" err="1"/>
              <a:t>Klibsiella</a:t>
            </a:r>
            <a:endParaRPr lang="en-GB" dirty="0"/>
          </a:p>
          <a:p>
            <a:pPr marL="0" indent="0">
              <a:buNone/>
            </a:pPr>
            <a:r>
              <a:rPr lang="en-GB" sz="3200" dirty="0">
                <a:solidFill>
                  <a:srgbClr val="FF0000"/>
                </a:solidFill>
              </a:rPr>
              <a:t>    GTI</a:t>
            </a:r>
            <a:r>
              <a:rPr lang="en-GB" sz="3200" dirty="0">
                <a:solidFill>
                  <a:schemeClr val="tx1"/>
                </a:solidFill>
              </a:rPr>
              <a:t> : </a:t>
            </a:r>
            <a:r>
              <a:rPr lang="en-GB" dirty="0">
                <a:solidFill>
                  <a:schemeClr val="tx1"/>
                </a:solidFill>
              </a:rPr>
              <a:t>tender bulky uterus </a:t>
            </a:r>
          </a:p>
          <a:p>
            <a:pPr marL="0" indent="0">
              <a:buNone/>
            </a:pPr>
            <a:r>
              <a:rPr lang="en-GB" dirty="0">
                <a:solidFill>
                  <a:schemeClr val="tx1"/>
                </a:solidFill>
              </a:rPr>
              <a:t>                  prolonged bleeding </a:t>
            </a:r>
            <a:r>
              <a:rPr lang="ar-JO" dirty="0">
                <a:solidFill>
                  <a:schemeClr val="tx1"/>
                </a:solidFill>
              </a:rPr>
              <a:t>/</a:t>
            </a:r>
            <a:r>
              <a:rPr lang="en-US" dirty="0">
                <a:solidFill>
                  <a:schemeClr val="tx1"/>
                </a:solidFill>
              </a:rPr>
              <a:t> pink or </a:t>
            </a:r>
            <a:r>
              <a:rPr lang="en-US" dirty="0" err="1">
                <a:solidFill>
                  <a:schemeClr val="tx1"/>
                </a:solidFill>
              </a:rPr>
              <a:t>discoloured</a:t>
            </a:r>
            <a:r>
              <a:rPr lang="en-US" dirty="0">
                <a:solidFill>
                  <a:schemeClr val="tx1"/>
                </a:solidFill>
              </a:rPr>
              <a:t> lochia </a:t>
            </a:r>
          </a:p>
          <a:p>
            <a:pPr marL="0" indent="0">
              <a:buNone/>
            </a:pPr>
            <a:r>
              <a:rPr lang="en-US" dirty="0">
                <a:solidFill>
                  <a:schemeClr val="tx1"/>
                </a:solidFill>
              </a:rPr>
              <a:t>                  painful inflamed perineum </a:t>
            </a:r>
            <a:r>
              <a:rPr lang="en-GB" dirty="0">
                <a:solidFill>
                  <a:schemeClr val="tx1"/>
                </a:solidFill>
              </a:rPr>
              <a:t> </a:t>
            </a:r>
          </a:p>
          <a:p>
            <a:pPr marL="0" indent="0" algn="ctr">
              <a:buNone/>
            </a:pPr>
            <a:r>
              <a:rPr lang="en-GB" dirty="0">
                <a:solidFill>
                  <a:schemeClr val="tx1"/>
                </a:solidFill>
              </a:rPr>
              <a:t>                   may be caused by </a:t>
            </a:r>
            <a:r>
              <a:rPr lang="en-GB" dirty="0" err="1">
                <a:solidFill>
                  <a:schemeClr val="tx1"/>
                </a:solidFill>
              </a:rPr>
              <a:t>E.Coli</a:t>
            </a:r>
            <a:r>
              <a:rPr lang="en-GB" dirty="0">
                <a:solidFill>
                  <a:schemeClr val="tx1"/>
                </a:solidFill>
              </a:rPr>
              <a:t> , GAS , Staphylococcus </a:t>
            </a:r>
            <a:r>
              <a:rPr lang="en-GB" dirty="0" err="1">
                <a:solidFill>
                  <a:schemeClr val="tx1"/>
                </a:solidFill>
              </a:rPr>
              <a:t>spp</a:t>
            </a:r>
            <a:r>
              <a:rPr lang="en-GB" dirty="0">
                <a:solidFill>
                  <a:schemeClr val="tx1"/>
                </a:solidFill>
              </a:rPr>
              <a:t> and Clostridium </a:t>
            </a:r>
            <a:r>
              <a:rPr lang="en-GB" dirty="0" err="1">
                <a:solidFill>
                  <a:schemeClr val="tx1"/>
                </a:solidFill>
              </a:rPr>
              <a:t>welchii</a:t>
            </a:r>
            <a:endParaRPr lang="en-GB" dirty="0">
              <a:solidFill>
                <a:srgbClr val="FF0000"/>
              </a:solidFill>
            </a:endParaRPr>
          </a:p>
        </p:txBody>
      </p:sp>
      <p:sp>
        <p:nvSpPr>
          <p:cNvPr id="2" name="Title 1"/>
          <p:cNvSpPr>
            <a:spLocks noGrp="1"/>
          </p:cNvSpPr>
          <p:nvPr>
            <p:ph type="title"/>
          </p:nvPr>
        </p:nvSpPr>
        <p:spPr/>
        <p:txBody>
          <a:bodyPr/>
          <a:lstStyle/>
          <a:p>
            <a:r>
              <a:rPr lang="en-US" dirty="0"/>
              <a:t>Urinary tract infection</a:t>
            </a:r>
          </a:p>
        </p:txBody>
      </p:sp>
    </p:spTree>
    <p:extLst>
      <p:ext uri="{BB962C8B-B14F-4D97-AF65-F5344CB8AC3E}">
        <p14:creationId xmlns:p14="http://schemas.microsoft.com/office/powerpoint/2010/main" val="29162122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Organisms commonly associated with </a:t>
            </a:r>
            <a:r>
              <a:rPr lang="en-US" dirty="0" err="1"/>
              <a:t>puerparal</a:t>
            </a:r>
            <a:r>
              <a:rPr lang="en-US" dirty="0"/>
              <a:t> genital infections :</a:t>
            </a:r>
          </a:p>
          <a:p>
            <a:pPr marL="0" indent="0">
              <a:buNone/>
            </a:pPr>
            <a:endParaRPr lang="en-US" dirty="0"/>
          </a:p>
          <a:p>
            <a:pPr marL="457200" indent="-457200">
              <a:buAutoNum type="arabicParenR"/>
            </a:pPr>
            <a:r>
              <a:rPr lang="en-US" dirty="0"/>
              <a:t>Aerobes </a:t>
            </a:r>
          </a:p>
          <a:p>
            <a:pPr marL="457200" indent="-457200">
              <a:buAutoNum type="arabicParenR"/>
            </a:pPr>
            <a:r>
              <a:rPr lang="en-US" dirty="0"/>
              <a:t>Anaerobes </a:t>
            </a:r>
          </a:p>
          <a:p>
            <a:pPr marL="457200" indent="-457200">
              <a:buAutoNum type="arabicParenR"/>
            </a:pPr>
            <a:r>
              <a:rPr lang="en-US" dirty="0"/>
              <a:t>Miscellaneous </a:t>
            </a:r>
          </a:p>
        </p:txBody>
      </p:sp>
      <p:sp>
        <p:nvSpPr>
          <p:cNvPr id="2" name="Title 1"/>
          <p:cNvSpPr>
            <a:spLocks noGrp="1"/>
          </p:cNvSpPr>
          <p:nvPr>
            <p:ph type="title"/>
          </p:nvPr>
        </p:nvSpPr>
        <p:spPr/>
        <p:txBody>
          <a:bodyPr/>
          <a:lstStyle/>
          <a:p>
            <a:r>
              <a:rPr lang="en-US" dirty="0"/>
              <a:t>Urinary tract infection </a:t>
            </a:r>
          </a:p>
        </p:txBody>
      </p:sp>
    </p:spTree>
    <p:extLst>
      <p:ext uri="{BB962C8B-B14F-4D97-AF65-F5344CB8AC3E}">
        <p14:creationId xmlns:p14="http://schemas.microsoft.com/office/powerpoint/2010/main" val="4030126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itchFamily="2" charset="2"/>
              <a:buChar char="Ø"/>
            </a:pPr>
            <a:r>
              <a:rPr lang="en-GB" sz="3200" dirty="0">
                <a:solidFill>
                  <a:srgbClr val="FF0000"/>
                </a:solidFill>
              </a:rPr>
              <a:t>Investigations </a:t>
            </a:r>
            <a:r>
              <a:rPr lang="en-GB" sz="3200" dirty="0">
                <a:solidFill>
                  <a:schemeClr val="tx1"/>
                </a:solidFill>
              </a:rPr>
              <a:t>:</a:t>
            </a:r>
          </a:p>
          <a:p>
            <a:pPr>
              <a:buFont typeface="Arial" pitchFamily="34" charset="0"/>
              <a:buChar char="•"/>
            </a:pPr>
            <a:r>
              <a:rPr lang="en-GB" sz="3200" dirty="0">
                <a:solidFill>
                  <a:schemeClr val="tx1"/>
                </a:solidFill>
              </a:rPr>
              <a:t> </a:t>
            </a:r>
            <a:r>
              <a:rPr lang="en-GB" dirty="0">
                <a:solidFill>
                  <a:schemeClr val="tx1"/>
                </a:solidFill>
              </a:rPr>
              <a:t>CBC</a:t>
            </a:r>
          </a:p>
          <a:p>
            <a:pPr>
              <a:buFont typeface="Arial" pitchFamily="34" charset="0"/>
              <a:buChar char="•"/>
            </a:pPr>
            <a:r>
              <a:rPr lang="en-GB" dirty="0">
                <a:solidFill>
                  <a:schemeClr val="tx1"/>
                </a:solidFill>
              </a:rPr>
              <a:t>Urea and </a:t>
            </a:r>
            <a:r>
              <a:rPr lang="en-GB" dirty="0" err="1">
                <a:solidFill>
                  <a:schemeClr val="tx1"/>
                </a:solidFill>
              </a:rPr>
              <a:t>electrlytes</a:t>
            </a:r>
            <a:r>
              <a:rPr lang="en-GB" dirty="0">
                <a:solidFill>
                  <a:schemeClr val="tx1"/>
                </a:solidFill>
              </a:rPr>
              <a:t> </a:t>
            </a:r>
          </a:p>
          <a:p>
            <a:pPr>
              <a:buFont typeface="Arial" pitchFamily="34" charset="0"/>
              <a:buChar char="•"/>
            </a:pPr>
            <a:r>
              <a:rPr lang="en-GB" dirty="0">
                <a:solidFill>
                  <a:schemeClr val="tx1"/>
                </a:solidFill>
              </a:rPr>
              <a:t>Culture of blood or swabs from high vaginal or infected wound </a:t>
            </a:r>
          </a:p>
          <a:p>
            <a:pPr>
              <a:buFont typeface="Arial" pitchFamily="34" charset="0"/>
              <a:buChar char="•"/>
            </a:pPr>
            <a:r>
              <a:rPr lang="en-GB" dirty="0">
                <a:solidFill>
                  <a:schemeClr val="tx1"/>
                </a:solidFill>
              </a:rPr>
              <a:t>Pelvic ultrasound </a:t>
            </a:r>
          </a:p>
          <a:p>
            <a:pPr>
              <a:buFont typeface="Arial" pitchFamily="34" charset="0"/>
              <a:buChar char="•"/>
            </a:pPr>
            <a:r>
              <a:rPr lang="en-GB" dirty="0">
                <a:solidFill>
                  <a:schemeClr val="tx1"/>
                </a:solidFill>
              </a:rPr>
              <a:t>Clotting screen </a:t>
            </a:r>
          </a:p>
          <a:p>
            <a:pPr>
              <a:buFont typeface="Arial" pitchFamily="34" charset="0"/>
              <a:buChar char="•"/>
            </a:pPr>
            <a:r>
              <a:rPr lang="en-GB" dirty="0">
                <a:solidFill>
                  <a:schemeClr val="tx1"/>
                </a:solidFill>
              </a:rPr>
              <a:t>Blood lactate </a:t>
            </a:r>
          </a:p>
          <a:p>
            <a:pPr>
              <a:buFont typeface="Arial" pitchFamily="34" charset="0"/>
              <a:buChar char="•"/>
            </a:pPr>
            <a:r>
              <a:rPr lang="en-GB" dirty="0">
                <a:solidFill>
                  <a:schemeClr val="tx1"/>
                </a:solidFill>
              </a:rPr>
              <a:t>ABG </a:t>
            </a:r>
            <a:endParaRPr lang="en-GB" dirty="0">
              <a:solidFill>
                <a:srgbClr val="FF0000"/>
              </a:solidFill>
            </a:endParaRPr>
          </a:p>
          <a:p>
            <a:pPr>
              <a:buFont typeface="Wingdings" pitchFamily="2" charset="2"/>
              <a:buChar char="Ø"/>
            </a:pPr>
            <a:endParaRPr lang="en-US" sz="3200" dirty="0">
              <a:solidFill>
                <a:srgbClr val="FF0000"/>
              </a:solidFill>
            </a:endParaRPr>
          </a:p>
        </p:txBody>
      </p:sp>
      <p:sp>
        <p:nvSpPr>
          <p:cNvPr id="2" name="Title 1"/>
          <p:cNvSpPr>
            <a:spLocks noGrp="1"/>
          </p:cNvSpPr>
          <p:nvPr>
            <p:ph type="title"/>
          </p:nvPr>
        </p:nvSpPr>
        <p:spPr/>
        <p:txBody>
          <a:bodyPr/>
          <a:lstStyle/>
          <a:p>
            <a:r>
              <a:rPr lang="en-US" dirty="0"/>
              <a:t>Urinary tract infection </a:t>
            </a:r>
          </a:p>
        </p:txBody>
      </p:sp>
    </p:spTree>
    <p:extLst>
      <p:ext uri="{BB962C8B-B14F-4D97-AF65-F5344CB8AC3E}">
        <p14:creationId xmlns:p14="http://schemas.microsoft.com/office/powerpoint/2010/main" val="21550422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itchFamily="2" charset="2"/>
              <a:buChar char="Ø"/>
            </a:pPr>
            <a:r>
              <a:rPr lang="en-US" sz="3200" dirty="0">
                <a:solidFill>
                  <a:srgbClr val="FF0000"/>
                </a:solidFill>
              </a:rPr>
              <a:t>Management </a:t>
            </a:r>
            <a:r>
              <a:rPr lang="en-US" sz="3200" dirty="0">
                <a:solidFill>
                  <a:schemeClr val="tx1"/>
                </a:solidFill>
              </a:rPr>
              <a:t>:</a:t>
            </a:r>
          </a:p>
          <a:p>
            <a:pPr>
              <a:buFont typeface="Wingdings" pitchFamily="2" charset="2"/>
              <a:buChar char="Ø"/>
            </a:pPr>
            <a:endParaRPr lang="en-GB" sz="3200" dirty="0">
              <a:solidFill>
                <a:schemeClr val="tx1"/>
              </a:solidFill>
            </a:endParaRPr>
          </a:p>
          <a:p>
            <a:pPr marL="0" indent="0">
              <a:buNone/>
            </a:pPr>
            <a:r>
              <a:rPr lang="en-GB" sz="2800" dirty="0">
                <a:solidFill>
                  <a:schemeClr val="tx1"/>
                </a:solidFill>
              </a:rPr>
              <a:t>Co-</a:t>
            </a:r>
            <a:r>
              <a:rPr lang="en-GB" sz="2800" dirty="0" err="1">
                <a:solidFill>
                  <a:schemeClr val="tx1"/>
                </a:solidFill>
              </a:rPr>
              <a:t>amoxiclav</a:t>
            </a:r>
            <a:r>
              <a:rPr lang="en-GB" sz="2800" dirty="0">
                <a:solidFill>
                  <a:schemeClr val="tx1"/>
                </a:solidFill>
              </a:rPr>
              <a:t> or cephalosporin plus metronidazole </a:t>
            </a:r>
            <a:endParaRPr lang="en-US" sz="2800" dirty="0">
              <a:solidFill>
                <a:srgbClr val="FF0000"/>
              </a:solidFill>
            </a:endParaRPr>
          </a:p>
        </p:txBody>
      </p:sp>
      <p:sp>
        <p:nvSpPr>
          <p:cNvPr id="2" name="Title 1"/>
          <p:cNvSpPr>
            <a:spLocks noGrp="1"/>
          </p:cNvSpPr>
          <p:nvPr>
            <p:ph type="title"/>
          </p:nvPr>
        </p:nvSpPr>
        <p:spPr/>
        <p:txBody>
          <a:bodyPr/>
          <a:lstStyle/>
          <a:p>
            <a:r>
              <a:rPr lang="en-US" dirty="0"/>
              <a:t>Urinary tract infection </a:t>
            </a:r>
          </a:p>
        </p:txBody>
      </p:sp>
    </p:spTree>
    <p:extLst>
      <p:ext uri="{BB962C8B-B14F-4D97-AF65-F5344CB8AC3E}">
        <p14:creationId xmlns:p14="http://schemas.microsoft.com/office/powerpoint/2010/main" val="31296983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itchFamily="34" charset="0"/>
              <a:buChar char="•"/>
            </a:pPr>
            <a:r>
              <a:rPr lang="en-GB" dirty="0"/>
              <a:t>The most common cause </a:t>
            </a:r>
          </a:p>
          <a:p>
            <a:pPr>
              <a:buFont typeface="Arial" pitchFamily="34" charset="0"/>
              <a:buChar char="•"/>
            </a:pPr>
            <a:endParaRPr lang="en-GB" dirty="0"/>
          </a:p>
          <a:p>
            <a:pPr>
              <a:buFont typeface="Arial" pitchFamily="34" charset="0"/>
              <a:buChar char="•"/>
            </a:pPr>
            <a:r>
              <a:rPr lang="en-GB" dirty="0"/>
              <a:t>Risk factors : emergency C</a:t>
            </a:r>
            <a:r>
              <a:rPr lang="ar-JO" dirty="0"/>
              <a:t>/</a:t>
            </a:r>
            <a:r>
              <a:rPr lang="en-US" dirty="0"/>
              <a:t>S , prolonged membrane rupture , prolonged labor and multiple vaginal examination during labor </a:t>
            </a:r>
          </a:p>
          <a:p>
            <a:pPr>
              <a:buFont typeface="Arial" pitchFamily="34" charset="0"/>
              <a:buChar char="•"/>
            </a:pPr>
            <a:endParaRPr lang="en-US" dirty="0"/>
          </a:p>
          <a:p>
            <a:pPr>
              <a:buFont typeface="Arial" pitchFamily="34" charset="0"/>
              <a:buChar char="•"/>
            </a:pPr>
            <a:r>
              <a:rPr lang="en-US" dirty="0"/>
              <a:t>It frequently includes organisms such as :</a:t>
            </a:r>
            <a:r>
              <a:rPr lang="en-US" dirty="0" err="1"/>
              <a:t>Ureaplama</a:t>
            </a:r>
            <a:r>
              <a:rPr lang="en-US" dirty="0"/>
              <a:t> , Streptococcus ,Mycoplasma and </a:t>
            </a:r>
            <a:r>
              <a:rPr lang="en-US" dirty="0" err="1"/>
              <a:t>Bacteroides</a:t>
            </a:r>
            <a:r>
              <a:rPr lang="en-US" dirty="0"/>
              <a:t> </a:t>
            </a:r>
          </a:p>
        </p:txBody>
      </p:sp>
      <p:sp>
        <p:nvSpPr>
          <p:cNvPr id="2" name="Title 1"/>
          <p:cNvSpPr>
            <a:spLocks noGrp="1"/>
          </p:cNvSpPr>
          <p:nvPr>
            <p:ph type="title"/>
          </p:nvPr>
        </p:nvSpPr>
        <p:spPr/>
        <p:txBody>
          <a:bodyPr/>
          <a:lstStyle/>
          <a:p>
            <a:r>
              <a:rPr lang="en-GB" dirty="0" err="1"/>
              <a:t>Endometritis</a:t>
            </a:r>
            <a:r>
              <a:rPr lang="en-GB" dirty="0"/>
              <a:t> </a:t>
            </a:r>
            <a:endParaRPr lang="en-US" dirty="0"/>
          </a:p>
        </p:txBody>
      </p:sp>
    </p:spTree>
    <p:extLst>
      <p:ext uri="{BB962C8B-B14F-4D97-AF65-F5344CB8AC3E}">
        <p14:creationId xmlns:p14="http://schemas.microsoft.com/office/powerpoint/2010/main" val="41649885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r>
              <a:rPr lang="en-US" sz="3800" dirty="0">
                <a:solidFill>
                  <a:srgbClr val="FF0000"/>
                </a:solidFill>
              </a:rPr>
              <a:t>Pathology :</a:t>
            </a:r>
          </a:p>
          <a:p>
            <a:endParaRPr lang="en-US" dirty="0"/>
          </a:p>
          <a:p>
            <a:r>
              <a:rPr lang="en-US" dirty="0"/>
              <a:t> </a:t>
            </a:r>
            <a:r>
              <a:rPr lang="en-US" sz="2900" dirty="0"/>
              <a:t>primary site :Symptoms appear 2-3 days after delivery </a:t>
            </a:r>
          </a:p>
          <a:p>
            <a:r>
              <a:rPr lang="en-US" sz="2900" dirty="0"/>
              <a:t>Uterus ( </a:t>
            </a:r>
            <a:r>
              <a:rPr lang="en-US" sz="2900" dirty="0" err="1"/>
              <a:t>endomyometrium</a:t>
            </a:r>
            <a:r>
              <a:rPr lang="en-US" sz="2900" dirty="0"/>
              <a:t>), cervix , vagina </a:t>
            </a:r>
          </a:p>
          <a:p>
            <a:endParaRPr lang="en-US" sz="2900" dirty="0"/>
          </a:p>
          <a:p>
            <a:r>
              <a:rPr lang="en-US" sz="2900" dirty="0"/>
              <a:t> secondary site: Symptoms appear late 7-10 days after delivery </a:t>
            </a:r>
          </a:p>
          <a:p>
            <a:r>
              <a:rPr lang="en-US" sz="2900" dirty="0"/>
              <a:t> </a:t>
            </a:r>
            <a:r>
              <a:rPr lang="en-US" sz="2900" dirty="0" err="1"/>
              <a:t>parametritis</a:t>
            </a:r>
            <a:r>
              <a:rPr lang="en-US" sz="2900" dirty="0"/>
              <a:t> , </a:t>
            </a:r>
            <a:r>
              <a:rPr lang="en-US" sz="2900" dirty="0" err="1"/>
              <a:t>salpingo</a:t>
            </a:r>
            <a:r>
              <a:rPr lang="en-US" sz="2900" dirty="0"/>
              <a:t> </a:t>
            </a:r>
            <a:r>
              <a:rPr lang="en-US" sz="2900" dirty="0" err="1"/>
              <a:t>oopheritis</a:t>
            </a:r>
            <a:r>
              <a:rPr lang="en-US" sz="2900" dirty="0"/>
              <a:t> ,peritonitis and septic pelvic thrombophlebitis</a:t>
            </a:r>
          </a:p>
          <a:p>
            <a:endParaRPr lang="en-US" sz="2900" dirty="0"/>
          </a:p>
          <a:p>
            <a:r>
              <a:rPr lang="en-US" sz="2900" dirty="0"/>
              <a:t> Tertiary site : If disseminated to blood stream causing septicemia</a:t>
            </a:r>
          </a:p>
          <a:p>
            <a:endParaRPr lang="en-US" dirty="0"/>
          </a:p>
          <a:p>
            <a:r>
              <a:rPr lang="en-US" dirty="0"/>
              <a:t>Clinical </a:t>
            </a:r>
            <a:r>
              <a:rPr lang="en-US" dirty="0" err="1"/>
              <a:t>featuers</a:t>
            </a:r>
            <a:r>
              <a:rPr lang="en-US" dirty="0"/>
              <a:t> : </a:t>
            </a:r>
          </a:p>
          <a:p>
            <a:r>
              <a:rPr lang="en-US" sz="3200" dirty="0">
                <a:solidFill>
                  <a:srgbClr val="FF0000"/>
                </a:solidFill>
              </a:rPr>
              <a:t>SYMPTOMS :</a:t>
            </a:r>
            <a:r>
              <a:rPr lang="en-US" dirty="0"/>
              <a:t> </a:t>
            </a:r>
          </a:p>
          <a:p>
            <a:r>
              <a:rPr lang="en-US" sz="2900" dirty="0"/>
              <a:t> fever, chills ,rigors </a:t>
            </a:r>
          </a:p>
          <a:p>
            <a:r>
              <a:rPr lang="en-US" sz="2900" dirty="0" err="1"/>
              <a:t>Maliase</a:t>
            </a:r>
            <a:r>
              <a:rPr lang="en-US" sz="2900" dirty="0"/>
              <a:t> ,headache ,persistent lower abdominal pain ,nausea and vomiting</a:t>
            </a:r>
          </a:p>
          <a:p>
            <a:r>
              <a:rPr lang="en-US" sz="2900" dirty="0"/>
              <a:t>Foul smelling discharge ( lochia).</a:t>
            </a:r>
          </a:p>
          <a:p>
            <a:r>
              <a:rPr lang="en-US" sz="2900" dirty="0"/>
              <a:t> edematous white limbs ( SPT </a:t>
            </a:r>
            <a:r>
              <a:rPr lang="en-US" dirty="0"/>
              <a:t>) </a:t>
            </a:r>
          </a:p>
          <a:p>
            <a:endParaRPr lang="en-US" dirty="0"/>
          </a:p>
          <a:p>
            <a:endParaRPr lang="en-US" dirty="0"/>
          </a:p>
        </p:txBody>
      </p:sp>
      <p:sp>
        <p:nvSpPr>
          <p:cNvPr id="3" name="Title 2"/>
          <p:cNvSpPr>
            <a:spLocks noGrp="1"/>
          </p:cNvSpPr>
          <p:nvPr>
            <p:ph type="title"/>
          </p:nvPr>
        </p:nvSpPr>
        <p:spPr/>
        <p:txBody>
          <a:bodyPr/>
          <a:lstStyle/>
          <a:p>
            <a:r>
              <a:rPr lang="en-US" dirty="0" err="1"/>
              <a:t>Endometritis</a:t>
            </a:r>
            <a:endParaRPr lang="en-US" dirty="0"/>
          </a:p>
        </p:txBody>
      </p:sp>
    </p:spTree>
    <p:extLst>
      <p:ext uri="{BB962C8B-B14F-4D97-AF65-F5344CB8AC3E}">
        <p14:creationId xmlns:p14="http://schemas.microsoft.com/office/powerpoint/2010/main" val="33925883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Font typeface="Wingdings" panose="05000000000000000000" pitchFamily="2" charset="2"/>
              <a:buChar char="Ø"/>
            </a:pPr>
            <a:r>
              <a:rPr lang="en-US" sz="2800" dirty="0">
                <a:solidFill>
                  <a:srgbClr val="FF0000"/>
                </a:solidFill>
              </a:rPr>
              <a:t>SIGNS :</a:t>
            </a:r>
          </a:p>
          <a:p>
            <a:endParaRPr lang="en-US" dirty="0"/>
          </a:p>
          <a:p>
            <a:r>
              <a:rPr lang="en-US" dirty="0"/>
              <a:t> GE : toxic look , fever, pallor , tachycardia, hypotension .( look to calf tenderness to rule out DVT) </a:t>
            </a:r>
          </a:p>
          <a:p>
            <a:r>
              <a:rPr lang="en-US" dirty="0"/>
              <a:t>Abdomen : tenderness,  guarding ,</a:t>
            </a:r>
            <a:r>
              <a:rPr lang="en-US" dirty="0" err="1"/>
              <a:t>subinvluoted</a:t>
            </a:r>
            <a:r>
              <a:rPr lang="en-US" dirty="0"/>
              <a:t> uterus.</a:t>
            </a:r>
          </a:p>
          <a:p>
            <a:r>
              <a:rPr lang="en-US" dirty="0"/>
              <a:t>PV: foul smelling purulent discharge ( maybe blood stained ) and jumping sign</a:t>
            </a:r>
          </a:p>
          <a:p>
            <a:r>
              <a:rPr lang="en-US" dirty="0"/>
              <a:t> LL affection : swollen white painful limbs </a:t>
            </a:r>
          </a:p>
          <a:p>
            <a:r>
              <a:rPr lang="en-US" dirty="0"/>
              <a:t> examine episiotomy / CS wound to rule out infection.</a:t>
            </a:r>
          </a:p>
          <a:p>
            <a:endParaRPr lang="en-US" dirty="0"/>
          </a:p>
        </p:txBody>
      </p:sp>
      <p:sp>
        <p:nvSpPr>
          <p:cNvPr id="3" name="Title 2"/>
          <p:cNvSpPr>
            <a:spLocks noGrp="1"/>
          </p:cNvSpPr>
          <p:nvPr>
            <p:ph type="title"/>
          </p:nvPr>
        </p:nvSpPr>
        <p:spPr/>
        <p:txBody>
          <a:bodyPr/>
          <a:lstStyle/>
          <a:p>
            <a:r>
              <a:rPr lang="en-US" dirty="0" err="1"/>
              <a:t>Endometritis</a:t>
            </a:r>
            <a:endParaRPr lang="en-US" dirty="0"/>
          </a:p>
        </p:txBody>
      </p:sp>
    </p:spTree>
    <p:extLst>
      <p:ext uri="{BB962C8B-B14F-4D97-AF65-F5344CB8AC3E}">
        <p14:creationId xmlns:p14="http://schemas.microsoft.com/office/powerpoint/2010/main" val="28729530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Ø"/>
            </a:pPr>
            <a:r>
              <a:rPr lang="en-US" dirty="0">
                <a:solidFill>
                  <a:srgbClr val="FF0000"/>
                </a:solidFill>
              </a:rPr>
              <a:t>Complication: </a:t>
            </a:r>
          </a:p>
          <a:p>
            <a:r>
              <a:rPr lang="en-US" dirty="0"/>
              <a:t>Immediate </a:t>
            </a:r>
          </a:p>
          <a:p>
            <a:endParaRPr lang="en-US" dirty="0"/>
          </a:p>
          <a:p>
            <a:r>
              <a:rPr lang="en-US" dirty="0"/>
              <a:t> </a:t>
            </a:r>
            <a:r>
              <a:rPr lang="en-US" dirty="0" err="1"/>
              <a:t>peritonitis,septicemia</a:t>
            </a:r>
            <a:r>
              <a:rPr lang="en-US" dirty="0"/>
              <a:t> and shock </a:t>
            </a:r>
          </a:p>
          <a:p>
            <a:r>
              <a:rPr lang="en-US" dirty="0"/>
              <a:t>Abscess: pelvic ,</a:t>
            </a:r>
            <a:r>
              <a:rPr lang="en-US" dirty="0" err="1"/>
              <a:t>subphrenic</a:t>
            </a:r>
            <a:endParaRPr lang="en-US" dirty="0"/>
          </a:p>
          <a:p>
            <a:r>
              <a:rPr lang="en-US" dirty="0"/>
              <a:t>Septic pelvic thrombophlebitis </a:t>
            </a:r>
          </a:p>
          <a:p>
            <a:r>
              <a:rPr lang="en-US" dirty="0"/>
              <a:t>Death from septicemia </a:t>
            </a:r>
          </a:p>
          <a:p>
            <a:endParaRPr lang="en-US" dirty="0"/>
          </a:p>
        </p:txBody>
      </p:sp>
      <p:sp>
        <p:nvSpPr>
          <p:cNvPr id="3" name="Title 2"/>
          <p:cNvSpPr>
            <a:spLocks noGrp="1"/>
          </p:cNvSpPr>
          <p:nvPr>
            <p:ph type="title"/>
          </p:nvPr>
        </p:nvSpPr>
        <p:spPr/>
        <p:txBody>
          <a:bodyPr/>
          <a:lstStyle/>
          <a:p>
            <a:r>
              <a:rPr lang="en-US" dirty="0" err="1"/>
              <a:t>Endometritis</a:t>
            </a:r>
            <a:endParaRPr lang="en-US" dirty="0"/>
          </a:p>
        </p:txBody>
      </p:sp>
    </p:spTree>
    <p:extLst>
      <p:ext uri="{BB962C8B-B14F-4D97-AF65-F5344CB8AC3E}">
        <p14:creationId xmlns:p14="http://schemas.microsoft.com/office/powerpoint/2010/main" val="33944232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Ø"/>
            </a:pPr>
            <a:r>
              <a:rPr lang="en-US" sz="2800" dirty="0">
                <a:solidFill>
                  <a:srgbClr val="FF0000"/>
                </a:solidFill>
              </a:rPr>
              <a:t>Delayed </a:t>
            </a:r>
          </a:p>
          <a:p>
            <a:endParaRPr lang="en-US" dirty="0"/>
          </a:p>
          <a:p>
            <a:r>
              <a:rPr lang="en-US" dirty="0"/>
              <a:t>Infertility : chronic </a:t>
            </a:r>
            <a:r>
              <a:rPr lang="en-US" dirty="0" err="1"/>
              <a:t>tubo</a:t>
            </a:r>
            <a:r>
              <a:rPr lang="en-US" dirty="0"/>
              <a:t>-ovarian mass. </a:t>
            </a:r>
          </a:p>
          <a:p>
            <a:r>
              <a:rPr lang="en-US" dirty="0"/>
              <a:t>Ectopic pregnancy.</a:t>
            </a:r>
          </a:p>
          <a:p>
            <a:r>
              <a:rPr lang="en-US" dirty="0"/>
              <a:t>Intestinal obstruction following adhesion </a:t>
            </a:r>
          </a:p>
        </p:txBody>
      </p:sp>
      <p:sp>
        <p:nvSpPr>
          <p:cNvPr id="3" name="Title 2"/>
          <p:cNvSpPr>
            <a:spLocks noGrp="1"/>
          </p:cNvSpPr>
          <p:nvPr>
            <p:ph type="title"/>
          </p:nvPr>
        </p:nvSpPr>
        <p:spPr/>
        <p:txBody>
          <a:bodyPr/>
          <a:lstStyle/>
          <a:p>
            <a:r>
              <a:rPr lang="en-US" dirty="0" err="1"/>
              <a:t>Endometritis</a:t>
            </a:r>
            <a:endParaRPr lang="en-US" dirty="0"/>
          </a:p>
        </p:txBody>
      </p:sp>
    </p:spTree>
    <p:extLst>
      <p:ext uri="{BB962C8B-B14F-4D97-AF65-F5344CB8AC3E}">
        <p14:creationId xmlns:p14="http://schemas.microsoft.com/office/powerpoint/2010/main" val="176076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077200" cy="1143000"/>
          </a:xfrm>
        </p:spPr>
        <p:txBody>
          <a:bodyPr/>
          <a:lstStyle/>
          <a:p>
            <a:pPr algn="ctr"/>
            <a:r>
              <a:rPr lang="en-US" sz="4000" b="1" dirty="0"/>
              <a:t>uterus involution </a:t>
            </a:r>
          </a:p>
        </p:txBody>
      </p:sp>
      <p:sp>
        <p:nvSpPr>
          <p:cNvPr id="3" name="Content Placeholder 2"/>
          <p:cNvSpPr>
            <a:spLocks noGrp="1"/>
          </p:cNvSpPr>
          <p:nvPr>
            <p:ph idx="1"/>
          </p:nvPr>
        </p:nvSpPr>
        <p:spPr>
          <a:xfrm>
            <a:off x="1981200" y="1600201"/>
            <a:ext cx="8077200" cy="4525963"/>
          </a:xfrm>
        </p:spPr>
        <p:txBody>
          <a:bodyPr/>
          <a:lstStyle/>
          <a:p>
            <a:pPr algn="just"/>
            <a:r>
              <a:rPr lang="en-US" dirty="0"/>
              <a:t>The physiological process of involution is most marked in the </a:t>
            </a:r>
            <a:r>
              <a:rPr lang="en-US" dirty="0">
                <a:solidFill>
                  <a:srgbClr val="FF0000"/>
                </a:solidFill>
              </a:rPr>
              <a:t>body</a:t>
            </a:r>
            <a:r>
              <a:rPr lang="en-US" dirty="0"/>
              <a:t> of the uterus. Changes occur in the following components:</a:t>
            </a:r>
          </a:p>
          <a:p>
            <a:pPr marL="854075" lvl="1" indent="-514350" algn="just">
              <a:buFont typeface="+mj-lt"/>
              <a:buAutoNum type="arabicPeriod"/>
            </a:pPr>
            <a:r>
              <a:rPr lang="en-US" dirty="0"/>
              <a:t>Muscles</a:t>
            </a:r>
          </a:p>
          <a:p>
            <a:pPr marL="854075" lvl="1" indent="-514350" algn="just">
              <a:buFont typeface="+mj-lt"/>
              <a:buAutoNum type="arabicPeriod"/>
            </a:pPr>
            <a:endParaRPr lang="en-US" dirty="0"/>
          </a:p>
          <a:p>
            <a:pPr marL="854075" lvl="1" indent="-514350" algn="just">
              <a:buFont typeface="+mj-lt"/>
              <a:buAutoNum type="arabicPeriod"/>
            </a:pPr>
            <a:r>
              <a:rPr lang="en-US" dirty="0"/>
              <a:t>Blood vessels</a:t>
            </a:r>
          </a:p>
          <a:p>
            <a:pPr marL="854075" lvl="1" indent="-514350" algn="just">
              <a:buFont typeface="+mj-lt"/>
              <a:buAutoNum type="arabicPeriod"/>
            </a:pPr>
            <a:endParaRPr lang="en-US" dirty="0"/>
          </a:p>
          <a:p>
            <a:pPr marL="854075" lvl="1" indent="-514350" algn="just">
              <a:buFont typeface="+mj-lt"/>
              <a:buAutoNum type="arabicPeriod"/>
            </a:pPr>
            <a:r>
              <a:rPr lang="en-US" dirty="0" err="1"/>
              <a:t>Endometrium</a:t>
            </a:r>
            <a:endParaRPr lang="en-US" dirty="0"/>
          </a:p>
          <a:p>
            <a:pPr algn="just">
              <a:buNone/>
            </a:pPr>
            <a:endParaRPr lang="en-US" dirty="0"/>
          </a:p>
        </p:txBody>
      </p:sp>
    </p:spTree>
    <p:extLst>
      <p:ext uri="{BB962C8B-B14F-4D97-AF65-F5344CB8AC3E}">
        <p14:creationId xmlns:p14="http://schemas.microsoft.com/office/powerpoint/2010/main" val="11038394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r>
              <a:rPr lang="en-US" sz="3800" dirty="0">
                <a:solidFill>
                  <a:srgbClr val="FF0000"/>
                </a:solidFill>
              </a:rPr>
              <a:t>Baby:  </a:t>
            </a:r>
          </a:p>
          <a:p>
            <a:r>
              <a:rPr lang="en-US" sz="2900" dirty="0"/>
              <a:t>Isolate if mother severely ill ,otherwise can be with mother.</a:t>
            </a:r>
          </a:p>
          <a:p>
            <a:r>
              <a:rPr lang="en-US" sz="2900" dirty="0"/>
              <a:t>Expressed breast milk can be given to the baby</a:t>
            </a:r>
          </a:p>
          <a:p>
            <a:endParaRPr lang="en-US" dirty="0"/>
          </a:p>
          <a:p>
            <a:endParaRPr lang="en-US" dirty="0"/>
          </a:p>
          <a:p>
            <a:r>
              <a:rPr lang="en-US" sz="3200" dirty="0">
                <a:solidFill>
                  <a:srgbClr val="FF0000"/>
                </a:solidFill>
              </a:rPr>
              <a:t>Mother </a:t>
            </a:r>
          </a:p>
          <a:p>
            <a:r>
              <a:rPr lang="en-US" sz="3400" dirty="0"/>
              <a:t>Bed rest </a:t>
            </a:r>
          </a:p>
          <a:p>
            <a:r>
              <a:rPr lang="en-US" sz="3400" dirty="0"/>
              <a:t>Tepid sponging</a:t>
            </a:r>
          </a:p>
          <a:p>
            <a:r>
              <a:rPr lang="en-US" sz="3400" dirty="0"/>
              <a:t>Increase oral fluid intake / IV fluid </a:t>
            </a:r>
          </a:p>
          <a:p>
            <a:r>
              <a:rPr lang="en-US" sz="3400" dirty="0"/>
              <a:t>Analgesia , antipyretics </a:t>
            </a:r>
          </a:p>
          <a:p>
            <a:r>
              <a:rPr lang="en-US" sz="3400" dirty="0"/>
              <a:t>IV antibiotics  </a:t>
            </a:r>
          </a:p>
          <a:p>
            <a:r>
              <a:rPr lang="en-US" sz="3400" dirty="0"/>
              <a:t>                  preferred initial regimen ( no GBS colonization ) (normal renal function) </a:t>
            </a:r>
          </a:p>
          <a:p>
            <a:r>
              <a:rPr lang="en-US" sz="3400" dirty="0"/>
              <a:t>        clindamycin 900mg every 8 h plus gentamicin 5mg/kg every 24h</a:t>
            </a:r>
          </a:p>
          <a:p>
            <a:endParaRPr lang="en-US" sz="3400" dirty="0"/>
          </a:p>
          <a:p>
            <a:r>
              <a:rPr lang="en-US" sz="3400" dirty="0"/>
              <a:t>                  preferred initial regimen ( GBS colonization ) </a:t>
            </a:r>
          </a:p>
          <a:p>
            <a:r>
              <a:rPr lang="en-US" sz="3400" dirty="0"/>
              <a:t>    as above plus ampicillin 2g IV every 6h or ampicillin- sulbactam 3 g iv every 6h </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0718236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3248" y="2248348"/>
            <a:ext cx="7745505" cy="4304853"/>
          </a:xfrm>
        </p:spPr>
        <p:txBody>
          <a:bodyPr>
            <a:noAutofit/>
          </a:bodyPr>
          <a:lstStyle/>
          <a:p>
            <a:r>
              <a:rPr lang="en-US" sz="1800" dirty="0"/>
              <a:t>Wound infections in the postpartum period include infections of the perineum developing at the site of an episiotomy or laceration, as well as infection of the abdominal incision after a cesarean birth</a:t>
            </a:r>
            <a:r>
              <a:rPr lang="en-US" sz="1600" dirty="0"/>
              <a:t>.</a:t>
            </a:r>
          </a:p>
          <a:p>
            <a:pPr marL="0" indent="0">
              <a:buNone/>
            </a:pPr>
            <a:endParaRPr lang="en-US" sz="2000" dirty="0"/>
          </a:p>
          <a:p>
            <a:pPr>
              <a:buFont typeface="Wingdings" pitchFamily="2" charset="2"/>
              <a:buChar char="Ø"/>
            </a:pPr>
            <a:r>
              <a:rPr lang="en-US" sz="2000" dirty="0">
                <a:solidFill>
                  <a:srgbClr val="FF0000"/>
                </a:solidFill>
              </a:rPr>
              <a:t>Morbidity and mortality</a:t>
            </a:r>
          </a:p>
          <a:p>
            <a:r>
              <a:rPr lang="en-US" sz="1600" dirty="0"/>
              <a:t>The most common consequence of wound infection is increased length of hospital stay or hospital readmission</a:t>
            </a:r>
            <a:r>
              <a:rPr lang="en-US" sz="1100" dirty="0"/>
              <a:t>.</a:t>
            </a:r>
          </a:p>
          <a:p>
            <a:endParaRPr lang="en-US" sz="1100" dirty="0"/>
          </a:p>
          <a:p>
            <a:r>
              <a:rPr lang="en-US" sz="1400" dirty="0"/>
              <a:t>About 7% of abdominal wound  infections  are  further  complicated  by wound  dehiscence.</a:t>
            </a:r>
            <a:r>
              <a:rPr lang="en-US" sz="1100" dirty="0"/>
              <a:t> </a:t>
            </a:r>
          </a:p>
          <a:p>
            <a:endParaRPr lang="en-US" sz="1100" dirty="0"/>
          </a:p>
          <a:p>
            <a:pPr>
              <a:buFont typeface="Wingdings" pitchFamily="2" charset="2"/>
              <a:buChar char="Ø"/>
            </a:pPr>
            <a:r>
              <a:rPr lang="en-US" sz="2000" dirty="0">
                <a:solidFill>
                  <a:srgbClr val="FF0000"/>
                </a:solidFill>
              </a:rPr>
              <a:t>History</a:t>
            </a:r>
          </a:p>
          <a:p>
            <a:r>
              <a:rPr lang="en-US" sz="1200" dirty="0"/>
              <a:t> </a:t>
            </a:r>
            <a:r>
              <a:rPr lang="en-US" sz="1600" dirty="0" err="1"/>
              <a:t>perineal</a:t>
            </a:r>
            <a:r>
              <a:rPr lang="en-US" sz="1600" dirty="0"/>
              <a:t> infections:  inordinate amount of pain, malodorous discharge, or Vulvar edema. </a:t>
            </a:r>
          </a:p>
          <a:p>
            <a:r>
              <a:rPr lang="en-US" sz="1600" dirty="0"/>
              <a:t>On PE erythematous and edematous wound , wound </a:t>
            </a:r>
            <a:r>
              <a:rPr lang="en-US" sz="1600" dirty="0" err="1"/>
              <a:t>dehisince</a:t>
            </a:r>
            <a:r>
              <a:rPr lang="en-US" sz="1600" dirty="0"/>
              <a:t> and may be accompanied by purulent discharge</a:t>
            </a:r>
          </a:p>
        </p:txBody>
      </p:sp>
      <p:sp>
        <p:nvSpPr>
          <p:cNvPr id="2" name="Title 1"/>
          <p:cNvSpPr>
            <a:spLocks noGrp="1"/>
          </p:cNvSpPr>
          <p:nvPr>
            <p:ph type="title"/>
          </p:nvPr>
        </p:nvSpPr>
        <p:spPr/>
        <p:txBody>
          <a:bodyPr/>
          <a:lstStyle/>
          <a:p>
            <a:r>
              <a:rPr lang="en-US" dirty="0"/>
              <a:t>Wound infection</a:t>
            </a:r>
          </a:p>
        </p:txBody>
      </p:sp>
    </p:spTree>
    <p:extLst>
      <p:ext uri="{BB962C8B-B14F-4D97-AF65-F5344CB8AC3E}">
        <p14:creationId xmlns:p14="http://schemas.microsoft.com/office/powerpoint/2010/main" val="26360526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3248" y="2248348"/>
            <a:ext cx="7745505" cy="4381053"/>
          </a:xfrm>
        </p:spPr>
        <p:txBody>
          <a:bodyPr>
            <a:noAutofit/>
          </a:bodyPr>
          <a:lstStyle/>
          <a:p>
            <a:r>
              <a:rPr lang="en-US" sz="1800" dirty="0"/>
              <a:t>Abdominal wound infections develop around postoperative day 4 and are often preceded by </a:t>
            </a:r>
            <a:r>
              <a:rPr lang="en-US" sz="1800" dirty="0" err="1"/>
              <a:t>endometritis</a:t>
            </a:r>
            <a:r>
              <a:rPr lang="en-US" sz="1800" dirty="0"/>
              <a:t>. These patients present with persistent fever despite antibiotic treatment.</a:t>
            </a:r>
          </a:p>
          <a:p>
            <a:endParaRPr lang="en-US" sz="1800" dirty="0"/>
          </a:p>
          <a:p>
            <a:r>
              <a:rPr lang="en-US" sz="1800" dirty="0"/>
              <a:t>On PE Infected incisions may be erythematous, warm, tender, and indurated. Purulent or </a:t>
            </a:r>
            <a:r>
              <a:rPr lang="en-US" sz="1800" dirty="0" err="1"/>
              <a:t>serosanguineous</a:t>
            </a:r>
            <a:r>
              <a:rPr lang="en-US" sz="1800" dirty="0"/>
              <a:t> may or may not be obvious. </a:t>
            </a:r>
          </a:p>
          <a:p>
            <a:endParaRPr lang="en-US" sz="1600" dirty="0"/>
          </a:p>
          <a:p>
            <a:pPr>
              <a:buFont typeface="Wingdings" pitchFamily="2" charset="2"/>
              <a:buChar char="Ø"/>
            </a:pPr>
            <a:r>
              <a:rPr lang="en-US" sz="2800" dirty="0">
                <a:solidFill>
                  <a:srgbClr val="FF0000"/>
                </a:solidFill>
              </a:rPr>
              <a:t>Treatment </a:t>
            </a:r>
          </a:p>
          <a:p>
            <a:endParaRPr lang="en-US" sz="1600" dirty="0"/>
          </a:p>
          <a:p>
            <a:r>
              <a:rPr lang="en-US" sz="1600" dirty="0"/>
              <a:t> </a:t>
            </a:r>
            <a:r>
              <a:rPr lang="en-US" sz="1800" dirty="0"/>
              <a:t>remove suture under tension </a:t>
            </a:r>
          </a:p>
          <a:p>
            <a:r>
              <a:rPr lang="en-US" sz="1800" dirty="0"/>
              <a:t>Clean and dress with antiseptic solution </a:t>
            </a:r>
          </a:p>
          <a:p>
            <a:r>
              <a:rPr lang="en-US" sz="1800" dirty="0"/>
              <a:t>Analgesia + Abs </a:t>
            </a:r>
          </a:p>
          <a:p>
            <a:r>
              <a:rPr lang="en-US" sz="1800" dirty="0" err="1"/>
              <a:t>Sitz</a:t>
            </a:r>
            <a:r>
              <a:rPr lang="en-US" sz="1800" dirty="0"/>
              <a:t> bath </a:t>
            </a:r>
          </a:p>
          <a:p>
            <a:r>
              <a:rPr lang="en-US" sz="1800" dirty="0"/>
              <a:t>Healing by primary intension or secondary suturing</a:t>
            </a:r>
          </a:p>
          <a:p>
            <a:endParaRPr lang="en-US" sz="1600" dirty="0"/>
          </a:p>
        </p:txBody>
      </p:sp>
      <p:sp>
        <p:nvSpPr>
          <p:cNvPr id="2" name="Title 1"/>
          <p:cNvSpPr>
            <a:spLocks noGrp="1"/>
          </p:cNvSpPr>
          <p:nvPr>
            <p:ph type="title"/>
          </p:nvPr>
        </p:nvSpPr>
        <p:spPr/>
        <p:txBody>
          <a:bodyPr/>
          <a:lstStyle/>
          <a:p>
            <a:r>
              <a:rPr lang="en-US" dirty="0"/>
              <a:t>Wound infection</a:t>
            </a:r>
          </a:p>
        </p:txBody>
      </p:sp>
    </p:spTree>
    <p:extLst>
      <p:ext uri="{BB962C8B-B14F-4D97-AF65-F5344CB8AC3E}">
        <p14:creationId xmlns:p14="http://schemas.microsoft.com/office/powerpoint/2010/main" val="40631261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3248" y="2248348"/>
            <a:ext cx="7745505" cy="4609653"/>
          </a:xfrm>
        </p:spPr>
        <p:txBody>
          <a:bodyPr>
            <a:normAutofit fontScale="40000" lnSpcReduction="20000"/>
          </a:bodyPr>
          <a:lstStyle/>
          <a:p>
            <a:r>
              <a:rPr lang="en-US" sz="4000" dirty="0"/>
              <a:t>SPT is defined as venous inflammation in the abdomen /pelvis with thrombus formation </a:t>
            </a:r>
          </a:p>
          <a:p>
            <a:endParaRPr lang="en-US" sz="4000" dirty="0"/>
          </a:p>
          <a:p>
            <a:r>
              <a:rPr lang="en-US" sz="4000" dirty="0"/>
              <a:t>It’s ass with fever and is unresponsive to antibiotic therapy .</a:t>
            </a:r>
          </a:p>
          <a:p>
            <a:endParaRPr lang="en-US" sz="4000" dirty="0"/>
          </a:p>
          <a:p>
            <a:r>
              <a:rPr lang="en-US" sz="4000" dirty="0"/>
              <a:t>Bacterial infection of the endometrium seeds organisms into venous circulation which damages  the vascular endothelium and in turn results  in thrombus formation.</a:t>
            </a:r>
          </a:p>
          <a:p>
            <a:endParaRPr lang="en-US" sz="4000" dirty="0"/>
          </a:p>
          <a:p>
            <a:r>
              <a:rPr lang="en-US" sz="4000" dirty="0"/>
              <a:t>The thrombus acts as a suitable medium for proliferation of anaerobic bacteria </a:t>
            </a:r>
          </a:p>
          <a:p>
            <a:endParaRPr lang="en-US" sz="4000" dirty="0"/>
          </a:p>
          <a:p>
            <a:r>
              <a:rPr lang="en-US" sz="4000" dirty="0"/>
              <a:t>Ovarian veins are often involved because they drain the upper half of the uterus ( when the ovarian veins are involved , the infection is most often unilateral </a:t>
            </a:r>
            <a:r>
              <a:rPr lang="en-US" sz="4000" dirty="0" err="1"/>
              <a:t>Rt</a:t>
            </a:r>
            <a:r>
              <a:rPr lang="en-US" sz="4000" dirty="0"/>
              <a:t> &gt; Lt ). Occasionally, the thrombus has been noted to extend to the vena cava or to the left renal vein</a:t>
            </a:r>
          </a:p>
          <a:p>
            <a:endParaRPr lang="en-US" sz="4000" dirty="0"/>
          </a:p>
          <a:p>
            <a:r>
              <a:rPr lang="en-US" sz="4000" dirty="0"/>
              <a:t>Risk factor : low socioeconomic status , cesarean delivery, PROM and excessive blood loss.</a:t>
            </a:r>
          </a:p>
          <a:p>
            <a:endParaRPr lang="en-US" dirty="0"/>
          </a:p>
        </p:txBody>
      </p:sp>
      <p:sp>
        <p:nvSpPr>
          <p:cNvPr id="2" name="Title 1"/>
          <p:cNvSpPr>
            <a:spLocks noGrp="1"/>
          </p:cNvSpPr>
          <p:nvPr>
            <p:ph type="title"/>
          </p:nvPr>
        </p:nvSpPr>
        <p:spPr/>
        <p:txBody>
          <a:bodyPr/>
          <a:lstStyle/>
          <a:p>
            <a:r>
              <a:rPr lang="en-US" sz="4000" dirty="0"/>
              <a:t>Septic pelvic Thrombophlebitis</a:t>
            </a:r>
          </a:p>
        </p:txBody>
      </p:sp>
    </p:spTree>
    <p:extLst>
      <p:ext uri="{BB962C8B-B14F-4D97-AF65-F5344CB8AC3E}">
        <p14:creationId xmlns:p14="http://schemas.microsoft.com/office/powerpoint/2010/main" val="41444160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3248" y="2248348"/>
            <a:ext cx="7745505" cy="4609653"/>
          </a:xfrm>
        </p:spPr>
        <p:txBody>
          <a:bodyPr>
            <a:normAutofit fontScale="70000" lnSpcReduction="20000"/>
          </a:bodyPr>
          <a:lstStyle/>
          <a:p>
            <a:r>
              <a:rPr lang="en-US" dirty="0"/>
              <a:t>Incidence : it’s 10 times more common after CS ( 1 PER 800) than after vaginal delivery ( 1 PER 9000) , the condition affect less than  1% of patient with </a:t>
            </a:r>
            <a:r>
              <a:rPr lang="en-US" dirty="0" err="1"/>
              <a:t>endometritis</a:t>
            </a:r>
            <a:endParaRPr lang="en-US" dirty="0"/>
          </a:p>
          <a:p>
            <a:endParaRPr lang="en-US" dirty="0"/>
          </a:p>
          <a:p>
            <a:r>
              <a:rPr lang="en-US" dirty="0"/>
              <a:t>Clinical features : </a:t>
            </a:r>
          </a:p>
          <a:p>
            <a:r>
              <a:rPr lang="en-US" dirty="0"/>
              <a:t>Patients with ovarian vein thrombosis may describe lower abdominal pain, with or without radiation to the flank, groin, or upper abdomen. </a:t>
            </a:r>
          </a:p>
          <a:p>
            <a:endParaRPr lang="en-US" dirty="0"/>
          </a:p>
          <a:p>
            <a:r>
              <a:rPr lang="en-US" dirty="0"/>
              <a:t>Other symptoms include nausea, vomiting, and bloating. </a:t>
            </a:r>
          </a:p>
          <a:p>
            <a:r>
              <a:rPr lang="en-US" dirty="0"/>
              <a:t>Picket fence fever</a:t>
            </a:r>
          </a:p>
          <a:p>
            <a:endParaRPr lang="en-US" dirty="0"/>
          </a:p>
          <a:p>
            <a:r>
              <a:rPr lang="en-US" dirty="0"/>
              <a:t>PE: fever greater than 38°C( picket fence fever) ,, tachycardia</a:t>
            </a:r>
          </a:p>
          <a:p>
            <a:r>
              <a:rPr lang="en-US" dirty="0"/>
              <a:t>pulmonary involvement is significant, the patient may be </a:t>
            </a:r>
            <a:r>
              <a:rPr lang="en-US" dirty="0" err="1"/>
              <a:t>tachypneic</a:t>
            </a:r>
            <a:r>
              <a:rPr lang="en-US" dirty="0"/>
              <a:t> and </a:t>
            </a:r>
            <a:r>
              <a:rPr lang="en-US" dirty="0" err="1"/>
              <a:t>stridulous</a:t>
            </a:r>
            <a:r>
              <a:rPr lang="en-US" dirty="0"/>
              <a:t>,,, </a:t>
            </a:r>
          </a:p>
          <a:p>
            <a:r>
              <a:rPr lang="en-US" dirty="0"/>
              <a:t>On abdominal examination, 50-70% of patients with ovarian vein thrombosis have a tender, palpable, ropelike mass extending cephalic beyond the uterine </a:t>
            </a:r>
            <a:r>
              <a:rPr lang="en-US" dirty="0" err="1"/>
              <a:t>cornu</a:t>
            </a:r>
            <a:r>
              <a:rPr lang="en-US" dirty="0"/>
              <a:t>.</a:t>
            </a:r>
          </a:p>
          <a:p>
            <a:endParaRPr lang="en-US" dirty="0"/>
          </a:p>
          <a:p>
            <a:endParaRPr lang="en-US" dirty="0"/>
          </a:p>
        </p:txBody>
      </p:sp>
      <p:sp>
        <p:nvSpPr>
          <p:cNvPr id="2" name="Title 1"/>
          <p:cNvSpPr>
            <a:spLocks noGrp="1"/>
          </p:cNvSpPr>
          <p:nvPr>
            <p:ph type="title"/>
          </p:nvPr>
        </p:nvSpPr>
        <p:spPr/>
        <p:txBody>
          <a:bodyPr/>
          <a:lstStyle/>
          <a:p>
            <a:r>
              <a:rPr lang="en-US" sz="4000" dirty="0"/>
              <a:t>Septic pelvic Thrombophlebitis</a:t>
            </a:r>
          </a:p>
        </p:txBody>
      </p:sp>
    </p:spTree>
    <p:extLst>
      <p:ext uri="{BB962C8B-B14F-4D97-AF65-F5344CB8AC3E}">
        <p14:creationId xmlns:p14="http://schemas.microsoft.com/office/powerpoint/2010/main" val="32403596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3248" y="2248348"/>
            <a:ext cx="7745505" cy="4381053"/>
          </a:xfrm>
        </p:spPr>
        <p:txBody>
          <a:bodyPr>
            <a:normAutofit fontScale="62500" lnSpcReduction="20000"/>
          </a:bodyPr>
          <a:lstStyle/>
          <a:p>
            <a:r>
              <a:rPr lang="en-US" sz="3600" dirty="0">
                <a:solidFill>
                  <a:srgbClr val="FF0000"/>
                </a:solidFill>
              </a:rPr>
              <a:t>INVESTIGATION :</a:t>
            </a:r>
          </a:p>
          <a:p>
            <a:endParaRPr lang="en-US" dirty="0"/>
          </a:p>
          <a:p>
            <a:r>
              <a:rPr lang="en-US" dirty="0"/>
              <a:t>Important laboratory studies included urinalysis, urine culture, and CBC count with differential.</a:t>
            </a:r>
          </a:p>
          <a:p>
            <a:br>
              <a:rPr lang="en-US" dirty="0"/>
            </a:br>
            <a:r>
              <a:rPr lang="en-US" dirty="0"/>
              <a:t>Imaging: CT scan and MRI are the studies of choice for the diagnosis of septic pelvic thrombophlebitis</a:t>
            </a:r>
          </a:p>
          <a:p>
            <a:endParaRPr lang="en-US" dirty="0"/>
          </a:p>
          <a:p>
            <a:r>
              <a:rPr lang="en-US" dirty="0"/>
              <a:t>Treatment</a:t>
            </a:r>
          </a:p>
          <a:p>
            <a:r>
              <a:rPr lang="en-US" dirty="0"/>
              <a:t>The standard therapy after diagnosis of septic pelvic thrombophlebitis includes anticoagulation with intravenous heparin to an </a:t>
            </a:r>
            <a:r>
              <a:rPr lang="en-US" dirty="0" err="1"/>
              <a:t>aPTT</a:t>
            </a:r>
            <a:r>
              <a:rPr lang="en-US" dirty="0"/>
              <a:t> that is twice normal and continued antibiotic therapy.</a:t>
            </a:r>
          </a:p>
          <a:p>
            <a:endParaRPr lang="en-US" dirty="0"/>
          </a:p>
          <a:p>
            <a:r>
              <a:rPr lang="en-US" dirty="0"/>
              <a:t>A therapeutic </a:t>
            </a:r>
            <a:r>
              <a:rPr lang="en-US" dirty="0" err="1"/>
              <a:t>aPTT</a:t>
            </a:r>
            <a:r>
              <a:rPr lang="en-US" dirty="0"/>
              <a:t> is usually reached within 24 hours, and heparin is continued for 7-10 days.</a:t>
            </a:r>
          </a:p>
          <a:p>
            <a:endParaRPr lang="en-US" dirty="0"/>
          </a:p>
          <a:p>
            <a:r>
              <a:rPr lang="en-US" dirty="0"/>
              <a:t> Initially, it was thought that patients defervesce within 24-28 hours</a:t>
            </a:r>
          </a:p>
          <a:p>
            <a:endParaRPr lang="en-US" dirty="0"/>
          </a:p>
          <a:p>
            <a:r>
              <a:rPr lang="en-US" dirty="0"/>
              <a:t>More recent studies show that it takes 5-6 days for the fevers to resolve. </a:t>
            </a:r>
          </a:p>
        </p:txBody>
      </p:sp>
      <p:sp>
        <p:nvSpPr>
          <p:cNvPr id="2" name="Title 1"/>
          <p:cNvSpPr>
            <a:spLocks noGrp="1"/>
          </p:cNvSpPr>
          <p:nvPr>
            <p:ph type="title"/>
          </p:nvPr>
        </p:nvSpPr>
        <p:spPr/>
        <p:txBody>
          <a:bodyPr/>
          <a:lstStyle/>
          <a:p>
            <a:r>
              <a:rPr lang="en-US" sz="4000" dirty="0"/>
              <a:t>Septic pelvic Thrombophlebitis</a:t>
            </a:r>
          </a:p>
        </p:txBody>
      </p:sp>
    </p:spTree>
    <p:extLst>
      <p:ext uri="{BB962C8B-B14F-4D97-AF65-F5344CB8AC3E}">
        <p14:creationId xmlns:p14="http://schemas.microsoft.com/office/powerpoint/2010/main" val="16907963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t>Breast engorgement results in breast fullness and firmness, which is accompanied by pain and tenderness.</a:t>
            </a:r>
          </a:p>
          <a:p>
            <a:endParaRPr lang="en-US" dirty="0"/>
          </a:p>
          <a:p>
            <a:r>
              <a:rPr lang="en-US" dirty="0"/>
              <a:t>Primary engorgement is due to interstitial edema and onset of copious milk production. It typically occurs between 24 and 72 hours postpartum, with a normal range of one to seven days; peak symptomatology averages three to five days postpartum. </a:t>
            </a:r>
          </a:p>
          <a:p>
            <a:endParaRPr lang="en-US" dirty="0"/>
          </a:p>
          <a:p>
            <a:r>
              <a:rPr lang="en-US" dirty="0"/>
              <a:t>Secondary engorgement typically occurs later if the mother's milk supply exceeds the amount of milk removed by her infant.</a:t>
            </a:r>
          </a:p>
          <a:p>
            <a:endParaRPr lang="en-US" dirty="0"/>
          </a:p>
          <a:p>
            <a:r>
              <a:rPr lang="en-US" dirty="0"/>
              <a:t>Breast engorgement is uncomfortable and may give rise to a mild temperature elevation for a short time; however, any fever should prompt an investigation to rule out an infectious source</a:t>
            </a:r>
          </a:p>
          <a:p>
            <a:endParaRPr lang="en-US" dirty="0"/>
          </a:p>
        </p:txBody>
      </p:sp>
      <p:sp>
        <p:nvSpPr>
          <p:cNvPr id="2" name="Title 1"/>
          <p:cNvSpPr>
            <a:spLocks noGrp="1"/>
          </p:cNvSpPr>
          <p:nvPr>
            <p:ph type="title"/>
          </p:nvPr>
        </p:nvSpPr>
        <p:spPr/>
        <p:txBody>
          <a:bodyPr/>
          <a:lstStyle/>
          <a:p>
            <a:r>
              <a:rPr lang="en-US" dirty="0"/>
              <a:t>Breast engorgement</a:t>
            </a:r>
          </a:p>
        </p:txBody>
      </p:sp>
    </p:spTree>
    <p:extLst>
      <p:ext uri="{BB962C8B-B14F-4D97-AF65-F5344CB8AC3E}">
        <p14:creationId xmlns:p14="http://schemas.microsoft.com/office/powerpoint/2010/main" val="42517110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3248" y="2248348"/>
            <a:ext cx="7745505" cy="4457253"/>
          </a:xfrm>
        </p:spPr>
        <p:txBody>
          <a:bodyPr>
            <a:normAutofit fontScale="92500" lnSpcReduction="20000"/>
          </a:bodyPr>
          <a:lstStyle/>
          <a:p>
            <a:r>
              <a:rPr lang="en-US" dirty="0"/>
              <a:t>The condition spontaneously resolves over a few days, but supportive care (warm compresses or a warm shower before feeding to enhance let-down and facilitate milk removal, cool compresses after or between feedings, mild analgesics such as acetaminophen [</a:t>
            </a:r>
            <a:r>
              <a:rPr lang="en-US" dirty="0" err="1"/>
              <a:t>paracetamol</a:t>
            </a:r>
            <a:r>
              <a:rPr lang="en-US" dirty="0"/>
              <a:t>] or ibuprofen) is appropriate and reviewed separately</a:t>
            </a:r>
          </a:p>
          <a:p>
            <a:endParaRPr lang="en-US" dirty="0"/>
          </a:p>
          <a:p>
            <a:endParaRPr lang="en-US" dirty="0"/>
          </a:p>
          <a:p>
            <a:endParaRPr lang="en-US" dirty="0"/>
          </a:p>
          <a:p>
            <a:r>
              <a:rPr lang="en-US" dirty="0"/>
              <a:t>In women who are not breastfeeding, the use of a tight brassiere and avoidance of breast stimulation suppresses lactation in 60 to 70 percent of patients and is the recommended treatment; there are no high-quality studies comparing use of nondrug approaches with no treatment</a:t>
            </a:r>
          </a:p>
          <a:p>
            <a:endParaRPr lang="en-US" dirty="0"/>
          </a:p>
        </p:txBody>
      </p:sp>
      <p:sp>
        <p:nvSpPr>
          <p:cNvPr id="2" name="Title 1"/>
          <p:cNvSpPr>
            <a:spLocks noGrp="1"/>
          </p:cNvSpPr>
          <p:nvPr>
            <p:ph type="title"/>
          </p:nvPr>
        </p:nvSpPr>
        <p:spPr/>
        <p:txBody>
          <a:bodyPr/>
          <a:lstStyle/>
          <a:p>
            <a:r>
              <a:rPr lang="en-US" dirty="0"/>
              <a:t>Breast engorgement</a:t>
            </a:r>
          </a:p>
        </p:txBody>
      </p:sp>
    </p:spTree>
    <p:extLst>
      <p:ext uri="{BB962C8B-B14F-4D97-AF65-F5344CB8AC3E}">
        <p14:creationId xmlns:p14="http://schemas.microsoft.com/office/powerpoint/2010/main" val="18570751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3248" y="2248348"/>
            <a:ext cx="7745505" cy="4457253"/>
          </a:xfrm>
        </p:spPr>
        <p:txBody>
          <a:bodyPr>
            <a:normAutofit fontScale="85000" lnSpcReduction="20000"/>
          </a:bodyPr>
          <a:lstStyle/>
          <a:p>
            <a:r>
              <a:rPr lang="en-US" dirty="0"/>
              <a:t>Mastitis is commonly related to breastfeeding problems, and occurs when a blocked duct obstructs the flow of milk and distends the alveoli. If this pressure persists, the milk </a:t>
            </a:r>
            <a:r>
              <a:rPr lang="en-US" dirty="0" err="1"/>
              <a:t>extravasates</a:t>
            </a:r>
            <a:r>
              <a:rPr lang="en-US" dirty="0"/>
              <a:t> into the </a:t>
            </a:r>
            <a:r>
              <a:rPr lang="en-US" dirty="0" err="1"/>
              <a:t>perilobular</a:t>
            </a:r>
            <a:r>
              <a:rPr lang="en-US" dirty="0"/>
              <a:t> tissue, initiating an inflammatory process</a:t>
            </a:r>
          </a:p>
          <a:p>
            <a:endParaRPr lang="en-US" dirty="0"/>
          </a:p>
          <a:p>
            <a:r>
              <a:rPr lang="en-US" dirty="0"/>
              <a:t>The affected segment of the breast is painful and appears red and </a:t>
            </a:r>
            <a:r>
              <a:rPr lang="en-US" dirty="0" err="1"/>
              <a:t>oedematous</a:t>
            </a:r>
            <a:r>
              <a:rPr lang="en-US" dirty="0"/>
              <a:t>. </a:t>
            </a:r>
          </a:p>
          <a:p>
            <a:endParaRPr lang="en-US" dirty="0"/>
          </a:p>
          <a:p>
            <a:r>
              <a:rPr lang="en-US" dirty="0"/>
              <a:t>The woman also experiences flu-like symptoms with a tachycardia and pyrexia.</a:t>
            </a:r>
          </a:p>
          <a:p>
            <a:endParaRPr lang="en-US" dirty="0"/>
          </a:p>
          <a:p>
            <a:r>
              <a:rPr lang="en-US" dirty="0"/>
              <a:t>The most common infecting organism is S. </a:t>
            </a:r>
            <a:r>
              <a:rPr lang="en-US" dirty="0" err="1"/>
              <a:t>aureus</a:t>
            </a:r>
            <a:r>
              <a:rPr lang="en-US" dirty="0"/>
              <a:t>, which is found in 40% of women with mastitis.(which originates from the infant’s oral pharynx. )  (Other bacteria include coagulase-negative staphylococci and Streptococcus </a:t>
            </a:r>
            <a:r>
              <a:rPr lang="en-US" dirty="0" err="1"/>
              <a:t>Viridans</a:t>
            </a:r>
            <a:r>
              <a:rPr lang="en-US" dirty="0"/>
              <a:t>)</a:t>
            </a:r>
          </a:p>
          <a:p>
            <a:endParaRPr lang="en-US" dirty="0"/>
          </a:p>
          <a:p>
            <a:endParaRPr lang="en-US" dirty="0"/>
          </a:p>
          <a:p>
            <a:endParaRPr lang="en-US" dirty="0"/>
          </a:p>
          <a:p>
            <a:endParaRPr lang="en-US" dirty="0"/>
          </a:p>
          <a:p>
            <a:endParaRPr lang="en-US" dirty="0"/>
          </a:p>
        </p:txBody>
      </p:sp>
      <p:sp>
        <p:nvSpPr>
          <p:cNvPr id="2" name="Title 1"/>
          <p:cNvSpPr>
            <a:spLocks noGrp="1"/>
          </p:cNvSpPr>
          <p:nvPr>
            <p:ph type="title"/>
          </p:nvPr>
        </p:nvSpPr>
        <p:spPr/>
        <p:txBody>
          <a:bodyPr/>
          <a:lstStyle/>
          <a:p>
            <a:r>
              <a:rPr lang="en-US" dirty="0"/>
              <a:t>Infectious Mastitis</a:t>
            </a:r>
          </a:p>
        </p:txBody>
      </p:sp>
    </p:spTree>
    <p:extLst>
      <p:ext uri="{BB962C8B-B14F-4D97-AF65-F5344CB8AC3E}">
        <p14:creationId xmlns:p14="http://schemas.microsoft.com/office/powerpoint/2010/main" val="13169690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3248" y="2133601"/>
            <a:ext cx="7745505" cy="4572000"/>
          </a:xfrm>
        </p:spPr>
        <p:txBody>
          <a:bodyPr>
            <a:normAutofit fontScale="62500" lnSpcReduction="20000"/>
          </a:bodyPr>
          <a:lstStyle/>
          <a:p>
            <a:pPr>
              <a:buFont typeface="Wingdings" pitchFamily="2" charset="2"/>
              <a:buChar char="Ø"/>
            </a:pPr>
            <a:r>
              <a:rPr lang="en-US" sz="3800" dirty="0">
                <a:solidFill>
                  <a:srgbClr val="FF0000"/>
                </a:solidFill>
              </a:rPr>
              <a:t>Management: </a:t>
            </a:r>
          </a:p>
          <a:p>
            <a:r>
              <a:rPr lang="en-US" sz="2600" dirty="0"/>
              <a:t>1- Early localized mastitis can be managed with massage of the breast (towards the nipple) and analgesia.</a:t>
            </a:r>
          </a:p>
          <a:p>
            <a:endParaRPr lang="en-US" sz="2600" dirty="0"/>
          </a:p>
          <a:p>
            <a:r>
              <a:rPr lang="en-US" sz="2600" dirty="0"/>
              <a:t>2- If the mastitis worsens, then a sample of the milk should be taken for microbiological culture and </a:t>
            </a:r>
            <a:r>
              <a:rPr lang="en-US" sz="2600" dirty="0" err="1"/>
              <a:t>flucloxacillin</a:t>
            </a:r>
            <a:r>
              <a:rPr lang="en-US" sz="2600" dirty="0"/>
              <a:t> commenced while awaiting sensitivity results</a:t>
            </a:r>
          </a:p>
          <a:p>
            <a:endParaRPr lang="en-US" sz="2600" dirty="0"/>
          </a:p>
          <a:p>
            <a:r>
              <a:rPr lang="en-US" sz="2600" dirty="0"/>
              <a:t>An appropriate antibiotic should be continued for 7 to 10 days </a:t>
            </a:r>
          </a:p>
          <a:p>
            <a:endParaRPr lang="en-US" sz="2600" dirty="0"/>
          </a:p>
          <a:p>
            <a:endParaRPr lang="en-US" sz="2600" dirty="0"/>
          </a:p>
          <a:p>
            <a:r>
              <a:rPr lang="en-US" sz="2600" dirty="0"/>
              <a:t>Breastfeeding may be discontinued but is not contraindicated. A breast pump can be used to maintain lactation until the infection has cleared if lactation is discontinued. </a:t>
            </a:r>
          </a:p>
          <a:p>
            <a:endParaRPr lang="en-US" sz="2600" dirty="0"/>
          </a:p>
          <a:p>
            <a:r>
              <a:rPr lang="en-US" sz="2600" dirty="0"/>
              <a:t>About 10% of women with mastitis develop a breast abscess (diagnosed</a:t>
            </a:r>
          </a:p>
          <a:p>
            <a:r>
              <a:rPr lang="en-US" sz="2600" dirty="0"/>
              <a:t>using ultrasound). Treatment is by a radial surgical incision and drainage under</a:t>
            </a:r>
          </a:p>
          <a:p>
            <a:r>
              <a:rPr lang="en-US" sz="2600" dirty="0"/>
              <a:t>general </a:t>
            </a:r>
            <a:r>
              <a:rPr lang="en-US" sz="2600" dirty="0" err="1"/>
              <a:t>anaesthesia</a:t>
            </a:r>
            <a:r>
              <a:rPr lang="en-US" sz="2600" dirty="0"/>
              <a:t>.</a:t>
            </a:r>
          </a:p>
          <a:p>
            <a:endParaRPr lang="en-US" sz="2600" dirty="0"/>
          </a:p>
          <a:p>
            <a:endParaRPr lang="en-US" dirty="0"/>
          </a:p>
        </p:txBody>
      </p:sp>
      <p:sp>
        <p:nvSpPr>
          <p:cNvPr id="2" name="Title 1"/>
          <p:cNvSpPr>
            <a:spLocks noGrp="1"/>
          </p:cNvSpPr>
          <p:nvPr>
            <p:ph type="title"/>
          </p:nvPr>
        </p:nvSpPr>
        <p:spPr/>
        <p:txBody>
          <a:bodyPr/>
          <a:lstStyle/>
          <a:p>
            <a:r>
              <a:rPr lang="en-US" dirty="0"/>
              <a:t>Infectious Mastitis</a:t>
            </a:r>
          </a:p>
        </p:txBody>
      </p:sp>
    </p:spTree>
    <p:extLst>
      <p:ext uri="{BB962C8B-B14F-4D97-AF65-F5344CB8AC3E}">
        <p14:creationId xmlns:p14="http://schemas.microsoft.com/office/powerpoint/2010/main" val="2098154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077200" cy="1143000"/>
          </a:xfrm>
        </p:spPr>
        <p:txBody>
          <a:bodyPr/>
          <a:lstStyle/>
          <a:p>
            <a:pPr algn="ctr"/>
            <a:r>
              <a:rPr lang="en-US" b="1" dirty="0"/>
              <a:t>Muscles</a:t>
            </a:r>
          </a:p>
        </p:txBody>
      </p:sp>
      <p:sp>
        <p:nvSpPr>
          <p:cNvPr id="3" name="Content Placeholder 2"/>
          <p:cNvSpPr>
            <a:spLocks noGrp="1"/>
          </p:cNvSpPr>
          <p:nvPr>
            <p:ph idx="1"/>
          </p:nvPr>
        </p:nvSpPr>
        <p:spPr>
          <a:xfrm>
            <a:off x="1981200" y="1295401"/>
            <a:ext cx="8077200" cy="4525963"/>
          </a:xfrm>
        </p:spPr>
        <p:txBody>
          <a:bodyPr>
            <a:normAutofit/>
          </a:bodyPr>
          <a:lstStyle/>
          <a:p>
            <a:pPr algn="just"/>
            <a:r>
              <a:rPr lang="en-US" dirty="0"/>
              <a:t>Involution occur by process of </a:t>
            </a:r>
            <a:r>
              <a:rPr lang="en-US" dirty="0">
                <a:solidFill>
                  <a:srgbClr val="FF0000"/>
                </a:solidFill>
              </a:rPr>
              <a:t>autolysis</a:t>
            </a:r>
            <a:r>
              <a:rPr lang="en-US" dirty="0"/>
              <a:t> (catabolism) whereby muscle cells diminished in </a:t>
            </a:r>
            <a:r>
              <a:rPr lang="en-US" dirty="0">
                <a:solidFill>
                  <a:srgbClr val="FF0000"/>
                </a:solidFill>
              </a:rPr>
              <a:t>size</a:t>
            </a:r>
            <a:r>
              <a:rPr lang="en-US" dirty="0"/>
              <a:t> as result of enzymatic digestion of cytoplasm of myometrium </a:t>
            </a:r>
          </a:p>
          <a:p>
            <a:pPr algn="just"/>
            <a:r>
              <a:rPr lang="en-US" dirty="0"/>
              <a:t>No effect on </a:t>
            </a:r>
            <a:r>
              <a:rPr lang="en-US" dirty="0">
                <a:solidFill>
                  <a:srgbClr val="FF0000"/>
                </a:solidFill>
              </a:rPr>
              <a:t>Number</a:t>
            </a:r>
            <a:r>
              <a:rPr lang="en-US" dirty="0"/>
              <a:t> of muscle cell </a:t>
            </a:r>
          </a:p>
          <a:p>
            <a:pPr algn="just"/>
            <a:r>
              <a:rPr lang="en-US" dirty="0"/>
              <a:t>Excess protein produced from autolysis absorbed into bloodstream and excreted in urine.  </a:t>
            </a:r>
          </a:p>
        </p:txBody>
      </p:sp>
    </p:spTree>
    <p:extLst>
      <p:ext uri="{BB962C8B-B14F-4D97-AF65-F5344CB8AC3E}">
        <p14:creationId xmlns:p14="http://schemas.microsoft.com/office/powerpoint/2010/main" val="364790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3248" y="2248348"/>
            <a:ext cx="7745505" cy="4457253"/>
          </a:xfrm>
        </p:spPr>
        <p:txBody>
          <a:bodyPr>
            <a:normAutofit fontScale="92500" lnSpcReduction="10000"/>
          </a:bodyPr>
          <a:lstStyle/>
          <a:p>
            <a:r>
              <a:rPr lang="en-US" dirty="0"/>
              <a:t>Pregnant women have a four- to five fold increased risk of symptomatic venous thromboembolism (VTE) compared with </a:t>
            </a:r>
            <a:r>
              <a:rPr lang="en-US" dirty="0" err="1"/>
              <a:t>nonpregnant</a:t>
            </a:r>
            <a:r>
              <a:rPr lang="en-US" dirty="0"/>
              <a:t> women, with an estimated incidence of one to two per 1000 pregnancies.</a:t>
            </a:r>
          </a:p>
          <a:p>
            <a:endParaRPr lang="en-US" dirty="0"/>
          </a:p>
          <a:p>
            <a:r>
              <a:rPr lang="en-US" dirty="0"/>
              <a:t>In developed countries, pulmonary embolism remains one of the most common causes of maternal mortality</a:t>
            </a:r>
          </a:p>
          <a:p>
            <a:endParaRPr lang="en-US" dirty="0"/>
          </a:p>
          <a:p>
            <a:r>
              <a:rPr lang="en-US" dirty="0"/>
              <a:t> VTE accounts for 1.1 deaths per 100 000 deliveries</a:t>
            </a:r>
          </a:p>
          <a:p>
            <a:endParaRPr lang="en-US" dirty="0"/>
          </a:p>
          <a:p>
            <a:r>
              <a:rPr lang="en-US" dirty="0"/>
              <a:t>The last trimester and immediate postpartum were considered the highest risk periods for deep vein thrombosis (DVT) and pulmonary embolism (PE).</a:t>
            </a:r>
          </a:p>
          <a:p>
            <a:endParaRPr lang="en-US" dirty="0"/>
          </a:p>
        </p:txBody>
      </p:sp>
      <p:sp>
        <p:nvSpPr>
          <p:cNvPr id="2" name="Title 1"/>
          <p:cNvSpPr>
            <a:spLocks noGrp="1"/>
          </p:cNvSpPr>
          <p:nvPr>
            <p:ph type="title"/>
          </p:nvPr>
        </p:nvSpPr>
        <p:spPr/>
        <p:txBody>
          <a:bodyPr/>
          <a:lstStyle/>
          <a:p>
            <a:r>
              <a:rPr lang="en-US" dirty="0"/>
              <a:t>VTE and PE </a:t>
            </a:r>
          </a:p>
        </p:txBody>
      </p:sp>
    </p:spTree>
    <p:extLst>
      <p:ext uri="{BB962C8B-B14F-4D97-AF65-F5344CB8AC3E}">
        <p14:creationId xmlns:p14="http://schemas.microsoft.com/office/powerpoint/2010/main" val="6819693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2209800"/>
            <a:ext cx="8839200" cy="4648200"/>
          </a:xfrm>
        </p:spPr>
        <p:txBody>
          <a:bodyPr>
            <a:normAutofit fontScale="25000" lnSpcReduction="20000"/>
          </a:bodyPr>
          <a:lstStyle/>
          <a:p>
            <a:pPr>
              <a:buFont typeface="Wingdings" pitchFamily="2" charset="2"/>
              <a:buChar char="Ø"/>
            </a:pPr>
            <a:r>
              <a:rPr lang="en-US" sz="8000" dirty="0">
                <a:solidFill>
                  <a:srgbClr val="FF0000"/>
                </a:solidFill>
              </a:rPr>
              <a:t>RISK FACTORS FOR VTE POSTPARTUM:</a:t>
            </a:r>
          </a:p>
          <a:p>
            <a:endParaRPr lang="en-US" dirty="0"/>
          </a:p>
          <a:p>
            <a:r>
              <a:rPr lang="en-US" sz="4000" dirty="0"/>
              <a:t>  </a:t>
            </a:r>
            <a:r>
              <a:rPr lang="en-US" sz="6400" dirty="0"/>
              <a:t>age &gt;35 years, operative delivery, blood group A, hypertension, and postpartum bleeding.</a:t>
            </a:r>
          </a:p>
          <a:p>
            <a:endParaRPr lang="en-US" sz="6400" dirty="0"/>
          </a:p>
          <a:p>
            <a:r>
              <a:rPr lang="en-US" sz="6400" dirty="0"/>
              <a:t>Previous VTE </a:t>
            </a:r>
          </a:p>
          <a:p>
            <a:endParaRPr lang="en-US" sz="6400" dirty="0"/>
          </a:p>
          <a:p>
            <a:r>
              <a:rPr lang="en-US" sz="6400" dirty="0"/>
              <a:t>Hereditary thrombophilia</a:t>
            </a:r>
          </a:p>
          <a:p>
            <a:endParaRPr lang="en-US" sz="6400" dirty="0"/>
          </a:p>
          <a:p>
            <a:r>
              <a:rPr lang="en-US" sz="6400" dirty="0"/>
              <a:t>High body mass index / immobilization</a:t>
            </a:r>
          </a:p>
          <a:p>
            <a:endParaRPr lang="en-US" sz="6400" dirty="0"/>
          </a:p>
          <a:p>
            <a:r>
              <a:rPr lang="en-US" sz="6400" dirty="0"/>
              <a:t>Caesarean delivery</a:t>
            </a:r>
          </a:p>
          <a:p>
            <a:pPr>
              <a:buFont typeface="Wingdings" pitchFamily="2" charset="2"/>
              <a:buChar char="Ø"/>
            </a:pPr>
            <a:endParaRPr lang="en-US" sz="4900" dirty="0">
              <a:solidFill>
                <a:srgbClr val="FF0000"/>
              </a:solidFill>
            </a:endParaRPr>
          </a:p>
          <a:p>
            <a:pPr>
              <a:buFont typeface="Wingdings" pitchFamily="2" charset="2"/>
              <a:buChar char="Ø"/>
            </a:pPr>
            <a:br>
              <a:rPr lang="en-US" sz="7200" dirty="0">
                <a:solidFill>
                  <a:srgbClr val="FF0000"/>
                </a:solidFill>
              </a:rPr>
            </a:br>
            <a:r>
              <a:rPr lang="en-US" sz="9600" dirty="0">
                <a:solidFill>
                  <a:srgbClr val="FF0000"/>
                </a:solidFill>
              </a:rPr>
              <a:t>Symptoms of DVT may include the following: </a:t>
            </a:r>
            <a:endParaRPr lang="en-US" sz="7200" dirty="0">
              <a:solidFill>
                <a:srgbClr val="FF0000"/>
              </a:solidFill>
            </a:endParaRPr>
          </a:p>
          <a:p>
            <a:pPr>
              <a:buFont typeface="Wingdings" pitchFamily="2" charset="2"/>
              <a:buChar char="Ø"/>
            </a:pPr>
            <a:endParaRPr lang="en-US" sz="4900" dirty="0">
              <a:solidFill>
                <a:srgbClr val="FF0000"/>
              </a:solidFill>
            </a:endParaRPr>
          </a:p>
          <a:p>
            <a:r>
              <a:rPr lang="en-US" sz="5600" dirty="0"/>
              <a:t>Edema          Leg pain              Tenderness           Warmth or erythema of the skin over the area of thrombosis</a:t>
            </a:r>
          </a:p>
          <a:p>
            <a:endParaRPr lang="en-US" sz="5600" dirty="0"/>
          </a:p>
          <a:p>
            <a:r>
              <a:rPr lang="en-US" sz="5600" dirty="0"/>
              <a:t>Pulmonary embolism should be suspected in patients with one or more of the following symptoms: acute-onset dyspnea, </a:t>
            </a:r>
            <a:r>
              <a:rPr lang="en-US" sz="5600" dirty="0" err="1"/>
              <a:t>pleuritic</a:t>
            </a:r>
            <a:r>
              <a:rPr lang="en-US" sz="5600" dirty="0"/>
              <a:t> pain, and hemoptysis. </a:t>
            </a:r>
          </a:p>
          <a:p>
            <a:endParaRPr lang="en-US" sz="2800" dirty="0"/>
          </a:p>
          <a:p>
            <a:endParaRPr lang="en-US" dirty="0"/>
          </a:p>
        </p:txBody>
      </p:sp>
      <p:sp>
        <p:nvSpPr>
          <p:cNvPr id="2" name="Title 1"/>
          <p:cNvSpPr>
            <a:spLocks noGrp="1"/>
          </p:cNvSpPr>
          <p:nvPr>
            <p:ph type="title"/>
          </p:nvPr>
        </p:nvSpPr>
        <p:spPr/>
        <p:txBody>
          <a:bodyPr/>
          <a:lstStyle/>
          <a:p>
            <a:r>
              <a:rPr lang="en-US" dirty="0"/>
              <a:t>VTE and PE </a:t>
            </a:r>
          </a:p>
        </p:txBody>
      </p:sp>
    </p:spTree>
    <p:extLst>
      <p:ext uri="{BB962C8B-B14F-4D97-AF65-F5344CB8AC3E}">
        <p14:creationId xmlns:p14="http://schemas.microsoft.com/office/powerpoint/2010/main" val="2549029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3248" y="2248348"/>
            <a:ext cx="7745505" cy="4381053"/>
          </a:xfrm>
        </p:spPr>
        <p:txBody>
          <a:bodyPr>
            <a:normAutofit fontScale="70000" lnSpcReduction="20000"/>
          </a:bodyPr>
          <a:lstStyle/>
          <a:p>
            <a:r>
              <a:rPr lang="en-US" sz="3800" dirty="0">
                <a:solidFill>
                  <a:srgbClr val="FF0000"/>
                </a:solidFill>
              </a:rPr>
              <a:t>Physical examination in DVT may include :</a:t>
            </a:r>
          </a:p>
          <a:p>
            <a:endParaRPr lang="en-US" dirty="0"/>
          </a:p>
          <a:p>
            <a:r>
              <a:rPr lang="en-US" sz="2600" dirty="0"/>
              <a:t>Calf pain on dorsiflexion of the foot (</a:t>
            </a:r>
            <a:r>
              <a:rPr lang="en-US" sz="2600" dirty="0" err="1"/>
              <a:t>Homans</a:t>
            </a:r>
            <a:r>
              <a:rPr lang="en-US" sz="2600" dirty="0"/>
              <a:t> sign)</a:t>
            </a:r>
          </a:p>
          <a:p>
            <a:endParaRPr lang="en-US" sz="2600" dirty="0"/>
          </a:p>
          <a:p>
            <a:r>
              <a:rPr lang="en-US" sz="2600" dirty="0"/>
              <a:t>A palpable, indurated, cordlike, tender subcutaneous venous segment</a:t>
            </a:r>
          </a:p>
          <a:p>
            <a:endParaRPr lang="en-US" sz="2600" dirty="0"/>
          </a:p>
          <a:p>
            <a:r>
              <a:rPr lang="en-US" sz="2600" dirty="0"/>
              <a:t>Variable discoloration of the lower extremity</a:t>
            </a:r>
          </a:p>
          <a:p>
            <a:endParaRPr lang="en-US" dirty="0"/>
          </a:p>
          <a:p>
            <a:endParaRPr lang="en-US" dirty="0"/>
          </a:p>
          <a:p>
            <a:r>
              <a:rPr lang="en-US" sz="3800" dirty="0">
                <a:solidFill>
                  <a:srgbClr val="FF0000"/>
                </a:solidFill>
              </a:rPr>
              <a:t>Investigation : </a:t>
            </a:r>
          </a:p>
          <a:p>
            <a:endParaRPr lang="en-US" dirty="0"/>
          </a:p>
          <a:p>
            <a:r>
              <a:rPr lang="en-US" dirty="0"/>
              <a:t>D-Dimer Testing</a:t>
            </a:r>
          </a:p>
          <a:p>
            <a:r>
              <a:rPr lang="en-US" dirty="0"/>
              <a:t>Coagulation Profile  to evaluate for a </a:t>
            </a:r>
            <a:r>
              <a:rPr lang="en-US" dirty="0" err="1"/>
              <a:t>hypercoagulable</a:t>
            </a:r>
            <a:r>
              <a:rPr lang="en-US" dirty="0"/>
              <a:t> state</a:t>
            </a:r>
          </a:p>
          <a:p>
            <a:r>
              <a:rPr lang="en-US" dirty="0"/>
              <a:t>Imaging studies used in deep venous thrombosis (DVT) include  </a:t>
            </a:r>
            <a:r>
              <a:rPr lang="en-US" dirty="0" err="1"/>
              <a:t>doppler</a:t>
            </a:r>
            <a:r>
              <a:rPr lang="en-US" dirty="0"/>
              <a:t> ultrasonography, venography, MRI.</a:t>
            </a:r>
          </a:p>
          <a:p>
            <a:endParaRPr lang="en-US" dirty="0"/>
          </a:p>
          <a:p>
            <a:endParaRPr lang="en-US" dirty="0"/>
          </a:p>
        </p:txBody>
      </p:sp>
      <p:sp>
        <p:nvSpPr>
          <p:cNvPr id="2" name="Title 1"/>
          <p:cNvSpPr>
            <a:spLocks noGrp="1"/>
          </p:cNvSpPr>
          <p:nvPr>
            <p:ph type="title"/>
          </p:nvPr>
        </p:nvSpPr>
        <p:spPr/>
        <p:txBody>
          <a:bodyPr/>
          <a:lstStyle/>
          <a:p>
            <a:r>
              <a:rPr lang="en-US" dirty="0"/>
              <a:t>VTE and PE </a:t>
            </a:r>
          </a:p>
        </p:txBody>
      </p:sp>
    </p:spTree>
    <p:extLst>
      <p:ext uri="{BB962C8B-B14F-4D97-AF65-F5344CB8AC3E}">
        <p14:creationId xmlns:p14="http://schemas.microsoft.com/office/powerpoint/2010/main" val="33881282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3248" y="2248348"/>
            <a:ext cx="7745505" cy="4457253"/>
          </a:xfrm>
        </p:spPr>
        <p:txBody>
          <a:bodyPr>
            <a:normAutofit fontScale="85000" lnSpcReduction="20000"/>
          </a:bodyPr>
          <a:lstStyle/>
          <a:p>
            <a:pPr>
              <a:buFont typeface="Wingdings" pitchFamily="2" charset="2"/>
              <a:buChar char="Ø"/>
            </a:pPr>
            <a:r>
              <a:rPr lang="en-US" dirty="0">
                <a:solidFill>
                  <a:srgbClr val="FF0000"/>
                </a:solidFill>
              </a:rPr>
              <a:t>Treatment options for DVT include the following:</a:t>
            </a:r>
          </a:p>
          <a:p>
            <a:r>
              <a:rPr lang="en-US" dirty="0"/>
              <a:t>Anticoagulation (mainstay of therapy) - Heparins, warfarin, factor </a:t>
            </a:r>
            <a:r>
              <a:rPr lang="en-US" dirty="0" err="1"/>
              <a:t>Xa</a:t>
            </a:r>
            <a:r>
              <a:rPr lang="en-US" dirty="0"/>
              <a:t> inhibitors, and various emerging anticoagulants</a:t>
            </a:r>
          </a:p>
          <a:p>
            <a:r>
              <a:rPr lang="en-US" dirty="0"/>
              <a:t>Pharmacologic thrombolysis</a:t>
            </a:r>
          </a:p>
          <a:p>
            <a:r>
              <a:rPr lang="en-US" dirty="0"/>
              <a:t>Endovascular and surgical interventions</a:t>
            </a:r>
          </a:p>
          <a:p>
            <a:r>
              <a:rPr lang="en-US" dirty="0"/>
              <a:t>Physical measures (</a:t>
            </a:r>
            <a:r>
              <a:rPr lang="en-US" dirty="0" err="1"/>
              <a:t>eg</a:t>
            </a:r>
            <a:r>
              <a:rPr lang="en-US" dirty="0"/>
              <a:t>, elastic compression stockings and ambulation)</a:t>
            </a:r>
          </a:p>
          <a:p>
            <a:endParaRPr lang="en-US" dirty="0"/>
          </a:p>
          <a:p>
            <a:pPr>
              <a:buFont typeface="Wingdings" pitchFamily="2" charset="2"/>
              <a:buChar char="Ø"/>
            </a:pPr>
            <a:r>
              <a:rPr lang="en-US" dirty="0"/>
              <a:t> </a:t>
            </a:r>
            <a:r>
              <a:rPr lang="en-US" dirty="0" err="1">
                <a:solidFill>
                  <a:srgbClr val="FF0000"/>
                </a:solidFill>
              </a:rPr>
              <a:t>Percutanous</a:t>
            </a:r>
            <a:r>
              <a:rPr lang="en-US" dirty="0">
                <a:solidFill>
                  <a:srgbClr val="FF0000"/>
                </a:solidFill>
              </a:rPr>
              <a:t> </a:t>
            </a:r>
            <a:r>
              <a:rPr lang="en-US" dirty="0" err="1">
                <a:solidFill>
                  <a:srgbClr val="FF0000"/>
                </a:solidFill>
              </a:rPr>
              <a:t>transcatheter</a:t>
            </a:r>
            <a:r>
              <a:rPr lang="en-US" dirty="0">
                <a:solidFill>
                  <a:srgbClr val="FF0000"/>
                </a:solidFill>
              </a:rPr>
              <a:t> treatment of DVT includes the following:</a:t>
            </a:r>
          </a:p>
          <a:p>
            <a:r>
              <a:rPr lang="en-US" dirty="0"/>
              <a:t>Thrombus removal with catheter-directed thrombolysis</a:t>
            </a:r>
          </a:p>
          <a:p>
            <a:r>
              <a:rPr lang="en-US" dirty="0"/>
              <a:t>Mechanical </a:t>
            </a:r>
            <a:r>
              <a:rPr lang="en-US" dirty="0" err="1"/>
              <a:t>thrombectomy</a:t>
            </a:r>
            <a:endParaRPr lang="en-US" dirty="0"/>
          </a:p>
          <a:p>
            <a:r>
              <a:rPr lang="en-US" dirty="0"/>
              <a:t>Angioplasty</a:t>
            </a:r>
          </a:p>
          <a:p>
            <a:r>
              <a:rPr lang="en-US" dirty="0"/>
              <a:t>Stenting of venous obstructions</a:t>
            </a:r>
          </a:p>
          <a:p>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2900866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08760" y="6150114"/>
            <a:ext cx="2743200" cy="707886"/>
          </a:xfrm>
          <a:prstGeom prst="rect">
            <a:avLst/>
          </a:prstGeom>
          <a:noFill/>
        </p:spPr>
        <p:txBody>
          <a:bodyPr wrap="square" rtlCol="0">
            <a:spAutoFit/>
          </a:bodyPr>
          <a:lstStyle/>
          <a:p>
            <a:r>
              <a:rPr lang="en-GB" sz="4000" b="1" i="1" dirty="0">
                <a:solidFill>
                  <a:srgbClr val="FFC000"/>
                </a:solidFill>
                <a:latin typeface="Book Antiqua" pitchFamily="18" charset="0"/>
              </a:rPr>
              <a:t>Thank you</a:t>
            </a:r>
            <a:endParaRPr lang="en-US" sz="4000" b="1" i="1" dirty="0">
              <a:solidFill>
                <a:srgbClr val="FFC000"/>
              </a:solidFill>
              <a:latin typeface="Book Antiqua" pitchFamily="18" charset="0"/>
            </a:endParaRPr>
          </a:p>
        </p:txBody>
      </p:sp>
    </p:spTree>
    <p:extLst>
      <p:ext uri="{BB962C8B-B14F-4D97-AF65-F5344CB8AC3E}">
        <p14:creationId xmlns:p14="http://schemas.microsoft.com/office/powerpoint/2010/main" val="333124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133601"/>
            <a:ext cx="4724400" cy="1600327"/>
          </a:xfrm>
        </p:spPr>
        <p:txBody>
          <a:bodyPr/>
          <a:lstStyle/>
          <a:p>
            <a:r>
              <a:rPr lang="en-US" dirty="0">
                <a:solidFill>
                  <a:schemeClr val="bg1"/>
                </a:solidFill>
                <a:latin typeface="Arial Rounded MT Bold" pitchFamily="34" charset="0"/>
              </a:rPr>
              <a:t>Post Partum Hemorrhage</a:t>
            </a:r>
            <a:endParaRPr lang="en-US" dirty="0">
              <a:latin typeface="Arial Rounded MT Bold" pitchFamily="34" charset="0"/>
            </a:endParaRPr>
          </a:p>
        </p:txBody>
      </p:sp>
    </p:spTree>
    <p:extLst>
      <p:ext uri="{BB962C8B-B14F-4D97-AF65-F5344CB8AC3E}">
        <p14:creationId xmlns:p14="http://schemas.microsoft.com/office/powerpoint/2010/main" val="8460797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
          <p:cNvSpPr txBox="1">
            <a:spLocks noGrp="1"/>
          </p:cNvSpPr>
          <p:nvPr>
            <p:ph type="title"/>
          </p:nvPr>
        </p:nvSpPr>
        <p:spPr>
          <a:xfrm>
            <a:off x="1981200" y="1371600"/>
            <a:ext cx="8229600" cy="1143000"/>
          </a:xfrm>
          <a:prstGeom prst="rect">
            <a:avLst/>
          </a:prstGeom>
          <a:noFill/>
          <a:ln>
            <a:noFill/>
          </a:ln>
        </p:spPr>
        <p:txBody>
          <a:bodyPr spcFirstLastPara="1" vert="horz" wrap="square" lIns="91425" tIns="45700" rIns="91425" bIns="45700" rtlCol="0" anchor="b" anchorCtr="0">
            <a:noAutofit/>
          </a:bodyPr>
          <a:lstStyle/>
          <a:p>
            <a:pPr>
              <a:spcBef>
                <a:spcPts val="0"/>
              </a:spcBef>
              <a:buClr>
                <a:schemeClr val="dk1"/>
              </a:buClr>
              <a:buSzPts val="1800"/>
            </a:pPr>
            <a:r>
              <a:rPr lang="en-US" sz="1800">
                <a:solidFill>
                  <a:schemeClr val="dk1"/>
                </a:solidFill>
                <a:latin typeface="Arial Rounded"/>
                <a:ea typeface="Arial Rounded"/>
                <a:cs typeface="Arial Rounded"/>
                <a:sym typeface="Arial Rounded"/>
              </a:rPr>
              <a:t>Postpartum hemorrhage is defined as blood loss in excess of 500 mL at the time of vaginal delivery or in excess of 1000 mL for cesarean delivery.</a:t>
            </a:r>
            <a:br>
              <a:rPr lang="en-US" sz="1800">
                <a:solidFill>
                  <a:schemeClr val="dk1"/>
                </a:solidFill>
                <a:latin typeface="Arial Rounded"/>
                <a:ea typeface="Arial Rounded"/>
                <a:cs typeface="Arial Rounded"/>
                <a:sym typeface="Arial Rounded"/>
              </a:rPr>
            </a:br>
            <a:r>
              <a:rPr lang="en-US" sz="1800">
                <a:solidFill>
                  <a:schemeClr val="dk1"/>
                </a:solidFill>
                <a:latin typeface="Arial Rounded"/>
                <a:ea typeface="Arial Rounded"/>
                <a:cs typeface="Arial Rounded"/>
                <a:sym typeface="Arial Rounded"/>
              </a:rPr>
              <a:t>Postpartum hemorrhage is a leading cause of maternal mortality worldwide. The prevalence of postpartum hemorrhage is approximately </a:t>
            </a:r>
            <a:r>
              <a:rPr lang="en-US" sz="1800">
                <a:solidFill>
                  <a:schemeClr val="dk1"/>
                </a:solidFill>
              </a:rPr>
              <a:t>1 to 3 </a:t>
            </a:r>
            <a:r>
              <a:rPr lang="en-US" sz="1800">
                <a:solidFill>
                  <a:schemeClr val="dk1"/>
                </a:solidFill>
                <a:latin typeface="Arial Rounded"/>
                <a:ea typeface="Arial Rounded"/>
                <a:cs typeface="Arial Rounded"/>
                <a:sym typeface="Arial Rounded"/>
              </a:rPr>
              <a:t>% of all deliveries and accounts for 25% of all maternal deaths.     </a:t>
            </a:r>
            <a:br>
              <a:rPr lang="en-US" sz="1800">
                <a:solidFill>
                  <a:schemeClr val="dk1"/>
                </a:solidFill>
                <a:latin typeface="Arial Rounded"/>
                <a:ea typeface="Arial Rounded"/>
                <a:cs typeface="Arial Rounded"/>
                <a:sym typeface="Arial Rounded"/>
              </a:rPr>
            </a:br>
            <a:endParaRPr sz="1800">
              <a:solidFill>
                <a:schemeClr val="dk1"/>
              </a:solidFill>
              <a:latin typeface="Arial Rounded"/>
              <a:ea typeface="Arial Rounded"/>
              <a:cs typeface="Arial Rounded"/>
              <a:sym typeface="Arial Rounded"/>
            </a:endParaRPr>
          </a:p>
        </p:txBody>
      </p:sp>
      <p:pic>
        <p:nvPicPr>
          <p:cNvPr id="311" name="Google Shape;311;p1"/>
          <p:cNvPicPr preferRelativeResize="0"/>
          <p:nvPr/>
        </p:nvPicPr>
        <p:blipFill rotWithShape="1">
          <a:blip r:embed="rId2">
            <a:alphaModFix/>
          </a:blip>
          <a:srcRect/>
          <a:stretch/>
        </p:blipFill>
        <p:spPr>
          <a:xfrm>
            <a:off x="4747492" y="2514601"/>
            <a:ext cx="5700889" cy="417182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 name="TextBox 1">
            <a:extLst>
              <a:ext uri="{FF2B5EF4-FFF2-40B4-BE49-F238E27FC236}">
                <a16:creationId xmlns:a16="http://schemas.microsoft.com/office/drawing/2014/main" id="{5D357D4F-6EF6-8147-B28A-99F46124CC38}"/>
              </a:ext>
            </a:extLst>
          </p:cNvPr>
          <p:cNvSpPr txBox="1"/>
          <p:nvPr/>
        </p:nvSpPr>
        <p:spPr>
          <a:xfrm flipH="1">
            <a:off x="1743620" y="2876906"/>
            <a:ext cx="2896918" cy="2308324"/>
          </a:xfrm>
          <a:prstGeom prst="rect">
            <a:avLst/>
          </a:prstGeom>
          <a:noFill/>
        </p:spPr>
        <p:txBody>
          <a:bodyPr wrap="square" rtlCol="0">
            <a:spAutoFit/>
          </a:bodyPr>
          <a:lstStyle/>
          <a:p>
            <a:r>
              <a:rPr lang="">
                <a:solidFill>
                  <a:prstClr val="black"/>
                </a:solidFill>
                <a:latin typeface="Tw Cen MT"/>
              </a:rPr>
              <a:t>10% drop in hematocrit value between admission &amp; PP period,or a need for blood transfusion.</a:t>
            </a:r>
            <a:endParaRPr lang="en-US">
              <a:solidFill>
                <a:prstClr val="black"/>
              </a:solidFill>
              <a:latin typeface="Tw Cen MT"/>
            </a:endParaRPr>
          </a:p>
          <a:p>
            <a:r>
              <a:rPr lang="">
                <a:solidFill>
                  <a:prstClr val="black"/>
                </a:solidFill>
                <a:latin typeface="Tw Cen MT"/>
              </a:rPr>
              <a:t>Definition of PPH depends on ‘ clinician’s judgment that enough blood loss has occurred</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CAUSES OF POSTPARTUM HEMORRHAGE </a:t>
            </a:r>
          </a:p>
        </p:txBody>
      </p:sp>
      <p:sp>
        <p:nvSpPr>
          <p:cNvPr id="3" name="Content Placeholder 2"/>
          <p:cNvSpPr>
            <a:spLocks noGrp="1"/>
          </p:cNvSpPr>
          <p:nvPr>
            <p:ph idx="1"/>
          </p:nvPr>
        </p:nvSpPr>
        <p:spPr/>
        <p:txBody>
          <a:bodyPr/>
          <a:lstStyle/>
          <a:p>
            <a:r>
              <a:rPr lang="en-US" b="1">
                <a:solidFill>
                  <a:schemeClr val="accent6">
                    <a:lumMod val="50000"/>
                  </a:schemeClr>
                </a:solidFill>
              </a:rPr>
              <a:t>Uterine cause:</a:t>
            </a:r>
          </a:p>
          <a:p>
            <a:r>
              <a:rPr lang="en-US"/>
              <a:t>UTERINE (90%)Uterine atony (70-80%)Retained placental products, abnormal placentationUterine ruptureUterine inversion</a:t>
            </a:r>
          </a:p>
          <a:p>
            <a:r>
              <a:rPr lang="en-US" b="1">
                <a:solidFill>
                  <a:schemeClr val="accent6">
                    <a:lumMod val="50000"/>
                  </a:schemeClr>
                </a:solidFill>
              </a:rPr>
              <a:t>Non uterine cause :</a:t>
            </a:r>
          </a:p>
          <a:p>
            <a:r>
              <a:rPr lang="en-US"/>
              <a:t>This occurs in (10%) of casesLower genital tract lacerationsPelvic hematomasCoagulation disorders;(Abruptio placentae, Retained dead fetus,Amniotic fluid embolism,Inherited coagulopathy ).</a:t>
            </a:r>
            <a:endParaRPr lang="en-US" dirty="0"/>
          </a:p>
        </p:txBody>
      </p:sp>
    </p:spTree>
    <p:extLst>
      <p:ext uri="{BB962C8B-B14F-4D97-AF65-F5344CB8AC3E}">
        <p14:creationId xmlns:p14="http://schemas.microsoft.com/office/powerpoint/2010/main" val="6707332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0" y="2609137"/>
            <a:ext cx="7924800" cy="2773363"/>
          </a:xfrm>
        </p:spPr>
        <p:txBody>
          <a:bodyPr>
            <a:normAutofit/>
          </a:bodyPr>
          <a:lstStyle/>
          <a:p>
            <a:pPr>
              <a:buFont typeface="Wingdings" pitchFamily="2" charset="2"/>
              <a:buChar char="§"/>
            </a:pPr>
            <a:r>
              <a:rPr lang="en-US" sz="2000" b="1" dirty="0">
                <a:solidFill>
                  <a:schemeClr val="bg1"/>
                </a:solidFill>
              </a:rPr>
              <a:t>Trauma-Related:15%,due to lacerations (including uterine rupture) or surgical </a:t>
            </a:r>
            <a:r>
              <a:rPr lang="en-US" sz="2000" b="1" dirty="0" err="1">
                <a:solidFill>
                  <a:schemeClr val="bg1"/>
                </a:solidFill>
              </a:rPr>
              <a:t>incisions,uncontrolled</a:t>
            </a:r>
            <a:r>
              <a:rPr lang="en-US" sz="2000" b="1" dirty="0">
                <a:solidFill>
                  <a:schemeClr val="bg1"/>
                </a:solidFill>
              </a:rPr>
              <a:t> vaginal delivery causing incidental injury, difficult delivery, and operative vaginal delivery (medical instruments like forceps, vacuum extraction or episiotomy), </a:t>
            </a:r>
            <a:r>
              <a:rPr lang="en-US" sz="2000" b="1">
                <a:solidFill>
                  <a:schemeClr val="bg1"/>
                </a:solidFill>
              </a:rPr>
              <a:t>incision from </a:t>
            </a:r>
            <a:r>
              <a:rPr lang="" sz="1600" b="1">
                <a:solidFill>
                  <a:schemeClr val="bg1"/>
                </a:solidFill>
                <a:latin typeface="Roboto" panose="02000000000000000000" pitchFamily="2" charset="0"/>
              </a:rPr>
              <a:t>cesarean section</a:t>
            </a:r>
            <a:r>
              <a:rPr lang="en-US" sz="1600" b="1">
                <a:solidFill>
                  <a:schemeClr val="bg1"/>
                </a:solidFill>
                <a:latin typeface="Roboto" panose="02000000000000000000" pitchFamily="2" charset="0"/>
              </a:rPr>
              <a:t> </a:t>
            </a:r>
            <a:r>
              <a:rPr lang="en-US" sz="2000" b="1">
                <a:solidFill>
                  <a:schemeClr val="bg1"/>
                </a:solidFill>
              </a:rPr>
              <a:t>delivery</a:t>
            </a:r>
            <a:r>
              <a:rPr lang="en-US" sz="2000" b="1" dirty="0">
                <a:solidFill>
                  <a:schemeClr val="bg1"/>
                </a:solidFill>
              </a:rPr>
              <a:t>..</a:t>
            </a:r>
          </a:p>
          <a:p>
            <a:endParaRPr lang="en-US" dirty="0"/>
          </a:p>
        </p:txBody>
      </p:sp>
      <p:sp>
        <p:nvSpPr>
          <p:cNvPr id="7" name="TextBox 6"/>
          <p:cNvSpPr txBox="1"/>
          <p:nvPr/>
        </p:nvSpPr>
        <p:spPr>
          <a:xfrm>
            <a:off x="2168236" y="685800"/>
            <a:ext cx="7772400" cy="1938992"/>
          </a:xfrm>
          <a:prstGeom prst="rect">
            <a:avLst/>
          </a:prstGeom>
          <a:noFill/>
        </p:spPr>
        <p:txBody>
          <a:bodyPr wrap="square" rtlCol="0">
            <a:spAutoFit/>
          </a:bodyPr>
          <a:lstStyle/>
          <a:p>
            <a:pPr marL="342900" indent="-342900">
              <a:buFont typeface="Wingdings" pitchFamily="2" charset="2"/>
              <a:buChar char="§"/>
            </a:pPr>
            <a:r>
              <a:rPr lang="en-US" sz="2000" b="1" dirty="0">
                <a:solidFill>
                  <a:prstClr val="black"/>
                </a:solidFill>
                <a:latin typeface="Tw Cen MT"/>
              </a:rPr>
              <a:t>Focal or Diffuse Uterine </a:t>
            </a:r>
            <a:r>
              <a:rPr lang="en-US" sz="2000" b="1" dirty="0" err="1">
                <a:solidFill>
                  <a:prstClr val="black"/>
                </a:solidFill>
                <a:latin typeface="Tw Cen MT"/>
              </a:rPr>
              <a:t>Atony</a:t>
            </a:r>
            <a:r>
              <a:rPr lang="en-US" sz="2000" b="1" dirty="0">
                <a:solidFill>
                  <a:prstClr val="black"/>
                </a:solidFill>
                <a:latin typeface="Tw Cen MT"/>
              </a:rPr>
              <a:t>: most common cause of excessive postpartum bleeding (80%), History of postpartum </a:t>
            </a:r>
            <a:r>
              <a:rPr lang="en-US" sz="2000" b="1" dirty="0" err="1">
                <a:solidFill>
                  <a:prstClr val="black"/>
                </a:solidFill>
                <a:latin typeface="Tw Cen MT"/>
              </a:rPr>
              <a:t>hemorrhage,</a:t>
            </a:r>
            <a:r>
              <a:rPr lang="en-US" sz="2000" b="1" err="1">
                <a:solidFill>
                  <a:prstClr val="black"/>
                </a:solidFill>
                <a:latin typeface="Tw Cen MT"/>
              </a:rPr>
              <a:t>prolonged</a:t>
            </a:r>
            <a:r>
              <a:rPr lang="en-US" sz="2000" b="1">
                <a:solidFill>
                  <a:prstClr val="black"/>
                </a:solidFill>
                <a:latin typeface="Tw Cen MT"/>
              </a:rPr>
              <a:t> labor(&gt;12 hrs in multipara, &gt;18 hrs in prmigravida),</a:t>
            </a:r>
            <a:r>
              <a:rPr lang="" sz="2000">
                <a:solidFill>
                  <a:srgbClr val="BDC1C6"/>
                </a:solidFill>
                <a:latin typeface="Roboto" panose="02000000000000000000" pitchFamily="2" charset="0"/>
              </a:rPr>
              <a:t> </a:t>
            </a:r>
            <a:r>
              <a:rPr lang="" sz="1600" b="1">
                <a:solidFill>
                  <a:prstClr val="black"/>
                </a:solidFill>
                <a:latin typeface="Roboto" panose="02000000000000000000" pitchFamily="2" charset="0"/>
              </a:rPr>
              <a:t>Precipitous labor</a:t>
            </a:r>
            <a:r>
              <a:rPr lang="en-US" sz="1600" b="1">
                <a:solidFill>
                  <a:prstClr val="black"/>
                </a:solidFill>
                <a:latin typeface="Roboto" panose="02000000000000000000" pitchFamily="2" charset="0"/>
              </a:rPr>
              <a:t>(within &lt;3 hrs) </a:t>
            </a:r>
            <a:r>
              <a:rPr lang="en-US" sz="2000" b="1">
                <a:solidFill>
                  <a:prstClr val="black"/>
                </a:solidFill>
                <a:latin typeface="Roboto" panose="02000000000000000000" pitchFamily="2" charset="0"/>
              </a:rPr>
              <a:t>, </a:t>
            </a:r>
            <a:r>
              <a:rPr lang="en-US" sz="2000" b="1">
                <a:solidFill>
                  <a:prstClr val="black"/>
                </a:solidFill>
                <a:latin typeface="Tw Cen MT"/>
              </a:rPr>
              <a:t>grand </a:t>
            </a:r>
            <a:r>
              <a:rPr lang="en-US" sz="2000" b="1" dirty="0" err="1">
                <a:solidFill>
                  <a:prstClr val="black"/>
                </a:solidFill>
                <a:latin typeface="Tw Cen MT"/>
              </a:rPr>
              <a:t>multiparity</a:t>
            </a:r>
            <a:r>
              <a:rPr lang="en-US" sz="2000" b="1" dirty="0">
                <a:solidFill>
                  <a:prstClr val="black"/>
                </a:solidFill>
                <a:latin typeface="Tw Cen MT"/>
              </a:rPr>
              <a:t> (a parity of 5 or </a:t>
            </a:r>
            <a:r>
              <a:rPr lang="en-US" sz="2000" b="1">
                <a:solidFill>
                  <a:prstClr val="black"/>
                </a:solidFill>
                <a:latin typeface="Tw Cen MT"/>
              </a:rPr>
              <a:t>more),overdistention </a:t>
            </a:r>
            <a:r>
              <a:rPr lang="en-US" sz="2000" b="1" dirty="0">
                <a:solidFill>
                  <a:prstClr val="black"/>
                </a:solidFill>
                <a:latin typeface="Tw Cen MT"/>
              </a:rPr>
              <a:t>of the uterus (Multiple gestations, </a:t>
            </a:r>
            <a:r>
              <a:rPr lang="en-US" sz="2000" b="1" dirty="0" err="1">
                <a:solidFill>
                  <a:prstClr val="black"/>
                </a:solidFill>
                <a:latin typeface="Tw Cen MT"/>
              </a:rPr>
              <a:t>Polyhydramnios</a:t>
            </a:r>
            <a:r>
              <a:rPr lang="en-US" sz="2000" b="1" dirty="0">
                <a:solidFill>
                  <a:prstClr val="black"/>
                </a:solidFill>
                <a:latin typeface="Tw Cen MT"/>
              </a:rPr>
              <a:t>, Fetal </a:t>
            </a:r>
            <a:r>
              <a:rPr lang="en-US" sz="2000" b="1" dirty="0" err="1">
                <a:solidFill>
                  <a:prstClr val="black"/>
                </a:solidFill>
                <a:latin typeface="Tw Cen MT"/>
              </a:rPr>
              <a:t>macrosomia</a:t>
            </a:r>
            <a:r>
              <a:rPr lang="en-US" sz="2000" b="1" dirty="0">
                <a:solidFill>
                  <a:prstClr val="black"/>
                </a:solidFill>
                <a:latin typeface="Tw Cen MT"/>
              </a:rPr>
              <a:t>)…</a:t>
            </a:r>
            <a:endParaRPr lang="en-US" sz="2000" b="1" dirty="0">
              <a:solidFill>
                <a:prstClr val="white"/>
              </a:solidFill>
              <a:latin typeface="Tw Cen MT"/>
            </a:endParaRPr>
          </a:p>
        </p:txBody>
      </p:sp>
      <p:sp>
        <p:nvSpPr>
          <p:cNvPr id="8" name="TextBox 7"/>
          <p:cNvSpPr txBox="1"/>
          <p:nvPr/>
        </p:nvSpPr>
        <p:spPr>
          <a:xfrm>
            <a:off x="2133600" y="4724401"/>
            <a:ext cx="7543800" cy="1323439"/>
          </a:xfrm>
          <a:prstGeom prst="rect">
            <a:avLst/>
          </a:prstGeom>
          <a:noFill/>
        </p:spPr>
        <p:txBody>
          <a:bodyPr wrap="square" rtlCol="0">
            <a:spAutoFit/>
          </a:bodyPr>
          <a:lstStyle/>
          <a:p>
            <a:pPr marL="342900" indent="-342900">
              <a:buFont typeface="Wingdings" pitchFamily="2" charset="2"/>
              <a:buChar char="§"/>
            </a:pPr>
            <a:r>
              <a:rPr lang="en-US" sz="2000" b="1" dirty="0">
                <a:solidFill>
                  <a:prstClr val="black"/>
                </a:solidFill>
                <a:latin typeface="Tw Cen MT"/>
              </a:rPr>
              <a:t>Retained Placenta/</a:t>
            </a:r>
            <a:r>
              <a:rPr lang="en-US" sz="2000" b="1" dirty="0" err="1">
                <a:solidFill>
                  <a:prstClr val="black"/>
                </a:solidFill>
                <a:latin typeface="Tw Cen MT"/>
              </a:rPr>
              <a:t>Membranes:placenta</a:t>
            </a:r>
            <a:r>
              <a:rPr lang="en-US" sz="2000" b="1" dirty="0">
                <a:solidFill>
                  <a:prstClr val="black"/>
                </a:solidFill>
                <a:latin typeface="Tw Cen MT"/>
              </a:rPr>
              <a:t> fails to appear after 30min from fetal </a:t>
            </a:r>
            <a:r>
              <a:rPr lang="en-US" sz="2000" b="1" dirty="0" err="1">
                <a:solidFill>
                  <a:prstClr val="black"/>
                </a:solidFill>
                <a:latin typeface="Tw Cen MT"/>
              </a:rPr>
              <a:t>delivery,due</a:t>
            </a:r>
            <a:r>
              <a:rPr lang="en-US" sz="2000" b="1" dirty="0">
                <a:solidFill>
                  <a:prstClr val="black"/>
                </a:solidFill>
                <a:latin typeface="Tw Cen MT"/>
              </a:rPr>
              <a:t> to atonic uterus ,abnormal adherent placenta ,contraction ring, accessory placental lobe and abnormal trophoblastic uterine invasion (e.g. cervix, vagina, perineum).. </a:t>
            </a:r>
          </a:p>
        </p:txBody>
      </p:sp>
      <p:pic>
        <p:nvPicPr>
          <p:cNvPr id="2" name="Picture 3">
            <a:extLst>
              <a:ext uri="{FF2B5EF4-FFF2-40B4-BE49-F238E27FC236}">
                <a16:creationId xmlns:a16="http://schemas.microsoft.com/office/drawing/2014/main" id="{14B5A09B-9714-D348-B3C7-2A9A66FA5B81}"/>
              </a:ext>
            </a:extLst>
          </p:cNvPr>
          <p:cNvPicPr>
            <a:picLocks noChangeAspect="1"/>
          </p:cNvPicPr>
          <p:nvPr/>
        </p:nvPicPr>
        <p:blipFill>
          <a:blip r:embed="rId2"/>
          <a:stretch>
            <a:fillRect/>
          </a:stretch>
        </p:blipFill>
        <p:spPr>
          <a:xfrm>
            <a:off x="9392103" y="3822111"/>
            <a:ext cx="976540" cy="1302053"/>
          </a:xfrm>
          <a:prstGeom prst="rect">
            <a:avLst/>
          </a:prstGeom>
        </p:spPr>
      </p:pic>
    </p:spTree>
    <p:extLst>
      <p:ext uri="{BB962C8B-B14F-4D97-AF65-F5344CB8AC3E}">
        <p14:creationId xmlns:p14="http://schemas.microsoft.com/office/powerpoint/2010/main" val="32179989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762000"/>
            <a:ext cx="8305800" cy="1143000"/>
          </a:xfrm>
        </p:spPr>
        <p:txBody>
          <a:bodyPr>
            <a:normAutofit fontScale="85000" lnSpcReduction="20000"/>
          </a:bodyPr>
          <a:lstStyle/>
          <a:p>
            <a:pPr>
              <a:buFont typeface="Wingdings" pitchFamily="2" charset="2"/>
              <a:buChar char="§"/>
            </a:pPr>
            <a:r>
              <a:rPr lang="en-US" sz="2000" b="1" dirty="0">
                <a:solidFill>
                  <a:schemeClr val="bg1"/>
                </a:solidFill>
              </a:rPr>
              <a:t>Coagulopathy or other bleeding diathesis </a:t>
            </a:r>
            <a:r>
              <a:rPr lang="en-US" sz="2000" b="1">
                <a:solidFill>
                  <a:schemeClr val="bg1"/>
                </a:solidFill>
              </a:rPr>
              <a:t>:</a:t>
            </a:r>
            <a:r>
              <a:rPr lang="en-US" sz="2000"/>
              <a:t> </a:t>
            </a:r>
            <a:r>
              <a:rPr lang="en-US" sz="2000" b="1">
                <a:solidFill>
                  <a:schemeClr val="bg1"/>
                </a:solidFill>
              </a:rPr>
              <a:t>Can </a:t>
            </a:r>
            <a:r>
              <a:rPr lang="en-US" sz="2000" b="1" dirty="0">
                <a:solidFill>
                  <a:schemeClr val="bg1"/>
                </a:solidFill>
              </a:rPr>
              <a:t>be caused by </a:t>
            </a:r>
            <a:r>
              <a:rPr lang="en-US" sz="2000" b="1" u="sng" dirty="0">
                <a:solidFill>
                  <a:schemeClr val="bg1"/>
                </a:solidFill>
              </a:rPr>
              <a:t>amniotic fluid embolism, placental abruption, preeclampsia with severe features, or HELLP syndrome</a:t>
            </a:r>
            <a:r>
              <a:rPr lang="en-US" sz="2000" b="1" dirty="0">
                <a:solidFill>
                  <a:schemeClr val="bg1"/>
                </a:solidFill>
              </a:rPr>
              <a:t> (hemolysis, elevated liver enzymes, low </a:t>
            </a:r>
            <a:r>
              <a:rPr lang="en-US" sz="2000" b="1">
                <a:solidFill>
                  <a:schemeClr val="bg1"/>
                </a:solidFill>
              </a:rPr>
              <a:t>platelets), Can also be a result when there is a severe reduction of clotting factors due to persistent heavy bleeding and hemodilution of the remaining clotting factors (eg, placenta accreta spectrum).</a:t>
            </a:r>
            <a:endParaRPr lang="en-US" sz="2000" b="1" dirty="0">
              <a:solidFill>
                <a:schemeClr val="bg1"/>
              </a:solidFill>
            </a:endParaRPr>
          </a:p>
          <a:p>
            <a:pPr marL="0" indent="0">
              <a:buNone/>
            </a:pPr>
            <a:endParaRPr lang="en-US" sz="2000" b="1" dirty="0">
              <a:solidFill>
                <a:schemeClr val="bg1"/>
              </a:solidFill>
            </a:endParaRPr>
          </a:p>
        </p:txBody>
      </p:sp>
      <p:sp>
        <p:nvSpPr>
          <p:cNvPr id="4" name="TextBox 3"/>
          <p:cNvSpPr txBox="1"/>
          <p:nvPr/>
        </p:nvSpPr>
        <p:spPr>
          <a:xfrm>
            <a:off x="2133600" y="2438400"/>
            <a:ext cx="7696200" cy="1938992"/>
          </a:xfrm>
          <a:prstGeom prst="rect">
            <a:avLst/>
          </a:prstGeom>
          <a:noFill/>
        </p:spPr>
        <p:txBody>
          <a:bodyPr wrap="square" rtlCol="0">
            <a:spAutoFit/>
          </a:bodyPr>
          <a:lstStyle/>
          <a:p>
            <a:r>
              <a:rPr lang="en-US" sz="2000" b="1" dirty="0">
                <a:solidFill>
                  <a:prstClr val="black"/>
                </a:solidFill>
                <a:latin typeface="Tw Cen MT"/>
              </a:rPr>
              <a:t>Uterine inversion: Collapse of the uterine fundus into the endometrial cavity turning the uterus partially or completely inside </a:t>
            </a:r>
            <a:r>
              <a:rPr lang="en-US" sz="2000" b="1" dirty="0" err="1">
                <a:solidFill>
                  <a:prstClr val="black"/>
                </a:solidFill>
                <a:latin typeface="Tw Cen MT"/>
              </a:rPr>
              <a:t>out,its</a:t>
            </a:r>
            <a:r>
              <a:rPr lang="en-US" sz="2000" b="1" dirty="0">
                <a:solidFill>
                  <a:prstClr val="black"/>
                </a:solidFill>
                <a:latin typeface="Tw Cen MT"/>
              </a:rPr>
              <a:t> </a:t>
            </a:r>
            <a:r>
              <a:rPr lang="en-US" sz="2000" b="1">
                <a:solidFill>
                  <a:prstClr val="black"/>
                </a:solidFill>
                <a:latin typeface="Tw Cen MT"/>
              </a:rPr>
              <a:t>rare condition more common with cesarean section ,</a:t>
            </a:r>
            <a:r>
              <a:rPr lang="en-US" sz="2000" b="1" dirty="0">
                <a:solidFill>
                  <a:prstClr val="black"/>
                </a:solidFill>
                <a:latin typeface="Tw Cen MT"/>
              </a:rPr>
              <a:t>due </a:t>
            </a:r>
            <a:r>
              <a:rPr lang="en-US" sz="2000" b="1" dirty="0" err="1">
                <a:solidFill>
                  <a:prstClr val="black"/>
                </a:solidFill>
                <a:latin typeface="Tw Cen MT"/>
              </a:rPr>
              <a:t>myometrial</a:t>
            </a:r>
            <a:r>
              <a:rPr lang="en-US" sz="2000" b="1" dirty="0">
                <a:solidFill>
                  <a:prstClr val="black"/>
                </a:solidFill>
                <a:latin typeface="Tw Cen MT"/>
              </a:rPr>
              <a:t> weakness ,previous uterine inversion and </a:t>
            </a:r>
            <a:r>
              <a:rPr lang="en-US" sz="2000" b="1" dirty="0" err="1">
                <a:solidFill>
                  <a:prstClr val="black"/>
                </a:solidFill>
                <a:latin typeface="Tw Cen MT"/>
              </a:rPr>
              <a:t>submucous</a:t>
            </a:r>
            <a:r>
              <a:rPr lang="en-US" sz="2000" b="1" dirty="0">
                <a:solidFill>
                  <a:prstClr val="black"/>
                </a:solidFill>
                <a:latin typeface="Tw Cen MT"/>
              </a:rPr>
              <a:t> fundal fibroid polyp</a:t>
            </a:r>
          </a:p>
          <a:p>
            <a:endParaRPr lang="en-US" sz="2000" b="1" dirty="0">
              <a:solidFill>
                <a:prstClr val="black"/>
              </a:solidFill>
              <a:latin typeface="Tw Cen MT"/>
            </a:endParaRPr>
          </a:p>
        </p:txBody>
      </p:sp>
    </p:spTree>
    <p:extLst>
      <p:ext uri="{BB962C8B-B14F-4D97-AF65-F5344CB8AC3E}">
        <p14:creationId xmlns:p14="http://schemas.microsoft.com/office/powerpoint/2010/main" val="2442396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077200" cy="1143000"/>
          </a:xfrm>
        </p:spPr>
        <p:txBody>
          <a:bodyPr/>
          <a:lstStyle/>
          <a:p>
            <a:pPr algn="ctr"/>
            <a:r>
              <a:rPr lang="en-US" sz="4000" b="1" dirty="0"/>
              <a:t>Blood vessels</a:t>
            </a:r>
          </a:p>
        </p:txBody>
      </p:sp>
      <p:sp>
        <p:nvSpPr>
          <p:cNvPr id="3" name="Content Placeholder 2"/>
          <p:cNvSpPr>
            <a:spLocks noGrp="1"/>
          </p:cNvSpPr>
          <p:nvPr>
            <p:ph idx="1"/>
          </p:nvPr>
        </p:nvSpPr>
        <p:spPr>
          <a:xfrm>
            <a:off x="1981200" y="1066800"/>
            <a:ext cx="8229600" cy="5562600"/>
          </a:xfrm>
        </p:spPr>
        <p:txBody>
          <a:bodyPr/>
          <a:lstStyle/>
          <a:p>
            <a:pPr algn="just"/>
            <a:r>
              <a:rPr lang="en-US" sz="2800" dirty="0"/>
              <a:t>The arteries are constricted by contraction of its wall and thickening of the intima followed by thrombosis. </a:t>
            </a:r>
          </a:p>
          <a:p>
            <a:pPr algn="just"/>
            <a:endParaRPr lang="ar-JO" sz="2800" dirty="0"/>
          </a:p>
          <a:p>
            <a:pPr algn="just"/>
            <a:r>
              <a:rPr lang="en-US" sz="2800" dirty="0"/>
              <a:t>Placental bed vessels undergo thrombosis and are replaced by elastin </a:t>
            </a:r>
          </a:p>
        </p:txBody>
      </p:sp>
    </p:spTree>
    <p:extLst>
      <p:ext uri="{BB962C8B-B14F-4D97-AF65-F5344CB8AC3E}">
        <p14:creationId xmlns:p14="http://schemas.microsoft.com/office/powerpoint/2010/main" val="17578156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8229600" cy="1143000"/>
          </a:xfrm>
        </p:spPr>
        <p:txBody>
          <a:bodyPr>
            <a:normAutofit fontScale="90000"/>
          </a:bodyPr>
          <a:lstStyle/>
          <a:p>
            <a:r>
              <a:rPr lang="en-US" dirty="0"/>
              <a:t>Clinical picture:</a:t>
            </a:r>
            <a:br>
              <a:rPr lang="en-US" dirty="0"/>
            </a:br>
            <a:br>
              <a:rPr lang="en-US" dirty="0"/>
            </a:br>
            <a:endParaRPr lang="en-US" dirty="0"/>
          </a:p>
        </p:txBody>
      </p:sp>
      <p:sp>
        <p:nvSpPr>
          <p:cNvPr id="7" name="TextBox 6"/>
          <p:cNvSpPr txBox="1"/>
          <p:nvPr/>
        </p:nvSpPr>
        <p:spPr>
          <a:xfrm>
            <a:off x="1828800" y="803565"/>
            <a:ext cx="7391400" cy="4247317"/>
          </a:xfrm>
          <a:prstGeom prst="rect">
            <a:avLst/>
          </a:prstGeom>
          <a:noFill/>
        </p:spPr>
        <p:txBody>
          <a:bodyPr wrap="square" rtlCol="0">
            <a:spAutoFit/>
          </a:bodyPr>
          <a:lstStyle/>
          <a:p>
            <a:r>
              <a:rPr lang="en-US" b="1" dirty="0" err="1">
                <a:solidFill>
                  <a:prstClr val="black"/>
                </a:solidFill>
                <a:latin typeface="Tw Cen MT"/>
              </a:rPr>
              <a:t>Symptoms;vaginal</a:t>
            </a:r>
            <a:r>
              <a:rPr lang="en-US" b="1" dirty="0">
                <a:solidFill>
                  <a:prstClr val="black"/>
                </a:solidFill>
                <a:latin typeface="Tw Cen MT"/>
              </a:rPr>
              <a:t> bleeding, risk factors</a:t>
            </a:r>
          </a:p>
          <a:p>
            <a:r>
              <a:rPr lang="en-US" b="1" dirty="0" err="1">
                <a:solidFill>
                  <a:prstClr val="black"/>
                </a:solidFill>
                <a:latin typeface="Tw Cen MT"/>
              </a:rPr>
              <a:t>Signs:General:shock</a:t>
            </a:r>
            <a:endParaRPr lang="en-US" b="1" dirty="0">
              <a:solidFill>
                <a:prstClr val="black"/>
              </a:solidFill>
              <a:latin typeface="Tw Cen MT"/>
            </a:endParaRPr>
          </a:p>
          <a:p>
            <a:r>
              <a:rPr lang="en-US" b="1" dirty="0">
                <a:solidFill>
                  <a:prstClr val="black"/>
                </a:solidFill>
                <a:latin typeface="Tw Cen MT"/>
              </a:rPr>
              <a:t>          </a:t>
            </a:r>
            <a:r>
              <a:rPr lang="en-US" b="1" dirty="0" err="1">
                <a:solidFill>
                  <a:prstClr val="black"/>
                </a:solidFill>
                <a:latin typeface="Tw Cen MT"/>
              </a:rPr>
              <a:t>Abd</a:t>
            </a:r>
            <a:r>
              <a:rPr lang="en-US" b="1" dirty="0">
                <a:solidFill>
                  <a:prstClr val="black"/>
                </a:solidFill>
                <a:latin typeface="Tw Cen MT"/>
              </a:rPr>
              <a:t>.          Uterine </a:t>
            </a:r>
            <a:r>
              <a:rPr lang="en-US" b="1" dirty="0" err="1">
                <a:solidFill>
                  <a:prstClr val="black"/>
                </a:solidFill>
                <a:latin typeface="Tw Cen MT"/>
              </a:rPr>
              <a:t>atony</a:t>
            </a:r>
            <a:r>
              <a:rPr lang="en-US" b="1" dirty="0">
                <a:solidFill>
                  <a:prstClr val="black"/>
                </a:solidFill>
                <a:latin typeface="Tw Cen MT"/>
              </a:rPr>
              <a:t>:</a:t>
            </a:r>
            <a:r>
              <a:rPr lang="en-US" dirty="0">
                <a:solidFill>
                  <a:prstClr val="white"/>
                </a:solidFill>
                <a:latin typeface="Tw Cen MT"/>
              </a:rPr>
              <a:t> </a:t>
            </a:r>
            <a:r>
              <a:rPr lang="en-US" dirty="0">
                <a:solidFill>
                  <a:prstClr val="black"/>
                </a:solidFill>
                <a:latin typeface="Tw Cen MT"/>
              </a:rPr>
              <a:t>a </a:t>
            </a:r>
            <a:r>
              <a:rPr lang="en-US" u="sng" dirty="0">
                <a:solidFill>
                  <a:prstClr val="black"/>
                </a:solidFill>
                <a:latin typeface="Tw Cen MT"/>
              </a:rPr>
              <a:t>soft spongy boggy uterus</a:t>
            </a:r>
            <a:r>
              <a:rPr lang="en-US" dirty="0">
                <a:solidFill>
                  <a:prstClr val="black"/>
                </a:solidFill>
                <a:latin typeface="Tw Cen MT"/>
              </a:rPr>
              <a:t> (feels </a:t>
            </a:r>
            <a:r>
              <a:rPr lang="en-US" u="sng" dirty="0">
                <a:solidFill>
                  <a:prstClr val="black"/>
                </a:solidFill>
                <a:latin typeface="Tw Cen MT"/>
              </a:rPr>
              <a:t>like dough</a:t>
            </a:r>
            <a:r>
              <a:rPr lang="en-US" dirty="0">
                <a:solidFill>
                  <a:prstClr val="black"/>
                </a:solidFill>
                <a:latin typeface="Tw Cen MT"/>
              </a:rPr>
              <a:t>) </a:t>
            </a:r>
          </a:p>
          <a:p>
            <a:r>
              <a:rPr lang="en-US" dirty="0">
                <a:solidFill>
                  <a:prstClr val="black"/>
                </a:solidFill>
                <a:latin typeface="Tw Cen MT"/>
              </a:rPr>
              <a:t>                           </a:t>
            </a:r>
            <a:r>
              <a:rPr lang="en-US" b="1" dirty="0">
                <a:solidFill>
                  <a:prstClr val="black"/>
                </a:solidFill>
                <a:latin typeface="Tw Cen MT"/>
              </a:rPr>
              <a:t>Traumatic: </a:t>
            </a:r>
            <a:r>
              <a:rPr lang="en-US" dirty="0">
                <a:solidFill>
                  <a:prstClr val="black"/>
                </a:solidFill>
                <a:latin typeface="Tw Cen MT"/>
              </a:rPr>
              <a:t>lacerations (cervix, vagina, perineum),</a:t>
            </a:r>
          </a:p>
          <a:p>
            <a:r>
              <a:rPr lang="en-US" dirty="0">
                <a:solidFill>
                  <a:prstClr val="black"/>
                </a:solidFill>
                <a:latin typeface="Tw Cen MT"/>
              </a:rPr>
              <a:t>                            contracted </a:t>
            </a:r>
            <a:r>
              <a:rPr lang="en-US">
                <a:solidFill>
                  <a:prstClr val="black"/>
                </a:solidFill>
                <a:latin typeface="Tw Cen MT"/>
              </a:rPr>
              <a:t>uterus ,sever pain, sudden </a:t>
            </a:r>
            <a:r>
              <a:rPr lang="en-US" dirty="0">
                <a:solidFill>
                  <a:prstClr val="black"/>
                </a:solidFill>
                <a:latin typeface="Tw Cen MT"/>
              </a:rPr>
              <a:t>of </a:t>
            </a:r>
            <a:r>
              <a:rPr lang="en-US">
                <a:solidFill>
                  <a:prstClr val="black"/>
                </a:solidFill>
                <a:latin typeface="Tw Cen MT"/>
              </a:rPr>
              <a:t>fetal distress </a:t>
            </a:r>
            <a:endParaRPr lang="en-US" dirty="0">
              <a:solidFill>
                <a:prstClr val="black"/>
              </a:solidFill>
              <a:latin typeface="Tw Cen MT"/>
            </a:endParaRPr>
          </a:p>
          <a:p>
            <a:r>
              <a:rPr lang="en-US">
                <a:solidFill>
                  <a:prstClr val="black"/>
                </a:solidFill>
                <a:latin typeface="Tw Cen MT"/>
              </a:rPr>
              <a:t>                            during labor, Or [soft subinvoluted uterus with bleeding if            uterine rupture was occurred ] </a:t>
            </a:r>
            <a:endParaRPr lang="en-US" dirty="0">
              <a:solidFill>
                <a:prstClr val="black"/>
              </a:solidFill>
              <a:latin typeface="Tw Cen MT"/>
            </a:endParaRPr>
          </a:p>
          <a:p>
            <a:r>
              <a:rPr lang="en-US" b="1">
                <a:solidFill>
                  <a:prstClr val="black"/>
                </a:solidFill>
                <a:latin typeface="Tw Cen MT"/>
              </a:rPr>
              <a:t>                            </a:t>
            </a:r>
          </a:p>
          <a:p>
            <a:r>
              <a:rPr lang="en-US" b="1">
                <a:solidFill>
                  <a:prstClr val="black"/>
                </a:solidFill>
                <a:latin typeface="Tw Cen MT"/>
              </a:rPr>
              <a:t>                            Uterine </a:t>
            </a:r>
            <a:r>
              <a:rPr lang="en-US" b="1" dirty="0">
                <a:solidFill>
                  <a:prstClr val="black"/>
                </a:solidFill>
                <a:latin typeface="Tw Cen MT"/>
              </a:rPr>
              <a:t>inversion: </a:t>
            </a:r>
            <a:r>
              <a:rPr lang="en-US" dirty="0">
                <a:solidFill>
                  <a:prstClr val="black"/>
                </a:solidFill>
                <a:latin typeface="Tw Cen MT"/>
              </a:rPr>
              <a:t>cupping of the fundus, beefy-appearing</a:t>
            </a:r>
          </a:p>
          <a:p>
            <a:r>
              <a:rPr lang="en-US" dirty="0">
                <a:solidFill>
                  <a:prstClr val="black"/>
                </a:solidFill>
                <a:latin typeface="Tw Cen MT"/>
              </a:rPr>
              <a:t>                            bleeding mass in the </a:t>
            </a:r>
            <a:r>
              <a:rPr lang="en-US" dirty="0" err="1">
                <a:solidFill>
                  <a:prstClr val="black"/>
                </a:solidFill>
                <a:latin typeface="Tw Cen MT"/>
              </a:rPr>
              <a:t>vagina,neurogenic</a:t>
            </a:r>
            <a:r>
              <a:rPr lang="en-US" dirty="0">
                <a:solidFill>
                  <a:prstClr val="black"/>
                </a:solidFill>
                <a:latin typeface="Tw Cen MT"/>
              </a:rPr>
              <a:t> </a:t>
            </a:r>
            <a:r>
              <a:rPr lang="en-US">
                <a:solidFill>
                  <a:prstClr val="black"/>
                </a:solidFill>
                <a:latin typeface="Tw Cen MT"/>
              </a:rPr>
              <a:t>shock.    </a:t>
            </a:r>
            <a:endParaRPr lang="en-US" dirty="0">
              <a:solidFill>
                <a:prstClr val="black"/>
              </a:solidFill>
              <a:latin typeface="Tw Cen MT"/>
            </a:endParaRPr>
          </a:p>
          <a:p>
            <a:r>
              <a:rPr lang="en-US" b="1">
                <a:solidFill>
                  <a:prstClr val="black"/>
                </a:solidFill>
                <a:latin typeface="Tw Cen MT"/>
              </a:rPr>
              <a:t>PV </a:t>
            </a:r>
            <a:r>
              <a:rPr lang="en-US" b="1" dirty="0">
                <a:solidFill>
                  <a:prstClr val="black"/>
                </a:solidFill>
                <a:latin typeface="Tw Cen MT"/>
              </a:rPr>
              <a:t>&amp; Bimanual: </a:t>
            </a:r>
            <a:r>
              <a:rPr lang="en-US" b="1">
                <a:solidFill>
                  <a:prstClr val="black"/>
                </a:solidFill>
                <a:latin typeface="Tw Cen MT"/>
              </a:rPr>
              <a:t>contracted uterus or not, </a:t>
            </a:r>
            <a:r>
              <a:rPr lang="en-US" b="1" dirty="0">
                <a:solidFill>
                  <a:prstClr val="black"/>
                </a:solidFill>
                <a:latin typeface="Tw Cen MT"/>
              </a:rPr>
              <a:t>presence of laceration ,</a:t>
            </a:r>
            <a:r>
              <a:rPr lang="en-US" b="1">
                <a:solidFill>
                  <a:prstClr val="black"/>
                </a:solidFill>
                <a:latin typeface="Tw Cen MT"/>
              </a:rPr>
              <a:t>retained placenta</a:t>
            </a:r>
            <a:r>
              <a:rPr lang="en-US" b="1" dirty="0">
                <a:solidFill>
                  <a:prstClr val="black"/>
                </a:solidFill>
                <a:latin typeface="Tw Cen MT"/>
              </a:rPr>
              <a:t>, uterus is below the level of internal </a:t>
            </a:r>
            <a:r>
              <a:rPr lang="en-US" b="1" dirty="0" err="1">
                <a:solidFill>
                  <a:prstClr val="black"/>
                </a:solidFill>
                <a:latin typeface="Tw Cen MT"/>
              </a:rPr>
              <a:t>os</a:t>
            </a:r>
            <a:r>
              <a:rPr lang="en-US" b="1" dirty="0">
                <a:solidFill>
                  <a:prstClr val="black"/>
                </a:solidFill>
                <a:latin typeface="Tw Cen MT"/>
              </a:rPr>
              <a:t> . </a:t>
            </a:r>
          </a:p>
          <a:p>
            <a:endParaRPr lang="en-US" b="1" dirty="0">
              <a:solidFill>
                <a:prstClr val="black"/>
              </a:solidFill>
              <a:latin typeface="Tw Cen MT"/>
            </a:endParaRPr>
          </a:p>
          <a:p>
            <a:endParaRPr lang="en-US" b="1" dirty="0">
              <a:solidFill>
                <a:prstClr val="black"/>
              </a:solidFill>
              <a:latin typeface="Tw Cen MT"/>
            </a:endParaRPr>
          </a:p>
          <a:p>
            <a:r>
              <a:rPr lang="en-US" b="1">
                <a:solidFill>
                  <a:prstClr val="black"/>
                </a:solidFill>
                <a:latin typeface="Tw Cen MT"/>
              </a:rPr>
              <a:t> </a:t>
            </a:r>
            <a:endParaRPr lang="en-US" b="1" dirty="0">
              <a:solidFill>
                <a:prstClr val="black"/>
              </a:solidFill>
              <a:latin typeface="Tw Cen MT"/>
            </a:endParaRPr>
          </a:p>
        </p:txBody>
      </p:sp>
      <p:sp>
        <p:nvSpPr>
          <p:cNvPr id="8" name="Right Arrow 7"/>
          <p:cNvSpPr/>
          <p:nvPr/>
        </p:nvSpPr>
        <p:spPr>
          <a:xfrm>
            <a:off x="3124200" y="1524000"/>
            <a:ext cx="381000" cy="762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Tw Cen MT"/>
            </a:endParaRPr>
          </a:p>
        </p:txBody>
      </p:sp>
      <p:sp>
        <p:nvSpPr>
          <p:cNvPr id="10" name="Right Arrow 9"/>
          <p:cNvSpPr/>
          <p:nvPr/>
        </p:nvSpPr>
        <p:spPr>
          <a:xfrm>
            <a:off x="3124200" y="1828800"/>
            <a:ext cx="381000" cy="762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sp>
        <p:nvSpPr>
          <p:cNvPr id="11" name="Right Arrow 10"/>
          <p:cNvSpPr/>
          <p:nvPr/>
        </p:nvSpPr>
        <p:spPr>
          <a:xfrm>
            <a:off x="3124200" y="3173177"/>
            <a:ext cx="381000" cy="4571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spTree>
    <p:extLst>
      <p:ext uri="{BB962C8B-B14F-4D97-AF65-F5344CB8AC3E}">
        <p14:creationId xmlns:p14="http://schemas.microsoft.com/office/powerpoint/2010/main" val="17337703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5C595AB-319C-9C4B-9AC0-DD333085FC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7790" y="571501"/>
            <a:ext cx="2914059" cy="2041071"/>
          </a:xfrm>
        </p:spPr>
      </p:pic>
      <p:pic>
        <p:nvPicPr>
          <p:cNvPr id="5" name="Picture 5">
            <a:extLst>
              <a:ext uri="{FF2B5EF4-FFF2-40B4-BE49-F238E27FC236}">
                <a16:creationId xmlns:a16="http://schemas.microsoft.com/office/drawing/2014/main" id="{4FF6269B-0390-B04D-83E9-63D5CA0A2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700" y="580571"/>
            <a:ext cx="4626314" cy="4064000"/>
          </a:xfrm>
          <a:prstGeom prst="rect">
            <a:avLst/>
          </a:prstGeom>
        </p:spPr>
      </p:pic>
      <p:pic>
        <p:nvPicPr>
          <p:cNvPr id="6" name="Picture 6">
            <a:extLst>
              <a:ext uri="{FF2B5EF4-FFF2-40B4-BE49-F238E27FC236}">
                <a16:creationId xmlns:a16="http://schemas.microsoft.com/office/drawing/2014/main" id="{8C04A469-83BE-6048-820F-C2E615219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2987" y="3156857"/>
            <a:ext cx="2915171" cy="3038928"/>
          </a:xfrm>
          <a:prstGeom prst="rect">
            <a:avLst/>
          </a:prstGeom>
        </p:spPr>
      </p:pic>
    </p:spTree>
    <p:extLst>
      <p:ext uri="{BB962C8B-B14F-4D97-AF65-F5344CB8AC3E}">
        <p14:creationId xmlns:p14="http://schemas.microsoft.com/office/powerpoint/2010/main" val="13957336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8229600" cy="1143000"/>
          </a:xfrm>
        </p:spPr>
        <p:txBody>
          <a:bodyPr>
            <a:normAutofit/>
          </a:bodyPr>
          <a:lstStyle/>
          <a:p>
            <a:r>
              <a:rPr lang="en-US" sz="3200" dirty="0">
                <a:solidFill>
                  <a:schemeClr val="bg1"/>
                </a:solidFill>
              </a:rPr>
              <a:t>Management: </a:t>
            </a:r>
          </a:p>
        </p:txBody>
      </p:sp>
      <p:sp>
        <p:nvSpPr>
          <p:cNvPr id="3" name="Content Placeholder 2"/>
          <p:cNvSpPr>
            <a:spLocks noGrp="1"/>
          </p:cNvSpPr>
          <p:nvPr>
            <p:ph idx="1"/>
          </p:nvPr>
        </p:nvSpPr>
        <p:spPr>
          <a:xfrm>
            <a:off x="1828800" y="990601"/>
            <a:ext cx="8229600" cy="4525963"/>
          </a:xfrm>
        </p:spPr>
        <p:txBody>
          <a:bodyPr/>
          <a:lstStyle/>
          <a:p>
            <a:r>
              <a:rPr lang="en-US" dirty="0"/>
              <a:t>1) Prevention: proper ANC, i</a:t>
            </a:r>
            <a:r>
              <a:rPr lang="en-US" altLang="en-US" dirty="0"/>
              <a:t>n high risk patients obtain large-bore (18 gauge) IV access before delivery, hydrate patient, oxytocic agents readily available in delivery room, cross-match blood &amp; prepare 2 units . </a:t>
            </a:r>
          </a:p>
          <a:p>
            <a:r>
              <a:rPr lang="en-US" dirty="0"/>
              <a:t>Active management of 3rd stage of labor</a:t>
            </a:r>
            <a:endParaRPr lang="en-US" altLang="en-US" b="1" dirty="0"/>
          </a:p>
          <a:p>
            <a:endParaRPr lang="en-US" dirty="0"/>
          </a:p>
        </p:txBody>
      </p:sp>
      <p:sp>
        <p:nvSpPr>
          <p:cNvPr id="4" name="Rectangle 3"/>
          <p:cNvSpPr/>
          <p:nvPr/>
        </p:nvSpPr>
        <p:spPr>
          <a:xfrm>
            <a:off x="1814943" y="3147127"/>
            <a:ext cx="7128164" cy="3186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sp>
        <p:nvSpPr>
          <p:cNvPr id="5" name="TextBox 4"/>
          <p:cNvSpPr txBox="1"/>
          <p:nvPr/>
        </p:nvSpPr>
        <p:spPr>
          <a:xfrm>
            <a:off x="1919515" y="3321957"/>
            <a:ext cx="6691745" cy="2677656"/>
          </a:xfrm>
          <a:prstGeom prst="rect">
            <a:avLst/>
          </a:prstGeom>
          <a:noFill/>
        </p:spPr>
        <p:txBody>
          <a:bodyPr wrap="square" rtlCol="0">
            <a:spAutoFit/>
          </a:bodyPr>
          <a:lstStyle/>
          <a:p>
            <a:pPr marL="514350" indent="-514350">
              <a:buFont typeface="+mj-lt"/>
              <a:buAutoNum type="arabicPeriod"/>
            </a:pPr>
            <a:r>
              <a:rPr lang="en-US" sz="1400" u="sng" dirty="0">
                <a:solidFill>
                  <a:prstClr val="white"/>
                </a:solidFill>
                <a:latin typeface="Tw Cen MT"/>
              </a:rPr>
              <a:t>Administration of a utero-tonic</a:t>
            </a:r>
            <a:r>
              <a:rPr lang="en-US" sz="1400" dirty="0">
                <a:solidFill>
                  <a:prstClr val="white"/>
                </a:solidFill>
                <a:latin typeface="Tw Cen MT"/>
              </a:rPr>
              <a:t> (IM slowly) with delivery of anterior shoulder or within 1 min of birth</a:t>
            </a:r>
          </a:p>
          <a:p>
            <a:pPr marL="514350" indent="-514350">
              <a:buFont typeface="+mj-lt"/>
              <a:buAutoNum type="arabicPeriod"/>
            </a:pPr>
            <a:r>
              <a:rPr lang="en-US" sz="1400" u="sng" dirty="0">
                <a:solidFill>
                  <a:prstClr val="white"/>
                </a:solidFill>
                <a:latin typeface="Tw Cen MT"/>
              </a:rPr>
              <a:t>Early cord clamping  </a:t>
            </a:r>
            <a:r>
              <a:rPr lang="en-US" sz="1400" dirty="0">
                <a:solidFill>
                  <a:prstClr val="white"/>
                </a:solidFill>
                <a:latin typeface="Tw Cen MT"/>
              </a:rPr>
              <a:t>by two sponge forceps with 2-3 cm in between and cutting (delay of 1 minute is advisable)</a:t>
            </a:r>
            <a:endParaRPr lang="en-US" sz="1400" u="sng" dirty="0">
              <a:solidFill>
                <a:prstClr val="white"/>
              </a:solidFill>
              <a:latin typeface="Tw Cen MT"/>
            </a:endParaRPr>
          </a:p>
          <a:p>
            <a:pPr marL="514350" indent="-514350">
              <a:buFont typeface="+mj-lt"/>
              <a:buAutoNum type="arabicPeriod"/>
            </a:pPr>
            <a:r>
              <a:rPr lang="en-US" sz="1400" dirty="0">
                <a:solidFill>
                  <a:prstClr val="white"/>
                </a:solidFill>
                <a:latin typeface="Tw Cen MT"/>
              </a:rPr>
              <a:t>Applying </a:t>
            </a:r>
            <a:r>
              <a:rPr lang="en-US" sz="1400" u="sng" dirty="0">
                <a:solidFill>
                  <a:prstClr val="white"/>
                </a:solidFill>
                <a:latin typeface="Tw Cen MT"/>
              </a:rPr>
              <a:t>controlled cord traction </a:t>
            </a:r>
            <a:r>
              <a:rPr lang="en-US" sz="1400" dirty="0">
                <a:solidFill>
                  <a:prstClr val="white"/>
                </a:solidFill>
                <a:latin typeface="Tw Cen MT"/>
              </a:rPr>
              <a:t>while applying counter-traction on uterus by pressing one hand just above the mothers pubic bone (don’t pull immediately, maintain tension until next uterine strong contraction ((round uterus)), to not dislodge the placenta)</a:t>
            </a:r>
          </a:p>
          <a:p>
            <a:pPr marL="514350" indent="-514350">
              <a:buFont typeface="+mj-lt"/>
              <a:buAutoNum type="arabicPeriod"/>
            </a:pPr>
            <a:r>
              <a:rPr lang="en-US" sz="1400" dirty="0">
                <a:solidFill>
                  <a:prstClr val="white"/>
                </a:solidFill>
                <a:latin typeface="Tw Cen MT"/>
              </a:rPr>
              <a:t>Inspection of placenta and </a:t>
            </a:r>
          </a:p>
          <a:p>
            <a:pPr marL="514350" indent="-514350">
              <a:buFont typeface="+mj-lt"/>
              <a:buAutoNum type="arabicPeriod"/>
            </a:pPr>
            <a:r>
              <a:rPr lang="en-US" sz="1400" dirty="0">
                <a:solidFill>
                  <a:prstClr val="white"/>
                </a:solidFill>
                <a:latin typeface="Tw Cen MT"/>
              </a:rPr>
              <a:t>Exploration of cervix &amp; upper vagina and make sure there’s no active bleeding</a:t>
            </a:r>
          </a:p>
          <a:p>
            <a:pPr marL="514350" indent="-514350">
              <a:buFont typeface="+mj-lt"/>
              <a:buAutoNum type="arabicPeriod"/>
            </a:pPr>
            <a:r>
              <a:rPr lang="en-US" sz="1400" dirty="0">
                <a:solidFill>
                  <a:prstClr val="white"/>
                </a:solidFill>
                <a:latin typeface="Tw Cen MT"/>
              </a:rPr>
              <a:t>Massage the abdomen for a few minutes every 15 minutes for the first two hours to help the uterus to continue to </a:t>
            </a:r>
            <a:r>
              <a:rPr lang="en-US" sz="1400" dirty="0" err="1">
                <a:solidFill>
                  <a:prstClr val="white"/>
                </a:solidFill>
                <a:latin typeface="Tw Cen MT"/>
              </a:rPr>
              <a:t>contarct</a:t>
            </a:r>
            <a:endParaRPr lang="en-US" sz="1400" dirty="0">
              <a:solidFill>
                <a:prstClr val="white"/>
              </a:solidFill>
              <a:latin typeface="Tw Cen MT"/>
            </a:endParaRPr>
          </a:p>
        </p:txBody>
      </p:sp>
      <p:pic>
        <p:nvPicPr>
          <p:cNvPr id="6" name="Picture 6">
            <a:extLst>
              <a:ext uri="{FF2B5EF4-FFF2-40B4-BE49-F238E27FC236}">
                <a16:creationId xmlns:a16="http://schemas.microsoft.com/office/drawing/2014/main" id="{901BD41F-1210-EB4B-BC1A-E3D9EF1D0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9906" y="2239736"/>
            <a:ext cx="1552125" cy="1506765"/>
          </a:xfrm>
          <a:prstGeom prst="rect">
            <a:avLst/>
          </a:prstGeom>
        </p:spPr>
      </p:pic>
    </p:spTree>
    <p:extLst>
      <p:ext uri="{BB962C8B-B14F-4D97-AF65-F5344CB8AC3E}">
        <p14:creationId xmlns:p14="http://schemas.microsoft.com/office/powerpoint/2010/main" val="26887483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381001"/>
            <a:ext cx="8229600" cy="4525963"/>
          </a:xfrm>
        </p:spPr>
        <p:txBody>
          <a:bodyPr>
            <a:normAutofit fontScale="70000" lnSpcReduction="20000"/>
          </a:bodyPr>
          <a:lstStyle/>
          <a:p>
            <a:r>
              <a:rPr lang="en-US" dirty="0"/>
              <a:t>2) </a:t>
            </a:r>
            <a:r>
              <a:rPr lang="en-US" dirty="0" err="1"/>
              <a:t>Rescussitation</a:t>
            </a:r>
            <a:r>
              <a:rPr lang="en-US" dirty="0"/>
              <a:t> </a:t>
            </a:r>
            <a:r>
              <a:rPr lang="en-US"/>
              <a:t>in shok.. </a:t>
            </a:r>
            <a:endParaRPr lang="en-US" dirty="0"/>
          </a:p>
          <a:p>
            <a:r>
              <a:rPr lang="en-US" dirty="0"/>
              <a:t>3)Exploration : retained parts to be digitally removed, repair any tears , </a:t>
            </a:r>
            <a:r>
              <a:rPr lang="en-US" dirty="0" err="1"/>
              <a:t>laprotomy</a:t>
            </a:r>
            <a:r>
              <a:rPr lang="en-US" dirty="0"/>
              <a:t> to repair ruptured uterus.</a:t>
            </a:r>
          </a:p>
          <a:p>
            <a:r>
              <a:rPr lang="en-US" dirty="0"/>
              <a:t>In atonic uterus : before </a:t>
            </a:r>
            <a:r>
              <a:rPr lang="en-US" dirty="0" err="1"/>
              <a:t>laprotomy</a:t>
            </a:r>
            <a:r>
              <a:rPr lang="en-US" dirty="0"/>
              <a:t> : external </a:t>
            </a:r>
            <a:r>
              <a:rPr lang="en-US" dirty="0" err="1"/>
              <a:t>ut.</a:t>
            </a:r>
            <a:r>
              <a:rPr lang="en-US" dirty="0"/>
              <a:t> Massage ,bimanual </a:t>
            </a:r>
            <a:r>
              <a:rPr lang="en-US" dirty="0" err="1"/>
              <a:t>ut</a:t>
            </a:r>
            <a:r>
              <a:rPr lang="en-US" dirty="0"/>
              <a:t> compression , </a:t>
            </a:r>
            <a:r>
              <a:rPr lang="en-US" dirty="0" err="1"/>
              <a:t>bakri</a:t>
            </a:r>
            <a:r>
              <a:rPr lang="en-US" dirty="0"/>
              <a:t> balloon.</a:t>
            </a:r>
          </a:p>
          <a:p>
            <a:r>
              <a:rPr lang="en-US"/>
              <a:t> ++Ecbolics[oxytocin, methergine, PGs] </a:t>
            </a:r>
          </a:p>
          <a:p>
            <a:endParaRPr lang="en-US"/>
          </a:p>
          <a:p>
            <a:endParaRPr lang="en-US"/>
          </a:p>
          <a:p>
            <a:r>
              <a:rPr lang="en-US"/>
              <a:t>4) Radiological intervention:uterine artery embolisation. </a:t>
            </a:r>
          </a:p>
          <a:p>
            <a:r>
              <a:rPr lang="en-US"/>
              <a:t>Laparotomy:-Bilateral uterine artery ligation/Bilateral internal iliac artery ligation. </a:t>
            </a:r>
          </a:p>
          <a:p>
            <a:r>
              <a:rPr lang="en-US"/>
              <a:t>-External tamponade(B-Lynch suture) </a:t>
            </a:r>
          </a:p>
          <a:p>
            <a:r>
              <a:rPr lang="en-US"/>
              <a:t>-subtotal hysterectomy</a:t>
            </a:r>
          </a:p>
          <a:p>
            <a:endParaRPr lang="en-US"/>
          </a:p>
          <a:p>
            <a:endParaRPr lang="en-US"/>
          </a:p>
          <a:p>
            <a:endParaRPr lang="en-US" dirty="0"/>
          </a:p>
          <a:p>
            <a:pPr marL="0" indent="0">
              <a:buNone/>
            </a:pPr>
            <a:r>
              <a:rPr lang="en-US" dirty="0"/>
              <a:t> </a:t>
            </a:r>
          </a:p>
          <a:p>
            <a:endParaRPr lang="en-US" dirty="0"/>
          </a:p>
          <a:p>
            <a:endParaRPr lang="en-US" dirty="0"/>
          </a:p>
          <a:p>
            <a:endParaRPr lang="en-US" dirty="0"/>
          </a:p>
          <a:p>
            <a:endParaRPr lang="en-US" dirty="0"/>
          </a:p>
          <a:p>
            <a:endParaRPr lang="en-US" dirty="0"/>
          </a:p>
        </p:txBody>
      </p:sp>
      <p:pic>
        <p:nvPicPr>
          <p:cNvPr id="8" name="Picture 4">
            <a:extLst>
              <a:ext uri="{FF2B5EF4-FFF2-40B4-BE49-F238E27FC236}">
                <a16:creationId xmlns:a16="http://schemas.microsoft.com/office/drawing/2014/main" id="{53558FF1-08C7-BB43-875B-FBC3D3B31F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0071" y="3851625"/>
            <a:ext cx="2240643" cy="2253446"/>
          </a:xfrm>
          <a:prstGeom prst="rect">
            <a:avLst/>
          </a:prstGeom>
        </p:spPr>
      </p:pic>
      <p:pic>
        <p:nvPicPr>
          <p:cNvPr id="2" name="Picture 3">
            <a:extLst>
              <a:ext uri="{FF2B5EF4-FFF2-40B4-BE49-F238E27FC236}">
                <a16:creationId xmlns:a16="http://schemas.microsoft.com/office/drawing/2014/main" id="{EA27A93E-EB5E-7649-B7CE-98B3B5AB33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969" y="3882571"/>
            <a:ext cx="2504487" cy="2222500"/>
          </a:xfrm>
          <a:prstGeom prst="rect">
            <a:avLst/>
          </a:prstGeom>
        </p:spPr>
      </p:pic>
    </p:spTree>
    <p:extLst>
      <p:ext uri="{BB962C8B-B14F-4D97-AF65-F5344CB8AC3E}">
        <p14:creationId xmlns:p14="http://schemas.microsoft.com/office/powerpoint/2010/main" val="10902514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207952B1-AFC2-624B-BAB8-17B06366E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0214" y="928113"/>
            <a:ext cx="3194376" cy="4760817"/>
          </a:xfrm>
          <a:prstGeom prst="rect">
            <a:avLst/>
          </a:prstGeom>
        </p:spPr>
      </p:pic>
      <p:pic>
        <p:nvPicPr>
          <p:cNvPr id="6" name="Picture 5">
            <a:extLst>
              <a:ext uri="{FF2B5EF4-FFF2-40B4-BE49-F238E27FC236}">
                <a16:creationId xmlns:a16="http://schemas.microsoft.com/office/drawing/2014/main" id="{B3ED9AD8-F982-6E44-9A7A-2342E27DF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0715" y="837399"/>
            <a:ext cx="3447142" cy="4851531"/>
          </a:xfrm>
          <a:prstGeom prst="rect">
            <a:avLst/>
          </a:prstGeom>
          <a:ln>
            <a:noFill/>
          </a:ln>
          <a:effectLst>
            <a:softEdge rad="112500"/>
          </a:effectLst>
        </p:spPr>
      </p:pic>
    </p:spTree>
    <p:extLst>
      <p:ext uri="{BB962C8B-B14F-4D97-AF65-F5344CB8AC3E}">
        <p14:creationId xmlns:p14="http://schemas.microsoft.com/office/powerpoint/2010/main" val="18127166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D819AE-DE4C-3B4C-A896-A4EFC64A08F1}"/>
              </a:ext>
            </a:extLst>
          </p:cNvPr>
          <p:cNvSpPr/>
          <p:nvPr/>
        </p:nvSpPr>
        <p:spPr>
          <a:xfrm>
            <a:off x="2042885" y="1484086"/>
            <a:ext cx="4706257" cy="3889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solidFill>
                <a:prstClr val="white"/>
              </a:solidFill>
              <a:latin typeface="Tw Cen MT"/>
            </a:endParaRPr>
          </a:p>
        </p:txBody>
      </p:sp>
      <p:sp>
        <p:nvSpPr>
          <p:cNvPr id="6" name="TextBox 5">
            <a:extLst>
              <a:ext uri="{FF2B5EF4-FFF2-40B4-BE49-F238E27FC236}">
                <a16:creationId xmlns:a16="http://schemas.microsoft.com/office/drawing/2014/main" id="{915236AB-F75F-8C4B-917F-B53E415DC094}"/>
              </a:ext>
            </a:extLst>
          </p:cNvPr>
          <p:cNvSpPr txBox="1"/>
          <p:nvPr/>
        </p:nvSpPr>
        <p:spPr>
          <a:xfrm>
            <a:off x="2161886" y="1718491"/>
            <a:ext cx="4297714" cy="2308324"/>
          </a:xfrm>
          <a:prstGeom prst="rect">
            <a:avLst/>
          </a:prstGeom>
          <a:noFill/>
        </p:spPr>
        <p:txBody>
          <a:bodyPr wrap="square" rtlCol="0">
            <a:spAutoFit/>
          </a:bodyPr>
          <a:lstStyle/>
          <a:p>
            <a:r>
              <a:rPr lang="en-US" b="1">
                <a:solidFill>
                  <a:prstClr val="black"/>
                </a:solidFill>
                <a:latin typeface="Tw Cen MT"/>
              </a:rPr>
              <a:t>Complications: shock , </a:t>
            </a:r>
            <a:r>
              <a:rPr lang="" b="1">
                <a:solidFill>
                  <a:prstClr val="black"/>
                </a:solidFill>
                <a:latin typeface="Roboto" panose="02000000000000000000" pitchFamily="2" charset="0"/>
              </a:rPr>
              <a:t>Disseminated intravascular coagulation</a:t>
            </a:r>
            <a:r>
              <a:rPr lang="en-US" b="1">
                <a:solidFill>
                  <a:prstClr val="black"/>
                </a:solidFill>
                <a:latin typeface="Tw Cen MT"/>
              </a:rPr>
              <a:t>, </a:t>
            </a:r>
            <a:r>
              <a:rPr lang="">
                <a:solidFill>
                  <a:prstClr val="white"/>
                </a:solidFill>
                <a:latin typeface="Tw Cen MT"/>
              </a:rPr>
              <a:t>Transient or permanent renal damage </a:t>
            </a:r>
            <a:r>
              <a:rPr lang="en-US">
                <a:solidFill>
                  <a:prstClr val="white"/>
                </a:solidFill>
                <a:latin typeface="Tw Cen MT"/>
              </a:rPr>
              <a:t>, </a:t>
            </a:r>
            <a:r>
              <a:rPr lang="">
                <a:solidFill>
                  <a:prstClr val="white"/>
                </a:solidFill>
                <a:latin typeface="Tw Cen MT"/>
              </a:rPr>
              <a:t>Acute respiratory dysfunction</a:t>
            </a:r>
            <a:r>
              <a:rPr lang="en-US">
                <a:solidFill>
                  <a:prstClr val="white"/>
                </a:solidFill>
                <a:latin typeface="Tw Cen MT"/>
              </a:rPr>
              <a:t>, </a:t>
            </a:r>
            <a:r>
              <a:rPr lang="">
                <a:solidFill>
                  <a:prstClr val="white"/>
                </a:solidFill>
                <a:latin typeface="Tw Cen MT"/>
              </a:rPr>
              <a:t> Abscess formation 2ry to infection of pelvic hematomas</a:t>
            </a:r>
            <a:r>
              <a:rPr lang="en-US">
                <a:solidFill>
                  <a:prstClr val="white"/>
                </a:solidFill>
                <a:latin typeface="Tw Cen MT"/>
              </a:rPr>
              <a:t>, </a:t>
            </a:r>
            <a:r>
              <a:rPr lang="">
                <a:solidFill>
                  <a:prstClr val="white"/>
                </a:solidFill>
                <a:latin typeface="Tw Cen MT"/>
              </a:rPr>
              <a:t>Frequent need for additional surgical procedures</a:t>
            </a:r>
            <a:r>
              <a:rPr lang="en-US">
                <a:solidFill>
                  <a:prstClr val="white"/>
                </a:solidFill>
                <a:latin typeface="Tw Cen MT"/>
              </a:rPr>
              <a:t>, T</a:t>
            </a:r>
            <a:r>
              <a:rPr lang="">
                <a:solidFill>
                  <a:prstClr val="white"/>
                </a:solidFill>
                <a:latin typeface="Tw Cen MT"/>
              </a:rPr>
              <a:t>ransfusion related hepatitis &amp; AIDS</a:t>
            </a:r>
            <a:r>
              <a:rPr lang="en-US">
                <a:solidFill>
                  <a:prstClr val="white"/>
                </a:solidFill>
                <a:latin typeface="Tw Cen MT"/>
              </a:rPr>
              <a:t>, </a:t>
            </a:r>
            <a:r>
              <a:rPr lang="">
                <a:solidFill>
                  <a:prstClr val="white"/>
                </a:solidFill>
                <a:latin typeface="Tw Cen MT"/>
              </a:rPr>
              <a:t>Long term sequel: Sheehan’s Syndrome</a:t>
            </a:r>
          </a:p>
        </p:txBody>
      </p:sp>
      <p:cxnSp>
        <p:nvCxnSpPr>
          <p:cNvPr id="2" name="Connector: Elbow 1">
            <a:extLst>
              <a:ext uri="{FF2B5EF4-FFF2-40B4-BE49-F238E27FC236}">
                <a16:creationId xmlns:a16="http://schemas.microsoft.com/office/drawing/2014/main" id="{AAC894D7-4793-A644-846B-58D1B83E77FF}"/>
              </a:ext>
            </a:extLst>
          </p:cNvPr>
          <p:cNvCxnSpPr>
            <a:cxnSpLocks/>
          </p:cNvCxnSpPr>
          <p:nvPr/>
        </p:nvCxnSpPr>
        <p:spPr>
          <a:xfrm>
            <a:off x="4615543" y="1718491"/>
            <a:ext cx="2252601" cy="1256938"/>
          </a:xfrm>
          <a:prstGeom prst="bentConnector3">
            <a:avLst>
              <a:gd name="adj1" fmla="val 85438"/>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58BBEE2-37F3-D04B-86CF-629125C3D027}"/>
              </a:ext>
            </a:extLst>
          </p:cNvPr>
          <p:cNvSpPr txBox="1"/>
          <p:nvPr/>
        </p:nvSpPr>
        <p:spPr>
          <a:xfrm>
            <a:off x="6972300" y="2652264"/>
            <a:ext cx="2895600" cy="615553"/>
          </a:xfrm>
          <a:prstGeom prst="rect">
            <a:avLst/>
          </a:prstGeom>
          <a:noFill/>
        </p:spPr>
        <p:txBody>
          <a:bodyPr wrap="square" rtlCol="0">
            <a:spAutoFit/>
          </a:bodyPr>
          <a:lstStyle/>
          <a:p>
            <a:r>
              <a:rPr lang="en-US" dirty="0">
                <a:solidFill>
                  <a:prstClr val="white"/>
                </a:solidFill>
                <a:latin typeface="Tw Cen MT"/>
              </a:rPr>
              <a:t>Low fibrinogen &lt;100 ml/dl</a:t>
            </a:r>
          </a:p>
          <a:p>
            <a:r>
              <a:rPr lang="" sz="1600" b="1">
                <a:solidFill>
                  <a:prstClr val="white"/>
                </a:solidFill>
                <a:latin typeface="Tw Cen MT"/>
              </a:rPr>
              <a:t>Fibrinogen-degradation product</a:t>
            </a:r>
            <a:endParaRPr lang="en-US" sz="1600" b="1" dirty="0">
              <a:solidFill>
                <a:prstClr val="white"/>
              </a:solidFill>
              <a:latin typeface="Tw Cen MT"/>
            </a:endParaRPr>
          </a:p>
        </p:txBody>
      </p:sp>
    </p:spTree>
    <p:extLst>
      <p:ext uri="{BB962C8B-B14F-4D97-AF65-F5344CB8AC3E}">
        <p14:creationId xmlns:p14="http://schemas.microsoft.com/office/powerpoint/2010/main" val="31038537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B4DF4-0799-404E-99BE-7F390E777770}"/>
              </a:ext>
            </a:extLst>
          </p:cNvPr>
          <p:cNvSpPr>
            <a:spLocks noGrp="1"/>
          </p:cNvSpPr>
          <p:nvPr>
            <p:ph type="title"/>
          </p:nvPr>
        </p:nvSpPr>
        <p:spPr/>
        <p:txBody>
          <a:bodyPr/>
          <a:lstStyle/>
          <a:p>
            <a:r>
              <a:rPr lang="en-US"/>
              <a:t>Post-partum contraception planning </a:t>
            </a:r>
            <a:endParaRPr lang=""/>
          </a:p>
        </p:txBody>
      </p:sp>
      <p:sp>
        <p:nvSpPr>
          <p:cNvPr id="5" name="TextBox 4">
            <a:extLst>
              <a:ext uri="{FF2B5EF4-FFF2-40B4-BE49-F238E27FC236}">
                <a16:creationId xmlns:a16="http://schemas.microsoft.com/office/drawing/2014/main" id="{FA75623D-C276-0D4E-904B-A935B4AD600E}"/>
              </a:ext>
            </a:extLst>
          </p:cNvPr>
          <p:cNvSpPr txBox="1"/>
          <p:nvPr/>
        </p:nvSpPr>
        <p:spPr>
          <a:xfrm>
            <a:off x="5126263" y="1672091"/>
            <a:ext cx="3336472" cy="923330"/>
          </a:xfrm>
          <a:prstGeom prst="rect">
            <a:avLst/>
          </a:prstGeom>
          <a:noFill/>
        </p:spPr>
        <p:txBody>
          <a:bodyPr wrap="square" rtlCol="0">
            <a:spAutoFit/>
          </a:bodyPr>
          <a:lstStyle/>
          <a:p>
            <a:r>
              <a:rPr lang="en-US" sz="3600">
                <a:solidFill>
                  <a:prstClr val="black"/>
                </a:solidFill>
                <a:latin typeface="Tw Cen MT"/>
              </a:rPr>
              <a:t>If the mother</a:t>
            </a:r>
          </a:p>
          <a:p>
            <a:endParaRPr lang="">
              <a:solidFill>
                <a:prstClr val="white"/>
              </a:solidFill>
              <a:latin typeface="Tw Cen MT"/>
            </a:endParaRPr>
          </a:p>
        </p:txBody>
      </p:sp>
      <p:sp>
        <p:nvSpPr>
          <p:cNvPr id="19" name="Rectangle: Rounded Corners 18">
            <a:extLst>
              <a:ext uri="{FF2B5EF4-FFF2-40B4-BE49-F238E27FC236}">
                <a16:creationId xmlns:a16="http://schemas.microsoft.com/office/drawing/2014/main" id="{65F252BE-5D91-D045-9B49-0DAEF1698AFF}"/>
              </a:ext>
            </a:extLst>
          </p:cNvPr>
          <p:cNvSpPr/>
          <p:nvPr/>
        </p:nvSpPr>
        <p:spPr>
          <a:xfrm>
            <a:off x="3729265" y="2433780"/>
            <a:ext cx="18288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solidFill>
                <a:prstClr val="white"/>
              </a:solidFill>
              <a:latin typeface="Tw Cen MT"/>
            </a:endParaRPr>
          </a:p>
        </p:txBody>
      </p:sp>
      <p:sp>
        <p:nvSpPr>
          <p:cNvPr id="20" name="TextBox 19">
            <a:extLst>
              <a:ext uri="{FF2B5EF4-FFF2-40B4-BE49-F238E27FC236}">
                <a16:creationId xmlns:a16="http://schemas.microsoft.com/office/drawing/2014/main" id="{46FFE4F6-3894-174C-937B-8D2034544547}"/>
              </a:ext>
            </a:extLst>
          </p:cNvPr>
          <p:cNvSpPr txBox="1"/>
          <p:nvPr/>
        </p:nvSpPr>
        <p:spPr>
          <a:xfrm>
            <a:off x="3765633" y="2609516"/>
            <a:ext cx="1828800" cy="1477328"/>
          </a:xfrm>
          <a:prstGeom prst="rect">
            <a:avLst/>
          </a:prstGeom>
          <a:noFill/>
        </p:spPr>
        <p:txBody>
          <a:bodyPr wrap="square" rtlCol="0">
            <a:spAutoFit/>
          </a:bodyPr>
          <a:lstStyle/>
          <a:p>
            <a:r>
              <a:rPr lang="en-US">
                <a:solidFill>
                  <a:prstClr val="white"/>
                </a:solidFill>
                <a:latin typeface="Tw Cen MT"/>
              </a:rPr>
              <a:t>Breast feeding : progesterone only contraception(mini pill, Depo-Provera,implanon) </a:t>
            </a:r>
            <a:endParaRPr lang="">
              <a:solidFill>
                <a:prstClr val="white"/>
              </a:solidFill>
              <a:latin typeface="Tw Cen MT"/>
            </a:endParaRPr>
          </a:p>
        </p:txBody>
      </p:sp>
      <p:sp>
        <p:nvSpPr>
          <p:cNvPr id="21" name="Rectangle: Rounded Corners 20">
            <a:extLst>
              <a:ext uri="{FF2B5EF4-FFF2-40B4-BE49-F238E27FC236}">
                <a16:creationId xmlns:a16="http://schemas.microsoft.com/office/drawing/2014/main" id="{07F4A1F3-92AE-A343-9F1C-B3F75E3931E0}"/>
              </a:ext>
            </a:extLst>
          </p:cNvPr>
          <p:cNvSpPr/>
          <p:nvPr/>
        </p:nvSpPr>
        <p:spPr>
          <a:xfrm>
            <a:off x="7079426" y="2438376"/>
            <a:ext cx="18288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solidFill>
                <a:prstClr val="white"/>
              </a:solidFill>
              <a:latin typeface="Tw Cen MT"/>
            </a:endParaRPr>
          </a:p>
        </p:txBody>
      </p:sp>
      <p:sp>
        <p:nvSpPr>
          <p:cNvPr id="22" name="TextBox 21">
            <a:extLst>
              <a:ext uri="{FF2B5EF4-FFF2-40B4-BE49-F238E27FC236}">
                <a16:creationId xmlns:a16="http://schemas.microsoft.com/office/drawing/2014/main" id="{66D0A656-E3B1-8C46-86EA-318A5C696835}"/>
              </a:ext>
            </a:extLst>
          </p:cNvPr>
          <p:cNvSpPr txBox="1"/>
          <p:nvPr/>
        </p:nvSpPr>
        <p:spPr>
          <a:xfrm>
            <a:off x="7079426" y="2471017"/>
            <a:ext cx="1828800" cy="1754326"/>
          </a:xfrm>
          <a:prstGeom prst="rect">
            <a:avLst/>
          </a:prstGeom>
          <a:noFill/>
        </p:spPr>
        <p:txBody>
          <a:bodyPr wrap="square" rtlCol="0">
            <a:spAutoFit/>
          </a:bodyPr>
          <a:lstStyle/>
          <a:p>
            <a:r>
              <a:rPr lang="en-US">
                <a:solidFill>
                  <a:prstClr val="white"/>
                </a:solidFill>
                <a:latin typeface="Tw Cen MT"/>
              </a:rPr>
              <a:t>Non lactating: combined oral contraceptive pills , implanon… or intrauterine device</a:t>
            </a:r>
            <a:endParaRPr lang="">
              <a:solidFill>
                <a:prstClr val="white"/>
              </a:solidFill>
              <a:latin typeface="Tw Cen MT"/>
            </a:endParaRPr>
          </a:p>
        </p:txBody>
      </p:sp>
      <p:sp>
        <p:nvSpPr>
          <p:cNvPr id="23" name="Rectangle: Rounded Corners 22">
            <a:extLst>
              <a:ext uri="{FF2B5EF4-FFF2-40B4-BE49-F238E27FC236}">
                <a16:creationId xmlns:a16="http://schemas.microsoft.com/office/drawing/2014/main" id="{E6F36E39-27B0-CF41-B6E4-F40338ACF9FD}"/>
              </a:ext>
            </a:extLst>
          </p:cNvPr>
          <p:cNvSpPr/>
          <p:nvPr/>
        </p:nvSpPr>
        <p:spPr>
          <a:xfrm>
            <a:off x="5102760" y="4396874"/>
            <a:ext cx="2273050" cy="19116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solidFill>
                <a:prstClr val="white"/>
              </a:solidFill>
              <a:latin typeface="Tw Cen MT"/>
            </a:endParaRPr>
          </a:p>
        </p:txBody>
      </p:sp>
      <p:sp>
        <p:nvSpPr>
          <p:cNvPr id="24" name="TextBox 23">
            <a:extLst>
              <a:ext uri="{FF2B5EF4-FFF2-40B4-BE49-F238E27FC236}">
                <a16:creationId xmlns:a16="http://schemas.microsoft.com/office/drawing/2014/main" id="{5DBE8027-F6EC-6149-AB75-0F3C6D1EE5C5}"/>
              </a:ext>
            </a:extLst>
          </p:cNvPr>
          <p:cNvSpPr txBox="1"/>
          <p:nvPr/>
        </p:nvSpPr>
        <p:spPr>
          <a:xfrm>
            <a:off x="5145232" y="4438316"/>
            <a:ext cx="2273050" cy="1754326"/>
          </a:xfrm>
          <a:prstGeom prst="rect">
            <a:avLst/>
          </a:prstGeom>
          <a:noFill/>
        </p:spPr>
        <p:txBody>
          <a:bodyPr wrap="square" rtlCol="0">
            <a:spAutoFit/>
          </a:bodyPr>
          <a:lstStyle/>
          <a:p>
            <a:r>
              <a:rPr lang="en-US">
                <a:solidFill>
                  <a:prstClr val="white"/>
                </a:solidFill>
                <a:latin typeface="Tw Cen MT"/>
              </a:rPr>
              <a:t>If complete her family With any risks</a:t>
            </a:r>
          </a:p>
          <a:p>
            <a:r>
              <a:rPr lang="en-US">
                <a:solidFill>
                  <a:prstClr val="white"/>
                </a:solidFill>
                <a:latin typeface="Tw Cen MT"/>
              </a:rPr>
              <a:t>&gt;&gt;sterilization(bilateral complete or partial salpingectomy) Tubal ligation</a:t>
            </a:r>
            <a:endParaRPr lang="">
              <a:solidFill>
                <a:prstClr val="white"/>
              </a:solidFill>
              <a:latin typeface="Tw Cen MT"/>
            </a:endParaRPr>
          </a:p>
        </p:txBody>
      </p:sp>
    </p:spTree>
    <p:extLst>
      <p:ext uri="{BB962C8B-B14F-4D97-AF65-F5344CB8AC3E}">
        <p14:creationId xmlns:p14="http://schemas.microsoft.com/office/powerpoint/2010/main" val="42020875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74F278-5C1C-D642-80EC-D8BBD9AB8ADB}"/>
              </a:ext>
            </a:extLst>
          </p:cNvPr>
          <p:cNvSpPr>
            <a:spLocks noGrp="1"/>
          </p:cNvSpPr>
          <p:nvPr>
            <p:ph idx="1"/>
          </p:nvPr>
        </p:nvSpPr>
        <p:spPr/>
        <p:txBody>
          <a:bodyPr/>
          <a:lstStyle/>
          <a:p>
            <a:r>
              <a:rPr lang="" sz="2000" b="1">
                <a:solidFill>
                  <a:srgbClr val="232323"/>
                </a:solidFill>
                <a:latin typeface="Noto Sans" panose="020B0502040504020204" pitchFamily="34" charset="0"/>
              </a:rPr>
              <a:t>Routine immunizations</a:t>
            </a:r>
            <a:r>
              <a:rPr lang="en-US" sz="2000" b="1">
                <a:solidFill>
                  <a:srgbClr val="232323"/>
                </a:solidFill>
                <a:latin typeface="Noto Sans" panose="020B0502040504020204" pitchFamily="34" charset="0"/>
              </a:rPr>
              <a:t>:</a:t>
            </a:r>
            <a:r>
              <a:rPr lang="" sz="2000">
                <a:solidFill>
                  <a:srgbClr val="232323"/>
                </a:solidFill>
                <a:latin typeface="Noto Sans" panose="020B0502040504020204" pitchFamily="34" charset="0"/>
              </a:rPr>
              <a:t>Postpartum women, including those who are breastfeeding, should receive all recommended vaccines that could not be, or were not, administered during pregnancy (eg, measles/mumps/rubella, varicella, Tetanus toxoids diphtheria acellular pertussis [Tdap], human papillomavirus, influenza, COVID-19).</a:t>
            </a:r>
            <a:endParaRPr lang="en-US" sz="2000">
              <a:solidFill>
                <a:srgbClr val="232323"/>
              </a:solidFill>
              <a:latin typeface="Noto Sans" panose="020B0502040504020204" pitchFamily="34" charset="0"/>
            </a:endParaRPr>
          </a:p>
          <a:p>
            <a:r>
              <a:rPr lang="" sz="1600" b="1">
                <a:solidFill>
                  <a:srgbClr val="232323"/>
                </a:solidFill>
                <a:latin typeface="Noto Sans" panose="020B0502040504020204" pitchFamily="34" charset="0"/>
              </a:rPr>
              <a:t>Anti-D</a:t>
            </a:r>
            <a:r>
              <a:rPr lang="" sz="1600" b="1">
                <a:solidFill>
                  <a:schemeClr val="bg1"/>
                </a:solidFill>
                <a:latin typeface="Noto Sans" panose="020B0502040504020204" pitchFamily="34" charset="0"/>
              </a:rPr>
              <a:t> immune globulin</a:t>
            </a:r>
            <a:r>
              <a:rPr lang="" sz="1600">
                <a:solidFill>
                  <a:schemeClr val="bg1"/>
                </a:solidFill>
                <a:latin typeface="Noto Sans" panose="020B0502040504020204" pitchFamily="34" charset="0"/>
              </a:rPr>
              <a:t> — RhD-negative mothers of RhD-positive infants should be given </a:t>
            </a:r>
            <a:r>
              <a:rPr lang="" sz="1600" u="sng">
                <a:solidFill>
                  <a:schemeClr val="bg1"/>
                </a:solidFill>
                <a:latin typeface="Noto Sans" panose="020B0502040504020204" pitchFamily="34" charset="0"/>
                <a:hlinkClick r:id="rId2">
                  <a:extLst>
                    <a:ext uri="{A12FA001-AC4F-418D-AE19-62706E023703}">
                      <ahyp:hlinkClr xmlns:ahyp="http://schemas.microsoft.com/office/drawing/2018/hyperlinkcolor" val="tx"/>
                    </a:ext>
                  </a:extLst>
                </a:hlinkClick>
              </a:rPr>
              <a:t>anti-D immune globulin</a:t>
            </a:r>
            <a:r>
              <a:rPr lang="" sz="1600">
                <a:solidFill>
                  <a:schemeClr val="bg1"/>
                </a:solidFill>
                <a:latin typeface="Noto Sans" panose="020B0502040504020204" pitchFamily="34" charset="0"/>
              </a:rPr>
              <a:t> as soon as possible after delivery and within 72 hours</a:t>
            </a:r>
            <a:r>
              <a:rPr lang="" sz="1600">
                <a:solidFill>
                  <a:srgbClr val="232323"/>
                </a:solidFill>
                <a:latin typeface="Noto Sans" panose="020B0502040504020204" pitchFamily="34" charset="0"/>
              </a:rPr>
              <a:t>.</a:t>
            </a:r>
            <a:endParaRPr lang=""/>
          </a:p>
        </p:txBody>
      </p:sp>
    </p:spTree>
    <p:extLst>
      <p:ext uri="{BB962C8B-B14F-4D97-AF65-F5344CB8AC3E}">
        <p14:creationId xmlns:p14="http://schemas.microsoft.com/office/powerpoint/2010/main" val="2592986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077200" cy="868362"/>
          </a:xfrm>
        </p:spPr>
        <p:txBody>
          <a:bodyPr/>
          <a:lstStyle/>
          <a:p>
            <a:pPr algn="ctr"/>
            <a:r>
              <a:rPr lang="en-US" sz="4000" b="1" dirty="0"/>
              <a:t>Endometrium</a:t>
            </a:r>
            <a:endParaRPr lang="en-US" sz="4000" dirty="0"/>
          </a:p>
        </p:txBody>
      </p:sp>
      <p:sp>
        <p:nvSpPr>
          <p:cNvPr id="3" name="Content Placeholder 2"/>
          <p:cNvSpPr>
            <a:spLocks noGrp="1"/>
          </p:cNvSpPr>
          <p:nvPr>
            <p:ph idx="1"/>
          </p:nvPr>
        </p:nvSpPr>
        <p:spPr>
          <a:xfrm>
            <a:off x="1905000" y="1066801"/>
            <a:ext cx="8153400" cy="4830763"/>
          </a:xfrm>
        </p:spPr>
        <p:txBody>
          <a:bodyPr>
            <a:normAutofit fontScale="92500" lnSpcReduction="10000"/>
          </a:bodyPr>
          <a:lstStyle/>
          <a:p>
            <a:pPr algn="just"/>
            <a:r>
              <a:rPr lang="en-US" dirty="0"/>
              <a:t>The </a:t>
            </a:r>
            <a:r>
              <a:rPr lang="en-US" dirty="0">
                <a:solidFill>
                  <a:srgbClr val="FF0000"/>
                </a:solidFill>
              </a:rPr>
              <a:t>superficial lay</a:t>
            </a:r>
            <a:r>
              <a:rPr lang="en-US" dirty="0"/>
              <a:t>er becomes necrotic and is sloughed in the </a:t>
            </a:r>
            <a:r>
              <a:rPr lang="en-US" dirty="0">
                <a:solidFill>
                  <a:srgbClr val="FF0000"/>
                </a:solidFill>
              </a:rPr>
              <a:t>lochia</a:t>
            </a:r>
            <a:r>
              <a:rPr lang="en-US" dirty="0"/>
              <a:t>.</a:t>
            </a:r>
          </a:p>
          <a:p>
            <a:pPr marL="82296" indent="0" algn="just">
              <a:buNone/>
            </a:pPr>
            <a:endParaRPr lang="en-US" dirty="0"/>
          </a:p>
          <a:p>
            <a:pPr algn="just"/>
            <a:r>
              <a:rPr lang="en-US" dirty="0"/>
              <a:t>The </a:t>
            </a:r>
            <a:r>
              <a:rPr lang="en-US" dirty="0">
                <a:solidFill>
                  <a:srgbClr val="FF0000"/>
                </a:solidFill>
              </a:rPr>
              <a:t>basal layer </a:t>
            </a:r>
            <a:r>
              <a:rPr lang="en-US" dirty="0"/>
              <a:t>adjacent to the myometrium remains intact and is the source of new endometrium. </a:t>
            </a:r>
          </a:p>
          <a:p>
            <a:pPr algn="just"/>
            <a:endParaRPr lang="en-US" dirty="0"/>
          </a:p>
          <a:p>
            <a:pPr algn="just"/>
            <a:r>
              <a:rPr lang="en-US" dirty="0"/>
              <a:t>The </a:t>
            </a:r>
            <a:r>
              <a:rPr lang="en-US" dirty="0" err="1"/>
              <a:t>endometrium</a:t>
            </a:r>
            <a:r>
              <a:rPr lang="en-US" dirty="0"/>
              <a:t> arises from proliferation of the endometrial glandular remnants and the </a:t>
            </a:r>
            <a:r>
              <a:rPr lang="en-US" dirty="0" err="1"/>
              <a:t>stroma</a:t>
            </a:r>
            <a:r>
              <a:rPr lang="en-US" dirty="0"/>
              <a:t> of the inter glandular connective tissue.</a:t>
            </a:r>
          </a:p>
          <a:p>
            <a:pPr algn="just"/>
            <a:endParaRPr lang="en-US" dirty="0"/>
          </a:p>
        </p:txBody>
      </p:sp>
    </p:spTree>
    <p:extLst>
      <p:ext uri="{BB962C8B-B14F-4D97-AF65-F5344CB8AC3E}">
        <p14:creationId xmlns:p14="http://schemas.microsoft.com/office/powerpoint/2010/main" val="164973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16808"/>
            <a:ext cx="8077200" cy="1143000"/>
          </a:xfrm>
        </p:spPr>
        <p:txBody>
          <a:bodyPr/>
          <a:lstStyle/>
          <a:p>
            <a:pPr algn="ctr"/>
            <a:r>
              <a:rPr lang="en-US" b="1" dirty="0" err="1"/>
              <a:t>Endometrium</a:t>
            </a:r>
            <a:endParaRPr lang="en-US" b="1" dirty="0"/>
          </a:p>
        </p:txBody>
      </p:sp>
      <p:sp>
        <p:nvSpPr>
          <p:cNvPr id="4" name="מלבן 3"/>
          <p:cNvSpPr/>
          <p:nvPr/>
        </p:nvSpPr>
        <p:spPr>
          <a:xfrm>
            <a:off x="2495600" y="908721"/>
            <a:ext cx="7776864" cy="7180427"/>
          </a:xfrm>
          <a:prstGeom prst="rect">
            <a:avLst/>
          </a:prstGeom>
        </p:spPr>
        <p:txBody>
          <a:bodyPr wrap="square">
            <a:spAutoFit/>
          </a:bodyPr>
          <a:lstStyle/>
          <a:p>
            <a:pPr algn="just"/>
            <a:r>
              <a:rPr lang="en-US" b="1" dirty="0"/>
              <a:t>By the 10</a:t>
            </a:r>
            <a:r>
              <a:rPr lang="en-US" b="1" baseline="30000" dirty="0"/>
              <a:t>th</a:t>
            </a:r>
            <a:r>
              <a:rPr lang="en-US" b="1" dirty="0"/>
              <a:t> day</a:t>
            </a:r>
            <a:r>
              <a:rPr lang="en-US" sz="2000" dirty="0"/>
              <a:t>: endometrial glands  are evident </a:t>
            </a:r>
            <a:r>
              <a:rPr lang="en-US" dirty="0"/>
              <a:t>.</a:t>
            </a:r>
          </a:p>
          <a:p>
            <a:pPr algn="just"/>
            <a:endParaRPr lang="en-US" dirty="0"/>
          </a:p>
          <a:p>
            <a:pPr algn="just"/>
            <a:r>
              <a:rPr lang="en-US" dirty="0"/>
              <a:t> </a:t>
            </a:r>
            <a:r>
              <a:rPr lang="en-US" b="1" dirty="0"/>
              <a:t>By the day 16</a:t>
            </a:r>
            <a:r>
              <a:rPr lang="en-US" dirty="0"/>
              <a:t>: </a:t>
            </a:r>
            <a:r>
              <a:rPr lang="en-US" sz="2000" dirty="0"/>
              <a:t>the endometrium is restored. ( except at placental site)</a:t>
            </a:r>
          </a:p>
          <a:p>
            <a:pPr algn="just"/>
            <a:endParaRPr lang="en-US" sz="2000" dirty="0"/>
          </a:p>
          <a:p>
            <a:pPr algn="just"/>
            <a:r>
              <a:rPr lang="en-US" b="1" dirty="0"/>
              <a:t>At about 6 weeks</a:t>
            </a:r>
            <a:r>
              <a:rPr lang="en-US" dirty="0"/>
              <a:t>: </a:t>
            </a:r>
            <a:r>
              <a:rPr lang="en-US" sz="2000" dirty="0"/>
              <a:t>the endometrium of placental site is restored</a:t>
            </a:r>
          </a:p>
          <a:p>
            <a:pPr algn="just"/>
            <a:endParaRPr lang="en-US" dirty="0"/>
          </a:p>
          <a:p>
            <a:pPr>
              <a:lnSpc>
                <a:spcPct val="130000"/>
              </a:lnSpc>
              <a:buSzPct val="83000"/>
              <a:buFont typeface="Wingdings" pitchFamily="2" charset="2"/>
              <a:buChar char="Ø"/>
            </a:pPr>
            <a:r>
              <a:rPr lang="en-US" dirty="0">
                <a:latin typeface="Lucida Sans Unicode" pitchFamily="34" charset="0"/>
              </a:rPr>
              <a:t>The </a:t>
            </a:r>
            <a:r>
              <a:rPr lang="en-US" dirty="0">
                <a:solidFill>
                  <a:srgbClr val="FF0000"/>
                </a:solidFill>
                <a:latin typeface="Lucida Sans Unicode" pitchFamily="34" charset="0"/>
              </a:rPr>
              <a:t>placental site</a:t>
            </a:r>
            <a:r>
              <a:rPr lang="en-US" dirty="0">
                <a:latin typeface="Lucida Sans Unicode" pitchFamily="34" charset="0"/>
              </a:rPr>
              <a:t> undergoes a series of changes after delivery:</a:t>
            </a:r>
          </a:p>
          <a:p>
            <a:pPr>
              <a:lnSpc>
                <a:spcPct val="130000"/>
              </a:lnSpc>
              <a:buSzPct val="83000"/>
              <a:buFont typeface="Wingdings" pitchFamily="2" charset="2"/>
              <a:buChar char="Ø"/>
            </a:pPr>
            <a:endParaRPr lang="en-US" dirty="0">
              <a:latin typeface="Lucida Sans Unicode" pitchFamily="34" charset="0"/>
            </a:endParaRPr>
          </a:p>
          <a:p>
            <a:pPr marL="285750" indent="-285750">
              <a:lnSpc>
                <a:spcPct val="130000"/>
              </a:lnSpc>
              <a:buClr>
                <a:schemeClr val="accent2"/>
              </a:buClr>
              <a:buSzPct val="88000"/>
              <a:buFont typeface="Arial" pitchFamily="34" charset="0"/>
              <a:buChar char="•"/>
            </a:pPr>
            <a:r>
              <a:rPr lang="en-US" dirty="0">
                <a:solidFill>
                  <a:srgbClr val="FF0000"/>
                </a:solidFill>
                <a:latin typeface="Lucida Sans Unicode" pitchFamily="34" charset="0"/>
              </a:rPr>
              <a:t>Hemostasis</a:t>
            </a:r>
            <a:r>
              <a:rPr lang="en-US" dirty="0">
                <a:latin typeface="Lucida Sans Unicode" pitchFamily="34" charset="0"/>
              </a:rPr>
              <a:t> caused by arterial smooth muscle contraction and myometrium compression on the vessels ("physiologic ligatures”).</a:t>
            </a:r>
          </a:p>
          <a:p>
            <a:pPr>
              <a:lnSpc>
                <a:spcPct val="130000"/>
              </a:lnSpc>
              <a:buClr>
                <a:schemeClr val="accent2"/>
              </a:buClr>
              <a:buSzPct val="88000"/>
            </a:pPr>
            <a:r>
              <a:rPr lang="en-US" dirty="0">
                <a:latin typeface="Lucida Sans Unicode" pitchFamily="34" charset="0"/>
              </a:rPr>
              <a:t>     Consist of </a:t>
            </a:r>
            <a:r>
              <a:rPr lang="en-US" dirty="0" err="1">
                <a:latin typeface="Lucida Sans Unicode" pitchFamily="34" charset="0"/>
              </a:rPr>
              <a:t>thrombosed</a:t>
            </a:r>
            <a:r>
              <a:rPr lang="en-US" dirty="0">
                <a:latin typeface="Lucida Sans Unicode" pitchFamily="34" charset="0"/>
              </a:rPr>
              <a:t> vessels </a:t>
            </a:r>
          </a:p>
          <a:p>
            <a:pPr>
              <a:lnSpc>
                <a:spcPct val="130000"/>
              </a:lnSpc>
              <a:buClr>
                <a:schemeClr val="accent2"/>
              </a:buClr>
              <a:buSzPct val="88000"/>
              <a:buNone/>
            </a:pPr>
            <a:endParaRPr lang="en-US" dirty="0">
              <a:latin typeface="Lucida Sans Unicode" pitchFamily="34" charset="0"/>
            </a:endParaRPr>
          </a:p>
          <a:p>
            <a:pPr marL="285750" indent="-285750">
              <a:lnSpc>
                <a:spcPct val="130000"/>
              </a:lnSpc>
              <a:buClr>
                <a:schemeClr val="accent2"/>
              </a:buClr>
              <a:buSzPct val="88000"/>
              <a:buFont typeface="Arial" pitchFamily="34" charset="0"/>
              <a:buChar char="•"/>
            </a:pPr>
            <a:r>
              <a:rPr lang="en-US" dirty="0">
                <a:latin typeface="Lucida Sans Unicode" pitchFamily="34" charset="0"/>
              </a:rPr>
              <a:t>The </a:t>
            </a:r>
            <a:r>
              <a:rPr lang="en-US" dirty="0">
                <a:solidFill>
                  <a:srgbClr val="FF0000"/>
                </a:solidFill>
                <a:latin typeface="Lucida Sans Unicode" pitchFamily="34" charset="0"/>
              </a:rPr>
              <a:t>size</a:t>
            </a:r>
            <a:r>
              <a:rPr lang="en-US" dirty="0">
                <a:latin typeface="Lucida Sans Unicode" pitchFamily="34" charset="0"/>
              </a:rPr>
              <a:t> of the placental bed decreases by half, and the changes in the placental bed result in the quantity and quality of the lochia.</a:t>
            </a:r>
          </a:p>
          <a:p>
            <a:pPr algn="just"/>
            <a:r>
              <a:rPr lang="en-US" b="1" dirty="0"/>
              <a:t>placental site involution described as a process of exfoliation. (prevent scaring) </a:t>
            </a:r>
          </a:p>
          <a:p>
            <a:pPr algn="just"/>
            <a:endParaRPr lang="en-US" b="1" dirty="0"/>
          </a:p>
          <a:p>
            <a:pPr marL="285750" indent="-285750">
              <a:lnSpc>
                <a:spcPct val="130000"/>
              </a:lnSpc>
              <a:buClr>
                <a:schemeClr val="accent2"/>
              </a:buClr>
              <a:buSzPct val="88000"/>
              <a:buFont typeface="Arial" pitchFamily="34" charset="0"/>
              <a:buChar char="•"/>
            </a:pPr>
            <a:endParaRPr lang="ar-JO" sz="2000" b="1" dirty="0">
              <a:latin typeface="Lucida Sans Unicode" pitchFamily="34" charset="0"/>
              <a:cs typeface="Arial" pitchFamily="34" charset="0"/>
            </a:endParaRPr>
          </a:p>
          <a:p>
            <a:pPr lvl="1"/>
            <a:endParaRPr lang="en-MY" dirty="0"/>
          </a:p>
          <a:p>
            <a:pPr algn="just"/>
            <a:endParaRPr lang="en-US" dirty="0"/>
          </a:p>
          <a:p>
            <a:pPr algn="just"/>
            <a:endParaRPr lang="en-US" dirty="0"/>
          </a:p>
        </p:txBody>
      </p:sp>
    </p:spTree>
    <p:extLst>
      <p:ext uri="{BB962C8B-B14F-4D97-AF65-F5344CB8AC3E}">
        <p14:creationId xmlns:p14="http://schemas.microsoft.com/office/powerpoint/2010/main" val="421706136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Thatch">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4.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7189</TotalTime>
  <Words>6122</Words>
  <Application>Microsoft Office PowerPoint</Application>
  <PresentationFormat>Widescreen</PresentationFormat>
  <Paragraphs>639</Paragraphs>
  <Slides>77</Slides>
  <Notes>31</Notes>
  <HiddenSlides>0</HiddenSlides>
  <MMClips>0</MMClips>
  <ScaleCrop>false</ScaleCrop>
  <HeadingPairs>
    <vt:vector size="6" baseType="variant">
      <vt:variant>
        <vt:lpstr>Fonts Used</vt:lpstr>
      </vt:variant>
      <vt:variant>
        <vt:i4>22</vt:i4>
      </vt:variant>
      <vt:variant>
        <vt:lpstr>Theme</vt:lpstr>
      </vt:variant>
      <vt:variant>
        <vt:i4>4</vt:i4>
      </vt:variant>
      <vt:variant>
        <vt:lpstr>Slide Titles</vt:lpstr>
      </vt:variant>
      <vt:variant>
        <vt:i4>77</vt:i4>
      </vt:variant>
    </vt:vector>
  </HeadingPairs>
  <TitlesOfParts>
    <vt:vector size="103" baseType="lpstr">
      <vt:lpstr>Arial</vt:lpstr>
      <vt:lpstr>Arial Rounded</vt:lpstr>
      <vt:lpstr>Arial Rounded MT Bold</vt:lpstr>
      <vt:lpstr>Book Antiqua</vt:lpstr>
      <vt:lpstr>Calibri</vt:lpstr>
      <vt:lpstr>Calibri Light</vt:lpstr>
      <vt:lpstr>Cambria</vt:lpstr>
      <vt:lpstr>Frutiger W01</vt:lpstr>
      <vt:lpstr>Gill Sans MT</vt:lpstr>
      <vt:lpstr>LiberationSerif</vt:lpstr>
      <vt:lpstr>Lucida Sans</vt:lpstr>
      <vt:lpstr>Lucida Sans Unicode</vt:lpstr>
      <vt:lpstr>Monotype Sorts</vt:lpstr>
      <vt:lpstr>Noto Sans</vt:lpstr>
      <vt:lpstr>Open Sans</vt:lpstr>
      <vt:lpstr>Roboto</vt:lpstr>
      <vt:lpstr>Symbol</vt:lpstr>
      <vt:lpstr>Times New Roman</vt:lpstr>
      <vt:lpstr>Tw Cen MT</vt:lpstr>
      <vt:lpstr>Verdana</vt:lpstr>
      <vt:lpstr>Wingdings</vt:lpstr>
      <vt:lpstr>Wingdings 2</vt:lpstr>
      <vt:lpstr>Office Theme</vt:lpstr>
      <vt:lpstr>Solstice</vt:lpstr>
      <vt:lpstr>Thatch</vt:lpstr>
      <vt:lpstr>Hardcover</vt:lpstr>
      <vt:lpstr>Puerperium and It’s Complication</vt:lpstr>
      <vt:lpstr>Definition</vt:lpstr>
      <vt:lpstr>Objectives</vt:lpstr>
      <vt:lpstr>Genetical track change</vt:lpstr>
      <vt:lpstr>uterus involution </vt:lpstr>
      <vt:lpstr>Muscles</vt:lpstr>
      <vt:lpstr>Blood vessels</vt:lpstr>
      <vt:lpstr>Endometrium</vt:lpstr>
      <vt:lpstr>Endometrium</vt:lpstr>
      <vt:lpstr>Assess of involution : fundal height </vt:lpstr>
      <vt:lpstr>PowerPoint Presentation</vt:lpstr>
      <vt:lpstr>PowerPoint Presentation</vt:lpstr>
      <vt:lpstr>After Pain</vt:lpstr>
      <vt:lpstr>cervix</vt:lpstr>
      <vt:lpstr>PowerPoint Presentation</vt:lpstr>
      <vt:lpstr>Vagina</vt:lpstr>
      <vt:lpstr>PowerPoint Presentation</vt:lpstr>
      <vt:lpstr>hCG, hot flashes</vt:lpstr>
      <vt:lpstr>Ovulation and Menstruation</vt:lpstr>
      <vt:lpstr>2. General Physiological Changes </vt:lpstr>
      <vt:lpstr>Abdominal wall </vt:lpstr>
      <vt:lpstr>PowerPoint Presentation</vt:lpstr>
      <vt:lpstr> Cardiovascular System</vt:lpstr>
      <vt:lpstr>Blood</vt:lpstr>
      <vt:lpstr>Bowel function</vt:lpstr>
      <vt:lpstr>Urinary system - Bladder function</vt:lpstr>
      <vt:lpstr>Abnormal puerperium </vt:lpstr>
      <vt:lpstr>Psychological problems:</vt:lpstr>
      <vt:lpstr>Post Partum Depression PPD </vt:lpstr>
      <vt:lpstr>PowerPoint Presentation</vt:lpstr>
      <vt:lpstr>Who is at Risk for Postpartum Depression? </vt:lpstr>
      <vt:lpstr>Postpartum Psychosis </vt:lpstr>
      <vt:lpstr>PowerPoint Presentation</vt:lpstr>
      <vt:lpstr>PowerPoint Presentation</vt:lpstr>
      <vt:lpstr>Puerperal pyrexia</vt:lpstr>
      <vt:lpstr>Definition</vt:lpstr>
      <vt:lpstr>Introduction</vt:lpstr>
      <vt:lpstr>History</vt:lpstr>
      <vt:lpstr>Etiology</vt:lpstr>
      <vt:lpstr>Atelectasis</vt:lpstr>
      <vt:lpstr>Urinary tract infection</vt:lpstr>
      <vt:lpstr>Urinary tract infection </vt:lpstr>
      <vt:lpstr>Urinary tract infection </vt:lpstr>
      <vt:lpstr>Urinary tract infection </vt:lpstr>
      <vt:lpstr>Endometritis </vt:lpstr>
      <vt:lpstr>Endometritis</vt:lpstr>
      <vt:lpstr>Endometritis</vt:lpstr>
      <vt:lpstr>Endometritis</vt:lpstr>
      <vt:lpstr>Endometritis</vt:lpstr>
      <vt:lpstr>PowerPoint Presentation</vt:lpstr>
      <vt:lpstr>Wound infection</vt:lpstr>
      <vt:lpstr>Wound infection</vt:lpstr>
      <vt:lpstr>Septic pelvic Thrombophlebitis</vt:lpstr>
      <vt:lpstr>Septic pelvic Thrombophlebitis</vt:lpstr>
      <vt:lpstr>Septic pelvic Thrombophlebitis</vt:lpstr>
      <vt:lpstr>Breast engorgement</vt:lpstr>
      <vt:lpstr>Breast engorgement</vt:lpstr>
      <vt:lpstr>Infectious Mastitis</vt:lpstr>
      <vt:lpstr>Infectious Mastitis</vt:lpstr>
      <vt:lpstr>VTE and PE </vt:lpstr>
      <vt:lpstr>VTE and PE </vt:lpstr>
      <vt:lpstr>VTE and PE </vt:lpstr>
      <vt:lpstr>PowerPoint Presentation</vt:lpstr>
      <vt:lpstr>PowerPoint Presentation</vt:lpstr>
      <vt:lpstr>Post Partum Hemorrhage</vt:lpstr>
      <vt:lpstr>Postpartum hemorrhage is defined as blood loss in excess of 500 mL at the time of vaginal delivery or in excess of 1000 mL for cesarean delivery. Postpartum hemorrhage is a leading cause of maternal mortality worldwide. The prevalence of postpartum hemorrhage is approximately 1 to 3 % of all deliveries and accounts for 25% of all maternal deaths.      </vt:lpstr>
      <vt:lpstr>CAUSES OF POSTPARTUM HEMORRHAGE </vt:lpstr>
      <vt:lpstr>PowerPoint Presentation</vt:lpstr>
      <vt:lpstr>PowerPoint Presentation</vt:lpstr>
      <vt:lpstr>Clinical picture:  </vt:lpstr>
      <vt:lpstr>PowerPoint Presentation</vt:lpstr>
      <vt:lpstr>Management: </vt:lpstr>
      <vt:lpstr>PowerPoint Presentation</vt:lpstr>
      <vt:lpstr>PowerPoint Presentation</vt:lpstr>
      <vt:lpstr>PowerPoint Presentation</vt:lpstr>
      <vt:lpstr>Post-partum contraception planning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Puerperium and It’s Complication</dc:title>
  <dc:creator>Juman Alzaghari</dc:creator>
  <cp:lastModifiedBy>Juman Alzaghari</cp:lastModifiedBy>
  <cp:revision>57</cp:revision>
  <dcterms:created xsi:type="dcterms:W3CDTF">2021-11-13T10:09:26Z</dcterms:created>
  <dcterms:modified xsi:type="dcterms:W3CDTF">2021-11-18T11:28:42Z</dcterms:modified>
</cp:coreProperties>
</file>