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5" r:id="rId9"/>
    <p:sldId id="263" r:id="rId10"/>
    <p:sldId id="267" r:id="rId11"/>
    <p:sldId id="268" r:id="rId12"/>
    <p:sldId id="269" r:id="rId13"/>
    <p:sldId id="272" r:id="rId14"/>
    <p:sldId id="270" r:id="rId15"/>
    <p:sldId id="271" r:id="rId16"/>
    <p:sldId id="273" r:id="rId17"/>
    <p:sldId id="274" r:id="rId18"/>
    <p:sldId id="275" r:id="rId19"/>
    <p:sldId id="276" r:id="rId20"/>
    <p:sldId id="277" r:id="rId21"/>
    <p:sldId id="278" r:id="rId22"/>
    <p:sldId id="279" r:id="rId23"/>
    <p:sldId id="280" r:id="rId24"/>
    <p:sldId id="284" r:id="rId25"/>
    <p:sldId id="282"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3826-0051-DEA5-68EA-B8B7C809D7F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14B059-E5BA-F597-1B15-726DBE65FD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B9E8EBE-C154-4839-6F56-629008E6856F}"/>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5" name="Footer Placeholder 4">
            <a:extLst>
              <a:ext uri="{FF2B5EF4-FFF2-40B4-BE49-F238E27FC236}">
                <a16:creationId xmlns:a16="http://schemas.microsoft.com/office/drawing/2014/main" id="{BABA05F7-8883-1273-B864-6968333C4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B896D-A49A-96B9-A067-261564E708DE}"/>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192589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7281-5E02-F345-82F7-833891B3814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9569C5-BDAB-8CEB-EF9A-CD6E06000C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248768-B0D2-EA9A-F22C-2ECECC7A077B}"/>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5" name="Footer Placeholder 4">
            <a:extLst>
              <a:ext uri="{FF2B5EF4-FFF2-40B4-BE49-F238E27FC236}">
                <a16:creationId xmlns:a16="http://schemas.microsoft.com/office/drawing/2014/main" id="{8A6A2FB7-2C8B-1F7A-C92D-88FAF0CCF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804EF-0AA9-28B3-F4B6-69BA34CBFF0B}"/>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189299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9B37A-677A-299A-BDC0-36265C8C3EB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D0645A-B57B-FE6E-6BC5-5456C6F614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2B6A50-31EF-3A34-10FA-954D0E333FED}"/>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5" name="Footer Placeholder 4">
            <a:extLst>
              <a:ext uri="{FF2B5EF4-FFF2-40B4-BE49-F238E27FC236}">
                <a16:creationId xmlns:a16="http://schemas.microsoft.com/office/drawing/2014/main" id="{69EEC7FC-5263-687F-1A91-E755DB24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68C15-DCA6-743D-90E6-E91983CB85A2}"/>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185412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F9D2-AF0C-B51F-F7FF-ED9D3EE92E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0FB270-5401-1CA1-883F-F0401369EB9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A529C0-3725-F972-8905-835596F48FBC}"/>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5" name="Footer Placeholder 4">
            <a:extLst>
              <a:ext uri="{FF2B5EF4-FFF2-40B4-BE49-F238E27FC236}">
                <a16:creationId xmlns:a16="http://schemas.microsoft.com/office/drawing/2014/main" id="{FE969109-518A-1C06-01A2-11D1822B6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E21A2-DC06-B479-7B90-E56866CF60C0}"/>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41018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4A43-BDB6-FCB1-DE07-C4900C3B975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E306F23-AE1B-E022-0C9C-8E1DC63A02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7C8C4B-902E-FCD0-2CD6-09FA9D0CAA0D}"/>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5" name="Footer Placeholder 4">
            <a:extLst>
              <a:ext uri="{FF2B5EF4-FFF2-40B4-BE49-F238E27FC236}">
                <a16:creationId xmlns:a16="http://schemas.microsoft.com/office/drawing/2014/main" id="{0886C4AD-853C-2AC1-584A-1DD6F58AE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A9D59-FBCB-D5F8-20DC-326B506ADC82}"/>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171304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8D92-9AB2-B23C-91A0-5D52929C20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4FA7E8-A552-B878-6327-4FDF3237A1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C4DD71-3102-CDBB-8358-17E294FC555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7F9672-CA43-2438-ABEF-20E5213E5B52}"/>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6" name="Footer Placeholder 5">
            <a:extLst>
              <a:ext uri="{FF2B5EF4-FFF2-40B4-BE49-F238E27FC236}">
                <a16:creationId xmlns:a16="http://schemas.microsoft.com/office/drawing/2014/main" id="{7205E43D-A5DF-66FF-A750-BCE6F06DE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23D9D-8744-89B5-E56A-2D7C24E7AE44}"/>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162742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85AA-E13D-D60E-C8A1-9B792CBFB77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F9B01F-277F-1B8D-EB29-C5DE878EE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7C2C93-7B92-3DE0-6D40-D284739510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C4911EF-73D5-C6C1-5C8A-6DEF6DCF2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5E5557-948E-2EE4-3E10-AB4EC9FD90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07EB4FD-FCBA-F6E3-8E03-CAA00475DE1C}"/>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8" name="Footer Placeholder 7">
            <a:extLst>
              <a:ext uri="{FF2B5EF4-FFF2-40B4-BE49-F238E27FC236}">
                <a16:creationId xmlns:a16="http://schemas.microsoft.com/office/drawing/2014/main" id="{9B3496C4-24B9-1BAF-4051-E4E42366F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1B849-FFC2-7175-B482-A525FE6BCCB5}"/>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290058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4D07-CC4C-1325-0F3E-672F0C6EACA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4D0039-E4B4-6E37-F7EA-425E1E5C4022}"/>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4" name="Footer Placeholder 3">
            <a:extLst>
              <a:ext uri="{FF2B5EF4-FFF2-40B4-BE49-F238E27FC236}">
                <a16:creationId xmlns:a16="http://schemas.microsoft.com/office/drawing/2014/main" id="{5D8D0EF5-6B41-D419-2FF2-53CD0B5C36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D38B14-309B-6AA9-992A-9B4033ACB6F8}"/>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48811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A68F11-610F-374E-D039-0CBE5F5CE058}"/>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3" name="Footer Placeholder 2">
            <a:extLst>
              <a:ext uri="{FF2B5EF4-FFF2-40B4-BE49-F238E27FC236}">
                <a16:creationId xmlns:a16="http://schemas.microsoft.com/office/drawing/2014/main" id="{9B5344E8-507F-A092-D48B-0A58F0DE3F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8E60E-AD68-65CA-AACA-38D2B22BB3CF}"/>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176750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F50C-7031-8A9B-9414-F3D5C01E92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BE76FB-A53B-B5B6-91E8-2965271A0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FD0034-0102-D278-5004-4208D80CF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87F864-CF52-C1BD-BAAB-4D9318ECB573}"/>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6" name="Footer Placeholder 5">
            <a:extLst>
              <a:ext uri="{FF2B5EF4-FFF2-40B4-BE49-F238E27FC236}">
                <a16:creationId xmlns:a16="http://schemas.microsoft.com/office/drawing/2014/main" id="{A17AC129-9C65-6428-2F75-FB50CEEC9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EB84A-F0A5-A1DD-62D7-E8104EF0A978}"/>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400847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A5AC-ED26-1070-B503-0FD04194BB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FBFCEBF-CAF2-4C41-8DFC-DD6873A16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A3B242-D195-E88A-19E1-7D15326F0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E23CCA-DFB4-8C9D-75B4-2677B8830B4B}"/>
              </a:ext>
            </a:extLst>
          </p:cNvPr>
          <p:cNvSpPr>
            <a:spLocks noGrp="1"/>
          </p:cNvSpPr>
          <p:nvPr>
            <p:ph type="dt" sz="half" idx="10"/>
          </p:nvPr>
        </p:nvSpPr>
        <p:spPr/>
        <p:txBody>
          <a:bodyPr/>
          <a:lstStyle/>
          <a:p>
            <a:fld id="{A689472A-34EA-054F-A12B-91E167644E06}" type="datetimeFigureOut">
              <a:rPr lang="en-US" smtClean="0"/>
              <a:t>8/13/2024</a:t>
            </a:fld>
            <a:endParaRPr lang="en-US"/>
          </a:p>
        </p:txBody>
      </p:sp>
      <p:sp>
        <p:nvSpPr>
          <p:cNvPr id="6" name="Footer Placeholder 5">
            <a:extLst>
              <a:ext uri="{FF2B5EF4-FFF2-40B4-BE49-F238E27FC236}">
                <a16:creationId xmlns:a16="http://schemas.microsoft.com/office/drawing/2014/main" id="{09247FCA-672F-73A1-3AE9-1F6F3A923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3BAC5-6FD4-A5F5-69BC-B84F1B3D7206}"/>
              </a:ext>
            </a:extLst>
          </p:cNvPr>
          <p:cNvSpPr>
            <a:spLocks noGrp="1"/>
          </p:cNvSpPr>
          <p:nvPr>
            <p:ph type="sldNum" sz="quarter" idx="12"/>
          </p:nvPr>
        </p:nvSpPr>
        <p:spPr/>
        <p:txBody>
          <a:bodyPr/>
          <a:lstStyle/>
          <a:p>
            <a:fld id="{3C613AD2-A745-E040-A5FE-E46CC52108C5}" type="slidenum">
              <a:rPr lang="en-US" smtClean="0"/>
              <a:t>‹#›</a:t>
            </a:fld>
            <a:endParaRPr lang="en-US"/>
          </a:p>
        </p:txBody>
      </p:sp>
    </p:spTree>
    <p:extLst>
      <p:ext uri="{BB962C8B-B14F-4D97-AF65-F5344CB8AC3E}">
        <p14:creationId xmlns:p14="http://schemas.microsoft.com/office/powerpoint/2010/main" val="73376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3C67C-50AC-9B04-C713-11AEE0969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443E7D-BD4A-A6DE-7F79-6C1A1A66F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42C109-6C81-E7E5-566F-12B1F4749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89472A-34EA-054F-A12B-91E167644E06}" type="datetimeFigureOut">
              <a:rPr lang="en-US" smtClean="0"/>
              <a:t>8/13/2024</a:t>
            </a:fld>
            <a:endParaRPr lang="en-US"/>
          </a:p>
        </p:txBody>
      </p:sp>
      <p:sp>
        <p:nvSpPr>
          <p:cNvPr id="5" name="Footer Placeholder 4">
            <a:extLst>
              <a:ext uri="{FF2B5EF4-FFF2-40B4-BE49-F238E27FC236}">
                <a16:creationId xmlns:a16="http://schemas.microsoft.com/office/drawing/2014/main" id="{8E7DDC1C-3532-4001-04A2-9FBE581D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57BB72-99DA-5CC9-7F0A-CBFB3F9D0E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613AD2-A745-E040-A5FE-E46CC52108C5}" type="slidenum">
              <a:rPr lang="en-US" smtClean="0"/>
              <a:t>‹#›</a:t>
            </a:fld>
            <a:endParaRPr lang="en-US"/>
          </a:p>
        </p:txBody>
      </p:sp>
    </p:spTree>
    <p:extLst>
      <p:ext uri="{BB962C8B-B14F-4D97-AF65-F5344CB8AC3E}">
        <p14:creationId xmlns:p14="http://schemas.microsoft.com/office/powerpoint/2010/main" val="815661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 Id="rId5" Type="http://schemas.openxmlformats.org/officeDocument/2006/relationships/image" Target="../media/image12.jpeg" /><Relationship Id="rId4" Type="http://schemas.openxmlformats.org/officeDocument/2006/relationships/image" Target="../media/image11.jpeg"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7.tmp" /><Relationship Id="rId2" Type="http://schemas.openxmlformats.org/officeDocument/2006/relationships/image" Target="../media/image16.tmp" /><Relationship Id="rId1" Type="http://schemas.openxmlformats.org/officeDocument/2006/relationships/slideLayout" Target="../slideLayouts/slideLayout9.xml" /></Relationships>
</file>

<file path=ppt/slides/_rels/slide2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4611-09F1-0BEB-3339-5EA26EB04828}"/>
              </a:ext>
            </a:extLst>
          </p:cNvPr>
          <p:cNvSpPr>
            <a:spLocks noGrp="1"/>
          </p:cNvSpPr>
          <p:nvPr>
            <p:ph type="ctrTitle"/>
          </p:nvPr>
        </p:nvSpPr>
        <p:spPr>
          <a:xfrm>
            <a:off x="2130599" y="957952"/>
            <a:ext cx="8440288" cy="2594842"/>
          </a:xfrm>
        </p:spPr>
        <p:txBody>
          <a:bodyPr>
            <a:normAutofit fontScale="90000"/>
          </a:bodyPr>
          <a:lstStyle/>
          <a:p>
            <a:r>
              <a:rPr lang="en-US" sz="8000" dirty="0">
                <a:solidFill>
                  <a:srgbClr val="002060"/>
                </a:solidFill>
                <a:latin typeface="Amasis MT Pro Black" panose="02000000000000000000" pitchFamily="2" charset="0"/>
                <a:ea typeface="Amasis MT Pro Black" panose="02000000000000000000" pitchFamily="2" charset="0"/>
              </a:rPr>
              <a:t>Breast 3 </a:t>
            </a:r>
            <a:br>
              <a:rPr lang="en-US" sz="8000" dirty="0">
                <a:solidFill>
                  <a:srgbClr val="002060"/>
                </a:solidFill>
                <a:latin typeface="Amasis MT Pro Black" panose="02000000000000000000" pitchFamily="2" charset="0"/>
                <a:ea typeface="Amasis MT Pro Black" panose="02000000000000000000" pitchFamily="2" charset="0"/>
              </a:rPr>
            </a:br>
            <a:br>
              <a:rPr lang="en-US" sz="8000" dirty="0">
                <a:solidFill>
                  <a:srgbClr val="002060"/>
                </a:solidFill>
                <a:latin typeface="Amasis MT Pro Black" panose="02000000000000000000" pitchFamily="2" charset="0"/>
                <a:ea typeface="Amasis MT Pro Black" panose="02000000000000000000" pitchFamily="2" charset="0"/>
              </a:rPr>
            </a:br>
            <a:r>
              <a:rPr lang="en-US" sz="4800" i="1" dirty="0">
                <a:solidFill>
                  <a:schemeClr val="accent3">
                    <a:lumMod val="75000"/>
                  </a:schemeClr>
                </a:solidFill>
                <a:latin typeface="Aptos ExtraBold" panose="02000000000000000000" pitchFamily="2" charset="0"/>
                <a:ea typeface="Aptos ExtraBold" panose="02000000000000000000" pitchFamily="2" charset="0"/>
              </a:rPr>
              <a:t>( History taking &amp; Examination )</a:t>
            </a:r>
            <a:endParaRPr lang="en-US"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AFEA721-7E6A-61AF-0E7C-66F778B4F3C9}"/>
              </a:ext>
            </a:extLst>
          </p:cNvPr>
          <p:cNvSpPr>
            <a:spLocks noGrp="1"/>
          </p:cNvSpPr>
          <p:nvPr>
            <p:ph type="subTitle" idx="1"/>
          </p:nvPr>
        </p:nvSpPr>
        <p:spPr>
          <a:xfrm>
            <a:off x="3094016" y="4263158"/>
            <a:ext cx="6513454" cy="2594842"/>
          </a:xfrm>
        </p:spPr>
        <p:txBody>
          <a:bodyPr>
            <a:normAutofit/>
          </a:bodyPr>
          <a:lstStyle/>
          <a:p>
            <a:pPr marL="0" indent="0">
              <a:buNone/>
            </a:pPr>
            <a:r>
              <a:rPr lang="en-US" sz="3200" b="1" i="1" dirty="0">
                <a:solidFill>
                  <a:srgbClr val="002060"/>
                </a:solidFill>
              </a:rPr>
              <a:t>Tariq Khaled Aladwan, MD </a:t>
            </a:r>
          </a:p>
          <a:p>
            <a:pPr marL="0" indent="0">
              <a:buNone/>
            </a:pPr>
            <a:r>
              <a:rPr lang="en-US" dirty="0"/>
              <a:t> </a:t>
            </a:r>
            <a:r>
              <a:rPr lang="en-US" sz="2400" dirty="0">
                <a:solidFill>
                  <a:srgbClr val="002060"/>
                </a:solidFill>
              </a:rPr>
              <a:t>Consultant General, Laparoscopic and </a:t>
            </a:r>
          </a:p>
          <a:p>
            <a:pPr marL="0" indent="0">
              <a:buNone/>
            </a:pPr>
            <a:r>
              <a:rPr lang="en-US" sz="2400" dirty="0">
                <a:solidFill>
                  <a:srgbClr val="002060"/>
                </a:solidFill>
              </a:rPr>
              <a:t>      Oncoplastic Breast Surgery.</a:t>
            </a:r>
          </a:p>
          <a:p>
            <a:pPr marL="0" indent="0">
              <a:buNone/>
            </a:pPr>
            <a:r>
              <a:rPr lang="en-US" sz="2400" dirty="0">
                <a:solidFill>
                  <a:srgbClr val="002060"/>
                </a:solidFill>
              </a:rPr>
              <a:t>   Faculty Of Medicine, Mutah University.</a:t>
            </a:r>
            <a:r>
              <a:rPr lang="en-US" dirty="0"/>
              <a:t> </a:t>
            </a:r>
          </a:p>
          <a:p>
            <a:endParaRPr lang="en-US" dirty="0"/>
          </a:p>
        </p:txBody>
      </p:sp>
    </p:spTree>
    <p:extLst>
      <p:ext uri="{BB962C8B-B14F-4D97-AF65-F5344CB8AC3E}">
        <p14:creationId xmlns:p14="http://schemas.microsoft.com/office/powerpoint/2010/main" val="73645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8BA14-D192-8381-F45E-125CB5D4F724}"/>
              </a:ext>
            </a:extLst>
          </p:cNvPr>
          <p:cNvSpPr>
            <a:spLocks noGrp="1"/>
          </p:cNvSpPr>
          <p:nvPr>
            <p:ph idx="1"/>
          </p:nvPr>
        </p:nvSpPr>
        <p:spPr>
          <a:xfrm>
            <a:off x="704971" y="444099"/>
            <a:ext cx="10515600" cy="7386848"/>
          </a:xfrm>
        </p:spPr>
        <p:txBody>
          <a:bodyPr>
            <a:normAutofit/>
          </a:bodyPr>
          <a:lstStyle/>
          <a:p>
            <a:pPr marL="0" indent="0">
              <a:buNone/>
            </a:pPr>
            <a:r>
              <a:rPr lang="en-US" sz="3300" b="1" u="sng" dirty="0"/>
              <a:t>Exposure of these patient :</a:t>
            </a:r>
          </a:p>
          <a:p>
            <a:pPr marL="0" indent="0">
              <a:buNone/>
            </a:pPr>
            <a:r>
              <a:rPr lang="en-US" dirty="0"/>
              <a:t>  Patient should be undressed down to the waist </a:t>
            </a:r>
          </a:p>
          <a:p>
            <a:pPr marL="0" indent="0">
              <a:buNone/>
            </a:pPr>
            <a:endParaRPr lang="en-US" dirty="0"/>
          </a:p>
          <a:p>
            <a:pPr marL="0" indent="0">
              <a:buNone/>
            </a:pPr>
            <a:r>
              <a:rPr lang="en-US" sz="3300" b="1" u="sng" dirty="0"/>
              <a:t>Positioning of these patient :</a:t>
            </a:r>
            <a:endParaRPr lang="en-US" sz="3300" b="1" u="sng" dirty="0">
              <a:latin typeface="Arial" panose="020B0604020202020204" pitchFamily="34" charset="0"/>
              <a:cs typeface="Arial" panose="020B0604020202020204" pitchFamily="34" charset="0"/>
            </a:endParaRPr>
          </a:p>
          <a:p>
            <a:pPr marL="0" indent="0">
              <a:buNone/>
            </a:pPr>
            <a:r>
              <a:rPr lang="en-US" dirty="0"/>
              <a:t> &gt;&gt; Two complementary positions are used for breast examination :</a:t>
            </a:r>
          </a:p>
          <a:p>
            <a:r>
              <a:rPr lang="en-US" b="1" dirty="0"/>
              <a:t>Sitting upright </a:t>
            </a:r>
            <a:r>
              <a:rPr lang="en-US" dirty="0"/>
              <a:t>“especially during inspection” :</a:t>
            </a:r>
          </a:p>
          <a:p>
            <a:pPr marL="0" indent="0">
              <a:buNone/>
            </a:pPr>
            <a:r>
              <a:rPr lang="en-US" dirty="0"/>
              <a:t>   This position makes the breasts pendulous”. </a:t>
            </a:r>
          </a:p>
          <a:p>
            <a:r>
              <a:rPr lang="en-US" b="1" dirty="0"/>
              <a:t>Lying supine with head of the bed raised 45 degrees :</a:t>
            </a:r>
            <a:endParaRPr lang="en-US" dirty="0"/>
          </a:p>
          <a:p>
            <a:pPr marL="0" indent="0">
              <a:buNone/>
            </a:pPr>
            <a:r>
              <a:rPr lang="en-US" dirty="0"/>
              <a:t>    This position is the best compromise between lying flat which makes the breasts fall sideways.</a:t>
            </a:r>
          </a:p>
        </p:txBody>
      </p:sp>
    </p:spTree>
    <p:extLst>
      <p:ext uri="{BB962C8B-B14F-4D97-AF65-F5344CB8AC3E}">
        <p14:creationId xmlns:p14="http://schemas.microsoft.com/office/powerpoint/2010/main" val="294143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1E0C-9976-0619-F86D-918B772200F4}"/>
              </a:ext>
            </a:extLst>
          </p:cNvPr>
          <p:cNvSpPr>
            <a:spLocks noGrp="1"/>
          </p:cNvSpPr>
          <p:nvPr>
            <p:ph type="title"/>
          </p:nvPr>
        </p:nvSpPr>
        <p:spPr/>
        <p:txBody>
          <a:bodyPr>
            <a:normAutofit/>
          </a:bodyPr>
          <a:lstStyle/>
          <a:p>
            <a:r>
              <a:rPr lang="en-US" sz="4800" b="1" u="sng" dirty="0">
                <a:latin typeface="Arial" panose="020B0604020202020204" pitchFamily="34" charset="0"/>
                <a:cs typeface="Arial" panose="020B0604020202020204" pitchFamily="34" charset="0"/>
              </a:rPr>
              <a:t># Inspection :</a:t>
            </a:r>
          </a:p>
        </p:txBody>
      </p:sp>
      <p:sp>
        <p:nvSpPr>
          <p:cNvPr id="3" name="Content Placeholder 2">
            <a:extLst>
              <a:ext uri="{FF2B5EF4-FFF2-40B4-BE49-F238E27FC236}">
                <a16:creationId xmlns:a16="http://schemas.microsoft.com/office/drawing/2014/main" id="{B056B80D-AD24-6B91-F02B-AE9418FBF463}"/>
              </a:ext>
            </a:extLst>
          </p:cNvPr>
          <p:cNvSpPr>
            <a:spLocks noGrp="1"/>
          </p:cNvSpPr>
          <p:nvPr>
            <p:ph idx="1"/>
          </p:nvPr>
        </p:nvSpPr>
        <p:spPr>
          <a:xfrm>
            <a:off x="838200" y="1556825"/>
            <a:ext cx="10515600" cy="2881825"/>
          </a:xfrm>
        </p:spPr>
        <p:txBody>
          <a:bodyPr>
            <a:normAutofit/>
          </a:bodyPr>
          <a:lstStyle/>
          <a:p>
            <a:pPr marL="0" indent="0">
              <a:buNone/>
            </a:pPr>
            <a:r>
              <a:rPr lang="en-US" sz="1700" u="sng" dirty="0">
                <a:latin typeface="Arial" panose="020B0604020202020204" pitchFamily="34" charset="0"/>
                <a:cs typeface="Arial" panose="020B0604020202020204" pitchFamily="34" charset="0"/>
              </a:rPr>
              <a:t>&gt;&gt; Stand in front of the patient while she is in the sitting position and resting the hands on the thighs.</a:t>
            </a:r>
            <a:endParaRPr lang="en-US" dirty="0"/>
          </a:p>
          <a:p>
            <a:pPr marL="0" indent="0">
              <a:buNone/>
            </a:pPr>
            <a:endParaRPr lang="en-US" dirty="0"/>
          </a:p>
          <a:p>
            <a:pPr marL="0" indent="0">
              <a:buNone/>
            </a:pPr>
            <a:r>
              <a:rPr lang="en-US" sz="2000" b="1" u="sng" dirty="0">
                <a:latin typeface="Arial" panose="020B0604020202020204" pitchFamily="34" charset="0"/>
                <a:cs typeface="Arial" panose="020B0604020202020204" pitchFamily="34" charset="0"/>
              </a:rPr>
              <a:t>&gt;&gt; Size and symmetry :</a:t>
            </a:r>
          </a:p>
          <a:p>
            <a:pPr marL="0" indent="0">
              <a:buNone/>
            </a:pPr>
            <a:r>
              <a:rPr lang="en-US" sz="1600" dirty="0">
                <a:latin typeface="Arial" panose="020B0604020202020204" pitchFamily="34" charset="0"/>
                <a:cs typeface="Arial" panose="020B0604020202020204" pitchFamily="34" charset="0"/>
              </a:rPr>
              <a:t>The two sides</a:t>
            </a:r>
            <a:r>
              <a:rPr lang="en-US" sz="1600" b="1" dirty="0">
                <a:latin typeface="Arial" panose="020B0604020202020204" pitchFamily="34" charset="0"/>
                <a:cs typeface="Arial" panose="020B0604020202020204" pitchFamily="34" charset="0"/>
              </a:rPr>
              <a:t> must be compared</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examining the normal side first.</a:t>
            </a:r>
          </a:p>
          <a:p>
            <a:pPr marL="0" indent="0">
              <a:buNone/>
            </a:pPr>
            <a:r>
              <a:rPr lang="en-US" sz="1600" dirty="0">
                <a:latin typeface="Arial" panose="020B0604020202020204" pitchFamily="34" charset="0"/>
                <a:cs typeface="Arial" panose="020B0604020202020204" pitchFamily="34" charset="0"/>
              </a:rPr>
              <a:t>* There is enormous variation within individuals</a:t>
            </a:r>
          </a:p>
          <a:p>
            <a:pPr marL="0" indent="0">
              <a:buNone/>
            </a:pPr>
            <a:r>
              <a:rPr lang="en-US" sz="1600" dirty="0">
                <a:latin typeface="Arial" panose="020B0604020202020204" pitchFamily="34" charset="0"/>
                <a:cs typeface="Arial" panose="020B0604020202020204" pitchFamily="34" charset="0"/>
              </a:rPr>
              <a:t>* It is quite normal for there to be a difference between the sides. </a:t>
            </a:r>
          </a:p>
          <a:p>
            <a:pPr marL="0" indent="0">
              <a:buNone/>
            </a:pPr>
            <a:r>
              <a:rPr lang="en-US" sz="1600" dirty="0">
                <a:latin typeface="Arial" panose="020B0604020202020204" pitchFamily="34" charset="0"/>
                <a:cs typeface="Arial" panose="020B0604020202020204" pitchFamily="34" charset="0"/>
              </a:rPr>
              <a:t>* However, any marked size difference of recent onset is likely to be caused by significant pathology.</a:t>
            </a:r>
          </a:p>
        </p:txBody>
      </p:sp>
      <p:pic>
        <p:nvPicPr>
          <p:cNvPr id="4" name="Picture 3">
            <a:extLst>
              <a:ext uri="{FF2B5EF4-FFF2-40B4-BE49-F238E27FC236}">
                <a16:creationId xmlns:a16="http://schemas.microsoft.com/office/drawing/2014/main" id="{848BF792-9001-64D0-9855-28B859148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126" y="4305421"/>
            <a:ext cx="5895975" cy="2419350"/>
          </a:xfrm>
          <a:prstGeom prst="rect">
            <a:avLst/>
          </a:prstGeom>
        </p:spPr>
      </p:pic>
    </p:spTree>
    <p:extLst>
      <p:ext uri="{BB962C8B-B14F-4D97-AF65-F5344CB8AC3E}">
        <p14:creationId xmlns:p14="http://schemas.microsoft.com/office/powerpoint/2010/main" val="332206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F67FD-647A-584F-C667-77EF49DB5CB2}"/>
              </a:ext>
            </a:extLst>
          </p:cNvPr>
          <p:cNvSpPr>
            <a:spLocks noGrp="1"/>
          </p:cNvSpPr>
          <p:nvPr>
            <p:ph idx="1"/>
          </p:nvPr>
        </p:nvSpPr>
        <p:spPr>
          <a:xfrm>
            <a:off x="838200" y="641360"/>
            <a:ext cx="10515600" cy="4351338"/>
          </a:xfrm>
        </p:spPr>
        <p:txBody>
          <a:bodyPr>
            <a:normAutofit/>
          </a:bodyPr>
          <a:lstStyle/>
          <a:p>
            <a:pPr marL="0" indent="0">
              <a:buNone/>
            </a:pPr>
            <a:r>
              <a:rPr lang="en-US" sz="2000" b="1" u="sng" dirty="0">
                <a:latin typeface="Arial" panose="020B0604020202020204" pitchFamily="34" charset="0"/>
                <a:cs typeface="Arial" panose="020B0604020202020204" pitchFamily="34" charset="0"/>
              </a:rPr>
              <a:t>&gt;&gt; Shape and contour :</a:t>
            </a:r>
          </a:p>
          <a:p>
            <a:pPr marL="0" indent="0">
              <a:buNone/>
            </a:pPr>
            <a:endParaRPr lang="en-US" sz="2000" b="1" u="sng"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Whether the breast has normal shape or </a:t>
            </a:r>
          </a:p>
          <a:p>
            <a:pPr marL="0" indent="0">
              <a:buNone/>
            </a:pPr>
            <a:r>
              <a:rPr lang="en-US" sz="1600" dirty="0">
                <a:latin typeface="Arial" panose="020B0604020202020204" pitchFamily="34" charset="0"/>
                <a:cs typeface="Arial" panose="020B0604020202020204" pitchFamily="34" charset="0"/>
              </a:rPr>
              <a:t>Disfigured.</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&gt;&gt; Visible swelling ;</a:t>
            </a:r>
          </a:p>
          <a:p>
            <a:pPr marL="0" indent="0">
              <a:buNone/>
            </a:pPr>
            <a:endParaRPr lang="en-US" sz="2000" b="1" u="sng"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Comment if there is any visible swelling on inspection </a:t>
            </a:r>
          </a:p>
          <a:p>
            <a:pPr marL="0" indent="0">
              <a:buNone/>
            </a:pPr>
            <a:r>
              <a:rPr lang="en-US" sz="1600" dirty="0">
                <a:latin typeface="Arial" panose="020B0604020202020204" pitchFamily="34" charset="0"/>
                <a:cs typeface="Arial" panose="020B0604020202020204" pitchFamily="34" charset="0"/>
              </a:rPr>
              <a:t> (number, shape and size).</a:t>
            </a:r>
          </a:p>
        </p:txBody>
      </p:sp>
      <p:pic>
        <p:nvPicPr>
          <p:cNvPr id="4" name="Picture 3">
            <a:extLst>
              <a:ext uri="{FF2B5EF4-FFF2-40B4-BE49-F238E27FC236}">
                <a16:creationId xmlns:a16="http://schemas.microsoft.com/office/drawing/2014/main" id="{43C9B6F2-62CB-012E-F97C-9EA289A44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721" y="641360"/>
            <a:ext cx="3544337" cy="2616421"/>
          </a:xfrm>
          <a:prstGeom prst="rect">
            <a:avLst/>
          </a:prstGeom>
        </p:spPr>
      </p:pic>
      <p:pic>
        <p:nvPicPr>
          <p:cNvPr id="5" name="Picture 4">
            <a:extLst>
              <a:ext uri="{FF2B5EF4-FFF2-40B4-BE49-F238E27FC236}">
                <a16:creationId xmlns:a16="http://schemas.microsoft.com/office/drawing/2014/main" id="{C3FB92D3-465F-5D02-B9BB-5025D4CD2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622" y="4100515"/>
            <a:ext cx="6053436" cy="2406268"/>
          </a:xfrm>
          <a:prstGeom prst="rect">
            <a:avLst/>
          </a:prstGeom>
        </p:spPr>
      </p:pic>
    </p:spTree>
    <p:extLst>
      <p:ext uri="{BB962C8B-B14F-4D97-AF65-F5344CB8AC3E}">
        <p14:creationId xmlns:p14="http://schemas.microsoft.com/office/powerpoint/2010/main" val="174579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5B2F-3E5A-79E4-CE82-9E519E56FE29}"/>
              </a:ext>
            </a:extLst>
          </p:cNvPr>
          <p:cNvSpPr>
            <a:spLocks noGrp="1"/>
          </p:cNvSpPr>
          <p:nvPr>
            <p:ph idx="1"/>
          </p:nvPr>
        </p:nvSpPr>
        <p:spPr>
          <a:xfrm>
            <a:off x="838200" y="677995"/>
            <a:ext cx="8931980" cy="5502009"/>
          </a:xfrm>
        </p:spPr>
        <p:txBody>
          <a:bodyPr>
            <a:normAutofit/>
          </a:bodyPr>
          <a:lstStyle/>
          <a:p>
            <a:pPr marL="0" indent="0">
              <a:buNone/>
            </a:pPr>
            <a:r>
              <a:rPr lang="en-US" sz="2000" b="1" u="sng" dirty="0">
                <a:latin typeface="Arial" panose="020B0604020202020204" pitchFamily="34" charset="0"/>
                <a:cs typeface="Arial" panose="020B0604020202020204" pitchFamily="34" charset="0"/>
              </a:rPr>
              <a:t>&gt;&gt; The breast skin :</a:t>
            </a:r>
          </a:p>
          <a:p>
            <a:pPr marL="0" indent="0">
              <a:buNone/>
            </a:pPr>
            <a:endParaRPr lang="en-US" sz="2000" b="1" u="sng"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Observe if there is any :</a:t>
            </a:r>
          </a:p>
          <a:p>
            <a:pPr marL="0" indent="0">
              <a:buNone/>
            </a:pPr>
            <a:r>
              <a:rPr lang="en-US" sz="1600" dirty="0">
                <a:latin typeface="Arial" panose="020B0604020202020204" pitchFamily="34" charset="0"/>
                <a:cs typeface="Arial" panose="020B0604020202020204" pitchFamily="34" charset="0"/>
              </a:rPr>
              <a:t>* Redness </a:t>
            </a:r>
          </a:p>
          <a:p>
            <a:pPr marL="0" indent="0">
              <a:buNone/>
            </a:pPr>
            <a:r>
              <a:rPr lang="en-US" sz="1600" dirty="0">
                <a:latin typeface="Arial" panose="020B0604020202020204" pitchFamily="34" charset="0"/>
                <a:cs typeface="Arial" panose="020B0604020202020204" pitchFamily="34" charset="0"/>
              </a:rPr>
              <a:t>* Dilated veins </a:t>
            </a:r>
          </a:p>
          <a:p>
            <a:pPr marL="0" indent="0">
              <a:buNone/>
            </a:pPr>
            <a:r>
              <a:rPr lang="en-US" sz="1600" dirty="0">
                <a:latin typeface="Arial" panose="020B0604020202020204" pitchFamily="34" charset="0"/>
                <a:cs typeface="Arial" panose="020B0604020202020204" pitchFamily="34" charset="0"/>
              </a:rPr>
              <a:t>* Scars </a:t>
            </a:r>
          </a:p>
          <a:p>
            <a:pPr marL="0" indent="0">
              <a:buNone/>
            </a:pPr>
            <a:r>
              <a:rPr lang="en-US" sz="1600" dirty="0">
                <a:latin typeface="Arial" panose="020B0604020202020204" pitchFamily="34" charset="0"/>
                <a:cs typeface="Arial" panose="020B0604020202020204" pitchFamily="34" charset="0"/>
              </a:rPr>
              <a:t>* Peau de'orange:</a:t>
            </a:r>
          </a:p>
          <a:p>
            <a:pPr marL="0" indent="0">
              <a:buNone/>
            </a:pPr>
            <a:r>
              <a:rPr lang="en-US" sz="1600" dirty="0">
                <a:latin typeface="Arial" panose="020B0604020202020204" pitchFamily="34" charset="0"/>
                <a:cs typeface="Arial" panose="020B0604020202020204" pitchFamily="34" charset="0"/>
              </a:rPr>
              <a:t>                        Cutaneous lymphatic edema. Where the affected skin is tethered by </a:t>
            </a:r>
          </a:p>
          <a:p>
            <a:pPr marL="0" indent="0">
              <a:buNone/>
            </a:pPr>
            <a:r>
              <a:rPr lang="en-US" sz="1600" dirty="0">
                <a:latin typeface="Arial" panose="020B0604020202020204" pitchFamily="34" charset="0"/>
                <a:cs typeface="Arial" panose="020B0604020202020204" pitchFamily="34" charset="0"/>
              </a:rPr>
              <a:t>                        the sweat ducts where it cannot swell, leading to an appearance that </a:t>
            </a:r>
          </a:p>
          <a:p>
            <a:pPr marL="0" indent="0">
              <a:buNone/>
            </a:pPr>
            <a:r>
              <a:rPr lang="en-US" sz="1600" dirty="0">
                <a:latin typeface="Arial" panose="020B0604020202020204" pitchFamily="34" charset="0"/>
                <a:cs typeface="Arial" panose="020B0604020202020204" pitchFamily="34" charset="0"/>
              </a:rPr>
              <a:t>                         resembles orange skin.</a:t>
            </a:r>
            <a:r>
              <a:rPr lang="en-US" sz="1600" u="sng" dirty="0">
                <a:latin typeface="Arial" panose="020B0604020202020204" pitchFamily="34" charset="0"/>
                <a:cs typeface="Arial" panose="020B0604020202020204" pitchFamily="34" charset="0"/>
              </a:rPr>
              <a:t> “it can be a sign of malignancy”</a:t>
            </a:r>
          </a:p>
          <a:p>
            <a:pPr marL="0" indent="0">
              <a:buNone/>
            </a:pPr>
            <a:r>
              <a:rPr lang="en-US" sz="1600" dirty="0">
                <a:latin typeface="Arial" panose="020B0604020202020204" pitchFamily="34" charset="0"/>
                <a:cs typeface="Arial" panose="020B0604020202020204" pitchFamily="34" charset="0"/>
              </a:rPr>
              <a:t>* Puckering (wrinkling) due to skin fixation by tumor.</a:t>
            </a:r>
          </a:p>
          <a:p>
            <a:pPr marL="0" indent="0">
              <a:buNone/>
            </a:pPr>
            <a:r>
              <a:rPr lang="en-US" sz="1600" dirty="0">
                <a:latin typeface="Arial" panose="020B0604020202020204" pitchFamily="34" charset="0"/>
                <a:cs typeface="Arial" panose="020B0604020202020204" pitchFamily="34" charset="0"/>
              </a:rPr>
              <a:t>* Dimpling (ligaments of cooper invasion).</a:t>
            </a:r>
          </a:p>
          <a:p>
            <a:pPr marL="0" indent="0">
              <a:buNone/>
            </a:pPr>
            <a:r>
              <a:rPr lang="en-US" sz="1600" dirty="0">
                <a:latin typeface="Arial" panose="020B0604020202020204" pitchFamily="34" charset="0"/>
                <a:cs typeface="Arial" panose="020B0604020202020204" pitchFamily="34" charset="0"/>
              </a:rPr>
              <a:t>* Nodules.</a:t>
            </a:r>
          </a:p>
          <a:p>
            <a:pPr marL="0" indent="0">
              <a:buNone/>
            </a:pPr>
            <a:r>
              <a:rPr lang="en-US" sz="1600" dirty="0">
                <a:latin typeface="Arial" panose="020B0604020202020204" pitchFamily="34" charset="0"/>
                <a:cs typeface="Arial" panose="020B0604020202020204" pitchFamily="34" charset="0"/>
              </a:rPr>
              <a:t>* Ulceration.</a:t>
            </a:r>
          </a:p>
        </p:txBody>
      </p:sp>
      <p:pic>
        <p:nvPicPr>
          <p:cNvPr id="4" name="Picture 3">
            <a:extLst>
              <a:ext uri="{FF2B5EF4-FFF2-40B4-BE49-F238E27FC236}">
                <a16:creationId xmlns:a16="http://schemas.microsoft.com/office/drawing/2014/main" id="{FECB0862-0FAE-49F3-1157-FC0D60773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4436" y="675038"/>
            <a:ext cx="2223645" cy="2478994"/>
          </a:xfrm>
          <a:prstGeom prst="rect">
            <a:avLst/>
          </a:prstGeom>
        </p:spPr>
      </p:pic>
      <p:pic>
        <p:nvPicPr>
          <p:cNvPr id="5" name="Picture 4">
            <a:extLst>
              <a:ext uri="{FF2B5EF4-FFF2-40B4-BE49-F238E27FC236}">
                <a16:creationId xmlns:a16="http://schemas.microsoft.com/office/drawing/2014/main" id="{E6EECF3F-CE2A-33BB-6990-E6CB35691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180" y="2354030"/>
            <a:ext cx="2223645" cy="2387354"/>
          </a:xfrm>
          <a:prstGeom prst="rect">
            <a:avLst/>
          </a:prstGeom>
        </p:spPr>
      </p:pic>
      <p:pic>
        <p:nvPicPr>
          <p:cNvPr id="6" name="Picture 5">
            <a:extLst>
              <a:ext uri="{FF2B5EF4-FFF2-40B4-BE49-F238E27FC236}">
                <a16:creationId xmlns:a16="http://schemas.microsoft.com/office/drawing/2014/main" id="{ECE4EC8A-99FF-4B0B-438B-163B84BBF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070" y="4424832"/>
            <a:ext cx="2223645" cy="2433168"/>
          </a:xfrm>
          <a:prstGeom prst="rect">
            <a:avLst/>
          </a:prstGeom>
        </p:spPr>
      </p:pic>
    </p:spTree>
    <p:extLst>
      <p:ext uri="{BB962C8B-B14F-4D97-AF65-F5344CB8AC3E}">
        <p14:creationId xmlns:p14="http://schemas.microsoft.com/office/powerpoint/2010/main" val="287768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B935A-D334-8732-7CE5-02D21FA60E20}"/>
              </a:ext>
            </a:extLst>
          </p:cNvPr>
          <p:cNvSpPr>
            <a:spLocks noGrp="1"/>
          </p:cNvSpPr>
          <p:nvPr>
            <p:ph idx="1"/>
          </p:nvPr>
        </p:nvSpPr>
        <p:spPr>
          <a:xfrm>
            <a:off x="838199" y="0"/>
            <a:ext cx="11019245" cy="3893269"/>
          </a:xfrm>
        </p:spPr>
        <p:txBody>
          <a:bodyPr>
            <a:norm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&gt;&gt; Ask the patient to do some maneuvers that may help in making these signs more visible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Ask the patient to press her hands firmly on her hips to contract the pectoral muscles and inspect again, this may reveal previously invisible swelling.</a:t>
            </a:r>
          </a:p>
          <a:p>
            <a:pPr marL="0" indent="0">
              <a:buNone/>
            </a:pPr>
            <a:r>
              <a:rPr lang="en-US" sz="1600" dirty="0">
                <a:latin typeface="Arial" panose="020B0604020202020204" pitchFamily="34" charset="0"/>
                <a:cs typeface="Arial" panose="020B0604020202020204" pitchFamily="34" charset="0"/>
              </a:rPr>
              <a:t>* Ask her to slowly raise her arms above her head, as skin changes become more apparent particularly tethering to a carcinoma, and to enable to expose the underside of breast, </a:t>
            </a:r>
          </a:p>
          <a:p>
            <a:pPr marL="0" indent="0">
              <a:buNone/>
            </a:pPr>
            <a:r>
              <a:rPr lang="en-US" sz="1600" dirty="0">
                <a:latin typeface="Arial" panose="020B0604020202020204" pitchFamily="34" charset="0"/>
                <a:cs typeface="Arial" panose="020B0604020202020204" pitchFamily="34" charset="0"/>
              </a:rPr>
              <a:t>* Ask her to lean forward to expose the whole breast and exacerbate skin dimpling. </a:t>
            </a:r>
          </a:p>
          <a:p>
            <a:pPr marL="0" indent="0">
              <a:buNone/>
            </a:pPr>
            <a:r>
              <a:rPr lang="en-US" sz="1600" dirty="0">
                <a:latin typeface="Arial" panose="020B0604020202020204" pitchFamily="34" charset="0"/>
                <a:cs typeface="Arial" panose="020B0604020202020204" pitchFamily="34" charset="0"/>
              </a:rPr>
              <a:t>* Inspect axillary tail for visible swell</a:t>
            </a:r>
          </a:p>
        </p:txBody>
      </p:sp>
      <p:pic>
        <p:nvPicPr>
          <p:cNvPr id="4" name="Picture 3">
            <a:extLst>
              <a:ext uri="{FF2B5EF4-FFF2-40B4-BE49-F238E27FC236}">
                <a16:creationId xmlns:a16="http://schemas.microsoft.com/office/drawing/2014/main" id="{37097725-6D88-A383-6D29-15D8B1337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02" y="3576328"/>
            <a:ext cx="8941195" cy="3281672"/>
          </a:xfrm>
          <a:prstGeom prst="rect">
            <a:avLst/>
          </a:prstGeom>
        </p:spPr>
      </p:pic>
    </p:spTree>
    <p:extLst>
      <p:ext uri="{BB962C8B-B14F-4D97-AF65-F5344CB8AC3E}">
        <p14:creationId xmlns:p14="http://schemas.microsoft.com/office/powerpoint/2010/main" val="351068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81321E-1BF4-9D9D-37BC-9ECD5ED1A1BA}"/>
              </a:ext>
            </a:extLst>
          </p:cNvPr>
          <p:cNvSpPr>
            <a:spLocks noGrp="1"/>
          </p:cNvSpPr>
          <p:nvPr>
            <p:ph idx="1"/>
          </p:nvPr>
        </p:nvSpPr>
        <p:spPr>
          <a:xfrm>
            <a:off x="838199" y="636542"/>
            <a:ext cx="9286591" cy="5540421"/>
          </a:xfrm>
        </p:spPr>
        <p:txBody>
          <a:bodyPr>
            <a:normAutofit fontScale="55000" lnSpcReduction="20000"/>
          </a:bodyPr>
          <a:lstStyle/>
          <a:p>
            <a:pPr marL="0" indent="0">
              <a:buNone/>
            </a:pPr>
            <a:endParaRPr lang="en-US" sz="1600" u="sng" dirty="0">
              <a:latin typeface="Arial" panose="020B0604020202020204" pitchFamily="34" charset="0"/>
              <a:cs typeface="Arial" panose="020B0604020202020204" pitchFamily="34" charset="0"/>
            </a:endParaRPr>
          </a:p>
          <a:p>
            <a:pPr marL="0" indent="0">
              <a:buNone/>
            </a:pPr>
            <a:r>
              <a:rPr lang="en-US" sz="2400" b="1" u="sng" dirty="0">
                <a:latin typeface="Arial" panose="020B0604020202020204" pitchFamily="34" charset="0"/>
                <a:cs typeface="Arial" panose="020B0604020202020204" pitchFamily="34" charset="0"/>
              </a:rPr>
              <a:t>&gt;&gt; The nipples and areolae: (4 Ds)  :</a:t>
            </a:r>
          </a:p>
          <a:p>
            <a:pPr marL="0" indent="0">
              <a:buNone/>
            </a:pPr>
            <a:r>
              <a:rPr lang="en-US" sz="2100" u="sng" dirty="0">
                <a:latin typeface="Arial" panose="020B0604020202020204" pitchFamily="34" charset="0"/>
                <a:cs typeface="Arial" panose="020B0604020202020204" pitchFamily="34" charset="0"/>
              </a:rPr>
              <a:t>Observe if there is any: </a:t>
            </a:r>
          </a:p>
          <a:p>
            <a:pPr marL="0" indent="0">
              <a:buNone/>
            </a:pPr>
            <a:r>
              <a:rPr lang="en-US" sz="2600" dirty="0">
                <a:latin typeface="Arial" panose="020B0604020202020204" pitchFamily="34" charset="0"/>
                <a:cs typeface="Arial" panose="020B0604020202020204" pitchFamily="34" charset="0"/>
              </a:rPr>
              <a:t>* Depression (Retraction or Inversion) :</a:t>
            </a:r>
          </a:p>
          <a:p>
            <a:pPr marL="0" indent="0">
              <a:buNone/>
            </a:pPr>
            <a:r>
              <a:rPr lang="en-US" sz="2600" dirty="0">
                <a:latin typeface="Arial" panose="020B0604020202020204" pitchFamily="34" charset="0"/>
                <a:cs typeface="Arial" panose="020B0604020202020204" pitchFamily="34" charset="0"/>
              </a:rPr>
              <a:t>       It may be congenital. Recent inversion raises the suspicion for malignancy.</a:t>
            </a:r>
          </a:p>
          <a:p>
            <a:pPr marL="0" indent="0">
              <a:buNone/>
            </a:pPr>
            <a:r>
              <a:rPr lang="en-US" sz="2600" dirty="0">
                <a:latin typeface="Arial" panose="020B0604020202020204" pitchFamily="34" charset="0"/>
                <a:cs typeface="Arial" panose="020B0604020202020204" pitchFamily="34" charset="0"/>
              </a:rPr>
              <a:t>* Deviation :</a:t>
            </a:r>
          </a:p>
          <a:p>
            <a:pPr marL="0" indent="0">
              <a:buNone/>
            </a:pPr>
            <a:r>
              <a:rPr lang="en-US" sz="2600" dirty="0">
                <a:latin typeface="Arial" panose="020B0604020202020204" pitchFamily="34" charset="0"/>
                <a:cs typeface="Arial" panose="020B0604020202020204" pitchFamily="34" charset="0"/>
              </a:rPr>
              <a:t>       If it is deviated from the normal direction.</a:t>
            </a:r>
          </a:p>
          <a:p>
            <a:pPr marL="0" indent="0">
              <a:buNone/>
            </a:pPr>
            <a:r>
              <a:rPr lang="en-US" sz="2600" dirty="0">
                <a:latin typeface="Arial" panose="020B0604020202020204" pitchFamily="34" charset="0"/>
                <a:cs typeface="Arial" panose="020B0604020202020204" pitchFamily="34" charset="0"/>
              </a:rPr>
              <a:t>       he normal nipple points forwards, slightly outwards and downwards. </a:t>
            </a:r>
          </a:p>
          <a:p>
            <a:pPr marL="0" indent="0">
              <a:buNone/>
            </a:pPr>
            <a:r>
              <a:rPr lang="en-US" sz="2600" dirty="0">
                <a:latin typeface="Arial" panose="020B0604020202020204" pitchFamily="34" charset="0"/>
                <a:cs typeface="Arial" panose="020B0604020202020204" pitchFamily="34" charset="0"/>
              </a:rPr>
              <a:t>       Note if the nipple is :</a:t>
            </a:r>
          </a:p>
          <a:p>
            <a:pPr marL="0" indent="0">
              <a:buNone/>
            </a:pPr>
            <a:r>
              <a:rPr lang="en-US" sz="2600" dirty="0">
                <a:latin typeface="Arial" panose="020B0604020202020204" pitchFamily="34" charset="0"/>
                <a:cs typeface="Arial" panose="020B0604020202020204" pitchFamily="34" charset="0"/>
              </a:rPr>
              <a:t>                      Not prominent</a:t>
            </a:r>
          </a:p>
          <a:p>
            <a:pPr marL="0" indent="0">
              <a:buNone/>
            </a:pPr>
            <a:r>
              <a:rPr lang="en-US" sz="2600" dirty="0">
                <a:latin typeface="Arial" panose="020B0604020202020204" pitchFamily="34" charset="0"/>
                <a:cs typeface="Arial" panose="020B0604020202020204" pitchFamily="34" charset="0"/>
              </a:rPr>
              <a:t>                      Displaced</a:t>
            </a:r>
          </a:p>
          <a:p>
            <a:pPr marL="0" indent="0">
              <a:buNone/>
            </a:pPr>
            <a:r>
              <a:rPr lang="en-US" sz="2600" dirty="0">
                <a:latin typeface="Arial" panose="020B0604020202020204" pitchFamily="34" charset="0"/>
                <a:cs typeface="Arial" panose="020B0604020202020204" pitchFamily="34" charset="0"/>
              </a:rPr>
              <a:t>                      Deviated </a:t>
            </a:r>
          </a:p>
          <a:p>
            <a:pPr marL="0" indent="0">
              <a:buNone/>
            </a:pPr>
            <a:r>
              <a:rPr lang="en-US" sz="2600" dirty="0">
                <a:latin typeface="Arial" panose="020B0604020202020204" pitchFamily="34" charset="0"/>
                <a:cs typeface="Arial" panose="020B0604020202020204" pitchFamily="34" charset="0"/>
              </a:rPr>
              <a:t>* Destruction :</a:t>
            </a:r>
          </a:p>
          <a:p>
            <a:pPr marL="0" indent="0">
              <a:buNone/>
            </a:pPr>
            <a:r>
              <a:rPr lang="en-US" sz="2600" dirty="0">
                <a:latin typeface="Arial" panose="020B0604020202020204" pitchFamily="34" charset="0"/>
                <a:cs typeface="Arial" panose="020B0604020202020204" pitchFamily="34" charset="0"/>
              </a:rPr>
              <a:t>&gt;  As in “Paget’s disease of the nipple”</a:t>
            </a:r>
          </a:p>
          <a:p>
            <a:pPr>
              <a:buFont typeface="Wingdings" pitchFamily="2" charset="2"/>
              <a:buChar char="Ø"/>
            </a:pPr>
            <a:r>
              <a:rPr lang="en-US" sz="2600" dirty="0">
                <a:latin typeface="Arial" panose="020B0604020202020204" pitchFamily="34" charset="0"/>
                <a:cs typeface="Arial" panose="020B0604020202020204" pitchFamily="34" charset="0"/>
              </a:rPr>
              <a:t>Compare findings to eczema and cracks of the nipple.</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Discharge :</a:t>
            </a:r>
          </a:p>
          <a:p>
            <a:pPr marL="0" indent="0">
              <a:buNone/>
            </a:pPr>
            <a:r>
              <a:rPr lang="en-US" sz="2600" dirty="0">
                <a:latin typeface="Arial" panose="020B0604020202020204" pitchFamily="34" charset="0"/>
                <a:cs typeface="Arial" panose="020B0604020202020204" pitchFamily="34" charset="0"/>
              </a:rPr>
              <a:t>&gt; If there is not spontaneous discharge, ask the patient to squeeze her nipples and note if there is any nipple discharge. </a:t>
            </a:r>
          </a:p>
          <a:p>
            <a:pPr marL="0" indent="0">
              <a:buNone/>
            </a:pPr>
            <a:r>
              <a:rPr lang="en-US" sz="2600" dirty="0">
                <a:latin typeface="Arial" panose="020B0604020202020204" pitchFamily="34" charset="0"/>
                <a:cs typeface="Arial" panose="020B0604020202020204" pitchFamily="34" charset="0"/>
              </a:rPr>
              <a:t>&gt; If present comment on the same way of history (refer back)</a:t>
            </a:r>
          </a:p>
        </p:txBody>
      </p:sp>
      <p:pic>
        <p:nvPicPr>
          <p:cNvPr id="2" name="Picture 1">
            <a:extLst>
              <a:ext uri="{FF2B5EF4-FFF2-40B4-BE49-F238E27FC236}">
                <a16:creationId xmlns:a16="http://schemas.microsoft.com/office/drawing/2014/main" id="{49596151-545F-5FE9-D8F1-371732718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440" y="3554785"/>
            <a:ext cx="1843872" cy="1658611"/>
          </a:xfrm>
          <a:prstGeom prst="rect">
            <a:avLst/>
          </a:prstGeom>
        </p:spPr>
      </p:pic>
      <p:pic>
        <p:nvPicPr>
          <p:cNvPr id="4" name="Picture 3">
            <a:extLst>
              <a:ext uri="{FF2B5EF4-FFF2-40B4-BE49-F238E27FC236}">
                <a16:creationId xmlns:a16="http://schemas.microsoft.com/office/drawing/2014/main" id="{9F734EF0-03A2-6B3C-85E7-8AFA26C21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275" y="1957541"/>
            <a:ext cx="1701393" cy="1546721"/>
          </a:xfrm>
          <a:prstGeom prst="rect">
            <a:avLst/>
          </a:prstGeom>
        </p:spPr>
      </p:pic>
      <p:pic>
        <p:nvPicPr>
          <p:cNvPr id="5" name="Picture 4">
            <a:extLst>
              <a:ext uri="{FF2B5EF4-FFF2-40B4-BE49-F238E27FC236}">
                <a16:creationId xmlns:a16="http://schemas.microsoft.com/office/drawing/2014/main" id="{6FD3F6A2-8B21-DF3D-7673-464A3AD16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9036" y="4900459"/>
            <a:ext cx="1701394" cy="1662616"/>
          </a:xfrm>
          <a:prstGeom prst="rect">
            <a:avLst/>
          </a:prstGeom>
        </p:spPr>
      </p:pic>
      <p:pic>
        <p:nvPicPr>
          <p:cNvPr id="6" name="Picture 5">
            <a:extLst>
              <a:ext uri="{FF2B5EF4-FFF2-40B4-BE49-F238E27FC236}">
                <a16:creationId xmlns:a16="http://schemas.microsoft.com/office/drawing/2014/main" id="{1190774E-F272-3470-6FB6-C8200F9B7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376" y="128620"/>
            <a:ext cx="1701393" cy="1753744"/>
          </a:xfrm>
          <a:prstGeom prst="rect">
            <a:avLst/>
          </a:prstGeom>
        </p:spPr>
      </p:pic>
    </p:spTree>
    <p:extLst>
      <p:ext uri="{BB962C8B-B14F-4D97-AF65-F5344CB8AC3E}">
        <p14:creationId xmlns:p14="http://schemas.microsoft.com/office/powerpoint/2010/main" val="306615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FC02C-B8EC-8880-2056-28D7B7B3B964}"/>
              </a:ext>
            </a:extLst>
          </p:cNvPr>
          <p:cNvSpPr>
            <a:spLocks noGrp="1"/>
          </p:cNvSpPr>
          <p:nvPr>
            <p:ph idx="1"/>
          </p:nvPr>
        </p:nvSpPr>
        <p:spPr>
          <a:xfrm>
            <a:off x="838200" y="740165"/>
            <a:ext cx="10515600" cy="5436798"/>
          </a:xfrm>
        </p:spPr>
        <p:txBody>
          <a:bodyPr>
            <a:norm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&gt;&gt; Axilla :</a:t>
            </a:r>
          </a:p>
          <a:p>
            <a:pPr marL="0" indent="0">
              <a:buNone/>
            </a:pPr>
            <a:r>
              <a:rPr lang="en-US" sz="1600" dirty="0">
                <a:latin typeface="Arial" panose="020B0604020202020204" pitchFamily="34" charset="0"/>
                <a:cs typeface="Arial" panose="020B0604020202020204" pitchFamily="34" charset="0"/>
              </a:rPr>
              <a:t>
** Inspect the axilla and observe if there are any visible swellings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&gt;&gt;  Arm :</a:t>
            </a:r>
          </a:p>
          <a:p>
            <a:pPr marL="0" indent="0">
              <a:buNone/>
            </a:pPr>
            <a:r>
              <a:rPr lang="en-US" sz="1600" dirty="0">
                <a:latin typeface="Arial" panose="020B0604020202020204" pitchFamily="34" charset="0"/>
                <a:cs typeface="Arial" panose="020B0604020202020204" pitchFamily="34" charset="0"/>
              </a:rPr>
              <a:t>
&gt;&gt; Inspect the arm for swelling “lymphedema”</a:t>
            </a:r>
          </a:p>
        </p:txBody>
      </p:sp>
      <p:pic>
        <p:nvPicPr>
          <p:cNvPr id="2" name="Picture 1">
            <a:extLst>
              <a:ext uri="{FF2B5EF4-FFF2-40B4-BE49-F238E27FC236}">
                <a16:creationId xmlns:a16="http://schemas.microsoft.com/office/drawing/2014/main" id="{FB86E540-8A3E-FD05-F637-F06DC7102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493" y="3043969"/>
            <a:ext cx="4045155" cy="1929941"/>
          </a:xfrm>
          <a:prstGeom prst="rect">
            <a:avLst/>
          </a:prstGeom>
        </p:spPr>
      </p:pic>
    </p:spTree>
    <p:extLst>
      <p:ext uri="{BB962C8B-B14F-4D97-AF65-F5344CB8AC3E}">
        <p14:creationId xmlns:p14="http://schemas.microsoft.com/office/powerpoint/2010/main" val="418625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56C5-9F14-D43A-5A20-E9B9BA087CE5}"/>
              </a:ext>
            </a:extLst>
          </p:cNvPr>
          <p:cNvSpPr>
            <a:spLocks noGrp="1"/>
          </p:cNvSpPr>
          <p:nvPr>
            <p:ph type="title"/>
          </p:nvPr>
        </p:nvSpPr>
        <p:spPr/>
        <p:txBody>
          <a:bodyPr>
            <a:normAutofit/>
          </a:bodyPr>
          <a:lstStyle/>
          <a:p>
            <a:r>
              <a:rPr lang="en-US" sz="4800" b="1" u="sng" dirty="0">
                <a:latin typeface="Arial" panose="020B0604020202020204" pitchFamily="34" charset="0"/>
                <a:cs typeface="Arial" panose="020B0604020202020204" pitchFamily="34" charset="0"/>
              </a:rPr>
              <a:t># Palpation : </a:t>
            </a:r>
          </a:p>
        </p:txBody>
      </p:sp>
      <p:sp>
        <p:nvSpPr>
          <p:cNvPr id="3" name="Content Placeholder 2">
            <a:extLst>
              <a:ext uri="{FF2B5EF4-FFF2-40B4-BE49-F238E27FC236}">
                <a16:creationId xmlns:a16="http://schemas.microsoft.com/office/drawing/2014/main" id="{93F6256E-855F-E29D-08C6-4E8E07A92AEA}"/>
              </a:ext>
            </a:extLst>
          </p:cNvPr>
          <p:cNvSpPr>
            <a:spLocks noGrp="1"/>
          </p:cNvSpPr>
          <p:nvPr>
            <p:ph idx="1"/>
          </p:nvPr>
        </p:nvSpPr>
        <p:spPr>
          <a:xfrm>
            <a:off x="838200" y="1480329"/>
            <a:ext cx="8724733" cy="4870287"/>
          </a:xfrm>
        </p:spPr>
        <p:txBody>
          <a:bodyPr>
            <a:norm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Palpation of the breast should be performed with the patient </a:t>
            </a:r>
            <a:r>
              <a:rPr lang="en-US" sz="1600" b="1" dirty="0">
                <a:latin typeface="Arial" panose="020B0604020202020204" pitchFamily="34" charset="0"/>
                <a:cs typeface="Arial" panose="020B0604020202020204" pitchFamily="34" charset="0"/>
              </a:rPr>
              <a:t>lying at about 45 degrees</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on the couch with the hands by her sides </a:t>
            </a:r>
          </a:p>
          <a:p>
            <a:pPr marL="0" indent="0">
              <a:buNone/>
            </a:pPr>
            <a:r>
              <a:rPr lang="en-US" sz="1600" dirty="0">
                <a:latin typeface="Arial" panose="020B0604020202020204" pitchFamily="34" charset="0"/>
                <a:cs typeface="Arial" panose="020B0604020202020204" pitchFamily="34" charset="0"/>
              </a:rPr>
              <a:t>• Ask the patient if there is </a:t>
            </a:r>
            <a:r>
              <a:rPr lang="en-US" sz="1600" b="1" dirty="0">
                <a:latin typeface="Arial" panose="020B0604020202020204" pitchFamily="34" charset="0"/>
                <a:cs typeface="Arial" panose="020B0604020202020204" pitchFamily="34" charset="0"/>
              </a:rPr>
              <a:t>any pain or tenderness</a:t>
            </a:r>
            <a:r>
              <a:rPr lang="en-US" sz="1600" dirty="0">
                <a:latin typeface="Arial" panose="020B0604020202020204" pitchFamily="34" charset="0"/>
                <a:cs typeface="Arial" panose="020B0604020202020204" pitchFamily="34" charset="0"/>
              </a:rPr>
              <a:t>—and examine that area last. Also ask </a:t>
            </a:r>
          </a:p>
          <a:p>
            <a:pPr marL="0" indent="0">
              <a:buNone/>
            </a:pPr>
            <a:r>
              <a:rPr lang="en-US" sz="1600" dirty="0">
                <a:latin typeface="Arial" panose="020B0604020202020204" pitchFamily="34" charset="0"/>
                <a:cs typeface="Arial" panose="020B0604020202020204" pitchFamily="34" charset="0"/>
              </a:rPr>
              <a:t>her to tell you if you cause any pain during the examination. </a:t>
            </a:r>
          </a:p>
          <a:p>
            <a:pPr marL="0" indent="0">
              <a:buNone/>
            </a:pPr>
            <a:r>
              <a:rPr lang="en-US" sz="1600" dirty="0">
                <a:latin typeface="Arial" panose="020B0604020202020204" pitchFamily="34" charset="0"/>
                <a:cs typeface="Arial" panose="020B0604020202020204" pitchFamily="34" charset="0"/>
              </a:rPr>
              <a:t>• You should </a:t>
            </a:r>
            <a:r>
              <a:rPr lang="en-US" sz="1600" b="1" dirty="0">
                <a:latin typeface="Arial" panose="020B0604020202020204" pitchFamily="34" charset="0"/>
                <a:cs typeface="Arial" panose="020B0604020202020204" pitchFamily="34" charset="0"/>
              </a:rPr>
              <a:t>begin</a:t>
            </a:r>
            <a:r>
              <a:rPr lang="en-US" sz="1600" dirty="0">
                <a:latin typeface="Arial" panose="020B0604020202020204" pitchFamily="34" charset="0"/>
                <a:cs typeface="Arial" panose="020B0604020202020204" pitchFamily="34" charset="0"/>
              </a:rPr>
              <a:t> the examination </a:t>
            </a:r>
            <a:r>
              <a:rPr lang="en-US" sz="1600" b="1" dirty="0">
                <a:latin typeface="Arial" panose="020B0604020202020204" pitchFamily="34" charset="0"/>
                <a:cs typeface="Arial" panose="020B0604020202020204" pitchFamily="34" charset="0"/>
              </a:rPr>
              <a:t>on the asymptomatic side</a:t>
            </a:r>
            <a:r>
              <a:rPr lang="en-US" sz="1600" dirty="0">
                <a:latin typeface="Arial" panose="020B0604020202020204" pitchFamily="34" charset="0"/>
                <a:cs typeface="Arial" panose="020B0604020202020204" pitchFamily="34" charset="0"/>
              </a:rPr>
              <a:t>, allowing you to determine </a:t>
            </a:r>
          </a:p>
          <a:p>
            <a:pPr marL="0" indent="0">
              <a:buNone/>
            </a:pPr>
            <a:r>
              <a:rPr lang="en-US" sz="1600" dirty="0">
                <a:latin typeface="Arial" panose="020B0604020202020204" pitchFamily="34" charset="0"/>
                <a:cs typeface="Arial" panose="020B0604020202020204" pitchFamily="34" charset="0"/>
              </a:rPr>
              <a:t>the texture of the normal breast first. </a:t>
            </a:r>
          </a:p>
          <a:p>
            <a:pPr marL="0" indent="0">
              <a:buNone/>
            </a:pPr>
            <a:r>
              <a:rPr lang="en-US" sz="1600" dirty="0">
                <a:latin typeface="Arial" panose="020B0604020202020204" pitchFamily="34" charset="0"/>
                <a:cs typeface="Arial" panose="020B0604020202020204" pitchFamily="34" charset="0"/>
              </a:rPr>
              <a:t>• Palpation should be performed by keeping the </a:t>
            </a:r>
            <a:r>
              <a:rPr lang="en-US" sz="1600" b="1" dirty="0">
                <a:latin typeface="Arial" panose="020B0604020202020204" pitchFamily="34" charset="0"/>
                <a:cs typeface="Arial" panose="020B0604020202020204" pitchFamily="34" charset="0"/>
              </a:rPr>
              <a:t>flat of the fingers </a:t>
            </a:r>
            <a:r>
              <a:rPr lang="en-US" sz="1600" dirty="0">
                <a:latin typeface="Arial" panose="020B0604020202020204" pitchFamily="34" charset="0"/>
                <a:cs typeface="Arial" panose="020B0604020202020204" pitchFamily="34" charset="0"/>
              </a:rPr>
              <a:t>and gently rolling the </a:t>
            </a:r>
          </a:p>
          <a:p>
            <a:pPr marL="0" indent="0">
              <a:buNone/>
            </a:pPr>
            <a:r>
              <a:rPr lang="en-US" sz="1600" dirty="0">
                <a:latin typeface="Arial" panose="020B0604020202020204" pitchFamily="34" charset="0"/>
                <a:cs typeface="Arial" panose="020B0604020202020204" pitchFamily="34" charset="0"/>
              </a:rPr>
              <a:t>substance of the breast against the underlying chest wall.</a:t>
            </a:r>
          </a:p>
          <a:p>
            <a:pPr marL="0" indent="0">
              <a:buNone/>
            </a:pPr>
            <a:r>
              <a:rPr lang="en-US" sz="1600" dirty="0">
                <a:latin typeface="Arial" panose="020B0604020202020204" pitchFamily="34" charset="0"/>
                <a:cs typeface="Arial" panose="020B0604020202020204" pitchFamily="34" charset="0"/>
              </a:rPr>
              <a:t>• Most breasts will feel ‘lumpy’ if pinched. Do not use ‘the flat of the hand’ this is wrong,</a:t>
            </a:r>
          </a:p>
          <a:p>
            <a:pPr marL="0" indent="0">
              <a:buNone/>
            </a:pPr>
            <a:r>
              <a:rPr lang="en-US" sz="1600" dirty="0">
                <a:latin typeface="Arial" panose="020B0604020202020204" pitchFamily="34" charset="0"/>
                <a:cs typeface="Arial" panose="020B0604020202020204" pitchFamily="34" charset="0"/>
              </a:rPr>
              <a:t>use the fingers, which are far more sensitive. </a:t>
            </a:r>
          </a:p>
          <a:p>
            <a:pPr marL="0" indent="0">
              <a:buNone/>
            </a:pPr>
            <a:r>
              <a:rPr lang="en-US" sz="1600" dirty="0">
                <a:latin typeface="Arial" panose="020B0604020202020204" pitchFamily="34" charset="0"/>
                <a:cs typeface="Arial" panose="020B0604020202020204" pitchFamily="34" charset="0"/>
              </a:rPr>
              <a:t>• In </a:t>
            </a:r>
            <a:r>
              <a:rPr lang="en-US" sz="1600" b="1" dirty="0">
                <a:latin typeface="Arial" panose="020B0604020202020204" pitchFamily="34" charset="0"/>
                <a:cs typeface="Arial" panose="020B0604020202020204" pitchFamily="34" charset="0"/>
              </a:rPr>
              <a:t>fibrocystic disease,</a:t>
            </a:r>
            <a:r>
              <a:rPr lang="en-US" sz="1600" dirty="0">
                <a:latin typeface="Arial" panose="020B0604020202020204" pitchFamily="34" charset="0"/>
                <a:cs typeface="Arial" panose="020B0604020202020204" pitchFamily="34" charset="0"/>
              </a:rPr>
              <a:t> a nodular texture of the breast is often palpable by fingers but </a:t>
            </a:r>
          </a:p>
          <a:p>
            <a:pPr marL="0" indent="0">
              <a:buNone/>
            </a:pPr>
            <a:r>
              <a:rPr lang="en-US" sz="1600" dirty="0">
                <a:latin typeface="Arial" panose="020B0604020202020204" pitchFamily="34" charset="0"/>
                <a:cs typeface="Arial" panose="020B0604020202020204" pitchFamily="34" charset="0"/>
              </a:rPr>
              <a:t>not by the flat of the hand</a:t>
            </a:r>
          </a:p>
        </p:txBody>
      </p:sp>
      <p:pic>
        <p:nvPicPr>
          <p:cNvPr id="4" name="Picture 3">
            <a:extLst>
              <a:ext uri="{FF2B5EF4-FFF2-40B4-BE49-F238E27FC236}">
                <a16:creationId xmlns:a16="http://schemas.microsoft.com/office/drawing/2014/main" id="{274A5004-4101-25E3-E428-A48323527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000" y="2805892"/>
            <a:ext cx="2326429" cy="2753414"/>
          </a:xfrm>
          <a:prstGeom prst="rect">
            <a:avLst/>
          </a:prstGeom>
        </p:spPr>
      </p:pic>
    </p:spTree>
    <p:extLst>
      <p:ext uri="{BB962C8B-B14F-4D97-AF65-F5344CB8AC3E}">
        <p14:creationId xmlns:p14="http://schemas.microsoft.com/office/powerpoint/2010/main" val="105014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192B4-CA07-10BF-7AC1-75FDF1F12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027" y="0"/>
            <a:ext cx="6346973" cy="6858000"/>
          </a:xfrm>
          <a:prstGeom prst="rect">
            <a:avLst/>
          </a:prstGeom>
        </p:spPr>
      </p:pic>
      <p:sp>
        <p:nvSpPr>
          <p:cNvPr id="9" name="Content Placeholder 2">
            <a:extLst>
              <a:ext uri="{FF2B5EF4-FFF2-40B4-BE49-F238E27FC236}">
                <a16:creationId xmlns:a16="http://schemas.microsoft.com/office/drawing/2014/main" id="{DEAC1F34-C287-C614-B4C7-4B5F3B12C672}"/>
              </a:ext>
            </a:extLst>
          </p:cNvPr>
          <p:cNvSpPr txBox="1">
            <a:spLocks noGrp="1"/>
          </p:cNvSpPr>
          <p:nvPr>
            <p:ph idx="1"/>
          </p:nvPr>
        </p:nvSpPr>
        <p:spPr>
          <a:xfrm>
            <a:off x="214649" y="280692"/>
            <a:ext cx="5630378" cy="6577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You should proceed in a systematic way to ensure that the whole breast is examined</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&gt;&gt;&gt; Four breast quadrants :</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 Upper outer</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 Upper inner</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 Lower inner </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 Lower outer</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 Retro-areola region “ Central “</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 Axillary tail: lies over the anterior axillary fold.</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 Inferior aspect of the breast “ in case of large sized breast “.</a:t>
            </a: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Observe</a:t>
            </a:r>
            <a:r>
              <a:rPr lang="en-US" sz="1600" dirty="0">
                <a:latin typeface="Arial" panose="020B0604020202020204" pitchFamily="34" charset="0"/>
                <a:cs typeface="Arial" panose="020B0604020202020204" pitchFamily="34" charset="0"/>
              </a:rPr>
              <a:t> if there are abnormal swelling palpated in these areas.</a:t>
            </a:r>
          </a:p>
        </p:txBody>
      </p:sp>
    </p:spTree>
    <p:extLst>
      <p:ext uri="{BB962C8B-B14F-4D97-AF65-F5344CB8AC3E}">
        <p14:creationId xmlns:p14="http://schemas.microsoft.com/office/powerpoint/2010/main" val="2209606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A12E7-CF31-149B-B4B7-C2DBCE97C431}"/>
              </a:ext>
            </a:extLst>
          </p:cNvPr>
          <p:cNvSpPr>
            <a:spLocks noGrp="1"/>
          </p:cNvSpPr>
          <p:nvPr>
            <p:ph idx="1"/>
          </p:nvPr>
        </p:nvSpPr>
        <p:spPr>
          <a:xfrm>
            <a:off x="1075053" y="207246"/>
            <a:ext cx="10338293" cy="6328412"/>
          </a:xfrm>
        </p:spPr>
        <p:txBody>
          <a:bodyPr>
            <a:no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If there is </a:t>
            </a:r>
            <a:r>
              <a:rPr lang="en-US" sz="1600" b="1" u="sng" dirty="0">
                <a:latin typeface="Arial" panose="020B0604020202020204" pitchFamily="34" charset="0"/>
                <a:cs typeface="Arial" panose="020B0604020202020204" pitchFamily="34" charset="0"/>
              </a:rPr>
              <a:t>any swelling “ Lump”  felt</a:t>
            </a:r>
            <a:r>
              <a:rPr lang="en-US" sz="1600" dirty="0">
                <a:latin typeface="Arial" panose="020B0604020202020204" pitchFamily="34" charset="0"/>
                <a:cs typeface="Arial" panose="020B0604020202020204" pitchFamily="34" charset="0"/>
              </a:rPr>
              <a:t>, proceed for systematic examination of the swelling “refer </a:t>
            </a:r>
          </a:p>
          <a:p>
            <a:pPr marL="0" indent="0">
              <a:buNone/>
            </a:pPr>
            <a:r>
              <a:rPr lang="en-US" sz="1600" dirty="0">
                <a:latin typeface="Arial" panose="020B0604020202020204" pitchFamily="34" charset="0"/>
                <a:cs typeface="Arial" panose="020B0604020202020204" pitchFamily="34" charset="0"/>
              </a:rPr>
              <a:t>Back to the lump examination” and </a:t>
            </a:r>
            <a:r>
              <a:rPr lang="en-US" sz="1600" b="1" u="sng" dirty="0">
                <a:latin typeface="Arial" panose="020B0604020202020204" pitchFamily="34" charset="0"/>
                <a:cs typeface="Arial" panose="020B0604020202020204" pitchFamily="34" charset="0"/>
              </a:rPr>
              <a:t>comment on</a:t>
            </a:r>
            <a:r>
              <a:rPr lang="en-US" sz="1600" dirty="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Site</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Locate in which quadrant.</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Size</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Shape</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Wedge shaped: milk engorgement.</a:t>
            </a:r>
          </a:p>
          <a:p>
            <a:pPr marL="0" indent="0">
              <a:buNone/>
            </a:pPr>
            <a:r>
              <a:rPr lang="en-US" sz="1600" dirty="0">
                <a:latin typeface="Arial" panose="020B0604020202020204" pitchFamily="34" charset="0"/>
                <a:cs typeface="Arial" panose="020B0604020202020204" pitchFamily="34" charset="0"/>
              </a:rPr>
              <a:t>      Globular: cyst or fibroadenoma.</a:t>
            </a:r>
          </a:p>
          <a:p>
            <a:pPr marL="0" indent="0">
              <a:buNone/>
            </a:pPr>
            <a:r>
              <a:rPr lang="en-US" sz="1600" dirty="0">
                <a:latin typeface="Arial" panose="020B0604020202020204" pitchFamily="34" charset="0"/>
                <a:cs typeface="Arial" panose="020B0604020202020204" pitchFamily="34" charset="0"/>
              </a:rPr>
              <a:t>       Irregular: carcinoma.</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Surface</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Smooth: benign</a:t>
            </a:r>
          </a:p>
          <a:p>
            <a:pPr marL="0" indent="0">
              <a:buNone/>
            </a:pPr>
            <a:r>
              <a:rPr lang="en-US" sz="1600" dirty="0">
                <a:latin typeface="Arial" panose="020B0604020202020204" pitchFamily="34" charset="0"/>
                <a:cs typeface="Arial" panose="020B0604020202020204" pitchFamily="34" charset="0"/>
              </a:rPr>
              <a:t>        Irregular: carcinoma.</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Edges</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Well defined &amp; regular: benign</a:t>
            </a:r>
          </a:p>
          <a:p>
            <a:pPr marL="0" indent="0">
              <a:buNone/>
            </a:pPr>
            <a:r>
              <a:rPr lang="en-US" sz="1600" dirty="0">
                <a:latin typeface="Arial" panose="020B0604020202020204" pitchFamily="34" charset="0"/>
                <a:cs typeface="Arial" panose="020B0604020202020204" pitchFamily="34" charset="0"/>
              </a:rPr>
              <a:t>        Ill defined &amp; irregular: carcinoma.</a:t>
            </a:r>
          </a:p>
        </p:txBody>
      </p:sp>
    </p:spTree>
    <p:extLst>
      <p:ext uri="{BB962C8B-B14F-4D97-AF65-F5344CB8AC3E}">
        <p14:creationId xmlns:p14="http://schemas.microsoft.com/office/powerpoint/2010/main" val="383692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A6C4-37FA-B9B9-C2DB-684703EBF088}"/>
              </a:ext>
            </a:extLst>
          </p:cNvPr>
          <p:cNvSpPr>
            <a:spLocks noGrp="1"/>
          </p:cNvSpPr>
          <p:nvPr>
            <p:ph type="title"/>
          </p:nvPr>
        </p:nvSpPr>
        <p:spPr>
          <a:xfrm>
            <a:off x="3016966" y="1262570"/>
            <a:ext cx="11880156" cy="3008761"/>
          </a:xfrm>
        </p:spPr>
        <p:txBody>
          <a:bodyPr>
            <a:normAutofit/>
          </a:bodyPr>
          <a:lstStyle/>
          <a:p>
            <a:r>
              <a:rPr lang="en-US" sz="5400" b="1" u="sng" dirty="0">
                <a:solidFill>
                  <a:schemeClr val="tx2">
                    <a:lumMod val="75000"/>
                    <a:lumOff val="25000"/>
                  </a:schemeClr>
                </a:solidFill>
              </a:rPr>
              <a:t>Breast History Taking </a:t>
            </a:r>
          </a:p>
        </p:txBody>
      </p:sp>
    </p:spTree>
    <p:extLst>
      <p:ext uri="{BB962C8B-B14F-4D97-AF65-F5344CB8AC3E}">
        <p14:creationId xmlns:p14="http://schemas.microsoft.com/office/powerpoint/2010/main" val="144295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74A15-1B23-DF58-5B4C-365F008C8A80}"/>
              </a:ext>
            </a:extLst>
          </p:cNvPr>
          <p:cNvSpPr>
            <a:spLocks noGrp="1"/>
          </p:cNvSpPr>
          <p:nvPr>
            <p:ph idx="1"/>
          </p:nvPr>
        </p:nvSpPr>
        <p:spPr>
          <a:xfrm>
            <a:off x="734576" y="493327"/>
            <a:ext cx="10515600" cy="5516813"/>
          </a:xfrm>
        </p:spPr>
        <p:txBody>
          <a:bodyPr>
            <a:norm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Consistency</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Cystic.</a:t>
            </a:r>
          </a:p>
          <a:p>
            <a:pPr marL="0" indent="0">
              <a:buNone/>
            </a:pPr>
            <a:r>
              <a:rPr lang="en-US" sz="1600" dirty="0">
                <a:latin typeface="Arial" panose="020B0604020202020204" pitchFamily="34" charset="0"/>
                <a:cs typeface="Arial" panose="020B0604020202020204" pitchFamily="34" charset="0"/>
              </a:rPr>
              <a:t>    Firm.</a:t>
            </a:r>
          </a:p>
          <a:p>
            <a:pPr marL="0" indent="0">
              <a:buNone/>
            </a:pPr>
            <a:r>
              <a:rPr lang="en-US" sz="1600" dirty="0">
                <a:latin typeface="Arial" panose="020B0604020202020204" pitchFamily="34" charset="0"/>
                <a:cs typeface="Arial" panose="020B0604020202020204" pitchFamily="34" charset="0"/>
              </a:rPr>
              <a:t>    Hard.</a:t>
            </a:r>
          </a:p>
          <a:p>
            <a:pPr marL="0" indent="0">
              <a:buNone/>
            </a:pPr>
            <a:r>
              <a:rPr lang="en-US" sz="1600" dirty="0">
                <a:latin typeface="Arial" panose="020B0604020202020204" pitchFamily="34" charset="0"/>
                <a:cs typeface="Arial" panose="020B0604020202020204" pitchFamily="34" charset="0"/>
              </a:rPr>
              <a:t>    Stony hard: it is very important sign of malignancy. </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Warmth</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Present over inflammatory swellings, sometimes carcinoma or sarcoma.</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Tenderness</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The more tender the lump is the less likely to be malignant. </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Relation to overlying skin:</a:t>
            </a:r>
          </a:p>
          <a:p>
            <a:pPr marL="0" indent="0">
              <a:buNone/>
            </a:pPr>
            <a:r>
              <a:rPr lang="en-US" sz="1600" dirty="0">
                <a:latin typeface="Arial" panose="020B0604020202020204" pitchFamily="34" charset="0"/>
                <a:cs typeface="Arial" panose="020B0604020202020204" pitchFamily="34" charset="0"/>
              </a:rPr>
              <a:t>        Try to move the swelling and test for skin fixation, if a lump is tethered to the skin, it behaves as if it is tied to it, the mass cannot be moved without moving the skin. (skin pinching test )</a:t>
            </a:r>
          </a:p>
        </p:txBody>
      </p:sp>
    </p:spTree>
    <p:extLst>
      <p:ext uri="{BB962C8B-B14F-4D97-AF65-F5344CB8AC3E}">
        <p14:creationId xmlns:p14="http://schemas.microsoft.com/office/powerpoint/2010/main" val="170069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E165C-7EDA-29AD-2597-B8006F9F0AED}"/>
              </a:ext>
            </a:extLst>
          </p:cNvPr>
          <p:cNvSpPr>
            <a:spLocks noGrp="1"/>
          </p:cNvSpPr>
          <p:nvPr>
            <p:ph idx="1"/>
          </p:nvPr>
        </p:nvSpPr>
        <p:spPr>
          <a:xfrm>
            <a:off x="666149" y="636541"/>
            <a:ext cx="9089227" cy="5847305"/>
          </a:xfrm>
        </p:spPr>
        <p:txBody>
          <a:bodyPr>
            <a:norm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i="1" u="sng" dirty="0">
                <a:latin typeface="Arial" panose="020B0604020202020204" pitchFamily="34" charset="0"/>
                <a:cs typeface="Arial" panose="020B0604020202020204" pitchFamily="34" charset="0"/>
              </a:rPr>
              <a:t>* Relation to overlying skin:</a:t>
            </a:r>
          </a:p>
          <a:p>
            <a:pPr marL="0" indent="0">
              <a:buNone/>
            </a:pPr>
            <a:r>
              <a:rPr lang="en-US" sz="1600" dirty="0">
                <a:latin typeface="Arial" panose="020B0604020202020204" pitchFamily="34" charset="0"/>
                <a:cs typeface="Arial" panose="020B0604020202020204" pitchFamily="34" charset="0"/>
              </a:rPr>
              <a:t> Try to move the swelling and test for skin fixation, if a lump is tethered </a:t>
            </a:r>
          </a:p>
          <a:p>
            <a:pPr marL="0" indent="0">
              <a:buNone/>
            </a:pPr>
            <a:r>
              <a:rPr lang="en-US" sz="1600" dirty="0">
                <a:latin typeface="Arial" panose="020B0604020202020204" pitchFamily="34" charset="0"/>
                <a:cs typeface="Arial" panose="020B0604020202020204" pitchFamily="34" charset="0"/>
              </a:rPr>
              <a:t>to the skin, it behaves as if it is tied to it, the mass cannot be moved </a:t>
            </a:r>
          </a:p>
          <a:p>
            <a:pPr marL="0" indent="0">
              <a:buNone/>
            </a:pPr>
            <a:r>
              <a:rPr lang="en-US" sz="1600" dirty="0">
                <a:latin typeface="Arial" panose="020B0604020202020204" pitchFamily="34" charset="0"/>
                <a:cs typeface="Arial" panose="020B0604020202020204" pitchFamily="34" charset="0"/>
              </a:rPr>
              <a:t>without moving the skin. (skin pinching test)</a:t>
            </a: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Mobility :</a:t>
            </a:r>
          </a:p>
          <a:p>
            <a:pPr marL="0" indent="0">
              <a:buNone/>
            </a:pPr>
            <a:r>
              <a:rPr lang="en-US" sz="1600" dirty="0">
                <a:latin typeface="Arial" panose="020B0604020202020204" pitchFamily="34" charset="0"/>
                <a:cs typeface="Arial" panose="020B0604020202020204" pitchFamily="34" charset="0"/>
              </a:rPr>
              <a:t> Within the breast tissue by holding the breast in one hand and moving the lump by the </a:t>
            </a:r>
          </a:p>
          <a:p>
            <a:pPr marL="0" indent="0">
              <a:buNone/>
            </a:pPr>
            <a:r>
              <a:rPr lang="en-US" sz="1600" dirty="0">
                <a:latin typeface="Arial" panose="020B0604020202020204" pitchFamily="34" charset="0"/>
                <a:cs typeface="Arial" panose="020B0604020202020204" pitchFamily="34" charset="0"/>
              </a:rPr>
              <a:t>other hand.</a:t>
            </a:r>
          </a:p>
          <a:p>
            <a:pPr marL="0" indent="0">
              <a:buNone/>
            </a:pPr>
            <a:r>
              <a:rPr lang="en-US" sz="1600" dirty="0">
                <a:latin typeface="Arial" panose="020B0604020202020204" pitchFamily="34" charset="0"/>
                <a:cs typeface="Arial" panose="020B0604020202020204" pitchFamily="34" charset="0"/>
              </a:rPr>
              <a:t>&gt;&gt; Carcinoma: the tumor is fixed in its bed</a:t>
            </a:r>
          </a:p>
          <a:p>
            <a:pPr marL="0" indent="0">
              <a:buNone/>
            </a:pPr>
            <a:r>
              <a:rPr lang="en-US" sz="1600" dirty="0">
                <a:latin typeface="Arial" panose="020B0604020202020204" pitchFamily="34" charset="0"/>
                <a:cs typeface="Arial" panose="020B0604020202020204" pitchFamily="34" charset="0"/>
              </a:rPr>
              <a:t>&gt;&gt; Fibroadenoma: freely mobile within the breast tissue (breast mouse).</a:t>
            </a:r>
          </a:p>
          <a:p>
            <a:r>
              <a:rPr lang="en-US" sz="1600" b="1" i="1" u="sng" dirty="0">
                <a:latin typeface="Arial" panose="020B0604020202020204" pitchFamily="34" charset="0"/>
                <a:cs typeface="Arial" panose="020B0604020202020204" pitchFamily="34" charset="0"/>
              </a:rPr>
              <a:t>In relation to the underlying muscles : </a:t>
            </a:r>
          </a:p>
          <a:p>
            <a:pPr marL="0" indent="0">
              <a:buNone/>
            </a:pPr>
            <a:r>
              <a:rPr lang="en-US" sz="1600" dirty="0">
                <a:latin typeface="Arial" panose="020B0604020202020204" pitchFamily="34" charset="0"/>
                <a:cs typeface="Arial" panose="020B0604020202020204" pitchFamily="34" charset="0"/>
              </a:rPr>
              <a:t> &gt;&gt; The lump may be fixed to the underlying muscle, where it can be moved to some degree </a:t>
            </a:r>
          </a:p>
          <a:p>
            <a:pPr marL="0" indent="0">
              <a:buNone/>
            </a:pPr>
            <a:r>
              <a:rPr lang="en-US" sz="1600" dirty="0">
                <a:latin typeface="Arial" panose="020B0604020202020204" pitchFamily="34" charset="0"/>
                <a:cs typeface="Arial" panose="020B0604020202020204" pitchFamily="34" charset="0"/>
              </a:rPr>
              <a:t>if the muscle is relaxed but are less mobile if the muscle is tensed.</a:t>
            </a:r>
          </a:p>
        </p:txBody>
      </p:sp>
    </p:spTree>
    <p:extLst>
      <p:ext uri="{BB962C8B-B14F-4D97-AF65-F5344CB8AC3E}">
        <p14:creationId xmlns:p14="http://schemas.microsoft.com/office/powerpoint/2010/main" val="261462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9A2E0-56AB-46F5-5E5F-132C164A411A}"/>
              </a:ext>
            </a:extLst>
          </p:cNvPr>
          <p:cNvSpPr>
            <a:spLocks noGrp="1"/>
          </p:cNvSpPr>
          <p:nvPr>
            <p:ph idx="1"/>
          </p:nvPr>
        </p:nvSpPr>
        <p:spPr>
          <a:xfrm>
            <a:off x="577328" y="236851"/>
            <a:ext cx="10051443" cy="5950929"/>
          </a:xfrm>
        </p:spPr>
        <p:txBody>
          <a:bodyPr>
            <a:normAutofit/>
          </a:bodyPr>
          <a:lstStyle/>
          <a:p>
            <a:pPr marL="0" indent="0">
              <a:buNone/>
            </a:pPr>
            <a:endParaRPr lang="en-US" sz="6400" dirty="0">
              <a:latin typeface="Arial" panose="020B0604020202020204" pitchFamily="34" charset="0"/>
              <a:cs typeface="Arial" panose="020B0604020202020204" pitchFamily="34" charset="0"/>
            </a:endParaRPr>
          </a:p>
          <a:p>
            <a:pPr marL="0" indent="0">
              <a:buNone/>
            </a:pPr>
            <a:r>
              <a:rPr lang="en-US" sz="1700" u="sng" dirty="0">
                <a:latin typeface="Arial" panose="020B0604020202020204" pitchFamily="34" charset="0"/>
                <a:cs typeface="Arial" panose="020B0604020202020204" pitchFamily="34" charset="0"/>
              </a:rPr>
              <a:t>&gt;&gt; Pectoralis major muscle:</a:t>
            </a:r>
          </a:p>
          <a:p>
            <a:pPr marL="0" indent="0">
              <a:buNone/>
            </a:pPr>
            <a:r>
              <a:rPr lang="en-US" sz="1700" b="1" dirty="0">
                <a:latin typeface="Arial" panose="020B0604020202020204" pitchFamily="34" charset="0"/>
                <a:cs typeface="Arial" panose="020B0604020202020204" pitchFamily="34" charset="0"/>
              </a:rPr>
              <a:t>Ask</a:t>
            </a:r>
            <a:r>
              <a:rPr lang="en-US" sz="1700" dirty="0">
                <a:latin typeface="Arial" panose="020B0604020202020204" pitchFamily="34" charset="0"/>
                <a:cs typeface="Arial" panose="020B0604020202020204" pitchFamily="34" charset="0"/>
              </a:rPr>
              <a:t> the patient to rest her hand on her hip with the arm relaxed. </a:t>
            </a:r>
          </a:p>
          <a:p>
            <a:pPr marL="0" indent="0">
              <a:buNone/>
            </a:pPr>
            <a:r>
              <a:rPr lang="en-US" sz="1700" b="1" dirty="0">
                <a:latin typeface="Arial" panose="020B0604020202020204" pitchFamily="34" charset="0"/>
                <a:cs typeface="Arial" panose="020B0604020202020204" pitchFamily="34" charset="0"/>
              </a:rPr>
              <a:t>Hold</a:t>
            </a:r>
            <a:r>
              <a:rPr lang="en-US" sz="1700" dirty="0">
                <a:latin typeface="Arial" panose="020B0604020202020204" pitchFamily="34" charset="0"/>
                <a:cs typeface="Arial" panose="020B0604020202020204" pitchFamily="34" charset="0"/>
              </a:rPr>
              <a:t> the lump between your thumb and forefingers and test its mobility by moving it in two planes at right angles to each other (e.g. up/down and left/right). </a:t>
            </a:r>
          </a:p>
          <a:p>
            <a:pPr marL="0" indent="0">
              <a:buNone/>
            </a:pPr>
            <a:r>
              <a:rPr lang="en-US" sz="1700" b="1" dirty="0">
                <a:latin typeface="Arial" panose="020B0604020202020204" pitchFamily="34" charset="0"/>
                <a:cs typeface="Arial" panose="020B0604020202020204" pitchFamily="34" charset="0"/>
              </a:rPr>
              <a:t>Ask</a:t>
            </a:r>
            <a:r>
              <a:rPr lang="en-US" sz="1700" dirty="0">
                <a:latin typeface="Arial" panose="020B0604020202020204" pitchFamily="34" charset="0"/>
                <a:cs typeface="Arial" panose="020B0604020202020204" pitchFamily="34" charset="0"/>
              </a:rPr>
              <a:t> the patient to press her hand against her hip causing contraction of the pectoralis major. </a:t>
            </a:r>
          </a:p>
          <a:p>
            <a:pPr marL="0" indent="0">
              <a:buNone/>
            </a:pPr>
            <a:r>
              <a:rPr lang="en-US" sz="1700" b="1" dirty="0">
                <a:latin typeface="Arial" panose="020B0604020202020204" pitchFamily="34" charset="0"/>
                <a:cs typeface="Arial" panose="020B0604020202020204" pitchFamily="34" charset="0"/>
              </a:rPr>
              <a:t>Feel</a:t>
            </a:r>
            <a:r>
              <a:rPr lang="en-US" sz="1700" dirty="0">
                <a:latin typeface="Arial" panose="020B0604020202020204" pitchFamily="34" charset="0"/>
                <a:cs typeface="Arial" panose="020B0604020202020204" pitchFamily="34" charset="0"/>
              </a:rPr>
              <a:t> the anterior fold of the axilla to verify the pectoralis major is fully contracted</a:t>
            </a:r>
          </a:p>
          <a:p>
            <a:pPr marL="0" indent="0">
              <a:buNone/>
            </a:pPr>
            <a:r>
              <a:rPr lang="en-US" sz="1700" b="1" dirty="0">
                <a:latin typeface="Arial" panose="020B0604020202020204" pitchFamily="34" charset="0"/>
                <a:cs typeface="Arial" panose="020B0604020202020204" pitchFamily="34" charset="0"/>
              </a:rPr>
              <a:t>Repeat</a:t>
            </a:r>
            <a:r>
              <a:rPr lang="en-US" sz="1700" dirty="0">
                <a:latin typeface="Arial" panose="020B0604020202020204" pitchFamily="34" charset="0"/>
                <a:cs typeface="Arial" panose="020B0604020202020204" pitchFamily="34" charset="0"/>
              </a:rPr>
              <a:t> the mobility testing and comment. </a:t>
            </a:r>
          </a:p>
          <a:p>
            <a:pPr marL="0" indent="0">
              <a:buNone/>
            </a:pPr>
            <a:r>
              <a:rPr lang="en-US" sz="1700" b="1" dirty="0">
                <a:latin typeface="Arial" panose="020B0604020202020204" pitchFamily="34" charset="0"/>
                <a:cs typeface="Arial" panose="020B0604020202020204" pitchFamily="34" charset="0"/>
              </a:rPr>
              <a:t>Any</a:t>
            </a:r>
            <a:r>
              <a:rPr lang="en-US" sz="1700" dirty="0">
                <a:latin typeface="Arial" panose="020B0604020202020204" pitchFamily="34" charset="0"/>
                <a:cs typeface="Arial" panose="020B0604020202020204" pitchFamily="34" charset="0"/>
              </a:rPr>
              <a:t> restriction in mobility indicates adherence to the pectoral fascia &amp; pectoralis muscle</a:t>
            </a:r>
            <a:endParaRPr lang="en-US" sz="64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09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783EA-79AD-B125-BB4C-14C17546308A}"/>
              </a:ext>
            </a:extLst>
          </p:cNvPr>
          <p:cNvSpPr>
            <a:spLocks noGrp="1"/>
          </p:cNvSpPr>
          <p:nvPr>
            <p:ph idx="1"/>
          </p:nvPr>
        </p:nvSpPr>
        <p:spPr>
          <a:xfrm>
            <a:off x="704970" y="478523"/>
            <a:ext cx="10515600" cy="5827683"/>
          </a:xfrm>
        </p:spPr>
        <p:txBody>
          <a:bodyPr>
            <a:norm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u="sng" dirty="0">
                <a:latin typeface="Arial" panose="020B0604020202020204" pitchFamily="34" charset="0"/>
                <a:cs typeface="Arial" panose="020B0604020202020204" pitchFamily="34" charset="0"/>
              </a:rPr>
              <a:t>&gt;&gt;  Serratus anterior :</a:t>
            </a:r>
          </a:p>
          <a:p>
            <a:pPr marL="0" indent="0">
              <a:buNone/>
            </a:pPr>
            <a:r>
              <a:rPr lang="en-US" sz="1600" dirty="0">
                <a:latin typeface="Arial" panose="020B0604020202020204" pitchFamily="34" charset="0"/>
                <a:cs typeface="Arial" panose="020B0604020202020204" pitchFamily="34" charset="0"/>
              </a:rPr>
              <a:t> ■ Tumors in the lower outer quadrant lie on the serratus anterior.</a:t>
            </a:r>
          </a:p>
          <a:p>
            <a:pPr marL="0" indent="0">
              <a:buNone/>
            </a:pPr>
            <a:r>
              <a:rPr lang="en-US" sz="1600" dirty="0">
                <a:latin typeface="Arial" panose="020B0604020202020204" pitchFamily="34" charset="0"/>
                <a:cs typeface="Arial" panose="020B0604020202020204" pitchFamily="34" charset="0"/>
              </a:rPr>
              <a:t> ■ It should be put in contraction to test mobility of these tumors.</a:t>
            </a:r>
          </a:p>
          <a:p>
            <a:pPr marL="0" indent="0">
              <a:buNone/>
            </a:pPr>
            <a:r>
              <a:rPr lang="en-US" sz="1600" dirty="0">
                <a:latin typeface="Arial" panose="020B0604020202020204" pitchFamily="34" charset="0"/>
                <a:cs typeface="Arial" panose="020B0604020202020204" pitchFamily="34" charset="0"/>
              </a:rPr>
              <a:t> ■ This is done by asking the patient to place outstretched hand upon your shoulder and press hard.</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i="1" u="sng" dirty="0">
                <a:latin typeface="Arial" panose="020B0604020202020204" pitchFamily="34" charset="0"/>
                <a:cs typeface="Arial" panose="020B0604020202020204" pitchFamily="34" charset="0"/>
              </a:rPr>
              <a:t>* In relation to the chest wall :</a:t>
            </a:r>
          </a:p>
          <a:p>
            <a:pPr marL="0" indent="0">
              <a:buNone/>
            </a:pPr>
            <a:r>
              <a:rPr lang="en-US" sz="1600" dirty="0">
                <a:latin typeface="Arial" panose="020B0604020202020204" pitchFamily="34" charset="0"/>
                <a:cs typeface="Arial" panose="020B0604020202020204" pitchFamily="34" charset="0"/>
              </a:rPr>
              <a:t>o Fixity to the chest wall results in loss of all mobility irrespective of muscular contraction.</a:t>
            </a:r>
          </a:p>
        </p:txBody>
      </p:sp>
    </p:spTree>
    <p:extLst>
      <p:ext uri="{BB962C8B-B14F-4D97-AF65-F5344CB8AC3E}">
        <p14:creationId xmlns:p14="http://schemas.microsoft.com/office/powerpoint/2010/main" val="2506748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75" y="-315333"/>
            <a:ext cx="5383001" cy="1311963"/>
          </a:xfrm>
        </p:spPr>
        <p:txBody>
          <a:bodyPr>
            <a:normAutofit/>
          </a:bodyPr>
          <a:lstStyle/>
          <a:p>
            <a:r>
              <a:rPr lang="en-US" sz="2800" b="1" dirty="0"/>
              <a:t># Palpation of The Axilla</a:t>
            </a:r>
          </a:p>
        </p:txBody>
      </p:sp>
      <p:sp>
        <p:nvSpPr>
          <p:cNvPr id="5" name="Content Placeholder 5"/>
          <p:cNvSpPr>
            <a:spLocks noGrp="1"/>
          </p:cNvSpPr>
          <p:nvPr>
            <p:ph type="body" sz="half" idx="2"/>
          </p:nvPr>
        </p:nvSpPr>
        <p:spPr>
          <a:xfrm>
            <a:off x="613675" y="770516"/>
            <a:ext cx="5748734" cy="4765181"/>
          </a:xfrm>
        </p:spPr>
        <p:txBody>
          <a:bodyPr>
            <a:normAutofit/>
          </a:bodyPr>
          <a:lstStyle/>
          <a:p>
            <a:pPr marL="0" indent="0">
              <a:buNone/>
            </a:pPr>
            <a:endParaRPr lang="en-US" sz="2000" dirty="0"/>
          </a:p>
          <a:p>
            <a:pPr marL="0" indent="0">
              <a:buNone/>
            </a:pPr>
            <a:r>
              <a:rPr lang="en-US" sz="2000" b="1" dirty="0">
                <a:solidFill>
                  <a:schemeClr val="tx1">
                    <a:lumMod val="95000"/>
                    <a:lumOff val="5000"/>
                  </a:schemeClr>
                </a:solidFill>
              </a:rPr>
              <a:t>Stand on the patient’s right side.</a:t>
            </a:r>
          </a:p>
          <a:p>
            <a:pPr marL="0" indent="0">
              <a:buNone/>
            </a:pPr>
            <a:r>
              <a:rPr lang="en-US" sz="2000" b="1" dirty="0">
                <a:solidFill>
                  <a:schemeClr val="tx1">
                    <a:lumMod val="95000"/>
                    <a:lumOff val="5000"/>
                  </a:schemeClr>
                </a:solidFill>
              </a:rPr>
              <a:t> </a:t>
            </a:r>
            <a:r>
              <a:rPr lang="en-US" sz="2000" i="1" dirty="0">
                <a:solidFill>
                  <a:schemeClr val="tx1">
                    <a:lumMod val="95000"/>
                    <a:lumOff val="5000"/>
                  </a:schemeClr>
                </a:solidFill>
              </a:rPr>
              <a:t>Take hold of her right elbow with your right hand and let her forearm rest on your right forearm. Persuade her to allow you to take the weight of her arm. Place your left hand flat against the chest wall and </a:t>
            </a:r>
            <a:r>
              <a:rPr lang="en-US" sz="2000" i="1" dirty="0">
                <a:solidFill>
                  <a:srgbClr val="FF0000"/>
                </a:solidFill>
              </a:rPr>
              <a:t>sweep the tips of your fingers </a:t>
            </a:r>
            <a:r>
              <a:rPr lang="en-US" sz="2000" i="1" dirty="0">
                <a:solidFill>
                  <a:schemeClr val="tx1">
                    <a:lumMod val="95000"/>
                    <a:lumOff val="5000"/>
                  </a:schemeClr>
                </a:solidFill>
              </a:rPr>
              <a:t>from the top of the axilla and from side-to- side to feel the nodes against the chest wall.</a:t>
            </a:r>
          </a:p>
          <a:p>
            <a:pPr marL="0" indent="0">
              <a:buNone/>
            </a:pPr>
            <a:r>
              <a:rPr lang="en-US" sz="2000" i="1" dirty="0">
                <a:solidFill>
                  <a:schemeClr val="tx1">
                    <a:lumMod val="95000"/>
                    <a:lumOff val="5000"/>
                  </a:schemeClr>
                </a:solidFill>
              </a:rPr>
              <a:t>To reach the apex of the axilla, you will have to push the tips of your fingers upwards and inwards.</a:t>
            </a:r>
          </a:p>
          <a:p>
            <a:pPr marL="0" indent="0">
              <a:buNone/>
            </a:pPr>
            <a:r>
              <a:rPr lang="en-US" sz="2000" i="1" dirty="0">
                <a:solidFill>
                  <a:schemeClr val="tx1">
                    <a:lumMod val="95000"/>
                    <a:lumOff val="5000"/>
                  </a:schemeClr>
                </a:solidFill>
              </a:rPr>
              <a:t>Next, move your left hand anteriorly over the anterior axillary fold and downwards into the axillary tail and behind the edge of the pectoralis major muscle.</a:t>
            </a:r>
          </a:p>
          <a:p>
            <a:pPr marL="0" indent="0">
              <a:buNone/>
            </a:pPr>
            <a:endParaRPr lang="en-US" sz="2000" b="1" dirty="0"/>
          </a:p>
        </p:txBody>
      </p:sp>
      <p:pic>
        <p:nvPicPr>
          <p:cNvPr id="8" name="Picture Placeholder 7"/>
          <p:cNvPicPr>
            <a:picLocks noGrp="1" noChangeAspect="1"/>
          </p:cNvPicPr>
          <p:nvPr>
            <p:ph type="pic" idx="1"/>
          </p:nvPr>
        </p:nvPicPr>
        <p:blipFill>
          <a:blip r:embed="rId2"/>
          <a:srcRect t="14480" b="14480"/>
          <a:stretch/>
        </p:blipFill>
        <p:spPr>
          <a:xfrm>
            <a:off x="6157557" y="3576852"/>
            <a:ext cx="5913691" cy="3281148"/>
          </a:xfrm>
        </p:spPr>
      </p:pic>
      <p:pic>
        <p:nvPicPr>
          <p:cNvPr id="9" name="Picture 8"/>
          <p:cNvPicPr>
            <a:picLocks noChangeAspect="1"/>
          </p:cNvPicPr>
          <p:nvPr/>
        </p:nvPicPr>
        <p:blipFill>
          <a:blip r:embed="rId3"/>
          <a:srcRect/>
          <a:stretch/>
        </p:blipFill>
        <p:spPr>
          <a:xfrm>
            <a:off x="8008017" y="94687"/>
            <a:ext cx="3781105" cy="3281148"/>
          </a:xfrm>
          <a:prstGeom prst="rect">
            <a:avLst/>
          </a:prstGeom>
        </p:spPr>
      </p:pic>
      <p:sp>
        <p:nvSpPr>
          <p:cNvPr id="10" name="Rectangle 9"/>
          <p:cNvSpPr/>
          <p:nvPr/>
        </p:nvSpPr>
        <p:spPr>
          <a:xfrm>
            <a:off x="575908" y="5535697"/>
            <a:ext cx="5458536"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Lastly, palpate for infra- and supra- clavicular lymphadenopathy </a:t>
            </a:r>
          </a:p>
        </p:txBody>
      </p:sp>
    </p:spTree>
    <p:extLst>
      <p:ext uri="{BB962C8B-B14F-4D97-AF65-F5344CB8AC3E}">
        <p14:creationId xmlns:p14="http://schemas.microsoft.com/office/powerpoint/2010/main" val="316726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A0F9E-17FC-DBA5-CED7-AF5993373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071" y="762878"/>
            <a:ext cx="9743815" cy="5332243"/>
          </a:xfrm>
          <a:prstGeom prst="rect">
            <a:avLst/>
          </a:prstGeom>
        </p:spPr>
      </p:pic>
    </p:spTree>
    <p:extLst>
      <p:ext uri="{BB962C8B-B14F-4D97-AF65-F5344CB8AC3E}">
        <p14:creationId xmlns:p14="http://schemas.microsoft.com/office/powerpoint/2010/main" val="125387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005F-D1FA-C85A-73C0-8B9984AD4474}"/>
              </a:ext>
            </a:extLst>
          </p:cNvPr>
          <p:cNvSpPr>
            <a:spLocks noGrp="1"/>
          </p:cNvSpPr>
          <p:nvPr>
            <p:ph type="title"/>
          </p:nvPr>
        </p:nvSpPr>
        <p:spPr>
          <a:xfrm>
            <a:off x="1042638" y="1576551"/>
            <a:ext cx="4455793" cy="1665371"/>
          </a:xfrm>
        </p:spPr>
        <p:txBody>
          <a:bodyPr>
            <a:normAutofit/>
          </a:bodyPr>
          <a:lstStyle/>
          <a:p>
            <a:r>
              <a:rPr lang="en-US" sz="2800" b="1" i="1" u="sng" dirty="0">
                <a:latin typeface="Arial" panose="020B0604020202020204" pitchFamily="34" charset="0"/>
                <a:cs typeface="Arial" panose="020B0604020202020204" pitchFamily="34" charset="0"/>
              </a:rPr>
              <a:t># Breast Examination Checklist  :</a:t>
            </a:r>
          </a:p>
        </p:txBody>
      </p:sp>
      <p:pic>
        <p:nvPicPr>
          <p:cNvPr id="4" name="Content Placeholder 3">
            <a:extLst>
              <a:ext uri="{FF2B5EF4-FFF2-40B4-BE49-F238E27FC236}">
                <a16:creationId xmlns:a16="http://schemas.microsoft.com/office/drawing/2014/main" id="{18C11DB4-EBBB-12B7-6C66-3E9ADEEAE1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36" b="2190"/>
          <a:stretch/>
        </p:blipFill>
        <p:spPr>
          <a:xfrm>
            <a:off x="5728878" y="281263"/>
            <a:ext cx="5420484" cy="5225566"/>
          </a:xfrm>
        </p:spPr>
      </p:pic>
      <p:pic>
        <p:nvPicPr>
          <p:cNvPr id="5" name="Picture 4">
            <a:extLst>
              <a:ext uri="{FF2B5EF4-FFF2-40B4-BE49-F238E27FC236}">
                <a16:creationId xmlns:a16="http://schemas.microsoft.com/office/drawing/2014/main" id="{728D6216-5D58-7670-0170-70AD99659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541" y="5506830"/>
            <a:ext cx="5179919" cy="1139785"/>
          </a:xfrm>
          <a:prstGeom prst="rect">
            <a:avLst/>
          </a:prstGeom>
        </p:spPr>
      </p:pic>
    </p:spTree>
    <p:extLst>
      <p:ext uri="{BB962C8B-B14F-4D97-AF65-F5344CB8AC3E}">
        <p14:creationId xmlns:p14="http://schemas.microsoft.com/office/powerpoint/2010/main" val="3375954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F3FA5-B84C-E909-1E93-F8DADC90C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94" y="447310"/>
            <a:ext cx="9609408" cy="5227389"/>
          </a:xfrm>
          <a:prstGeom prst="rect">
            <a:avLst/>
          </a:prstGeom>
        </p:spPr>
      </p:pic>
      <p:sp>
        <p:nvSpPr>
          <p:cNvPr id="14" name="Title 1">
            <a:extLst>
              <a:ext uri="{FF2B5EF4-FFF2-40B4-BE49-F238E27FC236}">
                <a16:creationId xmlns:a16="http://schemas.microsoft.com/office/drawing/2014/main" id="{0826DDD2-4366-5580-2B00-C05D760F2CE4}"/>
              </a:ext>
            </a:extLst>
          </p:cNvPr>
          <p:cNvSpPr txBox="1">
            <a:spLocks/>
          </p:cNvSpPr>
          <p:nvPr/>
        </p:nvSpPr>
        <p:spPr>
          <a:xfrm>
            <a:off x="2585172" y="4574220"/>
            <a:ext cx="7021655" cy="183646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u="sng" dirty="0">
                <a:solidFill>
                  <a:schemeClr val="accent1"/>
                </a:solidFill>
                <a:latin typeface="Arial" panose="020B0604020202020204" pitchFamily="34" charset="0"/>
                <a:cs typeface="Arial" panose="020B0604020202020204" pitchFamily="34" charset="0"/>
              </a:rPr>
              <a:t>Thank you</a:t>
            </a:r>
            <a:r>
              <a:rPr lang="en-US" sz="6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195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6E84-86BC-9D7D-17D5-536B995EBA6D}"/>
              </a:ext>
            </a:extLst>
          </p:cNvPr>
          <p:cNvSpPr>
            <a:spLocks noGrp="1"/>
          </p:cNvSpPr>
          <p:nvPr>
            <p:ph type="title"/>
          </p:nvPr>
        </p:nvSpPr>
        <p:spPr>
          <a:xfrm>
            <a:off x="1149070" y="498355"/>
            <a:ext cx="10515600" cy="848746"/>
          </a:xfrm>
        </p:spPr>
        <p:txBody>
          <a:bodyPr/>
          <a:lstStyle/>
          <a:p>
            <a:r>
              <a:rPr lang="en-US" sz="4800" dirty="0">
                <a:latin typeface="Arial" panose="020B0604020202020204" pitchFamily="34" charset="0"/>
                <a:cs typeface="Arial" panose="020B0604020202020204" pitchFamily="34" charset="0"/>
              </a:rPr>
              <a:t># Age and sex </a:t>
            </a:r>
            <a:r>
              <a:rPr lang="en-US" dirty="0">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BF29B7B8-FD2D-AAC4-0EF0-DF991AC88D05}"/>
              </a:ext>
            </a:extLst>
          </p:cNvPr>
          <p:cNvSpPr>
            <a:spLocks noGrp="1"/>
          </p:cNvSpPr>
          <p:nvPr>
            <p:ph idx="1"/>
          </p:nvPr>
        </p:nvSpPr>
        <p:spPr>
          <a:xfrm>
            <a:off x="1119296" y="2087127"/>
            <a:ext cx="9953407" cy="4770873"/>
          </a:xfrm>
        </p:spPr>
        <p:txBody>
          <a:bodyPr>
            <a:normAutofit/>
          </a:bodyPr>
          <a:lstStyle/>
          <a:p>
            <a:pPr marL="0" indent="0">
              <a:buNone/>
            </a:pPr>
            <a:r>
              <a:rPr lang="en-US" sz="1600" dirty="0">
                <a:latin typeface="Arial" panose="020B0604020202020204" pitchFamily="34" charset="0"/>
                <a:cs typeface="Arial" panose="020B0604020202020204" pitchFamily="34" charset="0"/>
              </a:rPr>
              <a:t>Try to </a:t>
            </a:r>
            <a:r>
              <a:rPr lang="en-US" sz="1600" b="1" u="sng" dirty="0">
                <a:latin typeface="Arial" panose="020B0604020202020204" pitchFamily="34" charset="0"/>
                <a:cs typeface="Arial" panose="020B0604020202020204" pitchFamily="34" charset="0"/>
              </a:rPr>
              <a:t>correlate</a:t>
            </a:r>
            <a:r>
              <a:rPr lang="en-US" sz="1600" dirty="0">
                <a:latin typeface="Arial" panose="020B0604020202020204" pitchFamily="34" charset="0"/>
                <a:cs typeface="Arial" panose="020B0604020202020204" pitchFamily="34" charset="0"/>
              </a:rPr>
              <a:t> the age of the patient presentation with the most common pathology encountered in this age group,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u="sng" dirty="0">
                <a:latin typeface="Arial" panose="020B0604020202020204" pitchFamily="34" charset="0"/>
                <a:cs typeface="Arial" panose="020B0604020202020204" pitchFamily="34" charset="0"/>
              </a:rPr>
              <a:t>Examples:</a:t>
            </a:r>
          </a:p>
          <a:p>
            <a:pPr marL="0" indent="0">
              <a:buNone/>
            </a:pPr>
            <a:r>
              <a:rPr lang="en-US" sz="1600" dirty="0">
                <a:latin typeface="Arial" panose="020B0604020202020204" pitchFamily="34" charset="0"/>
                <a:cs typeface="Arial" panose="020B0604020202020204" pitchFamily="34" charset="0"/>
              </a:rPr>
              <a:t>o After birth: mastitis neonatorum.</a:t>
            </a:r>
          </a:p>
          <a:p>
            <a:pPr marL="0" indent="0">
              <a:buNone/>
            </a:pPr>
            <a:r>
              <a:rPr lang="en-US" sz="1600" dirty="0">
                <a:latin typeface="Arial" panose="020B0604020202020204" pitchFamily="34" charset="0"/>
                <a:cs typeface="Arial" panose="020B0604020202020204" pitchFamily="34" charset="0"/>
              </a:rPr>
              <a:t>o At puberty: pubertal mastitis.</a:t>
            </a:r>
          </a:p>
          <a:p>
            <a:pPr marL="0" indent="0">
              <a:buNone/>
            </a:pPr>
            <a:r>
              <a:rPr lang="en-US" sz="1600" dirty="0">
                <a:latin typeface="Arial" panose="020B0604020202020204" pitchFamily="34" charset="0"/>
                <a:cs typeface="Arial" panose="020B0604020202020204" pitchFamily="34" charset="0"/>
              </a:rPr>
              <a:t>o Adolescence: hard fibroadenoma.</a:t>
            </a:r>
          </a:p>
          <a:p>
            <a:pPr marL="0" indent="0">
              <a:buNone/>
            </a:pPr>
            <a:r>
              <a:rPr lang="en-US" sz="1600" dirty="0">
                <a:latin typeface="Arial" panose="020B0604020202020204" pitchFamily="34" charset="0"/>
                <a:cs typeface="Arial" panose="020B0604020202020204" pitchFamily="34" charset="0"/>
              </a:rPr>
              <a:t>o Childbearing period: soft fibroadenoma, duct papilloma.</a:t>
            </a:r>
          </a:p>
          <a:p>
            <a:pPr marL="0" indent="0">
              <a:buNone/>
            </a:pPr>
            <a:r>
              <a:rPr lang="en-US" sz="1600" dirty="0">
                <a:latin typeface="Arial" panose="020B0604020202020204" pitchFamily="34" charset="0"/>
                <a:cs typeface="Arial" panose="020B0604020202020204" pitchFamily="34" charset="0"/>
              </a:rPr>
              <a:t>o Carcinoma occurs at any age after puberty</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6972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5EF6-E649-5C11-729C-56C78EE65AC3}"/>
              </a:ext>
            </a:extLst>
          </p:cNvPr>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 Complaint :</a:t>
            </a:r>
          </a:p>
        </p:txBody>
      </p:sp>
      <p:sp>
        <p:nvSpPr>
          <p:cNvPr id="3" name="Content Placeholder 2">
            <a:extLst>
              <a:ext uri="{FF2B5EF4-FFF2-40B4-BE49-F238E27FC236}">
                <a16:creationId xmlns:a16="http://schemas.microsoft.com/office/drawing/2014/main" id="{CC36C06A-CC7F-CF0D-49C2-57283D985053}"/>
              </a:ext>
            </a:extLst>
          </p:cNvPr>
          <p:cNvSpPr>
            <a:spLocks noGrp="1"/>
          </p:cNvSpPr>
          <p:nvPr>
            <p:ph idx="1"/>
          </p:nvPr>
        </p:nvSpPr>
        <p:spPr>
          <a:xfrm>
            <a:off x="630954" y="2460460"/>
            <a:ext cx="11004442" cy="5562930"/>
          </a:xfrm>
        </p:spPr>
        <p:txBody>
          <a:bodyPr>
            <a:normAutofit/>
          </a:bodyPr>
          <a:lstStyle/>
          <a:p>
            <a:pPr marL="0" indent="0">
              <a:buNone/>
            </a:pPr>
            <a:r>
              <a:rPr lang="en-US" sz="2000" dirty="0">
                <a:latin typeface="Arial" panose="020B0604020202020204" pitchFamily="34" charset="0"/>
                <a:cs typeface="Arial" panose="020B0604020202020204" pitchFamily="34" charset="0"/>
              </a:rPr>
              <a:t>The chief complaints are : </a:t>
            </a:r>
            <a:r>
              <a:rPr lang="en-US" sz="2000" u="sng" dirty="0">
                <a:latin typeface="Arial" panose="020B0604020202020204" pitchFamily="34" charset="0"/>
                <a:cs typeface="Arial" panose="020B0604020202020204" pitchFamily="34" charset="0"/>
              </a:rPr>
              <a:t>swelling</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pain</a:t>
            </a:r>
            <a:r>
              <a:rPr lang="en-US" sz="2000" dirty="0">
                <a:latin typeface="Arial" panose="020B0604020202020204" pitchFamily="34" charset="0"/>
                <a:cs typeface="Arial" panose="020B0604020202020204" pitchFamily="34" charset="0"/>
              </a:rPr>
              <a:t>, and </a:t>
            </a:r>
            <a:r>
              <a:rPr lang="en-US" sz="2000" u="sng" dirty="0">
                <a:latin typeface="Arial" panose="020B0604020202020204" pitchFamily="34" charset="0"/>
                <a:cs typeface="Arial" panose="020B0604020202020204" pitchFamily="34" charset="0"/>
              </a:rPr>
              <a:t>nipple discharge</a:t>
            </a:r>
            <a:r>
              <a:rPr lang="en-US" sz="2000" dirty="0">
                <a:latin typeface="Arial" panose="020B0604020202020204" pitchFamily="34" charset="0"/>
                <a:cs typeface="Arial" panose="020B0604020202020204" pitchFamily="34" charset="0"/>
              </a:rPr>
              <a:t>. </a:t>
            </a:r>
          </a:p>
          <a:p>
            <a:pPr marL="0" indent="0">
              <a:buNone/>
            </a:pPr>
            <a:endParaRPr lang="en-US" sz="2000" b="1" u="sng"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&gt;&gt; Swelling (lump) :</a:t>
            </a:r>
          </a:p>
          <a:p>
            <a:pPr marL="0" indent="0">
              <a:buNone/>
            </a:pPr>
            <a:endParaRPr lang="en-US" sz="1600" b="1" u="sng" dirty="0">
              <a:latin typeface="Arial" panose="020B0604020202020204" pitchFamily="34" charset="0"/>
              <a:cs typeface="Arial" panose="020B0604020202020204" pitchFamily="34" charset="0"/>
            </a:endParaRPr>
          </a:p>
          <a:p>
            <a:pPr marL="0" indent="0">
              <a:buNone/>
            </a:pPr>
            <a:r>
              <a:rPr lang="en-US" sz="1600" u="sng" dirty="0">
                <a:latin typeface="Arial" panose="020B0604020202020204" pitchFamily="34" charset="0"/>
                <a:cs typeface="Arial" panose="020B0604020202020204" pitchFamily="34" charset="0"/>
              </a:rPr>
              <a:t> </a:t>
            </a:r>
            <a:r>
              <a:rPr lang="en-US" sz="1600" b="1" u="sng" dirty="0">
                <a:latin typeface="Arial" panose="020B0604020202020204" pitchFamily="34" charset="0"/>
                <a:cs typeface="Arial" panose="020B0604020202020204" pitchFamily="34" charset="0"/>
              </a:rPr>
              <a:t>Ask about :</a:t>
            </a:r>
          </a:p>
          <a:p>
            <a:pPr marL="0" indent="0">
              <a:buNone/>
            </a:pPr>
            <a:r>
              <a:rPr lang="en-US" sz="1600" dirty="0">
                <a:latin typeface="Arial" panose="020B0604020202020204" pitchFamily="34" charset="0"/>
                <a:cs typeface="Arial" panose="020B0604020202020204" pitchFamily="34" charset="0"/>
              </a:rPr>
              <a:t>* Mode of onset</a:t>
            </a:r>
          </a:p>
          <a:p>
            <a:pPr marL="0" indent="0">
              <a:buNone/>
            </a:pPr>
            <a:r>
              <a:rPr lang="en-US" sz="1600" dirty="0">
                <a:latin typeface="Arial" panose="020B0604020202020204" pitchFamily="34" charset="0"/>
                <a:cs typeface="Arial" panose="020B0604020202020204" pitchFamily="34" charset="0"/>
              </a:rPr>
              <a:t>* Duration and rate of growth (course). Long duration with slow rate of growth usually indicates benign lesions.</a:t>
            </a:r>
          </a:p>
          <a:p>
            <a:pPr marL="0" indent="0">
              <a:buNone/>
            </a:pPr>
            <a:r>
              <a:rPr lang="en-US" sz="1600" dirty="0">
                <a:latin typeface="Arial" panose="020B0604020202020204" pitchFamily="34" charset="0"/>
                <a:cs typeface="Arial" panose="020B0604020202020204" pitchFamily="34" charset="0"/>
              </a:rPr>
              <a:t>* Associated manifestations suggesting inflammatory process ( redness, fever, rigors) </a:t>
            </a:r>
          </a:p>
          <a:p>
            <a:pPr marL="0" indent="0">
              <a:buNone/>
            </a:pPr>
            <a:r>
              <a:rPr lang="en-US" sz="1600" dirty="0">
                <a:latin typeface="Arial" panose="020B0604020202020204" pitchFamily="34" charset="0"/>
                <a:cs typeface="Arial" panose="020B0604020202020204" pitchFamily="34" charset="0"/>
              </a:rPr>
              <a:t>* Associated manifestations suggesting specific infection (mainly T.B.)</a:t>
            </a:r>
          </a:p>
          <a:p>
            <a:pPr marL="0" indent="0">
              <a:buNone/>
            </a:pPr>
            <a:r>
              <a:rPr lang="en-US" sz="1600" dirty="0">
                <a:latin typeface="Arial" panose="020B0604020202020204" pitchFamily="34" charset="0"/>
                <a:cs typeface="Arial" panose="020B0604020202020204" pitchFamily="34" charset="0"/>
              </a:rPr>
              <a:t>* Risk factors for malignancy (hormonal, irradiation, family history, etc.)</a:t>
            </a:r>
          </a:p>
          <a:p>
            <a:pPr marL="0" indent="0">
              <a:buNone/>
            </a:pPr>
            <a:r>
              <a:rPr lang="en-US" sz="1600" dirty="0">
                <a:latin typeface="Arial" panose="020B0604020202020204" pitchFamily="34" charset="0"/>
                <a:cs typeface="Arial" panose="020B0604020202020204" pitchFamily="34" charset="0"/>
              </a:rPr>
              <a:t>* Manifestation suggesting metastatic disease (dyspnea, jaundice, headache, jaundice, bone pains, etc.</a:t>
            </a:r>
          </a:p>
        </p:txBody>
      </p:sp>
    </p:spTree>
    <p:extLst>
      <p:ext uri="{BB962C8B-B14F-4D97-AF65-F5344CB8AC3E}">
        <p14:creationId xmlns:p14="http://schemas.microsoft.com/office/powerpoint/2010/main" val="168041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A84B6-A572-ED7B-E125-EFEEA14127A6}"/>
              </a:ext>
            </a:extLst>
          </p:cNvPr>
          <p:cNvSpPr>
            <a:spLocks noGrp="1"/>
          </p:cNvSpPr>
          <p:nvPr>
            <p:ph idx="1"/>
          </p:nvPr>
        </p:nvSpPr>
        <p:spPr>
          <a:xfrm>
            <a:off x="889762" y="1672773"/>
            <a:ext cx="10412476" cy="3145055"/>
          </a:xfrm>
        </p:spPr>
        <p:txBody>
          <a:bodyPr>
            <a:normAutofit/>
          </a:bodyPr>
          <a:lstStyle/>
          <a:p>
            <a:pPr marL="0" indent="0">
              <a:buNone/>
            </a:pPr>
            <a:r>
              <a:rPr lang="en-US" sz="2000" b="1" u="sng" dirty="0">
                <a:latin typeface="Arial" panose="020B0604020202020204" pitchFamily="34" charset="0"/>
                <a:cs typeface="Arial" panose="020B0604020202020204" pitchFamily="34" charset="0"/>
              </a:rPr>
              <a:t>&gt;&gt; Pain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SOCRATES</a:t>
            </a:r>
            <a:r>
              <a:rPr lang="en-US" sz="1600" dirty="0">
                <a:latin typeface="Arial" panose="020B0604020202020204" pitchFamily="34" charset="0"/>
                <a:cs typeface="Arial" panose="020B0604020202020204" pitchFamily="34" charset="0"/>
              </a:rPr>
              <a:t> approach </a:t>
            </a:r>
          </a:p>
          <a:p>
            <a:pPr marL="0" indent="0">
              <a:buNone/>
            </a:pPr>
            <a:r>
              <a:rPr lang="en-US" sz="1600" dirty="0">
                <a:latin typeface="Arial" panose="020B0604020202020204" pitchFamily="34" charset="0"/>
                <a:cs typeface="Arial" panose="020B0604020202020204" pitchFamily="34" charset="0"/>
              </a:rPr>
              <a:t>* Usually, pain is associated with inflammatory lesions as acute mastitis</a:t>
            </a:r>
          </a:p>
          <a:p>
            <a:pPr marL="0" indent="0">
              <a:buNone/>
            </a:pPr>
            <a:r>
              <a:rPr lang="en-US" sz="1600" dirty="0">
                <a:latin typeface="Arial" panose="020B0604020202020204" pitchFamily="34" charset="0"/>
                <a:cs typeface="Arial" panose="020B0604020202020204" pitchFamily="34" charset="0"/>
              </a:rPr>
              <a:t>* Fibrocystic disease is characterized by cyclic pain (mastalgia) that is related to menstruation.</a:t>
            </a:r>
          </a:p>
          <a:p>
            <a:pPr marL="0" indent="0">
              <a:buNone/>
            </a:pPr>
            <a:r>
              <a:rPr lang="en-US" sz="1600" dirty="0">
                <a:latin typeface="Arial" panose="020B0604020202020204" pitchFamily="34" charset="0"/>
                <a:cs typeface="Arial" panose="020B0604020202020204" pitchFamily="34" charset="0"/>
              </a:rPr>
              <a:t>* Tumors (benign or malignant) are painless</a:t>
            </a:r>
          </a:p>
          <a:p>
            <a:pPr marL="0" indent="0">
              <a:buNone/>
            </a:pPr>
            <a:r>
              <a:rPr lang="en-US" sz="1600" dirty="0">
                <a:latin typeface="Arial" panose="020B0604020202020204" pitchFamily="34" charset="0"/>
                <a:cs typeface="Arial" panose="020B0604020202020204" pitchFamily="34" charset="0"/>
              </a:rPr>
              <a:t>* Carcinoma is painless in early stages and painful in advanced stages with local invasion.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04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EEEF7D-993D-DE37-A2F8-50179171A4A8}"/>
              </a:ext>
            </a:extLst>
          </p:cNvPr>
          <p:cNvSpPr>
            <a:spLocks noGrp="1"/>
          </p:cNvSpPr>
          <p:nvPr>
            <p:ph idx="1"/>
          </p:nvPr>
        </p:nvSpPr>
        <p:spPr>
          <a:xfrm>
            <a:off x="1163872" y="818999"/>
            <a:ext cx="10427113" cy="3858845"/>
          </a:xfrm>
        </p:spPr>
        <p:txBody>
          <a:bodyPr>
            <a:normAutofit fontScale="85000" lnSpcReduction="20000"/>
          </a:bodyPr>
          <a:lstStyle/>
          <a:p>
            <a:pPr marL="0" indent="0">
              <a:buNone/>
            </a:pPr>
            <a:r>
              <a:rPr lang="en-US" sz="2000" b="1" u="sng" dirty="0">
                <a:latin typeface="Arial" panose="020B0604020202020204" pitchFamily="34" charset="0"/>
                <a:cs typeface="Arial" panose="020B0604020202020204" pitchFamily="34" charset="0"/>
              </a:rPr>
              <a:t>&gt;&gt; Nipple Discharge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900" b="1" u="sng" dirty="0">
                <a:latin typeface="Arial" panose="020B0604020202020204" pitchFamily="34" charset="0"/>
                <a:cs typeface="Arial" panose="020B0604020202020204" pitchFamily="34" charset="0"/>
              </a:rPr>
              <a:t>Ask about :</a:t>
            </a:r>
          </a:p>
          <a:p>
            <a:pPr marL="0" indent="0">
              <a:buNone/>
            </a:pPr>
            <a:r>
              <a:rPr lang="en-US" sz="1900" dirty="0">
                <a:latin typeface="Arial" panose="020B0604020202020204" pitchFamily="34" charset="0"/>
                <a:cs typeface="Arial" panose="020B0604020202020204" pitchFamily="34" charset="0"/>
              </a:rPr>
              <a:t>* Amount ( Minimal or Profuse ).</a:t>
            </a:r>
          </a:p>
          <a:p>
            <a:pPr marL="0" indent="0">
              <a:buNone/>
            </a:pPr>
            <a:r>
              <a:rPr lang="en-US" sz="1900" dirty="0">
                <a:latin typeface="Arial" panose="020B0604020202020204" pitchFamily="34" charset="0"/>
                <a:cs typeface="Arial" panose="020B0604020202020204" pitchFamily="34" charset="0"/>
              </a:rPr>
              <a:t>* Colour &amp; Character :</a:t>
            </a:r>
          </a:p>
          <a:p>
            <a:pPr marL="0" indent="0">
              <a:buNone/>
            </a:pPr>
            <a:r>
              <a:rPr lang="en-US" sz="1900" dirty="0">
                <a:latin typeface="Arial" panose="020B0604020202020204" pitchFamily="34" charset="0"/>
                <a:cs typeface="Arial" panose="020B0604020202020204" pitchFamily="34" charset="0"/>
              </a:rPr>
              <a:t>            Bright red blood: duct papilloma / duct carcinoma</a:t>
            </a:r>
          </a:p>
          <a:p>
            <a:pPr marL="0" indent="0">
              <a:buNone/>
            </a:pPr>
            <a:r>
              <a:rPr lang="en-US" sz="1900" dirty="0">
                <a:latin typeface="Arial" panose="020B0604020202020204" pitchFamily="34" charset="0"/>
                <a:cs typeface="Arial" panose="020B0604020202020204" pitchFamily="34" charset="0"/>
              </a:rPr>
              <a:t>            Purulent: abscess.</a:t>
            </a:r>
          </a:p>
          <a:p>
            <a:pPr marL="0" indent="0">
              <a:buNone/>
            </a:pPr>
            <a:r>
              <a:rPr lang="en-US" sz="1900" dirty="0">
                <a:latin typeface="Arial" panose="020B0604020202020204" pitchFamily="34" charset="0"/>
                <a:cs typeface="Arial" panose="020B0604020202020204" pitchFamily="34" charset="0"/>
              </a:rPr>
              <a:t>            Milky: galactocele.</a:t>
            </a:r>
          </a:p>
          <a:p>
            <a:pPr marL="0" indent="0">
              <a:buNone/>
            </a:pPr>
            <a:r>
              <a:rPr lang="en-US" sz="1900" dirty="0">
                <a:latin typeface="Arial" panose="020B0604020202020204" pitchFamily="34" charset="0"/>
                <a:cs typeface="Arial" panose="020B0604020202020204" pitchFamily="34" charset="0"/>
              </a:rPr>
              <a:t>            Serous: Fibrocystic disease.</a:t>
            </a:r>
          </a:p>
          <a:p>
            <a:pPr marL="0" indent="0">
              <a:buNone/>
            </a:pPr>
            <a:r>
              <a:rPr lang="en-US" sz="1900" dirty="0">
                <a:latin typeface="Arial" panose="020B0604020202020204" pitchFamily="34" charset="0"/>
                <a:cs typeface="Arial" panose="020B0604020202020204" pitchFamily="34" charset="0"/>
              </a:rPr>
              <a:t>            Cheesy : duct ectasia.</a:t>
            </a:r>
          </a:p>
          <a:p>
            <a:pPr marL="0" indent="0">
              <a:buNone/>
            </a:pPr>
            <a:r>
              <a:rPr lang="en-US" sz="1900" dirty="0">
                <a:latin typeface="Arial" panose="020B0604020202020204" pitchFamily="34" charset="0"/>
                <a:cs typeface="Arial" panose="020B0604020202020204" pitchFamily="34" charset="0"/>
              </a:rPr>
              <a:t>* Unilateral or bilateral.</a:t>
            </a:r>
          </a:p>
          <a:p>
            <a:pPr marL="0" indent="0">
              <a:buNone/>
            </a:pPr>
            <a:r>
              <a:rPr lang="en-US" sz="1900" dirty="0">
                <a:latin typeface="Arial" panose="020B0604020202020204" pitchFamily="34" charset="0"/>
                <a:cs typeface="Arial" panose="020B0604020202020204" pitchFamily="34" charset="0"/>
              </a:rPr>
              <a:t>* Uni-ductal or multi-ductal.</a:t>
            </a:r>
          </a:p>
          <a:p>
            <a:pPr marL="0" indent="0">
              <a:buNone/>
            </a:pPr>
            <a:r>
              <a:rPr lang="en-US" sz="1900" dirty="0">
                <a:latin typeface="Arial" panose="020B0604020202020204" pitchFamily="34" charset="0"/>
                <a:cs typeface="Arial" panose="020B0604020202020204" pitchFamily="34" charset="0"/>
              </a:rPr>
              <a:t>* Spontaneous or induced with squeezing. </a:t>
            </a:r>
          </a:p>
        </p:txBody>
      </p:sp>
    </p:spTree>
    <p:extLst>
      <p:ext uri="{BB962C8B-B14F-4D97-AF65-F5344CB8AC3E}">
        <p14:creationId xmlns:p14="http://schemas.microsoft.com/office/powerpoint/2010/main" val="34197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3B86-9D48-88C3-9998-F19A65F2774B}"/>
              </a:ext>
            </a:extLst>
          </p:cNvPr>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 Past history :</a:t>
            </a:r>
          </a:p>
        </p:txBody>
      </p:sp>
      <p:sp>
        <p:nvSpPr>
          <p:cNvPr id="3" name="Content Placeholder 2">
            <a:extLst>
              <a:ext uri="{FF2B5EF4-FFF2-40B4-BE49-F238E27FC236}">
                <a16:creationId xmlns:a16="http://schemas.microsoft.com/office/drawing/2014/main" id="{12484B5A-501B-B98F-6932-E4F9E50AA1C2}"/>
              </a:ext>
            </a:extLst>
          </p:cNvPr>
          <p:cNvSpPr>
            <a:spLocks noGrp="1"/>
          </p:cNvSpPr>
          <p:nvPr>
            <p:ph idx="1"/>
          </p:nvPr>
        </p:nvSpPr>
        <p:spPr>
          <a:xfrm>
            <a:off x="838200" y="1825625"/>
            <a:ext cx="10515600" cy="3918056"/>
          </a:xfrm>
        </p:spPr>
        <p:txBody>
          <a:bodyPr>
            <a:normAutofit/>
          </a:bodyPr>
          <a:lstStyle/>
          <a:p>
            <a:pPr marL="0" indent="0">
              <a:buNone/>
            </a:pPr>
            <a:r>
              <a:rPr lang="en-US" sz="1600" b="1" u="sng" dirty="0">
                <a:latin typeface="Arial" panose="020B0604020202020204" pitchFamily="34" charset="0"/>
                <a:cs typeface="Arial" panose="020B0604020202020204" pitchFamily="34" charset="0"/>
              </a:rPr>
              <a:t>Ask about :</a:t>
            </a:r>
          </a:p>
          <a:p>
            <a:pPr marL="0" indent="0">
              <a:buNone/>
            </a:pPr>
            <a:r>
              <a:rPr lang="en-US" sz="1600" dirty="0">
                <a:latin typeface="Arial" panose="020B0604020202020204" pitchFamily="34" charset="0"/>
                <a:cs typeface="Arial" panose="020B0604020202020204" pitchFamily="34" charset="0"/>
              </a:rPr>
              <a:t>* Menstrual history ( including </a:t>
            </a:r>
            <a:r>
              <a:rPr lang="en-US" sz="1600" b="1" dirty="0">
                <a:latin typeface="Arial" panose="020B0604020202020204" pitchFamily="34" charset="0"/>
                <a:cs typeface="Arial" panose="020B0604020202020204" pitchFamily="34" charset="0"/>
              </a:rPr>
              <a:t>Menarche</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 Marital state.</a:t>
            </a:r>
          </a:p>
          <a:p>
            <a:pPr marL="0" indent="0">
              <a:buNone/>
            </a:pPr>
            <a:r>
              <a:rPr lang="en-US" sz="1600" dirty="0">
                <a:latin typeface="Arial" panose="020B0604020202020204" pitchFamily="34" charset="0"/>
                <a:cs typeface="Arial" panose="020B0604020202020204" pitchFamily="34" charset="0"/>
              </a:rPr>
              <a:t>* Number of pregnancies &amp; miscarriages.</a:t>
            </a:r>
          </a:p>
          <a:p>
            <a:pPr marL="0" indent="0">
              <a:buNone/>
            </a:pPr>
            <a:r>
              <a:rPr lang="en-US" sz="1600" dirty="0">
                <a:latin typeface="Arial" panose="020B0604020202020204" pitchFamily="34" charset="0"/>
                <a:cs typeface="Arial" panose="020B0604020202020204" pitchFamily="34" charset="0"/>
              </a:rPr>
              <a:t>* History of lactation.</a:t>
            </a:r>
          </a:p>
          <a:p>
            <a:pPr marL="0" indent="0">
              <a:buNone/>
            </a:pPr>
            <a:r>
              <a:rPr lang="en-US" sz="1600" dirty="0">
                <a:latin typeface="Arial" panose="020B0604020202020204" pitchFamily="34" charset="0"/>
                <a:cs typeface="Arial" panose="020B0604020202020204" pitchFamily="34" charset="0"/>
              </a:rPr>
              <a:t>* History of breast trauma.</a:t>
            </a:r>
          </a:p>
          <a:p>
            <a:pPr marL="0" indent="0">
              <a:buNone/>
            </a:pPr>
            <a:r>
              <a:rPr lang="en-US" sz="1600" dirty="0">
                <a:latin typeface="Arial" panose="020B0604020202020204" pitchFamily="34" charset="0"/>
                <a:cs typeface="Arial" panose="020B0604020202020204" pitchFamily="34" charset="0"/>
              </a:rPr>
              <a:t>* History of previous troubles ( diseases, surgeries ) in the breast.</a:t>
            </a:r>
          </a:p>
        </p:txBody>
      </p:sp>
    </p:spTree>
    <p:extLst>
      <p:ext uri="{BB962C8B-B14F-4D97-AF65-F5344CB8AC3E}">
        <p14:creationId xmlns:p14="http://schemas.microsoft.com/office/powerpoint/2010/main" val="362101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DFF9-A9D7-21F9-AA5F-4F6E8C6CC6AC}"/>
              </a:ext>
            </a:extLst>
          </p:cNvPr>
          <p:cNvSpPr>
            <a:spLocks noGrp="1"/>
          </p:cNvSpPr>
          <p:nvPr>
            <p:ph type="title"/>
          </p:nvPr>
        </p:nvSpPr>
        <p:spPr>
          <a:xfrm>
            <a:off x="838200" y="2087265"/>
            <a:ext cx="5257800" cy="1702379"/>
          </a:xfrm>
        </p:spPr>
        <p:txBody>
          <a:bodyPr>
            <a:normAutofit/>
          </a:bodyPr>
          <a:lstStyle/>
          <a:p>
            <a:r>
              <a:rPr lang="en-US" sz="2800" b="1" i="1" u="sng" dirty="0">
                <a:latin typeface="Arial" panose="020B0604020202020204" pitchFamily="34" charset="0"/>
                <a:cs typeface="Arial" panose="020B0604020202020204" pitchFamily="34" charset="0"/>
              </a:rPr>
              <a:t># Breast History Taking Checklist  :</a:t>
            </a:r>
          </a:p>
        </p:txBody>
      </p:sp>
      <p:pic>
        <p:nvPicPr>
          <p:cNvPr id="5" name="Content Placeholder 3">
            <a:extLst>
              <a:ext uri="{FF2B5EF4-FFF2-40B4-BE49-F238E27FC236}">
                <a16:creationId xmlns:a16="http://schemas.microsoft.com/office/drawing/2014/main" id="{C13C88B8-34CD-D9CC-1FBC-1D8558DD47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5710" y="561631"/>
            <a:ext cx="5847596" cy="6291003"/>
          </a:xfrm>
          <a:prstGeom prst="rect">
            <a:avLst/>
          </a:prstGeom>
        </p:spPr>
      </p:pic>
    </p:spTree>
    <p:extLst>
      <p:ext uri="{BB962C8B-B14F-4D97-AF65-F5344CB8AC3E}">
        <p14:creationId xmlns:p14="http://schemas.microsoft.com/office/powerpoint/2010/main" val="57173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3BF6AC2-39C7-833E-D374-53311B079279}"/>
              </a:ext>
            </a:extLst>
          </p:cNvPr>
          <p:cNvSpPr txBox="1">
            <a:spLocks/>
          </p:cNvSpPr>
          <p:nvPr/>
        </p:nvSpPr>
        <p:spPr>
          <a:xfrm>
            <a:off x="3019873" y="1702380"/>
            <a:ext cx="11428150" cy="2516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u="sng" dirty="0">
                <a:solidFill>
                  <a:schemeClr val="tx2">
                    <a:lumMod val="75000"/>
                    <a:lumOff val="25000"/>
                  </a:schemeClr>
                </a:solidFill>
              </a:rPr>
              <a:t>Breast Examination </a:t>
            </a:r>
            <a:r>
              <a:rPr lang="en-US" sz="5400" b="1" u="sng" dirty="0">
                <a:solidFill>
                  <a:srgbClr val="FF0000"/>
                </a:solidFill>
              </a:rPr>
              <a:t> </a:t>
            </a:r>
          </a:p>
        </p:txBody>
      </p:sp>
    </p:spTree>
    <p:extLst>
      <p:ext uri="{BB962C8B-B14F-4D97-AF65-F5344CB8AC3E}">
        <p14:creationId xmlns:p14="http://schemas.microsoft.com/office/powerpoint/2010/main" val="305419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Breast 3   ( History taking &amp; Examination )</vt:lpstr>
      <vt:lpstr>Breast History Taking </vt:lpstr>
      <vt:lpstr># Age and sex :</vt:lpstr>
      <vt:lpstr># Complaint :</vt:lpstr>
      <vt:lpstr>PowerPoint Presentation</vt:lpstr>
      <vt:lpstr>PowerPoint Presentation</vt:lpstr>
      <vt:lpstr># Past history :</vt:lpstr>
      <vt:lpstr># Breast History Taking Checklist  :</vt:lpstr>
      <vt:lpstr>PowerPoint Presentation</vt:lpstr>
      <vt:lpstr>PowerPoint Presentation</vt:lpstr>
      <vt:lpstr># Inspection :</vt:lpstr>
      <vt:lpstr>PowerPoint Presentation</vt:lpstr>
      <vt:lpstr>PowerPoint Presentation</vt:lpstr>
      <vt:lpstr>PowerPoint Presentation</vt:lpstr>
      <vt:lpstr>PowerPoint Presentation</vt:lpstr>
      <vt:lpstr>PowerPoint Presentation</vt:lpstr>
      <vt:lpstr># Palpation : </vt:lpstr>
      <vt:lpstr>PowerPoint Presentation</vt:lpstr>
      <vt:lpstr>PowerPoint Presentation</vt:lpstr>
      <vt:lpstr>PowerPoint Presentation</vt:lpstr>
      <vt:lpstr>PowerPoint Presentation</vt:lpstr>
      <vt:lpstr>PowerPoint Presentation</vt:lpstr>
      <vt:lpstr>PowerPoint Presentation</vt:lpstr>
      <vt:lpstr># Palpation of The Axilla</vt:lpstr>
      <vt:lpstr>PowerPoint Presentation</vt:lpstr>
      <vt:lpstr># Breast Examination Checklist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History &amp; Examination </dc:title>
  <dc:creator>tariqkhalid1986@gmail.com</dc:creator>
  <cp:lastModifiedBy>Tariq Khaled Salih Aladwan</cp:lastModifiedBy>
  <cp:revision>17</cp:revision>
  <dcterms:created xsi:type="dcterms:W3CDTF">2024-07-22T17:43:00Z</dcterms:created>
  <dcterms:modified xsi:type="dcterms:W3CDTF">2024-08-13T11:27:34Z</dcterms:modified>
</cp:coreProperties>
</file>