
<file path=[Content_Types].xml><?xml version="1.0" encoding="utf-8"?>
<Types xmlns="http://schemas.openxmlformats.org/package/2006/content-types">
  <Default Extension="jpeg" ContentType="image/jpe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
  </p:notesMasterIdLst>
  <p:sldIdLst>
    <p:sldId id="257" r:id="rId3"/>
    <p:sldId id="258" r:id="rId4"/>
    <p:sldId id="284" r:id="rId5"/>
    <p:sldId id="347" r:id="rId6"/>
    <p:sldId id="259" r:id="rId7"/>
    <p:sldId id="260" r:id="rId9"/>
    <p:sldId id="263" r:id="rId10"/>
    <p:sldId id="343" r:id="rId11"/>
    <p:sldId id="261" r:id="rId12"/>
    <p:sldId id="264" r:id="rId13"/>
    <p:sldId id="344" r:id="rId14"/>
    <p:sldId id="262" r:id="rId15"/>
    <p:sldId id="265" r:id="rId16"/>
    <p:sldId id="266" r:id="rId17"/>
    <p:sldId id="267" r:id="rId18"/>
    <p:sldId id="268" r:id="rId19"/>
    <p:sldId id="271" r:id="rId20"/>
    <p:sldId id="272" r:id="rId21"/>
    <p:sldId id="345" r:id="rId22"/>
    <p:sldId id="269" r:id="rId23"/>
    <p:sldId id="273" r:id="rId24"/>
    <p:sldId id="274" r:id="rId25"/>
    <p:sldId id="275" r:id="rId26"/>
    <p:sldId id="276" r:id="rId27"/>
    <p:sldId id="278" r:id="rId28"/>
    <p:sldId id="277" r:id="rId29"/>
    <p:sldId id="280" r:id="rId30"/>
    <p:sldId id="281" r:id="rId31"/>
    <p:sldId id="279" r:id="rId32"/>
    <p:sldId id="283" r:id="rId33"/>
    <p:sldId id="282" r:id="rId34"/>
    <p:sldId id="285" r:id="rId35"/>
    <p:sldId id="290" r:id="rId36"/>
    <p:sldId id="291" r:id="rId37"/>
    <p:sldId id="287" r:id="rId38"/>
    <p:sldId id="289" r:id="rId39"/>
    <p:sldId id="288" r:id="rId40"/>
    <p:sldId id="292" r:id="rId41"/>
    <p:sldId id="346" r:id="rId42"/>
    <p:sldId id="293" r:id="rId43"/>
    <p:sldId id="294" r:id="rId44"/>
    <p:sldId id="295" r:id="rId45"/>
    <p:sldId id="296" r:id="rId46"/>
    <p:sldId id="297" r:id="rId47"/>
    <p:sldId id="298" r:id="rId48"/>
    <p:sldId id="299" r:id="rId49"/>
    <p:sldId id="304" r:id="rId50"/>
    <p:sldId id="305" r:id="rId51"/>
    <p:sldId id="306" r:id="rId52"/>
    <p:sldId id="300" r:id="rId53"/>
    <p:sldId id="301" r:id="rId54"/>
    <p:sldId id="302" r:id="rId55"/>
    <p:sldId id="303" r:id="rId56"/>
    <p:sldId id="307" r:id="rId57"/>
    <p:sldId id="308" r:id="rId58"/>
    <p:sldId id="309" r:id="rId59"/>
    <p:sldId id="310" r:id="rId60"/>
    <p:sldId id="311" r:id="rId61"/>
    <p:sldId id="312" r:id="rId62"/>
    <p:sldId id="313" r:id="rId63"/>
    <p:sldId id="314" r:id="rId64"/>
    <p:sldId id="315" r:id="rId65"/>
    <p:sldId id="316" r:id="rId66"/>
    <p:sldId id="317"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A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505E3EF-67EA-436B-97B2-0124C06EBD24}" styleName="中度样式 4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83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notesMaster" Target="notesMasters/notesMaster1.xml"/><Relationship Id="rId70" Type="http://schemas.openxmlformats.org/officeDocument/2006/relationships/tableStyles" Target="tableStyles.xml"/><Relationship Id="rId7" Type="http://schemas.openxmlformats.org/officeDocument/2006/relationships/slide" Target="slides/slide5.xml"/><Relationship Id="rId69" Type="http://schemas.openxmlformats.org/officeDocument/2006/relationships/viewProps" Target="viewProps.xml"/><Relationship Id="rId68" Type="http://schemas.openxmlformats.org/officeDocument/2006/relationships/presProps" Target="presProps.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A9529F-9599-4A0F-8DAA-FA727B8CBA96}"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E44BC5-EC52-4F43-BA44-6FF73B29CB7E}"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44BC5-EC52-4F43-BA44-6FF73B29CB7E}"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44BC5-EC52-4F43-BA44-6FF73B29CB7E}"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44BC5-EC52-4F43-BA44-6FF73B29CB7E}"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3CE44BC5-EC52-4F43-BA44-6FF73B29CB7E}"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44BC5-EC52-4F43-BA44-6FF73B29CB7E}"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44BC5-EC52-4F43-BA44-6FF73B29CB7E}"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44BC5-EC52-4F43-BA44-6FF73B29CB7E}"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Typically B-lactamase producing bacteria are found in chronically infected adenoids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Chronically colonized/infected adenoids can contribute to chronic ear/sinus infections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Biofilms are prominent in adenoids of children with chronic sinusitis.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Biofilims</a:t>
            </a:r>
            <a:r>
              <a:rPr lang="en-US" sz="1200" b="0" i="0" u="none" strike="noStrike" kern="1200" baseline="0" dirty="0">
                <a:solidFill>
                  <a:schemeClr val="tx1"/>
                </a:solidFill>
                <a:latin typeface="+mn-lt"/>
                <a:ea typeface="+mn-ea"/>
                <a:cs typeface="+mn-cs"/>
              </a:rPr>
              <a:t> in 94.4% (sinusitis-related adenoids) vs 1.9% (hypertrophy-only adenoids)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Adenoidectomy regardless of adenoid size can improve the signs and symptoms of rhinosinusitis and middle ear effusions in children &gt; 3 years </a:t>
            </a:r>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CE44BC5-EC52-4F43-BA44-6FF73B29CB7E}"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Mixed conclusions about the relationship.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Longer total anterior face height.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Downward and backward displacement of the mandible and tongue.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Hypoplasic</a:t>
            </a:r>
            <a:r>
              <a:rPr lang="en-US" sz="1200" b="0" i="0" u="none" strike="noStrike" kern="1200" baseline="0" dirty="0">
                <a:solidFill>
                  <a:schemeClr val="tx1"/>
                </a:solidFill>
                <a:latin typeface="+mn-lt"/>
                <a:ea typeface="+mn-ea"/>
                <a:cs typeface="+mn-cs"/>
              </a:rPr>
              <a:t> maxilla.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Mouth breathing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Observational studies describe improvement following adenoidectomy. </a:t>
            </a:r>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CE44BC5-EC52-4F43-BA44-6FF73B29CB7E}"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More studies are needed to make a formal recommendation about their efficacy in children. Can be offered as an option. Up to 6 months</a:t>
            </a:r>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CE44BC5-EC52-4F43-BA44-6FF73B29CB7E}" type="slidenum">
              <a:rPr 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44BC5-EC52-4F43-BA44-6FF73B29CB7E}"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44BC5-EC52-4F43-BA44-6FF73B29CB7E}" type="slidenum">
              <a:rPr lang="en-US" smtClean="0"/>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44BC5-EC52-4F43-BA44-6FF73B29CB7E}"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44BC5-EC52-4F43-BA44-6FF73B29CB7E}"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44BC5-EC52-4F43-BA44-6FF73B29CB7E}"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44BC5-EC52-4F43-BA44-6FF73B29CB7E}"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44BC5-EC52-4F43-BA44-6FF73B29CB7E}"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44BC5-EC52-4F43-BA44-6FF73B29CB7E}"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6F59E07B-FF17-4689-841D-6FD7F1D9CE1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DD9002-9066-404B-A0C4-D99755280202}"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F59E07B-FF17-4689-841D-6FD7F1D9CE1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DD9002-9066-404B-A0C4-D99755280202}"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F59E07B-FF17-4689-841D-6FD7F1D9CE1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DD9002-9066-404B-A0C4-D99755280202}"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lvl1pPr>
              <a:defRPr sz="2400"/>
            </a:lvl1pPr>
            <a:lvl2pPr>
              <a:defRPr sz="2200"/>
            </a:lvl2pPr>
            <a:lvl3pPr>
              <a:defRPr sz="1900"/>
            </a:lvl3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F59E07B-FF17-4689-841D-6FD7F1D9CE1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DD9002-9066-404B-A0C4-D99755280202}"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6F59E07B-FF17-4689-841D-6FD7F1D9CE1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DD9002-9066-404B-A0C4-D99755280202}"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6F59E07B-FF17-4689-841D-6FD7F1D9CE1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DD9002-9066-404B-A0C4-D99755280202}" type="slidenum">
              <a:rPr lang="en-US" smtClean="0"/>
            </a:fld>
            <a:endParaRPr lang="en-US"/>
          </a:p>
        </p:txBody>
      </p:sp>
      <p:sp>
        <p:nvSpPr>
          <p:cNvPr id="8" name="Content Placeholder 7"/>
          <p:cNvSpPr>
            <a:spLocks noGrp="1"/>
          </p:cNvSpPr>
          <p:nvPr>
            <p:ph sz="half" idx="13"/>
          </p:nvPr>
        </p:nvSpPr>
        <p:spPr>
          <a:xfrm>
            <a:off x="838200" y="1825625"/>
            <a:ext cx="5181600" cy="4351338"/>
          </a:xfrm>
        </p:spPr>
        <p:txBody>
          <a:bodyPr/>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6F59E07B-FF17-4689-841D-6FD7F1D9CE1E}"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DD9002-9066-404B-A0C4-D99755280202}"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6F59E07B-FF17-4689-841D-6FD7F1D9CE1E}"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DD9002-9066-404B-A0C4-D99755280202}"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59E07B-FF17-4689-841D-6FD7F1D9CE1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DD9002-9066-404B-A0C4-D99755280202}"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6F59E07B-FF17-4689-841D-6FD7F1D9CE1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DD9002-9066-404B-A0C4-D99755280202}"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6F59E07B-FF17-4689-841D-6FD7F1D9CE1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DD9002-9066-404B-A0C4-D99755280202}"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2410" y="101600"/>
            <a:ext cx="10515600" cy="1133475"/>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232410" y="1439545"/>
            <a:ext cx="11436985" cy="4790440"/>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59E07B-FF17-4689-841D-6FD7F1D9CE1E}"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DD9002-9066-404B-A0C4-D99755280202}"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charset="0"/>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7.xml"/><Relationship Id="rId2" Type="http://schemas.openxmlformats.org/officeDocument/2006/relationships/image" Target="../media/image10.png"/><Relationship Id="rId1"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1.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xml"/><Relationship Id="rId1"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hyperlink" Target="https://www.texaschildrens.org/sites/default/files/uploads/documents/health_professionals/cutting_edge/6_Musso.pdf" TargetMode="External"/><Relationship Id="rId2" Type="http://schemas.openxmlformats.org/officeDocument/2006/relationships/hyperlink" Target="https://journals.sagepub.com/doi/full/10.1177/0194599818801757" TargetMode="External"/><Relationship Id="rId1"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6.xml"/><Relationship Id="rId2" Type="http://schemas.openxmlformats.org/officeDocument/2006/relationships/image" Target="../media/image21.png"/><Relationship Id="rId1" Type="http://schemas.openxmlformats.org/officeDocument/2006/relationships/image" Target="../media/image20.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image" Target="../media/image23.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image" Target="../media/image25.png"/></Relationships>
</file>

<file path=ppt/slides/_rels/slide41.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7.xml"/><Relationship Id="rId2" Type="http://schemas.openxmlformats.org/officeDocument/2006/relationships/image" Target="../media/image27.png"/><Relationship Id="rId1" Type="http://schemas.openxmlformats.org/officeDocument/2006/relationships/image" Target="../media/image26.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9.emf"/><Relationship Id="rId1" Type="http://schemas.openxmlformats.org/officeDocument/2006/relationships/image" Target="../media/image28.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0.emf"/></Relationships>
</file>

<file path=ppt/slides/_rels/slide45.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6.xml"/><Relationship Id="rId2" Type="http://schemas.openxmlformats.org/officeDocument/2006/relationships/image" Target="../media/image32.png"/><Relationship Id="rId1" Type="http://schemas.openxmlformats.org/officeDocument/2006/relationships/image" Target="../media/image31.png"/></Relationships>
</file>

<file path=ppt/slides/_rels/slide46.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6.xml"/><Relationship Id="rId2" Type="http://schemas.openxmlformats.org/officeDocument/2006/relationships/image" Target="../media/image34.png"/><Relationship Id="rId1" Type="http://schemas.openxmlformats.org/officeDocument/2006/relationships/image" Target="../media/image33.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35.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6.emf"/></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7.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4.xml"/><Relationship Id="rId2" Type="http://schemas.openxmlformats.org/officeDocument/2006/relationships/image" Target="../media/image4.png"/><Relationship Id="rId1"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image" Target="../media/image3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40.png"/><Relationship Id="rId1" Type="http://schemas.openxmlformats.org/officeDocument/2006/relationships/image" Target="../media/image39.emf"/></Relationships>
</file>

<file path=ppt/slides/_rels/slide57.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4.xml"/><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slides/_rels/slide58.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4.xml"/><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image" Target="../media/image4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Tonsillitis &amp; Adenoiditis</a:t>
            </a:r>
            <a:endParaRPr lang="en-US" dirty="0"/>
          </a:p>
        </p:txBody>
      </p:sp>
      <p:sp>
        <p:nvSpPr>
          <p:cNvPr id="3" name="Subtitle 2"/>
          <p:cNvSpPr>
            <a:spLocks noGrp="1"/>
          </p:cNvSpPr>
          <p:nvPr>
            <p:ph type="subTitle" idx="1"/>
          </p:nvPr>
        </p:nvSpPr>
        <p:spPr>
          <a:xfrm>
            <a:off x="1524000" y="3602038"/>
            <a:ext cx="9144000" cy="1993544"/>
          </a:xfrm>
        </p:spPr>
        <p:txBody>
          <a:bodyPr>
            <a:normAutofit/>
          </a:bodyPr>
          <a:lstStyle/>
          <a:p>
            <a:r>
              <a:rPr lang="en-GB" b="1" dirty="0"/>
              <a:t>Dr. Islam Alzayadneh MD</a:t>
            </a:r>
            <a:endParaRPr lang="en-GB" b="1" dirty="0"/>
          </a:p>
          <a:p>
            <a:r>
              <a:rPr lang="en-US" sz="2000" b="1" dirty="0"/>
              <a:t>Otolaryngology, Head and Neck Surgeon</a:t>
            </a:r>
            <a:br>
              <a:rPr lang="en-GB" sz="2000" b="1" dirty="0"/>
            </a:br>
            <a:r>
              <a:rPr lang="en-GB" dirty="0"/>
              <a:t>Mutah University</a:t>
            </a:r>
            <a:br>
              <a:rPr lang="en-GB" dirty="0"/>
            </a:br>
            <a:r>
              <a:rPr lang="en-US" dirty="0"/>
              <a:t>S</a:t>
            </a:r>
            <a:r>
              <a:rPr lang="en-GB" dirty="0"/>
              <a:t>chool of Medicine-</a:t>
            </a:r>
            <a:r>
              <a:rPr lang="en-US" dirty="0"/>
              <a:t>S</a:t>
            </a:r>
            <a:r>
              <a:rPr lang="en-GB" dirty="0"/>
              <a:t>pecial Surgery Department</a:t>
            </a:r>
            <a:br>
              <a:rPr lang="en-GB" dirty="0"/>
            </a:br>
            <a:r>
              <a:rPr lang="en-US" dirty="0"/>
              <a:t>U</a:t>
            </a:r>
            <a:r>
              <a:rPr lang="en-GB" dirty="0"/>
              <a:t>ndergraduate </a:t>
            </a:r>
            <a:r>
              <a:rPr lang="en-GB"/>
              <a:t>Seminars 2020</a:t>
            </a:r>
            <a:endParaRPr lang="en-US" dirty="0"/>
          </a:p>
        </p:txBody>
      </p:sp>
      <p:pic>
        <p:nvPicPr>
          <p:cNvPr id="4" name="Picture 3"/>
          <p:cNvPicPr>
            <a:picLocks noChangeAspect="1"/>
          </p:cNvPicPr>
          <p:nvPr/>
        </p:nvPicPr>
        <p:blipFill rotWithShape="1">
          <a:blip r:embed="rId1"/>
          <a:srcRect l="53620" t="35615" r="19515" b="22573"/>
          <a:stretch>
            <a:fillRect/>
          </a:stretch>
        </p:blipFill>
        <p:spPr>
          <a:xfrm>
            <a:off x="4708525" y="184785"/>
            <a:ext cx="2774950" cy="23850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1074"/>
    </mc:Choice>
    <mc:Fallback>
      <p:transition spd="slow" advTm="31074"/>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l="17688" t="34619" r="44253" b="17596"/>
          <a:stretch>
            <a:fillRect/>
          </a:stretch>
        </p:blipFill>
        <p:spPr>
          <a:xfrm>
            <a:off x="2691481" y="269171"/>
            <a:ext cx="8952932" cy="6319717"/>
          </a:xfrm>
          <a:prstGeom prst="rect">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spd="slow" p14:dur="2000" advTm="90878"/>
    </mc:Choice>
    <mc:Fallback>
      <p:transition spd="slow" advTm="90878"/>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pic>
        <p:nvPicPr>
          <p:cNvPr id="2" name="Picture 1" descr="b2428c7611e6ac3e5a115e3e84545d98"/>
          <p:cNvPicPr>
            <a:picLocks noChangeAspect="1"/>
          </p:cNvPicPr>
          <p:nvPr/>
        </p:nvPicPr>
        <p:blipFill>
          <a:blip r:embed="rId1"/>
          <a:stretch>
            <a:fillRect/>
          </a:stretch>
        </p:blipFill>
        <p:spPr>
          <a:xfrm>
            <a:off x="1740535" y="93980"/>
            <a:ext cx="8772525" cy="6365875"/>
          </a:xfrm>
          <a:prstGeom prst="rect">
            <a:avLst/>
          </a:prstGeom>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Effects of Tonsillitis and Tonsillectomy on Immunity</a:t>
            </a:r>
            <a:endParaRPr lang="en-US" dirty="0"/>
          </a:p>
        </p:txBody>
      </p:sp>
      <p:sp>
        <p:nvSpPr>
          <p:cNvPr id="4" name="Content Placeholder 3"/>
          <p:cNvSpPr/>
          <p:nvPr>
            <p:ph idx="1"/>
          </p:nvPr>
        </p:nvSpPr>
        <p:spPr/>
        <p:txBody>
          <a:bodyPr>
            <a:normAutofit fontScale="90000" lnSpcReduction="20000"/>
          </a:bodyPr>
          <a:p>
            <a:r>
              <a:rPr lang="en-US" dirty="0">
                <a:sym typeface="+mn-ea"/>
              </a:rPr>
              <a:t>With </a:t>
            </a:r>
            <a:r>
              <a:rPr lang="en-US" b="1" dirty="0">
                <a:sym typeface="+mn-ea"/>
              </a:rPr>
              <a:t>recurrent tonsillitis</a:t>
            </a:r>
            <a:r>
              <a:rPr lang="en-US" dirty="0">
                <a:sym typeface="+mn-ea"/>
              </a:rPr>
              <a:t>, the controlled process of </a:t>
            </a:r>
            <a:r>
              <a:rPr lang="en-US" b="1" dirty="0">
                <a:sym typeface="+mn-ea"/>
              </a:rPr>
              <a:t>antigen transport and presentation is altered </a:t>
            </a:r>
            <a:r>
              <a:rPr lang="en-US" dirty="0">
                <a:sym typeface="+mn-ea"/>
              </a:rPr>
              <a:t>due to shedding of the M cells from the tonsil epithelium.</a:t>
            </a:r>
            <a:endParaRPr lang="en-US" dirty="0">
              <a:sym typeface="+mn-ea"/>
            </a:endParaRPr>
          </a:p>
          <a:p>
            <a:endParaRPr lang="en-US" baseline="30000" dirty="0"/>
          </a:p>
          <a:p>
            <a:r>
              <a:rPr lang="en-US" dirty="0">
                <a:sym typeface="+mn-ea"/>
              </a:rPr>
              <a:t> The </a:t>
            </a:r>
            <a:r>
              <a:rPr lang="en-US" b="1" dirty="0">
                <a:sym typeface="+mn-ea"/>
              </a:rPr>
              <a:t>direct influx of antigens </a:t>
            </a:r>
            <a:r>
              <a:rPr lang="en-US" dirty="0">
                <a:sym typeface="+mn-ea"/>
              </a:rPr>
              <a:t>disproportionately expands the population of mature B-cell clones, and as a result, </a:t>
            </a:r>
            <a:r>
              <a:rPr lang="en-US" b="1" dirty="0">
                <a:sym typeface="+mn-ea"/>
              </a:rPr>
              <a:t>fewer early memory B cells </a:t>
            </a:r>
            <a:r>
              <a:rPr lang="en-US" dirty="0">
                <a:sym typeface="+mn-ea"/>
              </a:rPr>
              <a:t>go on to become J chain–positive </a:t>
            </a:r>
            <a:r>
              <a:rPr lang="en-US" b="1" dirty="0">
                <a:sym typeface="+mn-ea"/>
              </a:rPr>
              <a:t>IgA immunocytes</a:t>
            </a:r>
            <a:r>
              <a:rPr lang="en-US" dirty="0">
                <a:sym typeface="+mn-ea"/>
              </a:rPr>
              <a:t>. </a:t>
            </a:r>
            <a:endParaRPr lang="en-US" dirty="0">
              <a:sym typeface="+mn-ea"/>
            </a:endParaRPr>
          </a:p>
          <a:p>
            <a:r>
              <a:rPr lang="en-US" dirty="0">
                <a:sym typeface="+mn-ea"/>
              </a:rPr>
              <a:t>In addition, the tonsillar lymphocytes can become so overwhelmed with persistent antigenic stimulation that they may be unable to respond to other antigens. </a:t>
            </a:r>
            <a:endParaRPr lang="en-US" dirty="0">
              <a:sym typeface="+mn-ea"/>
            </a:endParaRPr>
          </a:p>
          <a:p>
            <a:endParaRPr lang="en-US" dirty="0"/>
          </a:p>
          <a:p>
            <a:r>
              <a:rPr lang="en-US" dirty="0">
                <a:sym typeface="+mn-ea"/>
              </a:rPr>
              <a:t>Once this immunologic impairment occurs, the tonsil is no longer able to function adequately in local protection, nor can it appropriately reinforce the secretory immune system of the upper respiratory tract. There would therefore appear to be a therapeutic advantage to removing recurrently diseased tonsils. However, some studies demonstrated minor alterations of Ig concentrations in the serum and adjacent tissues following tonsillectomy.</a:t>
            </a:r>
            <a:endParaRPr lang="en-US" baseline="30000" dirty="0">
              <a:sym typeface="+mn-ea"/>
            </a:endParaRPr>
          </a:p>
          <a:p>
            <a:r>
              <a:rPr lang="en-US" dirty="0">
                <a:sym typeface="+mn-ea"/>
              </a:rPr>
              <a:t> Nevertheless, </a:t>
            </a:r>
            <a:r>
              <a:rPr lang="en-US" u="sng" dirty="0">
                <a:sym typeface="+mn-ea"/>
              </a:rPr>
              <a:t>there are no studies to date that demonstrate a significant clinical impact of tonsillectomy on the immune system</a:t>
            </a:r>
            <a:endParaRPr lang="en-US" u="sng" dirty="0"/>
          </a:p>
          <a:p>
            <a:endParaRPr lang="en-US" u="sng"/>
          </a:p>
        </p:txBody>
      </p:sp>
    </p:spTree>
  </p:cSld>
  <p:clrMapOvr>
    <a:masterClrMapping/>
  </p:clrMapOvr>
  <mc:AlternateContent xmlns:mc="http://schemas.openxmlformats.org/markup-compatibility/2006">
    <mc:Choice xmlns:p14="http://schemas.microsoft.com/office/powerpoint/2010/main" Requires="p14">
      <p:transition spd="slow" p14:dur="2000" advTm="128030"/>
    </mc:Choice>
    <mc:Fallback>
      <p:transition spd="slow" advTm="12803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410" y="0"/>
            <a:ext cx="10515600" cy="1133475"/>
          </a:xfrm>
        </p:spPr>
        <p:txBody>
          <a:bodyPr/>
          <a:lstStyle/>
          <a:p>
            <a:r>
              <a:rPr lang="en-US" dirty="0"/>
              <a:t>Microbiology </a:t>
            </a:r>
            <a:endParaRPr lang="en-US" dirty="0"/>
          </a:p>
        </p:txBody>
      </p:sp>
      <p:sp>
        <p:nvSpPr>
          <p:cNvPr id="4" name="Content Placeholder 3"/>
          <p:cNvSpPr/>
          <p:nvPr>
            <p:ph idx="1"/>
          </p:nvPr>
        </p:nvSpPr>
        <p:spPr>
          <a:xfrm>
            <a:off x="232410" y="920750"/>
            <a:ext cx="11436985" cy="5307965"/>
          </a:xfrm>
        </p:spPr>
        <p:txBody>
          <a:bodyPr>
            <a:noAutofit/>
          </a:bodyPr>
          <a:p>
            <a:r>
              <a:rPr lang="en-US" dirty="0" err="1">
                <a:sym typeface="+mn-ea"/>
              </a:rPr>
              <a:t>Tonsillopharyngitis</a:t>
            </a:r>
            <a:r>
              <a:rPr lang="en-US" dirty="0">
                <a:sym typeface="+mn-ea"/>
              </a:rPr>
              <a:t> may be caused by a number of pathogens </a:t>
            </a:r>
            <a:endParaRPr lang="en-US" dirty="0">
              <a:sym typeface="+mn-ea"/>
            </a:endParaRPr>
          </a:p>
          <a:p>
            <a:r>
              <a:rPr lang="en-US" dirty="0">
                <a:sym typeface="+mn-ea"/>
              </a:rPr>
              <a:t>Studies have shown that the </a:t>
            </a:r>
            <a:r>
              <a:rPr lang="en-US" b="1" dirty="0">
                <a:sym typeface="+mn-ea"/>
              </a:rPr>
              <a:t>majority of acute infections are incited by viruses </a:t>
            </a:r>
            <a:r>
              <a:rPr lang="en-US" dirty="0">
                <a:sym typeface="+mn-ea"/>
              </a:rPr>
              <a:t>and may lead to secondary bacterial infection. </a:t>
            </a:r>
            <a:endParaRPr lang="en-US" dirty="0"/>
          </a:p>
          <a:p>
            <a:r>
              <a:rPr lang="en-US" dirty="0">
                <a:sym typeface="+mn-ea"/>
              </a:rPr>
              <a:t>Approximately </a:t>
            </a:r>
            <a:r>
              <a:rPr lang="en-US" b="1" dirty="0">
                <a:sym typeface="+mn-ea"/>
              </a:rPr>
              <a:t>5 to 30% of acute infections are bacterial</a:t>
            </a:r>
            <a:r>
              <a:rPr lang="en-US" dirty="0">
                <a:sym typeface="+mn-ea"/>
              </a:rPr>
              <a:t> ,</a:t>
            </a:r>
            <a:r>
              <a:rPr lang="en-US" dirty="0">
                <a:sym typeface="+mn-ea"/>
              </a:rPr>
              <a:t>the most frequently cultured bacteria from patients with recurrent acute tonsillitis and tonsil hypertrophy are :</a:t>
            </a:r>
            <a:endParaRPr lang="en-US" dirty="0">
              <a:sym typeface="+mn-ea"/>
            </a:endParaRPr>
          </a:p>
          <a:p>
            <a:pPr lvl="1"/>
            <a:r>
              <a:rPr lang="en-US" dirty="0">
                <a:sym typeface="+mn-ea"/>
              </a:rPr>
              <a:t>H. influenza</a:t>
            </a:r>
            <a:endParaRPr lang="en-US" dirty="0">
              <a:sym typeface="+mn-ea"/>
            </a:endParaRPr>
          </a:p>
          <a:p>
            <a:pPr lvl="1"/>
            <a:r>
              <a:rPr lang="en-US" dirty="0">
                <a:sym typeface="+mn-ea"/>
              </a:rPr>
              <a:t>S. aureus</a:t>
            </a:r>
            <a:endParaRPr lang="en-US" dirty="0">
              <a:sym typeface="+mn-ea"/>
            </a:endParaRPr>
          </a:p>
          <a:p>
            <a:pPr lvl="1"/>
            <a:r>
              <a:rPr lang="en-US" dirty="0" err="1">
                <a:sym typeface="+mn-ea"/>
              </a:rPr>
              <a:t>Strept</a:t>
            </a:r>
            <a:r>
              <a:rPr lang="en-US" dirty="0">
                <a:sym typeface="+mn-ea"/>
              </a:rPr>
              <a:t> </a:t>
            </a:r>
            <a:r>
              <a:rPr lang="en-US" dirty="0" err="1">
                <a:sym typeface="+mn-ea"/>
              </a:rPr>
              <a:t>pneumo</a:t>
            </a:r>
            <a:endParaRPr lang="en-US" dirty="0">
              <a:sym typeface="+mn-ea"/>
            </a:endParaRPr>
          </a:p>
          <a:p>
            <a:pPr lvl="1"/>
            <a:r>
              <a:rPr lang="en-US" dirty="0" err="1">
                <a:sym typeface="+mn-ea"/>
              </a:rPr>
              <a:t>Strept</a:t>
            </a:r>
            <a:r>
              <a:rPr lang="en-US" dirty="0">
                <a:sym typeface="+mn-ea"/>
              </a:rPr>
              <a:t> pyogenes (group A beta-hemolytic streptococci or GABHS) </a:t>
            </a:r>
            <a:endParaRPr lang="en-US" dirty="0"/>
          </a:p>
          <a:p>
            <a:r>
              <a:rPr lang="en-US" b="1" dirty="0">
                <a:sym typeface="+mn-ea"/>
              </a:rPr>
              <a:t>GABHS </a:t>
            </a:r>
            <a:r>
              <a:rPr lang="en-US" dirty="0">
                <a:sym typeface="+mn-ea"/>
              </a:rPr>
              <a:t>is the </a:t>
            </a:r>
            <a:r>
              <a:rPr lang="en-US" b="1" dirty="0">
                <a:sym typeface="+mn-ea"/>
              </a:rPr>
              <a:t>most important bacterial pathogen due to its potential sequelae</a:t>
            </a:r>
            <a:r>
              <a:rPr lang="en-US" dirty="0">
                <a:sym typeface="+mn-ea"/>
              </a:rPr>
              <a:t>, rheumatic fever and glomerulonephritis. Although the incidence of rheumatic fever is decreasing in the US, many developing countries show it as the etiology of 30-40% of all heart disease.</a:t>
            </a:r>
            <a:endParaRPr lang="en-US" dirty="0"/>
          </a:p>
          <a:p>
            <a:r>
              <a:rPr lang="en-US" dirty="0">
                <a:sym typeface="+mn-ea"/>
              </a:rPr>
              <a:t>The prevalence of Staph aureus increased from 6 to 40%. Also more commonly seen now are anaerobic (particularly </a:t>
            </a:r>
            <a:r>
              <a:rPr lang="en-US" dirty="0" err="1">
                <a:sym typeface="+mn-ea"/>
              </a:rPr>
              <a:t>Bacteroides</a:t>
            </a:r>
            <a:r>
              <a:rPr lang="en-US" dirty="0">
                <a:sym typeface="+mn-ea"/>
              </a:rPr>
              <a:t>) and </a:t>
            </a:r>
            <a:r>
              <a:rPr lang="en-US" dirty="0" err="1">
                <a:sym typeface="+mn-ea"/>
              </a:rPr>
              <a:t>polymicrobial</a:t>
            </a:r>
            <a:r>
              <a:rPr lang="en-US" dirty="0">
                <a:sym typeface="+mn-ea"/>
              </a:rPr>
              <a:t> infections.</a:t>
            </a:r>
            <a:endParaRPr lang="en-US" dirty="0"/>
          </a:p>
          <a:p>
            <a:endParaRPr lang="en-US"/>
          </a:p>
        </p:txBody>
      </p:sp>
    </p:spTree>
  </p:cSld>
  <p:clrMapOvr>
    <a:masterClrMapping/>
  </p:clrMapOvr>
  <mc:AlternateContent xmlns:mc="http://schemas.openxmlformats.org/markup-compatibility/2006">
    <mc:Choice xmlns:p14="http://schemas.microsoft.com/office/powerpoint/2010/main" Requires="p14">
      <p:transition spd="slow" p14:dur="2000" advTm="91100"/>
    </mc:Choice>
    <mc:Fallback>
      <p:transition spd="slow" advTm="911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Tonsillitis</a:t>
            </a:r>
            <a:endParaRPr lang="en-US" b="1" dirty="0">
              <a:solidFill>
                <a:srgbClr val="FF0000"/>
              </a:solidFill>
            </a:endParaRPr>
          </a:p>
        </p:txBody>
      </p:sp>
      <p:sp>
        <p:nvSpPr>
          <p:cNvPr id="3" name="Content Placeholder 2"/>
          <p:cNvSpPr>
            <a:spLocks noGrp="1"/>
          </p:cNvSpPr>
          <p:nvPr>
            <p:ph idx="1"/>
          </p:nvPr>
        </p:nvSpPr>
        <p:spPr/>
        <p:txBody>
          <a:bodyPr/>
          <a:lstStyle/>
          <a:p>
            <a:r>
              <a:rPr lang="en-US" b="1" u="sng" dirty="0"/>
              <a:t>Tonsillar disease can also be divided into four categories:</a:t>
            </a:r>
            <a:r>
              <a:rPr lang="en-US" dirty="0"/>
              <a:t> </a:t>
            </a:r>
            <a:endParaRPr lang="en-US" dirty="0"/>
          </a:p>
          <a:p>
            <a:pPr marL="514350" indent="-514350">
              <a:buFont typeface="+mj-lt"/>
              <a:buAutoNum type="arabicPeriod"/>
            </a:pPr>
            <a:r>
              <a:rPr lang="en-US" b="1" dirty="0"/>
              <a:t>Acute tonsillitis</a:t>
            </a:r>
            <a:endParaRPr lang="en-US" dirty="0"/>
          </a:p>
          <a:p>
            <a:pPr marL="514350" indent="-514350">
              <a:buFont typeface="+mj-lt"/>
              <a:buAutoNum type="arabicPeriod"/>
            </a:pPr>
            <a:r>
              <a:rPr lang="en-US" b="1" dirty="0"/>
              <a:t>Recurrent acute tonsillitis</a:t>
            </a:r>
            <a:endParaRPr lang="en-US" dirty="0"/>
          </a:p>
          <a:p>
            <a:pPr marL="514350" indent="-514350">
              <a:buFont typeface="+mj-lt"/>
              <a:buAutoNum type="arabicPeriod"/>
            </a:pPr>
            <a:r>
              <a:rPr lang="en-US" b="1" dirty="0"/>
              <a:t>Chronic tonsillitis</a:t>
            </a:r>
            <a:endParaRPr lang="en-US" dirty="0"/>
          </a:p>
          <a:p>
            <a:pPr marL="514350" indent="-514350">
              <a:buFont typeface="+mj-lt"/>
              <a:buAutoNum type="arabicPeriod"/>
            </a:pPr>
            <a:r>
              <a:rPr lang="en-US" b="1" dirty="0"/>
              <a:t>Obstructive tonsillar hyperplasia</a:t>
            </a:r>
            <a:r>
              <a:rPr lang="en-US" dirty="0"/>
              <a:t>. </a:t>
            </a:r>
            <a:endParaRPr lang="en-US" dirty="0"/>
          </a:p>
          <a:p>
            <a:pPr marL="0" indent="0">
              <a:buNone/>
            </a:pP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advTm="21744"/>
    </mc:Choice>
    <mc:Fallback>
      <p:transition spd="slow" advTm="21744"/>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Acute tonsillitis</a:t>
            </a:r>
            <a:endParaRPr lang="en-US" b="1" dirty="0"/>
          </a:p>
        </p:txBody>
      </p:sp>
      <p:sp>
        <p:nvSpPr>
          <p:cNvPr id="3" name="Content Placeholder 2"/>
          <p:cNvSpPr>
            <a:spLocks noGrp="1"/>
          </p:cNvSpPr>
          <p:nvPr>
            <p:ph idx="1"/>
          </p:nvPr>
        </p:nvSpPr>
        <p:spPr>
          <a:xfrm>
            <a:off x="232410" y="1235075"/>
            <a:ext cx="11436985" cy="4790440"/>
          </a:xfrm>
        </p:spPr>
        <p:txBody>
          <a:bodyPr/>
          <a:lstStyle/>
          <a:p>
            <a:r>
              <a:rPr lang="en-US" dirty="0"/>
              <a:t>Patients with acute tonsillitis may have</a:t>
            </a:r>
            <a:endParaRPr lang="en-US" dirty="0"/>
          </a:p>
          <a:p>
            <a:pPr lvl="1"/>
            <a:r>
              <a:rPr lang="en-US" dirty="0"/>
              <a:t>a sore throat</a:t>
            </a:r>
            <a:endParaRPr lang="en-US" dirty="0"/>
          </a:p>
          <a:p>
            <a:pPr lvl="1"/>
            <a:r>
              <a:rPr lang="en-US" dirty="0"/>
              <a:t>fever</a:t>
            </a:r>
            <a:endParaRPr lang="en-US" dirty="0"/>
          </a:p>
          <a:p>
            <a:pPr lvl="1"/>
            <a:r>
              <a:rPr lang="en-US" dirty="0"/>
              <a:t>dysphagia</a:t>
            </a:r>
            <a:endParaRPr lang="en-US" dirty="0"/>
          </a:p>
          <a:p>
            <a:pPr lvl="1"/>
            <a:r>
              <a:rPr lang="en-US" dirty="0"/>
              <a:t>tender cervical lymphadenopathy</a:t>
            </a:r>
            <a:endParaRPr lang="en-US" dirty="0"/>
          </a:p>
          <a:p>
            <a:pPr lvl="1"/>
            <a:r>
              <a:rPr lang="en-US" dirty="0"/>
              <a:t>and erythematous/exudative tonsils</a:t>
            </a:r>
            <a:endParaRPr lang="en-US" dirty="0"/>
          </a:p>
          <a:p>
            <a:pPr lvl="0"/>
            <a:r>
              <a:rPr lang="en-US" dirty="0"/>
              <a:t>a throat culture should be obtained to test for GABHS. </a:t>
            </a:r>
            <a:endParaRPr lang="en-US" dirty="0"/>
          </a:p>
          <a:p>
            <a:r>
              <a:rPr lang="en-US" dirty="0"/>
              <a:t>The incidence of GABHS pharyngitis is lowest in the infant and peaks from 6-12 years of age. </a:t>
            </a:r>
            <a:endParaRPr lang="en-US" dirty="0"/>
          </a:p>
          <a:p>
            <a:r>
              <a:rPr lang="en-US" dirty="0"/>
              <a:t>Another common cause of a sore throat is acute pharyngitis. </a:t>
            </a:r>
            <a:endParaRPr lang="en-US" dirty="0"/>
          </a:p>
          <a:p>
            <a:r>
              <a:rPr lang="en-US" dirty="0"/>
              <a:t>A patient with acute </a:t>
            </a:r>
            <a:r>
              <a:rPr lang="en-US" b="1" dirty="0"/>
              <a:t>pharyngitis will have diffuse erythema of the soft palate </a:t>
            </a:r>
            <a:r>
              <a:rPr lang="en-US" dirty="0"/>
              <a:t>and pharyngeal wall </a:t>
            </a:r>
            <a:r>
              <a:rPr lang="en-US" b="1" dirty="0"/>
              <a:t>but no involvement of the tonsils </a:t>
            </a:r>
            <a:r>
              <a:rPr lang="en-US" dirty="0"/>
              <a:t>or lymph nodes.</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advTm="48386"/>
    </mc:Choice>
    <mc:Fallback>
      <p:transition spd="slow" advTm="48386"/>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l="4925" t="18492" r="57799" b="38501"/>
          <a:stretch>
            <a:fillRect/>
          </a:stretch>
        </p:blipFill>
        <p:spPr>
          <a:xfrm>
            <a:off x="6235888" y="1665026"/>
            <a:ext cx="5091754" cy="3398293"/>
          </a:xfrm>
          <a:prstGeom prst="rect">
            <a:avLst/>
          </a:prstGeom>
        </p:spPr>
      </p:pic>
      <p:pic>
        <p:nvPicPr>
          <p:cNvPr id="5" name="Picture 4"/>
          <p:cNvPicPr>
            <a:picLocks noChangeAspect="1"/>
          </p:cNvPicPr>
          <p:nvPr/>
        </p:nvPicPr>
        <p:blipFill rotWithShape="1">
          <a:blip r:embed="rId2"/>
          <a:srcRect l="4365" t="15506" r="57351" b="34917"/>
          <a:stretch>
            <a:fillRect/>
          </a:stretch>
        </p:blipFill>
        <p:spPr>
          <a:xfrm>
            <a:off x="1187354" y="1665026"/>
            <a:ext cx="4667535" cy="33982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1303"/>
    </mc:Choice>
    <mc:Fallback>
      <p:transition spd="slow" advTm="61303"/>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Complications of Acute tonsillitis</a:t>
            </a:r>
            <a:endParaRPr lang="en-US" b="1" dirty="0"/>
          </a:p>
        </p:txBody>
      </p:sp>
      <p:sp>
        <p:nvSpPr>
          <p:cNvPr id="3" name="Content Placeholder 2"/>
          <p:cNvSpPr>
            <a:spLocks noGrp="1"/>
          </p:cNvSpPr>
          <p:nvPr>
            <p:ph idx="1"/>
          </p:nvPr>
        </p:nvSpPr>
        <p:spPr/>
        <p:txBody>
          <a:bodyPr/>
          <a:lstStyle/>
          <a:p>
            <a:r>
              <a:rPr lang="en-US" dirty="0"/>
              <a:t>Cervical adenitis.</a:t>
            </a:r>
            <a:endParaRPr lang="en-US" dirty="0"/>
          </a:p>
          <a:p>
            <a:r>
              <a:rPr lang="en-US" dirty="0"/>
              <a:t>Retropharyngeal abscess.</a:t>
            </a:r>
            <a:endParaRPr lang="en-US" dirty="0"/>
          </a:p>
          <a:p>
            <a:r>
              <a:rPr lang="en-US" dirty="0"/>
              <a:t>Parapharyngeal abscess.</a:t>
            </a:r>
            <a:endParaRPr lang="en-US" dirty="0"/>
          </a:p>
          <a:p>
            <a:r>
              <a:rPr lang="en-US" dirty="0"/>
              <a:t>Peritonsillar abscess.</a:t>
            </a:r>
            <a:endParaRPr lang="en-US" dirty="0"/>
          </a:p>
          <a:p>
            <a:r>
              <a:rPr lang="en-US" dirty="0"/>
              <a:t>Intratonsillar abscess.</a:t>
            </a:r>
            <a:endParaRPr lang="en-US" dirty="0"/>
          </a:p>
          <a:p>
            <a:r>
              <a:rPr lang="en-US" dirty="0"/>
              <a:t>Inflammatory torticollis.</a:t>
            </a:r>
            <a:endParaRPr lang="en-US" dirty="0"/>
          </a:p>
          <a:p>
            <a:r>
              <a:rPr lang="en-US" dirty="0"/>
              <a:t>Hemorrhagic tonsillitis.</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advTm="16733"/>
    </mc:Choice>
    <mc:Fallback>
      <p:transition spd="slow" advTm="16733"/>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Peritonsillar abscess (Quinsy)</a:t>
            </a:r>
            <a:endParaRPr lang="en-US" b="1" dirty="0"/>
          </a:p>
        </p:txBody>
      </p:sp>
      <p:sp>
        <p:nvSpPr>
          <p:cNvPr id="4" name="Content Placeholder 3"/>
          <p:cNvSpPr>
            <a:spLocks noGrp="1"/>
          </p:cNvSpPr>
          <p:nvPr>
            <p:ph sz="half" idx="1"/>
          </p:nvPr>
        </p:nvSpPr>
        <p:spPr>
          <a:xfrm>
            <a:off x="313055" y="1253490"/>
            <a:ext cx="5181600" cy="4923790"/>
          </a:xfrm>
        </p:spPr>
        <p:txBody>
          <a:bodyPr>
            <a:noAutofit/>
          </a:bodyPr>
          <a:lstStyle/>
          <a:p>
            <a:r>
              <a:rPr lang="en-US" sz="2400" dirty="0"/>
              <a:t>It is caused by infection of crypts in the supratonsillar fossa and can result in infection of the Parapharyngeal space if the superior constrictor muscle is penetrated. </a:t>
            </a:r>
            <a:endParaRPr lang="en-US" sz="2400" dirty="0"/>
          </a:p>
          <a:p>
            <a:endParaRPr lang="en-US" sz="2400" dirty="0"/>
          </a:p>
          <a:p>
            <a:r>
              <a:rPr lang="en-US" sz="2400" dirty="0"/>
              <a:t>The condition is preceded by acute tonsillitis and is characterized </a:t>
            </a:r>
            <a:r>
              <a:rPr lang="en-US" sz="2400" dirty="0">
                <a:sym typeface="+mn-ea"/>
              </a:rPr>
              <a:t>by:</a:t>
            </a:r>
            <a:endParaRPr lang="en-US" sz="2400" dirty="0"/>
          </a:p>
          <a:p>
            <a:pPr lvl="1"/>
            <a:r>
              <a:rPr lang="en-US" sz="2000" dirty="0"/>
              <a:t>low grade fever</a:t>
            </a:r>
            <a:endParaRPr lang="en-US" sz="2000" dirty="0"/>
          </a:p>
          <a:p>
            <a:pPr lvl="1"/>
            <a:r>
              <a:rPr lang="en-US" sz="2000" dirty="0"/>
              <a:t>trismus (pain when opening the mouth)</a:t>
            </a:r>
            <a:endParaRPr lang="en-US" sz="2000" dirty="0"/>
          </a:p>
          <a:p>
            <a:pPr lvl="1"/>
            <a:r>
              <a:rPr lang="en-US" sz="2000" dirty="0"/>
              <a:t>difficulty swallowing secretions.</a:t>
            </a:r>
            <a:endParaRPr lang="en-US" sz="2000" dirty="0"/>
          </a:p>
        </p:txBody>
      </p:sp>
      <p:sp>
        <p:nvSpPr>
          <p:cNvPr id="5" name="Content Placeholder 4"/>
          <p:cNvSpPr>
            <a:spLocks noGrp="1"/>
          </p:cNvSpPr>
          <p:nvPr>
            <p:ph sz="half" idx="2"/>
          </p:nvPr>
        </p:nvSpPr>
        <p:spPr/>
        <p:txBody>
          <a:bodyPr>
            <a:normAutofit lnSpcReduction="10000"/>
          </a:bodyPr>
          <a:lstStyle/>
          <a:p>
            <a:endParaRPr lang="en-US"/>
          </a:p>
        </p:txBody>
      </p:sp>
      <p:pic>
        <p:nvPicPr>
          <p:cNvPr id="6" name="Picture 5"/>
          <p:cNvPicPr>
            <a:picLocks noChangeAspect="1"/>
          </p:cNvPicPr>
          <p:nvPr/>
        </p:nvPicPr>
        <p:blipFill rotWithShape="1">
          <a:blip r:embed="rId1"/>
          <a:srcRect l="4142" t="13913" r="57686" b="24764"/>
          <a:stretch>
            <a:fillRect/>
          </a:stretch>
        </p:blipFill>
        <p:spPr>
          <a:xfrm>
            <a:off x="6469380" y="1135698"/>
            <a:ext cx="5496636" cy="49284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1574"/>
    </mc:Choice>
    <mc:Fallback>
      <p:transition spd="slow" advTm="171574"/>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itle 5"/>
          <p:cNvSpPr>
            <a:spLocks noGrp="1"/>
          </p:cNvSpPr>
          <p:nvPr>
            <p:ph type="title"/>
          </p:nvPr>
        </p:nvSpPr>
        <p:spPr/>
        <p:txBody>
          <a:bodyPr/>
          <a:p>
            <a:endParaRPr lang="en-US"/>
          </a:p>
        </p:txBody>
      </p:sp>
      <p:sp>
        <p:nvSpPr>
          <p:cNvPr id="7" name="Text Placeholder 6"/>
          <p:cNvSpPr>
            <a:spLocks noGrp="1"/>
          </p:cNvSpPr>
          <p:nvPr>
            <p:ph type="body" sz="half" idx="2"/>
          </p:nvPr>
        </p:nvSpPr>
        <p:spPr/>
        <p:txBody>
          <a:bodyPr/>
          <a:p>
            <a:endParaRPr lang="en-US"/>
          </a:p>
        </p:txBody>
      </p:sp>
      <p:pic>
        <p:nvPicPr>
          <p:cNvPr id="5" name="Content Placeholder 4" descr="Tonsillar-bed"/>
          <p:cNvPicPr>
            <a:picLocks noChangeAspect="1"/>
          </p:cNvPicPr>
          <p:nvPr>
            <p:ph idx="1"/>
          </p:nvPr>
        </p:nvPicPr>
        <p:blipFill>
          <a:blip r:embed="rId1"/>
          <a:stretch>
            <a:fillRect/>
          </a:stretch>
        </p:blipFill>
        <p:spPr>
          <a:xfrm>
            <a:off x="777240" y="568325"/>
            <a:ext cx="10778490" cy="589851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endParaRPr lang="en-US" dirty="0"/>
          </a:p>
        </p:txBody>
      </p:sp>
      <p:sp>
        <p:nvSpPr>
          <p:cNvPr id="3" name="Content Placeholder 2"/>
          <p:cNvSpPr>
            <a:spLocks noGrp="1"/>
          </p:cNvSpPr>
          <p:nvPr>
            <p:ph idx="1"/>
          </p:nvPr>
        </p:nvSpPr>
        <p:spPr/>
        <p:txBody>
          <a:bodyPr/>
          <a:lstStyle/>
          <a:p>
            <a:r>
              <a:rPr lang="en-US" b="1" dirty="0">
                <a:solidFill>
                  <a:srgbClr val="FF0000"/>
                </a:solidFill>
              </a:rPr>
              <a:t>By the end of this lecture, you will be able to:</a:t>
            </a:r>
            <a:endParaRPr lang="en-US" b="1" dirty="0">
              <a:solidFill>
                <a:srgbClr val="FF0000"/>
              </a:solidFill>
            </a:endParaRPr>
          </a:p>
          <a:p>
            <a:pPr marL="514350" indent="-514350">
              <a:buFont typeface="+mj-lt"/>
              <a:buAutoNum type="arabicPeriod"/>
            </a:pPr>
            <a:r>
              <a:rPr lang="en-US" dirty="0"/>
              <a:t>Identify the anatomy, Structure and Function of palatine and nasopharyngeal tonsils.</a:t>
            </a:r>
            <a:endParaRPr lang="en-US" dirty="0"/>
          </a:p>
          <a:p>
            <a:pPr marL="514350" indent="-514350">
              <a:buFont typeface="+mj-lt"/>
              <a:buAutoNum type="arabicPeriod"/>
            </a:pPr>
            <a:r>
              <a:rPr lang="en-US" dirty="0"/>
              <a:t>Understand the effects of Tonsillitis and Tonsillectomy on Immunity.</a:t>
            </a:r>
            <a:endParaRPr lang="en-US" dirty="0"/>
          </a:p>
          <a:p>
            <a:pPr marL="514350" indent="-514350">
              <a:buFont typeface="+mj-lt"/>
              <a:buAutoNum type="arabicPeriod"/>
            </a:pPr>
            <a:r>
              <a:rPr lang="en-US" dirty="0"/>
              <a:t>Understand the clinical picture of chronic inflammation.</a:t>
            </a:r>
            <a:endParaRPr lang="en-US" dirty="0"/>
          </a:p>
          <a:p>
            <a:pPr marL="514350" indent="-514350">
              <a:buFont typeface="+mj-lt"/>
              <a:buAutoNum type="arabicPeriod"/>
            </a:pPr>
            <a:r>
              <a:rPr lang="en-US" dirty="0"/>
              <a:t>List the indications, contraindications and complications of both tonsillectomy and adenoidectomy.</a:t>
            </a:r>
            <a:endParaRPr lang="en-US" dirty="0"/>
          </a:p>
          <a:p>
            <a:endParaRPr lang="en-US" dirty="0"/>
          </a:p>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advTm="35942"/>
    </mc:Choice>
    <mc:Fallback>
      <p:transition spd="slow" advTm="35942"/>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410" y="101600"/>
            <a:ext cx="5397500" cy="1133475"/>
          </a:xfrm>
        </p:spPr>
        <p:txBody>
          <a:bodyPr/>
          <a:lstStyle/>
          <a:p>
            <a:r>
              <a:rPr lang="en-US" b="1" dirty="0"/>
              <a:t>Chronic tonsillitis</a:t>
            </a:r>
            <a:endParaRPr lang="en-US" b="1" dirty="0"/>
          </a:p>
        </p:txBody>
      </p:sp>
      <p:sp>
        <p:nvSpPr>
          <p:cNvPr id="3" name="Content Placeholder 2"/>
          <p:cNvSpPr>
            <a:spLocks noGrp="1"/>
          </p:cNvSpPr>
          <p:nvPr>
            <p:ph idx="1"/>
          </p:nvPr>
        </p:nvSpPr>
        <p:spPr>
          <a:xfrm>
            <a:off x="232410" y="904240"/>
            <a:ext cx="7623175" cy="4790440"/>
          </a:xfrm>
        </p:spPr>
        <p:txBody>
          <a:bodyPr>
            <a:normAutofit/>
          </a:bodyPr>
          <a:lstStyle/>
          <a:p>
            <a:r>
              <a:rPr lang="en-US" dirty="0"/>
              <a:t>The physician should consider the diagnosis of chronic tonsillitis when the patient has a </a:t>
            </a:r>
            <a:r>
              <a:rPr lang="en-US" b="1" dirty="0"/>
              <a:t>sore throat or pain with swallowing </a:t>
            </a:r>
            <a:r>
              <a:rPr lang="en-US" dirty="0"/>
              <a:t>that last </a:t>
            </a:r>
            <a:r>
              <a:rPr lang="en-US" b="1" dirty="0"/>
              <a:t>longer than 4 weeks</a:t>
            </a:r>
            <a:r>
              <a:rPr lang="en-US" dirty="0"/>
              <a:t>. </a:t>
            </a:r>
            <a:endParaRPr lang="en-US" dirty="0"/>
          </a:p>
        </p:txBody>
      </p:sp>
      <p:pic>
        <p:nvPicPr>
          <p:cNvPr id="4" name="Picture 3"/>
          <p:cNvPicPr>
            <a:picLocks noChangeAspect="1"/>
          </p:cNvPicPr>
          <p:nvPr/>
        </p:nvPicPr>
        <p:blipFill rotWithShape="1">
          <a:blip r:embed="rId1"/>
          <a:srcRect l="26418" t="44292" r="61269" b="40248"/>
          <a:stretch>
            <a:fillRect/>
          </a:stretch>
        </p:blipFill>
        <p:spPr>
          <a:xfrm>
            <a:off x="8435975" y="740410"/>
            <a:ext cx="3552825" cy="3039745"/>
          </a:xfrm>
          <a:prstGeom prst="rect">
            <a:avLst/>
          </a:prstGeom>
        </p:spPr>
      </p:pic>
      <p:pic>
        <p:nvPicPr>
          <p:cNvPr id="5" name="Picture 4"/>
          <p:cNvPicPr>
            <a:picLocks noChangeAspect="1"/>
          </p:cNvPicPr>
          <p:nvPr/>
        </p:nvPicPr>
        <p:blipFill rotWithShape="1">
          <a:blip r:embed="rId2"/>
          <a:srcRect l="13097" t="39398" r="66418" b="37108"/>
          <a:stretch>
            <a:fillRect/>
          </a:stretch>
        </p:blipFill>
        <p:spPr>
          <a:xfrm>
            <a:off x="4286885" y="2111375"/>
            <a:ext cx="3895725" cy="2635250"/>
          </a:xfrm>
          <a:prstGeom prst="rect">
            <a:avLst/>
          </a:prstGeom>
        </p:spPr>
      </p:pic>
      <p:sp>
        <p:nvSpPr>
          <p:cNvPr id="6" name="Content Placeholder 2"/>
          <p:cNvSpPr>
            <a:spLocks noGrp="1"/>
          </p:cNvSpPr>
          <p:nvPr/>
        </p:nvSpPr>
        <p:spPr>
          <a:xfrm>
            <a:off x="232410" y="2271395"/>
            <a:ext cx="3756025" cy="29857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charset="0"/>
              <a:buChar char="§"/>
              <a:defRPr sz="19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charset="0"/>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Associated symptoms include </a:t>
            </a:r>
            <a:endParaRPr lang="en-US" dirty="0"/>
          </a:p>
          <a:p>
            <a:pPr lvl="1"/>
            <a:r>
              <a:rPr lang="en-US" dirty="0"/>
              <a:t>tonsillitis</a:t>
            </a:r>
            <a:endParaRPr lang="en-US" dirty="0"/>
          </a:p>
          <a:p>
            <a:pPr lvl="1"/>
            <a:r>
              <a:rPr lang="en-US" dirty="0"/>
              <a:t>halitosis</a:t>
            </a:r>
            <a:endParaRPr lang="en-US" dirty="0"/>
          </a:p>
          <a:p>
            <a:pPr lvl="1"/>
            <a:r>
              <a:rPr lang="en-US" dirty="0"/>
              <a:t>excessive tonsillar debris</a:t>
            </a:r>
            <a:endParaRPr lang="en-US" dirty="0"/>
          </a:p>
          <a:p>
            <a:pPr lvl="1"/>
            <a:r>
              <a:rPr lang="en-US" dirty="0"/>
              <a:t>Peritonsillar erythema</a:t>
            </a:r>
            <a:endParaRPr lang="en-US" dirty="0"/>
          </a:p>
          <a:p>
            <a:pPr lvl="1"/>
            <a:r>
              <a:rPr lang="en-US" dirty="0"/>
              <a:t>persistent tender cervical lymphadenopathy. </a:t>
            </a:r>
            <a:endParaRPr lang="en-US" dirty="0"/>
          </a:p>
        </p:txBody>
      </p:sp>
      <p:pic>
        <p:nvPicPr>
          <p:cNvPr id="7" name="Picture 6"/>
          <p:cNvPicPr>
            <a:picLocks noChangeAspect="1"/>
          </p:cNvPicPr>
          <p:nvPr/>
        </p:nvPicPr>
        <p:blipFill rotWithShape="1">
          <a:blip r:embed="rId3"/>
          <a:srcRect l="9532" t="13315" r="58358" b="48656"/>
          <a:stretch>
            <a:fillRect/>
          </a:stretch>
        </p:blipFill>
        <p:spPr>
          <a:xfrm>
            <a:off x="7675880" y="3985895"/>
            <a:ext cx="4432300" cy="28022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228"/>
    </mc:Choice>
    <mc:Fallback>
      <p:transition spd="slow" advTm="30228"/>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Obstructive tonsillar hyperplasia</a:t>
            </a:r>
            <a:endParaRPr lang="en-US" b="1" dirty="0"/>
          </a:p>
        </p:txBody>
      </p:sp>
      <p:sp>
        <p:nvSpPr>
          <p:cNvPr id="3" name="Content Placeholder 2"/>
          <p:cNvSpPr>
            <a:spLocks noGrp="1"/>
          </p:cNvSpPr>
          <p:nvPr>
            <p:ph idx="1"/>
          </p:nvPr>
        </p:nvSpPr>
        <p:spPr/>
        <p:txBody>
          <a:bodyPr/>
          <a:lstStyle/>
          <a:p>
            <a:r>
              <a:rPr lang="en-US" dirty="0"/>
              <a:t>general symptoms </a:t>
            </a:r>
            <a:endParaRPr lang="en-US" dirty="0"/>
          </a:p>
          <a:p>
            <a:pPr lvl="1"/>
            <a:r>
              <a:rPr lang="en-US" dirty="0"/>
              <a:t>loud snoring</a:t>
            </a:r>
            <a:endParaRPr lang="en-US" dirty="0"/>
          </a:p>
          <a:p>
            <a:pPr lvl="1"/>
            <a:r>
              <a:rPr lang="en-US" dirty="0"/>
              <a:t>dysphagia</a:t>
            </a:r>
            <a:endParaRPr lang="en-US" dirty="0"/>
          </a:p>
          <a:p>
            <a:pPr lvl="1"/>
            <a:r>
              <a:rPr lang="en-US" dirty="0"/>
              <a:t>voice changes. </a:t>
            </a:r>
            <a:endParaRPr lang="en-US" dirty="0"/>
          </a:p>
          <a:p>
            <a:r>
              <a:rPr lang="en-US" dirty="0"/>
              <a:t>In </a:t>
            </a:r>
            <a:r>
              <a:rPr lang="en-US" b="1" dirty="0"/>
              <a:t>adults</a:t>
            </a:r>
            <a:r>
              <a:rPr lang="en-US" dirty="0"/>
              <a:t>, </a:t>
            </a:r>
            <a:r>
              <a:rPr lang="en-US" b="1" dirty="0"/>
              <a:t>excessive daytime sleepiness </a:t>
            </a:r>
            <a:r>
              <a:rPr lang="en-US" dirty="0"/>
              <a:t>is the most common presenting symptom of OSA. </a:t>
            </a:r>
            <a:endParaRPr lang="en-US" dirty="0"/>
          </a:p>
          <a:p>
            <a:endParaRPr lang="en-US" dirty="0"/>
          </a:p>
          <a:p>
            <a:r>
              <a:rPr lang="en-US" dirty="0"/>
              <a:t>In </a:t>
            </a:r>
            <a:r>
              <a:rPr lang="en-US" b="1" dirty="0"/>
              <a:t>children</a:t>
            </a:r>
            <a:endParaRPr lang="en-US" b="1" dirty="0"/>
          </a:p>
          <a:p>
            <a:pPr lvl="1"/>
            <a:r>
              <a:rPr lang="en-US" dirty="0"/>
              <a:t> </a:t>
            </a:r>
            <a:r>
              <a:rPr lang="en-US" b="1" dirty="0"/>
              <a:t>snoring is the most common presenting symptom </a:t>
            </a:r>
            <a:endParaRPr lang="en-US" b="1" dirty="0"/>
          </a:p>
          <a:p>
            <a:pPr lvl="1"/>
            <a:r>
              <a:rPr lang="en-US" dirty="0">
                <a:sym typeface="+mn-ea"/>
              </a:rPr>
              <a:t>Nocturnal enuresis</a:t>
            </a:r>
            <a:endParaRPr lang="en-US" dirty="0">
              <a:sym typeface="+mn-ea"/>
            </a:endParaRPr>
          </a:p>
          <a:p>
            <a:pPr lvl="1"/>
            <a:r>
              <a:rPr lang="en-US" dirty="0"/>
              <a:t>Lower mental activity ,decreased attention span </a:t>
            </a:r>
            <a:r>
              <a:rPr lang="en-US" dirty="0">
                <a:sym typeface="+mn-ea"/>
              </a:rPr>
              <a:t>and </a:t>
            </a:r>
            <a:r>
              <a:rPr lang="en-US" dirty="0"/>
              <a:t> poor scholastic performance,could be diffued with attention deficit.</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advTm="31087"/>
    </mc:Choice>
    <mc:Fallback>
      <p:transition spd="slow" advTm="31087"/>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l="4478" t="16899" r="57798" b="36511"/>
          <a:stretch>
            <a:fillRect/>
          </a:stretch>
        </p:blipFill>
        <p:spPr>
          <a:xfrm>
            <a:off x="1378423" y="491319"/>
            <a:ext cx="8720920" cy="6055475"/>
          </a:xfrm>
          <a:prstGeom prst="rect">
            <a:avLst/>
          </a:prstGeom>
        </p:spPr>
      </p:pic>
      <p:sp>
        <p:nvSpPr>
          <p:cNvPr id="5" name="TextBox 4"/>
          <p:cNvSpPr txBox="1"/>
          <p:nvPr/>
        </p:nvSpPr>
        <p:spPr>
          <a:xfrm>
            <a:off x="3862317" y="5772834"/>
            <a:ext cx="4408226" cy="646331"/>
          </a:xfrm>
          <a:prstGeom prst="rect">
            <a:avLst/>
          </a:prstGeom>
          <a:noFill/>
        </p:spPr>
        <p:txBody>
          <a:bodyPr wrap="square" rtlCol="0">
            <a:spAutoFit/>
          </a:bodyPr>
          <a:lstStyle/>
          <a:p>
            <a:r>
              <a:rPr lang="en-US" sz="3600" b="1" u="sng" dirty="0"/>
              <a:t>Does it matter ???</a:t>
            </a:r>
            <a:endParaRPr lang="en-US" sz="3600" b="1" u="sng" dirty="0"/>
          </a:p>
        </p:txBody>
      </p:sp>
    </p:spTree>
  </p:cSld>
  <p:clrMapOvr>
    <a:masterClrMapping/>
  </p:clrMapOvr>
  <mc:AlternateContent xmlns:mc="http://schemas.openxmlformats.org/markup-compatibility/2006">
    <mc:Choice xmlns:p14="http://schemas.microsoft.com/office/powerpoint/2010/main" Requires="p14">
      <p:transition spd="slow" p14:dur="2000" advTm="79644"/>
    </mc:Choice>
    <mc:Fallback>
      <p:transition spd="slow" advTm="79644"/>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Clinical presentation </a:t>
            </a:r>
            <a:endParaRPr lang="en-US" b="1" dirty="0"/>
          </a:p>
        </p:txBody>
      </p:sp>
      <p:sp>
        <p:nvSpPr>
          <p:cNvPr id="3" name="Content Placeholder 2"/>
          <p:cNvSpPr>
            <a:spLocks noGrp="1"/>
          </p:cNvSpPr>
          <p:nvPr>
            <p:ph idx="1"/>
          </p:nvPr>
        </p:nvSpPr>
        <p:spPr/>
        <p:txBody>
          <a:bodyPr/>
          <a:lstStyle/>
          <a:p>
            <a:r>
              <a:rPr lang="en-US" dirty="0"/>
              <a:t>Each episode of tonsillitis had to have one or more of the following: </a:t>
            </a:r>
            <a:endParaRPr lang="en-US" dirty="0"/>
          </a:p>
          <a:p>
            <a:pPr lvl="1"/>
            <a:r>
              <a:rPr lang="en-US" dirty="0"/>
              <a:t>oral temperature of at least 38.C</a:t>
            </a:r>
            <a:endParaRPr lang="en-US" dirty="0"/>
          </a:p>
          <a:p>
            <a:pPr lvl="1"/>
            <a:r>
              <a:rPr lang="en-US" dirty="0"/>
              <a:t>Enlarged (&gt;2cm) </a:t>
            </a:r>
            <a:endParaRPr lang="en-US" dirty="0"/>
          </a:p>
          <a:p>
            <a:pPr lvl="1"/>
            <a:r>
              <a:rPr lang="en-US" dirty="0"/>
              <a:t>tender cervical adenopathy</a:t>
            </a:r>
            <a:endParaRPr lang="en-US" dirty="0"/>
          </a:p>
          <a:p>
            <a:pPr lvl="1"/>
            <a:r>
              <a:rPr lang="en-US" dirty="0"/>
              <a:t>tonsillar or pharyngeal exudate</a:t>
            </a:r>
            <a:endParaRPr lang="en-US" dirty="0"/>
          </a:p>
          <a:p>
            <a:pPr lvl="1"/>
            <a:r>
              <a:rPr lang="en-US" dirty="0"/>
              <a:t>positive culture for GABHS. </a:t>
            </a:r>
            <a:endParaRPr lang="en-US" dirty="0"/>
          </a:p>
          <a:p>
            <a:r>
              <a:rPr lang="en-US" dirty="0"/>
              <a:t>Attention should be made to symptoms of failure to thrive and cor pulmonale from chronic tonsillar hypertrophy. </a:t>
            </a:r>
            <a:endParaRPr lang="en-US" dirty="0"/>
          </a:p>
          <a:p>
            <a:r>
              <a:rPr lang="en-US" dirty="0"/>
              <a:t>Complications of GABHS such as post streptococcal glomerulonephritis and rheumatic fever should be considered.</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advTm="37498"/>
    </mc:Choice>
    <mc:Fallback>
      <p:transition spd="slow" advTm="37498"/>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Physical examination </a:t>
            </a:r>
            <a:endParaRPr lang="en-US" b="1" dirty="0"/>
          </a:p>
        </p:txBody>
      </p:sp>
      <p:sp>
        <p:nvSpPr>
          <p:cNvPr id="3" name="Content Placeholder 2"/>
          <p:cNvSpPr>
            <a:spLocks noGrp="1"/>
          </p:cNvSpPr>
          <p:nvPr>
            <p:ph idx="1"/>
          </p:nvPr>
        </p:nvSpPr>
        <p:spPr/>
        <p:txBody>
          <a:bodyPr>
            <a:normAutofit/>
          </a:bodyPr>
          <a:lstStyle/>
          <a:p>
            <a:r>
              <a:rPr lang="en-US" dirty="0"/>
              <a:t>the </a:t>
            </a:r>
            <a:r>
              <a:rPr lang="en-US" b="1" dirty="0"/>
              <a:t>size of the tonsils </a:t>
            </a:r>
            <a:r>
              <a:rPr lang="en-US" dirty="0"/>
              <a:t>should be documented. The following grading system was developed by Brodsky et al. using the ratio of the width of the tonsils to the width of the oropharynx (next slide)</a:t>
            </a:r>
            <a:endParaRPr lang="en-US" dirty="0"/>
          </a:p>
          <a:p>
            <a:r>
              <a:rPr lang="en-US" dirty="0"/>
              <a:t>The </a:t>
            </a:r>
            <a:r>
              <a:rPr lang="en-US" b="1" dirty="0"/>
              <a:t>surface of the tonsils </a:t>
            </a:r>
            <a:r>
              <a:rPr lang="en-US" dirty="0"/>
              <a:t>should be examined for </a:t>
            </a:r>
            <a:r>
              <a:rPr lang="en-US" b="1" dirty="0"/>
              <a:t>erythema or exudate</a:t>
            </a:r>
            <a:r>
              <a:rPr lang="en-US" dirty="0"/>
              <a:t>.</a:t>
            </a:r>
            <a:endParaRPr lang="en-US" dirty="0"/>
          </a:p>
          <a:p>
            <a:r>
              <a:rPr lang="en-US" dirty="0"/>
              <a:t>Patients should be examined for craniofacial, neuromuscular, or CNS anomalies as these conditions put patients at greater risk for airway obstruction and postoperative complications.</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advTm="46643"/>
    </mc:Choice>
    <mc:Fallback>
      <p:transition spd="slow" advTm="46643"/>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7175" y="133350"/>
            <a:ext cx="3931920" cy="739775"/>
          </a:xfrm>
        </p:spPr>
        <p:txBody>
          <a:bodyPr/>
          <a:p>
            <a:r>
              <a:rPr lang="en-US"/>
              <a:t>Tonsil Grades</a:t>
            </a:r>
            <a:endParaRPr lang="en-US"/>
          </a:p>
        </p:txBody>
      </p:sp>
      <p:sp>
        <p:nvSpPr>
          <p:cNvPr id="6" name="Text Placeholder 5"/>
          <p:cNvSpPr>
            <a:spLocks noGrp="1"/>
          </p:cNvSpPr>
          <p:nvPr>
            <p:ph type="body" sz="half" idx="2"/>
          </p:nvPr>
        </p:nvSpPr>
        <p:spPr>
          <a:xfrm>
            <a:off x="589915" y="1011555"/>
            <a:ext cx="10622915" cy="3811905"/>
          </a:xfrm>
        </p:spPr>
        <p:txBody>
          <a:bodyPr>
            <a:normAutofit/>
          </a:bodyPr>
          <a:p>
            <a:pPr marL="0" lvl="1"/>
            <a:r>
              <a:rPr lang="en-US" sz="2400" dirty="0">
                <a:sym typeface="+mn-ea"/>
              </a:rPr>
              <a:t>the Tonsils are graded by the percentage they Occupy of </a:t>
            </a:r>
            <a:r>
              <a:rPr lang="en-US" sz="2400" dirty="0">
                <a:sym typeface="+mn-ea"/>
              </a:rPr>
              <a:t>the lateral dimension of the oropharynx</a:t>
            </a:r>
            <a:endParaRPr lang="en-US" sz="2400" dirty="0">
              <a:sym typeface="+mn-ea"/>
            </a:endParaRPr>
          </a:p>
          <a:p>
            <a:pPr marL="0" lvl="1"/>
            <a:r>
              <a:rPr lang="en-US" sz="2400" b="1" dirty="0">
                <a:sym typeface="+mn-ea"/>
              </a:rPr>
              <a:t>0</a:t>
            </a:r>
            <a:r>
              <a:rPr lang="en-US" sz="2400" dirty="0">
                <a:sym typeface="+mn-ea"/>
              </a:rPr>
              <a:t> — Tonsils are </a:t>
            </a:r>
            <a:r>
              <a:rPr lang="en-US" sz="2400" b="1" dirty="0">
                <a:sym typeface="+mn-ea"/>
              </a:rPr>
              <a:t>entirely within the tonsillar pillar</a:t>
            </a:r>
            <a:r>
              <a:rPr lang="en-US" sz="2400" dirty="0">
                <a:sym typeface="+mn-ea"/>
              </a:rPr>
              <a:t>(removed by surgery)</a:t>
            </a:r>
            <a:endParaRPr lang="en-US" sz="2400" dirty="0">
              <a:sym typeface="+mn-ea"/>
            </a:endParaRPr>
          </a:p>
          <a:p>
            <a:pPr marL="0" lvl="1"/>
            <a:r>
              <a:rPr lang="en-US" sz="2400" b="1" dirty="0">
                <a:sym typeface="+mn-ea"/>
              </a:rPr>
              <a:t>1+ </a:t>
            </a:r>
            <a:r>
              <a:rPr lang="en-US" sz="2400" dirty="0">
                <a:sym typeface="+mn-ea"/>
              </a:rPr>
              <a:t>— Occupy </a:t>
            </a:r>
            <a:r>
              <a:rPr lang="en-US" sz="2400" b="1" dirty="0">
                <a:sym typeface="+mn-ea"/>
              </a:rPr>
              <a:t>less than 25 percent</a:t>
            </a:r>
            <a:r>
              <a:rPr lang="en-US" sz="2400" dirty="0">
                <a:sym typeface="+mn-ea"/>
              </a:rPr>
              <a:t> </a:t>
            </a:r>
            <a:endParaRPr lang="en-US" sz="2400" dirty="0">
              <a:sym typeface="+mn-ea"/>
            </a:endParaRPr>
          </a:p>
          <a:p>
            <a:pPr marL="0" lvl="1"/>
            <a:r>
              <a:rPr lang="en-US" sz="2400" b="1" dirty="0">
                <a:sym typeface="+mn-ea"/>
              </a:rPr>
              <a:t>2+</a:t>
            </a:r>
            <a:r>
              <a:rPr lang="en-US" sz="2400" dirty="0">
                <a:sym typeface="+mn-ea"/>
              </a:rPr>
              <a:t> — Occupy </a:t>
            </a:r>
            <a:r>
              <a:rPr lang="en-US" sz="2400" b="1" dirty="0">
                <a:sym typeface="+mn-ea"/>
              </a:rPr>
              <a:t>26 to 50 percent</a:t>
            </a:r>
            <a:r>
              <a:rPr lang="en-US" sz="2400" dirty="0">
                <a:sym typeface="+mn-ea"/>
              </a:rPr>
              <a:t> </a:t>
            </a:r>
            <a:endParaRPr lang="en-US" sz="2400" dirty="0">
              <a:sym typeface="+mn-ea"/>
            </a:endParaRPr>
          </a:p>
          <a:p>
            <a:pPr marL="0" lvl="1"/>
            <a:r>
              <a:rPr lang="en-US" sz="2400" b="1" dirty="0">
                <a:sym typeface="+mn-ea"/>
              </a:rPr>
              <a:t>3+ </a:t>
            </a:r>
            <a:r>
              <a:rPr lang="en-US" sz="2400" dirty="0">
                <a:sym typeface="+mn-ea"/>
              </a:rPr>
              <a:t>— Occupy </a:t>
            </a:r>
            <a:r>
              <a:rPr lang="en-US" sz="2400" b="1" dirty="0">
                <a:sym typeface="+mn-ea"/>
              </a:rPr>
              <a:t>51 to 75 percent</a:t>
            </a:r>
            <a:endParaRPr lang="en-US" sz="2400" b="1" dirty="0">
              <a:sym typeface="+mn-ea"/>
            </a:endParaRPr>
          </a:p>
          <a:p>
            <a:pPr marL="0" lvl="1"/>
            <a:r>
              <a:rPr lang="en-US" sz="2400" b="1" dirty="0">
                <a:sym typeface="+mn-ea"/>
              </a:rPr>
              <a:t>4+</a:t>
            </a:r>
            <a:r>
              <a:rPr lang="en-US" sz="2400" dirty="0">
                <a:sym typeface="+mn-ea"/>
              </a:rPr>
              <a:t> — Occupy </a:t>
            </a:r>
            <a:r>
              <a:rPr lang="en-US" sz="2400" b="1" dirty="0">
                <a:sym typeface="+mn-ea"/>
              </a:rPr>
              <a:t>more than 75 percent</a:t>
            </a:r>
            <a:r>
              <a:rPr lang="en-US" sz="2400" dirty="0">
                <a:sym typeface="+mn-ea"/>
              </a:rPr>
              <a:t> (Kissing tonsils)</a:t>
            </a:r>
            <a:endParaRPr lang="en-US" sz="2400" dirty="0">
              <a:sym typeface="+mn-ea"/>
            </a:endParaRPr>
          </a:p>
        </p:txBody>
      </p:sp>
      <p:pic>
        <p:nvPicPr>
          <p:cNvPr id="4" name="Picture 3"/>
          <p:cNvPicPr>
            <a:picLocks noChangeAspect="1"/>
          </p:cNvPicPr>
          <p:nvPr/>
        </p:nvPicPr>
        <p:blipFill rotWithShape="1">
          <a:blip r:embed="rId1"/>
          <a:srcRect l="29508" t="51406" r="36042" b="28797"/>
          <a:stretch>
            <a:fillRect/>
          </a:stretch>
        </p:blipFill>
        <p:spPr>
          <a:xfrm>
            <a:off x="2148840" y="4025900"/>
            <a:ext cx="7505700" cy="24250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158"/>
    </mc:Choice>
    <mc:Fallback>
      <p:transition spd="slow" advTm="4158"/>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OBSTRUCTIVE SLEEP APNEA (OSA)</a:t>
            </a:r>
            <a:endParaRPr lang="en-US" b="1" dirty="0"/>
          </a:p>
        </p:txBody>
      </p:sp>
      <p:sp>
        <p:nvSpPr>
          <p:cNvPr id="3" name="Content Placeholder 2"/>
          <p:cNvSpPr>
            <a:spLocks noGrp="1"/>
          </p:cNvSpPr>
          <p:nvPr>
            <p:ph idx="1"/>
          </p:nvPr>
        </p:nvSpPr>
        <p:spPr/>
        <p:txBody>
          <a:bodyPr>
            <a:normAutofit lnSpcReduction="10000"/>
          </a:bodyPr>
          <a:lstStyle/>
          <a:p>
            <a:r>
              <a:rPr lang="en-US" dirty="0"/>
              <a:t>Many physicians use subjective criteria to diagnose sleep disordered breathing in children. </a:t>
            </a:r>
            <a:endParaRPr lang="en-US" dirty="0"/>
          </a:p>
          <a:p>
            <a:r>
              <a:rPr lang="en-US" dirty="0"/>
              <a:t>A number of clinical studies have shown no correlation of the patient’s history to the sleep study findings. </a:t>
            </a:r>
            <a:endParaRPr lang="en-US" dirty="0"/>
          </a:p>
          <a:p>
            <a:r>
              <a:rPr lang="en-US" dirty="0"/>
              <a:t>The best objective method to diagnose OSA is by multichannel polysomnography (PSG), </a:t>
            </a:r>
            <a:endParaRPr lang="en-US" dirty="0"/>
          </a:p>
          <a:p>
            <a:r>
              <a:rPr lang="en-US" dirty="0"/>
              <a:t>The most common pattern in children is continuous partial obstructive hypoventilation. Therefore, PSG is only ordered if the history and physical exam are not in agreement or in children who are at unusually high risk for perioperative complications.</a:t>
            </a:r>
            <a:endParaRPr lang="en-US" dirty="0"/>
          </a:p>
          <a:p>
            <a:endParaRPr lang="en-US" dirty="0"/>
          </a:p>
          <a:p>
            <a:endParaRPr lang="en-US" dirty="0"/>
          </a:p>
          <a:p>
            <a:endParaRPr lang="en-US" dirty="0"/>
          </a:p>
          <a:p>
            <a:r>
              <a:rPr lang="en-US" sz="1800" dirty="0"/>
              <a:t>PSG records the oxygen level in your blood, heart rate and breathing and other metrics during the study</a:t>
            </a:r>
            <a:endParaRPr lang="en-US" sz="1800" dirty="0"/>
          </a:p>
        </p:txBody>
      </p:sp>
    </p:spTree>
  </p:cSld>
  <p:clrMapOvr>
    <a:masterClrMapping/>
  </p:clrMapOvr>
  <mc:AlternateContent xmlns:mc="http://schemas.openxmlformats.org/markup-compatibility/2006">
    <mc:Choice xmlns:p14="http://schemas.microsoft.com/office/powerpoint/2010/main" Requires="p14">
      <p:transition spd="slow" p14:dur="2000" advTm="42562"/>
    </mc:Choice>
    <mc:Fallback>
      <p:transition spd="slow" advTm="42562"/>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Medical Management </a:t>
            </a:r>
            <a:endParaRPr lang="en-US" dirty="0"/>
          </a:p>
        </p:txBody>
      </p:sp>
      <p:sp>
        <p:nvSpPr>
          <p:cNvPr id="3" name="Content Placeholder 2"/>
          <p:cNvSpPr>
            <a:spLocks noGrp="1"/>
          </p:cNvSpPr>
          <p:nvPr>
            <p:ph idx="1"/>
          </p:nvPr>
        </p:nvSpPr>
        <p:spPr/>
        <p:txBody>
          <a:bodyPr/>
          <a:lstStyle/>
          <a:p>
            <a:r>
              <a:rPr lang="en-US" dirty="0"/>
              <a:t>Brodsky reports that adenotonsillar hyperplasia may respond to one month of antibiotics (Augmentin, clindamycin).</a:t>
            </a:r>
            <a:endParaRPr lang="en-US" dirty="0"/>
          </a:p>
          <a:p>
            <a:r>
              <a:rPr lang="en-US" dirty="0"/>
              <a:t>Penicillin is still the 1st line agent for acute adenotonsillitis, and in the face of a negative throat culture for GABHS, should still be used if clinical suspicion is high.</a:t>
            </a:r>
            <a:endParaRPr lang="en-US" dirty="0"/>
          </a:p>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advTm="35344"/>
    </mc:Choice>
    <mc:Fallback>
      <p:transition spd="slow" advTm="35344"/>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Tonsillectomy </a:t>
            </a:r>
            <a:br>
              <a:rPr lang="en-US" dirty="0"/>
            </a:br>
            <a:r>
              <a:rPr lang="en-US" dirty="0"/>
              <a:t>Historic Background</a:t>
            </a:r>
            <a:endParaRPr lang="en-US" dirty="0"/>
          </a:p>
        </p:txBody>
      </p:sp>
      <p:pic>
        <p:nvPicPr>
          <p:cNvPr id="4" name="Content Placeholder 3"/>
          <p:cNvPicPr>
            <a:picLocks noGrp="1" noChangeAspect="1"/>
          </p:cNvPicPr>
          <p:nvPr>
            <p:ph idx="1"/>
          </p:nvPr>
        </p:nvPicPr>
        <p:blipFill rotWithShape="1">
          <a:blip r:embed="rId1"/>
          <a:srcRect l="22903" t="26085" r="27899" b="41275"/>
          <a:stretch>
            <a:fillRect/>
          </a:stretch>
        </p:blipFill>
        <p:spPr>
          <a:xfrm>
            <a:off x="683047" y="1883391"/>
            <a:ext cx="10825905" cy="4038104"/>
          </a:xfrm>
          <a:prstGeom prst="rect">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spd="slow" p14:dur="2000" advTm="30878"/>
    </mc:Choice>
    <mc:Fallback>
      <p:transition spd="slow" advTm="30878"/>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p>
            <a:r>
              <a:rPr lang="en-US" b="1" dirty="0">
                <a:sym typeface="+mn-ea"/>
              </a:rPr>
              <a:t>INDICATIONS FOR POLYSOMNOGRAPHY</a:t>
            </a:r>
            <a:endParaRPr lang="en-US"/>
          </a:p>
        </p:txBody>
      </p:sp>
      <p:sp>
        <p:nvSpPr>
          <p:cNvPr id="3" name="Content Placeholder 2"/>
          <p:cNvSpPr>
            <a:spLocks noGrp="1"/>
          </p:cNvSpPr>
          <p:nvPr>
            <p:ph idx="1"/>
          </p:nvPr>
        </p:nvSpPr>
        <p:spPr>
          <a:xfrm>
            <a:off x="232410" y="1291590"/>
            <a:ext cx="11436985" cy="4790440"/>
          </a:xfrm>
        </p:spPr>
        <p:txBody>
          <a:bodyPr>
            <a:normAutofit lnSpcReduction="20000"/>
          </a:bodyPr>
          <a:lstStyle/>
          <a:p>
            <a:r>
              <a:rPr lang="en-US" dirty="0"/>
              <a:t>Before performing tonsillectomy, the clinician should refer children with obstructive sleep-disordered breathing (oSDB) for polysomnography (PSG) if they are </a:t>
            </a:r>
            <a:endParaRPr lang="en-US" dirty="0"/>
          </a:p>
          <a:p>
            <a:pPr lvl="1"/>
            <a:r>
              <a:rPr lang="en-US" sz="2200" dirty="0"/>
              <a:t>&lt;2 years of age</a:t>
            </a:r>
            <a:endParaRPr lang="en-US" sz="2200" dirty="0"/>
          </a:p>
          <a:p>
            <a:pPr lvl="1"/>
            <a:r>
              <a:rPr lang="en-US" sz="2200" dirty="0">
                <a:sym typeface="+mn-ea"/>
              </a:rPr>
              <a:t>Exhibit any of the following :</a:t>
            </a:r>
            <a:endParaRPr lang="en-US" sz="2200" dirty="0"/>
          </a:p>
          <a:p>
            <a:pPr lvl="2"/>
            <a:r>
              <a:rPr lang="en-US" sz="2200" dirty="0"/>
              <a:t>Obese</a:t>
            </a:r>
            <a:endParaRPr lang="en-US" sz="2200" dirty="0"/>
          </a:p>
          <a:p>
            <a:pPr lvl="2"/>
            <a:r>
              <a:rPr lang="en-US" sz="2200" dirty="0"/>
              <a:t>Down syndrome</a:t>
            </a:r>
            <a:endParaRPr lang="en-US" sz="2200" dirty="0"/>
          </a:p>
          <a:p>
            <a:pPr lvl="2"/>
            <a:r>
              <a:rPr lang="en-US" sz="2200" dirty="0"/>
              <a:t>Craniofacial abnormalities</a:t>
            </a:r>
            <a:endParaRPr lang="en-US" sz="2200" dirty="0"/>
          </a:p>
          <a:p>
            <a:pPr lvl="2"/>
            <a:r>
              <a:rPr lang="en-US" sz="2200" dirty="0"/>
              <a:t>Neuromuscular disorders</a:t>
            </a:r>
            <a:endParaRPr lang="en-US" sz="2200" dirty="0"/>
          </a:p>
          <a:p>
            <a:pPr lvl="2"/>
            <a:r>
              <a:rPr lang="en-US" sz="2200" dirty="0"/>
              <a:t>Sickle cell disease</a:t>
            </a:r>
            <a:endParaRPr lang="en-US" sz="2200" dirty="0"/>
          </a:p>
          <a:p>
            <a:pPr lvl="2"/>
            <a:r>
              <a:rPr lang="en-US" sz="2200" dirty="0"/>
              <a:t>Mucopolysaccharidoses.</a:t>
            </a:r>
            <a:endParaRPr lang="en-US" sz="2200" dirty="0"/>
          </a:p>
          <a:p>
            <a:pPr marL="914400" lvl="2" indent="0">
              <a:buNone/>
            </a:pPr>
            <a:endParaRPr lang="en-US" sz="2200" dirty="0"/>
          </a:p>
          <a:p>
            <a:pPr marL="914400" lvl="2" indent="0">
              <a:buNone/>
            </a:pPr>
            <a:endParaRPr lang="en-US" dirty="0"/>
          </a:p>
          <a:p>
            <a:r>
              <a:rPr lang="en-US" u="sng" dirty="0"/>
              <a:t>Without</a:t>
            </a:r>
            <a:r>
              <a:rPr lang="en-US" dirty="0"/>
              <a:t> any of the comorbidities listed above for whom the need for tonsillectomy is uncertain or when there is discordance between the physical examination and the reported severity of oSDB.</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advTm="1816"/>
    </mc:Choice>
    <mc:Fallback>
      <p:transition spd="slow" advTm="1816"/>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l="8731" t="31702" r="26743" b="34619"/>
          <a:stretch>
            <a:fillRect/>
          </a:stretch>
        </p:blipFill>
        <p:spPr>
          <a:xfrm>
            <a:off x="534670" y="1313815"/>
            <a:ext cx="10678795" cy="3285490"/>
          </a:xfrm>
          <a:prstGeom prst="rect">
            <a:avLst/>
          </a:prstGeom>
        </p:spPr>
      </p:pic>
      <p:sp>
        <p:nvSpPr>
          <p:cNvPr id="5" name="Title 4"/>
          <p:cNvSpPr>
            <a:spLocks noGrp="1"/>
          </p:cNvSpPr>
          <p:nvPr>
            <p:ph type="title"/>
          </p:nvPr>
        </p:nvSpPr>
        <p:spPr/>
        <p:txBody>
          <a:bodyPr/>
          <a:lstStyle/>
          <a:p>
            <a:r>
              <a:rPr lang="en-US" b="1" dirty="0"/>
              <a:t>Reference</a:t>
            </a:r>
            <a:r>
              <a:rPr lang="en-US" dirty="0"/>
              <a:t> </a:t>
            </a:r>
            <a:endParaRPr lang="en-US" dirty="0"/>
          </a:p>
        </p:txBody>
      </p:sp>
      <p:sp>
        <p:nvSpPr>
          <p:cNvPr id="2" name="Text Box 1"/>
          <p:cNvSpPr txBox="1"/>
          <p:nvPr/>
        </p:nvSpPr>
        <p:spPr>
          <a:xfrm>
            <a:off x="847725" y="5053965"/>
            <a:ext cx="9787255" cy="1198880"/>
          </a:xfrm>
          <a:prstGeom prst="rect">
            <a:avLst/>
          </a:prstGeom>
          <a:noFill/>
        </p:spPr>
        <p:txBody>
          <a:bodyPr wrap="square" rtlCol="0">
            <a:spAutoFit/>
          </a:bodyPr>
          <a:p>
            <a:r>
              <a:rPr lang="en-US">
                <a:hlinkClick r:id="rId2" tooltip="" action="ppaction://hlinkfile"/>
              </a:rPr>
              <a:t>https://journals.sagepub.com/doi/full/10.1177/0194599818801757</a:t>
            </a:r>
            <a:endParaRPr lang="en-US">
              <a:hlinkClick r:id="rId2" tooltip="" action="ppaction://hlinkfile"/>
            </a:endParaRPr>
          </a:p>
          <a:p>
            <a:endParaRPr lang="en-US">
              <a:hlinkClick r:id="rId2" tooltip="" action="ppaction://hlinkfile"/>
            </a:endParaRPr>
          </a:p>
          <a:p>
            <a:r>
              <a:rPr lang="en-US">
                <a:hlinkClick r:id="rId3" tooltip="" action="ppaction://hlinkfile"/>
              </a:rPr>
              <a:t>https://www.texaschildrens.org/sites/default/files/uploads/documents/health_professionals/cutting_edge/6_Musso.pdf</a:t>
            </a:r>
            <a:endParaRPr lang="en-US"/>
          </a:p>
        </p:txBody>
      </p:sp>
    </p:spTree>
  </p:cSld>
  <p:clrMapOvr>
    <a:masterClrMapping/>
  </p:clrMapOvr>
  <mc:AlternateContent xmlns:mc="http://schemas.openxmlformats.org/markup-compatibility/2006">
    <mc:Choice xmlns:p14="http://schemas.microsoft.com/office/powerpoint/2010/main" Requires="p14">
      <p:transition spd="slow" p14:dur="2000" advTm="22387"/>
    </mc:Choice>
    <mc:Fallback>
      <p:transition spd="slow" advTm="22387"/>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l="26306" t="31035" r="27127" b="23370"/>
          <a:stretch>
            <a:fillRect/>
          </a:stretch>
        </p:blipFill>
        <p:spPr>
          <a:xfrm>
            <a:off x="1241947" y="791570"/>
            <a:ext cx="9916976" cy="545910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2764"/>
    </mc:Choice>
    <mc:Fallback>
      <p:transition spd="slow" advTm="92764"/>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nvGraphicFramePr>
        <p:xfrm>
          <a:off x="364490" y="137160"/>
          <a:ext cx="11463020" cy="4572000"/>
        </p:xfrm>
        <a:graphic>
          <a:graphicData uri="http://schemas.openxmlformats.org/drawingml/2006/table">
            <a:tbl>
              <a:tblPr bandCol="1">
                <a:tableStyleId>{0505E3EF-67EA-436B-97B2-0124C06EBD24}</a:tableStyleId>
              </a:tblPr>
              <a:tblGrid>
                <a:gridCol w="2514600"/>
                <a:gridCol w="8948420"/>
              </a:tblGrid>
              <a:tr h="731520">
                <a:tc gridSpan="2">
                  <a:txBody>
                    <a:bodyPr/>
                    <a:p>
                      <a:pPr algn="ctr">
                        <a:buNone/>
                      </a:pPr>
                      <a:r>
                        <a:rPr lang="en-US" sz="2400" dirty="0"/>
                        <a:t>Tonsillectomy Indications  for  Recurrent  Tonsillitis  </a:t>
                      </a:r>
                      <a:endParaRPr lang="en-US" sz="1800" dirty="0"/>
                    </a:p>
                    <a:p>
                      <a:pPr>
                        <a:buNone/>
                      </a:pPr>
                      <a:endParaRPr lang="en-US" sz="1800" dirty="0"/>
                    </a:p>
                  </a:txBody>
                  <a:tcPr/>
                </a:tc>
                <a:tc hMerge="1">
                  <a:tcPr/>
                </a:tc>
              </a:tr>
              <a:tr h="365760">
                <a:tc>
                  <a:txBody>
                    <a:bodyPr/>
                    <a:p>
                      <a:pPr algn="l">
                        <a:buNone/>
                      </a:pPr>
                      <a:r>
                        <a:rPr lang="en-US" sz="2000"/>
                        <a:t>Minimum  Frequency  of  Sore  Throat  Episodes</a:t>
                      </a:r>
                      <a:endParaRPr lang="en-US" sz="2000"/>
                    </a:p>
                  </a:txBody>
                  <a:tcPr/>
                </a:tc>
                <a:tc>
                  <a:txBody>
                    <a:bodyPr/>
                    <a:p>
                      <a:pPr algn="l">
                        <a:buNone/>
                      </a:pPr>
                      <a:r>
                        <a:rPr lang="en-US" sz="2000"/>
                        <a:t>At  least :</a:t>
                      </a:r>
                      <a:endParaRPr lang="en-US" sz="2000"/>
                    </a:p>
                    <a:p>
                      <a:pPr algn="l">
                        <a:buNone/>
                      </a:pPr>
                      <a:r>
                        <a:rPr lang="en-US" sz="2000"/>
                        <a:t>7  episodes in  the  previous  year</a:t>
                      </a:r>
                      <a:endParaRPr lang="en-US" sz="2000"/>
                    </a:p>
                    <a:p>
                      <a:pPr algn="l">
                        <a:buNone/>
                      </a:pPr>
                      <a:r>
                        <a:rPr lang="en-US" sz="2000"/>
                        <a:t>5  episodes  in  each  of  the  2  previous  years</a:t>
                      </a:r>
                      <a:endParaRPr lang="en-US" sz="2000"/>
                    </a:p>
                    <a:p>
                      <a:pPr algn="l">
                        <a:buNone/>
                      </a:pPr>
                      <a:r>
                        <a:rPr lang="en-US" sz="2000"/>
                        <a:t>3  episodes  in  each  of  the  previous  3  year</a:t>
                      </a:r>
                      <a:endParaRPr lang="en-US" sz="2000"/>
                    </a:p>
                  </a:txBody>
                  <a:tcPr/>
                </a:tc>
              </a:tr>
              <a:tr h="1463040">
                <a:tc>
                  <a:txBody>
                    <a:bodyPr/>
                    <a:p>
                      <a:pPr algn="l">
                        <a:buNone/>
                      </a:pPr>
                      <a:r>
                        <a:rPr lang="en-US" sz="2000"/>
                        <a:t>Clinical  features</a:t>
                      </a:r>
                      <a:endParaRPr lang="en-US" sz="2000"/>
                    </a:p>
                  </a:txBody>
                  <a:tcPr/>
                </a:tc>
                <a:tc>
                  <a:txBody>
                    <a:bodyPr/>
                    <a:p>
                      <a:pPr algn="l">
                        <a:buNone/>
                      </a:pPr>
                      <a:r>
                        <a:rPr lang="en-US" sz="2000" b="1"/>
                        <a:t>Sore  throat  </a:t>
                      </a:r>
                      <a:r>
                        <a:rPr lang="en-US" sz="2000"/>
                        <a:t>plus  at  least  </a:t>
                      </a:r>
                      <a:r>
                        <a:rPr lang="en-US" sz="2000" b="1"/>
                        <a:t>1  of  the  following</a:t>
                      </a:r>
                      <a:r>
                        <a:rPr lang="en-US" sz="2000"/>
                        <a:t>  features  qualifiesas  a  counting  episode:</a:t>
                      </a:r>
                      <a:endParaRPr lang="en-US" sz="2000"/>
                    </a:p>
                    <a:p>
                      <a:pPr algn="l">
                        <a:buNone/>
                      </a:pPr>
                      <a:r>
                        <a:rPr lang="en-US" sz="2000"/>
                        <a:t>•Temperature  greater  than  100.9  (38.3)</a:t>
                      </a:r>
                      <a:endParaRPr lang="en-US" sz="2000"/>
                    </a:p>
                    <a:p>
                      <a:pPr algn="l">
                        <a:buNone/>
                      </a:pPr>
                      <a:r>
                        <a:rPr lang="en-US" sz="2000"/>
                        <a:t>•Cervical  adenopathy  (tender  lymph  nodes  or  lymph  node  size  greater  than  2  cm)</a:t>
                      </a:r>
                      <a:endParaRPr lang="en-US" sz="2000"/>
                    </a:p>
                    <a:p>
                      <a:pPr algn="l">
                        <a:buNone/>
                      </a:pPr>
                      <a:r>
                        <a:rPr lang="en-US" sz="2000"/>
                        <a:t>•Tonsillar  exudate</a:t>
                      </a:r>
                      <a:endParaRPr lang="en-US" sz="2000"/>
                    </a:p>
                    <a:p>
                      <a:pPr algn="l">
                        <a:buNone/>
                      </a:pPr>
                      <a:r>
                        <a:rPr lang="en-US" sz="2000"/>
                        <a:t>•Culture  positive  for  group  A  β-­hemolyticstreptococcus</a:t>
                      </a:r>
                      <a:endParaRPr lang="en-US" sz="2000"/>
                    </a:p>
                  </a:txBody>
                  <a:tcPr/>
                </a:tc>
              </a:tr>
              <a:tr h="365760">
                <a:tc>
                  <a:txBody>
                    <a:bodyPr/>
                    <a:p>
                      <a:pPr algn="l">
                        <a:buNone/>
                      </a:pPr>
                      <a:r>
                        <a:rPr lang="en-US" sz="2000"/>
                        <a:t>Treatment</a:t>
                      </a:r>
                      <a:endParaRPr lang="en-US" sz="2000"/>
                    </a:p>
                  </a:txBody>
                  <a:tcPr/>
                </a:tc>
                <a:tc>
                  <a:txBody>
                    <a:bodyPr/>
                    <a:p>
                      <a:pPr algn="l">
                        <a:buNone/>
                      </a:pPr>
                      <a:r>
                        <a:rPr lang="en-US" sz="2000"/>
                        <a:t>Antibiotics administered  in  the  conventional  dosage  for  proved  or  suspected  streptococcal  episode</a:t>
                      </a:r>
                      <a:endParaRPr lang="en-US" sz="2000"/>
                    </a:p>
                  </a:txBody>
                  <a:tcPr/>
                </a:tc>
              </a:tr>
              <a:tr h="365760">
                <a:tc>
                  <a:txBody>
                    <a:bodyPr/>
                    <a:p>
                      <a:pPr algn="l">
                        <a:buNone/>
                      </a:pPr>
                      <a:r>
                        <a:rPr lang="en-US" sz="2000"/>
                        <a:t>Documentation</a:t>
                      </a:r>
                      <a:endParaRPr lang="en-US" sz="2000"/>
                    </a:p>
                  </a:txBody>
                  <a:tcPr/>
                </a:tc>
                <a:tc>
                  <a:txBody>
                    <a:bodyPr/>
                    <a:p>
                      <a:pPr algn="l">
                        <a:buNone/>
                      </a:pPr>
                      <a:r>
                        <a:rPr lang="en-US" sz="2000"/>
                        <a:t>Each  episode  of  throat  infection  and its  qualifying  features  substantiated  by  contemporaneous  notation  in  a  medical  record If  the  episodes  are  not  fully  documented,  subsequent  observance  by  the  physician  of  2  episodes  of  throat  infection  with  patterns  of  frequency  and  clinical  features  consistent  with  the  initial  hist</a:t>
                      </a:r>
                      <a:endParaRPr lang="en-US" sz="2000"/>
                    </a:p>
                  </a:txBody>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2000" advTm="115543"/>
    </mc:Choice>
    <mc:Fallback>
      <p:transition spd="slow" advTm="115543"/>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Other Absolute indications</a:t>
            </a:r>
            <a:endParaRPr lang="en-US" dirty="0"/>
          </a:p>
        </p:txBody>
      </p:sp>
      <p:sp>
        <p:nvSpPr>
          <p:cNvPr id="3" name="Content Placeholder 2"/>
          <p:cNvSpPr>
            <a:spLocks noGrp="1"/>
          </p:cNvSpPr>
          <p:nvPr>
            <p:ph idx="1"/>
          </p:nvPr>
        </p:nvSpPr>
        <p:spPr/>
        <p:txBody>
          <a:bodyPr/>
          <a:p>
            <a:r>
              <a:rPr lang="en-US"/>
              <a:t>Pediatric OSA </a:t>
            </a:r>
            <a:endParaRPr lang="en-US"/>
          </a:p>
          <a:p>
            <a:pPr lvl="1"/>
            <a:r>
              <a:rPr lang="en-US"/>
              <a:t>Most  common  cause  of  upper  airway  obstruction  remains  adenoid  &amp;  tonsil  hypertrophy</a:t>
            </a:r>
            <a:endParaRPr lang="en-US"/>
          </a:p>
          <a:p>
            <a:pPr lvl="1"/>
            <a:r>
              <a:rPr lang="en-US"/>
              <a:t>If  hypertrophic  tonsil  &amp;  adenoid  tissue  are  present–adenotonsillectomy(T&amp;A)  first  line  treatment</a:t>
            </a:r>
            <a:endParaRPr lang="en-US"/>
          </a:p>
          <a:p>
            <a:pPr lvl="0"/>
            <a:r>
              <a:rPr lang="en-US"/>
              <a:t>Multiple  antibiotic  allergy/intolerance  </a:t>
            </a:r>
            <a:endParaRPr lang="en-US"/>
          </a:p>
          <a:p>
            <a:pPr lvl="0"/>
            <a:r>
              <a:rPr lang="en-US"/>
              <a:t>PFAPA  –Periodic  fever,  aphthousstomatitis,  pharyngitis,  adenitis</a:t>
            </a:r>
            <a:endParaRPr lang="en-US"/>
          </a:p>
          <a:p>
            <a:pPr lvl="0"/>
            <a:r>
              <a:rPr lang="en-US"/>
              <a:t>History  of  peritonsillarabscess</a:t>
            </a:r>
            <a:endParaRPr lang="en-US"/>
          </a:p>
          <a:p>
            <a:pPr lvl="0"/>
            <a:r>
              <a:rPr lang="en-US"/>
              <a:t>PANDAS-­Pediatric  Autoimmune  Neuropsychiatric  Disorders  Associated  with  Streptococcal  infections</a:t>
            </a:r>
            <a:endParaRPr lang="en-US"/>
          </a:p>
          <a:p>
            <a:pPr lvl="0"/>
            <a:r>
              <a:rPr lang="en-US"/>
              <a:t>Poorly  validated  clinical  indications  –halitosis,  febrile  seizures,  malocclusion  of  teeth</a:t>
            </a:r>
            <a:endParaRPr lang="en-US"/>
          </a:p>
          <a:p>
            <a:pPr lvl="0"/>
            <a:endParaRPr lang="en-US"/>
          </a:p>
        </p:txBody>
      </p:sp>
    </p:spTree>
  </p:cSld>
  <p:clrMapOvr>
    <a:masterClrMapping/>
  </p:clrMapOvr>
  <mc:AlternateContent xmlns:mc="http://schemas.openxmlformats.org/markup-compatibility/2006">
    <mc:Choice xmlns:p14="http://schemas.microsoft.com/office/powerpoint/2010/main" Requires="p14">
      <p:transition spd="slow" p14:dur="2000" advTm="861"/>
    </mc:Choice>
    <mc:Fallback>
      <p:transition spd="slow" advTm="861"/>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Tonsillectomy as part of another procedure</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a:t>Excision of elongated styloid process (Eagle syndrome) – Nagging throat pain and a </a:t>
            </a:r>
            <a:r>
              <a:rPr lang="en-US" dirty="0" err="1"/>
              <a:t>palpatory</a:t>
            </a:r>
            <a:r>
              <a:rPr lang="en-US" dirty="0"/>
              <a:t> finding in the tonsillar fossa. </a:t>
            </a:r>
            <a:endParaRPr lang="en-US" dirty="0"/>
          </a:p>
          <a:p>
            <a:pPr marL="514350" indent="-514350">
              <a:buFont typeface="+mj-lt"/>
              <a:buAutoNum type="arabicPeriod"/>
            </a:pPr>
            <a:r>
              <a:rPr lang="en-US" dirty="0"/>
              <a:t>Glossopharyngeal neuralgia</a:t>
            </a:r>
            <a:endParaRPr lang="en-US" dirty="0"/>
          </a:p>
          <a:p>
            <a:pPr marL="514350" indent="-514350">
              <a:buFont typeface="+mj-lt"/>
              <a:buAutoNum type="arabicPeriod"/>
            </a:pPr>
            <a:r>
              <a:rPr lang="en-US" dirty="0"/>
              <a:t>UPPP (Uvulopalatopharyngoplasty) or LAUP (Laser-assisted uvulopalatoplasty) or CAUP (Coblation assisted uvulopalatoplasty)</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advTm="21465"/>
    </mc:Choice>
    <mc:Fallback>
      <p:transition spd="slow" advTm="21465"/>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Contraindications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b="1" dirty="0"/>
              <a:t>Bleeding disorders</a:t>
            </a:r>
            <a:endParaRPr lang="en-US" dirty="0"/>
          </a:p>
          <a:p>
            <a:pPr marL="514350" indent="-514350">
              <a:buFont typeface="+mj-lt"/>
              <a:buAutoNum type="arabicPeriod"/>
            </a:pPr>
            <a:r>
              <a:rPr lang="en-US" dirty="0"/>
              <a:t>Cleft palate or sub mucous cleft palate Velopharyngeal insufficiency</a:t>
            </a:r>
            <a:endParaRPr lang="en-US" dirty="0"/>
          </a:p>
          <a:p>
            <a:pPr marL="514350" indent="-514350">
              <a:buFont typeface="+mj-lt"/>
              <a:buAutoNum type="arabicPeriod"/>
            </a:pPr>
            <a:r>
              <a:rPr lang="en-US" dirty="0"/>
              <a:t>Acute infection</a:t>
            </a:r>
            <a:endParaRPr lang="en-US" dirty="0"/>
          </a:p>
          <a:p>
            <a:pPr marL="514350" indent="-514350">
              <a:buFont typeface="+mj-lt"/>
              <a:buAutoNum type="arabicPeriod"/>
            </a:pPr>
            <a:r>
              <a:rPr lang="en-US" dirty="0"/>
              <a:t>Uncontrolled systemic disease</a:t>
            </a:r>
            <a:endParaRPr lang="en-US" dirty="0"/>
          </a:p>
          <a:p>
            <a:pPr marL="514350" indent="-514350">
              <a:buFont typeface="+mj-lt"/>
              <a:buAutoNum type="arabicPeriod"/>
            </a:pPr>
            <a:r>
              <a:rPr lang="en-US" dirty="0"/>
              <a:t>Anemia</a:t>
            </a:r>
            <a:endParaRPr lang="en-US" dirty="0"/>
          </a:p>
          <a:p>
            <a:pPr marL="514350" indent="-514350">
              <a:buFont typeface="+mj-lt"/>
              <a:buAutoNum type="arabicPeriod"/>
            </a:pPr>
            <a:r>
              <a:rPr lang="en-US" dirty="0"/>
              <a:t>Extremes of age</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advTm="26370"/>
    </mc:Choice>
    <mc:Fallback>
      <p:transition spd="slow" advTm="2637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The surgery</a:t>
            </a:r>
            <a:endParaRPr lang="en-US" b="1" dirty="0">
              <a:solidFill>
                <a:srgbClr val="FF0000"/>
              </a:solidFill>
            </a:endParaRPr>
          </a:p>
        </p:txBody>
      </p:sp>
      <p:pic>
        <p:nvPicPr>
          <p:cNvPr id="4" name="Picture 3"/>
          <p:cNvPicPr>
            <a:picLocks noChangeAspect="1"/>
          </p:cNvPicPr>
          <p:nvPr/>
        </p:nvPicPr>
        <p:blipFill rotWithShape="1">
          <a:blip r:embed="rId1"/>
          <a:srcRect l="2462" t="17100" r="58360" b="35115"/>
          <a:stretch>
            <a:fillRect/>
          </a:stretch>
        </p:blipFill>
        <p:spPr>
          <a:xfrm>
            <a:off x="600501" y="1856096"/>
            <a:ext cx="4776717" cy="3998794"/>
          </a:xfrm>
          <a:prstGeom prst="rect">
            <a:avLst/>
          </a:prstGeom>
        </p:spPr>
      </p:pic>
      <p:pic>
        <p:nvPicPr>
          <p:cNvPr id="5" name="Picture 4"/>
          <p:cNvPicPr>
            <a:picLocks noChangeAspect="1"/>
          </p:cNvPicPr>
          <p:nvPr/>
        </p:nvPicPr>
        <p:blipFill rotWithShape="1">
          <a:blip r:embed="rId2"/>
          <a:srcRect l="4255" t="13913" r="57798" b="48258"/>
          <a:stretch>
            <a:fillRect/>
          </a:stretch>
        </p:blipFill>
        <p:spPr>
          <a:xfrm>
            <a:off x="5609228" y="1856096"/>
            <a:ext cx="6014569" cy="399879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6475"/>
    </mc:Choice>
    <mc:Fallback>
      <p:transition spd="slow" advTm="146475"/>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srcRect l="30882" t="27844" r="38795" b="34296"/>
          <a:stretch>
            <a:fillRect/>
          </a:stretch>
        </p:blipFill>
        <p:spPr>
          <a:xfrm>
            <a:off x="1981835" y="739140"/>
            <a:ext cx="8242300" cy="5784215"/>
          </a:xfrm>
          <a:prstGeom prst="rect">
            <a:avLst/>
          </a:prstGeom>
        </p:spPr>
      </p:pic>
      <p:sp>
        <p:nvSpPr>
          <p:cNvPr id="2" name="Title 1"/>
          <p:cNvSpPr>
            <a:spLocks noGrp="1"/>
          </p:cNvSpPr>
          <p:nvPr>
            <p:ph type="title"/>
          </p:nvPr>
        </p:nvSpPr>
        <p:spPr>
          <a:xfrm>
            <a:off x="252095" y="81915"/>
            <a:ext cx="10515600" cy="1133475"/>
          </a:xfrm>
        </p:spPr>
        <p:txBody>
          <a:bodyPr/>
          <a:p>
            <a:r>
              <a:rPr lang="en-US"/>
              <a:t>Post-­tonsillectomy  Healing  </a:t>
            </a:r>
            <a:endParaRPr lang="en-US"/>
          </a:p>
        </p:txBody>
      </p:sp>
    </p:spTree>
  </p:cSld>
  <p:clrMapOvr>
    <a:masterClrMapping/>
  </p:clrMapOvr>
  <mc:AlternateContent xmlns:mc="http://schemas.openxmlformats.org/markup-compatibility/2006">
    <mc:Choice xmlns:p14="http://schemas.microsoft.com/office/powerpoint/2010/main" Requires="p14">
      <p:transition spd="slow" p14:dur="2000" advTm="96222"/>
    </mc:Choice>
    <mc:Fallback>
      <p:transition spd="slow" advTm="96222"/>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505" y="0"/>
            <a:ext cx="10515600" cy="1133475"/>
          </a:xfrm>
        </p:spPr>
        <p:txBody>
          <a:bodyPr/>
          <a:lstStyle/>
          <a:p>
            <a:r>
              <a:rPr lang="en-US" dirty="0"/>
              <a:t>Complications of tonsillectomy</a:t>
            </a:r>
            <a:endParaRPr lang="en-US" dirty="0"/>
          </a:p>
        </p:txBody>
      </p:sp>
      <p:pic>
        <p:nvPicPr>
          <p:cNvPr id="3" name="Picture 2"/>
          <p:cNvPicPr>
            <a:picLocks noChangeAspect="1"/>
          </p:cNvPicPr>
          <p:nvPr/>
        </p:nvPicPr>
        <p:blipFill rotWithShape="1">
          <a:blip r:embed="rId1"/>
          <a:srcRect l="19258" t="17566" r="18561" b="13355"/>
          <a:stretch>
            <a:fillRect/>
          </a:stretch>
        </p:blipFill>
        <p:spPr>
          <a:xfrm>
            <a:off x="473710" y="1133475"/>
            <a:ext cx="11371580" cy="5351145"/>
          </a:xfrm>
          <a:prstGeom prst="rect">
            <a:avLst/>
          </a:prstGeom>
          <a:ln w="12700" cmpd="sng">
            <a:solidFill>
              <a:schemeClr val="accent1">
                <a:shade val="50000"/>
              </a:schemeClr>
            </a:solidFill>
            <a:prstDash val="solid"/>
          </a:ln>
          <a:effectLst/>
        </p:spPr>
      </p:pic>
    </p:spTree>
  </p:cSld>
  <p:clrMapOvr>
    <a:masterClrMapping/>
  </p:clrMapOvr>
  <mc:AlternateContent xmlns:mc="http://schemas.openxmlformats.org/markup-compatibility/2006">
    <mc:Choice xmlns:p14="http://schemas.microsoft.com/office/powerpoint/2010/main" Requires="p14">
      <p:transition spd="slow" p14:dur="2000" advTm="261778"/>
    </mc:Choice>
    <mc:Fallback>
      <p:transition spd="slow" advTm="261778"/>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Adenoids</a:t>
            </a:r>
            <a:endParaRPr lang="en-US" dirty="0"/>
          </a:p>
        </p:txBody>
      </p:sp>
      <p:sp>
        <p:nvSpPr>
          <p:cNvPr id="5" name="Content Placeholder 4"/>
          <p:cNvSpPr>
            <a:spLocks noGrp="1"/>
          </p:cNvSpPr>
          <p:nvPr>
            <p:ph sz="half" idx="1"/>
          </p:nvPr>
        </p:nvSpPr>
        <p:spPr>
          <a:xfrm>
            <a:off x="838200" y="1825625"/>
            <a:ext cx="5181600" cy="4351338"/>
          </a:xfrm>
        </p:spPr>
        <p:txBody>
          <a:bodyPr>
            <a:normAutofit/>
          </a:bodyPr>
          <a:lstStyle/>
          <a:p>
            <a:r>
              <a:rPr lang="en-US" dirty="0"/>
              <a:t>The adenoid tissue is positioned in the midline of the posterior nasopharyngeal wall immediately inferior to the rostrum of the sphenoid. </a:t>
            </a:r>
            <a:endParaRPr lang="en-US" dirty="0"/>
          </a:p>
          <a:p>
            <a:endParaRPr lang="en-US" dirty="0"/>
          </a:p>
          <a:p>
            <a:r>
              <a:rPr lang="en-US" dirty="0"/>
              <a:t>It makes up the most rostral portion of the pharyngeal lymphoid tissue termed Waldeyer’s ring. </a:t>
            </a:r>
            <a:endParaRPr lang="en-US" dirty="0"/>
          </a:p>
        </p:txBody>
      </p:sp>
      <p:sp>
        <p:nvSpPr>
          <p:cNvPr id="6" name="Content Placeholder 5"/>
          <p:cNvSpPr>
            <a:spLocks noGrp="1"/>
          </p:cNvSpPr>
          <p:nvPr>
            <p:ph sz="half" idx="2"/>
          </p:nvPr>
        </p:nvSpPr>
        <p:spPr/>
        <p:txBody>
          <a:bodyPr>
            <a:normAutofit/>
          </a:bodyPr>
          <a:lstStyle/>
          <a:p>
            <a:endParaRPr lang="en-US"/>
          </a:p>
        </p:txBody>
      </p:sp>
      <p:pic>
        <p:nvPicPr>
          <p:cNvPr id="4" name="Picture 3"/>
          <p:cNvPicPr>
            <a:picLocks noChangeAspect="1"/>
          </p:cNvPicPr>
          <p:nvPr/>
        </p:nvPicPr>
        <p:blipFill rotWithShape="1">
          <a:blip r:embed="rId1"/>
          <a:srcRect l="19478" t="37407" r="47276" b="15207"/>
          <a:stretch>
            <a:fillRect/>
          </a:stretch>
        </p:blipFill>
        <p:spPr>
          <a:xfrm>
            <a:off x="6172200" y="1765416"/>
            <a:ext cx="5580302" cy="447175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2999"/>
    </mc:Choice>
    <mc:Fallback>
      <p:transition spd="slow" advTm="32999"/>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itle 4"/>
          <p:cNvSpPr>
            <a:spLocks noGrp="1"/>
          </p:cNvSpPr>
          <p:nvPr>
            <p:ph type="ctrTitle"/>
          </p:nvPr>
        </p:nvSpPr>
        <p:spPr/>
        <p:txBody>
          <a:bodyPr/>
          <a:p>
            <a:r>
              <a:rPr lang="en-US" dirty="0">
                <a:sym typeface="+mn-ea"/>
              </a:rPr>
              <a:t>Adenoids</a:t>
            </a:r>
            <a:endParaRPr lang="en-US"/>
          </a:p>
        </p:txBody>
      </p:sp>
      <p:sp>
        <p:nvSpPr>
          <p:cNvPr id="6" name="Subtitle 5"/>
          <p:cNvSpPr>
            <a:spLocks noGrp="1"/>
          </p:cNvSpPr>
          <p:nvPr>
            <p:ph type="subTitle" idx="1"/>
          </p:nvPr>
        </p:nvSpPr>
        <p:spPr/>
        <p:txBody>
          <a:bodyPr/>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itle 2"/>
          <p:cNvSpPr>
            <a:spLocks noGrp="1"/>
          </p:cNvSpPr>
          <p:nvPr>
            <p:ph type="ctrTitle"/>
          </p:nvPr>
        </p:nvSpPr>
        <p:spPr/>
        <p:txBody>
          <a:bodyPr/>
          <a:p>
            <a:r>
              <a:rPr lang="en-US" dirty="0">
                <a:sym typeface="+mn-ea"/>
              </a:rPr>
              <a:t>Tonsils</a:t>
            </a:r>
            <a:endParaRPr lang="en-US"/>
          </a:p>
        </p:txBody>
      </p:sp>
      <p:sp>
        <p:nvSpPr>
          <p:cNvPr id="4" name="Subtitle 3"/>
          <p:cNvSpPr>
            <a:spLocks noGrp="1"/>
          </p:cNvSpPr>
          <p:nvPr>
            <p:ph type="subTitle" idx="1"/>
          </p:nvPr>
        </p:nvSpPr>
        <p:spPr/>
        <p:txBody>
          <a:bodyPr/>
          <a:p>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Adenoids</a:t>
            </a:r>
            <a:endParaRPr lang="en-US" dirty="0"/>
          </a:p>
        </p:txBody>
      </p:sp>
      <p:pic>
        <p:nvPicPr>
          <p:cNvPr id="7" name="Picture 6"/>
          <p:cNvPicPr>
            <a:picLocks noChangeAspect="1"/>
          </p:cNvPicPr>
          <p:nvPr/>
        </p:nvPicPr>
        <p:blipFill rotWithShape="1">
          <a:blip r:embed="rId1"/>
          <a:srcRect l="21492" t="19288" r="22873" b="7242"/>
          <a:stretch>
            <a:fillRect/>
          </a:stretch>
        </p:blipFill>
        <p:spPr>
          <a:xfrm>
            <a:off x="3725839" y="518616"/>
            <a:ext cx="8134066" cy="6039176"/>
          </a:xfrm>
          <a:prstGeom prst="rect">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spd="slow" p14:dur="2000" advTm="53892"/>
    </mc:Choice>
    <mc:Fallback>
      <p:transition spd="slow" advTm="53892"/>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1"/>
          <a:srcRect l="15448" t="19686" r="48172" b="18392"/>
          <a:stretch>
            <a:fillRect/>
          </a:stretch>
        </p:blipFill>
        <p:spPr>
          <a:xfrm>
            <a:off x="395784" y="764274"/>
            <a:ext cx="5158855" cy="5349923"/>
          </a:xfrm>
          <a:prstGeom prst="rect">
            <a:avLst/>
          </a:prstGeom>
        </p:spPr>
      </p:pic>
      <p:pic>
        <p:nvPicPr>
          <p:cNvPr id="7" name="Picture 6"/>
          <p:cNvPicPr>
            <a:picLocks noChangeAspect="1"/>
          </p:cNvPicPr>
          <p:nvPr/>
        </p:nvPicPr>
        <p:blipFill rotWithShape="1">
          <a:blip r:embed="rId2"/>
          <a:srcRect l="51716" t="26656" r="22426" b="6048"/>
          <a:stretch>
            <a:fillRect/>
          </a:stretch>
        </p:blipFill>
        <p:spPr>
          <a:xfrm>
            <a:off x="6305266" y="764274"/>
            <a:ext cx="4380931" cy="534992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9335"/>
    </mc:Choice>
    <mc:Fallback>
      <p:transition spd="slow" advTm="189335"/>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Microscopic Anatomy</a:t>
            </a:r>
            <a:endParaRPr lang="en-US" dirty="0"/>
          </a:p>
        </p:txBody>
      </p:sp>
      <p:sp>
        <p:nvSpPr>
          <p:cNvPr id="3" name="Content Placeholder 2"/>
          <p:cNvSpPr>
            <a:spLocks noGrp="1"/>
          </p:cNvSpPr>
          <p:nvPr>
            <p:ph sz="half" idx="1"/>
          </p:nvPr>
        </p:nvSpPr>
        <p:spPr>
          <a:xfrm>
            <a:off x="838200" y="1825625"/>
            <a:ext cx="5181600" cy="4351338"/>
          </a:xfrm>
        </p:spPr>
        <p:txBody>
          <a:bodyPr>
            <a:normAutofit lnSpcReduction="10000"/>
          </a:bodyPr>
          <a:lstStyle/>
          <a:p>
            <a:r>
              <a:rPr lang="en-US" dirty="0"/>
              <a:t>Covered by respiratory epithelium (pseudostratified ciliated columnar epithelium). </a:t>
            </a:r>
            <a:endParaRPr lang="en-US" dirty="0"/>
          </a:p>
          <a:p>
            <a:r>
              <a:rPr lang="en-US" dirty="0"/>
              <a:t>Non-encapsulated (harder to remove). </a:t>
            </a:r>
            <a:endParaRPr lang="en-US" dirty="0"/>
          </a:p>
          <a:p>
            <a:r>
              <a:rPr lang="en-US" dirty="0"/>
              <a:t>Lymphatic parenchyma is organized into follicles </a:t>
            </a:r>
            <a:r>
              <a:rPr lang="en-US" dirty="0" err="1"/>
              <a:t>Sero</a:t>
            </a:r>
            <a:r>
              <a:rPr lang="en-US" dirty="0"/>
              <a:t>-mucous glands lie within the connective tissue. </a:t>
            </a:r>
            <a:endParaRPr lang="en-US" dirty="0"/>
          </a:p>
          <a:p>
            <a:r>
              <a:rPr lang="en-US" dirty="0"/>
              <a:t>Germinal centers produce antibodies. </a:t>
            </a:r>
            <a:endParaRPr lang="en-US" dirty="0"/>
          </a:p>
          <a:p>
            <a:endParaRPr lang="en-US" dirty="0"/>
          </a:p>
        </p:txBody>
      </p:sp>
      <p:pic>
        <p:nvPicPr>
          <p:cNvPr id="5" name="Content Placeholder 4"/>
          <p:cNvPicPr>
            <a:picLocks noGrp="1" noChangeAspect="1"/>
          </p:cNvPicPr>
          <p:nvPr>
            <p:ph sz="half" idx="2"/>
          </p:nvPr>
        </p:nvPicPr>
        <p:blipFill>
          <a:blip r:embed="rId1"/>
          <a:stretch>
            <a:fillRect/>
          </a:stretch>
        </p:blipFill>
        <p:spPr>
          <a:xfrm>
            <a:off x="7001300" y="655220"/>
            <a:ext cx="4598159" cy="2969312"/>
          </a:xfrm>
          <a:prstGeom prst="rect">
            <a:avLst/>
          </a:prstGeom>
        </p:spPr>
      </p:pic>
      <p:pic>
        <p:nvPicPr>
          <p:cNvPr id="6" name="Picture 5"/>
          <p:cNvPicPr>
            <a:picLocks noChangeAspect="1"/>
          </p:cNvPicPr>
          <p:nvPr/>
        </p:nvPicPr>
        <p:blipFill>
          <a:blip r:embed="rId2"/>
          <a:stretch>
            <a:fillRect/>
          </a:stretch>
        </p:blipFill>
        <p:spPr>
          <a:xfrm>
            <a:off x="6951190" y="3624532"/>
            <a:ext cx="4698378" cy="305187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5567"/>
    </mc:Choice>
    <mc:Fallback>
      <p:transition spd="slow" advTm="65567"/>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Adenoid Function -   Adenoid through out life</a:t>
            </a:r>
            <a:endParaRPr lang="en-US" dirty="0"/>
          </a:p>
        </p:txBody>
      </p:sp>
      <p:sp>
        <p:nvSpPr>
          <p:cNvPr id="3" name="Content Placeholder 2"/>
          <p:cNvSpPr>
            <a:spLocks noGrp="1"/>
          </p:cNvSpPr>
          <p:nvPr>
            <p:ph sz="half" idx="1"/>
          </p:nvPr>
        </p:nvSpPr>
        <p:spPr>
          <a:xfrm>
            <a:off x="838200" y="1825625"/>
            <a:ext cx="5181600" cy="4351338"/>
          </a:xfrm>
          <a:ln w="28575">
            <a:solidFill>
              <a:srgbClr val="C00000"/>
            </a:solidFill>
          </a:ln>
        </p:spPr>
        <p:txBody>
          <a:bodyPr>
            <a:normAutofit fontScale="85000" lnSpcReduction="20000"/>
          </a:bodyPr>
          <a:lstStyle/>
          <a:p>
            <a:endParaRPr lang="en-US" dirty="0"/>
          </a:p>
          <a:p>
            <a:r>
              <a:rPr lang="en-US" dirty="0"/>
              <a:t>50 – 65% of its lymphocytes are B-cells. </a:t>
            </a:r>
            <a:endParaRPr lang="en-US" dirty="0"/>
          </a:p>
          <a:p>
            <a:r>
              <a:rPr lang="en-US" dirty="0"/>
              <a:t>Involved in secretory immunity (immunoglobulins). </a:t>
            </a:r>
            <a:endParaRPr lang="en-US" dirty="0"/>
          </a:p>
          <a:p>
            <a:endParaRPr lang="sv-SE" dirty="0"/>
          </a:p>
          <a:p>
            <a:r>
              <a:rPr lang="sv-SE" dirty="0"/>
              <a:t>Produces IgA, IgG, IgM, IgD </a:t>
            </a:r>
            <a:endParaRPr lang="sv-SE" dirty="0"/>
          </a:p>
          <a:p>
            <a:endParaRPr lang="en-US" dirty="0"/>
          </a:p>
          <a:p>
            <a:r>
              <a:rPr lang="en-US" dirty="0"/>
              <a:t>Although it contributes to the mucosal immunity of the upper aero digestive tract, no major immunodeficiency results from adenoidectomy. </a:t>
            </a:r>
            <a:endParaRPr lang="en-US" dirty="0"/>
          </a:p>
          <a:p>
            <a:endParaRPr lang="en-US" dirty="0"/>
          </a:p>
        </p:txBody>
      </p:sp>
      <p:sp>
        <p:nvSpPr>
          <p:cNvPr id="4" name="Content Placeholder 3"/>
          <p:cNvSpPr>
            <a:spLocks noGrp="1"/>
          </p:cNvSpPr>
          <p:nvPr>
            <p:ph sz="half" idx="2"/>
          </p:nvPr>
        </p:nvSpPr>
        <p:spPr>
          <a:ln w="28575">
            <a:solidFill>
              <a:srgbClr val="C00000"/>
            </a:solidFill>
          </a:ln>
        </p:spPr>
        <p:txBody>
          <a:bodyPr>
            <a:normAutofit fontScale="85000" lnSpcReduction="20000"/>
          </a:bodyPr>
          <a:lstStyle/>
          <a:p>
            <a:endParaRPr lang="en-US" dirty="0"/>
          </a:p>
          <a:p>
            <a:r>
              <a:rPr lang="en-US" dirty="0"/>
              <a:t>Can be identified at 4 – 6 weeks of gestation </a:t>
            </a:r>
            <a:endParaRPr lang="en-US" dirty="0"/>
          </a:p>
          <a:p>
            <a:r>
              <a:rPr lang="en-US" dirty="0"/>
              <a:t>They are present at birth and start growing rapidly, usually become symptomatic by 18 – 24 months </a:t>
            </a:r>
            <a:endParaRPr lang="en-US" dirty="0"/>
          </a:p>
          <a:p>
            <a:r>
              <a:rPr lang="en-US" dirty="0"/>
              <a:t>Snoring </a:t>
            </a:r>
            <a:endParaRPr lang="en-US" dirty="0"/>
          </a:p>
          <a:p>
            <a:r>
              <a:rPr lang="en-US" dirty="0"/>
              <a:t>Nasal airway obstruction </a:t>
            </a:r>
            <a:endParaRPr lang="en-US" dirty="0"/>
          </a:p>
          <a:p>
            <a:r>
              <a:rPr lang="en-US" dirty="0"/>
              <a:t>They usually stop growing by age 5 – 7 </a:t>
            </a:r>
            <a:endParaRPr lang="en-US" dirty="0"/>
          </a:p>
          <a:p>
            <a:r>
              <a:rPr lang="en-US" dirty="0"/>
              <a:t>Involution and atrophy at age of 8 – 10 years and by the teenage years they become asymptomatic </a:t>
            </a:r>
            <a:endParaRPr lang="en-US" dirty="0"/>
          </a:p>
          <a:p>
            <a:r>
              <a:rPr lang="en-US" dirty="0"/>
              <a:t>They are rarely seen in adults. </a:t>
            </a:r>
            <a:endParaRPr lang="en-US" dirty="0"/>
          </a:p>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advTm="112770"/>
    </mc:Choice>
    <mc:Fallback>
      <p:transition spd="slow" advTm="11277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Chronic adenoid hypertrophy</a:t>
            </a:r>
            <a:endParaRPr lang="en-US" dirty="0"/>
          </a:p>
        </p:txBody>
      </p:sp>
      <p:sp>
        <p:nvSpPr>
          <p:cNvPr id="3" name="Content Placeholder 2"/>
          <p:cNvSpPr>
            <a:spLocks noGrp="1"/>
          </p:cNvSpPr>
          <p:nvPr>
            <p:ph sz="half" idx="1"/>
          </p:nvPr>
        </p:nvSpPr>
        <p:spPr>
          <a:xfrm>
            <a:off x="838200" y="1825625"/>
            <a:ext cx="5181600" cy="4351338"/>
          </a:xfrm>
        </p:spPr>
        <p:txBody>
          <a:bodyPr>
            <a:normAutofit fontScale="77500" lnSpcReduction="20000"/>
          </a:bodyPr>
          <a:lstStyle/>
          <a:p>
            <a:r>
              <a:rPr lang="en-US" dirty="0"/>
              <a:t>Infectious and inflammatory processes probably induce a hypertrophy/hyperplasia of the lymphatic tissue. </a:t>
            </a:r>
            <a:endParaRPr lang="en-US" dirty="0"/>
          </a:p>
          <a:p>
            <a:r>
              <a:rPr lang="en-US" dirty="0"/>
              <a:t>Exposure to smoke/pollution has been implicated.</a:t>
            </a:r>
            <a:endParaRPr lang="en-US" dirty="0"/>
          </a:p>
          <a:p>
            <a:r>
              <a:rPr lang="en-US" dirty="0"/>
              <a:t>Associated with: </a:t>
            </a:r>
            <a:endParaRPr lang="en-US" dirty="0"/>
          </a:p>
          <a:p>
            <a:pPr>
              <a:buFont typeface="Wingdings" panose="05000000000000000000" pitchFamily="2" charset="2"/>
              <a:buChar char="ü"/>
            </a:pPr>
            <a:r>
              <a:rPr lang="en-US" dirty="0"/>
              <a:t>Snoring/sleep apnea </a:t>
            </a:r>
            <a:endParaRPr lang="en-US" dirty="0"/>
          </a:p>
          <a:p>
            <a:pPr>
              <a:buFont typeface="Wingdings" panose="05000000000000000000" pitchFamily="2" charset="2"/>
              <a:buChar char="ü"/>
            </a:pPr>
            <a:r>
              <a:rPr lang="en-US" dirty="0"/>
              <a:t>Mouth breathing </a:t>
            </a:r>
            <a:endParaRPr lang="en-US" dirty="0"/>
          </a:p>
          <a:p>
            <a:pPr>
              <a:buFont typeface="Wingdings" panose="05000000000000000000" pitchFamily="2" charset="2"/>
              <a:buChar char="ü"/>
            </a:pPr>
            <a:r>
              <a:rPr lang="en-US" dirty="0"/>
              <a:t>Rhinorrhea </a:t>
            </a:r>
            <a:endParaRPr lang="en-US" dirty="0"/>
          </a:p>
          <a:p>
            <a:pPr>
              <a:buFont typeface="Wingdings" panose="05000000000000000000" pitchFamily="2" charset="2"/>
              <a:buChar char="ü"/>
            </a:pPr>
            <a:r>
              <a:rPr lang="en-US" dirty="0"/>
              <a:t>Craniofacial growth abnormalities </a:t>
            </a:r>
            <a:endParaRPr lang="en-US" dirty="0"/>
          </a:p>
          <a:p>
            <a:pPr>
              <a:buFont typeface="Wingdings" panose="05000000000000000000" pitchFamily="2" charset="2"/>
              <a:buChar char="ü"/>
            </a:pPr>
            <a:r>
              <a:rPr lang="en-US" dirty="0"/>
              <a:t>Recurrent otitis media </a:t>
            </a:r>
            <a:endParaRPr lang="en-US" dirty="0"/>
          </a:p>
          <a:p>
            <a:pPr>
              <a:buFont typeface="Wingdings" panose="05000000000000000000" pitchFamily="2" charset="2"/>
              <a:buChar char="ü"/>
            </a:pPr>
            <a:r>
              <a:rPr lang="en-US" dirty="0"/>
              <a:t>Chronic rhinosinusitis </a:t>
            </a:r>
            <a:endParaRPr lang="en-US" dirty="0"/>
          </a:p>
          <a:p>
            <a:endParaRPr lang="en-US" dirty="0"/>
          </a:p>
        </p:txBody>
      </p:sp>
      <p:pic>
        <p:nvPicPr>
          <p:cNvPr id="5" name="Content Placeholder 4"/>
          <p:cNvPicPr>
            <a:picLocks noGrp="1" noChangeAspect="1"/>
          </p:cNvPicPr>
          <p:nvPr>
            <p:ph sz="half" idx="2"/>
          </p:nvPr>
        </p:nvPicPr>
        <p:blipFill>
          <a:blip r:embed="rId1"/>
          <a:stretch>
            <a:fillRect/>
          </a:stretch>
        </p:blipFill>
        <p:spPr>
          <a:xfrm>
            <a:off x="6782936" y="2149239"/>
            <a:ext cx="4830171" cy="375455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3402"/>
    </mc:Choice>
    <mc:Fallback>
      <p:transition spd="slow" advTm="33402"/>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Clinical symptoms</a:t>
            </a:r>
            <a:endParaRPr lang="en-US" dirty="0"/>
          </a:p>
        </p:txBody>
      </p:sp>
      <p:pic>
        <p:nvPicPr>
          <p:cNvPr id="6" name="Picture 5"/>
          <p:cNvPicPr>
            <a:picLocks noChangeAspect="1"/>
          </p:cNvPicPr>
          <p:nvPr/>
        </p:nvPicPr>
        <p:blipFill rotWithShape="1">
          <a:blip r:embed="rId1"/>
          <a:srcRect l="15559" t="27452" r="42575" b="13017"/>
          <a:stretch>
            <a:fillRect/>
          </a:stretch>
        </p:blipFill>
        <p:spPr>
          <a:xfrm>
            <a:off x="838200" y="1856096"/>
            <a:ext cx="5104263" cy="4080681"/>
          </a:xfrm>
          <a:prstGeom prst="rect">
            <a:avLst/>
          </a:prstGeom>
        </p:spPr>
      </p:pic>
      <p:pic>
        <p:nvPicPr>
          <p:cNvPr id="7" name="Picture 6"/>
          <p:cNvPicPr>
            <a:picLocks noChangeAspect="1"/>
          </p:cNvPicPr>
          <p:nvPr/>
        </p:nvPicPr>
        <p:blipFill rotWithShape="1">
          <a:blip r:embed="rId2"/>
          <a:srcRect l="15448" t="27651" r="46940" b="16999"/>
          <a:stretch>
            <a:fillRect/>
          </a:stretch>
        </p:blipFill>
        <p:spPr>
          <a:xfrm>
            <a:off x="6196083" y="1856096"/>
            <a:ext cx="4932048" cy="408068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6019"/>
    </mc:Choice>
    <mc:Fallback>
      <p:transition spd="slow" advTm="136019"/>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Adenoid face</a:t>
            </a:r>
            <a:endParaRPr lang="en-US" dirty="0"/>
          </a:p>
        </p:txBody>
      </p:sp>
      <p:pic>
        <p:nvPicPr>
          <p:cNvPr id="3" name="Picture 2"/>
          <p:cNvPicPr>
            <a:picLocks noChangeAspect="1"/>
          </p:cNvPicPr>
          <p:nvPr/>
        </p:nvPicPr>
        <p:blipFill rotWithShape="1">
          <a:blip r:embed="rId1"/>
          <a:srcRect l="15336" t="27053" r="39664" b="12619"/>
          <a:stretch>
            <a:fillRect/>
          </a:stretch>
        </p:blipFill>
        <p:spPr>
          <a:xfrm>
            <a:off x="4735771" y="1690688"/>
            <a:ext cx="6933064" cy="4710113"/>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2"/>
          <a:srcRect l="25858" t="24465" r="56791" b="34918"/>
          <a:stretch>
            <a:fillRect/>
          </a:stretch>
        </p:blipFill>
        <p:spPr>
          <a:xfrm>
            <a:off x="712588" y="1949996"/>
            <a:ext cx="3381741" cy="4450805"/>
          </a:xfrm>
          <a:prstGeom prst="rect">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spd="slow" p14:dur="2000" advTm="83028"/>
    </mc:Choice>
    <mc:Fallback>
      <p:transition spd="slow" advTm="83028"/>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Dental malocclusion </a:t>
            </a:r>
            <a:endParaRPr lang="en-US" dirty="0"/>
          </a:p>
        </p:txBody>
      </p:sp>
      <p:pic>
        <p:nvPicPr>
          <p:cNvPr id="3" name="Picture 2"/>
          <p:cNvPicPr>
            <a:picLocks noChangeAspect="1"/>
          </p:cNvPicPr>
          <p:nvPr/>
        </p:nvPicPr>
        <p:blipFill rotWithShape="1">
          <a:blip r:embed="rId1"/>
          <a:srcRect l="23731" t="39000" r="38545" b="5252"/>
          <a:stretch>
            <a:fillRect/>
          </a:stretch>
        </p:blipFill>
        <p:spPr>
          <a:xfrm>
            <a:off x="2470245" y="1567859"/>
            <a:ext cx="6073254" cy="50460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4405"/>
    </mc:Choice>
    <mc:Fallback>
      <p:transition spd="slow" advTm="54405"/>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Diagnosis</a:t>
            </a:r>
            <a:br>
              <a:rPr lang="en-US" dirty="0"/>
            </a:br>
            <a:r>
              <a:rPr lang="en-US" dirty="0"/>
              <a:t>Nasopharyngoscopy</a:t>
            </a:r>
            <a:endParaRPr lang="en-US" dirty="0"/>
          </a:p>
        </p:txBody>
      </p:sp>
      <p:sp>
        <p:nvSpPr>
          <p:cNvPr id="3" name="Content Placeholder 2"/>
          <p:cNvSpPr>
            <a:spLocks noGrp="1"/>
          </p:cNvSpPr>
          <p:nvPr>
            <p:ph sz="half" idx="1"/>
          </p:nvPr>
        </p:nvSpPr>
        <p:spPr>
          <a:xfrm>
            <a:off x="838200" y="1825625"/>
            <a:ext cx="5181600" cy="4351338"/>
          </a:xfrm>
        </p:spPr>
        <p:txBody>
          <a:bodyPr>
            <a:normAutofit/>
          </a:bodyPr>
          <a:lstStyle/>
          <a:p>
            <a:r>
              <a:rPr lang="en-US" dirty="0">
                <a:latin typeface="Franklin Gothic Book" panose="020B0503020102020204" pitchFamily="34" charset="0"/>
              </a:rPr>
              <a:t>Gold standard </a:t>
            </a:r>
            <a:endParaRPr lang="en-US" dirty="0">
              <a:latin typeface="Franklin Gothic Book" panose="020B0503020102020204" pitchFamily="34" charset="0"/>
            </a:endParaRPr>
          </a:p>
          <a:p>
            <a:pPr marL="0" indent="0">
              <a:buNone/>
            </a:pPr>
            <a:r>
              <a:rPr lang="en-US" sz="2400" dirty="0">
                <a:latin typeface="Wingdings" panose="05000000000000000000" pitchFamily="2" charset="2"/>
              </a:rPr>
              <a:t></a:t>
            </a:r>
            <a:r>
              <a:rPr lang="en-US" dirty="0">
                <a:latin typeface="Franklin Gothic Book" panose="020B0503020102020204" pitchFamily="34" charset="0"/>
              </a:rPr>
              <a:t>Adenoid size can be grading: </a:t>
            </a:r>
            <a:endParaRPr lang="en-US" dirty="0">
              <a:latin typeface="Franklin Gothic Book" panose="020B0503020102020204" pitchFamily="34" charset="0"/>
            </a:endParaRPr>
          </a:p>
          <a:p>
            <a:pPr marL="0" indent="0">
              <a:buNone/>
            </a:pPr>
            <a:r>
              <a:rPr lang="en-US" sz="2000" dirty="0">
                <a:latin typeface="Wingdings" panose="05000000000000000000" pitchFamily="2" charset="2"/>
              </a:rPr>
              <a:t></a:t>
            </a:r>
            <a:r>
              <a:rPr lang="en-US" sz="2400" dirty="0">
                <a:latin typeface="Franklin Gothic Book" panose="020B0503020102020204" pitchFamily="34" charset="0"/>
              </a:rPr>
              <a:t>1+, 2+, 3+, or 4+ (25%, 50%, 75%, 100% of </a:t>
            </a:r>
            <a:r>
              <a:rPr lang="en-US" sz="2400" dirty="0" err="1">
                <a:latin typeface="Franklin Gothic Book" panose="020B0503020102020204" pitchFamily="34" charset="0"/>
              </a:rPr>
              <a:t>choanal</a:t>
            </a:r>
            <a:r>
              <a:rPr lang="en-US" sz="2400" dirty="0">
                <a:latin typeface="Franklin Gothic Book" panose="020B0503020102020204" pitchFamily="34" charset="0"/>
              </a:rPr>
              <a:t> </a:t>
            </a:r>
            <a:r>
              <a:rPr lang="en-US" sz="2400" dirty="0" err="1">
                <a:latin typeface="Franklin Gothic Book" panose="020B0503020102020204" pitchFamily="34" charset="0"/>
              </a:rPr>
              <a:t>obs</a:t>
            </a:r>
            <a:r>
              <a:rPr lang="en-US" sz="2400" dirty="0">
                <a:latin typeface="Franklin Gothic Book" panose="020B0503020102020204" pitchFamily="34" charset="0"/>
              </a:rPr>
              <a:t>) </a:t>
            </a:r>
            <a:endParaRPr lang="en-US" sz="2400" dirty="0">
              <a:latin typeface="Franklin Gothic Book" panose="020B0503020102020204" pitchFamily="34" charset="0"/>
            </a:endParaRPr>
          </a:p>
          <a:p>
            <a:pPr marL="0" indent="0">
              <a:buNone/>
            </a:pPr>
            <a:r>
              <a:rPr lang="en-US" sz="2400" dirty="0">
                <a:latin typeface="Wingdings" panose="05000000000000000000" pitchFamily="2" charset="2"/>
              </a:rPr>
              <a:t></a:t>
            </a:r>
            <a:r>
              <a:rPr lang="en-US" dirty="0">
                <a:latin typeface="Franklin Gothic Book" panose="020B0503020102020204" pitchFamily="34" charset="0"/>
              </a:rPr>
              <a:t>High correlation with obstructive symptoms </a:t>
            </a:r>
            <a:endParaRPr lang="en-US" dirty="0">
              <a:latin typeface="Franklin Gothic Book" panose="020B0503020102020204" pitchFamily="34" charset="0"/>
            </a:endParaRPr>
          </a:p>
          <a:p>
            <a:pPr marL="0" indent="0">
              <a:buNone/>
            </a:pPr>
            <a:r>
              <a:rPr lang="en-US" sz="2400" dirty="0">
                <a:latin typeface="Wingdings" panose="05000000000000000000" pitchFamily="2" charset="2"/>
              </a:rPr>
              <a:t></a:t>
            </a:r>
            <a:r>
              <a:rPr lang="en-US" dirty="0">
                <a:latin typeface="Franklin Gothic Book" panose="020B0503020102020204" pitchFamily="34" charset="0"/>
              </a:rPr>
              <a:t>Dynamic assessment </a:t>
            </a:r>
            <a:endParaRPr lang="en-US" dirty="0">
              <a:latin typeface="Franklin Gothic Book" panose="020B0503020102020204" pitchFamily="34" charset="0"/>
            </a:endParaRPr>
          </a:p>
          <a:p>
            <a:endParaRPr lang="en-US" dirty="0"/>
          </a:p>
        </p:txBody>
      </p:sp>
      <p:pic>
        <p:nvPicPr>
          <p:cNvPr id="5" name="Content Placeholder 4"/>
          <p:cNvPicPr>
            <a:picLocks noGrp="1" noChangeAspect="1"/>
          </p:cNvPicPr>
          <p:nvPr>
            <p:ph sz="half" idx="2"/>
          </p:nvPr>
        </p:nvPicPr>
        <p:blipFill>
          <a:blip r:embed="rId1"/>
          <a:stretch>
            <a:fillRect/>
          </a:stretch>
        </p:blipFill>
        <p:spPr>
          <a:xfrm>
            <a:off x="6472451" y="1825625"/>
            <a:ext cx="5181600" cy="344914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2421"/>
    </mc:Choice>
    <mc:Fallback>
      <p:transition spd="slow" advTm="62421"/>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Diagnosis</a:t>
            </a:r>
            <a:br>
              <a:rPr lang="en-US" dirty="0"/>
            </a:br>
            <a:r>
              <a:rPr lang="en-US" dirty="0"/>
              <a:t>Imaging</a:t>
            </a:r>
            <a:endParaRPr lang="en-US" dirty="0"/>
          </a:p>
        </p:txBody>
      </p:sp>
      <p:sp>
        <p:nvSpPr>
          <p:cNvPr id="3" name="Content Placeholder 2"/>
          <p:cNvSpPr>
            <a:spLocks noGrp="1"/>
          </p:cNvSpPr>
          <p:nvPr>
            <p:ph sz="half" idx="1"/>
          </p:nvPr>
        </p:nvSpPr>
        <p:spPr>
          <a:xfrm>
            <a:off x="838200" y="1825625"/>
            <a:ext cx="5181600" cy="4351338"/>
          </a:xfrm>
        </p:spPr>
        <p:txBody>
          <a:bodyPr>
            <a:normAutofit fontScale="47500" lnSpcReduction="20000"/>
          </a:bodyPr>
          <a:lstStyle/>
          <a:p>
            <a:pPr marL="0" indent="0">
              <a:buNone/>
            </a:pPr>
            <a:r>
              <a:rPr lang="en-US" sz="4400" dirty="0">
                <a:latin typeface="Franklin Gothic Book" panose="020B0503020102020204" pitchFamily="34" charset="0"/>
              </a:rPr>
              <a:t>Lateral X-ray of the skull isn’t necessary in all patients. </a:t>
            </a:r>
            <a:endParaRPr lang="en-US" sz="4400" dirty="0">
              <a:latin typeface="Franklin Gothic Book" panose="020B0503020102020204" pitchFamily="34" charset="0"/>
            </a:endParaRPr>
          </a:p>
          <a:p>
            <a:pPr marL="0" indent="0">
              <a:buNone/>
            </a:pPr>
            <a:r>
              <a:rPr lang="en-US" sz="4400" dirty="0">
                <a:latin typeface="Wingdings" panose="05000000000000000000" pitchFamily="2" charset="2"/>
              </a:rPr>
              <a:t></a:t>
            </a:r>
            <a:r>
              <a:rPr lang="en-US" sz="4400" dirty="0">
                <a:latin typeface="Franklin Gothic Book" panose="020B0503020102020204" pitchFamily="34" charset="0"/>
              </a:rPr>
              <a:t>The history and symptoms are more important than the imaging studies. </a:t>
            </a:r>
            <a:endParaRPr lang="en-US" sz="4400" dirty="0">
              <a:latin typeface="Franklin Gothic Book" panose="020B0503020102020204" pitchFamily="34" charset="0"/>
            </a:endParaRPr>
          </a:p>
          <a:p>
            <a:pPr marL="0" indent="0">
              <a:buNone/>
            </a:pPr>
            <a:r>
              <a:rPr lang="en-US" sz="4400" dirty="0">
                <a:latin typeface="Wingdings" panose="05000000000000000000" pitchFamily="2" charset="2"/>
              </a:rPr>
              <a:t></a:t>
            </a:r>
            <a:r>
              <a:rPr lang="en-US" sz="4400" dirty="0">
                <a:latin typeface="Franklin Gothic Book" panose="020B0503020102020204" pitchFamily="34" charset="0"/>
              </a:rPr>
              <a:t>Those with significant tonsillar hypertrophy most likely require surgical intervention </a:t>
            </a:r>
            <a:endParaRPr lang="en-US" sz="4400" dirty="0">
              <a:latin typeface="Franklin Gothic Book" panose="020B0503020102020204" pitchFamily="34" charset="0"/>
            </a:endParaRPr>
          </a:p>
          <a:p>
            <a:pPr marL="0" indent="0">
              <a:buNone/>
            </a:pPr>
            <a:r>
              <a:rPr lang="en-US" sz="4400" dirty="0">
                <a:latin typeface="Wingdings" panose="05000000000000000000" pitchFamily="2" charset="2"/>
              </a:rPr>
              <a:t></a:t>
            </a:r>
            <a:r>
              <a:rPr lang="en-US" sz="4400" dirty="0">
                <a:latin typeface="Franklin Gothic Book" panose="020B0503020102020204" pitchFamily="34" charset="0"/>
              </a:rPr>
              <a:t>If needed, nasopharyngoscopy should be the initial method used to evaluate adenoid hypertrophy. </a:t>
            </a:r>
            <a:endParaRPr lang="en-US" sz="4400" dirty="0">
              <a:latin typeface="Franklin Gothic Book" panose="020B0503020102020204" pitchFamily="34" charset="0"/>
            </a:endParaRPr>
          </a:p>
          <a:p>
            <a:pPr marL="0" indent="0">
              <a:buNone/>
            </a:pPr>
            <a:r>
              <a:rPr lang="en-US" sz="4400" dirty="0">
                <a:latin typeface="Wingdings" panose="05000000000000000000" pitchFamily="2" charset="2"/>
              </a:rPr>
              <a:t></a:t>
            </a:r>
            <a:r>
              <a:rPr lang="en-US" sz="4400" dirty="0">
                <a:latin typeface="Franklin Gothic Book" panose="020B0503020102020204" pitchFamily="34" charset="0"/>
              </a:rPr>
              <a:t>Intolerance to nasopharyngoscopy + obstructive symptoms + NO evident physical findings </a:t>
            </a:r>
            <a:r>
              <a:rPr lang="en-US" sz="4400" dirty="0">
                <a:latin typeface="Wingdings" panose="05000000000000000000" pitchFamily="2" charset="2"/>
              </a:rPr>
              <a:t> </a:t>
            </a:r>
            <a:r>
              <a:rPr lang="en-US" sz="4400" dirty="0">
                <a:latin typeface="Franklin Gothic Book" panose="020B0503020102020204" pitchFamily="34" charset="0"/>
              </a:rPr>
              <a:t>X-ray </a:t>
            </a:r>
            <a:endParaRPr lang="en-US" sz="4400" dirty="0">
              <a:latin typeface="Franklin Gothic Book" panose="020B0503020102020204" pitchFamily="34" charset="0"/>
            </a:endParaRPr>
          </a:p>
          <a:p>
            <a:pPr marL="0" indent="0">
              <a:buNone/>
            </a:pPr>
            <a:r>
              <a:rPr lang="en-US" sz="4400" dirty="0">
                <a:latin typeface="Wingdings" panose="05000000000000000000" pitchFamily="2" charset="2"/>
              </a:rPr>
              <a:t></a:t>
            </a:r>
            <a:r>
              <a:rPr lang="en-US" sz="4400" dirty="0">
                <a:latin typeface="Franklin Gothic Book" panose="020B0503020102020204" pitchFamily="34" charset="0"/>
              </a:rPr>
              <a:t>CT scan / MRI if there is another indication </a:t>
            </a:r>
            <a:endParaRPr lang="en-US" sz="4400" dirty="0">
              <a:latin typeface="Franklin Gothic Book" panose="020B0503020102020204" pitchFamily="34" charset="0"/>
            </a:endParaRPr>
          </a:p>
          <a:p>
            <a:endParaRPr lang="en-US" dirty="0"/>
          </a:p>
        </p:txBody>
      </p:sp>
      <p:sp>
        <p:nvSpPr>
          <p:cNvPr id="4" name="Content Placeholder 3"/>
          <p:cNvSpPr>
            <a:spLocks noGrp="1"/>
          </p:cNvSpPr>
          <p:nvPr>
            <p:ph sz="half" idx="2"/>
          </p:nvPr>
        </p:nvSpPr>
        <p:spPr/>
        <p:txBody>
          <a:bodyPr>
            <a:normAutofit fontScale="47500" lnSpcReduction="20000"/>
          </a:bodyPr>
          <a:lstStyle/>
          <a:p>
            <a:endParaRPr lang="en-US"/>
          </a:p>
        </p:txBody>
      </p:sp>
      <p:pic>
        <p:nvPicPr>
          <p:cNvPr id="6" name="Picture 5"/>
          <p:cNvPicPr>
            <a:picLocks noChangeAspect="1"/>
          </p:cNvPicPr>
          <p:nvPr/>
        </p:nvPicPr>
        <p:blipFill rotWithShape="1">
          <a:blip r:embed="rId1"/>
          <a:srcRect l="52388" t="26456" r="23992" b="26158"/>
          <a:stretch>
            <a:fillRect/>
          </a:stretch>
        </p:blipFill>
        <p:spPr>
          <a:xfrm>
            <a:off x="6172200" y="1027906"/>
            <a:ext cx="5278272" cy="53725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1875"/>
    </mc:Choice>
    <mc:Fallback>
      <p:transition spd="slow" advTm="101875"/>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sz="3600" dirty="0"/>
              <a:t>Relevant anatomy  (Waldeyer's ring)</a:t>
            </a:r>
            <a:endParaRPr lang="en-US" sz="3600" dirty="0"/>
          </a:p>
        </p:txBody>
      </p:sp>
      <p:sp>
        <p:nvSpPr>
          <p:cNvPr id="4" name="Content Placeholder 3"/>
          <p:cNvSpPr>
            <a:spLocks noGrp="1"/>
          </p:cNvSpPr>
          <p:nvPr>
            <p:ph sz="half" idx="1"/>
          </p:nvPr>
        </p:nvSpPr>
        <p:spPr>
          <a:xfrm>
            <a:off x="170180" y="1135380"/>
            <a:ext cx="11845290" cy="4351655"/>
          </a:xfrm>
        </p:spPr>
        <p:txBody>
          <a:bodyPr/>
          <a:lstStyle/>
          <a:p>
            <a:r>
              <a:rPr lang="en-US" sz="2000" dirty="0"/>
              <a:t>Waldeyer's lymphatic ring, or tonsillar ring) is a </a:t>
            </a:r>
            <a:r>
              <a:rPr lang="en-US" sz="2000" b="1" dirty="0"/>
              <a:t>ringed </a:t>
            </a:r>
            <a:r>
              <a:rPr lang="en-US" sz="2000" dirty="0"/>
              <a:t>arrangement of </a:t>
            </a:r>
            <a:r>
              <a:rPr lang="en-US" sz="2000" b="1" dirty="0"/>
              <a:t>lymphoid organs in the pharynx. </a:t>
            </a:r>
            <a:r>
              <a:rPr lang="en-US" sz="2000" dirty="0"/>
              <a:t>Waldeyer's ring surrounds the </a:t>
            </a:r>
            <a:r>
              <a:rPr lang="en-US" sz="2000" dirty="0" err="1"/>
              <a:t>naso</a:t>
            </a:r>
            <a:r>
              <a:rPr lang="en-US" sz="2000" dirty="0"/>
              <a:t>- and oropharynx, with some of its tonsillar tissue located above and some below the soft palate (and to the back of the mouth cavity)</a:t>
            </a:r>
            <a:endParaRPr lang="en-US" sz="2000" dirty="0"/>
          </a:p>
        </p:txBody>
      </p:sp>
      <p:pic>
        <p:nvPicPr>
          <p:cNvPr id="6" name="Picture 5"/>
          <p:cNvPicPr>
            <a:picLocks noChangeAspect="1"/>
          </p:cNvPicPr>
          <p:nvPr/>
        </p:nvPicPr>
        <p:blipFill rotWithShape="1">
          <a:blip r:embed="rId1"/>
          <a:srcRect l="4254" t="23375" r="57686" b="35316"/>
          <a:stretch>
            <a:fillRect/>
          </a:stretch>
        </p:blipFill>
        <p:spPr>
          <a:xfrm>
            <a:off x="170180" y="2498090"/>
            <a:ext cx="5008880" cy="3777615"/>
          </a:xfrm>
          <a:prstGeom prst="rect">
            <a:avLst/>
          </a:prstGeom>
        </p:spPr>
      </p:pic>
      <p:pic>
        <p:nvPicPr>
          <p:cNvPr id="3" name="Picture 2"/>
          <p:cNvPicPr>
            <a:picLocks noChangeAspect="1"/>
          </p:cNvPicPr>
          <p:nvPr/>
        </p:nvPicPr>
        <p:blipFill>
          <a:blip r:embed="rId2"/>
          <a:stretch>
            <a:fillRect/>
          </a:stretch>
        </p:blipFill>
        <p:spPr>
          <a:xfrm>
            <a:off x="5429250" y="2605405"/>
            <a:ext cx="6116955" cy="34328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4665"/>
    </mc:Choice>
    <mc:Fallback>
      <p:transition spd="slow" advTm="74665"/>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Adenoidectomy </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q"/>
            </a:pPr>
            <a:r>
              <a:rPr lang="en-US" dirty="0">
                <a:latin typeface="Franklin Gothic Book" panose="020B0503020102020204" pitchFamily="34" charset="0"/>
              </a:rPr>
              <a:t>Usually associated with other surgical procedures like tonsillectomy or tympanostomy tube placement. </a:t>
            </a:r>
            <a:endParaRPr lang="en-US" dirty="0">
              <a:latin typeface="Franklin Gothic Book" panose="020B0503020102020204" pitchFamily="34" charset="0"/>
            </a:endParaRPr>
          </a:p>
          <a:p>
            <a:pPr marL="0" indent="0">
              <a:buNone/>
            </a:pPr>
            <a:r>
              <a:rPr lang="en-US" sz="2400" dirty="0">
                <a:latin typeface="Wingdings" panose="05000000000000000000" pitchFamily="2" charset="2"/>
              </a:rPr>
              <a:t></a:t>
            </a:r>
            <a:r>
              <a:rPr lang="en-US" dirty="0">
                <a:latin typeface="Franklin Gothic Book" panose="020B0503020102020204" pitchFamily="34" charset="0"/>
              </a:rPr>
              <a:t>Tonsillectomy &amp; adenoidectomy is the most common major surgical procedure in the United States. </a:t>
            </a:r>
            <a:endParaRPr lang="en-US" dirty="0">
              <a:latin typeface="Franklin Gothic Book" panose="020B0503020102020204" pitchFamily="34" charset="0"/>
            </a:endParaRPr>
          </a:p>
          <a:p>
            <a:pPr marL="0" indent="0">
              <a:buNone/>
            </a:pPr>
            <a:r>
              <a:rPr lang="en-US" sz="2400" dirty="0">
                <a:latin typeface="Wingdings" panose="05000000000000000000" pitchFamily="2" charset="2"/>
              </a:rPr>
              <a:t></a:t>
            </a:r>
            <a:r>
              <a:rPr lang="en-US" dirty="0">
                <a:latin typeface="Franklin Gothic Book" panose="020B0503020102020204" pitchFamily="34" charset="0"/>
              </a:rPr>
              <a:t>When performed alone, it´s usually done as an outpatient procedure.</a:t>
            </a:r>
            <a:endParaRPr lang="en-US" dirty="0">
              <a:latin typeface="Franklin Gothic Book" panose="020B0503020102020204" pitchFamily="34" charset="0"/>
            </a:endParaRPr>
          </a:p>
          <a:p>
            <a:pPr marL="0" indent="0">
              <a:buNone/>
            </a:pPr>
            <a:r>
              <a:rPr lang="en-US" sz="2400" dirty="0">
                <a:latin typeface="Wingdings" panose="05000000000000000000" pitchFamily="2" charset="2"/>
              </a:rPr>
              <a:t></a:t>
            </a:r>
            <a:r>
              <a:rPr lang="en-US" dirty="0">
                <a:latin typeface="Franklin Gothic Book" panose="020B0503020102020204" pitchFamily="34" charset="0"/>
              </a:rPr>
              <a:t>Outpatient T&amp;A when older than 3 years of age. </a:t>
            </a:r>
            <a:endParaRPr lang="en-US" dirty="0">
              <a:latin typeface="Franklin Gothic Book" panose="020B0503020102020204" pitchFamily="34" charset="0"/>
            </a:endParaRPr>
          </a:p>
          <a:p>
            <a:pPr marL="0" indent="0">
              <a:buNone/>
            </a:pPr>
            <a:r>
              <a:rPr lang="en-US" sz="2400" dirty="0">
                <a:latin typeface="Wingdings" panose="05000000000000000000" pitchFamily="2" charset="2"/>
              </a:rPr>
              <a:t></a:t>
            </a:r>
            <a:r>
              <a:rPr lang="en-US" dirty="0">
                <a:latin typeface="Franklin Gothic Book" panose="020B0503020102020204" pitchFamily="34" charset="0"/>
              </a:rPr>
              <a:t>Infrequently done in teenagers or older individuals. </a:t>
            </a:r>
            <a:endParaRPr lang="en-US" dirty="0">
              <a:latin typeface="Franklin Gothic Book" panose="020B0503020102020204" pitchFamily="34" charset="0"/>
            </a:endParaRPr>
          </a:p>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advTm="42291"/>
    </mc:Choice>
    <mc:Fallback>
      <p:transition spd="slow" advTm="42291"/>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Indications of adenoidectomy</a:t>
            </a:r>
            <a:endParaRPr lang="en-US" dirty="0"/>
          </a:p>
        </p:txBody>
      </p:sp>
      <p:sp>
        <p:nvSpPr>
          <p:cNvPr id="3" name="Content Placeholder 2"/>
          <p:cNvSpPr>
            <a:spLocks noGrp="1"/>
          </p:cNvSpPr>
          <p:nvPr>
            <p:ph idx="1"/>
          </p:nvPr>
        </p:nvSpPr>
        <p:spPr/>
        <p:txBody>
          <a:bodyPr>
            <a:normAutofit/>
          </a:bodyPr>
          <a:lstStyle/>
          <a:p>
            <a:pPr marL="0" indent="0">
              <a:buNone/>
            </a:pPr>
            <a:r>
              <a:rPr lang="en-US" sz="3200" dirty="0">
                <a:latin typeface="Franklin Gothic Book" panose="020B0503020102020204" pitchFamily="34" charset="0"/>
              </a:rPr>
              <a:t>Adenoid hypertrophy/ airway obstruction </a:t>
            </a:r>
            <a:endParaRPr lang="en-US" sz="3200" dirty="0">
              <a:latin typeface="Franklin Gothic Book" panose="020B0503020102020204" pitchFamily="34" charset="0"/>
            </a:endParaRPr>
          </a:p>
          <a:p>
            <a:pPr marL="0" indent="0">
              <a:buNone/>
            </a:pPr>
            <a:r>
              <a:rPr lang="en-US" sz="2400" dirty="0">
                <a:latin typeface="Wingdings" panose="05000000000000000000" pitchFamily="2" charset="2"/>
              </a:rPr>
              <a:t></a:t>
            </a:r>
            <a:r>
              <a:rPr lang="en-US" dirty="0">
                <a:latin typeface="Franklin Gothic Book" panose="020B0503020102020204" pitchFamily="34" charset="0"/>
              </a:rPr>
              <a:t>Moderate to severe nasal obstruction/ including sleep apneas </a:t>
            </a:r>
            <a:endParaRPr lang="en-US" dirty="0">
              <a:latin typeface="Franklin Gothic Book" panose="020B0503020102020204" pitchFamily="34" charset="0"/>
            </a:endParaRPr>
          </a:p>
          <a:p>
            <a:pPr marL="0" indent="0">
              <a:buNone/>
            </a:pPr>
            <a:r>
              <a:rPr lang="en-US" sz="2400" dirty="0">
                <a:latin typeface="Wingdings" panose="05000000000000000000" pitchFamily="2" charset="2"/>
              </a:rPr>
              <a:t></a:t>
            </a:r>
            <a:r>
              <a:rPr lang="en-US" dirty="0">
                <a:latin typeface="Franklin Gothic Book" panose="020B0503020102020204" pitchFamily="34" charset="0"/>
              </a:rPr>
              <a:t>Chronic mouth breathing/hypo nasal speech/impaired olfaction (quality of life).</a:t>
            </a:r>
            <a:br>
              <a:rPr lang="en-US" dirty="0">
                <a:latin typeface="Franklin Gothic Book" panose="020B0503020102020204" pitchFamily="34" charset="0"/>
              </a:rPr>
            </a:br>
            <a:endParaRPr lang="en-US" sz="1400" dirty="0">
              <a:solidFill>
                <a:srgbClr val="000000"/>
              </a:solidFill>
              <a:latin typeface="Franklin Gothic Book" panose="020B0503020102020204" pitchFamily="34" charset="0"/>
            </a:endParaRPr>
          </a:p>
          <a:p>
            <a:pPr marL="0" indent="0">
              <a:buNone/>
            </a:pPr>
            <a:r>
              <a:rPr lang="en-US" sz="2400" dirty="0">
                <a:latin typeface="Wingdings" panose="05000000000000000000" pitchFamily="2" charset="2"/>
              </a:rPr>
              <a:t></a:t>
            </a:r>
            <a:r>
              <a:rPr lang="en-US" dirty="0">
                <a:latin typeface="Franklin Gothic Book" panose="020B0503020102020204" pitchFamily="34" charset="0"/>
              </a:rPr>
              <a:t>***If obstruction persists despite conservative treatment with intranasal glucocorticoids.</a:t>
            </a:r>
            <a:endParaRPr lang="en-US" dirty="0">
              <a:latin typeface="Franklin Gothic Book" panose="020B0503020102020204" pitchFamily="34" charset="0"/>
            </a:endParaRPr>
          </a:p>
          <a:p>
            <a:pPr marL="0" indent="0">
              <a:buNone/>
            </a:pPr>
            <a:endParaRPr lang="en-US" dirty="0">
              <a:latin typeface="Franklin Gothic Book" panose="020B0503020102020204" pitchFamily="34" charset="0"/>
            </a:endParaRPr>
          </a:p>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advTm="62843"/>
    </mc:Choice>
    <mc:Fallback>
      <p:transition spd="slow" advTm="62843"/>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7480" y="3289109"/>
            <a:ext cx="10016319" cy="2887853"/>
          </a:xfrm>
        </p:spPr>
        <p:txBody>
          <a:bodyPr>
            <a:normAutofit fontScale="92500" lnSpcReduction="10000"/>
          </a:bodyPr>
          <a:lstStyle/>
          <a:p>
            <a:r>
              <a:rPr lang="en-US" dirty="0"/>
              <a:t>Mometasone caused improvements in outcomes of nasal obstruction, snoring, total nasal symptoms, pure tune audiometry, otitis media with effusion, adenoid size, and quality of life. The data is based on meta-analysis of RCTs of poor methodological quality. </a:t>
            </a:r>
            <a:endParaRPr lang="en-US" dirty="0"/>
          </a:p>
          <a:p>
            <a:r>
              <a:rPr lang="en-US" dirty="0"/>
              <a:t>A high methodological quality, placebo controlled RCT of different doses and duration of administration of </a:t>
            </a:r>
            <a:r>
              <a:rPr lang="en-US" dirty="0" err="1"/>
              <a:t>mometasone</a:t>
            </a:r>
            <a:r>
              <a:rPr lang="en-US" dirty="0"/>
              <a:t> is required to evaluate its clear efficacy and safety in children with adenoid hypertrophy.</a:t>
            </a:r>
            <a:endParaRPr lang="en-US" dirty="0"/>
          </a:p>
        </p:txBody>
      </p:sp>
      <p:pic>
        <p:nvPicPr>
          <p:cNvPr id="4" name="Picture 3"/>
          <p:cNvPicPr>
            <a:picLocks noChangeAspect="1"/>
          </p:cNvPicPr>
          <p:nvPr/>
        </p:nvPicPr>
        <p:blipFill rotWithShape="1">
          <a:blip r:embed="rId1"/>
          <a:srcRect l="25187" t="30239" r="27687" b="23570"/>
          <a:stretch>
            <a:fillRect/>
          </a:stretch>
        </p:blipFill>
        <p:spPr>
          <a:xfrm>
            <a:off x="1173709" y="365125"/>
            <a:ext cx="5759354" cy="2463137"/>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2000" advTm="83005"/>
    </mc:Choice>
    <mc:Fallback>
      <p:transition spd="slow" advTm="83005"/>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Indications of adenoidectomy</a:t>
            </a:r>
            <a:endParaRPr lang="en-US" dirty="0"/>
          </a:p>
        </p:txBody>
      </p:sp>
      <p:sp>
        <p:nvSpPr>
          <p:cNvPr id="3" name="Content Placeholder 2"/>
          <p:cNvSpPr>
            <a:spLocks noGrp="1"/>
          </p:cNvSpPr>
          <p:nvPr>
            <p:ph idx="1"/>
          </p:nvPr>
        </p:nvSpPr>
        <p:spPr/>
        <p:txBody>
          <a:bodyPr vert="horz" lIns="91440" tIns="45720" rIns="91440" bIns="45720" rtlCol="0" anchor="t">
            <a:normAutofit fontScale="92500" lnSpcReduction="10000"/>
          </a:bodyPr>
          <a:lstStyle/>
          <a:p>
            <a:pPr marL="0" indent="0">
              <a:buNone/>
            </a:pPr>
            <a:r>
              <a:rPr lang="en-US" b="1" dirty="0"/>
              <a:t>Obstructive Sleep apnea</a:t>
            </a:r>
            <a:endParaRPr lang="en-US" b="1" dirty="0"/>
          </a:p>
          <a:p>
            <a:r>
              <a:rPr lang="en-US" dirty="0"/>
              <a:t>Almost always associated with hypertrophy of the tonsils and adenoids. </a:t>
            </a:r>
            <a:endParaRPr lang="en-US" dirty="0"/>
          </a:p>
          <a:p>
            <a:r>
              <a:rPr lang="en-US" dirty="0"/>
              <a:t>Worse when in supine and asleep due to gravity and the relaxation of the surrounding tissues. </a:t>
            </a:r>
            <a:endParaRPr lang="en-US" dirty="0"/>
          </a:p>
          <a:p>
            <a:r>
              <a:rPr lang="en-US" dirty="0"/>
              <a:t>Most children have a history of significant snoring. </a:t>
            </a:r>
            <a:endParaRPr lang="en-US" dirty="0"/>
          </a:p>
          <a:p>
            <a:r>
              <a:rPr lang="en-US" dirty="0"/>
              <a:t>Daytime sleepiness, morning headache, dry mouth, halitosis, swallowing difficulty, </a:t>
            </a:r>
            <a:r>
              <a:rPr lang="en-US" dirty="0" err="1"/>
              <a:t>hyponasal</a:t>
            </a:r>
            <a:r>
              <a:rPr lang="en-US" dirty="0"/>
              <a:t> speech. </a:t>
            </a:r>
            <a:endParaRPr lang="en-US" dirty="0"/>
          </a:p>
          <a:p>
            <a:r>
              <a:rPr lang="en-US" dirty="0"/>
              <a:t>Obstructive sleep apnea is the most common indication for Adenotonsillectomy. </a:t>
            </a:r>
            <a:endParaRPr lang="en-US" dirty="0"/>
          </a:p>
          <a:p>
            <a:r>
              <a:rPr lang="en-US" dirty="0"/>
              <a:t>In children, Adenotonsillectomy is usually indicated with AHI greater than 5; polysomnography isn’t needed as a routine. </a:t>
            </a:r>
            <a:endParaRPr lang="en-US" dirty="0"/>
          </a:p>
          <a:p>
            <a:pPr marL="0" indent="0">
              <a:buNone/>
            </a:pPr>
            <a:endParaRPr lang="en-US" dirty="0">
              <a:latin typeface="Franklin Gothic Book" panose="020B0503020102020204" pitchFamily="34" charset="0"/>
            </a:endParaRPr>
          </a:p>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advTm="60956"/>
    </mc:Choice>
    <mc:Fallback>
      <p:transition spd="slow" advTm="60956"/>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Indications of adenoidectomy</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b="1" dirty="0"/>
              <a:t>Recurrent or persistent otitis media </a:t>
            </a:r>
            <a:endParaRPr lang="en-US" b="1" dirty="0"/>
          </a:p>
          <a:p>
            <a:pPr>
              <a:buFont typeface="Wingdings" panose="05000000000000000000" pitchFamily="2" charset="2"/>
              <a:buChar char="ü"/>
            </a:pPr>
            <a:r>
              <a:rPr lang="en-US" dirty="0"/>
              <a:t>Eustachian tube function is improved and fluid collection prevented following adenoidectomy, independent of the size of the adenoids. </a:t>
            </a:r>
            <a:endParaRPr lang="en-US" dirty="0"/>
          </a:p>
          <a:p>
            <a:pPr>
              <a:buFont typeface="Wingdings" panose="05000000000000000000" pitchFamily="2" charset="2"/>
              <a:buChar char="ü"/>
            </a:pPr>
            <a:r>
              <a:rPr lang="en-US" dirty="0"/>
              <a:t>Improvement achieved even if patients don’t present with obstructive symptoms. </a:t>
            </a:r>
            <a:endParaRPr lang="en-US" dirty="0"/>
          </a:p>
          <a:p>
            <a:pPr>
              <a:buFont typeface="Wingdings" panose="05000000000000000000" pitchFamily="2" charset="2"/>
              <a:buChar char="ü"/>
            </a:pPr>
            <a:r>
              <a:rPr lang="en-US" dirty="0"/>
              <a:t>Indicated in those who have previously undergone tympanostomy tube placement without improvement and are being considered for a repeat procedure.</a:t>
            </a:r>
            <a:endParaRPr lang="en-US" dirty="0"/>
          </a:p>
          <a:p>
            <a:pPr>
              <a:buFont typeface="Wingdings" panose="05000000000000000000" pitchFamily="2" charset="2"/>
              <a:buChar char="ü"/>
            </a:pPr>
            <a:r>
              <a:rPr lang="en-US" dirty="0"/>
              <a:t>Not recommended in those who have not undergone tympanostomy tube insertion.</a:t>
            </a:r>
            <a:endParaRPr lang="en-US" dirty="0"/>
          </a:p>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advTm="128614"/>
    </mc:Choice>
    <mc:Fallback>
      <p:transition spd="slow" advTm="128614"/>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Indications of adenoidectomy</a:t>
            </a:r>
            <a:endParaRPr lang="en-US" dirty="0"/>
          </a:p>
        </p:txBody>
      </p:sp>
      <p:sp>
        <p:nvSpPr>
          <p:cNvPr id="3" name="Content Placeholder 2"/>
          <p:cNvSpPr>
            <a:spLocks noGrp="1"/>
          </p:cNvSpPr>
          <p:nvPr>
            <p:ph idx="1"/>
          </p:nvPr>
        </p:nvSpPr>
        <p:spPr/>
        <p:txBody>
          <a:bodyPr>
            <a:normAutofit/>
          </a:bodyPr>
          <a:lstStyle/>
          <a:p>
            <a:pPr marL="0" indent="0">
              <a:buNone/>
            </a:pPr>
            <a:r>
              <a:rPr lang="en-US" sz="3200" dirty="0">
                <a:latin typeface="Arial" panose="020B0604020202020204" pitchFamily="34" charset="0"/>
              </a:rPr>
              <a:t>Recurrent and/or chronic sinusitis </a:t>
            </a:r>
            <a:endParaRPr lang="en-US" sz="3200" dirty="0">
              <a:latin typeface="Arial" panose="020B0604020202020204" pitchFamily="34" charset="0"/>
            </a:endParaRPr>
          </a:p>
          <a:p>
            <a:pPr marL="0" indent="0">
              <a:buNone/>
            </a:pPr>
            <a:r>
              <a:rPr lang="en-US" sz="2200" dirty="0">
                <a:latin typeface="Wingdings" panose="05000000000000000000" pitchFamily="2" charset="2"/>
              </a:rPr>
              <a:t></a:t>
            </a:r>
            <a:r>
              <a:rPr lang="en-US" sz="2200" dirty="0">
                <a:latin typeface="Arial" panose="020B0604020202020204" pitchFamily="34" charset="0"/>
              </a:rPr>
              <a:t>Adenoidectomy improves sinusitis symptoms with independence of the weight of adenoids. </a:t>
            </a:r>
            <a:endParaRPr lang="en-US" sz="2200" dirty="0">
              <a:latin typeface="Arial" panose="020B0604020202020204" pitchFamily="34" charset="0"/>
            </a:endParaRPr>
          </a:p>
          <a:p>
            <a:pPr marL="0" indent="0">
              <a:buNone/>
            </a:pPr>
            <a:r>
              <a:rPr lang="en-US" sz="2200" dirty="0">
                <a:latin typeface="Wingdings" panose="05000000000000000000" pitchFamily="2" charset="2"/>
              </a:rPr>
              <a:t></a:t>
            </a:r>
            <a:r>
              <a:rPr lang="en-US" sz="2200" dirty="0">
                <a:latin typeface="Arial" panose="020B0604020202020204" pitchFamily="34" charset="0"/>
              </a:rPr>
              <a:t>Possibly attributed to biofilms in adenoid tissue. </a:t>
            </a:r>
            <a:endParaRPr lang="en-US" sz="2200" dirty="0">
              <a:latin typeface="Arial" panose="020B0604020202020204" pitchFamily="34" charset="0"/>
            </a:endParaRPr>
          </a:p>
          <a:p>
            <a:pPr marL="0" indent="0">
              <a:buNone/>
            </a:pPr>
            <a:r>
              <a:rPr lang="en-US" sz="2200" dirty="0">
                <a:latin typeface="Wingdings" panose="05000000000000000000" pitchFamily="2" charset="2"/>
              </a:rPr>
              <a:t></a:t>
            </a:r>
            <a:r>
              <a:rPr lang="en-US" sz="2200" dirty="0">
                <a:latin typeface="Arial" panose="020B0604020202020204" pitchFamily="34" charset="0"/>
              </a:rPr>
              <a:t>The European Position Paper on Rhinosinusitis and Nasal Polyps recommends adenoidectomy with possible antral irrigation or balloon dilation of the maxillary sinuses as a the first surgical treatment to be offered. </a:t>
            </a:r>
            <a:endParaRPr lang="en-US" sz="2200" dirty="0">
              <a:latin typeface="Arial" panose="020B0604020202020204" pitchFamily="34" charset="0"/>
            </a:endParaRPr>
          </a:p>
          <a:p>
            <a:pPr marL="0" indent="0">
              <a:buNone/>
            </a:pPr>
            <a:r>
              <a:rPr lang="en-US" sz="2200" dirty="0">
                <a:latin typeface="Wingdings" panose="05000000000000000000" pitchFamily="2" charset="2"/>
              </a:rPr>
              <a:t></a:t>
            </a:r>
            <a:r>
              <a:rPr lang="en-US" sz="2200" dirty="0">
                <a:latin typeface="Arial" panose="020B0604020202020204" pitchFamily="34" charset="0"/>
              </a:rPr>
              <a:t>Adenoidectomy + Balloon sinuplasty was found to be more effective than adenoidectomy alone.</a:t>
            </a:r>
            <a:endParaRPr lang="en-US" sz="2200" dirty="0">
              <a:latin typeface="Arial" panose="020B0604020202020204" pitchFamily="34" charset="0"/>
            </a:endParaRPr>
          </a:p>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advTm="61688"/>
    </mc:Choice>
    <mc:Fallback>
      <p:transition spd="slow" advTm="61688"/>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Contraindications of Surgery</a:t>
            </a:r>
            <a:endParaRPr lang="en-US" dirty="0"/>
          </a:p>
        </p:txBody>
      </p:sp>
      <p:sp>
        <p:nvSpPr>
          <p:cNvPr id="4" name="Content Placeholder 3"/>
          <p:cNvSpPr>
            <a:spLocks noGrp="1"/>
          </p:cNvSpPr>
          <p:nvPr>
            <p:ph sz="half" idx="1"/>
          </p:nvPr>
        </p:nvSpPr>
        <p:spPr>
          <a:xfrm>
            <a:off x="838199" y="1825625"/>
            <a:ext cx="6464121" cy="4351338"/>
          </a:xfrm>
        </p:spPr>
        <p:txBody>
          <a:bodyPr>
            <a:normAutofit/>
          </a:bodyPr>
          <a:lstStyle/>
          <a:p>
            <a:r>
              <a:rPr lang="en-US" sz="2400" dirty="0">
                <a:latin typeface="Franklin Gothic Book" panose="020B0503020102020204" pitchFamily="34" charset="0"/>
              </a:rPr>
              <a:t>Conditions in which general anesthesia cannot be performed.</a:t>
            </a:r>
            <a:endParaRPr lang="en-US" sz="2400" dirty="0">
              <a:latin typeface="Franklin Gothic Book" panose="020B0503020102020204" pitchFamily="34" charset="0"/>
            </a:endParaRPr>
          </a:p>
          <a:p>
            <a:r>
              <a:rPr lang="en-US" sz="2400" dirty="0">
                <a:latin typeface="Franklin Gothic Book" panose="020B0503020102020204" pitchFamily="34" charset="0"/>
              </a:rPr>
              <a:t>Child at risk of VPI (short palate, sub mucous cleft palate, cleft palate, muscle weakness or hypotonia associated with a neurological disease, velocardiofacial syndrome, etc.) </a:t>
            </a:r>
            <a:endParaRPr lang="en-US" sz="2400" dirty="0">
              <a:latin typeface="Franklin Gothic Book" panose="020B0503020102020204" pitchFamily="34" charset="0"/>
            </a:endParaRPr>
          </a:p>
          <a:p>
            <a:r>
              <a:rPr lang="en-US" sz="2400" dirty="0">
                <a:latin typeface="Franklin Gothic Book" panose="020B0503020102020204" pitchFamily="34" charset="0"/>
              </a:rPr>
              <a:t>Atlantoaxial joint laxity &gt; neutral position. </a:t>
            </a:r>
            <a:endParaRPr lang="en-US" sz="2400" dirty="0">
              <a:latin typeface="Franklin Gothic Book" panose="020B0503020102020204" pitchFamily="34" charset="0"/>
            </a:endParaRPr>
          </a:p>
          <a:p>
            <a:r>
              <a:rPr lang="en-US" sz="2400" dirty="0">
                <a:latin typeface="Franklin Gothic Book" panose="020B0503020102020204" pitchFamily="34" charset="0"/>
              </a:rPr>
              <a:t>Coagulation disorders.</a:t>
            </a:r>
            <a:endParaRPr lang="en-US" sz="2400" dirty="0">
              <a:latin typeface="Franklin Gothic Book" panose="020B0503020102020204" pitchFamily="34" charset="0"/>
            </a:endParaRPr>
          </a:p>
        </p:txBody>
      </p:sp>
      <p:pic>
        <p:nvPicPr>
          <p:cNvPr id="6" name="Content Placeholder 5"/>
          <p:cNvPicPr>
            <a:picLocks noGrp="1" noChangeAspect="1"/>
          </p:cNvPicPr>
          <p:nvPr>
            <p:ph sz="half" idx="2"/>
          </p:nvPr>
        </p:nvPicPr>
        <p:blipFill>
          <a:blip r:embed="rId1"/>
          <a:stretch>
            <a:fillRect/>
          </a:stretch>
        </p:blipFill>
        <p:spPr>
          <a:xfrm>
            <a:off x="8224644" y="787210"/>
            <a:ext cx="2825429" cy="2764649"/>
          </a:xfrm>
          <a:prstGeom prst="rect">
            <a:avLst/>
          </a:prstGeom>
        </p:spPr>
      </p:pic>
      <p:pic>
        <p:nvPicPr>
          <p:cNvPr id="7" name="Picture 6"/>
          <p:cNvPicPr>
            <a:picLocks noChangeAspect="1"/>
          </p:cNvPicPr>
          <p:nvPr/>
        </p:nvPicPr>
        <p:blipFill rotWithShape="1">
          <a:blip r:embed="rId2"/>
          <a:srcRect l="58099" t="33044" r="24788" b="36707"/>
          <a:stretch>
            <a:fillRect/>
          </a:stretch>
        </p:blipFill>
        <p:spPr>
          <a:xfrm>
            <a:off x="8224644" y="3742124"/>
            <a:ext cx="2846231" cy="27230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2678"/>
    </mc:Choice>
    <mc:Fallback>
      <p:transition spd="slow" advTm="132678"/>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The surgery</a:t>
            </a:r>
            <a:endParaRPr lang="en-US" b="1" dirty="0">
              <a:solidFill>
                <a:srgbClr val="FF0000"/>
              </a:solidFill>
            </a:endParaRPr>
          </a:p>
        </p:txBody>
      </p:sp>
      <p:pic>
        <p:nvPicPr>
          <p:cNvPr id="5" name="Content Placeholder 4"/>
          <p:cNvPicPr>
            <a:picLocks noGrp="1" noChangeAspect="1"/>
          </p:cNvPicPr>
          <p:nvPr>
            <p:ph sz="half" idx="1"/>
          </p:nvPr>
        </p:nvPicPr>
        <p:blipFill rotWithShape="1">
          <a:blip r:embed="rId1"/>
          <a:srcRect l="15141" t="27150" r="44843" b="15379"/>
          <a:stretch>
            <a:fillRect/>
          </a:stretch>
        </p:blipFill>
        <p:spPr>
          <a:xfrm>
            <a:off x="575983" y="1825625"/>
            <a:ext cx="4485413" cy="3557744"/>
          </a:xfrm>
          <a:prstGeom prst="rect">
            <a:avLst/>
          </a:prstGeom>
        </p:spPr>
      </p:pic>
      <p:pic>
        <p:nvPicPr>
          <p:cNvPr id="6" name="Content Placeholder 5"/>
          <p:cNvPicPr>
            <a:picLocks noGrp="1" noChangeAspect="1"/>
          </p:cNvPicPr>
          <p:nvPr>
            <p:ph sz="half" idx="2"/>
          </p:nvPr>
        </p:nvPicPr>
        <p:blipFill rotWithShape="1">
          <a:blip r:embed="rId2"/>
          <a:srcRect l="38389" t="51320" r="39487" b="18698"/>
          <a:stretch>
            <a:fillRect/>
          </a:stretch>
        </p:blipFill>
        <p:spPr>
          <a:xfrm>
            <a:off x="5786650" y="365125"/>
            <a:ext cx="4667535" cy="3087569"/>
          </a:xfrm>
          <a:prstGeom prst="rect">
            <a:avLst/>
          </a:prstGeom>
        </p:spPr>
      </p:pic>
      <p:pic>
        <p:nvPicPr>
          <p:cNvPr id="7" name="Picture 6"/>
          <p:cNvPicPr>
            <a:picLocks noChangeAspect="1"/>
          </p:cNvPicPr>
          <p:nvPr/>
        </p:nvPicPr>
        <p:blipFill rotWithShape="1">
          <a:blip r:embed="rId3"/>
          <a:srcRect l="16455" t="35615" r="45261" b="23569"/>
          <a:stretch>
            <a:fillRect/>
          </a:stretch>
        </p:blipFill>
        <p:spPr>
          <a:xfrm>
            <a:off x="5786650" y="3604497"/>
            <a:ext cx="4667535" cy="279779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9821"/>
    </mc:Choice>
    <mc:Fallback>
      <p:transition spd="slow" advTm="139821"/>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The surgery</a:t>
            </a:r>
            <a:endParaRPr lang="en-US" b="1" dirty="0">
              <a:solidFill>
                <a:srgbClr val="FF0000"/>
              </a:solidFill>
            </a:endParaRPr>
          </a:p>
        </p:txBody>
      </p:sp>
      <p:pic>
        <p:nvPicPr>
          <p:cNvPr id="5" name="Content Placeholder 4"/>
          <p:cNvPicPr>
            <a:picLocks noGrp="1" noChangeAspect="1"/>
          </p:cNvPicPr>
          <p:nvPr>
            <p:ph sz="half" idx="1"/>
          </p:nvPr>
        </p:nvPicPr>
        <p:blipFill rotWithShape="1">
          <a:blip r:embed="rId1"/>
          <a:srcRect l="15167" t="57058" r="55861" b="21713"/>
          <a:stretch>
            <a:fillRect/>
          </a:stretch>
        </p:blipFill>
        <p:spPr>
          <a:xfrm>
            <a:off x="690059" y="1690688"/>
            <a:ext cx="3901276" cy="1514903"/>
          </a:xfrm>
          <a:prstGeom prst="rect">
            <a:avLst/>
          </a:prstGeom>
        </p:spPr>
      </p:pic>
      <p:pic>
        <p:nvPicPr>
          <p:cNvPr id="7" name="Content Placeholder 6"/>
          <p:cNvPicPr>
            <a:picLocks noGrp="1" noChangeAspect="1"/>
          </p:cNvPicPr>
          <p:nvPr>
            <p:ph sz="half" idx="2"/>
          </p:nvPr>
        </p:nvPicPr>
        <p:blipFill>
          <a:blip r:embed="rId2"/>
          <a:stretch>
            <a:fillRect/>
          </a:stretch>
        </p:blipFill>
        <p:spPr>
          <a:xfrm>
            <a:off x="4933090" y="1690688"/>
            <a:ext cx="6954110" cy="4472142"/>
          </a:xfrm>
          <a:prstGeom prst="rect">
            <a:avLst/>
          </a:prstGeom>
        </p:spPr>
      </p:pic>
      <p:pic>
        <p:nvPicPr>
          <p:cNvPr id="6" name="Picture 5"/>
          <p:cNvPicPr>
            <a:picLocks noChangeAspect="1"/>
          </p:cNvPicPr>
          <p:nvPr/>
        </p:nvPicPr>
        <p:blipFill rotWithShape="1">
          <a:blip r:embed="rId3"/>
          <a:srcRect l="21045" t="39796" r="48172" b="15804"/>
          <a:stretch>
            <a:fillRect/>
          </a:stretch>
        </p:blipFill>
        <p:spPr>
          <a:xfrm>
            <a:off x="838200" y="3480179"/>
            <a:ext cx="3753135" cy="304345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9888"/>
    </mc:Choice>
    <mc:Fallback>
      <p:transition spd="slow" advTm="69888"/>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Postoperative care</a:t>
            </a:r>
            <a:endParaRPr lang="en-US" dirty="0"/>
          </a:p>
        </p:txBody>
      </p:sp>
      <p:sp>
        <p:nvSpPr>
          <p:cNvPr id="5" name="Content Placeholder 4"/>
          <p:cNvSpPr>
            <a:spLocks noGrp="1"/>
          </p:cNvSpPr>
          <p:nvPr>
            <p:ph idx="1"/>
          </p:nvPr>
        </p:nvSpPr>
        <p:spPr/>
        <p:txBody>
          <a:bodyPr/>
          <a:lstStyle/>
          <a:p>
            <a:pPr>
              <a:buFont typeface="Wingdings" panose="05000000000000000000" pitchFamily="2" charset="2"/>
              <a:buChar char="q"/>
            </a:pPr>
            <a:r>
              <a:rPr lang="en-US" dirty="0">
                <a:latin typeface="Franklin Gothic Book" panose="020B0503020102020204" pitchFamily="34" charset="0"/>
              </a:rPr>
              <a:t>Pain isn’t a common problem. </a:t>
            </a:r>
            <a:endParaRPr lang="en-US" dirty="0">
              <a:latin typeface="Franklin Gothic Book" panose="020B0503020102020204" pitchFamily="34" charset="0"/>
            </a:endParaRPr>
          </a:p>
          <a:p>
            <a:pPr marL="0" indent="0">
              <a:buNone/>
            </a:pPr>
            <a:r>
              <a:rPr lang="en-US" sz="2400" dirty="0">
                <a:latin typeface="Wingdings" panose="05000000000000000000" pitchFamily="2" charset="2"/>
              </a:rPr>
              <a:t></a:t>
            </a:r>
            <a:r>
              <a:rPr lang="en-US" dirty="0">
                <a:latin typeface="Franklin Gothic Book" panose="020B0503020102020204" pitchFamily="34" charset="0"/>
              </a:rPr>
              <a:t>A sore throat can appear with swallowing or speaking. </a:t>
            </a:r>
            <a:endParaRPr lang="en-US" dirty="0">
              <a:latin typeface="Franklin Gothic Book" panose="020B0503020102020204" pitchFamily="34" charset="0"/>
            </a:endParaRPr>
          </a:p>
          <a:p>
            <a:pPr marL="0" indent="0">
              <a:buNone/>
            </a:pPr>
            <a:r>
              <a:rPr lang="en-US" sz="2400" dirty="0">
                <a:latin typeface="Wingdings" panose="05000000000000000000" pitchFamily="2" charset="2"/>
              </a:rPr>
              <a:t></a:t>
            </a:r>
            <a:r>
              <a:rPr lang="en-US" dirty="0">
                <a:latin typeface="Franklin Gothic Book" panose="020B0503020102020204" pitchFamily="34" charset="0"/>
              </a:rPr>
              <a:t>A normal diet can be allowed after recovery from the general anesthesia.</a:t>
            </a:r>
            <a:endParaRPr lang="en-US" dirty="0">
              <a:latin typeface="Franklin Gothic Book" panose="020B0503020102020204" pitchFamily="34" charset="0"/>
            </a:endParaRPr>
          </a:p>
          <a:p>
            <a:pPr marL="0" indent="0">
              <a:buNone/>
            </a:pPr>
            <a:r>
              <a:rPr lang="en-US" sz="2400" dirty="0">
                <a:latin typeface="Wingdings" panose="05000000000000000000" pitchFamily="2" charset="2"/>
              </a:rPr>
              <a:t></a:t>
            </a:r>
            <a:r>
              <a:rPr lang="en-US" dirty="0">
                <a:latin typeface="Franklin Gothic Book" panose="020B0503020102020204" pitchFamily="34" charset="0"/>
              </a:rPr>
              <a:t>Nasal congestion can result after the surgery or from a concomitant allergic rhinitis. Both can be improved with intranasal steroids. </a:t>
            </a:r>
            <a:endParaRPr lang="en-US" dirty="0">
              <a:latin typeface="Franklin Gothic Book" panose="020B0503020102020204" pitchFamily="34" charset="0"/>
            </a:endParaRPr>
          </a:p>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advTm="32648"/>
    </mc:Choice>
    <mc:Fallback>
      <p:transition spd="slow" advTm="32648"/>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9690"/>
            <a:ext cx="10515600" cy="1325563"/>
          </a:xfrm>
        </p:spPr>
        <p:txBody>
          <a:bodyPr/>
          <a:lstStyle/>
          <a:p>
            <a:r>
              <a:rPr lang="en-US" dirty="0"/>
              <a:t>Relevant anatomy (Palatine Tonsils)</a:t>
            </a:r>
            <a:endParaRPr lang="en-US" dirty="0"/>
          </a:p>
        </p:txBody>
      </p:sp>
      <p:sp>
        <p:nvSpPr>
          <p:cNvPr id="3" name="Content Placeholder 2"/>
          <p:cNvSpPr>
            <a:spLocks noGrp="1"/>
          </p:cNvSpPr>
          <p:nvPr>
            <p:ph sz="half" idx="1"/>
          </p:nvPr>
        </p:nvSpPr>
        <p:spPr>
          <a:xfrm>
            <a:off x="588645" y="1514475"/>
            <a:ext cx="5181600" cy="4351338"/>
          </a:xfrm>
        </p:spPr>
        <p:txBody>
          <a:bodyPr>
            <a:normAutofit fontScale="77500" lnSpcReduction="20000"/>
          </a:bodyPr>
          <a:lstStyle/>
          <a:p>
            <a:r>
              <a:rPr lang="en-US" dirty="0"/>
              <a:t>The palatine tonsils are Lymphoepithelial organs located at the junction of the oral cavity and oropharynx. </a:t>
            </a:r>
            <a:endParaRPr lang="en-US" dirty="0" smtClean="0"/>
          </a:p>
          <a:p>
            <a:r>
              <a:rPr lang="en-US" dirty="0" smtClean="0"/>
              <a:t>They </a:t>
            </a:r>
            <a:r>
              <a:rPr lang="en-US" dirty="0"/>
              <a:t>are strategically positioned to serve as secondary lymphoid organs, initiating immune responses against antigens entering the body through the mouth or nose. </a:t>
            </a:r>
            <a:endParaRPr lang="en-US" dirty="0" smtClean="0"/>
          </a:p>
          <a:p>
            <a:r>
              <a:rPr lang="en-US" dirty="0" smtClean="0"/>
              <a:t>The </a:t>
            </a:r>
            <a:r>
              <a:rPr lang="en-US" b="1" dirty="0"/>
              <a:t>greatest </a:t>
            </a:r>
            <a:r>
              <a:rPr lang="en-US" dirty="0"/>
              <a:t>immunologic </a:t>
            </a:r>
            <a:r>
              <a:rPr lang="en-US" b="1" dirty="0"/>
              <a:t>activity </a:t>
            </a:r>
            <a:r>
              <a:rPr lang="en-US" dirty="0"/>
              <a:t>of the tonsils is found between the </a:t>
            </a:r>
            <a:r>
              <a:rPr lang="en-US" b="1" dirty="0"/>
              <a:t>ages of 3 and 10 years</a:t>
            </a:r>
            <a:r>
              <a:rPr lang="en-US" dirty="0"/>
              <a:t>.</a:t>
            </a:r>
            <a:endParaRPr lang="en-US" dirty="0"/>
          </a:p>
          <a:p>
            <a:r>
              <a:rPr lang="en-US" dirty="0"/>
              <a:t> As a result, the tonsils are most prominent during this period of childhood and subsequently demonstrate </a:t>
            </a:r>
            <a:r>
              <a:rPr lang="en-US" b="1" dirty="0"/>
              <a:t>age-dependent involution.</a:t>
            </a:r>
            <a:endParaRPr lang="en-US" b="1" dirty="0"/>
          </a:p>
        </p:txBody>
      </p:sp>
      <p:pic>
        <p:nvPicPr>
          <p:cNvPr id="5" name="Picture 4"/>
          <p:cNvPicPr>
            <a:picLocks noChangeAspect="1"/>
          </p:cNvPicPr>
          <p:nvPr/>
        </p:nvPicPr>
        <p:blipFill rotWithShape="1">
          <a:blip r:embed="rId1"/>
          <a:srcRect l="8844" t="16899" r="54552" b="24565"/>
          <a:stretch>
            <a:fillRect/>
          </a:stretch>
        </p:blipFill>
        <p:spPr>
          <a:xfrm>
            <a:off x="6485746" y="1385253"/>
            <a:ext cx="5622879" cy="4928476"/>
          </a:xfrm>
          <a:prstGeom prst="rect">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spd="slow" p14:dur="2000" advTm="87652"/>
    </mc:Choice>
    <mc:Fallback>
      <p:transition spd="slow" advTm="87652"/>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Follow up</a:t>
            </a:r>
            <a:endParaRPr lang="en-US" dirty="0"/>
          </a:p>
        </p:txBody>
      </p:sp>
      <p:sp>
        <p:nvSpPr>
          <p:cNvPr id="3" name="Content Placeholder 2"/>
          <p:cNvSpPr>
            <a:spLocks noGrp="1"/>
          </p:cNvSpPr>
          <p:nvPr>
            <p:ph idx="1"/>
          </p:nvPr>
        </p:nvSpPr>
        <p:spPr/>
        <p:txBody>
          <a:bodyPr/>
          <a:lstStyle/>
          <a:p>
            <a:pPr marL="0" indent="0">
              <a:buNone/>
            </a:pPr>
            <a:endParaRPr lang="en-US" sz="1400" dirty="0">
              <a:latin typeface="Franklin Gothic Book" panose="020B0503020102020204" pitchFamily="34" charset="0"/>
            </a:endParaRPr>
          </a:p>
          <a:p>
            <a:pPr>
              <a:buFont typeface="Wingdings" panose="05000000000000000000" pitchFamily="2" charset="2"/>
              <a:buChar char="q"/>
            </a:pPr>
            <a:r>
              <a:rPr lang="en-US" dirty="0">
                <a:latin typeface="Franklin Gothic Book" panose="020B0503020102020204" pitchFamily="34" charset="0"/>
              </a:rPr>
              <a:t>Follow-up 1 – 4 weeks after surgery. </a:t>
            </a:r>
            <a:endParaRPr lang="en-US" dirty="0">
              <a:latin typeface="Franklin Gothic Book" panose="020B0503020102020204" pitchFamily="34" charset="0"/>
            </a:endParaRPr>
          </a:p>
          <a:p>
            <a:pPr marL="0" indent="0">
              <a:buNone/>
            </a:pPr>
            <a:r>
              <a:rPr lang="en-US" sz="2400" dirty="0">
                <a:latin typeface="Wingdings" panose="05000000000000000000" pitchFamily="2" charset="2"/>
              </a:rPr>
              <a:t></a:t>
            </a:r>
            <a:r>
              <a:rPr lang="en-US" dirty="0">
                <a:latin typeface="Franklin Gothic Book" panose="020B0503020102020204" pitchFamily="34" charset="0"/>
              </a:rPr>
              <a:t>Hyper nasal speech is observed in at least 50% of the patients following the procedure, but usually reverts to normal in 2-4 weeks. </a:t>
            </a:r>
            <a:endParaRPr lang="en-US" dirty="0">
              <a:latin typeface="Franklin Gothic Book" panose="020B0503020102020204" pitchFamily="34" charset="0"/>
            </a:endParaRPr>
          </a:p>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advTm="16122"/>
    </mc:Choice>
    <mc:Fallback>
      <p:transition spd="slow" advTm="16122"/>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Complications</a:t>
            </a:r>
            <a:endParaRPr lang="en-US" dirty="0"/>
          </a:p>
        </p:txBody>
      </p:sp>
      <p:sp>
        <p:nvSpPr>
          <p:cNvPr id="3" name="Content Placeholder 2"/>
          <p:cNvSpPr>
            <a:spLocks noGrp="1"/>
          </p:cNvSpPr>
          <p:nvPr>
            <p:ph idx="1"/>
          </p:nvPr>
        </p:nvSpPr>
        <p:spPr/>
        <p:txBody>
          <a:bodyPr>
            <a:normAutofit/>
          </a:bodyPr>
          <a:lstStyle/>
          <a:p>
            <a:pPr marL="0" indent="0">
              <a:buNone/>
            </a:pPr>
            <a:r>
              <a:rPr lang="en-US" sz="2400" b="1" dirty="0">
                <a:solidFill>
                  <a:srgbClr val="FF0000"/>
                </a:solidFill>
                <a:latin typeface="Franklin Gothic Book" panose="020B0503020102020204" pitchFamily="34" charset="0"/>
              </a:rPr>
              <a:t>Rare </a:t>
            </a:r>
            <a:endParaRPr lang="en-US" sz="2400" b="1" dirty="0">
              <a:solidFill>
                <a:srgbClr val="FF0000"/>
              </a:solidFill>
              <a:latin typeface="Franklin Gothic Book" panose="020B0503020102020204" pitchFamily="34" charset="0"/>
            </a:endParaRPr>
          </a:p>
          <a:p>
            <a:pPr marL="0" indent="0">
              <a:buNone/>
            </a:pPr>
            <a:r>
              <a:rPr lang="en-US" sz="2400" dirty="0">
                <a:latin typeface="Wingdings" panose="05000000000000000000" pitchFamily="2" charset="2"/>
              </a:rPr>
              <a:t></a:t>
            </a:r>
            <a:r>
              <a:rPr lang="en-US" sz="2400" dirty="0">
                <a:latin typeface="Franklin Gothic Book" panose="020B0503020102020204" pitchFamily="34" charset="0"/>
              </a:rPr>
              <a:t>Immediate bleeding occurs in 0.4% of cases. Can be controlled with a local vasoconstrictive agent </a:t>
            </a:r>
            <a:endParaRPr lang="en-US" sz="2400" dirty="0">
              <a:latin typeface="Franklin Gothic Book" panose="020B0503020102020204" pitchFamily="34" charset="0"/>
            </a:endParaRPr>
          </a:p>
          <a:p>
            <a:pPr marL="0" indent="0">
              <a:buNone/>
            </a:pPr>
            <a:r>
              <a:rPr lang="en-US" sz="2400" dirty="0">
                <a:latin typeface="Wingdings" panose="05000000000000000000" pitchFamily="2" charset="2"/>
              </a:rPr>
              <a:t></a:t>
            </a:r>
            <a:r>
              <a:rPr lang="en-US" sz="2400" dirty="0">
                <a:latin typeface="Franklin Gothic Book" panose="020B0503020102020204" pitchFamily="34" charset="0"/>
              </a:rPr>
              <a:t>Delayed bleeding is rare </a:t>
            </a:r>
            <a:endParaRPr lang="en-US" sz="2400" dirty="0">
              <a:latin typeface="Franklin Gothic Book" panose="020B0503020102020204" pitchFamily="34" charset="0"/>
            </a:endParaRPr>
          </a:p>
          <a:p>
            <a:pPr marL="0" indent="0">
              <a:buNone/>
            </a:pPr>
            <a:r>
              <a:rPr lang="en-US" sz="2400" dirty="0">
                <a:latin typeface="Wingdings" panose="05000000000000000000" pitchFamily="2" charset="2"/>
              </a:rPr>
              <a:t></a:t>
            </a:r>
            <a:r>
              <a:rPr lang="en-US" sz="2400" dirty="0">
                <a:latin typeface="Franklin Gothic Book" panose="020B0503020102020204" pitchFamily="34" charset="0"/>
              </a:rPr>
              <a:t>Mandibular condyle fracture: very rare </a:t>
            </a:r>
            <a:endParaRPr lang="en-US" sz="2400" dirty="0">
              <a:latin typeface="Franklin Gothic Book" panose="020B0503020102020204" pitchFamily="34" charset="0"/>
            </a:endParaRPr>
          </a:p>
          <a:p>
            <a:pPr marL="0" indent="0">
              <a:buNone/>
            </a:pPr>
            <a:r>
              <a:rPr lang="en-US" sz="2400" dirty="0">
                <a:latin typeface="Wingdings" panose="05000000000000000000" pitchFamily="2" charset="2"/>
              </a:rPr>
              <a:t></a:t>
            </a:r>
            <a:r>
              <a:rPr lang="en-US" sz="2400" dirty="0">
                <a:latin typeface="Franklin Gothic Book" panose="020B0503020102020204" pitchFamily="34" charset="0"/>
              </a:rPr>
              <a:t>Eustachian tube injury </a:t>
            </a:r>
            <a:endParaRPr lang="en-US" sz="2400" dirty="0">
              <a:latin typeface="Franklin Gothic Book" panose="020B0503020102020204" pitchFamily="34" charset="0"/>
            </a:endParaRPr>
          </a:p>
          <a:p>
            <a:pPr marL="0" indent="0">
              <a:buNone/>
            </a:pPr>
            <a:r>
              <a:rPr lang="en-US" sz="2400" dirty="0">
                <a:latin typeface="Wingdings" panose="05000000000000000000" pitchFamily="2" charset="2"/>
              </a:rPr>
              <a:t></a:t>
            </a:r>
            <a:r>
              <a:rPr lang="en-US" sz="2400" dirty="0">
                <a:latin typeface="Franklin Gothic Book" panose="020B0503020102020204" pitchFamily="34" charset="0"/>
              </a:rPr>
              <a:t>Griesel syndrome (atlantoaxial subluxation) </a:t>
            </a:r>
            <a:endParaRPr lang="en-US" sz="2400" dirty="0">
              <a:latin typeface="Franklin Gothic Book" panose="020B0503020102020204" pitchFamily="34" charset="0"/>
            </a:endParaRPr>
          </a:p>
          <a:p>
            <a:pPr marL="0" indent="0">
              <a:buNone/>
            </a:pPr>
            <a:r>
              <a:rPr lang="en-US" sz="2400" dirty="0">
                <a:latin typeface="Wingdings" panose="05000000000000000000" pitchFamily="2" charset="2"/>
              </a:rPr>
              <a:t></a:t>
            </a:r>
            <a:r>
              <a:rPr lang="en-US" sz="2400" dirty="0">
                <a:latin typeface="Franklin Gothic Book" panose="020B0503020102020204" pitchFamily="34" charset="0"/>
              </a:rPr>
              <a:t>Vertebral body decalcification and laxity of the anterior transverse ligament between the axis and atlas </a:t>
            </a:r>
            <a:endParaRPr lang="en-US" sz="2400" dirty="0">
              <a:latin typeface="Franklin Gothic Book" panose="020B0503020102020204" pitchFamily="34" charset="0"/>
            </a:endParaRPr>
          </a:p>
          <a:p>
            <a:pPr marL="0" indent="0">
              <a:buNone/>
            </a:pPr>
            <a:r>
              <a:rPr lang="en-US" sz="2400" dirty="0">
                <a:latin typeface="Wingdings" panose="05000000000000000000" pitchFamily="2" charset="2"/>
              </a:rPr>
              <a:t></a:t>
            </a:r>
            <a:r>
              <a:rPr lang="en-US" sz="2400" dirty="0">
                <a:latin typeface="Franklin Gothic Book" panose="020B0503020102020204" pitchFamily="34" charset="0"/>
              </a:rPr>
              <a:t>Subluxation is usually seen 1 week after surgery </a:t>
            </a:r>
            <a:endParaRPr lang="en-US" sz="2400" dirty="0">
              <a:latin typeface="Franklin Gothic Book" panose="020B0503020102020204" pitchFamily="34" charset="0"/>
            </a:endParaRPr>
          </a:p>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advTm="23444"/>
    </mc:Choice>
    <mc:Fallback>
      <p:transition spd="slow" advTm="23444"/>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Complications </a:t>
            </a:r>
            <a:endParaRPr lang="en-US" dirty="0"/>
          </a:p>
        </p:txBody>
      </p:sp>
      <p:sp>
        <p:nvSpPr>
          <p:cNvPr id="3" name="Content Placeholder 2"/>
          <p:cNvSpPr>
            <a:spLocks noGrp="1"/>
          </p:cNvSpPr>
          <p:nvPr>
            <p:ph idx="1"/>
          </p:nvPr>
        </p:nvSpPr>
        <p:spPr/>
        <p:txBody>
          <a:bodyPr>
            <a:normAutofit fontScale="85000" lnSpcReduction="20000"/>
          </a:bodyPr>
          <a:lstStyle/>
          <a:p>
            <a:pPr>
              <a:buFont typeface="Wingdings" panose="05000000000000000000" pitchFamily="2" charset="2"/>
              <a:buChar char="v"/>
            </a:pPr>
            <a:r>
              <a:rPr lang="en-US" sz="3200" b="1" u="sng" dirty="0">
                <a:latin typeface="Franklin Gothic Book" panose="020B0503020102020204" pitchFamily="34" charset="0"/>
              </a:rPr>
              <a:t>Nasopharyngeal stenosis </a:t>
            </a:r>
            <a:endParaRPr lang="en-US" sz="3200" b="1" u="sng" dirty="0">
              <a:latin typeface="Franklin Gothic Book" panose="020B0503020102020204" pitchFamily="34" charset="0"/>
            </a:endParaRPr>
          </a:p>
          <a:p>
            <a:pPr marL="0" indent="0">
              <a:buNone/>
            </a:pPr>
            <a:r>
              <a:rPr lang="en-US" sz="2400" dirty="0">
                <a:latin typeface="Wingdings" panose="05000000000000000000" pitchFamily="2" charset="2"/>
              </a:rPr>
              <a:t></a:t>
            </a:r>
            <a:r>
              <a:rPr lang="en-US" dirty="0">
                <a:latin typeface="Franklin Gothic Book" panose="020B0503020102020204" pitchFamily="34" charset="0"/>
              </a:rPr>
              <a:t>More common in T&amp;A than in adenoidectomy alone </a:t>
            </a:r>
            <a:endParaRPr lang="en-US" dirty="0">
              <a:latin typeface="Franklin Gothic Book" panose="020B0503020102020204" pitchFamily="34" charset="0"/>
            </a:endParaRPr>
          </a:p>
          <a:p>
            <a:pPr marL="0" indent="0">
              <a:buNone/>
            </a:pPr>
            <a:r>
              <a:rPr lang="en-US" sz="2400" dirty="0">
                <a:latin typeface="Wingdings" panose="05000000000000000000" pitchFamily="2" charset="2"/>
              </a:rPr>
              <a:t></a:t>
            </a:r>
            <a:r>
              <a:rPr lang="en-US" dirty="0">
                <a:latin typeface="Franklin Gothic Book" panose="020B0503020102020204" pitchFamily="34" charset="0"/>
              </a:rPr>
              <a:t>Presents as nasal obstruction or </a:t>
            </a:r>
            <a:r>
              <a:rPr lang="en-US" dirty="0" err="1">
                <a:latin typeface="Franklin Gothic Book" panose="020B0503020102020204" pitchFamily="34" charset="0"/>
              </a:rPr>
              <a:t>hyponasal</a:t>
            </a:r>
            <a:r>
              <a:rPr lang="en-US" dirty="0">
                <a:latin typeface="Franklin Gothic Book" panose="020B0503020102020204" pitchFamily="34" charset="0"/>
              </a:rPr>
              <a:t> speech </a:t>
            </a:r>
            <a:endParaRPr lang="en-US" dirty="0">
              <a:latin typeface="Franklin Gothic Book" panose="020B0503020102020204" pitchFamily="34" charset="0"/>
            </a:endParaRPr>
          </a:p>
          <a:p>
            <a:pPr marL="0" indent="0">
              <a:buNone/>
            </a:pPr>
            <a:r>
              <a:rPr lang="en-US" sz="2400" dirty="0">
                <a:latin typeface="Wingdings" panose="05000000000000000000" pitchFamily="2" charset="2"/>
              </a:rPr>
              <a:t></a:t>
            </a:r>
            <a:r>
              <a:rPr lang="en-US" dirty="0">
                <a:latin typeface="Franklin Gothic Book" panose="020B0503020102020204" pitchFamily="34" charset="0"/>
              </a:rPr>
              <a:t>Repair involves palatal/pharyngeal flaps </a:t>
            </a:r>
            <a:endParaRPr lang="en-US" dirty="0">
              <a:latin typeface="Franklin Gothic Book" panose="020B0503020102020204" pitchFamily="34" charset="0"/>
            </a:endParaRPr>
          </a:p>
          <a:p>
            <a:pPr>
              <a:buFont typeface="Wingdings" panose="05000000000000000000" pitchFamily="2" charset="2"/>
              <a:buChar char="v"/>
            </a:pPr>
            <a:r>
              <a:rPr lang="en-US" sz="2400" dirty="0">
                <a:latin typeface="Wingdings" panose="05000000000000000000" pitchFamily="2" charset="2"/>
              </a:rPr>
              <a:t></a:t>
            </a:r>
            <a:r>
              <a:rPr lang="en-US" sz="3200" b="1" u="sng" dirty="0">
                <a:latin typeface="Franklin Gothic Book" panose="020B0503020102020204" pitchFamily="34" charset="0"/>
              </a:rPr>
              <a:t>Neck spasm and pain </a:t>
            </a:r>
            <a:r>
              <a:rPr lang="en-US" sz="3200" dirty="0">
                <a:latin typeface="Franklin Gothic Book" panose="020B0503020102020204" pitchFamily="34" charset="0"/>
              </a:rPr>
              <a:t>can appear due to inflammation of the superior constrictor muscle </a:t>
            </a:r>
            <a:endParaRPr lang="en-US" sz="3200" dirty="0">
              <a:latin typeface="Franklin Gothic Book" panose="020B0503020102020204" pitchFamily="34" charset="0"/>
            </a:endParaRPr>
          </a:p>
          <a:p>
            <a:pPr>
              <a:buFont typeface="Wingdings" panose="05000000000000000000" pitchFamily="2" charset="2"/>
              <a:buChar char="v"/>
            </a:pPr>
            <a:r>
              <a:rPr lang="en-US" sz="3200" b="1" u="sng" dirty="0">
                <a:latin typeface="Franklin Gothic Book" panose="020B0503020102020204" pitchFamily="34" charset="0"/>
              </a:rPr>
              <a:t>Velopharyngeal insufficiency </a:t>
            </a:r>
            <a:endParaRPr lang="en-US" sz="3200" b="1" u="sng" dirty="0">
              <a:latin typeface="Franklin Gothic Book" panose="020B0503020102020204" pitchFamily="34" charset="0"/>
            </a:endParaRPr>
          </a:p>
          <a:p>
            <a:pPr marL="0" indent="0">
              <a:buNone/>
            </a:pPr>
            <a:r>
              <a:rPr lang="en-US" sz="2400" dirty="0">
                <a:latin typeface="Wingdings" panose="05000000000000000000" pitchFamily="2" charset="2"/>
              </a:rPr>
              <a:t></a:t>
            </a:r>
            <a:r>
              <a:rPr lang="en-US" dirty="0">
                <a:latin typeface="Franklin Gothic Book" panose="020B0503020102020204" pitchFamily="34" charset="0"/>
              </a:rPr>
              <a:t>Persistent VPI (&gt;3 months) occurs in 1 in 1500-3000 adenoidectomies) </a:t>
            </a:r>
            <a:endParaRPr lang="en-US" dirty="0">
              <a:latin typeface="Franklin Gothic Book" panose="020B0503020102020204" pitchFamily="34" charset="0"/>
            </a:endParaRPr>
          </a:p>
          <a:p>
            <a:pPr marL="0" indent="0">
              <a:buNone/>
            </a:pPr>
            <a:r>
              <a:rPr lang="en-US" sz="2400" dirty="0">
                <a:latin typeface="Wingdings" panose="05000000000000000000" pitchFamily="2" charset="2"/>
              </a:rPr>
              <a:t></a:t>
            </a:r>
            <a:r>
              <a:rPr lang="en-US" dirty="0">
                <a:latin typeface="Franklin Gothic Book" panose="020B0503020102020204" pitchFamily="34" charset="0"/>
              </a:rPr>
              <a:t>More often in children w/ decreased muscle tone or palatal abnormality </a:t>
            </a:r>
            <a:endParaRPr lang="en-US" dirty="0">
              <a:latin typeface="Franklin Gothic Book" panose="020B0503020102020204" pitchFamily="34" charset="0"/>
            </a:endParaRPr>
          </a:p>
          <a:p>
            <a:pPr marL="0" indent="0">
              <a:buNone/>
            </a:pPr>
            <a:r>
              <a:rPr lang="en-US" sz="2400" dirty="0">
                <a:latin typeface="Wingdings" panose="05000000000000000000" pitchFamily="2" charset="2"/>
              </a:rPr>
              <a:t></a:t>
            </a:r>
            <a:r>
              <a:rPr lang="en-US" dirty="0">
                <a:latin typeface="Franklin Gothic Book" panose="020B0503020102020204" pitchFamily="34" charset="0"/>
              </a:rPr>
              <a:t>Initial treatment involves speech therapy. </a:t>
            </a:r>
            <a:endParaRPr lang="en-US" dirty="0">
              <a:latin typeface="Franklin Gothic Book" panose="020B0503020102020204" pitchFamily="34" charset="0"/>
            </a:endParaRPr>
          </a:p>
          <a:p>
            <a:pPr marL="0" indent="0">
              <a:buNone/>
            </a:pPr>
            <a:r>
              <a:rPr lang="en-US" sz="2400" dirty="0">
                <a:latin typeface="Wingdings" panose="05000000000000000000" pitchFamily="2" charset="2"/>
              </a:rPr>
              <a:t></a:t>
            </a:r>
            <a:r>
              <a:rPr lang="en-US" dirty="0">
                <a:latin typeface="Franklin Gothic Book" panose="020B0503020102020204" pitchFamily="34" charset="0"/>
              </a:rPr>
              <a:t>Surgery </a:t>
            </a:r>
            <a:endParaRPr lang="en-US" dirty="0">
              <a:latin typeface="Franklin Gothic Book" panose="020B0503020102020204" pitchFamily="34" charset="0"/>
            </a:endParaRPr>
          </a:p>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advTm="82115"/>
    </mc:Choice>
    <mc:Fallback>
      <p:transition spd="slow" advTm="82115"/>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Conclusions</a:t>
            </a:r>
            <a:endParaRPr lang="en-US" b="1" dirty="0">
              <a:solidFill>
                <a:srgbClr val="FF0000"/>
              </a:solidFill>
            </a:endParaRPr>
          </a:p>
        </p:txBody>
      </p:sp>
      <p:sp>
        <p:nvSpPr>
          <p:cNvPr id="3" name="Content Placeholder 2"/>
          <p:cNvSpPr>
            <a:spLocks noGrp="1"/>
          </p:cNvSpPr>
          <p:nvPr>
            <p:ph idx="1"/>
          </p:nvPr>
        </p:nvSpPr>
        <p:spPr/>
        <p:txBody>
          <a:bodyPr>
            <a:normAutofit/>
          </a:bodyPr>
          <a:lstStyle/>
          <a:p>
            <a:pPr>
              <a:buFont typeface="Wingdings" panose="05000000000000000000" pitchFamily="2" charset="2"/>
              <a:buChar char="q"/>
            </a:pPr>
            <a:r>
              <a:rPr lang="en-US" dirty="0">
                <a:latin typeface="Franklin Gothic Book" panose="020B0503020102020204" pitchFamily="34" charset="0"/>
              </a:rPr>
              <a:t>Adenotonsillectomy is the most commonly performed major surgery in children. </a:t>
            </a:r>
            <a:endParaRPr lang="en-US" dirty="0">
              <a:latin typeface="Franklin Gothic Book" panose="020B0503020102020204" pitchFamily="34" charset="0"/>
            </a:endParaRPr>
          </a:p>
          <a:p>
            <a:pPr marL="0" indent="0">
              <a:buNone/>
            </a:pPr>
            <a:r>
              <a:rPr lang="en-US" sz="2400" dirty="0">
                <a:latin typeface="Wingdings" panose="05000000000000000000" pitchFamily="2" charset="2"/>
              </a:rPr>
              <a:t></a:t>
            </a:r>
            <a:r>
              <a:rPr lang="en-US" dirty="0">
                <a:latin typeface="Franklin Gothic Book" panose="020B0503020102020204" pitchFamily="34" charset="0"/>
              </a:rPr>
              <a:t>Obstructive sleep apnea is the most common indication. </a:t>
            </a:r>
            <a:endParaRPr lang="en-US" dirty="0">
              <a:latin typeface="Franklin Gothic Book" panose="020B0503020102020204" pitchFamily="34" charset="0"/>
            </a:endParaRPr>
          </a:p>
          <a:p>
            <a:pPr marL="0" indent="0">
              <a:buNone/>
            </a:pPr>
            <a:r>
              <a:rPr lang="en-US" sz="2400" dirty="0">
                <a:latin typeface="Wingdings" panose="05000000000000000000" pitchFamily="2" charset="2"/>
              </a:rPr>
              <a:t></a:t>
            </a:r>
            <a:r>
              <a:rPr lang="en-US" dirty="0">
                <a:latin typeface="Franklin Gothic Book" panose="020B0503020102020204" pitchFamily="34" charset="0"/>
              </a:rPr>
              <a:t>Other indications include nasal obstructive symptoms, recurrent or chronic ear/sinus infections, changes in facial growth. </a:t>
            </a:r>
            <a:endParaRPr lang="en-US" dirty="0">
              <a:latin typeface="Franklin Gothic Book" panose="020B0503020102020204" pitchFamily="34" charset="0"/>
            </a:endParaRPr>
          </a:p>
          <a:p>
            <a:pPr marL="0" indent="0">
              <a:buNone/>
            </a:pPr>
            <a:r>
              <a:rPr lang="en-US" sz="2400" dirty="0">
                <a:latin typeface="Wingdings" panose="05000000000000000000" pitchFamily="2" charset="2"/>
              </a:rPr>
              <a:t></a:t>
            </a:r>
            <a:r>
              <a:rPr lang="en-US" dirty="0">
                <a:latin typeface="Franklin Gothic Book" panose="020B0503020102020204" pitchFamily="34" charset="0"/>
              </a:rPr>
              <a:t>A complete ENT exam should be performed to rule out other causes. </a:t>
            </a:r>
            <a:endParaRPr lang="en-US" dirty="0">
              <a:latin typeface="Franklin Gothic Book" panose="020B0503020102020204" pitchFamily="34" charset="0"/>
            </a:endParaRPr>
          </a:p>
          <a:p>
            <a:pPr marL="0" indent="0">
              <a:buNone/>
            </a:pPr>
            <a:r>
              <a:rPr lang="en-US" sz="2400" dirty="0">
                <a:latin typeface="Wingdings" panose="05000000000000000000" pitchFamily="2" charset="2"/>
              </a:rPr>
              <a:t></a:t>
            </a:r>
            <a:r>
              <a:rPr lang="en-US" dirty="0">
                <a:latin typeface="Franklin Gothic Book" panose="020B0503020102020204" pitchFamily="34" charset="0"/>
              </a:rPr>
              <a:t>The main diagnostic method for hypertrophy is nasopharyngoscopy </a:t>
            </a:r>
            <a:endParaRPr lang="en-US" dirty="0">
              <a:latin typeface="Franklin Gothic Book" panose="020B0503020102020204" pitchFamily="34" charset="0"/>
            </a:endParaRPr>
          </a:p>
          <a:p>
            <a:pPr marL="0" indent="0">
              <a:buNone/>
            </a:pPr>
            <a:r>
              <a:rPr lang="en-US" sz="2400" dirty="0">
                <a:latin typeface="Wingdings" panose="05000000000000000000" pitchFamily="2" charset="2"/>
              </a:rPr>
              <a:t></a:t>
            </a:r>
            <a:r>
              <a:rPr lang="en-US" dirty="0">
                <a:latin typeface="Franklin Gothic Book" panose="020B0503020102020204" pitchFamily="34" charset="0"/>
              </a:rPr>
              <a:t>Medical treatment should be offered to patients </a:t>
            </a:r>
            <a:endParaRPr lang="en-US" dirty="0">
              <a:latin typeface="Franklin Gothic Book" panose="020B0503020102020204" pitchFamily="34" charset="0"/>
            </a:endParaRPr>
          </a:p>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advTm="28028"/>
    </mc:Choice>
    <mc:Fallback>
      <p:transition spd="slow" advTm="28028"/>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Thank you !</a:t>
            </a:r>
            <a:endParaRPr lang="en-US" dirty="0"/>
          </a:p>
        </p:txBody>
      </p:sp>
      <p:sp>
        <p:nvSpPr>
          <p:cNvPr id="3" name="Subtitle 2"/>
          <p:cNvSpPr>
            <a:spLocks noGrp="1"/>
          </p:cNvSpPr>
          <p:nvPr>
            <p:ph type="subTitle" idx="1"/>
          </p:nvPr>
        </p:nvSpPr>
        <p:spPr/>
        <p:txBody>
          <a:bodyPr/>
          <a:p>
            <a:endParaRPr lang="en-US"/>
          </a:p>
        </p:txBody>
      </p:sp>
    </p:spTree>
  </p:cSld>
  <p:clrMapOvr>
    <a:masterClrMapping/>
  </p:clrMapOvr>
  <mc:AlternateContent xmlns:mc="http://schemas.openxmlformats.org/markup-compatibility/2006">
    <mc:Choice xmlns:p14="http://schemas.microsoft.com/office/powerpoint/2010/main" Requires="p14">
      <p:transition spd="slow" p14:dur="2000" advTm="11448"/>
    </mc:Choice>
    <mc:Fallback>
      <p:transition spd="slow" advTm="11448"/>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Relevant anatomy (Palatine Tonsils)</a:t>
            </a:r>
            <a:endParaRPr lang="en-US" dirty="0"/>
          </a:p>
        </p:txBody>
      </p:sp>
      <p:sp>
        <p:nvSpPr>
          <p:cNvPr id="3" name="Content Placeholder 2"/>
          <p:cNvSpPr>
            <a:spLocks noGrp="1"/>
          </p:cNvSpPr>
          <p:nvPr>
            <p:ph sz="half" idx="1"/>
          </p:nvPr>
        </p:nvSpPr>
        <p:spPr>
          <a:xfrm>
            <a:off x="232410" y="1235075"/>
            <a:ext cx="5755005" cy="5166360"/>
          </a:xfrm>
        </p:spPr>
        <p:txBody>
          <a:bodyPr>
            <a:noAutofit/>
          </a:bodyPr>
          <a:lstStyle/>
          <a:p>
            <a:r>
              <a:rPr lang="en-US" sz="2400" b="1" dirty="0">
                <a:solidFill>
                  <a:srgbClr val="FF0000"/>
                </a:solidFill>
              </a:rPr>
              <a:t>Blood supply :</a:t>
            </a:r>
            <a:r>
              <a:rPr lang="en-US" sz="2400" dirty="0"/>
              <a:t> </a:t>
            </a:r>
            <a:endParaRPr lang="en-US" sz="2400" dirty="0"/>
          </a:p>
          <a:p>
            <a:pPr lvl="1"/>
            <a:r>
              <a:rPr lang="en-US" dirty="0"/>
              <a:t>Main blood supply :</a:t>
            </a:r>
            <a:endParaRPr lang="en-US" dirty="0"/>
          </a:p>
          <a:p>
            <a:pPr lvl="2"/>
            <a:r>
              <a:rPr lang="en-US" b="1" dirty="0"/>
              <a:t>The tonsillar branch of the facial artery</a:t>
            </a:r>
            <a:endParaRPr lang="en-US" b="1" dirty="0"/>
          </a:p>
          <a:p>
            <a:pPr lvl="1"/>
            <a:r>
              <a:rPr lang="en-US" dirty="0"/>
              <a:t>other contributers </a:t>
            </a:r>
            <a:endParaRPr lang="en-US" dirty="0"/>
          </a:p>
          <a:p>
            <a:pPr lvl="2"/>
            <a:r>
              <a:rPr lang="en-US" sz="1800" dirty="0"/>
              <a:t>The ascending pharyngeal</a:t>
            </a:r>
            <a:endParaRPr lang="en-US" sz="1800" dirty="0"/>
          </a:p>
          <a:p>
            <a:pPr lvl="2"/>
            <a:r>
              <a:rPr lang="en-US" sz="1800" dirty="0"/>
              <a:t>descending palatine </a:t>
            </a:r>
            <a:endParaRPr lang="en-US" sz="1800" dirty="0"/>
          </a:p>
          <a:p>
            <a:pPr lvl="2"/>
            <a:r>
              <a:rPr lang="en-US" sz="1800" dirty="0"/>
              <a:t>the dorsal lingual branch of the lingual artery also contribute. </a:t>
            </a:r>
            <a:endParaRPr lang="en-US" sz="1800" dirty="0"/>
          </a:p>
          <a:p>
            <a:pPr lvl="2"/>
            <a:endParaRPr lang="en-US" sz="1800" dirty="0"/>
          </a:p>
          <a:p>
            <a:pPr lvl="0"/>
            <a:r>
              <a:rPr lang="en-US" sz="2520" b="1" dirty="0">
                <a:solidFill>
                  <a:srgbClr val="D4A000"/>
                </a:solidFill>
                <a:sym typeface="+mn-ea"/>
              </a:rPr>
              <a:t>The nerve supply </a:t>
            </a:r>
            <a:endParaRPr lang="en-US" sz="2520" b="1" dirty="0"/>
          </a:p>
          <a:p>
            <a:pPr lvl="1"/>
            <a:r>
              <a:rPr lang="en-US" dirty="0">
                <a:sym typeface="+mn-ea"/>
              </a:rPr>
              <a:t>Mainly from </a:t>
            </a:r>
            <a:r>
              <a:rPr lang="en-US" b="1" dirty="0">
                <a:sym typeface="+mn-ea"/>
              </a:rPr>
              <a:t>CN IX </a:t>
            </a:r>
            <a:endParaRPr lang="en-US" b="1" dirty="0">
              <a:sym typeface="+mn-ea"/>
            </a:endParaRPr>
          </a:p>
          <a:p>
            <a:pPr lvl="1"/>
            <a:r>
              <a:rPr lang="en-US" dirty="0">
                <a:sym typeface="+mn-ea"/>
              </a:rPr>
              <a:t>Some branches of </a:t>
            </a:r>
            <a:r>
              <a:rPr lang="en-US" b="1" dirty="0">
                <a:sym typeface="+mn-ea"/>
              </a:rPr>
              <a:t>lesser palatine nerve </a:t>
            </a:r>
            <a:r>
              <a:rPr lang="en-US" dirty="0">
                <a:sym typeface="+mn-ea"/>
              </a:rPr>
              <a:t>via the sphenopalatine ganglion. </a:t>
            </a:r>
            <a:endParaRPr lang="en-US" dirty="0"/>
          </a:p>
          <a:p>
            <a:pPr lvl="0"/>
            <a:endParaRPr lang="en-US" sz="2520" dirty="0"/>
          </a:p>
          <a:p>
            <a:endParaRPr lang="en-US" sz="2200" dirty="0"/>
          </a:p>
        </p:txBody>
      </p:sp>
      <p:sp>
        <p:nvSpPr>
          <p:cNvPr id="4" name="Content Placeholder 3"/>
          <p:cNvSpPr>
            <a:spLocks noGrp="1"/>
          </p:cNvSpPr>
          <p:nvPr>
            <p:ph sz="half" idx="2"/>
          </p:nvPr>
        </p:nvSpPr>
        <p:spPr/>
        <p:txBody>
          <a:bodyPr>
            <a:normAutofit fontScale="62500" lnSpcReduction="20000"/>
          </a:bodyPr>
          <a:lstStyle/>
          <a:p>
            <a:endParaRPr lang="en-US"/>
          </a:p>
        </p:txBody>
      </p:sp>
      <p:pic>
        <p:nvPicPr>
          <p:cNvPr id="6" name="Picture 5"/>
          <p:cNvPicPr>
            <a:picLocks noChangeAspect="1"/>
          </p:cNvPicPr>
          <p:nvPr/>
        </p:nvPicPr>
        <p:blipFill rotWithShape="1">
          <a:blip r:embed="rId1"/>
          <a:srcRect l="5485" t="14111" r="58918" b="31334"/>
          <a:stretch>
            <a:fillRect/>
          </a:stretch>
        </p:blipFill>
        <p:spPr>
          <a:xfrm>
            <a:off x="6346190" y="1299888"/>
            <a:ext cx="5846624" cy="5037658"/>
          </a:xfrm>
          <a:prstGeom prst="rect">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spd="slow" p14:dur="2000" advTm="145002"/>
    </mc:Choice>
    <mc:Fallback>
      <p:transition spd="slow" advTm="145002"/>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Relevant anatomy (Palatine Tonsils)</a:t>
            </a:r>
            <a:endParaRPr lang="en-US" dirty="0"/>
          </a:p>
        </p:txBody>
      </p:sp>
      <p:sp>
        <p:nvSpPr>
          <p:cNvPr id="3" name="Content Placeholder 2"/>
          <p:cNvSpPr>
            <a:spLocks noGrp="1"/>
          </p:cNvSpPr>
          <p:nvPr>
            <p:ph sz="half" idx="1"/>
          </p:nvPr>
        </p:nvSpPr>
        <p:spPr>
          <a:xfrm>
            <a:off x="232410" y="1235075"/>
            <a:ext cx="6113780" cy="5166360"/>
          </a:xfrm>
        </p:spPr>
        <p:txBody>
          <a:bodyPr>
            <a:noAutofit/>
          </a:bodyPr>
          <a:lstStyle/>
          <a:p>
            <a:pPr lvl="0"/>
            <a:r>
              <a:rPr lang="en-US" sz="2195" dirty="0">
                <a:sym typeface="+mn-ea"/>
              </a:rPr>
              <a:t>The luminal surface of the tonsil is covered by deeply </a:t>
            </a:r>
            <a:r>
              <a:rPr lang="en-US" sz="2195" dirty="0" err="1">
                <a:sym typeface="+mn-ea"/>
              </a:rPr>
              <a:t>invaginated</a:t>
            </a:r>
            <a:r>
              <a:rPr lang="en-US" sz="2195" dirty="0">
                <a:sym typeface="+mn-ea"/>
              </a:rPr>
              <a:t> </a:t>
            </a:r>
            <a:r>
              <a:rPr lang="en-US" sz="2195" b="1" dirty="0">
                <a:sym typeface="+mn-ea"/>
              </a:rPr>
              <a:t>stratified squamous epithelium</a:t>
            </a:r>
            <a:r>
              <a:rPr lang="en-US" sz="2195" dirty="0">
                <a:sym typeface="+mn-ea"/>
              </a:rPr>
              <a:t>. </a:t>
            </a:r>
            <a:endParaRPr lang="en-US" sz="2195" dirty="0"/>
          </a:p>
          <a:p>
            <a:pPr marL="0" lvl="0" indent="0">
              <a:buNone/>
            </a:pPr>
            <a:endParaRPr lang="en-US" sz="2195" dirty="0">
              <a:sym typeface="+mn-ea"/>
            </a:endParaRPr>
          </a:p>
          <a:p>
            <a:pPr lvl="0"/>
            <a:r>
              <a:rPr lang="en-US" sz="2195" dirty="0">
                <a:sym typeface="+mn-ea"/>
              </a:rPr>
              <a:t>In most people, the </a:t>
            </a:r>
            <a:r>
              <a:rPr lang="en-US" sz="2195" b="1" dirty="0">
                <a:sym typeface="+mn-ea"/>
              </a:rPr>
              <a:t>internal carotid </a:t>
            </a:r>
            <a:r>
              <a:rPr lang="en-US" sz="2195" dirty="0">
                <a:sym typeface="+mn-ea"/>
              </a:rPr>
              <a:t>artery lies </a:t>
            </a:r>
            <a:r>
              <a:rPr lang="en-US" sz="2195" b="1" dirty="0">
                <a:sym typeface="+mn-ea"/>
              </a:rPr>
              <a:t>two centimeters posterolateral </a:t>
            </a:r>
            <a:r>
              <a:rPr lang="en-US" sz="2195" dirty="0">
                <a:sym typeface="+mn-ea"/>
              </a:rPr>
              <a:t>to the deep surface of the tonsil; however in 1% of the population, it is found just deep to the </a:t>
            </a:r>
            <a:r>
              <a:rPr lang="en-US" sz="2195" b="1" dirty="0">
                <a:sym typeface="+mn-ea"/>
              </a:rPr>
              <a:t>superior constrictor muscle</a:t>
            </a:r>
            <a:r>
              <a:rPr lang="en-US" sz="2195" dirty="0">
                <a:sym typeface="+mn-ea"/>
              </a:rPr>
              <a:t>.</a:t>
            </a:r>
            <a:endParaRPr lang="en-US" sz="2195" dirty="0"/>
          </a:p>
          <a:p>
            <a:r>
              <a:rPr lang="en-US" sz="2200" dirty="0"/>
              <a:t>The base of the tonsil is separated from the underlying muscle by a dense collagenous hemi-capsule. </a:t>
            </a:r>
            <a:endParaRPr lang="en-US" sz="2200" dirty="0"/>
          </a:p>
          <a:p>
            <a:r>
              <a:rPr lang="en-US" sz="2200" dirty="0"/>
              <a:t>The parenchyma consists of numerous lymphoid follicles dispersed just beneath the epithelium of the crypts. </a:t>
            </a:r>
            <a:endParaRPr lang="en-US" sz="2200" dirty="0"/>
          </a:p>
        </p:txBody>
      </p:sp>
      <p:pic>
        <p:nvPicPr>
          <p:cNvPr id="5" name="Picture 4"/>
          <p:cNvPicPr>
            <a:picLocks noChangeAspect="1"/>
          </p:cNvPicPr>
          <p:nvPr/>
        </p:nvPicPr>
        <p:blipFill rotWithShape="1">
          <a:blip r:embed="rId1"/>
          <a:srcRect l="5485" t="14111" r="58918" b="31334"/>
          <a:stretch>
            <a:fillRect/>
          </a:stretch>
        </p:blipFill>
        <p:spPr>
          <a:xfrm>
            <a:off x="6345555" y="1096053"/>
            <a:ext cx="5846624" cy="5037658"/>
          </a:xfrm>
          <a:prstGeom prst="rect">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spd="slow" p14:dur="2000" advTm="145002"/>
    </mc:Choice>
    <mc:Fallback>
      <p:transition spd="slow" advTm="145002"/>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Immunological role and histologyof palatine tonsils</a:t>
            </a:r>
            <a:endParaRPr lang="en-US" dirty="0"/>
          </a:p>
        </p:txBody>
      </p:sp>
      <p:sp>
        <p:nvSpPr>
          <p:cNvPr id="7" name="Content Placeholder 6"/>
          <p:cNvSpPr>
            <a:spLocks noGrp="1"/>
          </p:cNvSpPr>
          <p:nvPr>
            <p:ph idx="1"/>
          </p:nvPr>
        </p:nvSpPr>
        <p:spPr>
          <a:xfrm>
            <a:off x="71120" y="1235075"/>
            <a:ext cx="11873230" cy="5439410"/>
          </a:xfrm>
        </p:spPr>
        <p:txBody>
          <a:bodyPr>
            <a:normAutofit lnSpcReduction="10000"/>
          </a:bodyPr>
          <a:lstStyle/>
          <a:p>
            <a:r>
              <a:rPr lang="en-US" sz="2400" dirty="0"/>
              <a:t>The tonsils and adenoids are important in the production of antigen-specific secretory IgA. </a:t>
            </a:r>
            <a:endParaRPr lang="en-US" sz="2400" dirty="0"/>
          </a:p>
          <a:p>
            <a:pPr lvl="1"/>
            <a:endParaRPr lang="en-US" sz="2400" dirty="0"/>
          </a:p>
          <a:p>
            <a:pPr lvl="0"/>
            <a:r>
              <a:rPr lang="en-US" sz="2400" dirty="0"/>
              <a:t>A system of </a:t>
            </a:r>
            <a:r>
              <a:rPr lang="en-US" sz="2400" b="1" dirty="0"/>
              <a:t>clefts </a:t>
            </a:r>
            <a:r>
              <a:rPr lang="en-US" sz="2400" dirty="0"/>
              <a:t>covered by </a:t>
            </a:r>
            <a:r>
              <a:rPr lang="en-US" sz="2400" b="1" dirty="0"/>
              <a:t>specialized epithelium</a:t>
            </a:r>
            <a:r>
              <a:rPr lang="en-US" sz="2400" dirty="0"/>
              <a:t> allows intimate contact between antigens and immune competent cells. </a:t>
            </a:r>
            <a:endParaRPr lang="en-US" sz="2400" dirty="0"/>
          </a:p>
          <a:p>
            <a:pPr lvl="0"/>
            <a:endParaRPr lang="en-US" sz="2400" dirty="0"/>
          </a:p>
          <a:p>
            <a:pPr lvl="0"/>
            <a:r>
              <a:rPr lang="en-US" sz="2400" b="1" dirty="0"/>
              <a:t>Antigens are transported by M cells </a:t>
            </a:r>
            <a:r>
              <a:rPr lang="en-US" sz="2400" dirty="0"/>
              <a:t>in the specialized squamous epithelium to a tubovesicular system where they are </a:t>
            </a:r>
            <a:r>
              <a:rPr lang="en-US" sz="2400" b="1" dirty="0"/>
              <a:t>captured by APC </a:t>
            </a:r>
            <a:r>
              <a:rPr lang="en-US" sz="2400" dirty="0"/>
              <a:t>(antigen processing cells) and transported to the next layer, the extra follicular area.</a:t>
            </a:r>
            <a:endParaRPr lang="en-US" sz="2400" dirty="0"/>
          </a:p>
          <a:p>
            <a:pPr lvl="0"/>
            <a:endParaRPr lang="en-US" sz="2400" dirty="0"/>
          </a:p>
          <a:p>
            <a:pPr lvl="0"/>
            <a:r>
              <a:rPr lang="en-US" sz="2400" dirty="0">
                <a:sym typeface="+mn-ea"/>
              </a:rPr>
              <a:t>The extra </a:t>
            </a:r>
            <a:r>
              <a:rPr lang="en-US" sz="2400" b="1" dirty="0">
                <a:gradFill>
                  <a:gsLst>
                    <a:gs pos="0">
                      <a:srgbClr val="007BD3"/>
                    </a:gs>
                    <a:gs pos="100000">
                      <a:srgbClr val="034373"/>
                    </a:gs>
                  </a:gsLst>
                  <a:lin scaled="0"/>
                </a:gradFill>
                <a:sym typeface="+mn-ea"/>
              </a:rPr>
              <a:t>follicular area</a:t>
            </a:r>
            <a:r>
              <a:rPr lang="en-US" sz="2400" b="1" dirty="0">
                <a:gradFill>
                  <a:gsLst>
                    <a:gs pos="0">
                      <a:srgbClr val="007BD3"/>
                    </a:gs>
                    <a:gs pos="100000">
                      <a:srgbClr val="034373"/>
                    </a:gs>
                  </a:gsLst>
                  <a:lin scaled="0"/>
                </a:gradFill>
              </a:rPr>
              <a:t> is rich in T-cells</a:t>
            </a:r>
            <a:r>
              <a:rPr lang="en-US" sz="2400" dirty="0"/>
              <a:t>, contains abundant vasculature allowing circulating lymphocytes to gain access to the tonsils. The lymphoid follicle is encased by the mantle zone where mature lymphocytes reside. </a:t>
            </a:r>
            <a:endParaRPr lang="en-US" sz="2400" dirty="0"/>
          </a:p>
          <a:p>
            <a:pPr lvl="0"/>
            <a:r>
              <a:rPr lang="en-US" sz="2400" dirty="0"/>
              <a:t>At the core of the lymphoid follicle is the </a:t>
            </a:r>
            <a:r>
              <a:rPr lang="en-US" sz="2400" b="1" dirty="0">
                <a:gradFill>
                  <a:gsLst>
                    <a:gs pos="0">
                      <a:srgbClr val="007BD3"/>
                    </a:gs>
                    <a:gs pos="100000">
                      <a:srgbClr val="034373"/>
                    </a:gs>
                  </a:gsLst>
                  <a:lin scaled="0"/>
                </a:gradFill>
              </a:rPr>
              <a:t>germinal center </a:t>
            </a:r>
            <a:r>
              <a:rPr lang="en-US" sz="2400" dirty="0"/>
              <a:t>where immunoglobulin production takes place by </a:t>
            </a:r>
            <a:r>
              <a:rPr lang="en-US" sz="2400" b="1" dirty="0">
                <a:gradFill>
                  <a:gsLst>
                    <a:gs pos="0">
                      <a:srgbClr val="007BD3"/>
                    </a:gs>
                    <a:gs pos="100000">
                      <a:srgbClr val="034373"/>
                    </a:gs>
                  </a:gsLst>
                  <a:lin scaled="0"/>
                </a:gradFill>
              </a:rPr>
              <a:t>B cells</a:t>
            </a:r>
            <a:r>
              <a:rPr lang="en-US" sz="2400" dirty="0"/>
              <a:t>.</a:t>
            </a:r>
            <a:endParaRPr lang="en-US" sz="2400" dirty="0"/>
          </a:p>
        </p:txBody>
      </p:sp>
    </p:spTree>
  </p:cSld>
  <p:clrMapOvr>
    <a:masterClrMapping/>
  </p:clrMapOvr>
  <mc:AlternateContent xmlns:mc="http://schemas.openxmlformats.org/markup-compatibility/2006">
    <mc:Choice xmlns:p14="http://schemas.microsoft.com/office/powerpoint/2010/main" Requires="p14">
      <p:transition spd="slow" p14:dur="2000" advTm="54791"/>
    </mc:Choice>
    <mc:Fallback>
      <p:transition spd="slow" advTm="54791"/>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19426</Words>
  <Application>WPS Presentation</Application>
  <PresentationFormat>Widescreen</PresentationFormat>
  <Paragraphs>471</Paragraphs>
  <Slides>64</Slides>
  <Notes>18</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64</vt:i4>
      </vt:variant>
    </vt:vector>
  </HeadingPairs>
  <TitlesOfParts>
    <vt:vector size="74" baseType="lpstr">
      <vt:lpstr>Arial</vt:lpstr>
      <vt:lpstr>SimSun</vt:lpstr>
      <vt:lpstr>Wingdings</vt:lpstr>
      <vt:lpstr>Calibri Light</vt:lpstr>
      <vt:lpstr>Calibri</vt:lpstr>
      <vt:lpstr>Microsoft YaHei</vt:lpstr>
      <vt:lpstr>Arial Unicode MS</vt:lpstr>
      <vt:lpstr>Franklin Gothic Book</vt:lpstr>
      <vt:lpstr>Wingdings</vt:lpstr>
      <vt:lpstr>Office Theme</vt:lpstr>
      <vt:lpstr>Tonsillitis &amp; Adenoiditis</vt:lpstr>
      <vt:lpstr>Learning objectives:</vt:lpstr>
      <vt:lpstr>Reference </vt:lpstr>
      <vt:lpstr>PowerPoint 演示文稿</vt:lpstr>
      <vt:lpstr>Relevant anatomy</vt:lpstr>
      <vt:lpstr>Relevant anatomy (Palatine Tonsils)</vt:lpstr>
      <vt:lpstr>Relevant anatomy (Palatine Tonsils)</vt:lpstr>
      <vt:lpstr>Relevant anatomy (Palatine Tonsils)</vt:lpstr>
      <vt:lpstr>Immunological role of palatine tonsils</vt:lpstr>
      <vt:lpstr>PowerPoint 演示文稿</vt:lpstr>
      <vt:lpstr>PowerPoint 演示文稿</vt:lpstr>
      <vt:lpstr>Effects of Tonsillitis and Tonsillectomy on Immunity</vt:lpstr>
      <vt:lpstr>Microbiology </vt:lpstr>
      <vt:lpstr>Tonsillitis</vt:lpstr>
      <vt:lpstr>Acute tonsillitis</vt:lpstr>
      <vt:lpstr>PowerPoint 演示文稿</vt:lpstr>
      <vt:lpstr>Complications of Acute tonsillitis</vt:lpstr>
      <vt:lpstr>Peritonsillar abscess (Quinsy)</vt:lpstr>
      <vt:lpstr>PowerPoint 演示文稿</vt:lpstr>
      <vt:lpstr>Chronic tonsillitis</vt:lpstr>
      <vt:lpstr>Obstructive tonsillar hyperplasia</vt:lpstr>
      <vt:lpstr>PowerPoint 演示文稿</vt:lpstr>
      <vt:lpstr>Clinical presentation </vt:lpstr>
      <vt:lpstr>Physical examination </vt:lpstr>
      <vt:lpstr>PowerPoint 演示文稿</vt:lpstr>
      <vt:lpstr>OBSTRUCTIVE SLEEP APNEA (OSA)</vt:lpstr>
      <vt:lpstr>Medical Management </vt:lpstr>
      <vt:lpstr>Tonsillectomy  Historic Background</vt:lpstr>
      <vt:lpstr>PowerPoint 演示文稿</vt:lpstr>
      <vt:lpstr>PowerPoint 演示文稿</vt:lpstr>
      <vt:lpstr>Absolute indications</vt:lpstr>
      <vt:lpstr>Absolute indications</vt:lpstr>
      <vt:lpstr>Tonsillectomy as part of another procedure</vt:lpstr>
      <vt:lpstr>Contraindications</vt:lpstr>
      <vt:lpstr>The surgery</vt:lpstr>
      <vt:lpstr>PowerPoint 演示文稿</vt:lpstr>
      <vt:lpstr>Complications of tonsillectomy</vt:lpstr>
      <vt:lpstr>Adenoids</vt:lpstr>
      <vt:lpstr>PowerPoint 演示文稿</vt:lpstr>
      <vt:lpstr>Adenoids</vt:lpstr>
      <vt:lpstr>PowerPoint 演示文稿</vt:lpstr>
      <vt:lpstr>Microscopic Anatomy</vt:lpstr>
      <vt:lpstr>Adenoid Function -   Adenoid through out life</vt:lpstr>
      <vt:lpstr>Chronic adenoid hypertrophy</vt:lpstr>
      <vt:lpstr>Clinical symptoms</vt:lpstr>
      <vt:lpstr>Adenoid face</vt:lpstr>
      <vt:lpstr>Dental malocclusion </vt:lpstr>
      <vt:lpstr>Diagnosis Nasopharyngoscopy</vt:lpstr>
      <vt:lpstr>Diagnosis Imaging</vt:lpstr>
      <vt:lpstr>Adenoidectomy </vt:lpstr>
      <vt:lpstr>Indications of adenoidectomy</vt:lpstr>
      <vt:lpstr>PowerPoint 演示文稿</vt:lpstr>
      <vt:lpstr>Indications of adenoidectomy</vt:lpstr>
      <vt:lpstr>Indications of adenoidectomy</vt:lpstr>
      <vt:lpstr>Indications of adenoidectomy</vt:lpstr>
      <vt:lpstr>Contraindications of Surgery</vt:lpstr>
      <vt:lpstr>The surgery</vt:lpstr>
      <vt:lpstr>The surgery</vt:lpstr>
      <vt:lpstr>Postoperative care</vt:lpstr>
      <vt:lpstr>Follow up</vt:lpstr>
      <vt:lpstr>Complications</vt:lpstr>
      <vt:lpstr>Complications </vt:lpstr>
      <vt:lpstr>Conclusions</vt:lpstr>
      <vt:lpstr>Thank you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Tonsillitis &amp; Adenoiditis</dc:title>
  <dc:creator>User</dc:creator>
  <cp:lastModifiedBy>hashe</cp:lastModifiedBy>
  <cp:revision>68</cp:revision>
  <dcterms:created xsi:type="dcterms:W3CDTF">2020-03-15T16:24:00Z</dcterms:created>
  <dcterms:modified xsi:type="dcterms:W3CDTF">2020-12-06T11:50:58Z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0x01010095DE71F5D498A7468AA2A262088F09E7</vt:lpwstr>
  </property>
  <property fmtid="{D5CDD505-2E9C-101B-9397-08002B2CF9AE}" pid="3" name="KSOProductBuildVer">
    <vt:lpwstr>1033-11.2.0.9747</vt:lpwstr>
  </property>
</Properties>
</file>