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9"/>
  </p:notesMasterIdLst>
  <p:handoutMasterIdLst>
    <p:handoutMasterId r:id="rId10"/>
  </p:handoutMasterIdLst>
  <p:sldIdLst>
    <p:sldId id="256" r:id="rId2"/>
    <p:sldId id="260" r:id="rId3"/>
    <p:sldId id="285" r:id="rId4"/>
    <p:sldId id="261" r:id="rId5"/>
    <p:sldId id="300" r:id="rId6"/>
    <p:sldId id="269" r:id="rId7"/>
    <p:sldId id="299" r:id="rId8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200">
                <a:latin typeface="Times New Roman" pitchFamily="18" charset="0"/>
              </a:defRPr>
            </a:lvl1pPr>
          </a:lstStyle>
          <a:p>
            <a:endParaRPr lang="en-US" altLang="zh-CN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>
                <a:latin typeface="Times New Roman" pitchFamily="18" charset="0"/>
              </a:defRPr>
            </a:lvl1pPr>
          </a:lstStyle>
          <a:p>
            <a:endParaRPr lang="en-US" altLang="zh-CN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1" sz="1200">
                <a:latin typeface="Times New Roman" pitchFamily="18" charset="0"/>
              </a:defRPr>
            </a:lvl1pPr>
          </a:lstStyle>
          <a:p>
            <a:endParaRPr lang="en-US" altLang="zh-CN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>
                <a:latin typeface="Times New Roman" pitchFamily="18" charset="0"/>
              </a:defRPr>
            </a:lvl1pPr>
          </a:lstStyle>
          <a:p>
            <a:fld id="{4D63C96D-70C8-4834-9EA6-35CCF34B1FA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200">
                <a:latin typeface="Times New Roman" pitchFamily="18" charset="0"/>
              </a:defRPr>
            </a:lvl1pPr>
          </a:lstStyle>
          <a:p>
            <a:endParaRPr lang="en-US" altLang="zh-CN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>
                <a:latin typeface="Times New Roman" pitchFamily="18" charset="0"/>
              </a:defRPr>
            </a:lvl1pPr>
          </a:lstStyle>
          <a:p>
            <a:endParaRPr lang="en-US" altLang="zh-CN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1" sz="1200">
                <a:latin typeface="Times New Roman" pitchFamily="18" charset="0"/>
              </a:defRPr>
            </a:lvl1pPr>
          </a:lstStyle>
          <a:p>
            <a:endParaRPr lang="en-US" altLang="zh-CN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>
                <a:latin typeface="Times New Roman" pitchFamily="18" charset="0"/>
              </a:defRPr>
            </a:lvl1pPr>
          </a:lstStyle>
          <a:p>
            <a:fld id="{175C8EE3-422A-4585-BD81-51D79CD0A9E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017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8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0181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0182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5018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018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5018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18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18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18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18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019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0191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50192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93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94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95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96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97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0198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50199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50200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0201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0C0AF4B-28B3-404A-87F4-1C0EC250FDF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50202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025F15-39D3-4E46-B3F2-F456C7EC12ED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AB8318-2A15-48EF-80AC-EB58AC2397EC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2DD17E-5911-4AE3-A893-A62DD9440FD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F5E515-AD51-4419-8562-BFBEC9FD4C4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A19569-790E-43A8-B9E0-88D76A124F5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1AEE38-71EA-4DD2-97A2-FE61AB6F2F70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85301A-4872-4A2D-8EEF-BF671264258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8B6721-8F83-4040-8BED-43B38A25FA6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ED445F-D972-4CCE-85B1-4B95E046567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64AF2F-BDF0-44F1-8A9F-735A66DF6E4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5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915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5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915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915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4915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916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49161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62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63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64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65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9166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916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49168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69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0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1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2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3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9174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49175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9176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CN"/>
          </a:p>
        </p:txBody>
      </p:sp>
      <p:sp>
        <p:nvSpPr>
          <p:cNvPr id="49177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CN"/>
          </a:p>
        </p:txBody>
      </p:sp>
      <p:sp>
        <p:nvSpPr>
          <p:cNvPr id="49178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A47DB936-6CFB-43D8-A35A-9911B7328C0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AF26D613-D7E8-4874-AF91-98BD89FE945D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55576" y="1628800"/>
            <a:ext cx="7920037" cy="25209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  <a:buClrTx/>
            </a:pPr>
            <a:r>
              <a:rPr kumimoji="1" lang="en-US" altLang="zh-CN" sz="5400" dirty="0" smtClean="0">
                <a:solidFill>
                  <a:srgbClr val="FFC000"/>
                </a:solidFill>
                <a:effectLst/>
                <a:latin typeface="Times New Roman" pitchFamily="18" charset="0"/>
              </a:rPr>
              <a:t>I. Introduction </a:t>
            </a:r>
            <a:r>
              <a:rPr kumimoji="1" lang="en-US" altLang="zh-CN" sz="5400" dirty="0">
                <a:solidFill>
                  <a:srgbClr val="FFC000"/>
                </a:solidFill>
                <a:effectLst/>
                <a:latin typeface="Times New Roman" pitchFamily="18" charset="0"/>
              </a:rPr>
              <a:t>to Physiology</a:t>
            </a:r>
          </a:p>
          <a:p>
            <a:pPr>
              <a:lnSpc>
                <a:spcPct val="90000"/>
              </a:lnSpc>
            </a:pPr>
            <a:endParaRPr lang="en-US" altLang="zh-CN" sz="2800" dirty="0"/>
          </a:p>
        </p:txBody>
      </p:sp>
      <p:sp>
        <p:nvSpPr>
          <p:cNvPr id="5" name="Rectangle 4"/>
          <p:cNvSpPr/>
          <p:nvPr/>
        </p:nvSpPr>
        <p:spPr>
          <a:xfrm>
            <a:off x="1619672" y="3861048"/>
            <a:ext cx="53640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Sherif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W.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Mansour</a:t>
            </a:r>
            <a:endParaRPr lang="en-US" sz="3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Prof. of physiology</a:t>
            </a:r>
          </a:p>
          <a:p>
            <a:pPr algn="ctr" eaLnBrk="1" hangingPunct="1">
              <a:defRPr/>
            </a:pP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Mu'tah School of medicine</a:t>
            </a:r>
          </a:p>
        </p:txBody>
      </p:sp>
      <p:pic>
        <p:nvPicPr>
          <p:cNvPr id="6" name="Picture 2" descr="C:\Users\Dr Sherif\Desktop\مؤتة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275" y="152400"/>
            <a:ext cx="108585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966C-DFA2-4AD6-912E-CDA5A62E1629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50825" y="0"/>
            <a:ext cx="37064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US" altLang="zh-CN" sz="4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charset="-34"/>
              </a:rPr>
              <a:t>What </a:t>
            </a:r>
            <a:r>
              <a:rPr kumimoji="1" lang="en-US" altLang="zh-CN" sz="4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charset="-34"/>
              </a:rPr>
              <a:t>is Physiology?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1052513"/>
            <a:ext cx="9144000" cy="558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buFontTx/>
              <a:buChar char="•"/>
            </a:pPr>
            <a:r>
              <a:rPr kumimoji="1" lang="en-US" altLang="zh-CN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Physiology</a:t>
            </a:r>
            <a:r>
              <a:rPr kumimoji="1" lang="en-US" altLang="zh-CN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: biological sciences </a:t>
            </a:r>
          </a:p>
          <a:p>
            <a:pPr marL="914400" lvl="1" indent="-457200"/>
            <a:r>
              <a:rPr kumimoji="1" lang="en-US" altLang="zh-CN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dealing with the normal life phenomena exhibited by all living organisms.</a:t>
            </a:r>
            <a:endParaRPr kumimoji="1" lang="en-US" altLang="zh-CN" sz="36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457200" indent="-457200">
              <a:buFontTx/>
              <a:buChar char="•"/>
            </a:pPr>
            <a:r>
              <a:rPr kumimoji="1" lang="en-US" altLang="zh-CN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Human physiology</a:t>
            </a:r>
            <a:r>
              <a:rPr kumimoji="1" lang="en-US" altLang="zh-CN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: basic sciences </a:t>
            </a:r>
          </a:p>
          <a:p>
            <a:pPr marL="914400" lvl="1" indent="-457200"/>
            <a:r>
              <a:rPr kumimoji="1" lang="en-US" altLang="zh-CN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dealing with normal life phenomena of the human body. </a:t>
            </a:r>
          </a:p>
          <a:p>
            <a:pPr marL="457200" indent="-457200">
              <a:buFontTx/>
              <a:buChar char="•"/>
            </a:pPr>
            <a:r>
              <a:rPr kumimoji="1" lang="en-US" altLang="zh-CN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Goal of physiology</a:t>
            </a:r>
            <a:r>
              <a:rPr kumimoji="1" lang="en-US" altLang="zh-CN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:</a:t>
            </a:r>
          </a:p>
          <a:p>
            <a:pPr marL="914400" lvl="1" indent="-457200">
              <a:buFontTx/>
              <a:buChar char="•"/>
            </a:pPr>
            <a:r>
              <a:rPr kumimoji="1" lang="en-US" altLang="zh-CN" sz="36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Explain </a:t>
            </a:r>
            <a:r>
              <a:rPr kumimoji="1" lang="en-US" altLang="zh-CN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physical and chemical factors that are responsible for the origin, development and progression of </a:t>
            </a:r>
            <a:r>
              <a:rPr kumimoji="1" lang="en-US" altLang="zh-CN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life</a:t>
            </a:r>
            <a:r>
              <a:rPr kumimoji="1" lang="en-US" altLang="zh-CN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</a:t>
            </a:r>
            <a:r>
              <a:rPr kumimoji="1" lang="th-TH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ngsana New" charset="-34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5E91-0F0E-43AF-A56F-7291D4759CAA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/>
          <a:lstStyle/>
          <a:p>
            <a:r>
              <a:rPr lang="en-US" altLang="zh-CN" dirty="0">
                <a:solidFill>
                  <a:srgbClr val="FFC000"/>
                </a:solidFill>
              </a:rPr>
              <a:t>Human Physiology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95536" y="764704"/>
            <a:ext cx="8497887" cy="5229225"/>
          </a:xfrm>
        </p:spPr>
        <p:txBody>
          <a:bodyPr/>
          <a:lstStyle/>
          <a:p>
            <a:r>
              <a:rPr kumimoji="1" lang="en-US" altLang="zh-CN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ngsana New" charset="-34"/>
              </a:rPr>
              <a:t>Physiology: </a:t>
            </a:r>
            <a:r>
              <a:rPr kumimoji="1" lang="en-US" altLang="zh-CN" sz="36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ngsana New" charset="-34"/>
              </a:rPr>
              <a:t>to know how &amp; Why .</a:t>
            </a:r>
            <a:r>
              <a:rPr kumimoji="1" lang="th-TH" sz="36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ngsana New" charset="-34"/>
              </a:rPr>
              <a:t> </a:t>
            </a:r>
            <a:endParaRPr kumimoji="1" lang="en-US" sz="3600" dirty="0" smtClean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Angsana New" charset="-34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Human Physiology. The science of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human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physiology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attempts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to explain the specific </a:t>
            </a:r>
            <a:r>
              <a:rPr lang="en-US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characteristics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mechanisms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of the human body that make it a living being.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.The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fact that we remain alive is the result of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complex control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systems. Hunger makes us seek food,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………………………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4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4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348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348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34F8A-AE1E-41BF-9417-B50F742651E5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09600" y="304800"/>
            <a:ext cx="507703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th-TH" sz="4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charset="-34"/>
              </a:rPr>
              <a:t>Why do we study </a:t>
            </a:r>
            <a:r>
              <a:rPr kumimoji="1" lang="en-US" altLang="zh-CN" sz="4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charset="-34"/>
              </a:rPr>
              <a:t>Physiology</a:t>
            </a:r>
            <a:r>
              <a:rPr kumimoji="1" lang="th-TH" sz="4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charset="-34"/>
              </a:rPr>
              <a:t>?</a:t>
            </a:r>
            <a:endParaRPr kumimoji="1" lang="en-US" altLang="zh-CN" sz="4400" b="1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ngsana New" charset="-34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50825" y="1700213"/>
            <a:ext cx="8893175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2" charset="2"/>
              <a:buChar char="n"/>
            </a:pPr>
            <a:r>
              <a:rPr kumimoji="1" lang="th-TH" sz="44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Understand the </a:t>
            </a:r>
            <a:r>
              <a:rPr kumimoji="1" lang="th-TH" sz="44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phys</a:t>
            </a:r>
            <a:r>
              <a:rPr kumimoji="1" lang="en-US" altLang="zh-CN" sz="44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ical</a:t>
            </a:r>
            <a:r>
              <a:rPr kumimoji="1" lang="en-US" altLang="zh-CN" sz="44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kumimoji="1" lang="en-US" altLang="zh-CN" sz="44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</a:t>
            </a:r>
            <a:r>
              <a:rPr kumimoji="1" lang="en-US" altLang="zh-CN" sz="44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chemical</a:t>
            </a:r>
            <a:r>
              <a:rPr kumimoji="1" lang="en-US" altLang="zh-CN" sz="44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kumimoji="1" lang="th-TH" sz="44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principle </a:t>
            </a:r>
            <a:r>
              <a:rPr kumimoji="1" lang="th-TH" sz="4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underl</a:t>
            </a:r>
            <a:r>
              <a:rPr kumimoji="1" lang="en-US" sz="44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ying</a:t>
            </a:r>
            <a:r>
              <a:rPr kumimoji="1" lang="th-TH" sz="4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kumimoji="1" lang="th-TH" sz="44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normal function in order to cure the </a:t>
            </a:r>
            <a:r>
              <a:rPr kumimoji="1" lang="en-US" sz="4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diseases</a:t>
            </a:r>
            <a:r>
              <a:rPr kumimoji="1" lang="th-TH" sz="4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</a:t>
            </a:r>
            <a:r>
              <a:rPr kumimoji="1" lang="th-TH" sz="4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charset="-34"/>
              </a:rPr>
              <a:t>  </a:t>
            </a:r>
            <a:endParaRPr kumimoji="1" lang="th-TH" sz="4400" b="1" dirty="0">
              <a:effectLst>
                <a:outerShdw blurRad="38100" dist="38100" dir="2700000" algn="tl">
                  <a:srgbClr val="000000"/>
                </a:outerShdw>
              </a:effectLst>
              <a:latin typeface="Angsana New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US" sz="3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CELLS ARE THE LIVING UNITS</a:t>
            </a:r>
            <a:br>
              <a:rPr lang="en-US" sz="3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OF THE BODY</a:t>
            </a:r>
            <a:endParaRPr lang="en-US" sz="36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964488" cy="4495800"/>
          </a:xfrm>
        </p:spPr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basic living unit of the body is 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the cell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Each </a:t>
            </a:r>
            <a:r>
              <a:rPr lang="en-US" sz="28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organ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an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aggregate of many different cells held together by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intercellular supporting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structures.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Each type of cell is specially adapted to perform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one or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few particular </a:t>
            </a:r>
            <a:r>
              <a:rPr lang="en-US" sz="28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functions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For instance, the 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Red blood cells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numbering about 25 trillion in each human being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transport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oxygen from the lungs to the tissues.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Although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red blood cells are the most abundant of any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single type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 cell in the body, about 75 trillion additional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cells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other types perform functions different from those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red blood cell.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DD17E-5911-4AE3-A893-A62DD9440FD7}" type="slidenum">
              <a:rPr lang="en-US" altLang="zh-CN" smtClean="0"/>
              <a:pPr/>
              <a:t>5</a:t>
            </a:fld>
            <a:endParaRPr lang="en-US" altLang="zh-C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54AC8-5B40-473D-B639-3B9F31C928E3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15363" name="Rectangle 1027"/>
          <p:cNvSpPr>
            <a:spLocks noChangeArrowheads="1"/>
          </p:cNvSpPr>
          <p:nvPr/>
        </p:nvSpPr>
        <p:spPr bwMode="auto">
          <a:xfrm>
            <a:off x="611560" y="0"/>
            <a:ext cx="82234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C000"/>
                </a:solidFill>
                <a:latin typeface="Times New Roman" pitchFamily="18" charset="0"/>
              </a:rPr>
              <a:t>The integration between systems of the body</a:t>
            </a:r>
            <a:r>
              <a:rPr kumimoji="1" lang="en-US" altLang="zh-CN" sz="2400" b="1" dirty="0">
                <a:solidFill>
                  <a:srgbClr val="FFC000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908720"/>
            <a:ext cx="5760640" cy="5721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:\Users\Administrator\Desktop\2nd semester 21-22\images.jpg"/>
          <p:cNvPicPr>
            <a:picLocks noChangeAspect="1" noChangeArrowheads="1"/>
          </p:cNvPicPr>
          <p:nvPr/>
        </p:nvPicPr>
        <p:blipFill>
          <a:blip r:embed="rId3" cstate="print"/>
          <a:srcRect t="14594" b="3677"/>
          <a:stretch>
            <a:fillRect/>
          </a:stretch>
        </p:blipFill>
        <p:spPr bwMode="auto">
          <a:xfrm>
            <a:off x="467544" y="908720"/>
            <a:ext cx="1847850" cy="2016224"/>
          </a:xfrm>
          <a:prstGeom prst="rect">
            <a:avLst/>
          </a:prstGeom>
          <a:noFill/>
        </p:spPr>
      </p:pic>
      <p:sp>
        <p:nvSpPr>
          <p:cNvPr id="7" name="Curved Down Arrow 6"/>
          <p:cNvSpPr/>
          <p:nvPr/>
        </p:nvSpPr>
        <p:spPr bwMode="auto">
          <a:xfrm>
            <a:off x="2195736" y="980728"/>
            <a:ext cx="1296144" cy="648072"/>
          </a:xfrm>
          <a:prstGeom prst="curved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flipH="1" flipV="1">
            <a:off x="2123728" y="2708920"/>
            <a:ext cx="504056" cy="3600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0000"/>
                <a:lumOff val="40000"/>
              </a:schemeClr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915816" y="6237312"/>
            <a:ext cx="100811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70080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Thank You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5301A-4872-4A2D-8EEF-BF6712642588}" type="slidenum">
              <a:rPr lang="en-US" altLang="zh-CN" smtClean="0"/>
              <a:pPr/>
              <a:t>7</a:t>
            </a:fld>
            <a:endParaRPr lang="en-US" altLang="zh-C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21ABEA99ECE64E93C6B7CB81FAED31" ma:contentTypeVersion="0" ma:contentTypeDescription="Create a new document." ma:contentTypeScope="" ma:versionID="5b38d787eb9d72303f24d5c2420fc66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967b7be50301903c78f9c39c6fd9af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991D458-6CB4-41BD-B0DE-3B1CF8E48918}"/>
</file>

<file path=customXml/itemProps2.xml><?xml version="1.0" encoding="utf-8"?>
<ds:datastoreItem xmlns:ds="http://schemas.openxmlformats.org/officeDocument/2006/customXml" ds:itemID="{30BB8303-0165-4A67-8CCB-689D68C17470}"/>
</file>

<file path=customXml/itemProps3.xml><?xml version="1.0" encoding="utf-8"?>
<ds:datastoreItem xmlns:ds="http://schemas.openxmlformats.org/officeDocument/2006/customXml" ds:itemID="{1581A6B1-A3E2-452A-8141-3632A85480FE}"/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1965</TotalTime>
  <Words>287</Words>
  <Application>Microsoft Office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Mountain Top</vt:lpstr>
      <vt:lpstr>Slide 1</vt:lpstr>
      <vt:lpstr>Slide 2</vt:lpstr>
      <vt:lpstr>Human Physiology</vt:lpstr>
      <vt:lpstr>Slide 4</vt:lpstr>
      <vt:lpstr>CELLS ARE THE LIVING UNITS OF THE BODY</vt:lpstr>
      <vt:lpstr>Slide 6</vt:lpstr>
      <vt:lpstr>Thank You</vt:lpstr>
    </vt:vector>
  </TitlesOfParts>
  <Company>xh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liucy</dc:creator>
  <cp:lastModifiedBy>mutah</cp:lastModifiedBy>
  <cp:revision>81</cp:revision>
  <dcterms:created xsi:type="dcterms:W3CDTF">2004-01-11T12:22:53Z</dcterms:created>
  <dcterms:modified xsi:type="dcterms:W3CDTF">2022-02-21T10:42:36Z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0x010100E221ABEA99ECE64E93C6B7CB81FAED31</vt:lpwstr>
  </property>
</Properties>
</file>