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85" r:id="rId24"/>
    <p:sldId id="278" r:id="rId25"/>
    <p:sldId id="279" r:id="rId26"/>
    <p:sldId id="280" r:id="rId27"/>
    <p:sldId id="281" r:id="rId28"/>
    <p:sldId id="282" r:id="rId29"/>
    <p:sldId id="283" r:id="rId30"/>
    <p:sldId id="286" r:id="rId31"/>
    <p:sldId id="28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FA0E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34" Type="http://schemas.openxmlformats.org/officeDocument/2006/relationships/presProps" Target="presProps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notesMaster" Target="notesMasters/notesMaster1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slide" Target="slides/slide28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slide" Target="slides/slide31.xml" /><Relationship Id="rId37" Type="http://schemas.openxmlformats.org/officeDocument/2006/relationships/tableStyles" Target="tableStyles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36" Type="http://schemas.openxmlformats.org/officeDocument/2006/relationships/theme" Target="theme/theme1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slide" Target="slides/slide30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slide" Target="slides/slide29.xml" /><Relationship Id="rId35" Type="http://schemas.openxmlformats.org/officeDocument/2006/relationships/viewProps" Target="viewProps.xml" 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60DA6C-58B8-4486-9610-E522E23A2B7C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7B9E7-F3DD-4991-8D07-C5EAFB3EBC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534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EE4CE-99F0-C5F4-3B30-8D7F7E07E9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995C39-6175-BA79-C043-2E46BD12BE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803663-6A02-031E-62F3-16C225991B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27 December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E55FE6-BD43-BEBA-5FAB-51B507FB8C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B5AE4F-A2B6-1FFF-2222-8CF387CD7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580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7CB025-2607-236C-9462-79D465C1B4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E1FCF2D-8082-4E88-82BA-2ECADAD73A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CAFA74-3308-E00C-852A-2B207D0BC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27 December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13A8A4-2FA8-42A3-BADC-46D2DF3A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E5E37A-76E6-EA1D-1DD1-43DEB816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14906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57CDF5-96FF-6FBE-CF6B-8099A01902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B09075-1F3B-B153-5977-C4C905922E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3993FF-F61C-A2F5-43A5-D4919C5F8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27 December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A627E-FA94-E028-1FC8-0FC762F59B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04012B-C63C-B206-E107-9308219F3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5501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A973F5-9989-F4A0-0E80-001F8D57F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44A6E5-ABD3-A1FD-47C6-9F078E827A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F6760F-7E95-B778-B82B-2BACFF57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27 December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B9C83A-B133-E36C-2E01-74F5D16C6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216C0E-75BC-B833-8470-C1F972C05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5126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7764C-59E4-C521-9ECB-CD6F867D5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D0C444D-06DF-9253-B81D-19E7782F61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590F52-D10A-3B10-C7D5-F7847C094D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27 December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F8C8A0-1D45-5C9B-BB9A-93CFB0209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354555-33A9-E4E5-A160-4CD1701378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03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19EF8-62E5-8102-2051-57B0A6EE0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A7F57-2674-C00A-6FE2-80EC53AA0E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7A2083-B5CA-A7AC-2D3F-03EFFD727F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5BD315-F496-054D-55FB-9A16A30A9D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27 December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7F5E11-6420-8741-2006-0D4A9AADC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3DF75B-073E-E459-A757-E6524DAB2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282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96D9E-F11E-216A-1494-88B0F067A7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C41452-C186-87DC-AAA7-3493C12FF7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A797FA-BC91-A494-FF5A-A14DDEECC2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97307F-5E30-8388-6679-661068E3613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24971CE-B512-3A96-18B8-5FB1CD1E054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23F8DE-9DBB-C4A2-345A-2B76D2DB3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27 December 2022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3B67F6-DA1E-A91F-DD15-9ADA24844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6F4148E-1577-5C03-CA0D-36100506E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4950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6B1A0D-E074-A690-1DCB-6EE278429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4D1CD2-076E-125F-B4F5-3C71D7371D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27 December 2022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7CB5CD-2898-8FED-7C88-58BCDDC393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ED0F05-AA73-40B8-82D5-03DB02CB1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224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FB419-909D-55CF-B01B-748D402FF8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27 December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32202E4-CC77-8EAE-E4EA-D0AD46E56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B21877-FC3C-1BB8-CB92-4D4368157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49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AFB5FB-66A1-9DF8-F7F8-FAD82F0A3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920F49-E202-7CB5-27D4-7D7A937025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AED1E3-9DF5-35B9-C6FF-B150782145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71DAAA-06FC-7739-7708-401451806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27 December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7DC2E2-46F4-3580-BC54-946858E07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B4A8AA-72D6-D210-2306-882493B4D6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0345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2118D-A409-0EC4-A779-5DC1795075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71A49D5-7D05-8986-EFDD-6B9095C6AE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0219DD-6645-86A0-3E64-C0F2B3A8E7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F4E354-58BB-BB70-2220-A2505EA24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Tuesday 27 December 2022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CD88BDA-53CB-9D4D-ABC5-DC1249C005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Dr. Aiman Qais Afar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570621-25AD-58F1-E7F8-B362020A0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49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D14860-6887-31FB-1321-52723F2944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142888-4275-387D-8B7C-631BA093C9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01478E7-BEE3-4FA1-FD78-E3C52DEB09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Tuesday 27 December 2022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18CB6-EEFC-0483-6414-F1ABDE10E0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Dr. Aiman Qais Afar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44FC0E-FC22-FCBE-2EAD-267811C40A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B21FA2-F7C6-4EC6-95DA-B73A73CD6F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05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 /><Relationship Id="rId2" Type="http://schemas.openxmlformats.org/officeDocument/2006/relationships/image" Target="../media/image14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16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 /><Relationship Id="rId2" Type="http://schemas.openxmlformats.org/officeDocument/2006/relationships/image" Target="../media/image17.jpeg" /><Relationship Id="rId1" Type="http://schemas.openxmlformats.org/officeDocument/2006/relationships/slideLayout" Target="../slideLayouts/slideLayout7.xml" 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 /><Relationship Id="rId1" Type="http://schemas.openxmlformats.org/officeDocument/2006/relationships/slideLayout" Target="../slideLayouts/slideLayout7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3.jpeg" /><Relationship Id="rId1" Type="http://schemas.openxmlformats.org/officeDocument/2006/relationships/slideLayout" Target="../slideLayouts/slideLayout7.xml" 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 /><Relationship Id="rId2" Type="http://schemas.openxmlformats.org/officeDocument/2006/relationships/image" Target="../media/image25.png" /><Relationship Id="rId1" Type="http://schemas.openxmlformats.org/officeDocument/2006/relationships/slideLayout" Target="../slideLayouts/slideLayout7.xml" 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 /><Relationship Id="rId2" Type="http://schemas.openxmlformats.org/officeDocument/2006/relationships/image" Target="../media/image26.jpeg" /><Relationship Id="rId1" Type="http://schemas.openxmlformats.org/officeDocument/2006/relationships/slideLayout" Target="../slideLayouts/slideLayout7.xml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 /><Relationship Id="rId2" Type="http://schemas.openxmlformats.org/officeDocument/2006/relationships/image" Target="../media/image19.jpeg" /><Relationship Id="rId1" Type="http://schemas.openxmlformats.org/officeDocument/2006/relationships/slideLayout" Target="../slideLayouts/slideLayout7.xml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 /><Relationship Id="rId2" Type="http://schemas.openxmlformats.org/officeDocument/2006/relationships/image" Target="../media/image27.jpeg" /><Relationship Id="rId1" Type="http://schemas.openxmlformats.org/officeDocument/2006/relationships/slideLayout" Target="../slideLayouts/slideLayout7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 /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7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 /><Relationship Id="rId2" Type="http://schemas.openxmlformats.org/officeDocument/2006/relationships/image" Target="../media/image29.png" /><Relationship Id="rId1" Type="http://schemas.openxmlformats.org/officeDocument/2006/relationships/slideLayout" Target="../slideLayouts/slideLayout7.xml" 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 /><Relationship Id="rId2" Type="http://schemas.openxmlformats.org/officeDocument/2006/relationships/image" Target="../media/image21.jpeg" /><Relationship Id="rId1" Type="http://schemas.openxmlformats.org/officeDocument/2006/relationships/slideLayout" Target="../slideLayouts/slideLayout7.xml" 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 /><Relationship Id="rId1" Type="http://schemas.openxmlformats.org/officeDocument/2006/relationships/slideLayout" Target="../slideLayouts/slideLayout7.xml" 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 /><Relationship Id="rId1" Type="http://schemas.openxmlformats.org/officeDocument/2006/relationships/slideLayout" Target="../slideLayouts/slideLayout7.xml" 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 /><Relationship Id="rId1" Type="http://schemas.openxmlformats.org/officeDocument/2006/relationships/slideLayout" Target="../slideLayouts/slideLayout7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 /><Relationship Id="rId1" Type="http://schemas.openxmlformats.org/officeDocument/2006/relationships/slideLayout" Target="../slideLayouts/slideLayout7.xml" 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 /><Relationship Id="rId1" Type="http://schemas.openxmlformats.org/officeDocument/2006/relationships/slideLayout" Target="../slideLayouts/slideLayout7.xml" 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 /><Relationship Id="rId1" Type="http://schemas.openxmlformats.org/officeDocument/2006/relationships/slideLayout" Target="../slideLayouts/slideLayout7.xml" 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 /><Relationship Id="rId1" Type="http://schemas.openxmlformats.org/officeDocument/2006/relationships/slideLayout" Target="../slideLayouts/slideLayout7.xml" 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 /><Relationship Id="rId2" Type="http://schemas.openxmlformats.org/officeDocument/2006/relationships/image" Target="../media/image38.jpeg" /><Relationship Id="rId1" Type="http://schemas.openxmlformats.org/officeDocument/2006/relationships/slideLayout" Target="../slideLayouts/slideLayout7.xml" 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 /><Relationship Id="rId2" Type="http://schemas.openxmlformats.org/officeDocument/2006/relationships/image" Target="../media/image3.jpeg" /><Relationship Id="rId1" Type="http://schemas.openxmlformats.org/officeDocument/2006/relationships/slideLayout" Target="../slideLayouts/slideLayout7.xml" /><Relationship Id="rId4" Type="http://schemas.openxmlformats.org/officeDocument/2006/relationships/image" Target="../media/image5.png" 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 /><Relationship Id="rId2" Type="http://schemas.openxmlformats.org/officeDocument/2006/relationships/image" Target="../media/image39.png" /><Relationship Id="rId1" Type="http://schemas.openxmlformats.org/officeDocument/2006/relationships/slideLayout" Target="../slideLayouts/slideLayout7.xml" 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 /><Relationship Id="rId1" Type="http://schemas.openxmlformats.org/officeDocument/2006/relationships/slideLayout" Target="../slideLayouts/slideLayout7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 /><Relationship Id="rId1" Type="http://schemas.openxmlformats.org/officeDocument/2006/relationships/slideLayout" Target="../slideLayouts/slideLayout7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 /><Relationship Id="rId1" Type="http://schemas.openxmlformats.org/officeDocument/2006/relationships/slideLayout" Target="../slideLayouts/slideLayout7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 /><Relationship Id="rId1" Type="http://schemas.openxmlformats.org/officeDocument/2006/relationships/slideLayout" Target="../slideLayouts/slideLayout7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 /><Relationship Id="rId1" Type="http://schemas.openxmlformats.org/officeDocument/2006/relationships/slideLayout" Target="../slideLayouts/slideLayout7.xml" 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 /><Relationship Id="rId2" Type="http://schemas.openxmlformats.org/officeDocument/2006/relationships/image" Target="../media/image10.jpeg" /><Relationship Id="rId1" Type="http://schemas.openxmlformats.org/officeDocument/2006/relationships/slideLayout" Target="../slideLayouts/slideLayout7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 /><Relationship Id="rId2" Type="http://schemas.openxmlformats.org/officeDocument/2006/relationships/image" Target="../media/image12.jpeg" /><Relationship Id="rId1" Type="http://schemas.openxmlformats.org/officeDocument/2006/relationships/slideLayout" Target="../slideLayouts/slideLayout7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D9F4845-2E9B-AB78-C51D-FD14FE9E0DCD}"/>
              </a:ext>
            </a:extLst>
          </p:cNvPr>
          <p:cNvSpPr txBox="1"/>
          <p:nvPr/>
        </p:nvSpPr>
        <p:spPr>
          <a:xfrm>
            <a:off x="761999" y="1143000"/>
            <a:ext cx="9899715" cy="50167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en-US" sz="3200" b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endParaRPr lang="en-US" sz="3200" b="1" dirty="0">
              <a:solidFill>
                <a:srgbClr val="0033CC"/>
              </a:solidFill>
              <a:latin typeface="Candara" pitchFamily="34" charset="0"/>
            </a:endParaRPr>
          </a:p>
          <a:p>
            <a:pPr algn="ctr"/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endParaRPr lang="en-US" sz="3200" b="1" dirty="0">
              <a:solidFill>
                <a:schemeClr val="tx2">
                  <a:lumMod val="60000"/>
                  <a:lumOff val="40000"/>
                </a:schemeClr>
              </a:solidFill>
              <a:latin typeface="Candara" pitchFamily="34" charset="0"/>
            </a:endParaRPr>
          </a:p>
          <a:p>
            <a:pPr algn="ctr"/>
            <a:r>
              <a:rPr lang="en-US" sz="3200" b="1" dirty="0">
                <a:solidFill>
                  <a:srgbClr val="FF0000"/>
                </a:solidFill>
                <a:latin typeface="Candara" pitchFamily="34" charset="0"/>
              </a:rPr>
              <a:t>Dr. Aiman Qais Afar</a:t>
            </a:r>
          </a:p>
          <a:p>
            <a:pPr algn="ctr"/>
            <a:r>
              <a:rPr lang="en-US" sz="3200" b="1" dirty="0">
                <a:solidFill>
                  <a:srgbClr val="16F621"/>
                </a:solidFill>
                <a:latin typeface="Candara" pitchFamily="34" charset="0"/>
              </a:rPr>
              <a:t>Surgical Anatomist</a:t>
            </a:r>
          </a:p>
          <a:p>
            <a:pPr algn="ctr"/>
            <a:endParaRPr lang="en-US" sz="3200" b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US" sz="3200" b="1" dirty="0">
                <a:solidFill>
                  <a:srgbClr val="0033CC"/>
                </a:solidFill>
                <a:latin typeface="Candara" pitchFamily="34" charset="0"/>
              </a:rPr>
              <a:t>College of Medicine / University of  Mutah</a:t>
            </a:r>
          </a:p>
          <a:p>
            <a:pPr algn="ctr"/>
            <a:endParaRPr lang="en-US" sz="3200" b="1" dirty="0">
              <a:solidFill>
                <a:srgbClr val="0033CC"/>
              </a:solidFill>
              <a:latin typeface="Candara" pitchFamily="34" charset="0"/>
            </a:endParaRPr>
          </a:p>
          <a:p>
            <a:pPr algn="ctr"/>
            <a:r>
              <a:rPr lang="en-US" sz="3200" b="1" dirty="0">
                <a:solidFill>
                  <a:srgbClr val="16F621"/>
                </a:solidFill>
                <a:latin typeface="Candara" pitchFamily="34" charset="0"/>
              </a:rPr>
              <a:t>Tuesday 27 December 2022</a:t>
            </a:r>
            <a:endParaRPr lang="ar-IQ" sz="3200" b="1" dirty="0">
              <a:solidFill>
                <a:srgbClr val="16F621"/>
              </a:solidFill>
              <a:latin typeface="Candara" pitchFamily="34" charset="0"/>
            </a:endParaRPr>
          </a:p>
        </p:txBody>
      </p:sp>
      <p:sp>
        <p:nvSpPr>
          <p:cNvPr id="3" name="مستطيل 7">
            <a:extLst>
              <a:ext uri="{FF2B5EF4-FFF2-40B4-BE49-F238E27FC236}">
                <a16:creationId xmlns:a16="http://schemas.microsoft.com/office/drawing/2014/main" id="{D4DD6BBD-8ECF-B8C8-2DA1-9BC33374289C}"/>
              </a:ext>
            </a:extLst>
          </p:cNvPr>
          <p:cNvSpPr/>
          <p:nvPr/>
        </p:nvSpPr>
        <p:spPr>
          <a:xfrm>
            <a:off x="342899" y="381000"/>
            <a:ext cx="10967331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0000FF"/>
                </a:solidFill>
                <a:latin typeface="Candara" pitchFamily="34" charset="0"/>
              </a:rPr>
              <a:t>  </a:t>
            </a:r>
            <a:r>
              <a:rPr lang="en-GB" sz="3200" b="1" dirty="0">
                <a:solidFill>
                  <a:srgbClr val="FF0000"/>
                </a:solidFill>
                <a:latin typeface="Candara" pitchFamily="34" charset="0"/>
              </a:rPr>
              <a:t>CENTRAL NERVOUS SYSTEM</a:t>
            </a:r>
          </a:p>
          <a:p>
            <a:pPr algn="ctr"/>
            <a:endParaRPr lang="en-GB" sz="3200" b="1" dirty="0">
              <a:solidFill>
                <a:srgbClr val="FF0000"/>
              </a:solidFill>
              <a:latin typeface="Candara" pitchFamily="34" charset="0"/>
            </a:endParaRPr>
          </a:p>
          <a:p>
            <a:pPr algn="ctr"/>
            <a:r>
              <a:rPr lang="en-GB" sz="3200" b="1" dirty="0">
                <a:solidFill>
                  <a:srgbClr val="0000FF"/>
                </a:solidFill>
                <a:latin typeface="Candara" pitchFamily="34" charset="0"/>
              </a:rPr>
              <a:t>  The  Meninges  of  the  Brain </a:t>
            </a:r>
          </a:p>
          <a:p>
            <a:pPr algn="ctr"/>
            <a:r>
              <a:rPr lang="en-GB" sz="3200" b="1" dirty="0">
                <a:solidFill>
                  <a:srgbClr val="0000FF"/>
                </a:solidFill>
                <a:latin typeface="Candara" pitchFamily="34" charset="0"/>
              </a:rPr>
              <a:t>and</a:t>
            </a:r>
          </a:p>
          <a:p>
            <a:pPr algn="ctr"/>
            <a:r>
              <a:rPr lang="en-GB" sz="3200" b="1" dirty="0">
                <a:solidFill>
                  <a:srgbClr val="0000FF"/>
                </a:solidFill>
                <a:latin typeface="Candara" pitchFamily="34" charset="0"/>
              </a:rPr>
              <a:t> Dural    Venous    Sinuses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928558-FD3E-DCF7-7D2C-616EFE9B1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1944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3AE1486-95F2-A5B7-3EBA-5E888C30EB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4736" y="2828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638B1EC-7890-950D-FFFF-70C231B79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3536" y="20881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10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DBE5460-65F9-560B-8BDC-A9ED75EAE217}"/>
              </a:ext>
            </a:extLst>
          </p:cNvPr>
          <p:cNvSpPr/>
          <p:nvPr/>
        </p:nvSpPr>
        <p:spPr>
          <a:xfrm>
            <a:off x="228600" y="101025"/>
            <a:ext cx="2141740" cy="584775"/>
          </a:xfrm>
          <a:prstGeom prst="rect">
            <a:avLst/>
          </a:prstGeom>
          <a:ln w="76200">
            <a:solidFill>
              <a:srgbClr val="16F621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Dura Mater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6C18813-8EEB-19A4-0E6F-E311DC58C768}"/>
              </a:ext>
            </a:extLst>
          </p:cNvPr>
          <p:cNvSpPr/>
          <p:nvPr/>
        </p:nvSpPr>
        <p:spPr>
          <a:xfrm>
            <a:off x="152399" y="654784"/>
            <a:ext cx="118856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falx cerebri </a:t>
            </a:r>
            <a:r>
              <a:rPr lang="en-GB" sz="2400" b="1" dirty="0">
                <a:latin typeface="Candara" pitchFamily="34" charset="0"/>
              </a:rPr>
              <a:t>and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falx cerebelli </a:t>
            </a:r>
            <a:r>
              <a:rPr lang="en-GB" sz="2400" b="1" dirty="0">
                <a:latin typeface="Candara" pitchFamily="34" charset="0"/>
              </a:rPr>
              <a:t>are attached to the upper and lower surfaces of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tentorium</a:t>
            </a:r>
            <a:r>
              <a:rPr lang="en-GB" sz="2400" b="1" dirty="0">
                <a:latin typeface="Candara" pitchFamily="34" charset="0"/>
              </a:rPr>
              <a:t>, respectively. </a:t>
            </a:r>
          </a:p>
          <a:p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straight sinus </a:t>
            </a:r>
            <a:r>
              <a:rPr lang="en-GB" sz="2400" b="1" dirty="0">
                <a:latin typeface="Candara" pitchFamily="34" charset="0"/>
              </a:rPr>
              <a:t>runs along its attachment to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falx cerebri</a:t>
            </a:r>
            <a:r>
              <a:rPr lang="en-GB" sz="2400" b="1" dirty="0">
                <a:latin typeface="Candara" pitchFamily="34" charset="0"/>
              </a:rPr>
              <a:t>,</a:t>
            </a:r>
          </a:p>
          <a:p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superior petrosal sinus </a:t>
            </a:r>
            <a:r>
              <a:rPr lang="en-GB" sz="2400" b="1" dirty="0">
                <a:latin typeface="Candara" pitchFamily="34" charset="0"/>
              </a:rPr>
              <a:t>runs along its attachment to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petrous bone</a:t>
            </a:r>
            <a:r>
              <a:rPr lang="en-GB" sz="2400" b="1" dirty="0">
                <a:latin typeface="Candara" pitchFamily="34" charset="0"/>
              </a:rPr>
              <a:t>, and</a:t>
            </a:r>
          </a:p>
          <a:p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transverse sinus </a:t>
            </a:r>
            <a:r>
              <a:rPr lang="en-GB" sz="2400" b="1" dirty="0">
                <a:latin typeface="Candara" pitchFamily="34" charset="0"/>
              </a:rPr>
              <a:t>runs along its attachment to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occipital bone</a:t>
            </a:r>
          </a:p>
        </p:txBody>
      </p:sp>
      <p:pic>
        <p:nvPicPr>
          <p:cNvPr id="7" name="Picture 2" descr="https://classconnection.s3.amazonaws.com/679/flashcards/1187679/jpg/dural_sinuses1329186010315.jpg">
            <a:extLst>
              <a:ext uri="{FF2B5EF4-FFF2-40B4-BE49-F238E27FC236}">
                <a16:creationId xmlns:a16="http://schemas.microsoft.com/office/drawing/2014/main" id="{10F74671-BC6E-8505-8BEB-B4B24C9514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60523" y="2677471"/>
            <a:ext cx="3677505" cy="3830734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pic>
        <p:nvPicPr>
          <p:cNvPr id="6146" name="Picture 2" descr="Transverse sinus: Anatomy and clinical notes | Kenhub">
            <a:extLst>
              <a:ext uri="{FF2B5EF4-FFF2-40B4-BE49-F238E27FC236}">
                <a16:creationId xmlns:a16="http://schemas.microsoft.com/office/drawing/2014/main" id="{CBDCA3C5-8661-9F74-06A1-345B982E1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" y="2649319"/>
            <a:ext cx="3887038" cy="3887038"/>
          </a:xfrm>
          <a:prstGeom prst="rect">
            <a:avLst/>
          </a:prstGeom>
          <a:noFill/>
          <a:ln w="5715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Improving access to the inferior petrosal sinus in caroticocavernous  fistula using flat panel detector computed tomography | Semantic Scholar">
            <a:extLst>
              <a:ext uri="{FF2B5EF4-FFF2-40B4-BE49-F238E27FC236}">
                <a16:creationId xmlns:a16="http://schemas.microsoft.com/office/drawing/2014/main" id="{F4CE1676-82C3-9924-DF67-AA84F5A1D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3067" y="2649319"/>
            <a:ext cx="3933826" cy="3887038"/>
          </a:xfrm>
          <a:prstGeom prst="rect">
            <a:avLst/>
          </a:prstGeom>
          <a:noFill/>
          <a:ln w="5715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881151A5-9BCA-F32C-F7C0-FEBD9D20A5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602948" y="79325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</a:p>
        </p:txBody>
      </p:sp>
    </p:spTree>
    <p:extLst>
      <p:ext uri="{BB962C8B-B14F-4D97-AF65-F5344CB8AC3E}">
        <p14:creationId xmlns:p14="http://schemas.microsoft.com/office/powerpoint/2010/main" val="2604607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63D2ED95-4874-835F-5AFC-C2D9BAEE42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25718" y="6356349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A51900D5-D75E-450D-9F04-9B9F15DEB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3536" y="20881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4E03F66-4D2A-C4EB-E5A7-91E4927FA6AA}"/>
              </a:ext>
            </a:extLst>
          </p:cNvPr>
          <p:cNvSpPr/>
          <p:nvPr/>
        </p:nvSpPr>
        <p:spPr>
          <a:xfrm>
            <a:off x="228600" y="101025"/>
            <a:ext cx="2141740" cy="584775"/>
          </a:xfrm>
          <a:prstGeom prst="rect">
            <a:avLst/>
          </a:prstGeom>
          <a:ln w="76200">
            <a:solidFill>
              <a:srgbClr val="16F621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Dura Mater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1CBD6D5-2A5E-796D-7BD1-D1552BF767F5}"/>
              </a:ext>
            </a:extLst>
          </p:cNvPr>
          <p:cNvSpPr/>
          <p:nvPr/>
        </p:nvSpPr>
        <p:spPr>
          <a:xfrm>
            <a:off x="76200" y="678120"/>
            <a:ext cx="12115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 </a:t>
            </a:r>
            <a:r>
              <a:rPr lang="en-GB" sz="2400" b="1" u="sng" dirty="0">
                <a:solidFill>
                  <a:srgbClr val="0000FF"/>
                </a:solidFill>
                <a:latin typeface="Candara" pitchFamily="34" charset="0"/>
              </a:rPr>
              <a:t>3. The falx cerebelli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, </a:t>
            </a:r>
            <a:r>
              <a:rPr lang="en-GB" sz="2400" b="1" dirty="0">
                <a:latin typeface="Candara" pitchFamily="34" charset="0"/>
              </a:rPr>
              <a:t>a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small, sickle-shaped fold of dura mater </a:t>
            </a:r>
            <a:r>
              <a:rPr lang="en-GB" sz="2400" b="1" dirty="0">
                <a:latin typeface="Candara" pitchFamily="34" charset="0"/>
              </a:rPr>
              <a:t>attached to the internal occipital crest, projects forward between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two cerebellar hemispheres </a:t>
            </a:r>
          </a:p>
          <a:p>
            <a:pPr>
              <a:buFont typeface="Wingdings" pitchFamily="2" charset="2"/>
              <a:buChar char="q"/>
            </a:pPr>
            <a:endParaRPr lang="en-GB" sz="2400" b="1" dirty="0">
              <a:solidFill>
                <a:srgbClr val="C00000"/>
              </a:solidFill>
              <a:latin typeface="Candara" pitchFamily="34" charset="0"/>
            </a:endParaRPr>
          </a:p>
        </p:txBody>
      </p:sp>
      <p:pic>
        <p:nvPicPr>
          <p:cNvPr id="7" name="Picture 2" descr="http://classconnection.s3.amazonaws.com/866/flashcards/4750866/jpg/ntcc2e-fig-10-11-0-143F932756062DC65DD.jpg">
            <a:extLst>
              <a:ext uri="{FF2B5EF4-FFF2-40B4-BE49-F238E27FC236}">
                <a16:creationId xmlns:a16="http://schemas.microsoft.com/office/drawing/2014/main" id="{F549DC1D-1DE4-B318-818F-B14A6D8F9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56712" y="1653702"/>
            <a:ext cx="5342049" cy="4993449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pic>
        <p:nvPicPr>
          <p:cNvPr id="11266" name="Picture 2" descr="Meninges:Dura mater (in general) | RANZCRPart1 Wiki | Fandom">
            <a:extLst>
              <a:ext uri="{FF2B5EF4-FFF2-40B4-BE49-F238E27FC236}">
                <a16:creationId xmlns:a16="http://schemas.microsoft.com/office/drawing/2014/main" id="{C00EF79F-5905-A6FC-04D9-F7ADA36936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79" y="2926975"/>
            <a:ext cx="6154794" cy="3252905"/>
          </a:xfrm>
          <a:prstGeom prst="rect">
            <a:avLst/>
          </a:prstGeom>
          <a:noFill/>
          <a:ln w="5715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5262518-94F3-A281-6EB1-9251F07DCD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Tuesday 27 December 2022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0EEF77-92B4-E364-70C0-2C26F23CB4AA}"/>
              </a:ext>
            </a:extLst>
          </p:cNvPr>
          <p:cNvSpPr txBox="1"/>
          <p:nvPr/>
        </p:nvSpPr>
        <p:spPr>
          <a:xfrm>
            <a:off x="155879" y="1705100"/>
            <a:ext cx="610759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GB" sz="2400" b="1" dirty="0">
                <a:latin typeface="Candara" pitchFamily="34" charset="0"/>
              </a:rPr>
              <a:t>Its posterior fixed margin contains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occipital sinus</a:t>
            </a:r>
            <a:r>
              <a:rPr lang="en-GB" sz="2400" b="1" dirty="0">
                <a:latin typeface="Candar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8322040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442A1596-EC26-65E9-5C58-8612736BE555}"/>
              </a:ext>
            </a:extLst>
          </p:cNvPr>
          <p:cNvSpPr txBox="1"/>
          <p:nvPr/>
        </p:nvSpPr>
        <p:spPr>
          <a:xfrm>
            <a:off x="113765" y="754466"/>
            <a:ext cx="1182828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u="sng" dirty="0">
                <a:solidFill>
                  <a:srgbClr val="0000FF"/>
                </a:solidFill>
                <a:latin typeface="Candara" pitchFamily="34" charset="0"/>
              </a:rPr>
              <a:t>4. The diaphragma sellae </a:t>
            </a:r>
            <a:r>
              <a:rPr lang="en-GB" sz="2400" b="1" dirty="0">
                <a:latin typeface="Candara" pitchFamily="34" charset="0"/>
              </a:rPr>
              <a:t>is a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small, circular fold of dura mater </a:t>
            </a:r>
            <a:r>
              <a:rPr lang="en-GB" sz="2400" b="1" dirty="0">
                <a:latin typeface="Candara" pitchFamily="34" charset="0"/>
              </a:rPr>
              <a:t>that forms the roof for the </a:t>
            </a:r>
            <a:r>
              <a:rPr lang="en-GB" sz="2400" b="1" dirty="0" err="1">
                <a:latin typeface="Candara" pitchFamily="34" charset="0"/>
              </a:rPr>
              <a:t>sella</a:t>
            </a:r>
            <a:r>
              <a:rPr lang="en-GB" sz="2400" b="1" dirty="0">
                <a:latin typeface="Candara" pitchFamily="34" charset="0"/>
              </a:rPr>
              <a:t> turcica </a:t>
            </a:r>
          </a:p>
          <a:p>
            <a:r>
              <a:rPr lang="en-GB" sz="2400" b="1" dirty="0">
                <a:latin typeface="Candara" pitchFamily="34" charset="0"/>
              </a:rPr>
              <a:t>A small opening in its </a:t>
            </a:r>
            <a:r>
              <a:rPr lang="en-GB" sz="2400" b="1" dirty="0" err="1">
                <a:latin typeface="Candara" pitchFamily="34" charset="0"/>
              </a:rPr>
              <a:t>center</a:t>
            </a:r>
            <a:r>
              <a:rPr lang="en-GB" sz="2400" b="1" dirty="0">
                <a:latin typeface="Candara" pitchFamily="34" charset="0"/>
              </a:rPr>
              <a:t> allows passage of the stalk of </a:t>
            </a:r>
            <a:r>
              <a:rPr lang="en-GB" sz="2400" b="1" dirty="0">
                <a:solidFill>
                  <a:srgbClr val="7030A0"/>
                </a:solidFill>
                <a:latin typeface="Candara" pitchFamily="34" charset="0"/>
              </a:rPr>
              <a:t>the hypophysis cerebri</a:t>
            </a:r>
          </a:p>
        </p:txBody>
      </p:sp>
      <p:pic>
        <p:nvPicPr>
          <p:cNvPr id="4" name="Picture 2" descr="Pituitary Gland | Oncohema Key">
            <a:extLst>
              <a:ext uri="{FF2B5EF4-FFF2-40B4-BE49-F238E27FC236}">
                <a16:creationId xmlns:a16="http://schemas.microsoft.com/office/drawing/2014/main" id="{E2B85D59-8748-7754-C4BA-34DB48498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86116"/>
            <a:ext cx="6532959" cy="4328086"/>
          </a:xfrm>
          <a:prstGeom prst="rect">
            <a:avLst/>
          </a:prstGeom>
          <a:noFill/>
          <a:ln w="5715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DF07C0C5-93F1-2083-AF29-72CE66BA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8948" y="6149076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6894C39A-9160-354C-1B5D-021D37678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3536" y="20881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12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F8F9B24-9EF7-D168-8D64-2D5E6150C483}"/>
              </a:ext>
            </a:extLst>
          </p:cNvPr>
          <p:cNvSpPr/>
          <p:nvPr/>
        </p:nvSpPr>
        <p:spPr>
          <a:xfrm>
            <a:off x="228600" y="101025"/>
            <a:ext cx="2141740" cy="584775"/>
          </a:xfrm>
          <a:prstGeom prst="rect">
            <a:avLst/>
          </a:prstGeom>
          <a:ln w="76200">
            <a:solidFill>
              <a:srgbClr val="16F621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Dura Mater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106910-F9CC-DD42-C1B9-A0910B45B3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</a:p>
        </p:txBody>
      </p:sp>
    </p:spTree>
    <p:extLst>
      <p:ext uri="{BB962C8B-B14F-4D97-AF65-F5344CB8AC3E}">
        <p14:creationId xmlns:p14="http://schemas.microsoft.com/office/powerpoint/2010/main" val="3330354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DE9353C-EAEC-5FBD-8844-9E797C909FD9}"/>
              </a:ext>
            </a:extLst>
          </p:cNvPr>
          <p:cNvSpPr/>
          <p:nvPr/>
        </p:nvSpPr>
        <p:spPr>
          <a:xfrm>
            <a:off x="152400" y="152400"/>
            <a:ext cx="3807837" cy="584775"/>
          </a:xfrm>
          <a:prstGeom prst="rect">
            <a:avLst/>
          </a:prstGeom>
          <a:solidFill>
            <a:srgbClr val="CCFF66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00FF"/>
                </a:solidFill>
              </a:rPr>
              <a:t>Dural Venous Sinuses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73B35CA-FB63-5006-50A6-6B7D9DB07FC0}"/>
              </a:ext>
            </a:extLst>
          </p:cNvPr>
          <p:cNvSpPr/>
          <p:nvPr/>
        </p:nvSpPr>
        <p:spPr>
          <a:xfrm>
            <a:off x="228600" y="762000"/>
            <a:ext cx="116683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venous sinuses of the cranial cavity </a:t>
            </a:r>
            <a:r>
              <a:rPr lang="en-GB" sz="2400" b="1" dirty="0">
                <a:latin typeface="Candara" pitchFamily="34" charset="0"/>
              </a:rPr>
              <a:t>are situated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between the layers of the dura mater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dirty="0">
                <a:latin typeface="Candara" pitchFamily="34" charset="0"/>
              </a:rPr>
              <a:t>Their main function is to receive blood from the brain through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cerebral veins</a:t>
            </a:r>
            <a:r>
              <a:rPr lang="en-GB" sz="2400" b="1" dirty="0">
                <a:latin typeface="Candara" pitchFamily="34" charset="0"/>
              </a:rPr>
              <a:t> and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cerebrospinal fluid </a:t>
            </a:r>
            <a:r>
              <a:rPr lang="en-GB" sz="2400" b="1" dirty="0">
                <a:latin typeface="Candara" pitchFamily="34" charset="0"/>
              </a:rPr>
              <a:t>from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subarachnoid space </a:t>
            </a:r>
            <a:r>
              <a:rPr lang="en-GB" sz="2400" b="1" dirty="0">
                <a:latin typeface="Candara" pitchFamily="34" charset="0"/>
              </a:rPr>
              <a:t>through the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arachnoid villi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u="sng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blood in the dural sinuses ultimately drains into </a:t>
            </a:r>
            <a:r>
              <a:rPr lang="en-GB" sz="2400" b="1" u="sng" dirty="0">
                <a:solidFill>
                  <a:srgbClr val="0000FF"/>
                </a:solidFill>
                <a:latin typeface="Candara" pitchFamily="34" charset="0"/>
              </a:rPr>
              <a:t>the internal jugular veins </a:t>
            </a:r>
            <a:r>
              <a:rPr lang="en-GB" sz="2400" b="1" u="sng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in the neck</a:t>
            </a:r>
            <a:r>
              <a:rPr lang="en-GB" sz="2400" b="1" dirty="0">
                <a:latin typeface="Candara" pitchFamily="34" charset="0"/>
              </a:rPr>
              <a:t>. </a:t>
            </a:r>
          </a:p>
        </p:txBody>
      </p:sp>
      <p:pic>
        <p:nvPicPr>
          <p:cNvPr id="4" name="Picture 2" descr="http://blog.kkaggarwal.com/wp-content/uploads/2013/01/Cerebral_veins_and_sinuses.jpg">
            <a:extLst>
              <a:ext uri="{FF2B5EF4-FFF2-40B4-BE49-F238E27FC236}">
                <a16:creationId xmlns:a16="http://schemas.microsoft.com/office/drawing/2014/main" id="{23109A3D-3705-6E33-4758-4B38DF89D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84319" y="2788505"/>
            <a:ext cx="3486150" cy="3917095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pic>
        <p:nvPicPr>
          <p:cNvPr id="5" name="Picture 4" descr="http://classconnection.s3.amazonaws.com/340/flashcards/550340/png/screen_shot_2012-07-22_at_83454_pm1342953318840.png">
            <a:extLst>
              <a:ext uri="{FF2B5EF4-FFF2-40B4-BE49-F238E27FC236}">
                <a16:creationId xmlns:a16="http://schemas.microsoft.com/office/drawing/2014/main" id="{929C4608-BDAA-0DB2-8DB2-38E1CB524B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000" b="12000"/>
          <a:stretch>
            <a:fillRect/>
          </a:stretch>
        </p:blipFill>
        <p:spPr bwMode="auto">
          <a:xfrm>
            <a:off x="1945532" y="2789041"/>
            <a:ext cx="5727969" cy="3916559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6E72553D-E232-757C-DB9D-141A390742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465402" y="556487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DF11E6FF-3E4A-E166-4879-08AFDC96D5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3536" y="20881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13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4DFDE32F-F204-AD6B-C106-BD42E8535B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5747440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</a:p>
        </p:txBody>
      </p:sp>
    </p:spTree>
    <p:extLst>
      <p:ext uri="{BB962C8B-B14F-4D97-AF65-F5344CB8AC3E}">
        <p14:creationId xmlns:p14="http://schemas.microsoft.com/office/powerpoint/2010/main" val="1451227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BD23A45-50C8-04F1-BBC9-F68B9FC69FF8}"/>
              </a:ext>
            </a:extLst>
          </p:cNvPr>
          <p:cNvSpPr/>
          <p:nvPr/>
        </p:nvSpPr>
        <p:spPr>
          <a:xfrm>
            <a:off x="56562" y="754466"/>
            <a:ext cx="7409467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dirty="0">
                <a:latin typeface="Candara" pitchFamily="34" charset="0"/>
              </a:rPr>
              <a:t>The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dural sinuses </a:t>
            </a:r>
            <a:r>
              <a:rPr lang="en-GB" sz="2400" b="1" dirty="0">
                <a:latin typeface="Candara" pitchFamily="34" charset="0"/>
              </a:rPr>
              <a:t>are lined by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endothelium</a:t>
            </a:r>
            <a:r>
              <a:rPr lang="en-GB" sz="2400" b="1" dirty="0">
                <a:latin typeface="Candara" pitchFamily="34" charset="0"/>
              </a:rPr>
              <a:t>, and their walls are thick but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devoid of muscular tissue</a:t>
            </a:r>
            <a:r>
              <a:rPr lang="en-GB" sz="2400" b="1" dirty="0"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endParaRPr lang="en-GB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They have no valves. </a:t>
            </a:r>
            <a:endParaRPr lang="en-US" sz="2400" b="1" dirty="0">
              <a:solidFill>
                <a:srgbClr val="FF0000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endParaRPr lang="en-GB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Emissary veins</a:t>
            </a:r>
            <a:r>
              <a:rPr lang="en-GB" sz="2400" b="1" dirty="0">
                <a:latin typeface="Candara" pitchFamily="34" charset="0"/>
              </a:rPr>
              <a:t>, which are also valveless, connect the dural venous sinuses with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diploic veins </a:t>
            </a:r>
            <a:r>
              <a:rPr lang="en-GB" sz="2400" b="1" dirty="0">
                <a:latin typeface="Candara" pitchFamily="34" charset="0"/>
              </a:rPr>
              <a:t>of the skull and with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veins of the scalp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56829BA-22DD-99B9-5EB5-4B87A45CD246}"/>
              </a:ext>
            </a:extLst>
          </p:cNvPr>
          <p:cNvSpPr/>
          <p:nvPr/>
        </p:nvSpPr>
        <p:spPr>
          <a:xfrm>
            <a:off x="152400" y="152400"/>
            <a:ext cx="3807837" cy="584775"/>
          </a:xfrm>
          <a:prstGeom prst="rect">
            <a:avLst/>
          </a:prstGeom>
          <a:solidFill>
            <a:srgbClr val="CCFF66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00FF"/>
                </a:solidFill>
              </a:rPr>
              <a:t>Dural Venous Sinuses</a:t>
            </a:r>
          </a:p>
        </p:txBody>
      </p:sp>
      <p:pic>
        <p:nvPicPr>
          <p:cNvPr id="4" name="Picture 2" descr="http://epomedicine.com/wp-content/uploads/2016/08/dural-reflections-and-venous-sinuses.jpg">
            <a:extLst>
              <a:ext uri="{FF2B5EF4-FFF2-40B4-BE49-F238E27FC236}">
                <a16:creationId xmlns:a16="http://schemas.microsoft.com/office/drawing/2014/main" id="{B5BF1A7F-A8ED-0A5F-60FB-F93CA4B44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5008" y="3912124"/>
            <a:ext cx="4306208" cy="2835946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pic>
        <p:nvPicPr>
          <p:cNvPr id="5" name="Picture 4" descr="http://edutoolanatomy.wikispaces.com/file/view/showimage%5b7%5d.jpg/280041658/369x489/showimage%5b7%5d.jpg">
            <a:extLst>
              <a:ext uri="{FF2B5EF4-FFF2-40B4-BE49-F238E27FC236}">
                <a16:creationId xmlns:a16="http://schemas.microsoft.com/office/drawing/2014/main" id="{14A5CC85-1310-F08B-D4C2-8A9C6D7C4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92462" y="829560"/>
            <a:ext cx="4389962" cy="5817592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6" name="Footer Placeholder 2">
            <a:extLst>
              <a:ext uri="{FF2B5EF4-FFF2-40B4-BE49-F238E27FC236}">
                <a16:creationId xmlns:a16="http://schemas.microsoft.com/office/drawing/2014/main" id="{E8B65272-BAE9-829D-94C7-5102980B3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4736" y="2828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7" name="Slide Number Placeholder 3">
            <a:extLst>
              <a:ext uri="{FF2B5EF4-FFF2-40B4-BE49-F238E27FC236}">
                <a16:creationId xmlns:a16="http://schemas.microsoft.com/office/drawing/2014/main" id="{A7792820-64E0-A671-47A7-9FAC68438F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3536" y="20881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BF27CD6-55A4-0BD6-7262-7E852CC9463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15843" y="208814"/>
            <a:ext cx="27432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Tuesday 27 December 2022</a:t>
            </a:r>
          </a:p>
        </p:txBody>
      </p:sp>
    </p:spTree>
    <p:extLst>
      <p:ext uri="{BB962C8B-B14F-4D97-AF65-F5344CB8AC3E}">
        <p14:creationId xmlns:p14="http://schemas.microsoft.com/office/powerpoint/2010/main" val="42671033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2A41301-7A3B-A7AA-6D92-B1DF06920D53}"/>
              </a:ext>
            </a:extLst>
          </p:cNvPr>
          <p:cNvSpPr/>
          <p:nvPr/>
        </p:nvSpPr>
        <p:spPr>
          <a:xfrm>
            <a:off x="95406" y="772454"/>
            <a:ext cx="1183849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superior sagittal sinus </a:t>
            </a:r>
            <a:r>
              <a:rPr lang="en-GB" sz="2400" b="1" dirty="0">
                <a:latin typeface="Candara" pitchFamily="34" charset="0"/>
              </a:rPr>
              <a:t>occupies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upper fixed border of the falx cerebri </a:t>
            </a:r>
            <a:r>
              <a:rPr lang="en-GB" sz="2400" b="1" dirty="0">
                <a:latin typeface="Candara" pitchFamily="34" charset="0"/>
              </a:rPr>
              <a:t>(It begins anteriorly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at the foramen cecum, </a:t>
            </a:r>
            <a:r>
              <a:rPr lang="en-GB" sz="2400" b="1" dirty="0">
                <a:latin typeface="Candara" pitchFamily="34" charset="0"/>
              </a:rPr>
              <a:t>where it occasionally receives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a vein </a:t>
            </a:r>
            <a:r>
              <a:rPr lang="en-GB" sz="2400" b="1" dirty="0">
                <a:latin typeface="Candara" pitchFamily="34" charset="0"/>
              </a:rPr>
              <a:t>from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nasal cavity</a:t>
            </a:r>
            <a:r>
              <a:rPr lang="en-GB" sz="2400" b="1" dirty="0">
                <a:latin typeface="Candara" pitchFamily="34" charset="0"/>
              </a:rPr>
              <a:t>. It runs posteriorly, grooving the vault of the skull; 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E0D6D2-8CBD-9017-B00D-7119F6432F54}"/>
              </a:ext>
            </a:extLst>
          </p:cNvPr>
          <p:cNvSpPr/>
          <p:nvPr/>
        </p:nvSpPr>
        <p:spPr>
          <a:xfrm>
            <a:off x="152400" y="152400"/>
            <a:ext cx="3807837" cy="584775"/>
          </a:xfrm>
          <a:prstGeom prst="rect">
            <a:avLst/>
          </a:prstGeom>
          <a:solidFill>
            <a:srgbClr val="CCFF66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00FF"/>
                </a:solidFill>
              </a:rPr>
              <a:t>Dural Venous Sinuses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9E64F8-2B31-2D43-15DF-31B356DFD769}"/>
              </a:ext>
            </a:extLst>
          </p:cNvPr>
          <p:cNvSpPr/>
          <p:nvPr/>
        </p:nvSpPr>
        <p:spPr>
          <a:xfrm>
            <a:off x="0" y="1896092"/>
            <a:ext cx="77249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dirty="0">
                <a:latin typeface="Candara" pitchFamily="34" charset="0"/>
              </a:rPr>
              <a:t>Its course receives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superior cerebral veins</a:t>
            </a:r>
          </a:p>
          <a:p>
            <a:r>
              <a:rPr lang="en-GB" sz="2400" b="1" dirty="0">
                <a:latin typeface="Candara" pitchFamily="34" charset="0"/>
              </a:rPr>
              <a:t>At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internal occipital protuberance</a:t>
            </a:r>
            <a:r>
              <a:rPr lang="en-GB" sz="2400" b="1" dirty="0">
                <a:latin typeface="Candara" pitchFamily="34" charset="0"/>
              </a:rPr>
              <a:t>, it is dilated to form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confluence of the sinuses </a:t>
            </a:r>
          </a:p>
        </p:txBody>
      </p:sp>
      <p:pic>
        <p:nvPicPr>
          <p:cNvPr id="12290" name="Picture 2" descr="Dural venous sinuses: Anatomy | Kenhub">
            <a:extLst>
              <a:ext uri="{FF2B5EF4-FFF2-40B4-BE49-F238E27FC236}">
                <a16:creationId xmlns:a16="http://schemas.microsoft.com/office/drawing/2014/main" id="{5EF57E4F-E944-48D2-5DAF-EA7D79537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618" y="3096421"/>
            <a:ext cx="2894029" cy="2894029"/>
          </a:xfrm>
          <a:prstGeom prst="rect">
            <a:avLst/>
          </a:prstGeom>
          <a:noFill/>
          <a:ln w="5715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130CFCB-2388-1DC8-7289-C27A7CAFA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2255" t="15625" r="39678" b="20833"/>
          <a:stretch>
            <a:fillRect/>
          </a:stretch>
        </p:blipFill>
        <p:spPr bwMode="auto">
          <a:xfrm>
            <a:off x="7724913" y="1978727"/>
            <a:ext cx="4294261" cy="4029999"/>
          </a:xfrm>
          <a:prstGeom prst="rect">
            <a:avLst/>
          </a:prstGeom>
          <a:noFill/>
          <a:ln w="57150">
            <a:solidFill>
              <a:srgbClr val="16F621"/>
            </a:solidFill>
            <a:miter lim="800000"/>
            <a:headEnd/>
            <a:tailEnd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F14EAA-52E9-3227-79B9-01DDCFEBB086}"/>
              </a:ext>
            </a:extLst>
          </p:cNvPr>
          <p:cNvSpPr txBox="1"/>
          <p:nvPr/>
        </p:nvSpPr>
        <p:spPr>
          <a:xfrm>
            <a:off x="95406" y="6027003"/>
            <a:ext cx="1218728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Here, the superior sagittal sinus usually becomes continuous with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right transverse sinus;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it is connected to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opposite transverse sinus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and receives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the occipital sinus.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B349E-61CB-3FEB-F7B3-1EE8C33136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50157" y="244898"/>
            <a:ext cx="27432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Tuesday 27 December 2022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6D0042F8-3D7B-05BA-681D-50DF208762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867400" y="28073"/>
            <a:ext cx="41148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FC372A-AC9A-2D0B-9FD7-EBDC878ED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477539" y="190504"/>
            <a:ext cx="2743200" cy="365125"/>
          </a:xfrm>
        </p:spPr>
        <p:txBody>
          <a:bodyPr/>
          <a:lstStyle/>
          <a:p>
            <a:fld id="{E3B21FA2-F7C6-4EC6-95DA-B73A73CD6F25}" type="slidenum">
              <a:rPr lang="en-US" b="1" smtClean="0">
                <a:solidFill>
                  <a:srgbClr val="FF0000"/>
                </a:solidFill>
              </a:rPr>
              <a:t>15</a:t>
            </a:fld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93496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887EE5E-30BC-66B7-F63C-2130C9F115F2}"/>
              </a:ext>
            </a:extLst>
          </p:cNvPr>
          <p:cNvSpPr/>
          <p:nvPr/>
        </p:nvSpPr>
        <p:spPr>
          <a:xfrm>
            <a:off x="152399" y="762000"/>
            <a:ext cx="1186677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inferior sagittal sinus</a:t>
            </a:r>
            <a:r>
              <a:rPr lang="en-GB" sz="2400" b="1" dirty="0">
                <a:latin typeface="Candara" pitchFamily="34" charset="0"/>
              </a:rPr>
              <a:t> occupies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free lower margin of the falx cerebri</a:t>
            </a:r>
            <a:r>
              <a:rPr lang="en-GB" sz="2400" b="1" dirty="0">
                <a:latin typeface="Candara" pitchFamily="34" charset="0"/>
              </a:rPr>
              <a:t> </a:t>
            </a:r>
          </a:p>
          <a:p>
            <a:pPr>
              <a:buFont typeface="Wingdings" pitchFamily="2" charset="2"/>
              <a:buChar char="q"/>
            </a:pPr>
            <a:r>
              <a:rPr lang="en-GB" sz="2400" b="1" dirty="0">
                <a:latin typeface="Candara" pitchFamily="34" charset="0"/>
              </a:rPr>
              <a:t>It runs backward and joins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great cerebral vein </a:t>
            </a:r>
            <a:r>
              <a:rPr lang="en-GB" sz="2400" b="1" dirty="0">
                <a:latin typeface="Candara" pitchFamily="34" charset="0"/>
              </a:rPr>
              <a:t>at the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free margin of the tentorium cerebelli to </a:t>
            </a:r>
            <a:r>
              <a:rPr lang="en-GB" sz="2400" b="1" dirty="0">
                <a:latin typeface="Candara" pitchFamily="34" charset="0"/>
              </a:rPr>
              <a:t>form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straight sinus </a:t>
            </a:r>
          </a:p>
          <a:p>
            <a:pPr>
              <a:buFont typeface="Wingdings" pitchFamily="2" charset="2"/>
              <a:buChar char="q"/>
            </a:pPr>
            <a:r>
              <a:rPr lang="en-GB" sz="2400" b="1" dirty="0">
                <a:latin typeface="Candara" pitchFamily="34" charset="0"/>
              </a:rPr>
              <a:t>It receives a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few cerebral veins </a:t>
            </a:r>
            <a:r>
              <a:rPr lang="en-GB" sz="2400" b="1" dirty="0">
                <a:latin typeface="Candara" pitchFamily="34" charset="0"/>
              </a:rPr>
              <a:t>from the medial surface of the cerebral hemispheres.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2EB8BCF-3253-043E-1676-9E2547885650}"/>
              </a:ext>
            </a:extLst>
          </p:cNvPr>
          <p:cNvSpPr/>
          <p:nvPr/>
        </p:nvSpPr>
        <p:spPr>
          <a:xfrm>
            <a:off x="152400" y="152400"/>
            <a:ext cx="3807837" cy="584775"/>
          </a:xfrm>
          <a:prstGeom prst="rect">
            <a:avLst/>
          </a:prstGeom>
          <a:solidFill>
            <a:srgbClr val="CCFF66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00FF"/>
                </a:solidFill>
              </a:rPr>
              <a:t>Dural Venous Sinuses</a:t>
            </a:r>
          </a:p>
        </p:txBody>
      </p:sp>
      <p:pic>
        <p:nvPicPr>
          <p:cNvPr id="4" name="Picture 9" descr="http://classconnection.s3.amazonaws.com/280/flashcards/2993280/png/veins313489389587241366543258587.png">
            <a:extLst>
              <a:ext uri="{FF2B5EF4-FFF2-40B4-BE49-F238E27FC236}">
                <a16:creationId xmlns:a16="http://schemas.microsoft.com/office/drawing/2014/main" id="{288E9FD6-39CD-5E5E-7247-4C3FEBB64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64907" y="2560445"/>
            <a:ext cx="3899709" cy="4161030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5" name="Date Placeholder 8">
            <a:extLst>
              <a:ext uri="{FF2B5EF4-FFF2-40B4-BE49-F238E27FC236}">
                <a16:creationId xmlns:a16="http://schemas.microsoft.com/office/drawing/2014/main" id="{6E974A20-6782-1FE7-29F1-67A95C6AE4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875834" y="239646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Footer Placeholder 10">
            <a:extLst>
              <a:ext uri="{FF2B5EF4-FFF2-40B4-BE49-F238E27FC236}">
                <a16:creationId xmlns:a16="http://schemas.microsoft.com/office/drawing/2014/main" id="{86CCD5AB-B328-598F-B526-1160C54D4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0"/>
            <a:ext cx="3124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4" descr="http://classconnection.s3.amazonaws.com/340/flashcards/550340/png/screen_shot_2012-07-22_at_83454_pm1342953318840.png">
            <a:extLst>
              <a:ext uri="{FF2B5EF4-FFF2-40B4-BE49-F238E27FC236}">
                <a16:creationId xmlns:a16="http://schemas.microsoft.com/office/drawing/2014/main" id="{50A6F9ED-BC0E-C899-E58F-C56A23346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t="8000" b="12000"/>
          <a:stretch>
            <a:fillRect/>
          </a:stretch>
        </p:blipFill>
        <p:spPr bwMode="auto">
          <a:xfrm>
            <a:off x="5850593" y="2657769"/>
            <a:ext cx="5800834" cy="3966381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05639AB-1531-D064-9998-C4B2B57DF1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5560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1BDDAF-89A5-D5E9-824D-00BCAD19A2AA}"/>
              </a:ext>
            </a:extLst>
          </p:cNvPr>
          <p:cNvSpPr/>
          <p:nvPr/>
        </p:nvSpPr>
        <p:spPr>
          <a:xfrm>
            <a:off x="76200" y="762000"/>
            <a:ext cx="119860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straight sinus </a:t>
            </a:r>
            <a:r>
              <a:rPr lang="en-GB" sz="2400" b="1" dirty="0">
                <a:latin typeface="Candara" pitchFamily="34" charset="0"/>
              </a:rPr>
              <a:t>occupies the line of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junction of the falx cerebri </a:t>
            </a:r>
            <a:r>
              <a:rPr lang="en-GB" sz="2400" b="1" dirty="0">
                <a:latin typeface="Candara" pitchFamily="34" charset="0"/>
              </a:rPr>
              <a:t>with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tentorium cerebelli </a:t>
            </a:r>
          </a:p>
          <a:p>
            <a:pPr>
              <a:buFont typeface="Wingdings" pitchFamily="2" charset="2"/>
              <a:buChar char="q"/>
            </a:pPr>
            <a:r>
              <a:rPr lang="en-GB" sz="2400" b="1" dirty="0">
                <a:latin typeface="Candara" pitchFamily="34" charset="0"/>
              </a:rPr>
              <a:t>It is formed by the union of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inferior sagittal sinus </a:t>
            </a:r>
            <a:r>
              <a:rPr lang="en-GB" sz="2400" b="1" dirty="0">
                <a:latin typeface="Candara" pitchFamily="34" charset="0"/>
              </a:rPr>
              <a:t>with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great cerebral vein. </a:t>
            </a:r>
            <a:r>
              <a:rPr lang="en-GB" sz="2400" b="1" dirty="0">
                <a:latin typeface="Candara" pitchFamily="34" charset="0"/>
              </a:rPr>
              <a:t>It ends by turning to the left (sometimes to the right) to form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transverse sinus.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EFDDCBE-85FB-C4BB-466F-5A4644F9092C}"/>
              </a:ext>
            </a:extLst>
          </p:cNvPr>
          <p:cNvSpPr/>
          <p:nvPr/>
        </p:nvSpPr>
        <p:spPr>
          <a:xfrm>
            <a:off x="152400" y="152400"/>
            <a:ext cx="3807837" cy="584775"/>
          </a:xfrm>
          <a:prstGeom prst="rect">
            <a:avLst/>
          </a:prstGeom>
          <a:solidFill>
            <a:srgbClr val="CCFF66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00FF"/>
                </a:solidFill>
              </a:rPr>
              <a:t>Dural Venous Sinuses</a:t>
            </a:r>
          </a:p>
        </p:txBody>
      </p:sp>
      <p:pic>
        <p:nvPicPr>
          <p:cNvPr id="4" name="Picture 2" descr="https://classconnection.s3.amazonaws.com/184/flashcards/1904184/jpg/picture51350057533459.jpg">
            <a:extLst>
              <a:ext uri="{FF2B5EF4-FFF2-40B4-BE49-F238E27FC236}">
                <a16:creationId xmlns:a16="http://schemas.microsoft.com/office/drawing/2014/main" id="{3569E0D5-E056-6818-AC5B-7C9A5A010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757" t="54044"/>
          <a:stretch>
            <a:fillRect/>
          </a:stretch>
        </p:blipFill>
        <p:spPr bwMode="auto">
          <a:xfrm>
            <a:off x="5108642" y="2512377"/>
            <a:ext cx="6775315" cy="3980498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298E9-79FB-AD7D-7C2B-B19F1AC19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492875"/>
            <a:ext cx="22860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373D0-47A3-01A0-0448-C4AF0E20C1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492875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17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2E70A59F-AE25-EAB7-6333-E98282626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00A74C4C-1EA3-B6CF-F0F0-5A4085F0B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22255" t="15625" r="39678" b="20833"/>
          <a:stretch>
            <a:fillRect/>
          </a:stretch>
        </p:blipFill>
        <p:spPr bwMode="auto">
          <a:xfrm>
            <a:off x="457200" y="2397268"/>
            <a:ext cx="4294261" cy="4029999"/>
          </a:xfrm>
          <a:prstGeom prst="rect">
            <a:avLst/>
          </a:prstGeom>
          <a:noFill/>
          <a:ln w="57150">
            <a:solidFill>
              <a:srgbClr val="16F62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677501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5ADBE6B-1991-0E9E-DF83-8A2C3329BC7B}"/>
              </a:ext>
            </a:extLst>
          </p:cNvPr>
          <p:cNvSpPr/>
          <p:nvPr/>
        </p:nvSpPr>
        <p:spPr>
          <a:xfrm>
            <a:off x="152400" y="152400"/>
            <a:ext cx="3807837" cy="584775"/>
          </a:xfrm>
          <a:prstGeom prst="rect">
            <a:avLst/>
          </a:prstGeom>
          <a:solidFill>
            <a:srgbClr val="CCFF66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00FF"/>
                </a:solidFill>
              </a:rPr>
              <a:t>Dural Venous Sinuses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7B55476-D5B7-683A-20D7-78C7DCDD0F57}"/>
              </a:ext>
            </a:extLst>
          </p:cNvPr>
          <p:cNvSpPr/>
          <p:nvPr/>
        </p:nvSpPr>
        <p:spPr>
          <a:xfrm>
            <a:off x="152400" y="762000"/>
            <a:ext cx="1190989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transverse sinuses </a:t>
            </a:r>
            <a:r>
              <a:rPr lang="en-GB" sz="2400" b="1" dirty="0">
                <a:latin typeface="Candara" pitchFamily="34" charset="0"/>
              </a:rPr>
              <a:t>are paired structures that begin at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internal occipital protuberance </a:t>
            </a:r>
          </a:p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right sinus </a:t>
            </a:r>
            <a:r>
              <a:rPr lang="en-GB" sz="2400" b="1" dirty="0">
                <a:latin typeface="Candara" pitchFamily="34" charset="0"/>
              </a:rPr>
              <a:t>is usually continuous with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superior sagittal sinus</a:t>
            </a:r>
            <a:r>
              <a:rPr lang="en-GB" sz="2400" b="1" dirty="0">
                <a:latin typeface="Candara" pitchFamily="34" charset="0"/>
              </a:rPr>
              <a:t>, and the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left is </a:t>
            </a:r>
            <a:r>
              <a:rPr lang="en-GB" sz="2400" b="1" dirty="0">
                <a:latin typeface="Candara" pitchFamily="34" charset="0"/>
              </a:rPr>
              <a:t>continuous with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straight sinus</a:t>
            </a:r>
            <a:r>
              <a:rPr lang="en-GB" sz="2400" b="1" dirty="0">
                <a:latin typeface="Candara" pitchFamily="34" charset="0"/>
              </a:rPr>
              <a:t>. </a:t>
            </a:r>
          </a:p>
        </p:txBody>
      </p:sp>
      <p:pic>
        <p:nvPicPr>
          <p:cNvPr id="4" name="Picture 2" descr="http://blog.kkaggarwal.com/wp-content/uploads/2013/01/Cerebral_veins_and_sinuses.jpg">
            <a:extLst>
              <a:ext uri="{FF2B5EF4-FFF2-40B4-BE49-F238E27FC236}">
                <a16:creationId xmlns:a16="http://schemas.microsoft.com/office/drawing/2014/main" id="{A6B401C3-A134-A846-CD58-28CC2C103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25319" y="2245784"/>
            <a:ext cx="4036979" cy="4536016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C3C0092-EED4-C47F-76C6-8BCA2703994C}"/>
              </a:ext>
            </a:extLst>
          </p:cNvPr>
          <p:cNvSpPr/>
          <p:nvPr/>
        </p:nvSpPr>
        <p:spPr>
          <a:xfrm>
            <a:off x="152400" y="5495835"/>
            <a:ext cx="78729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latin typeface="Candara" pitchFamily="34" charset="0"/>
              </a:rPr>
              <a:t>Each sinus occupies the attached margin of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tentorium cerebelli</a:t>
            </a:r>
            <a:r>
              <a:rPr lang="en-GB" sz="2400" b="1" dirty="0">
                <a:latin typeface="Candara" pitchFamily="34" charset="0"/>
              </a:rPr>
              <a:t>, grooving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occipital bone </a:t>
            </a:r>
            <a:r>
              <a:rPr lang="en-GB" sz="2400" b="1" dirty="0">
                <a:latin typeface="Candara" pitchFamily="34" charset="0"/>
              </a:rPr>
              <a:t>and the posteroinferior angle of the parietal bone. 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849C7D50-DA2B-3F40-5286-FDC7E682FD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010400" y="3048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A9884968-9B21-6377-D691-6F6C62564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0906" y="258762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18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0A69E04D-257B-2FC0-928E-F446CE475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48400" y="762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9" name="Picture 2" descr="http://epomedicine.com/wp-content/uploads/2016/08/dural-reflections-and-venous-sinuses.jpg">
            <a:extLst>
              <a:ext uri="{FF2B5EF4-FFF2-40B4-BE49-F238E27FC236}">
                <a16:creationId xmlns:a16="http://schemas.microsoft.com/office/drawing/2014/main" id="{67E98326-138B-F784-0734-656FF66540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77830" y="2322415"/>
            <a:ext cx="4688608" cy="3087784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</p:spTree>
    <p:extLst>
      <p:ext uri="{BB962C8B-B14F-4D97-AF65-F5344CB8AC3E}">
        <p14:creationId xmlns:p14="http://schemas.microsoft.com/office/powerpoint/2010/main" val="35395379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3CE1188-668B-5697-2079-6EFAD0BA1836}"/>
              </a:ext>
            </a:extLst>
          </p:cNvPr>
          <p:cNvSpPr/>
          <p:nvPr/>
        </p:nvSpPr>
        <p:spPr>
          <a:xfrm>
            <a:off x="0" y="737175"/>
            <a:ext cx="118045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transverse sinuses </a:t>
            </a:r>
            <a:r>
              <a:rPr lang="en-GB" sz="2400" b="1" dirty="0">
                <a:latin typeface="Candara" pitchFamily="34" charset="0"/>
              </a:rPr>
              <a:t>receive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superior petrosal sinuses</a:t>
            </a:r>
            <a:r>
              <a:rPr lang="en-GB" sz="2400" b="1" dirty="0">
                <a:latin typeface="Candara" pitchFamily="34" charset="0"/>
              </a:rPr>
              <a:t>,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inferior cerebral </a:t>
            </a:r>
            <a:r>
              <a:rPr lang="en-GB" sz="2400" b="1" dirty="0">
                <a:latin typeface="Candara" pitchFamily="34" charset="0"/>
              </a:rPr>
              <a:t>and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cerebellar veins, </a:t>
            </a:r>
            <a:r>
              <a:rPr lang="en-GB" sz="2400" b="1" dirty="0">
                <a:latin typeface="Candara" pitchFamily="34" charset="0"/>
              </a:rPr>
              <a:t>and the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diploic veins</a:t>
            </a:r>
            <a:r>
              <a:rPr lang="en-GB" sz="2400" b="1" dirty="0">
                <a:latin typeface="Candara" pitchFamily="34" charset="0"/>
              </a:rPr>
              <a:t>. </a:t>
            </a:r>
          </a:p>
          <a:p>
            <a:r>
              <a:rPr lang="en-GB" sz="2400" b="1" dirty="0">
                <a:latin typeface="Candara" pitchFamily="34" charset="0"/>
              </a:rPr>
              <a:t>They end by turning downward as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sigmoid sinuses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CAC5FC7-24E9-57FB-8D3B-EBE643250176}"/>
              </a:ext>
            </a:extLst>
          </p:cNvPr>
          <p:cNvSpPr/>
          <p:nvPr/>
        </p:nvSpPr>
        <p:spPr>
          <a:xfrm>
            <a:off x="152400" y="152400"/>
            <a:ext cx="3807837" cy="584775"/>
          </a:xfrm>
          <a:prstGeom prst="rect">
            <a:avLst/>
          </a:prstGeom>
          <a:solidFill>
            <a:srgbClr val="CCFF66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00FF"/>
                </a:solidFill>
              </a:rPr>
              <a:t>Dural Venous Sinuses</a:t>
            </a:r>
          </a:p>
        </p:txBody>
      </p:sp>
      <p:pic>
        <p:nvPicPr>
          <p:cNvPr id="4" name="Picture 4" descr="http://what-when-how.com/wp-content/uploads/2012/04/tmp1424_thumb4.jpg">
            <a:extLst>
              <a:ext uri="{FF2B5EF4-FFF2-40B4-BE49-F238E27FC236}">
                <a16:creationId xmlns:a16="http://schemas.microsoft.com/office/drawing/2014/main" id="{95B793A3-2995-6210-3469-6C1D718DD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r="546" b="53125"/>
          <a:stretch>
            <a:fillRect/>
          </a:stretch>
        </p:blipFill>
        <p:spPr bwMode="auto">
          <a:xfrm>
            <a:off x="228599" y="2436779"/>
            <a:ext cx="7032558" cy="3477638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pic>
        <p:nvPicPr>
          <p:cNvPr id="5" name="Picture 4" descr="http://classconnection.s3.amazonaws.com/112/flashcards/1804112/png/veins31348938958724.png">
            <a:extLst>
              <a:ext uri="{FF2B5EF4-FFF2-40B4-BE49-F238E27FC236}">
                <a16:creationId xmlns:a16="http://schemas.microsoft.com/office/drawing/2014/main" id="{5A475D58-6380-CABC-4FEF-22B20F14C9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35703" y="1864468"/>
            <a:ext cx="4427698" cy="4724400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617F81B2-ABAD-CEF5-D9AC-5A8C39F57CB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24840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</a:p>
        </p:txBody>
      </p:sp>
      <p:sp>
        <p:nvSpPr>
          <p:cNvPr id="7" name="Slide Number Placeholder 7">
            <a:extLst>
              <a:ext uri="{FF2B5EF4-FFF2-40B4-BE49-F238E27FC236}">
                <a16:creationId xmlns:a16="http://schemas.microsoft.com/office/drawing/2014/main" id="{BFA2D1C0-A72E-3342-930A-B970C98BE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47700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19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64469038-9483-1376-ECD8-69C3BE11E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-304800" y="60198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49638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0A5A0C7-A4BA-127F-729C-B76F28D0B1AD}"/>
              </a:ext>
            </a:extLst>
          </p:cNvPr>
          <p:cNvSpPr/>
          <p:nvPr/>
        </p:nvSpPr>
        <p:spPr>
          <a:xfrm>
            <a:off x="174396" y="101189"/>
            <a:ext cx="4662815" cy="584775"/>
          </a:xfrm>
          <a:prstGeom prst="rect">
            <a:avLst/>
          </a:prstGeom>
          <a:ln w="76200">
            <a:solidFill>
              <a:srgbClr val="16F621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The Meninges of the Brain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2E745AB-0151-4C2C-C858-FAF8FA9AC7E2}"/>
              </a:ext>
            </a:extLst>
          </p:cNvPr>
          <p:cNvSpPr/>
          <p:nvPr/>
        </p:nvSpPr>
        <p:spPr>
          <a:xfrm>
            <a:off x="71094" y="765899"/>
            <a:ext cx="119414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The brain </a:t>
            </a:r>
            <a:r>
              <a:rPr lang="en-GB" sz="2400" b="1" dirty="0">
                <a:latin typeface="Candara" panose="020E0502030303020204" pitchFamily="34" charset="0"/>
              </a:rPr>
              <a:t>in the skull and </a:t>
            </a:r>
            <a:r>
              <a:rPr lang="en-GB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the spinal cord </a:t>
            </a:r>
            <a:r>
              <a:rPr lang="en-GB" sz="2400" b="1" dirty="0">
                <a:latin typeface="Candara" panose="020E0502030303020204" pitchFamily="34" charset="0"/>
              </a:rPr>
              <a:t>in the vertebral column are surrounded by three protective membranes, or </a:t>
            </a:r>
            <a:r>
              <a:rPr lang="en-GB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meninges:</a:t>
            </a:r>
          </a:p>
          <a:p>
            <a:endParaRPr lang="en-GB" sz="2400" b="1" dirty="0">
              <a:solidFill>
                <a:srgbClr val="0000FF"/>
              </a:solidFill>
              <a:latin typeface="Candara" panose="020E0502030303020204" pitchFamily="34" charset="0"/>
            </a:endParaRPr>
          </a:p>
          <a:p>
            <a:r>
              <a:rPr lang="en-GB" sz="2400" b="1" dirty="0">
                <a:latin typeface="Candara" panose="020E0502030303020204" pitchFamily="34" charset="0"/>
              </a:rPr>
              <a:t> </a:t>
            </a:r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dura mater</a:t>
            </a:r>
            <a:r>
              <a:rPr lang="en-GB" sz="2800" b="1" dirty="0">
                <a:latin typeface="Candara" panose="020E0502030303020204" pitchFamily="34" charset="0"/>
              </a:rPr>
              <a:t>, </a:t>
            </a:r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arachnoid mater</a:t>
            </a:r>
            <a:r>
              <a:rPr lang="en-GB" sz="2800" b="1" dirty="0">
                <a:latin typeface="Candara" panose="020E0502030303020204" pitchFamily="34" charset="0"/>
              </a:rPr>
              <a:t>, and </a:t>
            </a:r>
            <a:r>
              <a:rPr lang="en-GB" sz="2800" b="1" dirty="0">
                <a:solidFill>
                  <a:srgbClr val="FF0000"/>
                </a:solidFill>
                <a:latin typeface="Candara" panose="020E0502030303020204" pitchFamily="34" charset="0"/>
              </a:rPr>
              <a:t>the pia mater.</a:t>
            </a:r>
            <a:endParaRPr lang="en-GB" sz="2400" b="1" dirty="0">
              <a:solidFill>
                <a:srgbClr val="FF0000"/>
              </a:solidFill>
              <a:latin typeface="Candara" panose="020E0502030303020204" pitchFamily="34" charset="0"/>
            </a:endParaRPr>
          </a:p>
        </p:txBody>
      </p:sp>
      <p:sp>
        <p:nvSpPr>
          <p:cNvPr id="6" name="Slide Number Placeholder 7">
            <a:extLst>
              <a:ext uri="{FF2B5EF4-FFF2-40B4-BE49-F238E27FC236}">
                <a16:creationId xmlns:a16="http://schemas.microsoft.com/office/drawing/2014/main" id="{B166D73F-3AA9-EF4A-8BED-452501DFC28B}"/>
              </a:ext>
            </a:extLst>
          </p:cNvPr>
          <p:cNvSpPr txBox="1">
            <a:spLocks/>
          </p:cNvSpPr>
          <p:nvPr/>
        </p:nvSpPr>
        <p:spPr>
          <a:xfrm>
            <a:off x="8251596" y="6356514"/>
            <a:ext cx="457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Footer Placeholder 8">
            <a:extLst>
              <a:ext uri="{FF2B5EF4-FFF2-40B4-BE49-F238E27FC236}">
                <a16:creationId xmlns:a16="http://schemas.microsoft.com/office/drawing/2014/main" id="{4B2A07E4-AB6A-75F4-B1AA-F0410DB727B2}"/>
              </a:ext>
            </a:extLst>
          </p:cNvPr>
          <p:cNvSpPr txBox="1">
            <a:spLocks/>
          </p:cNvSpPr>
          <p:nvPr/>
        </p:nvSpPr>
        <p:spPr>
          <a:xfrm>
            <a:off x="4408013" y="6410528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pic>
        <p:nvPicPr>
          <p:cNvPr id="1026" name="Picture 2" descr="Meninges: Function and Layers, and Health Problems">
            <a:extLst>
              <a:ext uri="{FF2B5EF4-FFF2-40B4-BE49-F238E27FC236}">
                <a16:creationId xmlns:a16="http://schemas.microsoft.com/office/drawing/2014/main" id="{3F6F3689-E246-1B0D-8BE6-88842FE7A7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9" b="5446"/>
          <a:stretch/>
        </p:blipFill>
        <p:spPr bwMode="auto">
          <a:xfrm>
            <a:off x="211203" y="2988758"/>
            <a:ext cx="6418475" cy="3367755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eninges brain Royalty Free Vector Image - VectorStock">
            <a:extLst>
              <a:ext uri="{FF2B5EF4-FFF2-40B4-BE49-F238E27FC236}">
                <a16:creationId xmlns:a16="http://schemas.microsoft.com/office/drawing/2014/main" id="{F9078DF5-5FFC-02B7-1950-6E96A688E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8464" y="2585137"/>
            <a:ext cx="5044034" cy="4136338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07D15D-16E3-2F10-A92A-925A52F1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35494" y="6391686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Tuesday 27 December 2022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2BD2123-391D-5AD2-AFA4-E3D964F60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5027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6">
            <a:extLst>
              <a:ext uri="{FF2B5EF4-FFF2-40B4-BE49-F238E27FC236}">
                <a16:creationId xmlns:a16="http://schemas.microsoft.com/office/drawing/2014/main" id="{FF297411-025C-F1D0-9ACA-27C4B7AC5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299515" y="204869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</a:p>
        </p:txBody>
      </p:sp>
      <p:sp>
        <p:nvSpPr>
          <p:cNvPr id="3" name="Slide Number Placeholder 7">
            <a:extLst>
              <a:ext uri="{FF2B5EF4-FFF2-40B4-BE49-F238E27FC236}">
                <a16:creationId xmlns:a16="http://schemas.microsoft.com/office/drawing/2014/main" id="{E4F5C8B3-FAD6-1728-B336-1625DAE23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69571" y="12458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20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Footer Placeholder 8">
            <a:extLst>
              <a:ext uri="{FF2B5EF4-FFF2-40B4-BE49-F238E27FC236}">
                <a16:creationId xmlns:a16="http://schemas.microsoft.com/office/drawing/2014/main" id="{F07D57F4-5840-0DE7-699E-FC8CD2119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773971" y="79662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E23FC9-C1F6-6066-E7C4-FAEA482E7BBB}"/>
              </a:ext>
            </a:extLst>
          </p:cNvPr>
          <p:cNvSpPr/>
          <p:nvPr/>
        </p:nvSpPr>
        <p:spPr>
          <a:xfrm>
            <a:off x="152400" y="1735353"/>
            <a:ext cx="6461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Candara" pitchFamily="34" charset="0"/>
              </a:rPr>
              <a:t>Each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superior sinus </a:t>
            </a:r>
            <a:r>
              <a:rPr lang="en-GB" sz="2400" b="1" dirty="0">
                <a:latin typeface="Candara" pitchFamily="34" charset="0"/>
              </a:rPr>
              <a:t>drains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cavernous sinus </a:t>
            </a:r>
            <a:r>
              <a:rPr lang="en-GB" sz="2400" b="1" dirty="0">
                <a:latin typeface="Candara" pitchFamily="34" charset="0"/>
              </a:rPr>
              <a:t>into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transverse sinus</a:t>
            </a:r>
            <a:r>
              <a:rPr lang="en-GB" sz="2400" b="1" dirty="0">
                <a:latin typeface="Candara" pitchFamily="34" charset="0"/>
              </a:rPr>
              <a:t>, and each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inferior sinus </a:t>
            </a:r>
            <a:r>
              <a:rPr lang="en-GB" sz="2400" b="1" dirty="0">
                <a:latin typeface="Candara" pitchFamily="34" charset="0"/>
              </a:rPr>
              <a:t>drains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cavernous sinus </a:t>
            </a:r>
            <a:r>
              <a:rPr lang="en-GB" sz="2400" b="1" dirty="0">
                <a:latin typeface="Candara" pitchFamily="34" charset="0"/>
              </a:rPr>
              <a:t>into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internal jugular vein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94E328-D553-6F6B-11D2-DCCA43456492}"/>
              </a:ext>
            </a:extLst>
          </p:cNvPr>
          <p:cNvSpPr/>
          <p:nvPr/>
        </p:nvSpPr>
        <p:spPr>
          <a:xfrm>
            <a:off x="152400" y="152400"/>
            <a:ext cx="3807837" cy="584775"/>
          </a:xfrm>
          <a:prstGeom prst="rect">
            <a:avLst/>
          </a:prstGeom>
          <a:solidFill>
            <a:srgbClr val="CCFF66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00FF"/>
                </a:solidFill>
              </a:rPr>
              <a:t>Dural Venous Sinuses</a:t>
            </a:r>
          </a:p>
        </p:txBody>
      </p:sp>
      <p:pic>
        <p:nvPicPr>
          <p:cNvPr id="15362" name="Picture 2" descr="Sinuses Diagram | Quizlet">
            <a:extLst>
              <a:ext uri="{FF2B5EF4-FFF2-40B4-BE49-F238E27FC236}">
                <a16:creationId xmlns:a16="http://schemas.microsoft.com/office/drawing/2014/main" id="{A903BD04-4F2A-B45A-2678-B4E71E4D4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147" y="3235294"/>
            <a:ext cx="3624471" cy="3417837"/>
          </a:xfrm>
          <a:prstGeom prst="rect">
            <a:avLst/>
          </a:prstGeom>
          <a:noFill/>
          <a:ln w="5715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2CE46D4-C908-B153-3F2F-B200545D4DDD}"/>
              </a:ext>
            </a:extLst>
          </p:cNvPr>
          <p:cNvSpPr txBox="1"/>
          <p:nvPr/>
        </p:nvSpPr>
        <p:spPr>
          <a:xfrm>
            <a:off x="10405" y="737175"/>
            <a:ext cx="1202919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superior and inferior petrosal sinuses </a:t>
            </a:r>
            <a:r>
              <a:rPr lang="en-GB" sz="2400" b="1" dirty="0">
                <a:latin typeface="Candara" pitchFamily="34" charset="0"/>
              </a:rPr>
              <a:t>are small sinuses situated on the superior and inferior borders of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petrous part of the temporal bone </a:t>
            </a:r>
            <a:r>
              <a:rPr lang="en-GB" sz="2400" b="1" dirty="0">
                <a:latin typeface="Candara" pitchFamily="34" charset="0"/>
              </a:rPr>
              <a:t>on each side of the skull </a:t>
            </a:r>
          </a:p>
        </p:txBody>
      </p:sp>
      <p:pic>
        <p:nvPicPr>
          <p:cNvPr id="8" name="Picture 4" descr="Improving access to the inferior petrosal sinus in caroticocavernous  fistula using flat panel detector computed tomography | Semantic Scholar">
            <a:extLst>
              <a:ext uri="{FF2B5EF4-FFF2-40B4-BE49-F238E27FC236}">
                <a16:creationId xmlns:a16="http://schemas.microsoft.com/office/drawing/2014/main" id="{3F666826-64A1-CD37-AB38-A5D3DB079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8304" y="1598394"/>
            <a:ext cx="5115581" cy="5054737"/>
          </a:xfrm>
          <a:prstGeom prst="rect">
            <a:avLst/>
          </a:prstGeom>
          <a:noFill/>
          <a:ln w="5715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22432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6">
            <a:extLst>
              <a:ext uri="{FF2B5EF4-FFF2-40B4-BE49-F238E27FC236}">
                <a16:creationId xmlns:a16="http://schemas.microsoft.com/office/drawing/2014/main" id="{F0F20121-CA7D-C9D8-CA4C-2267825F3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715000" y="0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21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Footer Placeholder 7">
            <a:extLst>
              <a:ext uri="{FF2B5EF4-FFF2-40B4-BE49-F238E27FC236}">
                <a16:creationId xmlns:a16="http://schemas.microsoft.com/office/drawing/2014/main" id="{3267A71F-425E-D271-720C-8D8EBF7E54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5313" y="-2382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http://epomedicine.com/wp-content/uploads/2016/08/dural-reflections-and-venous-sinuses.jpg">
            <a:extLst>
              <a:ext uri="{FF2B5EF4-FFF2-40B4-BE49-F238E27FC236}">
                <a16:creationId xmlns:a16="http://schemas.microsoft.com/office/drawing/2014/main" id="{8320954C-B514-EB88-1A3F-A5D2852C7E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72200" y="2872722"/>
            <a:ext cx="5794421" cy="3816041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9F8B9E1-29C7-F96A-48F5-1E064F144D07}"/>
              </a:ext>
            </a:extLst>
          </p:cNvPr>
          <p:cNvSpPr/>
          <p:nvPr/>
        </p:nvSpPr>
        <p:spPr>
          <a:xfrm>
            <a:off x="167326" y="674752"/>
            <a:ext cx="1202467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sigmoid sinuses </a:t>
            </a:r>
            <a:r>
              <a:rPr lang="en-GB" sz="2400" b="1" dirty="0">
                <a:latin typeface="Candara" pitchFamily="34" charset="0"/>
              </a:rPr>
              <a:t>are a direct continuation of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transverse sinuses</a:t>
            </a:r>
            <a:r>
              <a:rPr lang="en-GB" sz="2400" b="1" dirty="0">
                <a:latin typeface="Candara" pitchFamily="34" charset="0"/>
              </a:rPr>
              <a:t>.</a:t>
            </a:r>
          </a:p>
          <a:p>
            <a:pPr>
              <a:buFont typeface="Wingdings" pitchFamily="2" charset="2"/>
              <a:buChar char="ü"/>
            </a:pPr>
            <a:r>
              <a:rPr lang="en-GB" sz="2400" b="1" dirty="0">
                <a:latin typeface="Candara" pitchFamily="34" charset="0"/>
              </a:rPr>
              <a:t> Each sinus turns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downward and medially </a:t>
            </a:r>
            <a:r>
              <a:rPr lang="en-GB" sz="2400" b="1" dirty="0">
                <a:latin typeface="Candara" pitchFamily="34" charset="0"/>
              </a:rPr>
              <a:t>and grooves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mastoid part of the temporal bone </a:t>
            </a:r>
          </a:p>
          <a:p>
            <a:pPr>
              <a:buFont typeface="Wingdings" pitchFamily="2" charset="2"/>
              <a:buChar char="ü"/>
            </a:pPr>
            <a:r>
              <a:rPr lang="en-GB" sz="2400" b="1" dirty="0">
                <a:latin typeface="Candara" pitchFamily="34" charset="0"/>
              </a:rPr>
              <a:t>The sinus then turns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forward</a:t>
            </a:r>
            <a:r>
              <a:rPr lang="en-GB" sz="2400" b="1" dirty="0">
                <a:latin typeface="Candara" pitchFamily="34" charset="0"/>
              </a:rPr>
              <a:t> and then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inferiorly </a:t>
            </a:r>
            <a:r>
              <a:rPr lang="en-GB" sz="2400" b="1" dirty="0">
                <a:latin typeface="Candara" pitchFamily="34" charset="0"/>
              </a:rPr>
              <a:t>through the posterior part of the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jugular foramen</a:t>
            </a:r>
            <a:r>
              <a:rPr lang="en-GB" sz="2400" b="1" dirty="0">
                <a:latin typeface="Candara" pitchFamily="34" charset="0"/>
              </a:rPr>
              <a:t> to become continuous with the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superior bulb of the internal jugular vein.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302433-654E-C6F7-9DF8-7FB71407D782}"/>
              </a:ext>
            </a:extLst>
          </p:cNvPr>
          <p:cNvSpPr/>
          <p:nvPr/>
        </p:nvSpPr>
        <p:spPr>
          <a:xfrm>
            <a:off x="167326" y="59413"/>
            <a:ext cx="3807837" cy="584775"/>
          </a:xfrm>
          <a:prstGeom prst="rect">
            <a:avLst/>
          </a:prstGeom>
          <a:solidFill>
            <a:srgbClr val="CCFF66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00FF"/>
                </a:solidFill>
              </a:rPr>
              <a:t>Dural Venous Sinuses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54843B9D-6A26-D8B0-8DE0-89C60507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91600" y="169237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</a:p>
        </p:txBody>
      </p:sp>
      <p:pic>
        <p:nvPicPr>
          <p:cNvPr id="1026" name="Picture 2" descr="Sigmoid sinus: Anatomy | Kenhub">
            <a:extLst>
              <a:ext uri="{FF2B5EF4-FFF2-40B4-BE49-F238E27FC236}">
                <a16:creationId xmlns:a16="http://schemas.microsoft.com/office/drawing/2014/main" id="{BDA03F53-CC2D-14A3-FB27-3232DE45DC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662" y="2644308"/>
            <a:ext cx="4157869" cy="4059208"/>
          </a:xfrm>
          <a:prstGeom prst="rect">
            <a:avLst/>
          </a:prstGeom>
          <a:noFill/>
          <a:ln w="5715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169047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39F64D1-4155-33AD-53E1-FF45E7447DA2}"/>
              </a:ext>
            </a:extLst>
          </p:cNvPr>
          <p:cNvSpPr/>
          <p:nvPr/>
        </p:nvSpPr>
        <p:spPr>
          <a:xfrm>
            <a:off x="152400" y="1007165"/>
            <a:ext cx="640742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occipital sinus </a:t>
            </a:r>
            <a:r>
              <a:rPr lang="en-GB" sz="2400" b="1" dirty="0">
                <a:latin typeface="Candara" pitchFamily="34" charset="0"/>
              </a:rPr>
              <a:t>is a small sinus occupying the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attached margin of the falx cerebelli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. </a:t>
            </a:r>
          </a:p>
          <a:p>
            <a:endParaRPr lang="en-GB" sz="2400" b="1" dirty="0">
              <a:solidFill>
                <a:schemeClr val="accent2">
                  <a:lumMod val="75000"/>
                </a:schemeClr>
              </a:solidFill>
              <a:latin typeface="Candara" pitchFamily="34" charset="0"/>
            </a:endParaRPr>
          </a:p>
          <a:p>
            <a:r>
              <a:rPr lang="en-GB" sz="2400" b="1" dirty="0">
                <a:latin typeface="Candara" pitchFamily="34" charset="0"/>
              </a:rPr>
              <a:t>It commences near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the foramen magnum</a:t>
            </a:r>
            <a:r>
              <a:rPr lang="en-GB" sz="2400" b="1" dirty="0">
                <a:latin typeface="Candara" pitchFamily="34" charset="0"/>
              </a:rPr>
              <a:t>, where it communicates with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vertebral veins </a:t>
            </a:r>
            <a:r>
              <a:rPr lang="en-GB" sz="2400" b="1" dirty="0">
                <a:latin typeface="Candara" pitchFamily="34" charset="0"/>
              </a:rPr>
              <a:t>and drains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into the confluence of sinuses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6ADC6BD-7A3F-0612-C556-82FC973C2E84}"/>
              </a:ext>
            </a:extLst>
          </p:cNvPr>
          <p:cNvSpPr/>
          <p:nvPr/>
        </p:nvSpPr>
        <p:spPr>
          <a:xfrm>
            <a:off x="152400" y="152400"/>
            <a:ext cx="3807837" cy="584775"/>
          </a:xfrm>
          <a:prstGeom prst="rect">
            <a:avLst/>
          </a:prstGeom>
          <a:solidFill>
            <a:srgbClr val="CCFF66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00FF"/>
                </a:solidFill>
              </a:rPr>
              <a:t>Dural Venous Sinuses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B63CFF13-8995-44CE-5392-0101D798D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8AB4B0-5949-A343-33F9-427A79732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2400" y="114856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22</a:t>
            </a:fld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B3BB01-2DB3-8DF3-4915-0C157DB50F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7432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3074" name="Picture 2" descr="Cerebral veins and sinuses - UpToDate">
            <a:extLst>
              <a:ext uri="{FF2B5EF4-FFF2-40B4-BE49-F238E27FC236}">
                <a16:creationId xmlns:a16="http://schemas.microsoft.com/office/drawing/2014/main" id="{F7E408D7-0162-73A7-CEEA-131F47B91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8450" y="811419"/>
            <a:ext cx="5162550" cy="5800725"/>
          </a:xfrm>
          <a:prstGeom prst="rect">
            <a:avLst/>
          </a:prstGeom>
          <a:noFill/>
          <a:ln w="7620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07869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67D1C1-C691-3C10-0271-B6683294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b="1" smtClean="0">
                <a:solidFill>
                  <a:srgbClr val="FF0000"/>
                </a:solidFill>
              </a:rPr>
              <a:t>23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61435D-0D49-6E8F-F081-D33C13CAC4CB}"/>
              </a:ext>
            </a:extLst>
          </p:cNvPr>
          <p:cNvSpPr/>
          <p:nvPr/>
        </p:nvSpPr>
        <p:spPr>
          <a:xfrm>
            <a:off x="8282" y="783306"/>
            <a:ext cx="1218371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cavernous sinuses </a:t>
            </a:r>
            <a:r>
              <a:rPr lang="en-GB" sz="2400" b="1" dirty="0">
                <a:latin typeface="Candara" pitchFamily="34" charset="0"/>
              </a:rPr>
              <a:t>are situated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in the middle cranial fossa </a:t>
            </a:r>
            <a:r>
              <a:rPr lang="en-GB" sz="2400" b="1" dirty="0">
                <a:latin typeface="Candara" pitchFamily="34" charset="0"/>
              </a:rPr>
              <a:t>on each side of the body of the sphenoid bone 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>
                <a:latin typeface="Candara" pitchFamily="34" charset="0"/>
              </a:rPr>
              <a:t>Numerous trabeculae cross their interior, giving them a spongy appearance, hence the name. </a:t>
            </a:r>
          </a:p>
        </p:txBody>
      </p:sp>
      <p:sp>
        <p:nvSpPr>
          <p:cNvPr id="6" name="Date Placeholder 1">
            <a:extLst>
              <a:ext uri="{FF2B5EF4-FFF2-40B4-BE49-F238E27FC236}">
                <a16:creationId xmlns:a16="http://schemas.microsoft.com/office/drawing/2014/main" id="{72FE87C1-82F2-8797-FBB8-7C11D52CB276}"/>
              </a:ext>
            </a:extLst>
          </p:cNvPr>
          <p:cNvSpPr txBox="1">
            <a:spLocks/>
          </p:cNvSpPr>
          <p:nvPr/>
        </p:nvSpPr>
        <p:spPr>
          <a:xfrm>
            <a:off x="9852992" y="15554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</a:p>
        </p:txBody>
      </p:sp>
      <p:sp>
        <p:nvSpPr>
          <p:cNvPr id="7" name="Footer Placeholder 2">
            <a:extLst>
              <a:ext uri="{FF2B5EF4-FFF2-40B4-BE49-F238E27FC236}">
                <a16:creationId xmlns:a16="http://schemas.microsoft.com/office/drawing/2014/main" id="{8371A103-5162-5F22-0E56-91F74DCF77D1}"/>
              </a:ext>
            </a:extLst>
          </p:cNvPr>
          <p:cNvSpPr txBox="1">
            <a:spLocks/>
          </p:cNvSpPr>
          <p:nvPr/>
        </p:nvSpPr>
        <p:spPr>
          <a:xfrm>
            <a:off x="8769627" y="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05E498D-0505-F088-0D9C-A20240121CF2}"/>
              </a:ext>
            </a:extLst>
          </p:cNvPr>
          <p:cNvSpPr/>
          <p:nvPr/>
        </p:nvSpPr>
        <p:spPr>
          <a:xfrm>
            <a:off x="152400" y="152400"/>
            <a:ext cx="3807837" cy="584775"/>
          </a:xfrm>
          <a:prstGeom prst="rect">
            <a:avLst/>
          </a:prstGeom>
          <a:solidFill>
            <a:srgbClr val="CCFF66"/>
          </a:solidFill>
          <a:ln w="38100"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0000FF"/>
                </a:solidFill>
              </a:rPr>
              <a:t>Dural Venous Sinuses</a:t>
            </a:r>
          </a:p>
        </p:txBody>
      </p:sp>
      <p:pic>
        <p:nvPicPr>
          <p:cNvPr id="2050" name="Picture 2" descr="لا يتوفر وصف للصورة.">
            <a:extLst>
              <a:ext uri="{FF2B5EF4-FFF2-40B4-BE49-F238E27FC236}">
                <a16:creationId xmlns:a16="http://schemas.microsoft.com/office/drawing/2014/main" id="{8F0BCA0B-9878-0B46-F29D-97E5EE843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558" y="2091926"/>
            <a:ext cx="7027418" cy="4629549"/>
          </a:xfrm>
          <a:prstGeom prst="rect">
            <a:avLst/>
          </a:prstGeom>
          <a:noFill/>
          <a:ln w="5715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DE0083-0E4A-4F67-A62F-31FEE31E6B00}"/>
              </a:ext>
            </a:extLst>
          </p:cNvPr>
          <p:cNvSpPr txBox="1"/>
          <p:nvPr/>
        </p:nvSpPr>
        <p:spPr>
          <a:xfrm>
            <a:off x="152400" y="2897255"/>
            <a:ext cx="3097696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>
                <a:latin typeface="Candara" pitchFamily="34" charset="0"/>
              </a:rPr>
              <a:t>Each sinus extends from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superior orbital fissure </a:t>
            </a:r>
            <a:r>
              <a:rPr lang="en-GB" sz="2400" b="1" dirty="0">
                <a:latin typeface="Candara" pitchFamily="34" charset="0"/>
              </a:rPr>
              <a:t>in front to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apex of the petrous part of the temporal bone </a:t>
            </a:r>
            <a:r>
              <a:rPr lang="en-GB" sz="2400" b="1" dirty="0">
                <a:latin typeface="Candara" pitchFamily="34" charset="0"/>
              </a:rPr>
              <a:t>behind.</a:t>
            </a:r>
          </a:p>
        </p:txBody>
      </p:sp>
    </p:spTree>
    <p:extLst>
      <p:ext uri="{BB962C8B-B14F-4D97-AF65-F5344CB8AC3E}">
        <p14:creationId xmlns:p14="http://schemas.microsoft.com/office/powerpoint/2010/main" val="30394823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ED901D-FEE5-4AA1-92BB-B2C6710AA145}"/>
              </a:ext>
            </a:extLst>
          </p:cNvPr>
          <p:cNvSpPr/>
          <p:nvPr/>
        </p:nvSpPr>
        <p:spPr>
          <a:xfrm>
            <a:off x="152400" y="152400"/>
            <a:ext cx="3065070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Arachnoid Mater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7CE2BF-28A4-8FFE-1EEC-54435720D0CD}"/>
              </a:ext>
            </a:extLst>
          </p:cNvPr>
          <p:cNvSpPr/>
          <p:nvPr/>
        </p:nvSpPr>
        <p:spPr>
          <a:xfrm>
            <a:off x="76200" y="762000"/>
            <a:ext cx="1211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arachnoid mater </a:t>
            </a:r>
            <a:r>
              <a:rPr lang="en-GB" sz="2400" b="1" dirty="0">
                <a:latin typeface="Candara" pitchFamily="34" charset="0"/>
              </a:rPr>
              <a:t>is a delicate, impermeable membrane covering the brain and lying between the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pia mater internally </a:t>
            </a:r>
            <a:r>
              <a:rPr lang="en-GB" sz="2400" b="1" dirty="0">
                <a:latin typeface="Candara" pitchFamily="34" charset="0"/>
              </a:rPr>
              <a:t>and the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dura mater externally</a:t>
            </a:r>
          </a:p>
        </p:txBody>
      </p:sp>
      <p:pic>
        <p:nvPicPr>
          <p:cNvPr id="4" name="Picture 2" descr="http://www.apsubiology.org/anatomy/2010/2010_Exam_Reviews/Exam_4_Review/12-23a_Meninges.JPG">
            <a:extLst>
              <a:ext uri="{FF2B5EF4-FFF2-40B4-BE49-F238E27FC236}">
                <a16:creationId xmlns:a16="http://schemas.microsoft.com/office/drawing/2014/main" id="{C4CCA650-2995-1581-67A0-1DAFAFFF3A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0025" y="1697750"/>
            <a:ext cx="7419495" cy="3895236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6A74866-AF51-0B7B-D7D1-CCE5169F1BFF}"/>
              </a:ext>
            </a:extLst>
          </p:cNvPr>
          <p:cNvSpPr/>
          <p:nvPr/>
        </p:nvSpPr>
        <p:spPr>
          <a:xfrm>
            <a:off x="152399" y="1843950"/>
            <a:ext cx="37691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dirty="0">
                <a:latin typeface="Candara" pitchFamily="34" charset="0"/>
              </a:rPr>
              <a:t>It is separated from the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dura</a:t>
            </a:r>
            <a:r>
              <a:rPr lang="en-GB" sz="2400" b="1" dirty="0">
                <a:latin typeface="Candara" pitchFamily="34" charset="0"/>
              </a:rPr>
              <a:t> by a potential space, </a:t>
            </a:r>
            <a:r>
              <a:rPr lang="en-GB" sz="2400" b="1" dirty="0">
                <a:solidFill>
                  <a:srgbClr val="7030A0"/>
                </a:solidFill>
                <a:latin typeface="Candara" pitchFamily="34" charset="0"/>
              </a:rPr>
              <a:t>the subdural space</a:t>
            </a:r>
            <a:r>
              <a:rPr lang="en-GB" sz="2400" b="1" dirty="0">
                <a:latin typeface="Candara" pitchFamily="34" charset="0"/>
              </a:rPr>
              <a:t>, filled by a </a:t>
            </a:r>
            <a:r>
              <a:rPr lang="en-GB" sz="2400" b="1" dirty="0">
                <a:solidFill>
                  <a:srgbClr val="7030A0"/>
                </a:solidFill>
                <a:latin typeface="Candara" pitchFamily="34" charset="0"/>
              </a:rPr>
              <a:t>film of fluid</a:t>
            </a:r>
            <a:r>
              <a:rPr lang="en-GB" sz="2400" b="1" dirty="0">
                <a:latin typeface="Candara" pitchFamily="34" charset="0"/>
              </a:rPr>
              <a:t>; </a:t>
            </a:r>
          </a:p>
          <a:p>
            <a:pPr>
              <a:buFont typeface="Wingdings" pitchFamily="2" charset="2"/>
              <a:buChar char="ü"/>
            </a:pPr>
            <a:endParaRPr lang="en-GB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dirty="0">
                <a:latin typeface="Candara" pitchFamily="34" charset="0"/>
              </a:rPr>
              <a:t>it is separated from the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pia </a:t>
            </a:r>
            <a:r>
              <a:rPr lang="en-GB" sz="2400" b="1" dirty="0">
                <a:latin typeface="Candara" pitchFamily="34" charset="0"/>
              </a:rPr>
              <a:t>by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subarachnoid space</a:t>
            </a:r>
            <a:r>
              <a:rPr lang="en-GB" sz="2400" b="1" dirty="0">
                <a:latin typeface="Candara" pitchFamily="34" charset="0"/>
              </a:rPr>
              <a:t>, which is filled with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cerebrospinal fluid</a:t>
            </a:r>
            <a:r>
              <a:rPr lang="en-GB" sz="2400" b="1" dirty="0">
                <a:latin typeface="Candara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438486B-EF4C-26A7-7075-917065216CC0}"/>
              </a:ext>
            </a:extLst>
          </p:cNvPr>
          <p:cNvSpPr/>
          <p:nvPr/>
        </p:nvSpPr>
        <p:spPr>
          <a:xfrm>
            <a:off x="156720" y="5693286"/>
            <a:ext cx="1195475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dirty="0">
                <a:latin typeface="Candara" pitchFamily="34" charset="0"/>
              </a:rPr>
              <a:t>The outer and inner surfaces of the arachnoid are covered with flattened </a:t>
            </a:r>
            <a:r>
              <a:rPr lang="en-GB" sz="2400" b="1" dirty="0" err="1">
                <a:latin typeface="Candara" pitchFamily="34" charset="0"/>
              </a:rPr>
              <a:t>mesothelial</a:t>
            </a:r>
            <a:r>
              <a:rPr lang="en-GB" sz="2400" b="1" dirty="0">
                <a:latin typeface="Candara" pitchFamily="34" charset="0"/>
              </a:rPr>
              <a:t> cells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2428C25-9E0F-91BF-8C61-CA478647D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45DDCA54-CB80-6E29-BFC5-2CFE84706B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0" y="6340475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2BC86268-DA5B-27E1-3193-A2F89F34E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1711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87FC07-F8AA-4B20-2495-C16170052A4E}"/>
              </a:ext>
            </a:extLst>
          </p:cNvPr>
          <p:cNvSpPr/>
          <p:nvPr/>
        </p:nvSpPr>
        <p:spPr>
          <a:xfrm>
            <a:off x="152400" y="152400"/>
            <a:ext cx="3065070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Arachnoid Mater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FE10F19-0228-020C-A838-68F73F1DFD80}"/>
              </a:ext>
            </a:extLst>
          </p:cNvPr>
          <p:cNvSpPr/>
          <p:nvPr/>
        </p:nvSpPr>
        <p:spPr>
          <a:xfrm>
            <a:off x="152399" y="2057400"/>
            <a:ext cx="506564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cisterna cerebellomedullaris </a:t>
            </a:r>
            <a:r>
              <a:rPr lang="en-GB" sz="2400" b="1" dirty="0">
                <a:latin typeface="Candara" pitchFamily="34" charset="0"/>
              </a:rPr>
              <a:t>lies between the inferior surface of the cerebellum and the roof of the fourth ventricle.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(cisterna magna)</a:t>
            </a:r>
          </a:p>
        </p:txBody>
      </p:sp>
      <p:pic>
        <p:nvPicPr>
          <p:cNvPr id="4" name="Picture 2" descr="http://image.slidesharecdn.com/anatomyofmeningesventriclescerebrospinalfluid-100604195832-phpapp02/95/anatomy-of-meninges-ventricles-cerebrospinal-fluid-29-728.jpg">
            <a:extLst>
              <a:ext uri="{FF2B5EF4-FFF2-40B4-BE49-F238E27FC236}">
                <a16:creationId xmlns:a16="http://schemas.microsoft.com/office/drawing/2014/main" id="{EA66A97A-5F21-A5D5-ABC5-681DE46E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9123" y="1558499"/>
            <a:ext cx="5181599" cy="3886200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429544A-4FE8-8076-DCBC-874A5467F795}"/>
              </a:ext>
            </a:extLst>
          </p:cNvPr>
          <p:cNvSpPr/>
          <p:nvPr/>
        </p:nvSpPr>
        <p:spPr>
          <a:xfrm>
            <a:off x="152399" y="762000"/>
            <a:ext cx="1214015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itchFamily="34" charset="0"/>
              </a:rPr>
              <a:t>The arachnoid bridges over the sulci on the surface of the brain, and in certain situations,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arachnoid </a:t>
            </a:r>
            <a:r>
              <a:rPr lang="en-GB" sz="2400" b="1" dirty="0">
                <a:latin typeface="Candara" pitchFamily="34" charset="0"/>
              </a:rPr>
              <a:t>and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pia</a:t>
            </a:r>
            <a:r>
              <a:rPr lang="en-GB" sz="2400" b="1" dirty="0">
                <a:latin typeface="Candara" pitchFamily="34" charset="0"/>
              </a:rPr>
              <a:t> are widely separated to form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subarachnoid </a:t>
            </a:r>
            <a:r>
              <a:rPr lang="en-GB" sz="2400" b="1" dirty="0" err="1">
                <a:solidFill>
                  <a:srgbClr val="FF0000"/>
                </a:solidFill>
                <a:latin typeface="Candara" pitchFamily="34" charset="0"/>
              </a:rPr>
              <a:t>cisternae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3163C7E-49EC-299D-A89D-61498C6004CC}"/>
              </a:ext>
            </a:extLst>
          </p:cNvPr>
          <p:cNvSpPr/>
          <p:nvPr/>
        </p:nvSpPr>
        <p:spPr>
          <a:xfrm>
            <a:off x="120192" y="5545613"/>
            <a:ext cx="119516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cisterna </a:t>
            </a:r>
            <a:r>
              <a:rPr lang="en-GB" sz="2400" b="1" dirty="0" err="1">
                <a:solidFill>
                  <a:srgbClr val="FF0000"/>
                </a:solidFill>
                <a:latin typeface="Candara" pitchFamily="34" charset="0"/>
              </a:rPr>
              <a:t>interpeduncularis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 </a:t>
            </a:r>
            <a:r>
              <a:rPr lang="en-GB" sz="2400" b="1" dirty="0">
                <a:latin typeface="Candara" pitchFamily="34" charset="0"/>
              </a:rPr>
              <a:t>lies between the two cerebral peduncles. </a:t>
            </a:r>
          </a:p>
          <a:p>
            <a:pPr>
              <a:buFont typeface="Wingdings" pitchFamily="2" charset="2"/>
              <a:buChar char="v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All the </a:t>
            </a:r>
            <a:r>
              <a:rPr lang="en-GB" sz="2400" b="1" dirty="0" err="1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cisternae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 are in free communication with one another and with the remainder of the subarachnoid space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373050D-5C50-2A23-AE20-CA572057E5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261835" y="181188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Tuesday 27 December 2022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Footer Placeholder 8">
            <a:extLst>
              <a:ext uri="{FF2B5EF4-FFF2-40B4-BE49-F238E27FC236}">
                <a16:creationId xmlns:a16="http://schemas.microsoft.com/office/drawing/2014/main" id="{269614B7-B3E7-A3C5-2E87-018B0BB02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95441" y="59303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Dr. Aiman Qais Afar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CA253D-4011-75D7-A5AE-51CC63780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b="1" smtClean="0">
                <a:solidFill>
                  <a:srgbClr val="0000FF"/>
                </a:solidFill>
              </a:rPr>
              <a:t>25</a:t>
            </a:fld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5552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B35F4B-E7E5-4F70-524E-2F5A4A3099A5}"/>
              </a:ext>
            </a:extLst>
          </p:cNvPr>
          <p:cNvSpPr/>
          <p:nvPr/>
        </p:nvSpPr>
        <p:spPr>
          <a:xfrm>
            <a:off x="152400" y="1752600"/>
            <a:ext cx="622954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arachnoid villi </a:t>
            </a:r>
            <a:r>
              <a:rPr lang="en-GB" sz="2400" b="1" dirty="0">
                <a:latin typeface="Candara" pitchFamily="34" charset="0"/>
              </a:rPr>
              <a:t>are most numerous along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superior sagittal sinus.</a:t>
            </a:r>
            <a:endParaRPr lang="ar-JO" sz="2400" b="1" dirty="0">
              <a:solidFill>
                <a:srgbClr val="0000FF"/>
              </a:solidFill>
              <a:latin typeface="Candara" pitchFamily="34" charset="0"/>
            </a:endParaRPr>
          </a:p>
          <a:p>
            <a:r>
              <a:rPr lang="en-GB" sz="2400" b="1" dirty="0">
                <a:latin typeface="Candara" pitchFamily="34" charset="0"/>
              </a:rPr>
              <a:t> Aggregations of arachnoid villi are referred to as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arachnoid granulations </a:t>
            </a:r>
          </a:p>
          <a:p>
            <a:endParaRPr lang="en-GB" sz="2400" b="1" dirty="0">
              <a:latin typeface="Candara" pitchFamily="34" charset="0"/>
            </a:endParaRPr>
          </a:p>
          <a:p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Arachnoid villi </a:t>
            </a:r>
            <a:r>
              <a:rPr lang="en-GB" sz="2400" b="1" dirty="0">
                <a:latin typeface="Candara" pitchFamily="34" charset="0"/>
              </a:rPr>
              <a:t>serve as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sites where the cerebrospinal fluid diffuses into the bloodstream.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F1BC80A-230D-0825-DE81-5F58B64C9A5B}"/>
              </a:ext>
            </a:extLst>
          </p:cNvPr>
          <p:cNvSpPr/>
          <p:nvPr/>
        </p:nvSpPr>
        <p:spPr>
          <a:xfrm>
            <a:off x="152400" y="152400"/>
            <a:ext cx="3065070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Arachnoid Mater</a:t>
            </a:r>
          </a:p>
        </p:txBody>
      </p:sp>
      <p:pic>
        <p:nvPicPr>
          <p:cNvPr id="4" name="Picture 2" descr="http://image.slidesharecdn.com/anatomyofmeningesventriclescerebrospinalfluid-100604195832-phpapp02/95/anatomy-of-meninges-ventricles-cerebrospinal-fluid-25-728.jpg?cb=1275681639">
            <a:extLst>
              <a:ext uri="{FF2B5EF4-FFF2-40B4-BE49-F238E27FC236}">
                <a16:creationId xmlns:a16="http://schemas.microsoft.com/office/drawing/2014/main" id="{809F924A-0337-61F6-F4BF-7EC229DF3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13187" t="2930" r="3297" b="9158"/>
          <a:stretch>
            <a:fillRect/>
          </a:stretch>
        </p:blipFill>
        <p:spPr bwMode="auto">
          <a:xfrm>
            <a:off x="6679676" y="1597174"/>
            <a:ext cx="4800600" cy="3789948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60950B-929E-30CD-44C5-12C8C6E436F8}"/>
              </a:ext>
            </a:extLst>
          </p:cNvPr>
          <p:cNvSpPr/>
          <p:nvPr/>
        </p:nvSpPr>
        <p:spPr>
          <a:xfrm>
            <a:off x="152399" y="838200"/>
            <a:ext cx="116499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Candara" pitchFamily="34" charset="0"/>
              </a:rPr>
              <a:t>In certain areas, the arachnoid projects into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venous sinuses </a:t>
            </a:r>
            <a:r>
              <a:rPr lang="en-GB" sz="2400" b="1" dirty="0">
                <a:latin typeface="Candara" pitchFamily="34" charset="0"/>
              </a:rPr>
              <a:t>to form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arachnoid villi.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C74A8C-6667-4DE4-95EB-C7FEB35E5F21}"/>
              </a:ext>
            </a:extLst>
          </p:cNvPr>
          <p:cNvSpPr/>
          <p:nvPr/>
        </p:nvSpPr>
        <p:spPr>
          <a:xfrm>
            <a:off x="228600" y="5638800"/>
            <a:ext cx="11800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arachnoid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is connected to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pia mater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across the fluid-filled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subarachnoid space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by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delicate strands of fibrous tissue.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742F85-0D54-DA21-EEF0-D20199FCD1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Tuesday 27 December 2022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2152E7D-B8CB-3F43-3083-87EB76669D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0000FF"/>
                </a:solidFill>
              </a:rPr>
              <a:pPr/>
              <a:t>26</a:t>
            </a:fld>
            <a:endParaRPr lang="en-US" b="1">
              <a:solidFill>
                <a:srgbClr val="0000FF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F4C5D4E-63C1-94BC-8359-A82CBBA3DD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Dr. Aiman Qais Afar</a:t>
            </a:r>
            <a:endParaRPr 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341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255CC7E-4031-7F99-0994-5B702C3CE377}"/>
              </a:ext>
            </a:extLst>
          </p:cNvPr>
          <p:cNvSpPr/>
          <p:nvPr/>
        </p:nvSpPr>
        <p:spPr>
          <a:xfrm>
            <a:off x="152400" y="152400"/>
            <a:ext cx="3429913" cy="646331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600" b="1" dirty="0">
                <a:solidFill>
                  <a:srgbClr val="FF0000"/>
                </a:solidFill>
              </a:rPr>
              <a:t>Arachnoid Mater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EAA0D5-D47C-B516-5810-56083007BF84}"/>
              </a:ext>
            </a:extLst>
          </p:cNvPr>
          <p:cNvSpPr/>
          <p:nvPr/>
        </p:nvSpPr>
        <p:spPr>
          <a:xfrm>
            <a:off x="152400" y="1161395"/>
            <a:ext cx="58674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dirty="0">
                <a:latin typeface="Candara" pitchFamily="34" charset="0"/>
              </a:rPr>
              <a:t>Structures passing to and from the brain to the skull or its foramina must pass through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  <a:latin typeface="Candara" pitchFamily="34" charset="0"/>
              </a:rPr>
              <a:t>the subarachnoid space. </a:t>
            </a:r>
            <a:endParaRPr lang="ar-JO" sz="2400" b="1" dirty="0">
              <a:solidFill>
                <a:schemeClr val="accent2">
                  <a:lumMod val="75000"/>
                </a:schemeClr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endParaRPr lang="ar-JO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dirty="0">
                <a:solidFill>
                  <a:srgbClr val="7030A0"/>
                </a:solidFill>
                <a:latin typeface="Candara" pitchFamily="34" charset="0"/>
              </a:rPr>
              <a:t>All the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cerebral arteries </a:t>
            </a:r>
            <a:r>
              <a:rPr lang="en-GB" sz="2400" b="1" dirty="0">
                <a:solidFill>
                  <a:srgbClr val="7030A0"/>
                </a:solidFill>
                <a:latin typeface="Candara" pitchFamily="34" charset="0"/>
              </a:rPr>
              <a:t>and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veins</a:t>
            </a:r>
            <a:r>
              <a:rPr lang="en-GB" sz="2400" b="1" dirty="0">
                <a:solidFill>
                  <a:srgbClr val="7030A0"/>
                </a:solidFill>
                <a:latin typeface="Candara" pitchFamily="34" charset="0"/>
              </a:rPr>
              <a:t> lie in the space, as do the </a:t>
            </a: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cranial nerves </a:t>
            </a:r>
            <a:endParaRPr lang="ar-JO" sz="2400" b="1" dirty="0">
              <a:solidFill>
                <a:schemeClr val="accent6">
                  <a:lumMod val="75000"/>
                </a:schemeClr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endParaRPr lang="ar-JO" sz="2400" b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GB" sz="2400" b="1" dirty="0">
                <a:latin typeface="Candara" pitchFamily="34" charset="0"/>
              </a:rPr>
              <a:t>The arachnoid fuses with the epineurium of the nerves at their point of exit from the skull </a:t>
            </a:r>
            <a:endParaRPr lang="ar-JO" sz="2400" b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endParaRPr lang="ar-JO" sz="2400" b="1" dirty="0">
              <a:latin typeface="Candara" pitchFamily="34" charset="0"/>
            </a:endParaRPr>
          </a:p>
          <a:p>
            <a:pPr algn="l">
              <a:buFont typeface="Wingdings" pitchFamily="2" charset="2"/>
              <a:buChar char="ü"/>
            </a:pP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subarachnoid space </a:t>
            </a:r>
            <a:r>
              <a:rPr lang="en-GB" sz="2400" b="1" dirty="0">
                <a:latin typeface="Candara" pitchFamily="34" charset="0"/>
              </a:rPr>
              <a:t>extends around </a:t>
            </a:r>
            <a:r>
              <a:rPr lang="en-GB" sz="2400" b="1" dirty="0">
                <a:solidFill>
                  <a:srgbClr val="7030A0"/>
                </a:solidFill>
                <a:latin typeface="Candara" pitchFamily="34" charset="0"/>
              </a:rPr>
              <a:t>the optic nerve </a:t>
            </a:r>
            <a:r>
              <a:rPr lang="en-GB" sz="2400" b="1" dirty="0">
                <a:latin typeface="Candara" pitchFamily="34" charset="0"/>
              </a:rPr>
              <a:t>as far as the eyeball.</a:t>
            </a:r>
          </a:p>
        </p:txBody>
      </p:sp>
      <p:pic>
        <p:nvPicPr>
          <p:cNvPr id="4" name="Picture 2" descr="http://www.mdguidelines.com/images/Illustrations/subh_non.jpg">
            <a:extLst>
              <a:ext uri="{FF2B5EF4-FFF2-40B4-BE49-F238E27FC236}">
                <a16:creationId xmlns:a16="http://schemas.microsoft.com/office/drawing/2014/main" id="{A4156DA0-87EF-7A9B-54B6-EF526D2FDA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66817" y="1380483"/>
            <a:ext cx="5596583" cy="4565633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5AFDBB1-924C-1E99-7714-376E1725E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1981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76090-9C90-DEC2-4B7C-FFD7502F2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53400" y="6356350"/>
            <a:ext cx="5334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27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42FC73A4-B043-DAEA-E120-549CA364D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</p:spTree>
    <p:extLst>
      <p:ext uri="{BB962C8B-B14F-4D97-AF65-F5344CB8AC3E}">
        <p14:creationId xmlns:p14="http://schemas.microsoft.com/office/powerpoint/2010/main" val="124266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0A5FA3A-C165-40D5-1889-BE8DAC75DFFF}"/>
              </a:ext>
            </a:extLst>
          </p:cNvPr>
          <p:cNvSpPr/>
          <p:nvPr/>
        </p:nvSpPr>
        <p:spPr>
          <a:xfrm>
            <a:off x="152400" y="152400"/>
            <a:ext cx="3065070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Arachnoid Mater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00F370E-E17F-9D6B-0B91-21D8CB9D1125}"/>
              </a:ext>
            </a:extLst>
          </p:cNvPr>
          <p:cNvSpPr/>
          <p:nvPr/>
        </p:nvSpPr>
        <p:spPr>
          <a:xfrm>
            <a:off x="152400" y="2538948"/>
            <a:ext cx="633594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§"/>
            </a:pPr>
            <a:r>
              <a:rPr lang="en-GB" sz="2400" b="1" dirty="0">
                <a:latin typeface="Candara" pitchFamily="34" charset="0"/>
              </a:rPr>
              <a:t>It now circulates both upward over the surfaces of the cerebral hemispheres and downward around the spinal cord. </a:t>
            </a:r>
            <a:endParaRPr lang="ar-JO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§"/>
            </a:pPr>
            <a:endParaRPr lang="ar-JO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sz="2400" b="1" dirty="0">
                <a:solidFill>
                  <a:schemeClr val="accent6">
                    <a:lumMod val="75000"/>
                  </a:schemeClr>
                </a:solidFill>
                <a:latin typeface="Candara" pitchFamily="34" charset="0"/>
              </a:rPr>
              <a:t>The spinal subarachnoid space extends down as far as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second sacral vertebra </a:t>
            </a:r>
            <a:endParaRPr lang="ar-JO" sz="2400" b="1" dirty="0">
              <a:solidFill>
                <a:srgbClr val="FF0000"/>
              </a:solidFill>
              <a:latin typeface="Candara" pitchFamily="34" charset="0"/>
            </a:endParaRPr>
          </a:p>
          <a:p>
            <a:pPr>
              <a:buFont typeface="Wingdings" pitchFamily="2" charset="2"/>
              <a:buChar char="§"/>
            </a:pPr>
            <a:endParaRPr lang="ar-JO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§"/>
            </a:pPr>
            <a:r>
              <a:rPr lang="en-GB" sz="2400" b="1" dirty="0">
                <a:latin typeface="Candara" pitchFamily="34" charset="0"/>
              </a:rPr>
              <a:t> Eventually, the fluid enters the bloodstream by passing into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arachnoid villi</a:t>
            </a:r>
            <a:r>
              <a:rPr lang="en-GB" sz="2400" b="1" dirty="0">
                <a:latin typeface="Candara" pitchFamily="34" charset="0"/>
              </a:rPr>
              <a:t> and diffusing through their walls.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145957D-52C8-4FB6-F662-D243DF0C2E11}"/>
              </a:ext>
            </a:extLst>
          </p:cNvPr>
          <p:cNvSpPr/>
          <p:nvPr/>
        </p:nvSpPr>
        <p:spPr>
          <a:xfrm>
            <a:off x="152400" y="762000"/>
            <a:ext cx="11783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cerebrospinal fluid </a:t>
            </a:r>
            <a:r>
              <a:rPr lang="en-GB" sz="2400" b="1" dirty="0">
                <a:latin typeface="Candara" pitchFamily="34" charset="0"/>
              </a:rPr>
              <a:t>is produced by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choroid plexuses </a:t>
            </a:r>
            <a:r>
              <a:rPr lang="en-GB" sz="2400" b="1" dirty="0">
                <a:latin typeface="Candara" pitchFamily="34" charset="0"/>
              </a:rPr>
              <a:t>within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lateral, third</a:t>
            </a:r>
            <a:r>
              <a:rPr lang="en-GB" sz="2400" b="1" dirty="0">
                <a:latin typeface="Candara" pitchFamily="34" charset="0"/>
              </a:rPr>
              <a:t>, and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fourth ventricles </a:t>
            </a:r>
            <a:r>
              <a:rPr lang="en-GB" sz="2400" b="1" dirty="0">
                <a:latin typeface="Candara" pitchFamily="34" charset="0"/>
              </a:rPr>
              <a:t>of the brain.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225310A-68EB-DB48-01E3-90D702C93598}"/>
              </a:ext>
            </a:extLst>
          </p:cNvPr>
          <p:cNvSpPr/>
          <p:nvPr/>
        </p:nvSpPr>
        <p:spPr>
          <a:xfrm>
            <a:off x="152400" y="1575137"/>
            <a:ext cx="117834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itchFamily="34" charset="0"/>
              </a:rPr>
              <a:t>It escapes from the ventricular system of the brain through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three foramina in the roof of the fourth ventricle </a:t>
            </a:r>
            <a:r>
              <a:rPr lang="en-GB" sz="2400" b="1" dirty="0">
                <a:latin typeface="Candara" pitchFamily="34" charset="0"/>
              </a:rPr>
              <a:t>and so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enters the subarachnoid space. </a:t>
            </a:r>
            <a:endParaRPr lang="ar-JO" sz="2400" b="1" dirty="0">
              <a:solidFill>
                <a:srgbClr val="FF0000"/>
              </a:solidFill>
              <a:latin typeface="Candara" pitchFamily="34" charset="0"/>
            </a:endParaRPr>
          </a:p>
        </p:txBody>
      </p:sp>
      <p:pic>
        <p:nvPicPr>
          <p:cNvPr id="6" name="Picture 2" descr="http://d6igaq6njxgjh.cloudfront.net/content/physrev/93/4/1847/F1.large.jpg">
            <a:extLst>
              <a:ext uri="{FF2B5EF4-FFF2-40B4-BE49-F238E27FC236}">
                <a16:creationId xmlns:a16="http://schemas.microsoft.com/office/drawing/2014/main" id="{EEA63F6D-361C-5A31-2B8B-D4B4C8991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21359" y="2538948"/>
            <a:ext cx="4928566" cy="4150777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0AC672-1263-B8B6-0F5D-17C0B5A139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14800" y="6492875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Tuesday 27 December 2022</a:t>
            </a:r>
            <a:endParaRPr lang="en-US" b="1" dirty="0">
              <a:solidFill>
                <a:srgbClr val="C00000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582BE6A-13AA-1B11-6CD5-ED54A44492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671243" y="182562"/>
            <a:ext cx="4572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C00000"/>
                </a:solidFill>
              </a:rPr>
              <a:pPr/>
              <a:t>28</a:t>
            </a:fld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F4F02701-F959-655C-F6A9-EDC230317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429000" y="632460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C00000"/>
                </a:solidFill>
              </a:rPr>
              <a:t>Dr. Aiman Qais Afar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3123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201689B-9461-9773-9213-0146BCEDDF82}"/>
              </a:ext>
            </a:extLst>
          </p:cNvPr>
          <p:cNvSpPr/>
          <p:nvPr/>
        </p:nvSpPr>
        <p:spPr>
          <a:xfrm>
            <a:off x="152400" y="101025"/>
            <a:ext cx="1846211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Pia Mater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0553A03-3F73-97CD-33FF-AFCBBFA99324}"/>
              </a:ext>
            </a:extLst>
          </p:cNvPr>
          <p:cNvSpPr/>
          <p:nvPr/>
        </p:nvSpPr>
        <p:spPr>
          <a:xfrm>
            <a:off x="123217" y="678532"/>
            <a:ext cx="1179316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>
                <a:latin typeface="Candara" pitchFamily="34" charset="0"/>
              </a:rPr>
              <a:t>The pia mater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is a vascular membrane </a:t>
            </a:r>
            <a:r>
              <a:rPr lang="en-GB" sz="2400" b="1" dirty="0">
                <a:latin typeface="Candara" pitchFamily="34" charset="0"/>
              </a:rPr>
              <a:t>covered by flattened </a:t>
            </a:r>
            <a:r>
              <a:rPr lang="en-GB" sz="2400" b="1" dirty="0" err="1">
                <a:latin typeface="Candara" pitchFamily="34" charset="0"/>
              </a:rPr>
              <a:t>mesothelial</a:t>
            </a:r>
            <a:r>
              <a:rPr lang="en-GB" sz="2400" b="1" dirty="0">
                <a:latin typeface="Candara" pitchFamily="34" charset="0"/>
              </a:rPr>
              <a:t> cells. It closely invests the brain, covering the gyri and descending into the deepest sulci </a:t>
            </a:r>
            <a:endParaRPr lang="ar-JO" sz="2400" b="1" dirty="0">
              <a:latin typeface="Candara" pitchFamily="34" charset="0"/>
            </a:endParaRPr>
          </a:p>
          <a:p>
            <a:endParaRPr lang="ar-JO" sz="2400" b="1" dirty="0">
              <a:latin typeface="Candara" pitchFamily="34" charset="0"/>
            </a:endParaRPr>
          </a:p>
          <a:p>
            <a:r>
              <a:rPr lang="en-GB" sz="2400" b="1" dirty="0">
                <a:latin typeface="Candara" pitchFamily="34" charset="0"/>
              </a:rPr>
              <a:t>It extends out over the cranial nerves and fuses with their epineurium.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cerebral arteries entering the substance of the brain carry a sheath of pia with them</a:t>
            </a:r>
            <a:r>
              <a:rPr lang="en-GB" sz="2400" b="1" dirty="0">
                <a:latin typeface="Candara" pitchFamily="34" charset="0"/>
              </a:rPr>
              <a:t>.</a:t>
            </a:r>
          </a:p>
        </p:txBody>
      </p:sp>
      <p:pic>
        <p:nvPicPr>
          <p:cNvPr id="5" name="Picture 2" descr="http://imgc.allpostersimages.com/images/P-473-488-90/64/6476/FDF6100Z/posters/nucleus-medical-art-illustration-of-the-meninges-of-the-brain-dura-mater-arachnoid-and-pia-mater.jpg">
            <a:extLst>
              <a:ext uri="{FF2B5EF4-FFF2-40B4-BE49-F238E27FC236}">
                <a16:creationId xmlns:a16="http://schemas.microsoft.com/office/drawing/2014/main" id="{CF621E58-515A-8161-040F-A32F84EE6A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51002" y="2818894"/>
            <a:ext cx="4670309" cy="3505200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2EEAC95D-0387-4E62-0F34-9F4A6BBC482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A13078-0C00-6827-914D-7545CA43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05800" y="6356350"/>
            <a:ext cx="3810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29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A2FCFE4-8921-F124-D13E-3D4E5E802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Dr. Aiman Qais Afar</a:t>
            </a:r>
          </a:p>
        </p:txBody>
      </p:sp>
      <p:pic>
        <p:nvPicPr>
          <p:cNvPr id="4" name="Picture 2" descr="http://www.mdguidelines.com/images/Illustrations/subh_non.jpg">
            <a:extLst>
              <a:ext uri="{FF2B5EF4-FFF2-40B4-BE49-F238E27FC236}">
                <a16:creationId xmlns:a16="http://schemas.microsoft.com/office/drawing/2014/main" id="{FB1600EB-07E8-BCE5-80FD-B671A699CC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9897" y="2851303"/>
            <a:ext cx="4232603" cy="3452913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</p:spTree>
    <p:extLst>
      <p:ext uri="{BB962C8B-B14F-4D97-AF65-F5344CB8AC3E}">
        <p14:creationId xmlns:p14="http://schemas.microsoft.com/office/powerpoint/2010/main" val="943339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431894-4CF3-D067-FF99-041E1037B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38008" y="210849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43AC81E-84E8-7496-E271-381CAC6AC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4736" y="2828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6E00B-7D9C-6713-8D73-C80114E72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3536" y="20881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3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D92082-0366-CE77-1E88-A49F6DD75F9D}"/>
              </a:ext>
            </a:extLst>
          </p:cNvPr>
          <p:cNvSpPr/>
          <p:nvPr/>
        </p:nvSpPr>
        <p:spPr>
          <a:xfrm>
            <a:off x="0" y="756501"/>
            <a:ext cx="1179293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>
                <a:latin typeface="Candara" panose="020E0502030303020204" pitchFamily="34" charset="0"/>
              </a:rPr>
              <a:t>The dura mater of the brain is conventionally described as </a:t>
            </a:r>
            <a:r>
              <a:rPr lang="en-GB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two layers</a:t>
            </a:r>
            <a:r>
              <a:rPr lang="en-GB" sz="2400" b="1" dirty="0">
                <a:latin typeface="Candara" panose="020E0502030303020204" pitchFamily="34" charset="0"/>
              </a:rPr>
              <a:t>: </a:t>
            </a:r>
            <a:r>
              <a:rPr lang="en-GB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the endosteal layer </a:t>
            </a:r>
            <a:r>
              <a:rPr lang="en-GB" sz="2400" b="1" dirty="0">
                <a:latin typeface="Candara" panose="020E0502030303020204" pitchFamily="34" charset="0"/>
              </a:rPr>
              <a:t>and </a:t>
            </a:r>
            <a:r>
              <a:rPr lang="en-GB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the meningeal layer </a:t>
            </a:r>
            <a:endParaRPr lang="en-GB" sz="2400" b="1" dirty="0">
              <a:latin typeface="Candara" panose="020E0502030303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en-GB" sz="2400" b="1" dirty="0">
                <a:latin typeface="Candara" panose="020E0502030303020204" pitchFamily="34" charset="0"/>
              </a:rPr>
              <a:t>These are closely united except along certain lines, where they separate to form </a:t>
            </a:r>
            <a:r>
              <a:rPr lang="en-GB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venous sinuses.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7CE3AF0-1EF6-47C3-B29D-D45107411ABC}"/>
              </a:ext>
            </a:extLst>
          </p:cNvPr>
          <p:cNvSpPr/>
          <p:nvPr/>
        </p:nvSpPr>
        <p:spPr>
          <a:xfrm>
            <a:off x="220460" y="101025"/>
            <a:ext cx="2141740" cy="584775"/>
          </a:xfrm>
          <a:prstGeom prst="rect">
            <a:avLst/>
          </a:prstGeom>
          <a:ln w="76200">
            <a:solidFill>
              <a:srgbClr val="16F621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Dura Mater</a:t>
            </a:r>
          </a:p>
        </p:txBody>
      </p:sp>
      <p:pic>
        <p:nvPicPr>
          <p:cNvPr id="7" name="Picture 4" descr="The meninges and ventricles of the CNS. - Biology Forums Gallery |  Cerebrospinal fluid, Basic anatomy and physiology, Medical knowledge">
            <a:extLst>
              <a:ext uri="{FF2B5EF4-FFF2-40B4-BE49-F238E27FC236}">
                <a16:creationId xmlns:a16="http://schemas.microsoft.com/office/drawing/2014/main" id="{D9F238EB-C134-F14F-2EF1-A2DA4AEFC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5674" y="4022228"/>
            <a:ext cx="1696824" cy="1672816"/>
          </a:xfrm>
          <a:prstGeom prst="rect">
            <a:avLst/>
          </a:prstGeom>
          <a:noFill/>
          <a:ln w="571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Dural venous sinuses | Human anatomy and physiology, Dental anatomy,  Nervous system anatomy">
            <a:extLst>
              <a:ext uri="{FF2B5EF4-FFF2-40B4-BE49-F238E27FC236}">
                <a16:creationId xmlns:a16="http://schemas.microsoft.com/office/drawing/2014/main" id="{D295D8C7-C7D8-4037-FA8D-ACA05FF16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596" y="2689249"/>
            <a:ext cx="5370688" cy="4032225"/>
          </a:xfrm>
          <a:prstGeom prst="rect">
            <a:avLst/>
          </a:prstGeom>
          <a:noFill/>
          <a:ln w="5715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Gross anatomy of the brain (neuroscience) Flashcards | Quizlet">
            <a:extLst>
              <a:ext uri="{FF2B5EF4-FFF2-40B4-BE49-F238E27FC236}">
                <a16:creationId xmlns:a16="http://schemas.microsoft.com/office/drawing/2014/main" id="{A8AC03E5-3FFC-DEE3-4EC5-F6FC6C3A2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6466" y="3152040"/>
            <a:ext cx="6187442" cy="2759599"/>
          </a:xfrm>
          <a:prstGeom prst="rect">
            <a:avLst/>
          </a:prstGeom>
          <a:noFill/>
          <a:ln w="5715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51851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EEDFDC-0CA5-8757-172F-4EB1FCE83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030545" y="250412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Tuesday 27 December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2AB92A8-7165-7443-3086-87F418729F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24800" y="73338"/>
            <a:ext cx="4114800" cy="365125"/>
          </a:xfrm>
        </p:spPr>
        <p:txBody>
          <a:bodyPr/>
          <a:lstStyle/>
          <a:p>
            <a:r>
              <a:rPr lang="en-US" b="1">
                <a:solidFill>
                  <a:srgbClr val="0000FF"/>
                </a:solidFill>
              </a:rPr>
              <a:t>Dr. Aiman Qais Afar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757388-AA8B-D1AB-EB4B-053EB3C36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0484" y="191518"/>
            <a:ext cx="2743200" cy="365125"/>
          </a:xfrm>
        </p:spPr>
        <p:txBody>
          <a:bodyPr/>
          <a:lstStyle/>
          <a:p>
            <a:fld id="{E3B21FA2-F7C6-4EC6-95DA-B73A73CD6F25}" type="slidenum">
              <a:rPr lang="en-US" b="1" smtClean="0">
                <a:solidFill>
                  <a:srgbClr val="0000FF"/>
                </a:solidFill>
              </a:rPr>
              <a:t>30</a:t>
            </a:fld>
            <a:endParaRPr lang="en-US" b="1">
              <a:solidFill>
                <a:srgbClr val="0000FF"/>
              </a:solidFill>
            </a:endParaRPr>
          </a:p>
        </p:txBody>
      </p:sp>
      <p:pic>
        <p:nvPicPr>
          <p:cNvPr id="4098" name="Picture 2" descr="Lateral Ventricle , Parts, boundaries, tela choroidea, choroid plexus ,  Anatomy QA">
            <a:extLst>
              <a:ext uri="{FF2B5EF4-FFF2-40B4-BE49-F238E27FC236}">
                <a16:creationId xmlns:a16="http://schemas.microsoft.com/office/drawing/2014/main" id="{64430ABD-F2A4-A40B-D943-087260BB0D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9090" y="2822989"/>
            <a:ext cx="6240510" cy="3843493"/>
          </a:xfrm>
          <a:prstGeom prst="rect">
            <a:avLst/>
          </a:prstGeom>
          <a:noFill/>
          <a:ln w="5715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1DE5F7-7837-5B00-D91D-4454FF1AF5B8}"/>
              </a:ext>
            </a:extLst>
          </p:cNvPr>
          <p:cNvSpPr txBox="1"/>
          <p:nvPr/>
        </p:nvSpPr>
        <p:spPr>
          <a:xfrm>
            <a:off x="152400" y="792611"/>
            <a:ext cx="118872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itchFamily="34" charset="0"/>
              </a:rPr>
              <a:t>The pia mater forms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</a:t>
            </a:r>
            <a:r>
              <a:rPr lang="en-GB" sz="2400" b="1" dirty="0" err="1">
                <a:solidFill>
                  <a:srgbClr val="C00000"/>
                </a:solidFill>
                <a:latin typeface="Candara" pitchFamily="34" charset="0"/>
              </a:rPr>
              <a:t>tela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GB" sz="2400" b="1" dirty="0" err="1">
                <a:solidFill>
                  <a:srgbClr val="C00000"/>
                </a:solidFill>
                <a:latin typeface="Candara" pitchFamily="34" charset="0"/>
              </a:rPr>
              <a:t>choroidea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 </a:t>
            </a:r>
            <a:r>
              <a:rPr lang="en-GB" sz="2400" b="1" dirty="0">
                <a:latin typeface="Candara" pitchFamily="34" charset="0"/>
              </a:rPr>
              <a:t>of the roof of the third and fourth ventricles of the brain,</a:t>
            </a:r>
          </a:p>
          <a:p>
            <a:pPr>
              <a:buFont typeface="Wingdings" pitchFamily="2" charset="2"/>
              <a:buChar char="v"/>
            </a:pPr>
            <a:endParaRPr lang="en-GB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itchFamily="34" charset="0"/>
              </a:rPr>
              <a:t> and it fuses with the ependyma to form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choroid plexuses </a:t>
            </a:r>
            <a:r>
              <a:rPr lang="en-GB" sz="2400" b="1" dirty="0">
                <a:latin typeface="Candara" pitchFamily="34" charset="0"/>
              </a:rPr>
              <a:t>in the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lateral, third</a:t>
            </a:r>
            <a:r>
              <a:rPr lang="en-GB" sz="2400" b="1" dirty="0">
                <a:latin typeface="Candara" pitchFamily="34" charset="0"/>
              </a:rPr>
              <a:t>, and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fourth ventricles </a:t>
            </a:r>
            <a:r>
              <a:rPr lang="en-GB" sz="2400" b="1" dirty="0">
                <a:latin typeface="Candara" pitchFamily="34" charset="0"/>
              </a:rPr>
              <a:t>of the brain.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A196C29-FB57-6A76-F390-9706B6E1FD91}"/>
              </a:ext>
            </a:extLst>
          </p:cNvPr>
          <p:cNvSpPr/>
          <p:nvPr/>
        </p:nvSpPr>
        <p:spPr>
          <a:xfrm>
            <a:off x="152400" y="101025"/>
            <a:ext cx="1846211" cy="584775"/>
          </a:xfrm>
          <a:prstGeom prst="rect">
            <a:avLst/>
          </a:prstGeom>
          <a:ln w="57150">
            <a:solidFill>
              <a:srgbClr val="0000FF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Pia Mater</a:t>
            </a:r>
          </a:p>
        </p:txBody>
      </p:sp>
      <p:pic>
        <p:nvPicPr>
          <p:cNvPr id="10" name="Picture 2" descr="http://d6igaq6njxgjh.cloudfront.net/content/physrev/93/4/1847/F1.large.jpg">
            <a:extLst>
              <a:ext uri="{FF2B5EF4-FFF2-40B4-BE49-F238E27FC236}">
                <a16:creationId xmlns:a16="http://schemas.microsoft.com/office/drawing/2014/main" id="{AEB125B1-3469-2AAB-30A4-95F4640BE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795" y="2775542"/>
            <a:ext cx="4620039" cy="3890940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</p:spTree>
    <p:extLst>
      <p:ext uri="{BB962C8B-B14F-4D97-AF65-F5344CB8AC3E}">
        <p14:creationId xmlns:p14="http://schemas.microsoft.com/office/powerpoint/2010/main" val="26410798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61663A-BA2C-7544-0C57-7A187FB22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B21FA2-F7C6-4EC6-95DA-B73A73CD6F25}" type="slidenum">
              <a:rPr lang="en-US" smtClean="0"/>
              <a:t>31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CF88C1-72BC-5796-120B-B0A111E6B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560ECE78-611D-B6F7-1377-3A9AC764D1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390" y="1768804"/>
            <a:ext cx="7566991" cy="365125"/>
          </a:xfrm>
        </p:spPr>
        <p:txBody>
          <a:bodyPr/>
          <a:lstStyle/>
          <a:p>
            <a:r>
              <a:rPr lang="en-US" sz="4000" b="1" dirty="0">
                <a:solidFill>
                  <a:srgbClr val="16F621"/>
                </a:solidFill>
                <a:latin typeface="Candara" panose="020E0502030303020204" pitchFamily="34" charset="0"/>
              </a:rPr>
              <a:t>Tuesday 27 December 2022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AEAB8B-434C-9C26-E1E1-93103E4FD4DD}"/>
              </a:ext>
            </a:extLst>
          </p:cNvPr>
          <p:cNvSpPr txBox="1"/>
          <p:nvPr/>
        </p:nvSpPr>
        <p:spPr>
          <a:xfrm>
            <a:off x="533399" y="445365"/>
            <a:ext cx="617716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EFA0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Dr. Aiman Qais Afar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EFA0E"/>
                </a:solidFill>
                <a:effectLst/>
                <a:uLnTx/>
                <a:uFillTx/>
                <a:latin typeface="Candara" pitchFamily="34" charset="0"/>
                <a:ea typeface="+mn-ea"/>
                <a:cs typeface="+mn-cs"/>
              </a:rPr>
              <a:t>Surgical Anatomist</a:t>
            </a:r>
          </a:p>
        </p:txBody>
      </p:sp>
    </p:spTree>
    <p:extLst>
      <p:ext uri="{BB962C8B-B14F-4D97-AF65-F5344CB8AC3E}">
        <p14:creationId xmlns:p14="http://schemas.microsoft.com/office/powerpoint/2010/main" val="1180960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18C1D6-9C01-C6A9-AE43-12AED44F9B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38008" y="210849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92BAAFB-24EA-B7DF-5604-15C999B7A9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4736" y="2828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E09024-75A1-D25E-8134-9293683D1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3536" y="20881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4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780A97-BA04-0130-629F-EEFDF5B07CF4}"/>
              </a:ext>
            </a:extLst>
          </p:cNvPr>
          <p:cNvSpPr/>
          <p:nvPr/>
        </p:nvSpPr>
        <p:spPr>
          <a:xfrm>
            <a:off x="220460" y="101025"/>
            <a:ext cx="2141740" cy="584775"/>
          </a:xfrm>
          <a:prstGeom prst="rect">
            <a:avLst/>
          </a:prstGeom>
          <a:ln w="76200">
            <a:solidFill>
              <a:srgbClr val="16F621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Dura Mater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D0F4ACC-90DD-8CA0-B52A-A845913635B0}"/>
              </a:ext>
            </a:extLst>
          </p:cNvPr>
          <p:cNvSpPr/>
          <p:nvPr/>
        </p:nvSpPr>
        <p:spPr>
          <a:xfrm>
            <a:off x="62043" y="754466"/>
            <a:ext cx="118835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The endosteal layer </a:t>
            </a:r>
            <a:r>
              <a:rPr lang="en-GB" sz="2400" b="1" dirty="0">
                <a:latin typeface="Candara" panose="020E0502030303020204" pitchFamily="34" charset="0"/>
              </a:rPr>
              <a:t>is nothing more than </a:t>
            </a:r>
            <a:r>
              <a:rPr lang="en-GB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the periosteum </a:t>
            </a:r>
            <a:r>
              <a:rPr lang="en-GB" sz="2400" b="1" dirty="0">
                <a:latin typeface="Candara" panose="020E0502030303020204" pitchFamily="34" charset="0"/>
              </a:rPr>
              <a:t>covering the inner surface of the skull bones.</a:t>
            </a:r>
          </a:p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anose="020E0502030303020204" pitchFamily="34" charset="0"/>
              </a:rPr>
              <a:t> At </a:t>
            </a:r>
            <a:r>
              <a:rPr lang="en-GB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the foramen magnum</a:t>
            </a:r>
            <a:r>
              <a:rPr lang="en-GB" sz="2400" b="1" dirty="0">
                <a:latin typeface="Candara" panose="020E0502030303020204" pitchFamily="34" charset="0"/>
              </a:rPr>
              <a:t>, it does not become continuous with the dura mater of the spinal cord.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E21C7AC-5313-9A9D-851E-65F92B7A848C}"/>
              </a:ext>
            </a:extLst>
          </p:cNvPr>
          <p:cNvSpPr/>
          <p:nvPr/>
        </p:nvSpPr>
        <p:spPr>
          <a:xfrm>
            <a:off x="220460" y="3155622"/>
            <a:ext cx="498661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anose="020E0502030303020204" pitchFamily="34" charset="0"/>
              </a:rPr>
              <a:t>Around the </a:t>
            </a:r>
            <a:r>
              <a:rPr lang="en-GB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margins of all the foramina in the skull</a:t>
            </a:r>
            <a:r>
              <a:rPr lang="en-GB" sz="2400" b="1" dirty="0">
                <a:latin typeface="Candara" panose="020E0502030303020204" pitchFamily="34" charset="0"/>
              </a:rPr>
              <a:t>, it becomes continuous with the periosteum on the outside of the skull bones. </a:t>
            </a:r>
          </a:p>
          <a:p>
            <a:pPr>
              <a:buFont typeface="Wingdings" pitchFamily="2" charset="2"/>
              <a:buChar char="v"/>
            </a:pPr>
            <a:endParaRPr lang="en-GB" sz="2400" b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v"/>
            </a:pPr>
            <a:endParaRPr lang="en-GB" sz="2400" b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anose="020E0502030303020204" pitchFamily="34" charset="0"/>
              </a:rPr>
              <a:t>At the sutures, it is continuous with the </a:t>
            </a:r>
            <a:r>
              <a:rPr lang="en-GB" sz="2400" b="1" dirty="0" err="1">
                <a:latin typeface="Candara" panose="020E0502030303020204" pitchFamily="34" charset="0"/>
              </a:rPr>
              <a:t>sutural</a:t>
            </a:r>
            <a:r>
              <a:rPr lang="en-GB" sz="2400" b="1" dirty="0">
                <a:latin typeface="Candara" panose="020E0502030303020204" pitchFamily="34" charset="0"/>
              </a:rPr>
              <a:t> ligaments </a:t>
            </a:r>
          </a:p>
          <a:p>
            <a:endParaRPr lang="en-GB" sz="2400" b="1" dirty="0">
              <a:latin typeface="Candara" panose="020E0502030303020204" pitchFamily="34" charset="0"/>
            </a:endParaRPr>
          </a:p>
        </p:txBody>
      </p:sp>
      <p:pic>
        <p:nvPicPr>
          <p:cNvPr id="8" name="Picture 2" descr="http://images.slideplayer.com/24/7060767/slides/slide_3.jpg">
            <a:extLst>
              <a:ext uri="{FF2B5EF4-FFF2-40B4-BE49-F238E27FC236}">
                <a16:creationId xmlns:a16="http://schemas.microsoft.com/office/drawing/2014/main" id="{906CCAC3-1330-0C6C-1684-39DCA9915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35038" y="1945532"/>
            <a:ext cx="6410528" cy="4807897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</p:spTree>
    <p:extLst>
      <p:ext uri="{BB962C8B-B14F-4D97-AF65-F5344CB8AC3E}">
        <p14:creationId xmlns:p14="http://schemas.microsoft.com/office/powerpoint/2010/main" val="3759355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BB483F-B374-780F-FA93-8FC9CF6013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38008" y="210849"/>
            <a:ext cx="21336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EA93D6E-7C5E-DB8F-E309-715CF808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4736" y="2828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917D2C-F915-C3ED-E4E5-3373DFFF6B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3536" y="20881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5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4AFACA-CCCA-EF62-4D70-34A9F4E84A2D}"/>
              </a:ext>
            </a:extLst>
          </p:cNvPr>
          <p:cNvSpPr/>
          <p:nvPr/>
        </p:nvSpPr>
        <p:spPr>
          <a:xfrm>
            <a:off x="220460" y="101025"/>
            <a:ext cx="2141740" cy="584775"/>
          </a:xfrm>
          <a:prstGeom prst="rect">
            <a:avLst/>
          </a:prstGeom>
          <a:ln w="76200">
            <a:solidFill>
              <a:srgbClr val="16F621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Dura Mater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8E5FE03-5B6F-8050-F6FC-C0EF8F600627}"/>
              </a:ext>
            </a:extLst>
          </p:cNvPr>
          <p:cNvSpPr/>
          <p:nvPr/>
        </p:nvSpPr>
        <p:spPr>
          <a:xfrm>
            <a:off x="49491" y="761351"/>
            <a:ext cx="1191390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The meningeal layer </a:t>
            </a:r>
          </a:p>
          <a:p>
            <a:pPr>
              <a:buFont typeface="Wingdings" pitchFamily="2" charset="2"/>
              <a:buChar char="v"/>
            </a:pPr>
            <a:r>
              <a:rPr lang="en-GB" sz="2400" b="1" dirty="0">
                <a:solidFill>
                  <a:srgbClr val="FF0000"/>
                </a:solidFill>
                <a:latin typeface="Candara" panose="020E0502030303020204" pitchFamily="34" charset="0"/>
              </a:rPr>
              <a:t>is the dura mater proper</a:t>
            </a:r>
            <a:r>
              <a:rPr lang="en-GB" sz="2400" b="1" dirty="0">
                <a:latin typeface="Candara" panose="020E0502030303020204" pitchFamily="34" charset="0"/>
              </a:rPr>
              <a:t>. It is a </a:t>
            </a:r>
            <a:r>
              <a:rPr lang="en-GB" sz="2400" b="1" dirty="0">
                <a:solidFill>
                  <a:srgbClr val="00B050"/>
                </a:solidFill>
                <a:latin typeface="Candara" panose="020E0502030303020204" pitchFamily="34" charset="0"/>
              </a:rPr>
              <a:t>dense</a:t>
            </a:r>
            <a:r>
              <a:rPr lang="en-GB" sz="2400" b="1" dirty="0">
                <a:latin typeface="Candara" panose="020E0502030303020204" pitchFamily="34" charset="0"/>
              </a:rPr>
              <a:t>, </a:t>
            </a:r>
            <a:r>
              <a:rPr lang="en-GB" sz="2400" b="1" dirty="0">
                <a:solidFill>
                  <a:srgbClr val="00B050"/>
                </a:solidFill>
                <a:latin typeface="Candara" panose="020E0502030303020204" pitchFamily="34" charset="0"/>
              </a:rPr>
              <a:t>strong fibrous membrane </a:t>
            </a:r>
            <a:r>
              <a:rPr lang="en-GB" sz="2400" b="1" dirty="0">
                <a:latin typeface="Candara" panose="020E0502030303020204" pitchFamily="34" charset="0"/>
              </a:rPr>
              <a:t>covering the brain</a:t>
            </a:r>
          </a:p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anose="020E0502030303020204" pitchFamily="34" charset="0"/>
              </a:rPr>
              <a:t> is continuous through the foramen magnum with the dura mater of the spinal cord. </a:t>
            </a:r>
          </a:p>
        </p:txBody>
      </p:sp>
      <p:pic>
        <p:nvPicPr>
          <p:cNvPr id="7" name="Picture 2" descr="http://legacy.owensboro.kctcs.edu/gcaplan/anat/images/Image439.gif">
            <a:extLst>
              <a:ext uri="{FF2B5EF4-FFF2-40B4-BE49-F238E27FC236}">
                <a16:creationId xmlns:a16="http://schemas.microsoft.com/office/drawing/2014/main" id="{72259D56-6359-92FF-0B2C-A03C7D4950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35053" y="2132352"/>
            <a:ext cx="8312084" cy="4352252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A4BD9D5-37C4-3242-FEF6-EE26996EF451}"/>
              </a:ext>
            </a:extLst>
          </p:cNvPr>
          <p:cNvSpPr/>
          <p:nvPr/>
        </p:nvSpPr>
        <p:spPr>
          <a:xfrm>
            <a:off x="228600" y="2329619"/>
            <a:ext cx="322032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anose="020E0502030303020204" pitchFamily="34" charset="0"/>
              </a:rPr>
              <a:t>It provides </a:t>
            </a:r>
            <a:r>
              <a:rPr lang="en-GB" sz="2400" b="1" dirty="0">
                <a:solidFill>
                  <a:srgbClr val="0000FF"/>
                </a:solidFill>
                <a:latin typeface="Candara" panose="020E0502030303020204" pitchFamily="34" charset="0"/>
              </a:rPr>
              <a:t>tubular sheaths for the cranial nerves </a:t>
            </a:r>
            <a:r>
              <a:rPr lang="en-GB" sz="2400" b="1" dirty="0">
                <a:latin typeface="Candara" panose="020E0502030303020204" pitchFamily="34" charset="0"/>
              </a:rPr>
              <a:t>as the latter pass through the foramina in the skull. </a:t>
            </a:r>
          </a:p>
          <a:p>
            <a:pPr>
              <a:buFont typeface="Wingdings" pitchFamily="2" charset="2"/>
              <a:buChar char="v"/>
            </a:pPr>
            <a:endParaRPr lang="en-GB" sz="2400" b="1" dirty="0">
              <a:latin typeface="Candara" panose="020E0502030303020204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anose="020E0502030303020204" pitchFamily="34" charset="0"/>
              </a:rPr>
              <a:t>Outside the skull, the sheaths fuse with the </a:t>
            </a:r>
            <a:r>
              <a:rPr lang="en-GB" sz="2400" b="1" dirty="0">
                <a:solidFill>
                  <a:srgbClr val="C00000"/>
                </a:solidFill>
                <a:latin typeface="Candara" panose="020E0502030303020204" pitchFamily="34" charset="0"/>
              </a:rPr>
              <a:t>epineurium of the nerves </a:t>
            </a:r>
          </a:p>
          <a:p>
            <a:endParaRPr lang="en-GB" sz="2400" b="1" dirty="0">
              <a:latin typeface="Candara" panose="020E0502030303020204" pitchFamily="34" charset="0"/>
            </a:endParaRPr>
          </a:p>
        </p:txBody>
      </p: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460DE5F7-80BC-A5F4-C91C-51110CB50E73}"/>
              </a:ext>
            </a:extLst>
          </p:cNvPr>
          <p:cNvSpPr txBox="1">
            <a:spLocks/>
          </p:cNvSpPr>
          <p:nvPr/>
        </p:nvSpPr>
        <p:spPr>
          <a:xfrm>
            <a:off x="8346148" y="21084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Tuesday 22 December 2020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B15D891-3541-4E50-54CF-48D045F0756B}"/>
              </a:ext>
            </a:extLst>
          </p:cNvPr>
          <p:cNvSpPr/>
          <p:nvPr/>
        </p:nvSpPr>
        <p:spPr>
          <a:xfrm>
            <a:off x="228600" y="101025"/>
            <a:ext cx="2141740" cy="584775"/>
          </a:xfrm>
          <a:prstGeom prst="rect">
            <a:avLst/>
          </a:prstGeom>
          <a:ln w="76200">
            <a:solidFill>
              <a:srgbClr val="16F621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Dura Mater</a:t>
            </a:r>
          </a:p>
        </p:txBody>
      </p:sp>
    </p:spTree>
    <p:extLst>
      <p:ext uri="{BB962C8B-B14F-4D97-AF65-F5344CB8AC3E}">
        <p14:creationId xmlns:p14="http://schemas.microsoft.com/office/powerpoint/2010/main" val="34991541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490D8C1-5E08-E8A4-BE6F-C64FF6B13B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49087" y="610679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78A4BC03-FD81-2F76-42C5-6CF2FE7E9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3536" y="20881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6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1BC7A5-77B5-E598-2E9C-A3FBEFE62B34}"/>
              </a:ext>
            </a:extLst>
          </p:cNvPr>
          <p:cNvSpPr/>
          <p:nvPr/>
        </p:nvSpPr>
        <p:spPr>
          <a:xfrm>
            <a:off x="228600" y="101025"/>
            <a:ext cx="2141740" cy="584775"/>
          </a:xfrm>
          <a:prstGeom prst="rect">
            <a:avLst/>
          </a:prstGeom>
          <a:ln w="76200">
            <a:solidFill>
              <a:srgbClr val="16F621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Dura Mater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35FC02F-D3CB-33CE-5311-B624CC31280C}"/>
              </a:ext>
            </a:extLst>
          </p:cNvPr>
          <p:cNvSpPr/>
          <p:nvPr/>
        </p:nvSpPr>
        <p:spPr>
          <a:xfrm>
            <a:off x="76199" y="685800"/>
            <a:ext cx="1203724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meningeal layer </a:t>
            </a:r>
            <a:r>
              <a:rPr lang="en-GB" sz="2400" b="1" dirty="0">
                <a:latin typeface="Candara" pitchFamily="34" charset="0"/>
              </a:rPr>
              <a:t>sends inward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four septa</a:t>
            </a:r>
            <a:r>
              <a:rPr lang="en-GB" sz="2400" b="1" dirty="0">
                <a:latin typeface="Candara" pitchFamily="34" charset="0"/>
              </a:rPr>
              <a:t>, which divide the cranial cavity into freely communicating spaces that lodge the subdivisions of the brain.</a:t>
            </a:r>
          </a:p>
          <a:p>
            <a:endParaRPr lang="en-GB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v"/>
            </a:pPr>
            <a:r>
              <a:rPr lang="en-GB" sz="2400" b="1" dirty="0">
                <a:latin typeface="Candara" pitchFamily="34" charset="0"/>
              </a:rPr>
              <a:t> The function of these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septa is to restrict the displacement of the brain</a:t>
            </a:r>
            <a:r>
              <a:rPr lang="en-GB" sz="2400" b="1" dirty="0">
                <a:latin typeface="Candara" pitchFamily="34" charset="0"/>
              </a:rPr>
              <a:t> associated with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acceleration </a:t>
            </a:r>
            <a:r>
              <a:rPr lang="en-GB" sz="2400" b="1" dirty="0">
                <a:latin typeface="Candara" pitchFamily="34" charset="0"/>
              </a:rPr>
              <a:t>and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deceleration</a:t>
            </a:r>
            <a:r>
              <a:rPr lang="en-GB" sz="2400" b="1" dirty="0">
                <a:latin typeface="Candara" pitchFamily="34" charset="0"/>
              </a:rPr>
              <a:t>, when the head is moved.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B8EF21FE-0320-4347-E332-1CFB89B8EC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2255" t="32292" r="39678" b="21875"/>
          <a:stretch>
            <a:fillRect/>
          </a:stretch>
        </p:blipFill>
        <p:spPr bwMode="auto">
          <a:xfrm>
            <a:off x="3522248" y="2691782"/>
            <a:ext cx="5966114" cy="4038600"/>
          </a:xfrm>
          <a:prstGeom prst="rect">
            <a:avLst/>
          </a:prstGeom>
          <a:noFill/>
          <a:ln w="57150">
            <a:solidFill>
              <a:srgbClr val="16F621"/>
            </a:solidFill>
            <a:miter lim="800000"/>
            <a:headEnd/>
            <a:tailEnd/>
          </a:ln>
        </p:spPr>
      </p:pic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1FE9AA8F-FFF8-1F27-B6EC-3BFA9AC98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Tuesday 27 December 2022</a:t>
            </a:r>
          </a:p>
        </p:txBody>
      </p:sp>
    </p:spTree>
    <p:extLst>
      <p:ext uri="{BB962C8B-B14F-4D97-AF65-F5344CB8AC3E}">
        <p14:creationId xmlns:p14="http://schemas.microsoft.com/office/powerpoint/2010/main" val="36494287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8FB87C5-F466-F932-F9A5-AF6F609374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4736" y="2828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F040250C-7D0E-5542-0C07-9975094AC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3536" y="20881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7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369FB0B-058E-1F47-0A89-468555EFB00B}"/>
              </a:ext>
            </a:extLst>
          </p:cNvPr>
          <p:cNvSpPr/>
          <p:nvPr/>
        </p:nvSpPr>
        <p:spPr>
          <a:xfrm>
            <a:off x="228600" y="101025"/>
            <a:ext cx="2141740" cy="584775"/>
          </a:xfrm>
          <a:prstGeom prst="rect">
            <a:avLst/>
          </a:prstGeom>
          <a:ln w="76200">
            <a:solidFill>
              <a:srgbClr val="16F621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Dura Mater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2D125C-4BCA-5742-A414-50D22E801100}"/>
              </a:ext>
            </a:extLst>
          </p:cNvPr>
          <p:cNvSpPr/>
          <p:nvPr/>
        </p:nvSpPr>
        <p:spPr>
          <a:xfrm>
            <a:off x="93480" y="767605"/>
            <a:ext cx="1186992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 </a:t>
            </a:r>
            <a:r>
              <a:rPr lang="en-GB" sz="2400" b="1" u="sng" dirty="0">
                <a:solidFill>
                  <a:srgbClr val="0000FF"/>
                </a:solidFill>
                <a:latin typeface="Candara" pitchFamily="34" charset="0"/>
              </a:rPr>
              <a:t>1. The falx cerebri </a:t>
            </a:r>
            <a:r>
              <a:rPr lang="en-GB" sz="2400" b="1" dirty="0">
                <a:latin typeface="Candara" pitchFamily="34" charset="0"/>
              </a:rPr>
              <a:t>is a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sickle-shaped fold of dura mater </a:t>
            </a:r>
            <a:r>
              <a:rPr lang="en-GB" sz="2400" b="1" dirty="0">
                <a:latin typeface="Candara" pitchFamily="34" charset="0"/>
              </a:rPr>
              <a:t>that lies in the midline between the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two cerebral hemispheres </a:t>
            </a:r>
          </a:p>
        </p:txBody>
      </p:sp>
      <p:pic>
        <p:nvPicPr>
          <p:cNvPr id="7" name="Picture 2" descr="http://www.highlands.edu/academics/divisions/scipe/biology/faculty/harnden/2121/images/cerebelli.jpg">
            <a:extLst>
              <a:ext uri="{FF2B5EF4-FFF2-40B4-BE49-F238E27FC236}">
                <a16:creationId xmlns:a16="http://schemas.microsoft.com/office/drawing/2014/main" id="{E3124675-E25C-F13C-CCCD-3C82601AA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0429" y="1680407"/>
            <a:ext cx="7202971" cy="3532616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547E6FA-E344-BD6F-7096-42D2945B77EF}"/>
              </a:ext>
            </a:extLst>
          </p:cNvPr>
          <p:cNvSpPr/>
          <p:nvPr/>
        </p:nvSpPr>
        <p:spPr>
          <a:xfrm>
            <a:off x="93480" y="2025401"/>
            <a:ext cx="4613635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dirty="0">
                <a:latin typeface="Candara" pitchFamily="34" charset="0"/>
              </a:rPr>
              <a:t>Its narrow anterior end is attached to </a:t>
            </a:r>
            <a:r>
              <a:rPr lang="en-GB" sz="2400" b="1" dirty="0">
                <a:solidFill>
                  <a:srgbClr val="7030A0"/>
                </a:solidFill>
                <a:latin typeface="Candara" pitchFamily="34" charset="0"/>
              </a:rPr>
              <a:t>the internal frontal crest </a:t>
            </a:r>
            <a:r>
              <a:rPr lang="en-GB" sz="2400" b="1" dirty="0">
                <a:latin typeface="Candara" pitchFamily="34" charset="0"/>
              </a:rPr>
              <a:t>and</a:t>
            </a:r>
            <a:r>
              <a:rPr lang="en-GB" sz="2400" b="1" dirty="0">
                <a:solidFill>
                  <a:srgbClr val="7030A0"/>
                </a:solidFill>
                <a:latin typeface="Candara" pitchFamily="34" charset="0"/>
              </a:rPr>
              <a:t> the crista galli</a:t>
            </a:r>
            <a:r>
              <a:rPr lang="en-GB" sz="2400" b="1" dirty="0"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ü"/>
            </a:pPr>
            <a:endParaRPr lang="en-GB" sz="2400" b="1" dirty="0">
              <a:latin typeface="Candara" pitchFamily="34" charset="0"/>
            </a:endParaRPr>
          </a:p>
          <a:p>
            <a:pPr>
              <a:buFont typeface="Wingdings" pitchFamily="2" charset="2"/>
              <a:buChar char="ü"/>
            </a:pPr>
            <a:r>
              <a:rPr lang="en-GB" sz="2400" b="1" dirty="0">
                <a:latin typeface="Candara" pitchFamily="34" charset="0"/>
              </a:rPr>
              <a:t>Its broad posterior part blends in the midline with the </a:t>
            </a:r>
            <a:r>
              <a:rPr lang="en-GB" sz="2400" b="1" dirty="0">
                <a:solidFill>
                  <a:srgbClr val="7030A0"/>
                </a:solidFill>
                <a:latin typeface="Candara" pitchFamily="34" charset="0"/>
              </a:rPr>
              <a:t>upper surface of the tentorium cerebelli.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019BB97-AF0E-5696-9709-A4FD7C680CAB}"/>
              </a:ext>
            </a:extLst>
          </p:cNvPr>
          <p:cNvSpPr txBox="1"/>
          <p:nvPr/>
        </p:nvSpPr>
        <p:spPr>
          <a:xfrm>
            <a:off x="161040" y="5213023"/>
            <a:ext cx="1186992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superior sagittal sinus </a:t>
            </a:r>
            <a:r>
              <a:rPr lang="en-GB" sz="2400" b="1" dirty="0">
                <a:latin typeface="Candara" pitchFamily="34" charset="0"/>
              </a:rPr>
              <a:t>runs in its upper fixed margin,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inferior sagittal sinus </a:t>
            </a:r>
            <a:r>
              <a:rPr lang="en-GB" sz="2400" b="1" dirty="0">
                <a:latin typeface="Candara" pitchFamily="34" charset="0"/>
              </a:rPr>
              <a:t>runs in its lower concave free margin, and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straight sinus </a:t>
            </a:r>
            <a:r>
              <a:rPr lang="en-GB" sz="2400" b="1" dirty="0">
                <a:latin typeface="Candara" pitchFamily="34" charset="0"/>
              </a:rPr>
              <a:t>runs along its attachment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to the tentorium cerebelli</a:t>
            </a:r>
            <a:endParaRPr lang="en-GB" sz="2400" b="1" dirty="0">
              <a:latin typeface="Candara" pitchFamily="34" charset="0"/>
            </a:endParaRP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955BF6D0-C727-D601-6D39-A5DF1B72F6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2244" y="6413352"/>
            <a:ext cx="1994452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</a:p>
        </p:txBody>
      </p:sp>
    </p:spTree>
    <p:extLst>
      <p:ext uri="{BB962C8B-B14F-4D97-AF65-F5344CB8AC3E}">
        <p14:creationId xmlns:p14="http://schemas.microsoft.com/office/powerpoint/2010/main" val="2116084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77BCCBF-A2D4-9D3A-D619-9E23F5AE7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884736" y="28287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8F6C4D8C-0131-6372-8530-9C31ED5FA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3536" y="20881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8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CD5AEC-6672-406D-2897-D68BB255828A}"/>
              </a:ext>
            </a:extLst>
          </p:cNvPr>
          <p:cNvSpPr/>
          <p:nvPr/>
        </p:nvSpPr>
        <p:spPr>
          <a:xfrm>
            <a:off x="228600" y="101025"/>
            <a:ext cx="2141740" cy="584775"/>
          </a:xfrm>
          <a:prstGeom prst="rect">
            <a:avLst/>
          </a:prstGeom>
          <a:ln w="76200">
            <a:solidFill>
              <a:srgbClr val="16F621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Dura Mater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0CCCCC-83B2-BCA8-31CB-4C9CB8DF0BC0}"/>
              </a:ext>
            </a:extLst>
          </p:cNvPr>
          <p:cNvSpPr/>
          <p:nvPr/>
        </p:nvSpPr>
        <p:spPr>
          <a:xfrm>
            <a:off x="152400" y="663476"/>
            <a:ext cx="1195161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 </a:t>
            </a:r>
            <a:r>
              <a:rPr lang="en-GB" sz="2400" b="1" u="sng" dirty="0">
                <a:solidFill>
                  <a:srgbClr val="0000FF"/>
                </a:solidFill>
                <a:latin typeface="Candara" pitchFamily="34" charset="0"/>
              </a:rPr>
              <a:t>2. The tentorium cerebelli </a:t>
            </a:r>
            <a:r>
              <a:rPr lang="en-GB" sz="2400" b="1" dirty="0">
                <a:latin typeface="Candara" pitchFamily="34" charset="0"/>
              </a:rPr>
              <a:t>is a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crescent-shaped fold of dura mater </a:t>
            </a:r>
            <a:r>
              <a:rPr lang="en-GB" sz="2400" b="1" dirty="0">
                <a:latin typeface="Candara" pitchFamily="34" charset="0"/>
              </a:rPr>
              <a:t>that roofs over the posterior cranial fossa </a:t>
            </a:r>
          </a:p>
          <a:p>
            <a:pPr>
              <a:buFont typeface="Wingdings" pitchFamily="2" charset="2"/>
              <a:buChar char="q"/>
            </a:pPr>
            <a:r>
              <a:rPr lang="en-GB" sz="2400" b="1" dirty="0">
                <a:latin typeface="Candara" pitchFamily="34" charset="0"/>
              </a:rPr>
              <a:t>It covers the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upper surface of the cerebellum </a:t>
            </a:r>
            <a:r>
              <a:rPr lang="en-GB" sz="2400" b="1" dirty="0">
                <a:latin typeface="Candara" pitchFamily="34" charset="0"/>
              </a:rPr>
              <a:t>and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supports the occipital lobes </a:t>
            </a:r>
            <a:r>
              <a:rPr lang="en-GB" sz="2400" b="1" dirty="0">
                <a:latin typeface="Candara" pitchFamily="34" charset="0"/>
              </a:rPr>
              <a:t>of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cerebral hemispheres. </a:t>
            </a:r>
          </a:p>
        </p:txBody>
      </p:sp>
      <p:pic>
        <p:nvPicPr>
          <p:cNvPr id="7" name="Picture 2" descr="https://s3.amazonaws.com/classconnection/216/flashcards/887216/jpg/falx-1498BFE687C4E908E4D.jpg">
            <a:extLst>
              <a:ext uri="{FF2B5EF4-FFF2-40B4-BE49-F238E27FC236}">
                <a16:creationId xmlns:a16="http://schemas.microsoft.com/office/drawing/2014/main" id="{E97FFB14-A99B-EA36-62D7-97D98453E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5221" t="1958" r="6426" b="4066"/>
          <a:stretch>
            <a:fillRect/>
          </a:stretch>
        </p:blipFill>
        <p:spPr bwMode="auto">
          <a:xfrm>
            <a:off x="6598762" y="1912326"/>
            <a:ext cx="4534293" cy="3957201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pic>
        <p:nvPicPr>
          <p:cNvPr id="8" name="Picture 4" descr="http://upload.wikimedia.org/wikipedia/commons/a/ae/Falx_cerebri.jpg">
            <a:extLst>
              <a:ext uri="{FF2B5EF4-FFF2-40B4-BE49-F238E27FC236}">
                <a16:creationId xmlns:a16="http://schemas.microsoft.com/office/drawing/2014/main" id="{3ADF0929-8A79-BAC9-835B-D54E5F543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8664" y="2233136"/>
            <a:ext cx="4848520" cy="3636391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7B19747-3877-B4FA-B2F1-F416F0C44FEC}"/>
              </a:ext>
            </a:extLst>
          </p:cNvPr>
          <p:cNvSpPr txBox="1"/>
          <p:nvPr/>
        </p:nvSpPr>
        <p:spPr>
          <a:xfrm>
            <a:off x="47920" y="5925978"/>
            <a:ext cx="11875416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latin typeface="Candara" pitchFamily="34" charset="0"/>
              </a:rPr>
              <a:t>In the anterior edge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there is a gap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, the tentorial notch</a:t>
            </a:r>
            <a:r>
              <a:rPr lang="en-GB" sz="2400" b="1" dirty="0">
                <a:latin typeface="Candara" pitchFamily="34" charset="0"/>
              </a:rPr>
              <a:t>, for the passage of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midbrain </a:t>
            </a:r>
            <a:r>
              <a:rPr lang="en-GB" sz="2400" b="1" dirty="0">
                <a:latin typeface="Candara" pitchFamily="34" charset="0"/>
              </a:rPr>
              <a:t>which produces an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inner free border </a:t>
            </a:r>
            <a:r>
              <a:rPr lang="en-GB" sz="2400" b="1" dirty="0">
                <a:latin typeface="Candara" pitchFamily="34" charset="0"/>
              </a:rPr>
              <a:t>and an </a:t>
            </a: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outer attached or fixed border</a:t>
            </a:r>
            <a:r>
              <a:rPr lang="en-GB" sz="2400" b="1" dirty="0">
                <a:latin typeface="Candara" pitchFamily="34" charset="0"/>
              </a:rPr>
              <a:t>.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19181E4D-A3B5-9E06-084D-8796ABE0ED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41936" y="279332"/>
            <a:ext cx="2743200" cy="365125"/>
          </a:xfrm>
        </p:spPr>
        <p:txBody>
          <a:bodyPr/>
          <a:lstStyle/>
          <a:p>
            <a:r>
              <a:rPr lang="en-US" b="1">
                <a:solidFill>
                  <a:srgbClr val="FF0000"/>
                </a:solidFill>
              </a:rPr>
              <a:t>Tuesday 27 December 2022</a:t>
            </a:r>
          </a:p>
        </p:txBody>
      </p:sp>
    </p:spTree>
    <p:extLst>
      <p:ext uri="{BB962C8B-B14F-4D97-AF65-F5344CB8AC3E}">
        <p14:creationId xmlns:p14="http://schemas.microsoft.com/office/powerpoint/2010/main" val="25777772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8530402A-542D-A318-E096-91500C48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27165" y="6636"/>
            <a:ext cx="28956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Dr. Aiman Qais Afar</a:t>
            </a:r>
          </a:p>
        </p:txBody>
      </p:sp>
      <p:sp>
        <p:nvSpPr>
          <p:cNvPr id="3" name="Slide Number Placeholder 3">
            <a:extLst>
              <a:ext uri="{FF2B5EF4-FFF2-40B4-BE49-F238E27FC236}">
                <a16:creationId xmlns:a16="http://schemas.microsoft.com/office/drawing/2014/main" id="{BBF4414F-E723-22A1-09A6-7D9F2A73FF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713536" y="208814"/>
            <a:ext cx="2133600" cy="365125"/>
          </a:xfrm>
        </p:spPr>
        <p:txBody>
          <a:bodyPr/>
          <a:lstStyle/>
          <a:p>
            <a:fld id="{B6F15528-21DE-4FAA-801E-634DDDAF4B2B}" type="slidenum">
              <a:rPr lang="en-US" b="1" smtClean="0">
                <a:solidFill>
                  <a:srgbClr val="FF0000"/>
                </a:solidFill>
              </a:rPr>
              <a:pPr/>
              <a:t>9</a:t>
            </a:fld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CF7673F-1DCD-65F1-EE08-E3891E5C8103}"/>
              </a:ext>
            </a:extLst>
          </p:cNvPr>
          <p:cNvSpPr/>
          <p:nvPr/>
        </p:nvSpPr>
        <p:spPr>
          <a:xfrm>
            <a:off x="228600" y="101025"/>
            <a:ext cx="2141740" cy="584775"/>
          </a:xfrm>
          <a:prstGeom prst="rect">
            <a:avLst/>
          </a:prstGeom>
          <a:ln w="76200">
            <a:solidFill>
              <a:srgbClr val="16F621"/>
            </a:solidFill>
          </a:ln>
        </p:spPr>
        <p:txBody>
          <a:bodyPr wrap="none">
            <a:spAutoFit/>
          </a:bodyPr>
          <a:lstStyle/>
          <a:p>
            <a:r>
              <a:rPr lang="en-GB" sz="3200" b="1" dirty="0">
                <a:solidFill>
                  <a:srgbClr val="FF0000"/>
                </a:solidFill>
              </a:rPr>
              <a:t>Dura Mater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3631B8-618A-8099-FA54-FC1CCDBAB175}"/>
              </a:ext>
            </a:extLst>
          </p:cNvPr>
          <p:cNvSpPr/>
          <p:nvPr/>
        </p:nvSpPr>
        <p:spPr>
          <a:xfrm>
            <a:off x="152399" y="725031"/>
            <a:ext cx="1186677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fixed border </a:t>
            </a:r>
            <a:r>
              <a:rPr lang="en-GB" sz="2400" b="1" dirty="0">
                <a:latin typeface="Candara" pitchFamily="34" charset="0"/>
              </a:rPr>
              <a:t>is attached to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posterior clinoid processes</a:t>
            </a:r>
            <a:r>
              <a:rPr lang="en-GB" sz="2400" b="1" dirty="0">
                <a:latin typeface="Candara" pitchFamily="34" charset="0"/>
              </a:rPr>
              <a:t>, the superior borders of the petrous bones, and </a:t>
            </a:r>
            <a:r>
              <a:rPr lang="en-GB" sz="2400" b="1" dirty="0">
                <a:solidFill>
                  <a:srgbClr val="C00000"/>
                </a:solidFill>
                <a:latin typeface="Candara" pitchFamily="34" charset="0"/>
              </a:rPr>
              <a:t>the margins of the grooves for the transverse sinuses on the occipital bone</a:t>
            </a:r>
            <a:r>
              <a:rPr lang="en-GB" sz="2400" b="1" dirty="0">
                <a:latin typeface="Candara" pitchFamily="34" charset="0"/>
              </a:rPr>
              <a:t>. </a:t>
            </a:r>
          </a:p>
          <a:p>
            <a:pPr>
              <a:buFont typeface="Wingdings" pitchFamily="2" charset="2"/>
              <a:buChar char="q"/>
            </a:pPr>
            <a:r>
              <a:rPr lang="en-GB" sz="2400" b="1" dirty="0">
                <a:solidFill>
                  <a:srgbClr val="0000FF"/>
                </a:solidFill>
                <a:latin typeface="Candara" pitchFamily="34" charset="0"/>
              </a:rPr>
              <a:t>The free border </a:t>
            </a:r>
            <a:r>
              <a:rPr lang="en-GB" sz="2400" b="1" dirty="0">
                <a:latin typeface="Candara" pitchFamily="34" charset="0"/>
              </a:rPr>
              <a:t>runs forward at its two ends, crosses the attached border, and is affixed to </a:t>
            </a:r>
            <a:r>
              <a:rPr lang="en-GB" sz="2400" b="1" dirty="0">
                <a:solidFill>
                  <a:srgbClr val="FF0000"/>
                </a:solidFill>
                <a:latin typeface="Candara" pitchFamily="34" charset="0"/>
              </a:rPr>
              <a:t>the anterior clinoid process </a:t>
            </a:r>
            <a:r>
              <a:rPr lang="en-GB" sz="2400" b="1" dirty="0">
                <a:latin typeface="Candara" pitchFamily="34" charset="0"/>
              </a:rPr>
              <a:t>on each side. </a:t>
            </a:r>
            <a:endParaRPr lang="en-GB" sz="2400" b="1" dirty="0">
              <a:solidFill>
                <a:srgbClr val="0000FF"/>
              </a:solidFill>
              <a:latin typeface="Candara" pitchFamily="34" charset="0"/>
            </a:endParaRPr>
          </a:p>
        </p:txBody>
      </p:sp>
      <p:pic>
        <p:nvPicPr>
          <p:cNvPr id="7" name="Picture 2" descr="http://www.duke.edu/web/anatomy/Lab19/Lab20-modifiedImages/N%2097%20and%2098%20modified.jpg">
            <a:extLst>
              <a:ext uri="{FF2B5EF4-FFF2-40B4-BE49-F238E27FC236}">
                <a16:creationId xmlns:a16="http://schemas.microsoft.com/office/drawing/2014/main" id="{F8363DBC-20BE-C9FE-4404-CAB96759DD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r="14683"/>
          <a:stretch/>
        </p:blipFill>
        <p:spPr bwMode="auto">
          <a:xfrm>
            <a:off x="5138530" y="2907018"/>
            <a:ext cx="6822364" cy="3875399"/>
          </a:xfrm>
          <a:prstGeom prst="rect">
            <a:avLst/>
          </a:prstGeom>
          <a:noFill/>
          <a:ln w="57150">
            <a:solidFill>
              <a:srgbClr val="16F62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CC7FC0A-393A-75C3-18C0-3AAFA2C7045B}"/>
              </a:ext>
            </a:extLst>
          </p:cNvPr>
          <p:cNvSpPr txBox="1"/>
          <p:nvPr/>
        </p:nvSpPr>
        <p:spPr>
          <a:xfrm>
            <a:off x="152399" y="2664023"/>
            <a:ext cx="4800600" cy="1323439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GB" sz="2000" b="1" dirty="0">
                <a:latin typeface="Candara" pitchFamily="34" charset="0"/>
              </a:rPr>
              <a:t>At the point where the two borders cross, the </a:t>
            </a:r>
            <a:r>
              <a:rPr lang="en-GB" sz="2000" b="1" dirty="0">
                <a:solidFill>
                  <a:srgbClr val="C00000"/>
                </a:solidFill>
                <a:latin typeface="Candara" pitchFamily="34" charset="0"/>
              </a:rPr>
              <a:t>third and fourth cranial nerves</a:t>
            </a:r>
            <a:r>
              <a:rPr lang="en-GB" sz="2000" b="1" dirty="0">
                <a:latin typeface="Candara" pitchFamily="34" charset="0"/>
              </a:rPr>
              <a:t> pass forward to enter the lateral wall of </a:t>
            </a:r>
            <a:r>
              <a:rPr lang="en-GB" sz="2000" b="1" dirty="0">
                <a:solidFill>
                  <a:srgbClr val="0000FF"/>
                </a:solidFill>
                <a:latin typeface="Candara" pitchFamily="34" charset="0"/>
              </a:rPr>
              <a:t>the cavernous sinus </a:t>
            </a:r>
            <a:endParaRPr lang="en-US" sz="2000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CA1C7BA8-4C87-4980-2355-8C019FCC86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103936" y="228429"/>
            <a:ext cx="2743200" cy="365125"/>
          </a:xfrm>
        </p:spPr>
        <p:txBody>
          <a:bodyPr/>
          <a:lstStyle/>
          <a:p>
            <a:r>
              <a:rPr lang="en-US" b="1" dirty="0">
                <a:solidFill>
                  <a:srgbClr val="FF0000"/>
                </a:solidFill>
              </a:rPr>
              <a:t>Tuesday 27 December 2022</a:t>
            </a:r>
          </a:p>
        </p:txBody>
      </p:sp>
      <p:pic>
        <p:nvPicPr>
          <p:cNvPr id="1026" name="Picture 2" descr="Sphenoid Bone - Location - Structure - Function - TeachMeAnatomy">
            <a:extLst>
              <a:ext uri="{FF2B5EF4-FFF2-40B4-BE49-F238E27FC236}">
                <a16:creationId xmlns:a16="http://schemas.microsoft.com/office/drawing/2014/main" id="{B34C1348-CFF8-FBAB-4F11-66E4D5246D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138" y="4116835"/>
            <a:ext cx="3925775" cy="2640140"/>
          </a:xfrm>
          <a:prstGeom prst="rect">
            <a:avLst/>
          </a:prstGeom>
          <a:noFill/>
          <a:ln w="57150">
            <a:solidFill>
              <a:srgbClr val="0EFA0E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246138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435</TotalTime>
  <Words>2173</Words>
  <Application>Microsoft Office PowerPoint</Application>
  <PresentationFormat>Widescreen</PresentationFormat>
  <Paragraphs>246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Aiman Afar</dc:creator>
  <cp:lastModifiedBy>Rafthijzeen@outlook.com</cp:lastModifiedBy>
  <cp:revision>6</cp:revision>
  <dcterms:created xsi:type="dcterms:W3CDTF">2022-12-24T17:07:27Z</dcterms:created>
  <dcterms:modified xsi:type="dcterms:W3CDTF">2022-12-26T19:34:04Z</dcterms:modified>
</cp:coreProperties>
</file>