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ink/ink1.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59" r:id="rId19"/>
    <p:sldId id="273" r:id="rId20"/>
    <p:sldId id="274" r:id="rId21"/>
    <p:sldId id="275" r:id="rId22"/>
    <p:sldId id="276" r:id="rId23"/>
    <p:sldId id="277" r:id="rId24"/>
    <p:sldId id="278" r:id="rId25"/>
    <p:sldId id="279" r:id="rId26"/>
    <p:sldId id="280" r:id="rId27"/>
    <p:sldId id="36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20"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19" r:id="rId8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4" d="100"/>
          <a:sy n="84" d="100"/>
        </p:scale>
        <p:origin x="-90" y="-19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11T20:23:23.979"/>
    </inkml:context>
    <inkml:brush xml:id="br0">
      <inkml:brushProperty name="width" value="0.08571" units="cm"/>
      <inkml:brushProperty name="height" value="0.08571" units="cm"/>
    </inkml:brush>
  </inkml:definitions>
  <inkml:trace contextRef="#ctx0" brushRef="#br0">0 1 12287,'0'16'0,"0"1"0,8 0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2fecf960ded06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2fecf960ded06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2fecf960ded06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2fecf960ded06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2fecf960ded06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2fecf960ded06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2fecf960ded063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2fecf960ded06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2fecf960ded06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2fecf960ded06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2fecf960ded06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2fecf960ded06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2fecf960ded06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2fecf960ded06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2fecf960ded063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2fecf960ded06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2fecf960ded06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2fecf960ded06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2fecf960ded063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2fecf960ded06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0391d6f6468be5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0391d6f6468be5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2fecf960ded06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2fecf960ded063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2fecf960ded063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2fecf960ded063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dc512701c5bc10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dc512701c5bc10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dc512701c5bc10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dc512701c5bc10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2fecf960ded06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2fecf960ded06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2fecf960ded06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2fecf960ded06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2fecf960ded063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2fecf960ded06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2fecf960ded06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2fecf960ded06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2fecf960ded063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2fecf960ded063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dc512701c5bc10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dc512701c5bc10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57afd172cf3cab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57afd172cf3cab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57afd172cf3cab6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57afd172cf3cab6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dc512701c5bc10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dc512701c5bc10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dc512701c5bc104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dc512701c5bc10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dc512701c5bc10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dc512701c5bc10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dc512701c5bc104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dc512701c5bc10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2fecf960ded063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2fecf960ded063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57afd172cf3cab6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57afd172cf3cab6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57afd172cf3cab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57afd172cf3cab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57afd172cf3cab6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57afd172cf3cab6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57afd172cf3cab6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57afd172cf3cab6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0391d6f6468be5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0391d6f6468be5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57afd172cf3cab6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57afd172cf3cab6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57afd172cf3cab6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57afd172cf3cab6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57afd172cf3cab6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57afd172cf3cab6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57afd172cf3cab6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57afd172cf3cab6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57afd172cf3cab6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57afd172cf3cab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57afd172cf3cab6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57afd172cf3cab6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a:xfrm>
            <a:off x="3884613" y="8685213"/>
            <a:ext cx="2971800" cy="457200"/>
          </a:xfrm>
          <a:prstGeom prst="rect">
            <a:avLst/>
          </a:prstGeom>
        </p:spPr>
        <p:txBody>
          <a:bodyPr/>
          <a:lstStyle/>
          <a:p>
            <a:fld id="{33865F8C-AAD4-47B0-9FAD-5D02A635CD67}" type="slidenum">
              <a:rPr lang="en-US" smtClean="0"/>
              <a:pPr/>
              <a:t>59</a:t>
            </a:fld>
            <a:endParaRPr lang="en-US"/>
          </a:p>
        </p:txBody>
      </p:sp>
    </p:spTree>
    <p:extLst>
      <p:ext uri="{BB962C8B-B14F-4D97-AF65-F5344CB8AC3E}">
        <p14:creationId xmlns:p14="http://schemas.microsoft.com/office/powerpoint/2010/main" xmlns="" val="2975231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عنصر نائب لصورة الشريحة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عنصر نائب لرقم الشريحة 3"/>
          <p:cNvSpPr>
            <a:spLocks noGrp="1"/>
          </p:cNvSpPr>
          <p:nvPr>
            <p:ph type="sldNum" sz="quarter" idx="5"/>
          </p:nvPr>
        </p:nvSpPr>
        <p:spPr>
          <a:xfrm>
            <a:off x="3884613" y="8685213"/>
            <a:ext cx="2971800" cy="457200"/>
          </a:xfrm>
          <a:prstGeom prst="rect">
            <a:avLst/>
          </a:prstGeo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411ACC6-5B80-4690-979A-3D52046D76CE}"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64</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33865F8C-AAD4-47B0-9FAD-5D02A635CD67}" type="slidenum">
              <a:rPr lang="en-US" smtClean="0"/>
              <a:pPr/>
              <a:t>75</a:t>
            </a:fld>
            <a:endParaRPr lang="en-US"/>
          </a:p>
        </p:txBody>
      </p:sp>
    </p:spTree>
    <p:extLst>
      <p:ext uri="{BB962C8B-B14F-4D97-AF65-F5344CB8AC3E}">
        <p14:creationId xmlns:p14="http://schemas.microsoft.com/office/powerpoint/2010/main" xmlns="" val="28097231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solidFill>
                  <a:srgbClr val="232323"/>
                </a:solidFill>
                <a:latin typeface="ArialMT"/>
              </a:rPr>
              <a:t>The management of puerperal uterine inversion is based on clinical experience described in case reports and small retrospective case series, as well as good clinical judgment. No randomized trials have been performed.</a:t>
            </a:r>
            <a:endParaRPr lang="x-none"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33865F8C-AAD4-47B0-9FAD-5D02A635CD67}" type="slidenum">
              <a:rPr lang="en-US" smtClean="0"/>
              <a:pPr/>
              <a:t>76</a:t>
            </a:fld>
            <a:endParaRPr lang="en-US"/>
          </a:p>
        </p:txBody>
      </p:sp>
    </p:spTree>
    <p:extLst>
      <p:ext uri="{BB962C8B-B14F-4D97-AF65-F5344CB8AC3E}">
        <p14:creationId xmlns:p14="http://schemas.microsoft.com/office/powerpoint/2010/main" xmlns="" val="108758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efa9ae74e6d3cb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efa9ae74e6d3cb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B476BF6-B56F-455A-92A8-B346BA56BF3B}"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79</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4224e69177e3d1b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4224e69177e3d1b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21af31d5e005ed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21af31d5e005ed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21af31d5e005ed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21af31d5e005ed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21af31d5e005ed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21af31d5e005ed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2fecf960ded06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2fecf960ded06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fld id="{F8CFA630-13BB-46C4-BD44-B2C5F9B66074}" type="datetimeFigureOut">
              <a:rPr lang="en-US" smtClean="0"/>
              <a:pPr/>
              <a:t>8/4/2020</a:t>
            </a:fld>
            <a:endParaRPr lang="en-US" dirty="0">
              <a:solidFill>
                <a:srgbClr val="FFFFFF"/>
              </a:solidFill>
            </a:endParaRPr>
          </a:p>
        </p:txBody>
      </p:sp>
      <p:sp>
        <p:nvSpPr>
          <p:cNvPr id="18" name="عنصر نائب للتذييل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endParaRPr kumimoji="0" lang="en-US" dirty="0">
              <a:solidFill>
                <a:srgbClr val="FFFFFF"/>
              </a:solidFill>
            </a:endParaRPr>
          </a:p>
        </p:txBody>
      </p:sp>
      <p:sp>
        <p:nvSpPr>
          <p:cNvPr id="29" name="عنصر نائب لرقم الشريحة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overrideClrMapping bg1="lt1" tx1="dk1" bg2="lt2" tx2="dk2" accent1="accent1" accent2="accent2" accent3="accent3" accent4="accent4" accent5="accent5" accent6="accent6" hlink="hlink" folHlink="folHlink"/>
  </p:clrMapOvr>
  <p:transition spd="med">
    <p:wedg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5" name="عنصر نائب للتذييل 4"/>
          <p:cNvSpPr>
            <a:spLocks noGrp="1"/>
          </p:cNvSpPr>
          <p:nvPr>
            <p:ph type="ftr" sz="quarter" idx="11"/>
          </p:nvPr>
        </p:nvSpPr>
        <p:spPr/>
        <p:txBody>
          <a:bodyPr/>
          <a:lstStyle>
            <a:extLst/>
          </a:lstStyle>
          <a:p>
            <a:endParaRPr kumimoji="0" lang="en-US"/>
          </a:p>
        </p:txBody>
      </p:sp>
      <p:sp>
        <p:nvSpPr>
          <p:cNvPr id="6" name="عنصر نائب لرقم الشريحة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06217"/>
            <a:ext cx="1524000" cy="4388644"/>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82"/>
            <a:ext cx="6019800" cy="4388644"/>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4918459"/>
            <a:ext cx="2002464" cy="170177"/>
          </a:xfrm>
        </p:spPr>
        <p:txBody>
          <a:bodyPr/>
          <a:lstStyle>
            <a:extLst/>
          </a:lstStyle>
          <a:p>
            <a:fld id="{F8CFA630-13BB-46C4-BD44-B2C5F9B66074}" type="datetimeFigureOut">
              <a:rPr lang="en-US" smtClean="0"/>
              <a:pPr/>
              <a:t>8/4/2020</a:t>
            </a:fld>
            <a:endParaRPr lang="en-US" dirty="0"/>
          </a:p>
        </p:txBody>
      </p:sp>
      <p:sp>
        <p:nvSpPr>
          <p:cNvPr id="5" name="عنصر نائب للتذييل 4"/>
          <p:cNvSpPr>
            <a:spLocks noGrp="1"/>
          </p:cNvSpPr>
          <p:nvPr>
            <p:ph type="ftr" sz="quarter" idx="11"/>
          </p:nvPr>
        </p:nvSpPr>
        <p:spPr>
          <a:xfrm>
            <a:off x="457200" y="4917186"/>
            <a:ext cx="3657600" cy="171450"/>
          </a:xfrm>
        </p:spPr>
        <p:txBody>
          <a:bodyPr/>
          <a:lstStyle>
            <a:extLst/>
          </a:lstStyle>
          <a:p>
            <a:endParaRPr kumimoji="0" lang="en-US" dirty="0"/>
          </a:p>
        </p:txBody>
      </p:sp>
      <p:sp>
        <p:nvSpPr>
          <p:cNvPr id="6" name="عنصر نائب لرقم الشريحة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pPr marL="0" lvl="0" indent="0" algn="r" rtl="0">
                <a:spcBef>
                  <a:spcPts val="0"/>
                </a:spcBef>
                <a:spcAft>
                  <a:spcPts val="0"/>
                </a:spcAft>
                <a:buNone/>
              </a:pPr>
              <a:t>‹#›</a:t>
            </a:fld>
            <a:endParaRPr/>
          </a:p>
        </p:txBody>
      </p:sp>
    </p:spTree>
  </p:cSld>
  <p:clrMapOvr>
    <a:masterClrMapping/>
  </p:clrMapOvr>
  <p:transition spd="med">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ar"/>
              <a:pPr marL="0" lvl="0" indent="0" algn="r" rtl="0">
                <a:spcBef>
                  <a:spcPts val="0"/>
                </a:spcBef>
                <a:spcAft>
                  <a:spcPts val="0"/>
                </a:spcAft>
                <a:buNone/>
              </a:pPr>
              <a:t>‹#›</a:t>
            </a:fld>
            <a:endParaRPr/>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5" name="عنصر نائب للتذييل 4"/>
          <p:cNvSpPr>
            <a:spLocks noGrp="1"/>
          </p:cNvSpPr>
          <p:nvPr>
            <p:ph type="ftr" sz="quarter" idx="11"/>
          </p:nvPr>
        </p:nvSpPr>
        <p:spPr/>
        <p:txBody>
          <a:bodyPr/>
          <a:lstStyle>
            <a:extLst/>
          </a:lstStyle>
          <a:p>
            <a:endParaRPr kumimoji="0" lang="en-US"/>
          </a:p>
        </p:txBody>
      </p:sp>
      <p:sp>
        <p:nvSpPr>
          <p:cNvPr id="6" name="عنصر نائب لرقم الشريحة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fld id="{F8CFA630-13BB-46C4-BD44-B2C5F9B66074}" type="datetimeFigureOut">
              <a:rPr lang="en-US" smtClean="0"/>
              <a:pPr/>
              <a:t>8/4/2020</a:t>
            </a:fld>
            <a:endParaRPr lang="en-US">
              <a:solidFill>
                <a:schemeClr val="tx2"/>
              </a:solidFill>
            </a:endParaRPr>
          </a:p>
        </p:txBody>
      </p:sp>
      <p:sp>
        <p:nvSpPr>
          <p:cNvPr id="5" name="عنصر نائب للتذييل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endParaRPr kumimoji="0" lang="en-US" dirty="0">
              <a:solidFill>
                <a:schemeClr val="tx2"/>
              </a:solidFill>
            </a:endParaRPr>
          </a:p>
        </p:txBody>
      </p:sp>
      <p:sp>
        <p:nvSpPr>
          <p:cNvPr id="6" name="عنصر نائب لرقم الشريحة 5"/>
          <p:cNvSpPr>
            <a:spLocks noGrp="1"/>
          </p:cNvSpPr>
          <p:nvPr>
            <p:ph type="sldNum" sz="quarter" idx="12"/>
          </p:nvPr>
        </p:nvSpPr>
        <p:spPr>
          <a:xfrm>
            <a:off x="6733952" y="4916334"/>
            <a:ext cx="588336" cy="171450"/>
          </a:xfrm>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overrideClrMapping bg1="lt1" tx1="dk1" bg2="lt2" tx2="dk2" accent1="accent1" accent2="accent2" accent3="accent3" accent4="accent4" accent5="accent5" accent6="accent6" hlink="hlink" folHlink="folHlink"/>
  </p:clrMapOvr>
  <p:transition spd="med">
    <p:wedg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0030"/>
            <a:ext cx="7242048" cy="85725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6" name="عنصر نائب للتذييل 5"/>
          <p:cNvSpPr>
            <a:spLocks noGrp="1"/>
          </p:cNvSpPr>
          <p:nvPr>
            <p:ph type="ftr" sz="quarter" idx="11"/>
          </p:nvPr>
        </p:nvSpPr>
        <p:spPr/>
        <p:txBody>
          <a:bodyPr/>
          <a:lstStyle>
            <a:extLst/>
          </a:lstStyle>
          <a:p>
            <a:endParaRPr kumimoji="0" lang="en-US"/>
          </a:p>
        </p:txBody>
      </p:sp>
      <p:sp>
        <p:nvSpPr>
          <p:cNvPr id="7" name="عنصر نائب لرقم الشريحة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0030"/>
            <a:ext cx="7242048" cy="85725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8" name="عنصر نائب للتذييل 7"/>
          <p:cNvSpPr>
            <a:spLocks noGrp="1"/>
          </p:cNvSpPr>
          <p:nvPr>
            <p:ph type="ftr" sz="quarter" idx="11"/>
          </p:nvPr>
        </p:nvSpPr>
        <p:spPr/>
        <p:txBody>
          <a:bodyPr/>
          <a:lstStyle>
            <a:extLst/>
          </a:lstStyle>
          <a:p>
            <a:endParaRPr kumimoji="0" lang="en-US"/>
          </a:p>
        </p:txBody>
      </p:sp>
      <p:sp>
        <p:nvSpPr>
          <p:cNvPr id="9" name="عنصر نائب لرقم الشريحة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0030"/>
            <a:ext cx="7242048" cy="85725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4" name="عنصر نائب للتذييل 3"/>
          <p:cNvSpPr>
            <a:spLocks noGrp="1"/>
          </p:cNvSpPr>
          <p:nvPr>
            <p:ph type="ftr" sz="quarter" idx="11"/>
          </p:nvPr>
        </p:nvSpPr>
        <p:spPr/>
        <p:txBody>
          <a:bodyPr/>
          <a:lstStyle>
            <a:extLst/>
          </a:lstStyle>
          <a:p>
            <a:endParaRPr kumimoji="0" lang="en-US"/>
          </a:p>
        </p:txBody>
      </p:sp>
      <p:sp>
        <p:nvSpPr>
          <p:cNvPr id="5" name="عنصر نائب لرقم الشريحة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8/4/2020</a:t>
            </a:fld>
            <a:endParaRPr lang="en-US" dirty="0">
              <a:solidFill>
                <a:schemeClr val="tx2"/>
              </a:solidFill>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kumimoji="0" lang="en-US" dirty="0">
              <a:solidFill>
                <a:schemeClr val="tx2"/>
              </a:solidFill>
            </a:endParaRPr>
          </a:p>
        </p:txBody>
      </p:sp>
      <p:sp>
        <p:nvSpPr>
          <p:cNvPr id="4" name="عنصر نائب لرقم الشريحة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6" name="عنصر نائب للتذييل 5"/>
          <p:cNvSpPr>
            <a:spLocks noGrp="1"/>
          </p:cNvSpPr>
          <p:nvPr>
            <p:ph type="ftr" sz="quarter" idx="11"/>
          </p:nvPr>
        </p:nvSpPr>
        <p:spPr/>
        <p:txBody>
          <a:bodyPr/>
          <a:lstStyle>
            <a:extLst/>
          </a:lstStyle>
          <a:p>
            <a:endParaRPr kumimoji="0" lang="en-US"/>
          </a:p>
        </p:txBody>
      </p:sp>
      <p:sp>
        <p:nvSpPr>
          <p:cNvPr id="7" name="عنصر نائب لرقم الشريحة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Ovr>
    <a:masterClrMapping/>
  </p:clrMapOvr>
  <p:transition spd="med">
    <p:wedg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F8CFA630-13BB-46C4-BD44-B2C5F9B66074}" type="datetimeFigureOut">
              <a:rPr lang="en-US" smtClean="0"/>
              <a:pPr/>
              <a:t>8/4/2020</a:t>
            </a:fld>
            <a:endParaRPr lang="en-US"/>
          </a:p>
        </p:txBody>
      </p:sp>
      <p:sp>
        <p:nvSpPr>
          <p:cNvPr id="6" name="عنصر نائب للتذييل 5"/>
          <p:cNvSpPr>
            <a:spLocks noGrp="1"/>
          </p:cNvSpPr>
          <p:nvPr>
            <p:ph type="ftr" sz="quarter" idx="11"/>
          </p:nvPr>
        </p:nvSpPr>
        <p:spPr/>
        <p:txBody>
          <a:bodyPr/>
          <a:lstStyle>
            <a:extLst/>
          </a:lstStyle>
          <a:p>
            <a:endParaRPr kumimoji="0" lang="en-US"/>
          </a:p>
        </p:txBody>
      </p:sp>
      <p:sp>
        <p:nvSpPr>
          <p:cNvPr id="7" name="عنصر نائب لرقم الشريحة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
        <p:nvSpPr>
          <p:cNvPr id="10" name="عنصر نائب للصورة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wedg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5143500"/>
          </a:xfrm>
          <a:prstGeom prst="rect">
            <a:avLst/>
          </a:prstGeom>
          <a:blipFill>
            <a:blip r:embed="rId1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207062"/>
            <a:ext cx="7239000" cy="363474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8/4/2020</a:t>
            </a:fld>
            <a:endParaRPr lang="en-US" sz="1000" dirty="0">
              <a:solidFill>
                <a:schemeClr val="tx2"/>
              </a:solidFill>
            </a:endParaRPr>
          </a:p>
        </p:txBody>
      </p:sp>
      <p:sp>
        <p:nvSpPr>
          <p:cNvPr id="4" name="عنصر نائب للتذييل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000" dirty="0">
              <a:solidFill>
                <a:schemeClr val="tx2"/>
              </a:solidFill>
            </a:endParaRPr>
          </a:p>
        </p:txBody>
      </p:sp>
      <p:sp>
        <p:nvSpPr>
          <p:cNvPr id="16" name="عنصر نائب لرقم الشريحة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lvl="0" indent="0" algn="r" rtl="0">
              <a:spcBef>
                <a:spcPts val="0"/>
              </a:spcBef>
              <a:spcAft>
                <a:spcPts val="0"/>
              </a:spcAft>
              <a:buNone/>
            </a:pPr>
            <a:fld id="{00000000-1234-1234-1234-123412341234}" type="slidenum">
              <a:rPr lang="ar" smtClean="0"/>
              <a:pPr marL="0" lvl="0" indent="0" algn="r" rtl="0">
                <a:spcBef>
                  <a:spcPts val="0"/>
                </a:spcBef>
                <a:spcAft>
                  <a:spcPts val="0"/>
                </a:spcAft>
                <a:buNone/>
              </a:pPr>
              <a:t>‹#›</a:t>
            </a:fld>
            <a:endParaRPr lang="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wedge/>
  </p:transition>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www.uptodate.com/contents/puerperal-uterine-inversion/abstract/10"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uptodate.com/contents/puerperal-uterine-inversion/abstract/10"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uptodate.com/contents/puerperal-uterine-inversion/abstract/17"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lvl="0" algn="l"/>
            <a:r>
              <a:rPr lang="en-AU" dirty="0" smtClean="0">
                <a:solidFill>
                  <a:srgbClr val="0000FF"/>
                </a:solidFill>
              </a:rPr>
              <a:t>o</a:t>
            </a:r>
            <a:r>
              <a:rPr lang="ar" dirty="0" smtClean="0">
                <a:solidFill>
                  <a:srgbClr val="0000FF"/>
                </a:solidFill>
              </a:rPr>
              <a:t>bstetric </a:t>
            </a:r>
            <a:r>
              <a:rPr lang="en-AU" dirty="0" err="1" smtClean="0">
                <a:solidFill>
                  <a:srgbClr val="0000FF"/>
                </a:solidFill>
              </a:rPr>
              <a:t>sh</a:t>
            </a:r>
            <a:r>
              <a:rPr lang="ar" dirty="0" smtClean="0">
                <a:solidFill>
                  <a:srgbClr val="0000FF"/>
                </a:solidFill>
              </a:rPr>
              <a:t>ock</a:t>
            </a:r>
            <a:r>
              <a:rPr lang="ar" dirty="0" smtClean="0"/>
              <a:t> </a:t>
            </a:r>
            <a:endParaRPr/>
          </a:p>
        </p:txBody>
      </p:sp>
      <p:sp>
        <p:nvSpPr>
          <p:cNvPr id="55" name="Google Shape;55;p13"/>
          <p:cNvSpPr txBox="1">
            <a:spLocks noGrp="1"/>
          </p:cNvSpPr>
          <p:nvPr>
            <p:ph type="subTitle" idx="1"/>
          </p:nvPr>
        </p:nvSpPr>
        <p:spPr>
          <a:xfrm>
            <a:off x="311700" y="2834125"/>
            <a:ext cx="85206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solidFill>
                  <a:srgbClr val="0070C0"/>
                </a:solidFill>
              </a:rPr>
              <a:t>Presented by</a:t>
            </a:r>
            <a:r>
              <a:rPr lang="ar" dirty="0" smtClean="0">
                <a:solidFill>
                  <a:srgbClr val="0070C0"/>
                </a:solidFill>
              </a:rPr>
              <a:t> </a:t>
            </a:r>
            <a:r>
              <a:rPr lang="ar" dirty="0">
                <a:solidFill>
                  <a:srgbClr val="0070C0"/>
                </a:solidFill>
              </a:rPr>
              <a:t>: Taqwa Lasasmah </a:t>
            </a:r>
            <a:endParaRPr>
              <a:solidFill>
                <a:srgbClr val="0070C0"/>
              </a:solidFill>
            </a:endParaRPr>
          </a:p>
          <a:p>
            <a:pPr marL="0" lvl="0" indent="0" algn="l" rtl="0">
              <a:spcBef>
                <a:spcPts val="0"/>
              </a:spcBef>
              <a:spcAft>
                <a:spcPts val="0"/>
              </a:spcAft>
              <a:buNone/>
            </a:pPr>
            <a:r>
              <a:rPr lang="en-AU" dirty="0" smtClean="0">
                <a:solidFill>
                  <a:srgbClr val="0070C0"/>
                </a:solidFill>
              </a:rPr>
              <a:t>                       </a:t>
            </a:r>
            <a:r>
              <a:rPr lang="ar" dirty="0" smtClean="0">
                <a:solidFill>
                  <a:srgbClr val="0070C0"/>
                </a:solidFill>
              </a:rPr>
              <a:t>Yara </a:t>
            </a:r>
            <a:r>
              <a:rPr lang="ar" dirty="0">
                <a:solidFill>
                  <a:srgbClr val="0070C0"/>
                </a:solidFill>
              </a:rPr>
              <a:t>khaled</a:t>
            </a:r>
            <a:endParaRPr>
              <a:solidFill>
                <a:srgbClr val="0070C0"/>
              </a:solidFill>
            </a:endParaRPr>
          </a:p>
          <a:p>
            <a:pPr marL="0" lvl="0" indent="0" algn="l" rtl="0">
              <a:spcBef>
                <a:spcPts val="0"/>
              </a:spcBef>
              <a:spcAft>
                <a:spcPts val="0"/>
              </a:spcAft>
              <a:buNone/>
            </a:pPr>
            <a:r>
              <a:rPr lang="en-AU" dirty="0" smtClean="0">
                <a:solidFill>
                  <a:srgbClr val="0070C0"/>
                </a:solidFill>
              </a:rPr>
              <a:t>                       </a:t>
            </a:r>
            <a:r>
              <a:rPr lang="ar" dirty="0" smtClean="0">
                <a:solidFill>
                  <a:srgbClr val="0070C0"/>
                </a:solidFill>
              </a:rPr>
              <a:t>Majdulean </a:t>
            </a:r>
            <a:r>
              <a:rPr lang="ar" dirty="0">
                <a:solidFill>
                  <a:srgbClr val="0070C0"/>
                </a:solidFill>
              </a:rPr>
              <a:t>alsharari</a:t>
            </a:r>
            <a:endParaRPr>
              <a:solidFill>
                <a:srgbClr val="0070C0"/>
              </a:solidFill>
            </a:endParaRPr>
          </a:p>
          <a:p>
            <a:pPr marL="0" lvl="0" indent="0" algn="l" rtl="0">
              <a:spcBef>
                <a:spcPts val="0"/>
              </a:spcBef>
              <a:spcAft>
                <a:spcPts val="0"/>
              </a:spcAft>
              <a:buNone/>
            </a:pPr>
            <a:r>
              <a:rPr lang="en-AU" dirty="0" smtClean="0">
                <a:solidFill>
                  <a:srgbClr val="0070C0"/>
                </a:solidFill>
              </a:rPr>
              <a:t>                       </a:t>
            </a:r>
            <a:r>
              <a:rPr lang="ar" dirty="0" smtClean="0">
                <a:solidFill>
                  <a:srgbClr val="0070C0"/>
                </a:solidFill>
              </a:rPr>
              <a:t>Somya khaled</a:t>
            </a:r>
            <a:endParaRPr lang="en-AU" dirty="0" smtClean="0">
              <a:solidFill>
                <a:srgbClr val="0070C0"/>
              </a:solidFill>
            </a:endParaRPr>
          </a:p>
          <a:p>
            <a:pPr marL="0" lvl="0" indent="0" algn="l" rtl="0">
              <a:spcBef>
                <a:spcPts val="0"/>
              </a:spcBef>
              <a:spcAft>
                <a:spcPts val="0"/>
              </a:spcAft>
              <a:buNone/>
            </a:pPr>
            <a:r>
              <a:rPr lang="en-AU" dirty="0" smtClean="0">
                <a:solidFill>
                  <a:srgbClr val="0070C0"/>
                </a:solidFill>
              </a:rPr>
              <a:t>Supervised by: DR Ala </a:t>
            </a:r>
            <a:r>
              <a:rPr lang="en-AU" dirty="0" err="1" smtClean="0">
                <a:solidFill>
                  <a:srgbClr val="0070C0"/>
                </a:solidFill>
              </a:rPr>
              <a:t>Uwais</a:t>
            </a:r>
            <a:endParaRPr>
              <a:solidFill>
                <a:srgbClr val="0070C0"/>
              </a:solidFill>
            </a:endParaRPr>
          </a:p>
        </p:txBody>
      </p:sp>
      <p:pic>
        <p:nvPicPr>
          <p:cNvPr id="56" name="Google Shape;56;p13"/>
          <p:cNvPicPr preferRelativeResize="0"/>
          <p:nvPr/>
        </p:nvPicPr>
        <p:blipFill>
          <a:blip r:embed="rId3">
            <a:alphaModFix/>
          </a:blip>
          <a:stretch>
            <a:fillRect/>
          </a:stretch>
        </p:blipFill>
        <p:spPr>
          <a:xfrm>
            <a:off x="6572250" y="3090900"/>
            <a:ext cx="2571750" cy="2052601"/>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 calcmode="lin" valueType="num">
                                      <p:cBhvr additive="base">
                                        <p:cTn id="13"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xEl>
                                              <p:pRg st="1" end="1"/>
                                            </p:txEl>
                                          </p:spTgt>
                                        </p:tgtEl>
                                        <p:attrNameLst>
                                          <p:attrName>style.visibility</p:attrName>
                                        </p:attrNameLst>
                                      </p:cBhvr>
                                      <p:to>
                                        <p:strVal val="visible"/>
                                      </p:to>
                                    </p:set>
                                    <p:anim calcmode="lin" valueType="num">
                                      <p:cBhvr additive="base">
                                        <p:cTn id="19"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xEl>
                                              <p:pRg st="2" end="2"/>
                                            </p:txEl>
                                          </p:spTgt>
                                        </p:tgtEl>
                                        <p:attrNameLst>
                                          <p:attrName>style.visibility</p:attrName>
                                        </p:attrNameLst>
                                      </p:cBhvr>
                                      <p:to>
                                        <p:strVal val="visible"/>
                                      </p:to>
                                    </p:set>
                                    <p:anim calcmode="lin" valueType="num">
                                      <p:cBhvr additive="base">
                                        <p:cTn id="25"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
                                            <p:txEl>
                                              <p:pRg st="3" end="3"/>
                                            </p:txEl>
                                          </p:spTgt>
                                        </p:tgtEl>
                                        <p:attrNameLst>
                                          <p:attrName>style.visibility</p:attrName>
                                        </p:attrNameLst>
                                      </p:cBhvr>
                                      <p:to>
                                        <p:strVal val="visible"/>
                                      </p:to>
                                    </p:set>
                                    <p:anim calcmode="lin" valueType="num">
                                      <p:cBhvr additive="base">
                                        <p:cTn id="31" dur="500" fill="hold"/>
                                        <p:tgtEl>
                                          <p:spTgt spid="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
                                            <p:txEl>
                                              <p:pRg st="4" end="4"/>
                                            </p:txEl>
                                          </p:spTgt>
                                        </p:tgtEl>
                                        <p:attrNameLst>
                                          <p:attrName>style.visibility</p:attrName>
                                        </p:attrNameLst>
                                      </p:cBhvr>
                                      <p:to>
                                        <p:strVal val="visible"/>
                                      </p:to>
                                    </p:set>
                                    <p:anim calcmode="lin" valueType="num">
                                      <p:cBhvr additive="base">
                                        <p:cTn id="37" dur="500" fill="hold"/>
                                        <p:tgtEl>
                                          <p:spTgt spid="5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1"/>
      <p:bldP spid="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a:solidFill>
                  <a:srgbClr val="FF0000"/>
                </a:solidFill>
              </a:rPr>
              <a:t>Antepartum haemorrhage</a:t>
            </a:r>
            <a:endParaRPr b="1" u="sng">
              <a:solidFill>
                <a:srgbClr val="FF0000"/>
              </a:solidFill>
            </a:endParaRPr>
          </a:p>
          <a:p>
            <a:pPr marL="0" lvl="0" indent="0" algn="l" rtl="0">
              <a:spcBef>
                <a:spcPts val="1600"/>
              </a:spcBef>
              <a:spcAft>
                <a:spcPts val="1600"/>
              </a:spcAft>
              <a:buNone/>
            </a:pPr>
            <a:r>
              <a:rPr lang="ar" b="1">
                <a:solidFill>
                  <a:srgbClr val="8E7CC3"/>
                </a:solidFill>
              </a:rPr>
              <a:t>This is defined as </a:t>
            </a:r>
            <a:r>
              <a:rPr lang="ar" b="1" u="sng">
                <a:solidFill>
                  <a:srgbClr val="CC0000"/>
                </a:solidFill>
              </a:rPr>
              <a:t>vaginal bleeding after 20 weeks’ gestation.</a:t>
            </a:r>
            <a:r>
              <a:rPr lang="ar" b="1">
                <a:solidFill>
                  <a:srgbClr val="8E7CC3"/>
                </a:solidFill>
              </a:rPr>
              <a:t> It complicates </a:t>
            </a:r>
            <a:r>
              <a:rPr lang="ar" b="1" u="sng">
                <a:solidFill>
                  <a:srgbClr val="CC0000"/>
                </a:solidFill>
              </a:rPr>
              <a:t>2– 5% </a:t>
            </a:r>
            <a:r>
              <a:rPr lang="ar" b="1">
                <a:solidFill>
                  <a:srgbClr val="8E7CC3"/>
                </a:solidFill>
              </a:rPr>
              <a:t>of pregnancies and most cases involve relatively small amounts of blood loss. However, significant blood loss poses a risk of mortality and morbidity to both mother and baby.</a:t>
            </a:r>
            <a:endParaRPr b="1">
              <a:solidFill>
                <a:srgbClr val="8E7CC3"/>
              </a:solidFill>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body" idx="1"/>
          </p:nvPr>
        </p:nvSpPr>
        <p:spPr>
          <a:xfrm>
            <a:off x="273269" y="325820"/>
            <a:ext cx="8597462" cy="29113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dirty="0"/>
              <a:t>causes can be classified into placental, fetal and maternal:</a:t>
            </a:r>
            <a:endParaRPr/>
          </a:p>
          <a:p>
            <a:pPr marL="457200" lvl="0" indent="-342900" algn="l" rtl="0">
              <a:spcBef>
                <a:spcPts val="1600"/>
              </a:spcBef>
              <a:spcAft>
                <a:spcPts val="0"/>
              </a:spcAft>
              <a:buSzPts val="1800"/>
              <a:buChar char="●"/>
            </a:pPr>
            <a:r>
              <a:rPr lang="ar" b="1" dirty="0">
                <a:solidFill>
                  <a:srgbClr val="CC0000"/>
                </a:solidFill>
              </a:rPr>
              <a:t>Placental causes:</a:t>
            </a:r>
            <a:r>
              <a:rPr lang="ar" dirty="0"/>
              <a:t> placental abruption; placenta praevia.</a:t>
            </a:r>
            <a:endParaRPr/>
          </a:p>
          <a:p>
            <a:pPr marL="457200" lvl="0" indent="-342900" algn="l" rtl="0">
              <a:spcBef>
                <a:spcPts val="0"/>
              </a:spcBef>
              <a:spcAft>
                <a:spcPts val="0"/>
              </a:spcAft>
              <a:buSzPts val="1800"/>
              <a:buChar char="●"/>
            </a:pPr>
            <a:r>
              <a:rPr lang="ar" b="1" dirty="0">
                <a:solidFill>
                  <a:srgbClr val="990000"/>
                </a:solidFill>
              </a:rPr>
              <a:t>Fetal cause: </a:t>
            </a:r>
            <a:r>
              <a:rPr lang="ar" dirty="0"/>
              <a:t>vasa praevia.</a:t>
            </a:r>
            <a:endParaRPr/>
          </a:p>
          <a:p>
            <a:pPr marL="457200" lvl="0" indent="-342900" algn="l" rtl="0">
              <a:spcBef>
                <a:spcPts val="0"/>
              </a:spcBef>
              <a:spcAft>
                <a:spcPts val="0"/>
              </a:spcAft>
              <a:buClr>
                <a:srgbClr val="990000"/>
              </a:buClr>
              <a:buSzPts val="1800"/>
              <a:buChar char="●"/>
            </a:pPr>
            <a:r>
              <a:rPr lang="ar" b="1" dirty="0">
                <a:solidFill>
                  <a:srgbClr val="990000"/>
                </a:solidFill>
              </a:rPr>
              <a:t>Maternal causes:</a:t>
            </a:r>
            <a:endParaRPr b="1">
              <a:solidFill>
                <a:srgbClr val="990000"/>
              </a:solidFill>
            </a:endParaRPr>
          </a:p>
          <a:p>
            <a:pPr marL="0" lvl="0" indent="0" algn="l" rtl="0">
              <a:spcBef>
                <a:spcPts val="1600"/>
              </a:spcBef>
              <a:spcAft>
                <a:spcPts val="0"/>
              </a:spcAft>
              <a:buNone/>
            </a:pPr>
            <a:r>
              <a:rPr lang="ar" sz="2000" dirty="0"/>
              <a:t>vaginal trauma;</a:t>
            </a:r>
            <a:endParaRPr sz="2000"/>
          </a:p>
          <a:p>
            <a:pPr marL="0" lvl="0" indent="0" algn="l" rtl="0">
              <a:spcBef>
                <a:spcPts val="1600"/>
              </a:spcBef>
              <a:spcAft>
                <a:spcPts val="0"/>
              </a:spcAft>
              <a:buNone/>
            </a:pPr>
            <a:r>
              <a:rPr lang="ar" sz="2000" dirty="0"/>
              <a:t>cervical ectropion;</a:t>
            </a:r>
            <a:endParaRPr sz="2000"/>
          </a:p>
          <a:p>
            <a:pPr marL="0" lvl="0" indent="0" algn="l" rtl="0">
              <a:spcBef>
                <a:spcPts val="1600"/>
              </a:spcBef>
              <a:spcAft>
                <a:spcPts val="0"/>
              </a:spcAft>
              <a:buNone/>
            </a:pPr>
            <a:r>
              <a:rPr lang="ar" sz="2000" dirty="0"/>
              <a:t>cervical carcinoma;</a:t>
            </a:r>
            <a:endParaRPr sz="2000"/>
          </a:p>
          <a:p>
            <a:pPr marL="0" lvl="0" indent="0" algn="l" rtl="0">
              <a:spcBef>
                <a:spcPts val="1600"/>
              </a:spcBef>
              <a:spcAft>
                <a:spcPts val="1600"/>
              </a:spcAft>
              <a:buNone/>
            </a:pPr>
            <a:r>
              <a:rPr lang="ar" sz="2000" dirty="0"/>
              <a:t>vaginal infection and cervicitis</a:t>
            </a:r>
            <a:r>
              <a:rPr lang="ar" dirty="0"/>
              <a:t>.</a:t>
            </a:r>
            <a:endParaRPr/>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4"/>
          <p:cNvSpPr txBox="1">
            <a:spLocks noGrp="1"/>
          </p:cNvSpPr>
          <p:nvPr>
            <p:ph type="body" idx="1"/>
          </p:nvPr>
        </p:nvSpPr>
        <p:spPr>
          <a:xfrm>
            <a:off x="248638" y="29062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ar" dirty="0"/>
              <a:t>Placental causes are the most worrying, as potentially the mother’s and/or fetus’s life is in danger and often the bleeding may be more severe than with other causes such as cervical ectropion. However, any antepartum haemorrhage must always be taken seriously, and </a:t>
            </a:r>
            <a:r>
              <a:rPr lang="ar" dirty="0">
                <a:solidFill>
                  <a:srgbClr val="FF0000"/>
                </a:solidFill>
              </a:rPr>
              <a:t>any woman presenting with a history of fresh vaginal bleeding must be investigated promptly and properly.</a:t>
            </a:r>
            <a:r>
              <a:rPr lang="ar" dirty="0"/>
              <a:t> The key question is whether the bleeding is placental and is compromising the mother and/or fetus, or whether it has a less significant cause.</a:t>
            </a:r>
            <a:endParaRP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a:solidFill>
                  <a:srgbClr val="0B5394"/>
                </a:solidFill>
              </a:rPr>
              <a:t>History</a:t>
            </a:r>
            <a:endParaRPr b="1" u="sng">
              <a:solidFill>
                <a:srgbClr val="0B5394"/>
              </a:solidFill>
            </a:endParaRPr>
          </a:p>
          <a:p>
            <a:pPr marL="457200" lvl="0" indent="-342900" algn="l" rtl="0">
              <a:spcBef>
                <a:spcPts val="1600"/>
              </a:spcBef>
              <a:spcAft>
                <a:spcPts val="0"/>
              </a:spcAft>
              <a:buSzPts val="1800"/>
              <a:buChar char="●"/>
            </a:pPr>
            <a:r>
              <a:rPr lang="ar"/>
              <a:t>How much bleeding?</a:t>
            </a:r>
            <a:endParaRPr/>
          </a:p>
          <a:p>
            <a:pPr marL="457200" lvl="0" indent="-342900" algn="l" rtl="0">
              <a:spcBef>
                <a:spcPts val="0"/>
              </a:spcBef>
              <a:spcAft>
                <a:spcPts val="0"/>
              </a:spcAft>
              <a:buSzPts val="1800"/>
              <a:buChar char="●"/>
            </a:pPr>
            <a:r>
              <a:rPr lang="ar"/>
              <a:t>Triggering factors (e.g. postcoital bleed). Associated with pain or contractions?</a:t>
            </a:r>
            <a:endParaRPr/>
          </a:p>
          <a:p>
            <a:pPr marL="457200" lvl="0" indent="-342900" algn="l" rtl="0">
              <a:spcBef>
                <a:spcPts val="0"/>
              </a:spcBef>
              <a:spcAft>
                <a:spcPts val="0"/>
              </a:spcAft>
              <a:buSzPts val="1800"/>
              <a:buChar char="●"/>
            </a:pPr>
            <a:r>
              <a:rPr lang="ar"/>
              <a:t>Is the baby moving?</a:t>
            </a:r>
            <a:endParaRPr/>
          </a:p>
          <a:p>
            <a:pPr marL="457200" lvl="0" indent="-342900" algn="l" rtl="0">
              <a:spcBef>
                <a:spcPts val="0"/>
              </a:spcBef>
              <a:spcAft>
                <a:spcPts val="0"/>
              </a:spcAft>
              <a:buSzPts val="1800"/>
              <a:buChar char="●"/>
            </a:pPr>
            <a:r>
              <a:rPr lang="ar"/>
              <a:t>Last cervical smear (date/normal or abnormal)?</a:t>
            </a:r>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6"/>
          <p:cNvSpPr txBox="1">
            <a:spLocks noGrp="1"/>
          </p:cNvSpPr>
          <p:nvPr>
            <p:ph type="body" idx="1"/>
          </p:nvPr>
        </p:nvSpPr>
        <p:spPr>
          <a:xfrm>
            <a:off x="164555" y="3642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0000FF"/>
                </a:solidFill>
              </a:rPr>
              <a:t>Examination</a:t>
            </a:r>
            <a:endParaRPr b="1" u="sng">
              <a:solidFill>
                <a:srgbClr val="0000FF"/>
              </a:solidFill>
            </a:endParaRPr>
          </a:p>
          <a:p>
            <a:pPr marL="0" lvl="0" indent="0" algn="l" rtl="0">
              <a:spcBef>
                <a:spcPts val="1600"/>
              </a:spcBef>
              <a:spcAft>
                <a:spcPts val="0"/>
              </a:spcAft>
              <a:buNone/>
            </a:pPr>
            <a:r>
              <a:rPr lang="ar" dirty="0"/>
              <a:t>Pulse, blood pressure.</a:t>
            </a:r>
            <a:endParaRPr/>
          </a:p>
          <a:p>
            <a:pPr marL="0" lvl="0" indent="0" algn="l" rtl="0">
              <a:spcBef>
                <a:spcPts val="1600"/>
              </a:spcBef>
              <a:spcAft>
                <a:spcPts val="0"/>
              </a:spcAft>
              <a:buNone/>
            </a:pPr>
            <a:r>
              <a:rPr lang="ar" dirty="0"/>
              <a:t>Is the uterus soft or tender and firm?</a:t>
            </a:r>
            <a:endParaRPr/>
          </a:p>
          <a:p>
            <a:pPr marL="0" lvl="0" indent="0" algn="l" rtl="0">
              <a:spcBef>
                <a:spcPts val="1600"/>
              </a:spcBef>
              <a:spcAft>
                <a:spcPts val="0"/>
              </a:spcAft>
              <a:buNone/>
            </a:pPr>
            <a:r>
              <a:rPr lang="ar" dirty="0"/>
              <a:t>Fetal heart auscultation/CTG.</a:t>
            </a:r>
            <a:endParaRPr/>
          </a:p>
          <a:p>
            <a:pPr marL="0" lvl="0" indent="0" algn="l" rtl="0">
              <a:spcBef>
                <a:spcPts val="1600"/>
              </a:spcBef>
              <a:spcAft>
                <a:spcPts val="1600"/>
              </a:spcAft>
              <a:buNone/>
            </a:pPr>
            <a:r>
              <a:rPr lang="ar" dirty="0"/>
              <a:t>Speculum vaginal examination, with particular importance placed on visualizing the cervix (having established that placenta is not a praevia, preferably using a portable ultrasound machine).</a:t>
            </a:r>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a:solidFill>
                  <a:srgbClr val="073763"/>
                </a:solidFill>
              </a:rPr>
              <a:t>Investigations</a:t>
            </a:r>
            <a:endParaRPr b="1" u="sng">
              <a:solidFill>
                <a:srgbClr val="073763"/>
              </a:solidFill>
            </a:endParaRPr>
          </a:p>
          <a:p>
            <a:pPr marL="0" lvl="0" indent="0" algn="l" rtl="0">
              <a:spcBef>
                <a:spcPts val="1600"/>
              </a:spcBef>
              <a:spcAft>
                <a:spcPts val="0"/>
              </a:spcAft>
              <a:buNone/>
            </a:pPr>
            <a:r>
              <a:rPr lang="ar"/>
              <a:t>Depending on the degree of bleeding, full blood count, clotting and, if suspected praevia/abruption, cross-match 6 units of blood.</a:t>
            </a:r>
            <a:endParaRPr/>
          </a:p>
          <a:p>
            <a:pPr marL="0" lvl="0" indent="0" algn="l" rtl="0">
              <a:spcBef>
                <a:spcPts val="1600"/>
              </a:spcBef>
              <a:spcAft>
                <a:spcPts val="1600"/>
              </a:spcAft>
              <a:buNone/>
            </a:pPr>
            <a:r>
              <a:rPr lang="ar"/>
              <a:t>Ultrasound (fetal size, presentation, amniotic fluid, placental position and morphology).</a:t>
            </a:r>
            <a:endParaRPr/>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body" idx="1"/>
          </p:nvPr>
        </p:nvSpPr>
        <p:spPr>
          <a:xfrm>
            <a:off x="311700" y="0"/>
            <a:ext cx="8520600" cy="58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CC4125"/>
                </a:solidFill>
              </a:rPr>
              <a:t>Placental abruption</a:t>
            </a:r>
            <a:endParaRPr b="1" u="sng">
              <a:solidFill>
                <a:srgbClr val="CC4125"/>
              </a:solidFill>
            </a:endParaRPr>
          </a:p>
          <a:p>
            <a:pPr marL="0" lvl="0" indent="0" algn="l" rtl="0">
              <a:spcBef>
                <a:spcPts val="1600"/>
              </a:spcBef>
              <a:spcAft>
                <a:spcPts val="0"/>
              </a:spcAft>
              <a:buNone/>
            </a:pPr>
            <a:r>
              <a:rPr lang="ar" sz="1800" dirty="0"/>
              <a:t>Placental abruption is the </a:t>
            </a:r>
            <a:r>
              <a:rPr lang="ar" sz="1800" u="sng" dirty="0">
                <a:solidFill>
                  <a:srgbClr val="DD7E6B"/>
                </a:solidFill>
              </a:rPr>
              <a:t>premature separation of the placenta from the uterine wall</a:t>
            </a:r>
            <a:r>
              <a:rPr lang="ar" sz="1800" dirty="0"/>
              <a:t>. The bleeding is maternal and/or fetal and abruption is acutely dangerous for both the mother and fetus (Figure 14.4).</a:t>
            </a:r>
            <a:endParaRPr sz="1800"/>
          </a:p>
          <a:p>
            <a:pPr marL="0" lvl="0" indent="0" algn="l" rtl="0">
              <a:spcBef>
                <a:spcPts val="1600"/>
              </a:spcBef>
              <a:spcAft>
                <a:spcPts val="0"/>
              </a:spcAft>
              <a:buNone/>
            </a:pPr>
            <a:r>
              <a:rPr lang="ar" sz="1800" dirty="0"/>
              <a:t> </a:t>
            </a:r>
            <a:r>
              <a:rPr lang="ar" sz="1800" dirty="0">
                <a:solidFill>
                  <a:srgbClr val="CC4125"/>
                </a:solidFill>
              </a:rPr>
              <a:t>Prevention</a:t>
            </a:r>
            <a:r>
              <a:rPr lang="ar" sz="1800" dirty="0"/>
              <a:t>: avoidance of precipitating factors such as control of blood pressure, and avoidance of precipitants cocaine and smoking.</a:t>
            </a:r>
            <a:endParaRPr sz="1800"/>
          </a:p>
          <a:p>
            <a:pPr marL="0" lvl="0" indent="0" algn="l" rtl="0">
              <a:spcBef>
                <a:spcPts val="1600"/>
              </a:spcBef>
              <a:spcAft>
                <a:spcPts val="0"/>
              </a:spcAft>
              <a:buNone/>
            </a:pPr>
            <a:r>
              <a:rPr lang="ar" sz="1800" dirty="0">
                <a:solidFill>
                  <a:srgbClr val="CC4125"/>
                </a:solidFill>
              </a:rPr>
              <a:t>Risk factors</a:t>
            </a:r>
            <a:r>
              <a:rPr lang="ar" sz="1800" dirty="0"/>
              <a:t>: hypertension (including preeclampsia), smoking, trauma to the maternal abdomen, cocaine, polyhydramnios, multiple pregnancy, fetal growth restriction (FGR).</a:t>
            </a:r>
            <a:endParaRPr sz="1800"/>
          </a:p>
          <a:p>
            <a:pPr marL="0" lvl="0" indent="0" algn="l" rtl="0">
              <a:spcBef>
                <a:spcPts val="1600"/>
              </a:spcBef>
              <a:spcAft>
                <a:spcPts val="1600"/>
              </a:spcAft>
              <a:buNone/>
            </a:pPr>
            <a:r>
              <a:rPr lang="ar" sz="1800" dirty="0">
                <a:solidFill>
                  <a:srgbClr val="CC4125"/>
                </a:solidFill>
              </a:rPr>
              <a:t>Warning signs:</a:t>
            </a:r>
            <a:r>
              <a:rPr lang="ar" sz="1800" dirty="0"/>
              <a:t> maternal collapse, feeling cold, light-headedness, restlessness, distress and panic, painful abdomen, vaginal bleeding.</a:t>
            </a:r>
            <a:endParaRPr sz="1800"/>
          </a:p>
        </p:txBody>
      </p:sp>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9"/>
          <p:cNvSpPr txBox="1">
            <a:spLocks noGrp="1"/>
          </p:cNvSpPr>
          <p:nvPr>
            <p:ph type="body" idx="1"/>
          </p:nvPr>
        </p:nvSpPr>
        <p:spPr>
          <a:xfrm>
            <a:off x="185576" y="437772"/>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741B47"/>
                </a:solidFill>
              </a:rPr>
              <a:t>Clinical presentation</a:t>
            </a:r>
            <a:endParaRPr b="1" u="sng">
              <a:solidFill>
                <a:srgbClr val="741B47"/>
              </a:solidFill>
            </a:endParaRPr>
          </a:p>
          <a:p>
            <a:pPr marL="0" lvl="0" indent="0" algn="l" rtl="0">
              <a:spcBef>
                <a:spcPts val="1600"/>
              </a:spcBef>
              <a:spcAft>
                <a:spcPts val="1600"/>
              </a:spcAft>
              <a:buNone/>
            </a:pPr>
            <a:r>
              <a:rPr lang="ar" sz="1800" dirty="0"/>
              <a:t>The characteristic presentation of placental abruption is that of </a:t>
            </a:r>
            <a:r>
              <a:rPr lang="ar" sz="1800" u="sng" dirty="0">
                <a:solidFill>
                  <a:srgbClr val="FF0000"/>
                </a:solidFill>
              </a:rPr>
              <a:t>painful bleeding associated with a tense rigid abdomen</a:t>
            </a:r>
            <a:r>
              <a:rPr lang="ar" sz="1800" dirty="0"/>
              <a:t>. The absence of a tense abdomen does not rule out a placental abruption. Placental abruption may be diagnosed on </a:t>
            </a:r>
            <a:r>
              <a:rPr lang="ar" sz="1800" u="sng" dirty="0">
                <a:solidFill>
                  <a:srgbClr val="FF0000"/>
                </a:solidFill>
              </a:rPr>
              <a:t>ultrasound</a:t>
            </a:r>
            <a:r>
              <a:rPr lang="ar" sz="1800" dirty="0"/>
              <a:t> but the absence of any ultrasound changes does not rule it out and patients should be managed on the basis of their </a:t>
            </a:r>
            <a:r>
              <a:rPr lang="ar" sz="1800" u="sng" dirty="0">
                <a:solidFill>
                  <a:srgbClr val="FF0000"/>
                </a:solidFill>
              </a:rPr>
              <a:t>clinical findings.</a:t>
            </a:r>
            <a:r>
              <a:rPr lang="ar" sz="1800" dirty="0"/>
              <a:t> Maternal signs and symptoms may include </a:t>
            </a:r>
            <a:r>
              <a:rPr lang="ar" sz="1800" dirty="0">
                <a:solidFill>
                  <a:srgbClr val="741B47"/>
                </a:solidFill>
              </a:rPr>
              <a:t>vaginal bleeding, abdominal pain, sweating, shock, hypotension, tachycardia, absence or reduced fetal movements and tense painful abdomen. </a:t>
            </a:r>
            <a:r>
              <a:rPr lang="ar" sz="1800" dirty="0"/>
              <a:t>CTG may reveal evidence of fetal distress.</a:t>
            </a:r>
            <a:endParaRPr sz="1800"/>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AU" dirty="0" smtClean="0"/>
              <a:t>CAN WE DEPEND ON AMOUNT OF BLEEDING TO DERTERMIND SEVERITY???????</a:t>
            </a:r>
            <a:endParaRPr lang="en-US" dirty="0"/>
          </a:p>
        </p:txBody>
      </p:sp>
      <p:sp>
        <p:nvSpPr>
          <p:cNvPr id="5" name="مستطيل 4"/>
          <p:cNvSpPr/>
          <p:nvPr/>
        </p:nvSpPr>
        <p:spPr>
          <a:xfrm>
            <a:off x="3274209" y="2110085"/>
            <a:ext cx="2108269" cy="923330"/>
          </a:xfrm>
          <a:prstGeom prst="rect">
            <a:avLst/>
          </a:prstGeom>
          <a:noFill/>
        </p:spPr>
        <p:txBody>
          <a:bodyPr wrap="none" lIns="91440" tIns="45720" rIns="91440" bIns="45720">
            <a:spAutoFit/>
          </a:bodyPr>
          <a:lstStyle/>
          <a:p>
            <a:pPr algn="ctr"/>
            <a:r>
              <a:rPr lang="en-A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NO!!!</a:t>
            </a:r>
            <a:endParaRPr lang="ar-S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493986" y="3766295"/>
            <a:ext cx="7420303"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AU" dirty="0" err="1" smtClean="0"/>
              <a:t>maTERNAL</a:t>
            </a:r>
            <a:r>
              <a:rPr lang="en-AU" dirty="0" smtClean="0"/>
              <a:t> HYPOTENIOS &amp; FHR</a:t>
            </a:r>
            <a:endParaRPr/>
          </a:p>
        </p:txBody>
      </p:sp>
      <p:sp>
        <p:nvSpPr>
          <p:cNvPr id="150" name="Google Shape;150;p30"/>
          <p:cNvSpPr txBox="1">
            <a:spLocks noGrp="1"/>
          </p:cNvSpPr>
          <p:nvPr>
            <p:ph type="body" idx="1"/>
          </p:nvPr>
        </p:nvSpPr>
        <p:spPr>
          <a:xfrm>
            <a:off x="301190" y="269606"/>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ar" dirty="0"/>
              <a:t>The degree of vaginal bleeding does not necessarily correlate with the degree of abruption as abruptions may be </a:t>
            </a:r>
            <a:r>
              <a:rPr lang="ar" b="1" dirty="0">
                <a:solidFill>
                  <a:srgbClr val="FF0000"/>
                </a:solidFill>
              </a:rPr>
              <a:t>concealed</a:t>
            </a:r>
            <a:r>
              <a:rPr lang="ar" dirty="0"/>
              <a:t> (i.e. significant separation between placenta and uterus but blood is concealed between the placenta and uterus so there is little vaginal bleeding seen [Figure 14.4B]).</a:t>
            </a:r>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diamond(in)">
                                      <p:cBhvr>
                                        <p:cTn id="7" dur="2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8991600" cy="48387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1"/>
          <p:cNvPicPr preferRelativeResize="0"/>
          <p:nvPr/>
        </p:nvPicPr>
        <p:blipFill>
          <a:blip r:embed="rId3">
            <a:alphaModFix/>
          </a:blip>
          <a:stretch>
            <a:fillRect/>
          </a:stretch>
        </p:blipFill>
        <p:spPr>
          <a:xfrm>
            <a:off x="152400" y="152400"/>
            <a:ext cx="7109801" cy="48387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xfrm>
            <a:off x="311700" y="0"/>
            <a:ext cx="8520600" cy="45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a:solidFill>
                  <a:srgbClr val="0000FF"/>
                </a:solidFill>
              </a:rPr>
              <a:t>Placenta praevia</a:t>
            </a:r>
            <a:endParaRPr b="1" u="sng">
              <a:solidFill>
                <a:srgbClr val="0000FF"/>
              </a:solidFill>
            </a:endParaRPr>
          </a:p>
          <a:p>
            <a:pPr marL="0" lvl="0" indent="0" algn="l" rtl="0">
              <a:spcBef>
                <a:spcPts val="1600"/>
              </a:spcBef>
              <a:spcAft>
                <a:spcPts val="0"/>
              </a:spcAft>
              <a:buNone/>
            </a:pPr>
            <a:r>
              <a:rPr lang="ar">
                <a:solidFill>
                  <a:srgbClr val="1155CC"/>
                </a:solidFill>
              </a:rPr>
              <a:t>A placenta covering or encroaching on the cervical os may be associated with bleeding, either provoked or spontaneous.</a:t>
            </a:r>
            <a:r>
              <a:rPr lang="ar"/>
              <a:t> The bleeding is from the maternal not fetal circulation and is more likely to compromise the mother than the fetus (Figure 14.5).</a:t>
            </a:r>
            <a:endParaRPr/>
          </a:p>
          <a:p>
            <a:pPr marL="0" lvl="0" indent="0" algn="l" rtl="0">
              <a:spcBef>
                <a:spcPts val="1600"/>
              </a:spcBef>
              <a:spcAft>
                <a:spcPts val="0"/>
              </a:spcAft>
              <a:buNone/>
            </a:pPr>
            <a:r>
              <a:rPr lang="ar"/>
              <a:t> </a:t>
            </a:r>
            <a:r>
              <a:rPr lang="ar" b="1" u="sng"/>
              <a:t>Prevention</a:t>
            </a:r>
            <a:r>
              <a:rPr lang="ar"/>
              <a:t>: avoidance of non-clinically indicated caesarean section.</a:t>
            </a:r>
            <a:endParaRPr/>
          </a:p>
          <a:p>
            <a:pPr marL="0" lvl="0" indent="0" algn="l" rtl="0">
              <a:spcBef>
                <a:spcPts val="1600"/>
              </a:spcBef>
              <a:spcAft>
                <a:spcPts val="0"/>
              </a:spcAft>
              <a:buNone/>
            </a:pPr>
            <a:r>
              <a:rPr lang="ar" b="1" u="sng"/>
              <a:t>Risk factors</a:t>
            </a:r>
            <a:r>
              <a:rPr lang="ar"/>
              <a:t>: multiple gestation, previous caesarean section, uterine structural anomaly, assisted conception.</a:t>
            </a:r>
            <a:endParaRPr/>
          </a:p>
          <a:p>
            <a:pPr marL="0" lvl="0" indent="0" algn="l" rtl="0">
              <a:spcBef>
                <a:spcPts val="1600"/>
              </a:spcBef>
              <a:spcAft>
                <a:spcPts val="1600"/>
              </a:spcAft>
              <a:buNone/>
            </a:pPr>
            <a:r>
              <a:rPr lang="ar" b="1" u="sng"/>
              <a:t>Warning signs:</a:t>
            </a:r>
            <a:r>
              <a:rPr lang="ar"/>
              <a:t> low-lying placenta at 20 week anomaly scan, maternal collapse, feeling cold, light-headedness, restlessness, distress and panic, painless vaginal bleeding</a:t>
            </a:r>
            <a:endParaRP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3"/>
          <p:cNvPicPr preferRelativeResize="0"/>
          <p:nvPr/>
        </p:nvPicPr>
        <p:blipFill>
          <a:blip r:embed="rId3">
            <a:alphaModFix/>
          </a:blip>
          <a:stretch>
            <a:fillRect/>
          </a:stretch>
        </p:blipFill>
        <p:spPr>
          <a:xfrm>
            <a:off x="152400" y="152400"/>
            <a:ext cx="8408499" cy="49911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4"/>
          <p:cNvPicPr preferRelativeResize="0"/>
          <p:nvPr/>
        </p:nvPicPr>
        <p:blipFill>
          <a:blip r:embed="rId3">
            <a:alphaModFix/>
          </a:blip>
          <a:stretch>
            <a:fillRect/>
          </a:stretch>
        </p:blipFill>
        <p:spPr>
          <a:xfrm>
            <a:off x="152400" y="152400"/>
            <a:ext cx="7997676" cy="4838701"/>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5"/>
          <p:cNvPicPr preferRelativeResize="0"/>
          <p:nvPr/>
        </p:nvPicPr>
        <p:blipFill>
          <a:blip r:embed="rId3">
            <a:alphaModFix/>
          </a:blip>
          <a:stretch>
            <a:fillRect/>
          </a:stretch>
        </p:blipFill>
        <p:spPr>
          <a:xfrm>
            <a:off x="152400" y="152400"/>
            <a:ext cx="8991600" cy="48387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6"/>
          <p:cNvSpPr txBox="1">
            <a:spLocks noGrp="1"/>
          </p:cNvSpPr>
          <p:nvPr>
            <p:ph type="body" idx="1"/>
          </p:nvPr>
        </p:nvSpPr>
        <p:spPr>
          <a:xfrm>
            <a:off x="248637" y="597600"/>
            <a:ext cx="8520600" cy="45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0000FF"/>
                </a:solidFill>
              </a:rPr>
              <a:t>Clinical presentation and diagnosis</a:t>
            </a:r>
            <a:endParaRPr b="1" u="sng">
              <a:solidFill>
                <a:srgbClr val="0000FF"/>
              </a:solidFill>
            </a:endParaRPr>
          </a:p>
          <a:p>
            <a:pPr marL="0" lvl="0" indent="0" algn="l" rtl="0">
              <a:spcBef>
                <a:spcPts val="1600"/>
              </a:spcBef>
              <a:spcAft>
                <a:spcPts val="1600"/>
              </a:spcAft>
              <a:buNone/>
            </a:pPr>
            <a:r>
              <a:rPr lang="ar" sz="1800" dirty="0"/>
              <a:t>The characteristic presenting complaint of bleeding associated with a placenta praevia is that of </a:t>
            </a:r>
            <a:r>
              <a:rPr lang="ar" sz="1800" dirty="0">
                <a:solidFill>
                  <a:srgbClr val="0000FF"/>
                </a:solidFill>
              </a:rPr>
              <a:t>painless vaginal bleeding</a:t>
            </a:r>
            <a:r>
              <a:rPr lang="ar" sz="1800" dirty="0"/>
              <a:t>. The bleeding may trigger preterm labour so often patients with bleeding from placenta praevia will have irregular abdominal pain associated with uterine contractions. A placenta praevia is diagnosed using </a:t>
            </a:r>
            <a:r>
              <a:rPr lang="ar" sz="1800" dirty="0">
                <a:solidFill>
                  <a:srgbClr val="0000FF"/>
                </a:solidFill>
              </a:rPr>
              <a:t>ultrasound</a:t>
            </a:r>
            <a:r>
              <a:rPr lang="ar" sz="1800" dirty="0"/>
              <a:t>, preferably transvaginal, to allow accurate measurement of the placental edge from the internal os. Often patients will have been highlighted as having a low-lying placenta at their anomaly scan so there should be a high index of suspicion in any of these patients presenting with vaginal bleeding</a:t>
            </a:r>
            <a:r>
              <a:rPr lang="ar" dirty="0"/>
              <a:t>.</a:t>
            </a:r>
            <a:endParaRPr/>
          </a:p>
        </p:txBody>
      </p:sp>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body" idx="1"/>
          </p:nvPr>
        </p:nvSpPr>
        <p:spPr>
          <a:xfrm>
            <a:off x="311700" y="0"/>
            <a:ext cx="8520600" cy="45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dirty="0"/>
              <a:t>Management</a:t>
            </a:r>
            <a:endParaRPr/>
          </a:p>
          <a:p>
            <a:pPr marL="0" lvl="0" indent="0" algn="l" rtl="0">
              <a:spcBef>
                <a:spcPts val="1600"/>
              </a:spcBef>
              <a:spcAft>
                <a:spcPts val="0"/>
              </a:spcAft>
              <a:buNone/>
            </a:pPr>
            <a:r>
              <a:rPr lang="ar" sz="2000" dirty="0"/>
              <a:t>If there is minimal bleeding and the cause is clearly local vaginal bleeding, symptomatic management may be given (for example antifungal preparations for candidiasis) as long as there is reasonable certainty that cervical carcinoma is excluded by smear history and direct visualization of the cervix. Placental causes of bleeding are a major concern. A </a:t>
            </a:r>
            <a:r>
              <a:rPr lang="ar" sz="2000" dirty="0">
                <a:solidFill>
                  <a:srgbClr val="FF0000"/>
                </a:solidFill>
              </a:rPr>
              <a:t>large-gauge intravenous cannula is sited, blood sent for full blood count, clotting and cross-match, and appropriate fetal and maternal monitoring instituted</a:t>
            </a:r>
            <a:endParaRPr sz="2000">
              <a:solidFill>
                <a:srgbClr val="FF0000"/>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AU" dirty="0" smtClean="0"/>
              <a:t>PRINCIPLE CAUSES OF NEONATAL MORBIDITY AND MORTALITY RELATED TOOO?????</a:t>
            </a:r>
            <a:endParaRPr lang="en-US" dirty="0"/>
          </a:p>
        </p:txBody>
      </p:sp>
      <p:sp>
        <p:nvSpPr>
          <p:cNvPr id="4" name="مستطيل 3"/>
          <p:cNvSpPr/>
          <p:nvPr/>
        </p:nvSpPr>
        <p:spPr>
          <a:xfrm>
            <a:off x="1634595" y="2477947"/>
            <a:ext cx="5160387" cy="2308324"/>
          </a:xfrm>
          <a:prstGeom prst="rect">
            <a:avLst/>
          </a:prstGeom>
          <a:noFill/>
        </p:spPr>
        <p:txBody>
          <a:bodyPr wrap="none" lIns="91440" tIns="45720" rIns="91440" bIns="45720">
            <a:spAutoFit/>
          </a:bodyPr>
          <a:lstStyle/>
          <a:p>
            <a:pPr algn="ctr"/>
            <a:r>
              <a:rPr lang="en-A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Preterm delivery </a:t>
            </a:r>
          </a:p>
          <a:p>
            <a:pPr algn="ctr"/>
            <a:r>
              <a:rPr lang="en-AU"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Rather than </a:t>
            </a:r>
            <a:r>
              <a:rPr lang="en-AU" sz="36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anemia</a:t>
            </a:r>
            <a:endParaRPr lang="en-AU"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A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Hypoxia or growth </a:t>
            </a:r>
          </a:p>
          <a:p>
            <a:pPr algn="ctr"/>
            <a:r>
              <a:rPr lang="en-AU"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restriction</a:t>
            </a:r>
            <a:endParaRPr lang="ar-SA"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3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ar" sz="1800" dirty="0"/>
              <a:t>. If there is major fetal or maternal compromise, decisions may have to be made about immediate delivery irrespective of gestation; an attempt at maternal steroid injection should still be made. If this is the situation, and bleeding is continuing, emergency management is required. If bleeding settles, the woman must be admitted for 48 hours, as the risk of re- bleeding is high within this time frame. Rhesus status is important: if the mother is rhesus negative, send a Kleihauer test (to determine whether any, or how much, fetal blood has leaked into the maternal circulation) and administer anti-D. When there is substantial vaginal bleeding (in excess of 500 ml) antenatal corticosteroids should be considered if gestation is under 35 weeks as the risk of preterm delivery is significant</a:t>
            </a:r>
            <a:r>
              <a:rPr lang="ar" dirty="0"/>
              <a:t>.</a:t>
            </a:r>
            <a:endParaRPr/>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9900FF"/>
                </a:solidFill>
                <a:latin typeface="Algerian" pitchFamily="82" charset="0"/>
                <a:cs typeface="Aldhabi" pitchFamily="2" charset="-78"/>
              </a:rPr>
              <a:t>Vasa praevia</a:t>
            </a:r>
            <a:endParaRPr b="1" u="sng">
              <a:solidFill>
                <a:srgbClr val="9900FF"/>
              </a:solidFill>
              <a:latin typeface="Algerian" pitchFamily="82" charset="0"/>
              <a:cs typeface="Aldhabi" pitchFamily="2" charset="-78"/>
            </a:endParaRPr>
          </a:p>
          <a:p>
            <a:pPr marL="0" lvl="0" indent="0" algn="l" rtl="0">
              <a:spcBef>
                <a:spcPts val="1600"/>
              </a:spcBef>
              <a:spcAft>
                <a:spcPts val="0"/>
              </a:spcAft>
              <a:buNone/>
            </a:pPr>
            <a:r>
              <a:rPr lang="ar" sz="1800" dirty="0"/>
              <a:t>Vasa previa occurs </a:t>
            </a:r>
            <a:r>
              <a:rPr lang="ar" sz="1800" dirty="0">
                <a:solidFill>
                  <a:srgbClr val="351C75"/>
                </a:solidFill>
              </a:rPr>
              <a:t>when fetal vessels traverse the fetal membranes over the internal cervical os.</a:t>
            </a:r>
            <a:r>
              <a:rPr lang="ar" sz="1800" dirty="0"/>
              <a:t> These vessels may be from either a velamentous insertion of the umbilical cord or may be joining an accessory (succenturiate) placental lobe to the main disc of the placenta. The diagnosis is usually suspected when either spontaneous or artificial rupture of the membranes is accompanied by painless fresh vaginal bleeding from rupture of the fetal vessels. This condition is associated with a very high perinatal mortality from fetal exsanguination. If the baby is still alive, once the diagnosis is suspected the immediate course of action is delivery by emergency caesarean section.</a:t>
            </a:r>
            <a:endParaRPr sz="1800"/>
          </a:p>
          <a:p>
            <a:pPr marL="0" lvl="0" indent="0" algn="l" rtl="0">
              <a:spcBef>
                <a:spcPts val="1600"/>
              </a:spcBef>
              <a:spcAft>
                <a:spcPts val="1600"/>
              </a:spcAft>
              <a:buNone/>
            </a:pPr>
            <a:endParaRPr sz="1800"/>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a:solidFill>
                  <a:srgbClr val="CC0000"/>
                </a:solidFill>
              </a:rPr>
              <a:t>Classic Clinical Picture of Shock</a:t>
            </a:r>
            <a:endParaRPr b="1" u="sng">
              <a:solidFill>
                <a:srgbClr val="CC0000"/>
              </a:solidFill>
            </a:endParaRPr>
          </a:p>
          <a:p>
            <a:pPr marL="457200" lvl="0" indent="-317500" algn="l" rtl="0">
              <a:spcBef>
                <a:spcPts val="1600"/>
              </a:spcBef>
              <a:spcAft>
                <a:spcPts val="0"/>
              </a:spcAft>
              <a:buSzPts val="1400"/>
              <a:buChar char="●"/>
            </a:pPr>
            <a:endParaRPr/>
          </a:p>
          <a:p>
            <a:pPr marL="457200" lvl="0" indent="-317500" algn="l" rtl="0">
              <a:spcBef>
                <a:spcPts val="0"/>
              </a:spcBef>
              <a:spcAft>
                <a:spcPts val="0"/>
              </a:spcAft>
              <a:buSzPts val="1400"/>
              <a:buChar char="●"/>
            </a:pPr>
            <a:r>
              <a:rPr lang="ar"/>
              <a:t>Low blood pressure.</a:t>
            </a:r>
            <a:endParaRPr/>
          </a:p>
          <a:p>
            <a:pPr marL="457200" lvl="0" indent="-317500" algn="l" rtl="0">
              <a:spcBef>
                <a:spcPts val="0"/>
              </a:spcBef>
              <a:spcAft>
                <a:spcPts val="0"/>
              </a:spcAft>
              <a:buSzPts val="1400"/>
              <a:buChar char="●"/>
            </a:pPr>
            <a:r>
              <a:rPr lang="ar"/>
              <a:t>Rapid weak (thready) pulse. </a:t>
            </a:r>
            <a:endParaRPr/>
          </a:p>
          <a:p>
            <a:pPr marL="457200" lvl="0" indent="-317500" algn="l" rtl="0">
              <a:spcBef>
                <a:spcPts val="0"/>
              </a:spcBef>
              <a:spcAft>
                <a:spcPts val="0"/>
              </a:spcAft>
              <a:buSzPts val="1400"/>
              <a:buChar char="●"/>
            </a:pPr>
            <a:r>
              <a:rPr lang="ar"/>
              <a:t>Pallor.</a:t>
            </a:r>
            <a:endParaRPr/>
          </a:p>
          <a:p>
            <a:pPr marL="457200" lvl="0" indent="-317500" algn="l" rtl="0">
              <a:spcBef>
                <a:spcPts val="0"/>
              </a:spcBef>
              <a:spcAft>
                <a:spcPts val="0"/>
              </a:spcAft>
              <a:buSzPts val="1400"/>
              <a:buChar char="●"/>
            </a:pPr>
            <a:r>
              <a:rPr lang="ar"/>
              <a:t>Cold clammy sweat.</a:t>
            </a:r>
            <a:endParaRPr/>
          </a:p>
        </p:txBody>
      </p:sp>
      <p:sp>
        <p:nvSpPr>
          <p:cNvPr id="68" name="Google Shape;68;p15"/>
          <p:cNvSpPr txBox="1">
            <a:spLocks noGrp="1"/>
          </p:cNvSpPr>
          <p:nvPr>
            <p:ph type="body" idx="2"/>
          </p:nvPr>
        </p:nvSpPr>
        <p:spPr>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ar"/>
              <a:t>Cyanosis of the fingers.</a:t>
            </a:r>
            <a:endParaRPr/>
          </a:p>
          <a:p>
            <a:pPr marL="457200" lvl="0" indent="-317500" algn="l" rtl="0">
              <a:spcBef>
                <a:spcPts val="0"/>
              </a:spcBef>
              <a:spcAft>
                <a:spcPts val="0"/>
              </a:spcAft>
              <a:buSzPts val="1400"/>
              <a:buChar char="●"/>
            </a:pPr>
            <a:r>
              <a:rPr lang="ar"/>
              <a:t>Air hunger.  </a:t>
            </a:r>
            <a:endParaRPr/>
          </a:p>
          <a:p>
            <a:pPr marL="457200" lvl="0" indent="-317500" algn="l" rtl="0">
              <a:spcBef>
                <a:spcPts val="0"/>
              </a:spcBef>
              <a:spcAft>
                <a:spcPts val="0"/>
              </a:spcAft>
              <a:buSzPts val="1400"/>
              <a:buChar char="●"/>
            </a:pPr>
            <a:r>
              <a:rPr lang="ar"/>
              <a:t>Dimness of vision.</a:t>
            </a:r>
            <a:endParaRPr/>
          </a:p>
          <a:p>
            <a:pPr marL="457200" lvl="0" indent="-317500" algn="l" rtl="0">
              <a:spcBef>
                <a:spcPts val="0"/>
              </a:spcBef>
              <a:spcAft>
                <a:spcPts val="0"/>
              </a:spcAft>
              <a:buSzPts val="1400"/>
              <a:buChar char="●"/>
            </a:pPr>
            <a:r>
              <a:rPr lang="ar"/>
              <a:t>Restlessness.</a:t>
            </a:r>
            <a:endParaRPr/>
          </a:p>
          <a:p>
            <a:pPr marL="457200" lvl="0" indent="-317500" algn="l" rtl="0">
              <a:spcBef>
                <a:spcPts val="0"/>
              </a:spcBef>
              <a:spcAft>
                <a:spcPts val="0"/>
              </a:spcAft>
              <a:buSzPts val="1400"/>
              <a:buChar char="●"/>
            </a:pPr>
            <a:r>
              <a:rPr lang="ar"/>
              <a:t>Oliguria or anuria.</a:t>
            </a:r>
            <a:endParaRPr/>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0"/>
          <p:cNvSpPr txBox="1">
            <a:spLocks noGrp="1"/>
          </p:cNvSpPr>
          <p:nvPr>
            <p:ph type="body" idx="1"/>
          </p:nvPr>
        </p:nvSpPr>
        <p:spPr>
          <a:xfrm>
            <a:off x="311700" y="597875"/>
            <a:ext cx="8520600" cy="42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ar" u="sng">
                <a:solidFill>
                  <a:srgbClr val="FF0000"/>
                </a:solidFill>
              </a:rPr>
              <a:t>KEY LEARNING POINTS</a:t>
            </a:r>
            <a:endParaRPr u="sng">
              <a:solidFill>
                <a:srgbClr val="FF0000"/>
              </a:solidFill>
            </a:endParaRPr>
          </a:p>
          <a:p>
            <a:pPr marL="0" lvl="0" indent="0" algn="l" rtl="0">
              <a:spcBef>
                <a:spcPts val="1600"/>
              </a:spcBef>
              <a:spcAft>
                <a:spcPts val="0"/>
              </a:spcAft>
              <a:buClr>
                <a:schemeClr val="dk1"/>
              </a:buClr>
              <a:buSzPts val="1100"/>
              <a:buFont typeface="Arial"/>
              <a:buNone/>
            </a:pPr>
            <a:r>
              <a:rPr lang="ar"/>
              <a:t>Placenta praevia is most dangerous for the mother.</a:t>
            </a:r>
            <a:endParaRPr/>
          </a:p>
          <a:p>
            <a:pPr marL="0" lvl="0" indent="0" algn="l" rtl="0">
              <a:spcBef>
                <a:spcPts val="1600"/>
              </a:spcBef>
              <a:spcAft>
                <a:spcPts val="0"/>
              </a:spcAft>
              <a:buClr>
                <a:schemeClr val="dk1"/>
              </a:buClr>
              <a:buSzPts val="1100"/>
              <a:buFont typeface="Arial"/>
              <a:buNone/>
            </a:pPr>
            <a:r>
              <a:rPr lang="ar"/>
              <a:t>Placental abruption is more dangerous for the fetus than the mother.</a:t>
            </a:r>
            <a:endParaRPr/>
          </a:p>
          <a:p>
            <a:pPr marL="0" lvl="0" indent="0" algn="l" rtl="0">
              <a:spcBef>
                <a:spcPts val="1600"/>
              </a:spcBef>
              <a:spcAft>
                <a:spcPts val="0"/>
              </a:spcAft>
              <a:buClr>
                <a:schemeClr val="dk1"/>
              </a:buClr>
              <a:buSzPts val="1100"/>
              <a:buFont typeface="Arial"/>
              <a:buNone/>
            </a:pPr>
            <a:r>
              <a:rPr lang="ar"/>
              <a:t>Vasa praevia is not dangerous for the mother but is nearly always fatal for the baby.</a:t>
            </a:r>
            <a:endParaRPr/>
          </a:p>
          <a:p>
            <a:pPr marL="0" lvl="0" indent="0" algn="l" rtl="0">
              <a:spcBef>
                <a:spcPts val="1600"/>
              </a:spcBef>
              <a:spcAft>
                <a:spcPts val="0"/>
              </a:spcAft>
              <a:buClr>
                <a:schemeClr val="dk1"/>
              </a:buClr>
              <a:buSzPts val="1100"/>
              <a:buFont typeface="Arial"/>
              <a:buNone/>
            </a:pPr>
            <a:r>
              <a:rPr lang="ar"/>
              <a:t>Management involves resuscitation and stabilization of mother and senior input regarding timing of delivery.</a:t>
            </a:r>
            <a:endParaRPr/>
          </a:p>
          <a:p>
            <a:pPr marL="0" lvl="0" indent="0" algn="l" rtl="0">
              <a:spcBef>
                <a:spcPts val="1600"/>
              </a:spcBef>
              <a:spcAft>
                <a:spcPts val="1600"/>
              </a:spcAft>
              <a:buClr>
                <a:schemeClr val="dk1"/>
              </a:buClr>
              <a:buSzPts val="1100"/>
              <a:buFont typeface="Arial"/>
              <a:buNone/>
            </a:pPr>
            <a:endParaRP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41"/>
          <p:cNvPicPr preferRelativeResize="0"/>
          <p:nvPr/>
        </p:nvPicPr>
        <p:blipFill>
          <a:blip r:embed="rId3">
            <a:alphaModFix/>
          </a:blip>
          <a:stretch>
            <a:fillRect/>
          </a:stretch>
        </p:blipFill>
        <p:spPr>
          <a:xfrm>
            <a:off x="152400" y="152400"/>
            <a:ext cx="8991601" cy="4991101"/>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4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a:t>Signs and symptoms of haemorrhage</a:t>
            </a:r>
            <a:endParaRPr/>
          </a:p>
          <a:p>
            <a:pPr marL="0" lvl="0" indent="0" algn="l" rtl="0">
              <a:spcBef>
                <a:spcPts val="1600"/>
              </a:spcBef>
              <a:spcAft>
                <a:spcPts val="0"/>
              </a:spcAft>
              <a:buNone/>
            </a:pPr>
            <a:r>
              <a:rPr lang="ar" b="1" u="sng">
                <a:solidFill>
                  <a:srgbClr val="0000FF"/>
                </a:solidFill>
              </a:rPr>
              <a:t>Symptoms</a:t>
            </a:r>
            <a:r>
              <a:rPr lang="ar"/>
              <a:t>: anxiety, thirst, nausea, cold, pain, dizziness.</a:t>
            </a:r>
            <a:endParaRPr/>
          </a:p>
          <a:p>
            <a:pPr marL="0" lvl="0" indent="0" algn="l" rtl="0">
              <a:spcBef>
                <a:spcPts val="1600"/>
              </a:spcBef>
              <a:spcAft>
                <a:spcPts val="1600"/>
              </a:spcAft>
              <a:buNone/>
            </a:pPr>
            <a:r>
              <a:rPr lang="ar" b="1" u="sng">
                <a:solidFill>
                  <a:srgbClr val="0000FF"/>
                </a:solidFill>
              </a:rPr>
              <a:t>Signs</a:t>
            </a:r>
            <a:r>
              <a:rPr lang="ar"/>
              <a:t>: rising fundus, peritonism, reduced urine output, tachypnoea, tachycardia, hypotension, narrow pulse pressure.</a:t>
            </a:r>
            <a:endParaRP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3"/>
          <p:cNvPicPr preferRelativeResize="0"/>
          <p:nvPr/>
        </p:nvPicPr>
        <p:blipFill>
          <a:blip r:embed="rId3">
            <a:alphaModFix/>
          </a:blip>
          <a:stretch>
            <a:fillRect/>
          </a:stretch>
        </p:blipFill>
        <p:spPr>
          <a:xfrm>
            <a:off x="152400" y="152400"/>
            <a:ext cx="8779575" cy="4838701"/>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4"/>
          <p:cNvPicPr preferRelativeResize="0"/>
          <p:nvPr/>
        </p:nvPicPr>
        <p:blipFill>
          <a:blip r:embed="rId3">
            <a:alphaModFix/>
          </a:blip>
          <a:stretch>
            <a:fillRect/>
          </a:stretch>
        </p:blipFill>
        <p:spPr>
          <a:xfrm>
            <a:off x="152400" y="152400"/>
            <a:ext cx="8289225" cy="4838701"/>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45"/>
          <p:cNvPicPr preferRelativeResize="0"/>
          <p:nvPr/>
        </p:nvPicPr>
        <p:blipFill>
          <a:blip r:embed="rId3">
            <a:alphaModFix/>
          </a:blip>
          <a:stretch>
            <a:fillRect/>
          </a:stretch>
        </p:blipFill>
        <p:spPr>
          <a:xfrm>
            <a:off x="152400" y="152400"/>
            <a:ext cx="8024201" cy="49911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6"/>
          <p:cNvPicPr preferRelativeResize="0"/>
          <p:nvPr/>
        </p:nvPicPr>
        <p:blipFill>
          <a:blip r:embed="rId3">
            <a:alphaModFix/>
          </a:blip>
          <a:stretch>
            <a:fillRect/>
          </a:stretch>
        </p:blipFill>
        <p:spPr>
          <a:xfrm>
            <a:off x="308125" y="0"/>
            <a:ext cx="8527776" cy="51435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47"/>
          <p:cNvPicPr preferRelativeResize="0"/>
          <p:nvPr/>
        </p:nvPicPr>
        <p:blipFill>
          <a:blip r:embed="rId3">
            <a:alphaModFix/>
          </a:blip>
          <a:stretch>
            <a:fillRect/>
          </a:stretch>
        </p:blipFill>
        <p:spPr>
          <a:xfrm>
            <a:off x="152400" y="152400"/>
            <a:ext cx="8713300" cy="48387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48"/>
          <p:cNvPicPr preferRelativeResize="0"/>
          <p:nvPr/>
        </p:nvPicPr>
        <p:blipFill>
          <a:blip r:embed="rId3">
            <a:alphaModFix/>
          </a:blip>
          <a:stretch>
            <a:fillRect/>
          </a:stretch>
        </p:blipFill>
        <p:spPr>
          <a:xfrm>
            <a:off x="152400" y="152400"/>
            <a:ext cx="8686800" cy="4838701"/>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9"/>
          <p:cNvPicPr preferRelativeResize="0"/>
          <p:nvPr/>
        </p:nvPicPr>
        <p:blipFill>
          <a:blip r:embed="rId3">
            <a:alphaModFix/>
          </a:blip>
          <a:stretch>
            <a:fillRect/>
          </a:stretch>
        </p:blipFill>
        <p:spPr>
          <a:xfrm>
            <a:off x="152400" y="152400"/>
            <a:ext cx="8779575" cy="4838701"/>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52400" y="152400"/>
            <a:ext cx="8766325" cy="48387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0"/>
          <p:cNvSpPr txBox="1">
            <a:spLocks noGrp="1"/>
          </p:cNvSpPr>
          <p:nvPr>
            <p:ph type="title"/>
          </p:nvPr>
        </p:nvSpPr>
        <p:spPr>
          <a:xfrm>
            <a:off x="290679" y="182267"/>
            <a:ext cx="8520600" cy="572700"/>
          </a:xfrm>
          <a:prstGeom prst="rect">
            <a:avLst/>
          </a:prstGeom>
        </p:spPr>
        <p:txBody>
          <a:bodyPr spcFirstLastPara="1" wrap="square" lIns="91425" tIns="91425" rIns="91425" bIns="91425" anchor="t" anchorCtr="0">
            <a:noAutofit/>
          </a:bodyPr>
          <a:lstStyle/>
          <a:p>
            <a:pPr lvl="0" algn="ctr"/>
            <a:r>
              <a:rPr lang="ar" u="sng" dirty="0" smtClean="0">
                <a:solidFill>
                  <a:srgbClr val="9900FF"/>
                </a:solidFill>
              </a:rPr>
              <a:t>Sepsis</a:t>
            </a:r>
            <a:endParaRPr/>
          </a:p>
        </p:txBody>
      </p:sp>
      <p:sp>
        <p:nvSpPr>
          <p:cNvPr id="255" name="Google Shape;255;p50"/>
          <p:cNvSpPr txBox="1">
            <a:spLocks noGrp="1"/>
          </p:cNvSpPr>
          <p:nvPr>
            <p:ph type="body" idx="1"/>
          </p:nvPr>
        </p:nvSpPr>
        <p:spPr>
          <a:xfrm>
            <a:off x="332720" y="809296"/>
            <a:ext cx="8520600" cy="28661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b="1" u="sng">
              <a:solidFill>
                <a:srgbClr val="9900FF"/>
              </a:solidFill>
            </a:endParaRPr>
          </a:p>
          <a:p>
            <a:pPr marL="0" lvl="0" indent="0" algn="l" rtl="0">
              <a:spcBef>
                <a:spcPts val="1600"/>
              </a:spcBef>
              <a:spcAft>
                <a:spcPts val="0"/>
              </a:spcAft>
              <a:buNone/>
            </a:pPr>
            <a:r>
              <a:rPr lang="ar" dirty="0"/>
              <a:t>Sepsis in the UK remains an important cause of maternal death. In the 2006–2006 triennium, sepsis was the leading cause of direct maternal death in the UK, with deaths due to group A streptococcal infection contributing significantly. As a result of concerted effort through regulatory bodies, such as the Royal College of Obstetricians and Gynaecologists, clinical practice guidelines, Confidential</a:t>
            </a:r>
            <a:endParaRPr/>
          </a:p>
          <a:p>
            <a:pPr marL="0" lvl="0" indent="0" algn="l" rtl="0">
              <a:spcBef>
                <a:spcPts val="1600"/>
              </a:spcBef>
              <a:spcAft>
                <a:spcPts val="0"/>
              </a:spcAft>
              <a:buNone/>
            </a:pPr>
            <a:r>
              <a:rPr lang="ar" dirty="0"/>
              <a:t>      </a:t>
            </a:r>
            <a:endParaRPr/>
          </a:p>
          <a:p>
            <a:pPr marL="0" lvl="0" indent="0" algn="l" rtl="0">
              <a:spcBef>
                <a:spcPts val="1600"/>
              </a:spcBef>
              <a:spcAft>
                <a:spcPts val="1600"/>
              </a:spcAft>
              <a:buNone/>
            </a:pPr>
            <a:r>
              <a:rPr lang="ar" dirty="0"/>
              <a:t>Enquiry recommendations and the Surviving Sepsis campaigns, mortality from genital tract sepsis halved between 2006–2008 and 2010–2012.</a:t>
            </a:r>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additive="base">
                                        <p:cTn id="7" dur="500" fill="hold"/>
                                        <p:tgtEl>
                                          <p:spTgt spid="254"/>
                                        </p:tgtEl>
                                        <p:attrNameLst>
                                          <p:attrName>ppt_x</p:attrName>
                                        </p:attrNameLst>
                                      </p:cBhvr>
                                      <p:tavLst>
                                        <p:tav tm="0">
                                          <p:val>
                                            <p:strVal val="#ppt_x"/>
                                          </p:val>
                                        </p:tav>
                                        <p:tav tm="100000">
                                          <p:val>
                                            <p:strVal val="#ppt_x"/>
                                          </p:val>
                                        </p:tav>
                                      </p:tavLst>
                                    </p:anim>
                                    <p:anim calcmode="lin" valueType="num">
                                      <p:cBhvr additive="base">
                                        <p:cTn id="8"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1"/>
          <p:cNvSpPr txBox="1">
            <a:spLocks noGrp="1"/>
          </p:cNvSpPr>
          <p:nvPr>
            <p:ph type="body" idx="1"/>
          </p:nvPr>
        </p:nvSpPr>
        <p:spPr>
          <a:xfrm>
            <a:off x="311700" y="409075"/>
            <a:ext cx="85206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1800" b="1" u="sng" dirty="0">
                <a:solidFill>
                  <a:srgbClr val="9900FF"/>
                </a:solidFill>
                <a:cs typeface="Akhbar MT" pitchFamily="2" charset="-78"/>
              </a:rPr>
              <a:t>Prevention</a:t>
            </a:r>
            <a:r>
              <a:rPr lang="ar" sz="1800" dirty="0"/>
              <a:t>: one in 11 of the women in the recent Confidential Enquiry report died from the flu. More than half of these women’s deaths could have been prevented by a flu vaccination. All maternal observations should be documented on a MEOWS chart to allow early detection of sepsis and subsequent treatment.</a:t>
            </a:r>
            <a:endParaRPr sz="1800"/>
          </a:p>
          <a:p>
            <a:pPr marL="0" lvl="0" indent="0" algn="l" rtl="0">
              <a:spcBef>
                <a:spcPts val="1600"/>
              </a:spcBef>
              <a:spcAft>
                <a:spcPts val="0"/>
              </a:spcAft>
              <a:buNone/>
            </a:pPr>
            <a:r>
              <a:rPr lang="ar" sz="1800" b="1" u="sng" dirty="0">
                <a:solidFill>
                  <a:srgbClr val="9900FF"/>
                </a:solidFill>
              </a:rPr>
              <a:t>Risk factors</a:t>
            </a:r>
            <a:r>
              <a:rPr lang="ar" sz="1800" dirty="0"/>
              <a:t>: ruptured membranes, immunocompromised patients, immunosuppressants, obesity, diabetes, minority ethnic group origin, anaemia, urinary tract infections, vaginal discharge, previous pelvic infection, group B streptococcal infection, amniocentesis and other invasive procedures, cervical cerclage, group A streptococcal infection in close contacts.</a:t>
            </a:r>
            <a:endParaRPr sz="1800"/>
          </a:p>
          <a:p>
            <a:pPr marL="0" lvl="0" indent="0" algn="l" rtl="0">
              <a:spcBef>
                <a:spcPts val="1600"/>
              </a:spcBef>
              <a:spcAft>
                <a:spcPts val="1600"/>
              </a:spcAft>
              <a:buNone/>
            </a:pPr>
            <a:r>
              <a:rPr lang="ar" sz="1800" b="1" u="sng" dirty="0">
                <a:solidFill>
                  <a:srgbClr val="9900FF"/>
                </a:solidFill>
              </a:rPr>
              <a:t>Warning signs:</a:t>
            </a:r>
            <a:r>
              <a:rPr lang="ar" sz="1800" dirty="0"/>
              <a:t> pyrexia, hypothermia, tachycardia, increased respiratory rate, hypotension, rise in MEOWS score and oligouria. Patients may rigor, have a rash, have reduced levels of consciousness and not respond to initial treatment</a:t>
            </a:r>
            <a:r>
              <a:rPr lang="ar" dirty="0"/>
              <a:t>.</a:t>
            </a:r>
            <a:endParaRPr/>
          </a:p>
        </p:txBody>
      </p:sp>
    </p:spTree>
  </p:cSld>
  <p:clrMapOvr>
    <a:masterClrMapping/>
  </p:clrMapOvr>
  <p:transition spd="med">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2"/>
          <p:cNvSpPr txBox="1">
            <a:spLocks noGrp="1"/>
          </p:cNvSpPr>
          <p:nvPr>
            <p:ph type="body" idx="1"/>
          </p:nvPr>
        </p:nvSpPr>
        <p:spPr>
          <a:xfrm>
            <a:off x="164555" y="374709"/>
            <a:ext cx="8520600" cy="41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1155CC"/>
                </a:solidFill>
              </a:rPr>
              <a:t>Management</a:t>
            </a:r>
            <a:endParaRPr b="1" u="sng">
              <a:solidFill>
                <a:srgbClr val="1155CC"/>
              </a:solidFill>
            </a:endParaRPr>
          </a:p>
          <a:p>
            <a:pPr marL="457200" lvl="0" indent="-342900" algn="l" rtl="0">
              <a:spcBef>
                <a:spcPts val="1600"/>
              </a:spcBef>
              <a:spcAft>
                <a:spcPts val="0"/>
              </a:spcAft>
              <a:buSzPts val="1800"/>
              <a:buChar char="●"/>
            </a:pPr>
            <a:r>
              <a:rPr lang="ar" dirty="0">
                <a:solidFill>
                  <a:schemeClr val="bg2">
                    <a:lumMod val="50000"/>
                  </a:schemeClr>
                </a:solidFill>
              </a:rPr>
              <a:t>The Surviving Sepsis Campaign Resuscitation bundles have key points in the timely management of sepsis:</a:t>
            </a:r>
            <a:endParaRPr>
              <a:solidFill>
                <a:schemeClr val="bg2">
                  <a:lumMod val="50000"/>
                </a:schemeClr>
              </a:solidFill>
            </a:endParaRPr>
          </a:p>
          <a:p>
            <a:pPr marL="457200" lvl="0" indent="-342900" algn="l" rtl="0">
              <a:spcBef>
                <a:spcPts val="0"/>
              </a:spcBef>
              <a:spcAft>
                <a:spcPts val="0"/>
              </a:spcAft>
              <a:buSzPts val="1800"/>
              <a:buChar char="●"/>
            </a:pPr>
            <a:r>
              <a:rPr lang="ar" dirty="0">
                <a:solidFill>
                  <a:schemeClr val="bg2">
                    <a:lumMod val="50000"/>
                  </a:schemeClr>
                </a:solidFill>
              </a:rPr>
              <a:t>Obtain blood cultures prior to antibiotic administration.</a:t>
            </a:r>
            <a:endParaRPr>
              <a:solidFill>
                <a:schemeClr val="bg2">
                  <a:lumMod val="50000"/>
                </a:schemeClr>
              </a:solidFill>
            </a:endParaRPr>
          </a:p>
          <a:p>
            <a:pPr marL="457200" lvl="0" indent="-342900" algn="l" rtl="0">
              <a:spcBef>
                <a:spcPts val="0"/>
              </a:spcBef>
              <a:spcAft>
                <a:spcPts val="0"/>
              </a:spcAft>
              <a:buSzPts val="1800"/>
              <a:buChar char="●"/>
            </a:pPr>
            <a:r>
              <a:rPr lang="ar" dirty="0">
                <a:solidFill>
                  <a:schemeClr val="bg2">
                    <a:lumMod val="50000"/>
                  </a:schemeClr>
                </a:solidFill>
              </a:rPr>
              <a:t>Administer broad-spectrum antibiotic within 1 hour of recognition of severe</a:t>
            </a:r>
            <a:endParaRPr>
              <a:solidFill>
                <a:schemeClr val="bg2">
                  <a:lumMod val="50000"/>
                </a:schemeClr>
              </a:solidFill>
            </a:endParaRPr>
          </a:p>
          <a:p>
            <a:pPr marL="457200" lvl="0" indent="-342900" algn="l" rtl="0">
              <a:spcBef>
                <a:spcPts val="0"/>
              </a:spcBef>
              <a:spcAft>
                <a:spcPts val="0"/>
              </a:spcAft>
              <a:buSzPts val="1800"/>
              <a:buChar char="●"/>
            </a:pPr>
            <a:r>
              <a:rPr lang="ar" dirty="0">
                <a:solidFill>
                  <a:schemeClr val="bg2">
                    <a:lumMod val="50000"/>
                  </a:schemeClr>
                </a:solidFill>
              </a:rPr>
              <a:t>sepsis. Every 1 hour delay in administrating antibiotics increases mortality by approximately 8%.</a:t>
            </a:r>
            <a:endParaRPr>
              <a:solidFill>
                <a:schemeClr val="bg2">
                  <a:lumMod val="50000"/>
                </a:schemeClr>
              </a:solidFill>
            </a:endParaRPr>
          </a:p>
          <a:p>
            <a:pPr marL="457200" lvl="0" indent="-342900" algn="l" rtl="0">
              <a:spcBef>
                <a:spcPts val="0"/>
              </a:spcBef>
              <a:spcAft>
                <a:spcPts val="0"/>
              </a:spcAft>
              <a:buSzPts val="1800"/>
              <a:buChar char="●"/>
            </a:pPr>
            <a:r>
              <a:rPr lang="ar" dirty="0">
                <a:solidFill>
                  <a:schemeClr val="bg2">
                    <a:lumMod val="50000"/>
                  </a:schemeClr>
                </a:solidFill>
              </a:rPr>
              <a:t>Measure serum lactate.</a:t>
            </a:r>
            <a:endParaRPr>
              <a:solidFill>
                <a:schemeClr val="bg2">
                  <a:lumMod val="50000"/>
                </a:schemeClr>
              </a:solidFill>
            </a:endParaRPr>
          </a:p>
        </p:txBody>
      </p:sp>
    </p:spTree>
  </p:cSld>
  <p:clrMapOvr>
    <a:masterClrMapping/>
  </p:clrMapOvr>
  <p:transition spd="med">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53"/>
          <p:cNvSpPr txBox="1">
            <a:spLocks noGrp="1"/>
          </p:cNvSpPr>
          <p:nvPr>
            <p:ph type="body" idx="1"/>
          </p:nvPr>
        </p:nvSpPr>
        <p:spPr>
          <a:xfrm>
            <a:off x="311700" y="227564"/>
            <a:ext cx="8520600" cy="538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ar" sz="1800" dirty="0">
                <a:solidFill>
                  <a:schemeClr val="accent5">
                    <a:lumMod val="75000"/>
                  </a:schemeClr>
                </a:solidFill>
              </a:rPr>
              <a:t>In the event of hypotension and/or a serum lactate ≥4 mmol/l, deliver an initial minimum 20 ml/kg of crystalloid or an equivalent.</a:t>
            </a:r>
            <a:endParaRPr sz="1800">
              <a:solidFill>
                <a:schemeClr val="accent5">
                  <a:lumMod val="75000"/>
                </a:schemeClr>
              </a:solidFill>
            </a:endParaRPr>
          </a:p>
          <a:p>
            <a:pPr marL="457200" lvl="0" indent="-342900" algn="l" rtl="0">
              <a:spcBef>
                <a:spcPts val="0"/>
              </a:spcBef>
              <a:spcAft>
                <a:spcPts val="0"/>
              </a:spcAft>
              <a:buSzPts val="1800"/>
              <a:buChar char="●"/>
            </a:pPr>
            <a:r>
              <a:rPr lang="ar" sz="1800" dirty="0">
                <a:solidFill>
                  <a:schemeClr val="accent5">
                    <a:lumMod val="75000"/>
                  </a:schemeClr>
                </a:solidFill>
              </a:rPr>
              <a:t>If there is no response, administer vasopressors for hypotension that is not responding to initial fluid resuscitation to maintain mean arterial pressure (MAP) ≥65 mmHg.</a:t>
            </a:r>
            <a:endParaRPr sz="1800">
              <a:solidFill>
                <a:schemeClr val="accent5">
                  <a:lumMod val="75000"/>
                </a:schemeClr>
              </a:solidFill>
            </a:endParaRPr>
          </a:p>
          <a:p>
            <a:pPr marL="457200" lvl="0" indent="-342900" algn="l" rtl="0">
              <a:spcBef>
                <a:spcPts val="0"/>
              </a:spcBef>
              <a:spcAft>
                <a:spcPts val="0"/>
              </a:spcAft>
              <a:buSzPts val="1800"/>
              <a:buChar char="●"/>
            </a:pPr>
            <a:r>
              <a:rPr lang="ar" sz="1800" dirty="0">
                <a:solidFill>
                  <a:schemeClr val="accent5">
                    <a:lumMod val="75000"/>
                  </a:schemeClr>
                </a:solidFill>
              </a:rPr>
              <a:t>In the event of persistent hypotension despite fluid resuscitation and/or lactate ≥4 mmol/l, aim to achieve a central venous pressure (CVP) of ≥8 mmHg or a central</a:t>
            </a:r>
            <a:endParaRPr sz="1800">
              <a:solidFill>
                <a:schemeClr val="accent5">
                  <a:lumMod val="75000"/>
                </a:schemeClr>
              </a:solidFill>
            </a:endParaRPr>
          </a:p>
          <a:p>
            <a:pPr marL="457200" lvl="0" indent="-342900" algn="l" rtl="0">
              <a:spcBef>
                <a:spcPts val="0"/>
              </a:spcBef>
              <a:spcAft>
                <a:spcPts val="0"/>
              </a:spcAft>
              <a:buSzPts val="1800"/>
              <a:buChar char="●"/>
            </a:pPr>
            <a:r>
              <a:rPr lang="ar" sz="1800" dirty="0">
                <a:solidFill>
                  <a:schemeClr val="accent5">
                    <a:lumMod val="75000"/>
                  </a:schemeClr>
                </a:solidFill>
              </a:rPr>
              <a:t>      </a:t>
            </a:r>
            <a:endParaRPr sz="1800">
              <a:solidFill>
                <a:schemeClr val="accent5">
                  <a:lumMod val="75000"/>
                </a:schemeClr>
              </a:solidFill>
            </a:endParaRPr>
          </a:p>
          <a:p>
            <a:pPr marL="457200" lvl="0" indent="-342900" algn="l" rtl="0">
              <a:spcBef>
                <a:spcPts val="0"/>
              </a:spcBef>
              <a:spcAft>
                <a:spcPts val="0"/>
              </a:spcAft>
              <a:buSzPts val="1800"/>
              <a:buChar char="●"/>
            </a:pPr>
            <a:r>
              <a:rPr lang="ar" sz="1800" dirty="0">
                <a:solidFill>
                  <a:schemeClr val="accent5">
                    <a:lumMod val="75000"/>
                  </a:schemeClr>
                </a:solidFill>
              </a:rPr>
              <a:t>venous oxygen saturation ≥70% or mixed venous oxygen saturation ≥65%.</a:t>
            </a:r>
            <a:endParaRPr sz="1800">
              <a:solidFill>
                <a:schemeClr val="accent5">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54"/>
          <p:cNvSpPr txBox="1">
            <a:spLocks noGrp="1"/>
          </p:cNvSpPr>
          <p:nvPr>
            <p:ph type="body" idx="1"/>
          </p:nvPr>
        </p:nvSpPr>
        <p:spPr>
          <a:xfrm>
            <a:off x="269658" y="385219"/>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9900FF"/>
                </a:solidFill>
              </a:rPr>
              <a:t>Severe sepsis may be defined as:</a:t>
            </a:r>
            <a:endParaRPr b="1" u="sng">
              <a:solidFill>
                <a:srgbClr val="9900FF"/>
              </a:solidFill>
            </a:endParaRPr>
          </a:p>
          <a:p>
            <a:pPr marL="457200" lvl="0" indent="-342900" algn="l" rtl="0">
              <a:spcBef>
                <a:spcPts val="1600"/>
              </a:spcBef>
              <a:spcAft>
                <a:spcPts val="0"/>
              </a:spcAft>
              <a:buSzPts val="1800"/>
              <a:buChar char="●"/>
            </a:pPr>
            <a:r>
              <a:rPr lang="ar" dirty="0">
                <a:solidFill>
                  <a:schemeClr val="bg2">
                    <a:lumMod val="10000"/>
                  </a:schemeClr>
                </a:solidFill>
              </a:rPr>
              <a:t>Temperature &gt;38oC or &lt;36oC.</a:t>
            </a:r>
            <a:endParaRPr>
              <a:solidFill>
                <a:schemeClr val="bg2">
                  <a:lumMod val="10000"/>
                </a:schemeClr>
              </a:solidFill>
            </a:endParaRPr>
          </a:p>
          <a:p>
            <a:pPr marL="457200" lvl="0" indent="-342900" algn="l" rtl="0">
              <a:spcBef>
                <a:spcPts val="0"/>
              </a:spcBef>
              <a:spcAft>
                <a:spcPts val="0"/>
              </a:spcAft>
              <a:buSzPts val="1800"/>
              <a:buChar char="●"/>
            </a:pPr>
            <a:r>
              <a:rPr lang="ar" dirty="0">
                <a:solidFill>
                  <a:schemeClr val="bg2">
                    <a:lumMod val="10000"/>
                  </a:schemeClr>
                </a:solidFill>
              </a:rPr>
              <a:t>Heart rate &gt;100 beats per minute.</a:t>
            </a:r>
            <a:endParaRPr>
              <a:solidFill>
                <a:schemeClr val="bg2">
                  <a:lumMod val="10000"/>
                </a:schemeClr>
              </a:solidFill>
            </a:endParaRPr>
          </a:p>
          <a:p>
            <a:pPr marL="457200" lvl="0" indent="-342900" algn="l" rtl="0">
              <a:spcBef>
                <a:spcPts val="0"/>
              </a:spcBef>
              <a:spcAft>
                <a:spcPts val="0"/>
              </a:spcAft>
              <a:buSzPts val="1800"/>
              <a:buChar char="●"/>
            </a:pPr>
            <a:r>
              <a:rPr lang="ar" dirty="0">
                <a:solidFill>
                  <a:schemeClr val="bg2">
                    <a:lumMod val="10000"/>
                  </a:schemeClr>
                </a:solidFill>
              </a:rPr>
              <a:t>Respiratory rate &gt;20 respirations per minute.</a:t>
            </a:r>
            <a:endParaRPr>
              <a:solidFill>
                <a:schemeClr val="bg2">
                  <a:lumMod val="10000"/>
                </a:schemeClr>
              </a:solidFill>
            </a:endParaRPr>
          </a:p>
          <a:p>
            <a:pPr marL="457200" lvl="0" indent="-342900" algn="l" rtl="0">
              <a:spcBef>
                <a:spcPts val="0"/>
              </a:spcBef>
              <a:spcAft>
                <a:spcPts val="0"/>
              </a:spcAft>
              <a:buSzPts val="1800"/>
              <a:buChar char="●"/>
            </a:pPr>
            <a:r>
              <a:rPr lang="ar" dirty="0">
                <a:solidFill>
                  <a:schemeClr val="bg2">
                    <a:lumMod val="10000"/>
                  </a:schemeClr>
                </a:solidFill>
              </a:rPr>
              <a:t>White cell count &gt;17 × 109/l or &lt;4 × 109/l with &gt;10% immature band forms.</a:t>
            </a:r>
            <a:endParaRPr>
              <a:solidFill>
                <a:schemeClr val="bg2">
                  <a:lumMod val="10000"/>
                </a:schemeClr>
              </a:solidFill>
            </a:endParaRPr>
          </a:p>
          <a:p>
            <a:pPr marL="457200" lvl="0" indent="-342900" algn="l" rtl="0">
              <a:spcBef>
                <a:spcPts val="0"/>
              </a:spcBef>
              <a:spcAft>
                <a:spcPts val="0"/>
              </a:spcAft>
              <a:buSzPts val="1800"/>
              <a:buChar char="●"/>
            </a:pPr>
            <a:r>
              <a:rPr lang="ar" dirty="0">
                <a:solidFill>
                  <a:schemeClr val="bg2">
                    <a:lumMod val="10000"/>
                  </a:schemeClr>
                </a:solidFill>
              </a:rPr>
              <a:t>Severe sepsis has a higher maternity mortality and requires aggressive prompt treatment and timely involvement of the multidisciplinary team</a:t>
            </a:r>
            <a:r>
              <a:rPr lang="ar" dirty="0"/>
              <a:t>.</a:t>
            </a:r>
            <a:endParaRPr/>
          </a:p>
        </p:txBody>
      </p:sp>
    </p:spTree>
  </p:cSld>
  <p:clrMapOvr>
    <a:masterClrMapping/>
  </p:clrMapOvr>
  <p:transition spd="med">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5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b="1" u="sng" dirty="0">
                <a:solidFill>
                  <a:srgbClr val="351C75"/>
                </a:solidFill>
              </a:rPr>
              <a:t>Antibiotic use</a:t>
            </a:r>
            <a:endParaRPr b="1" u="sng">
              <a:solidFill>
                <a:srgbClr val="351C75"/>
              </a:solidFill>
            </a:endParaRPr>
          </a:p>
          <a:p>
            <a:pPr marL="0" lvl="0" indent="0" algn="l" rtl="0">
              <a:spcBef>
                <a:spcPts val="1600"/>
              </a:spcBef>
              <a:spcAft>
                <a:spcPts val="1600"/>
              </a:spcAft>
              <a:buNone/>
            </a:pPr>
            <a:r>
              <a:rPr lang="ar" sz="2400" dirty="0"/>
              <a:t>Each hospital should have its own antibiotic guidelines as the incidence of resistant organisms varies both throughout countries and by country. The selection of antibiotics should be guided by risk factors and potential sources of sepsis. A combination of either piperacillin/tazobactam or a carbapenem plus clindamycin provides very broad coverage for the treatment of severe sepsis.</a:t>
            </a:r>
            <a:endParaRPr sz="2400"/>
          </a:p>
        </p:txBody>
      </p:sp>
    </p:spTree>
  </p:cSld>
  <p:clrMapOvr>
    <a:masterClrMapping/>
  </p:clrMapOvr>
  <p:transition spd="med">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56"/>
          <p:cNvSpPr txBox="1">
            <a:spLocks noGrp="1"/>
          </p:cNvSpPr>
          <p:nvPr>
            <p:ph type="body" idx="1"/>
          </p:nvPr>
        </p:nvSpPr>
        <p:spPr>
          <a:xfrm>
            <a:off x="322210" y="332668"/>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2000" b="1" u="sng" dirty="0">
                <a:solidFill>
                  <a:schemeClr val="accent1">
                    <a:lumMod val="75000"/>
                  </a:schemeClr>
                </a:solidFill>
              </a:rPr>
              <a:t>Other antibiotic options include:</a:t>
            </a:r>
            <a:endParaRPr sz="2000" b="1" u="sng">
              <a:solidFill>
                <a:schemeClr val="accent1">
                  <a:lumMod val="75000"/>
                </a:schemeClr>
              </a:solidFill>
            </a:endParaRPr>
          </a:p>
          <a:p>
            <a:pPr marL="457200" lvl="0" indent="-342900" algn="l" rtl="0">
              <a:spcBef>
                <a:spcPts val="1600"/>
              </a:spcBef>
              <a:spcAft>
                <a:spcPts val="0"/>
              </a:spcAft>
              <a:buSzPts val="1800"/>
              <a:buChar char="●"/>
            </a:pPr>
            <a:r>
              <a:rPr lang="ar" sz="2000" dirty="0">
                <a:solidFill>
                  <a:schemeClr val="accent1">
                    <a:lumMod val="75000"/>
                  </a:schemeClr>
                </a:solidFill>
              </a:rPr>
              <a:t>Co-amoxyclav: provides gram-positive and anaerobe cover. Does not cover methicillin-resistant Staphylococcus aureus (MRSA), Pseudomonas or extended spectrum β-lactamase-(ESBL) producing organisms.</a:t>
            </a:r>
            <a:endParaRPr sz="2000">
              <a:solidFill>
                <a:schemeClr val="accent1">
                  <a:lumMod val="75000"/>
                </a:schemeClr>
              </a:solidFill>
            </a:endParaRPr>
          </a:p>
          <a:p>
            <a:pPr marL="457200" lvl="0" indent="-342900" algn="l" rtl="0">
              <a:spcBef>
                <a:spcPts val="0"/>
              </a:spcBef>
              <a:spcAft>
                <a:spcPts val="0"/>
              </a:spcAft>
              <a:buSzPts val="1800"/>
              <a:buChar char="●"/>
            </a:pPr>
            <a:r>
              <a:rPr lang="ar" sz="2000" dirty="0">
                <a:solidFill>
                  <a:schemeClr val="accent1">
                    <a:lumMod val="75000"/>
                  </a:schemeClr>
                </a:solidFill>
              </a:rPr>
              <a:t>Metronidazole: provides anaerobic cover.</a:t>
            </a:r>
            <a:endParaRPr sz="2000">
              <a:solidFill>
                <a:schemeClr val="accent1">
                  <a:lumMod val="75000"/>
                </a:schemeClr>
              </a:solidFill>
            </a:endParaRPr>
          </a:p>
          <a:p>
            <a:pPr marL="457200" lvl="0" indent="-342900" algn="l" rtl="0">
              <a:spcBef>
                <a:spcPts val="0"/>
              </a:spcBef>
              <a:spcAft>
                <a:spcPts val="0"/>
              </a:spcAft>
              <a:buSzPts val="1800"/>
              <a:buChar char="●"/>
            </a:pPr>
            <a:r>
              <a:rPr lang="ar" sz="2000" dirty="0">
                <a:solidFill>
                  <a:schemeClr val="accent1">
                    <a:lumMod val="75000"/>
                  </a:schemeClr>
                </a:solidFill>
              </a:rPr>
              <a:t>Clindamycin: covers streptococci and staphylococci including MRSA. Clindamycin also switches off exotoxin production.</a:t>
            </a:r>
            <a:endParaRPr sz="2000">
              <a:solidFill>
                <a:schemeClr val="accent1">
                  <a:lumMod val="75000"/>
                </a:schemeClr>
              </a:solidFill>
            </a:endParaRPr>
          </a:p>
          <a:p>
            <a:pPr marL="457200" lvl="0" indent="-342900" algn="l" rtl="0">
              <a:spcBef>
                <a:spcPts val="0"/>
              </a:spcBef>
              <a:spcAft>
                <a:spcPts val="0"/>
              </a:spcAft>
              <a:buSzPts val="1800"/>
              <a:buChar char="●"/>
            </a:pPr>
            <a:r>
              <a:rPr lang="ar" sz="2000" dirty="0">
                <a:solidFill>
                  <a:schemeClr val="accent1">
                    <a:lumMod val="75000"/>
                  </a:schemeClr>
                </a:solidFill>
              </a:rPr>
              <a:t>Gentamicin: provides gram-negative cover against coliforms and </a:t>
            </a:r>
            <a:r>
              <a:rPr lang="ar" sz="2000" dirty="0" smtClean="0">
                <a:solidFill>
                  <a:schemeClr val="accent1">
                    <a:lumMod val="75000"/>
                  </a:schemeClr>
                </a:solidFill>
              </a:rPr>
              <a:t>Pesuodomonas.</a:t>
            </a:r>
            <a:r>
              <a:rPr lang="en-AU" sz="2000" dirty="0" smtClean="0">
                <a:solidFill>
                  <a:schemeClr val="accent1">
                    <a:lumMod val="75000"/>
                  </a:schemeClr>
                </a:solidFill>
              </a:rPr>
              <a:t>a</a:t>
            </a:r>
            <a:endParaRPr sz="2000">
              <a:solidFill>
                <a:schemeClr val="accent1">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body" idx="1"/>
          </p:nvPr>
        </p:nvSpPr>
        <p:spPr>
          <a:xfrm>
            <a:off x="311700" y="198775"/>
            <a:ext cx="8520600" cy="43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 sz="2000" b="1" u="sng" dirty="0">
                <a:solidFill>
                  <a:srgbClr val="0000FF"/>
                </a:solidFill>
              </a:rPr>
              <a:t>KEY LEARNING POINTS</a:t>
            </a:r>
            <a:endParaRPr sz="2000" b="1" u="sng">
              <a:solidFill>
                <a:srgbClr val="0000FF"/>
              </a:solidFill>
            </a:endParaRPr>
          </a:p>
          <a:p>
            <a:pPr marL="457200" lvl="0" indent="-342900" algn="l" rtl="0">
              <a:spcBef>
                <a:spcPts val="1600"/>
              </a:spcBef>
              <a:spcAft>
                <a:spcPts val="0"/>
              </a:spcAft>
              <a:buSzPts val="1800"/>
              <a:buChar char="●"/>
            </a:pPr>
            <a:r>
              <a:rPr lang="ar" sz="2000" dirty="0">
                <a:solidFill>
                  <a:schemeClr val="accent2">
                    <a:lumMod val="75000"/>
                  </a:schemeClr>
                </a:solidFill>
              </a:rPr>
              <a:t>Management of sepsis:</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Blood cultures before antibiotics.</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Culture of other samples should be performed based on clinical suspicion (e.g. high vaginal swab, midstream urine, sputum culture).</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 Key organisms involved in puerperal sepsis are Lancefield group A beta- haemolytic streptococcus and Escherichia coli.</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Early diagnosis, rapid administration of broad-spectrum antibiotics and review by senior doctors and midwives is essential to reduce mortality and improve outcome.</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Measure lactate and haemoglobin and plan repeat measurements to help assess the response to initial treatment.</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Measure accurate hourly urine output.</a:t>
            </a:r>
            <a:endParaRPr sz="2000">
              <a:solidFill>
                <a:schemeClr val="accent2">
                  <a:lumMod val="75000"/>
                </a:schemeClr>
              </a:solidFill>
            </a:endParaRPr>
          </a:p>
          <a:p>
            <a:pPr marL="457200" lvl="0" indent="-342900" algn="l" rtl="0">
              <a:spcBef>
                <a:spcPts val="0"/>
              </a:spcBef>
              <a:spcAft>
                <a:spcPts val="0"/>
              </a:spcAft>
              <a:buSzPts val="1800"/>
              <a:buChar char="●"/>
            </a:pPr>
            <a:r>
              <a:rPr lang="ar" sz="2000" dirty="0">
                <a:solidFill>
                  <a:schemeClr val="accent2">
                    <a:lumMod val="75000"/>
                  </a:schemeClr>
                </a:solidFill>
              </a:rPr>
              <a:t>Administer high-flow </a:t>
            </a:r>
            <a:r>
              <a:rPr lang="ar" sz="2000" dirty="0" smtClean="0">
                <a:solidFill>
                  <a:schemeClr val="accent2">
                    <a:lumMod val="75000"/>
                  </a:schemeClr>
                </a:solidFill>
              </a:rPr>
              <a:t>oxygen</a:t>
            </a:r>
            <a:r>
              <a:rPr lang="en-AU" sz="2000" dirty="0" err="1" smtClean="0">
                <a:solidFill>
                  <a:schemeClr val="accent2">
                    <a:lumMod val="75000"/>
                  </a:schemeClr>
                </a:solidFill>
              </a:rPr>
              <a:t>aa</a:t>
            </a:r>
            <a:endParaRPr sz="2000">
              <a:solidFill>
                <a:schemeClr val="accent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Amniotic fluid embolism</a:t>
            </a:r>
            <a:endParaRPr lang="en-US" dirty="0"/>
          </a:p>
        </p:txBody>
      </p:sp>
      <p:sp>
        <p:nvSpPr>
          <p:cNvPr id="3" name="عنصر نائب للنص 2"/>
          <p:cNvSpPr>
            <a:spLocks noGrp="1"/>
          </p:cNvSpPr>
          <p:nvPr>
            <p:ph type="body" idx="1"/>
          </p:nvPr>
        </p:nvSpPr>
        <p:spPr/>
        <p:txBody>
          <a:bodyPr/>
          <a:lstStyle/>
          <a:p>
            <a:r>
              <a:rPr lang="en-US" b="1" dirty="0" err="1" smtClean="0"/>
              <a:t>Deﬁnition</a:t>
            </a:r>
            <a:r>
              <a:rPr lang="en-US" dirty="0" smtClean="0">
                <a:solidFill>
                  <a:srgbClr val="FF0000"/>
                </a:solidFill>
              </a:rPr>
              <a:t>: Passage of amniotic fluid into the maternal circulation leads to sudden collapse during </a:t>
            </a:r>
            <a:r>
              <a:rPr lang="en-US" dirty="0" err="1" smtClean="0">
                <a:solidFill>
                  <a:srgbClr val="FF0000"/>
                </a:solidFill>
              </a:rPr>
              <a:t>labour</a:t>
            </a:r>
            <a:r>
              <a:rPr lang="en-US" dirty="0" smtClean="0">
                <a:solidFill>
                  <a:srgbClr val="FF0000"/>
                </a:solidFill>
              </a:rPr>
              <a:t> </a:t>
            </a:r>
            <a:r>
              <a:rPr lang="en-US" dirty="0" smtClean="0"/>
              <a:t>this causes acute </a:t>
            </a:r>
            <a:r>
              <a:rPr lang="en-US" dirty="0" err="1" smtClean="0"/>
              <a:t>cardiorespiratory</a:t>
            </a:r>
            <a:r>
              <a:rPr lang="en-US" dirty="0" smtClean="0"/>
              <a:t> compromise and severe DIC but can only be </a:t>
            </a:r>
            <a:r>
              <a:rPr lang="en-US" dirty="0" err="1" smtClean="0"/>
              <a:t>conﬁrmed</a:t>
            </a:r>
            <a:r>
              <a:rPr lang="en-US" dirty="0" smtClean="0"/>
              <a:t> postmortem with the presence of fetal cells</a:t>
            </a:r>
            <a:r>
              <a:rPr lang="en-US" dirty="0" smtClean="0">
                <a:solidFill>
                  <a:schemeClr val="bg2">
                    <a:lumMod val="50000"/>
                  </a:schemeClr>
                </a:solidFill>
              </a:rPr>
              <a:t> (</a:t>
            </a:r>
            <a:r>
              <a:rPr lang="en-US" dirty="0" err="1" smtClean="0">
                <a:solidFill>
                  <a:schemeClr val="bg2">
                    <a:lumMod val="50000"/>
                  </a:schemeClr>
                </a:solidFill>
              </a:rPr>
              <a:t>squames</a:t>
            </a:r>
            <a:r>
              <a:rPr lang="en-US" dirty="0" smtClean="0">
                <a:solidFill>
                  <a:schemeClr val="bg2">
                    <a:lumMod val="50000"/>
                  </a:schemeClr>
                </a:solidFill>
              </a:rPr>
              <a:t> or hair)</a:t>
            </a:r>
            <a:r>
              <a:rPr lang="en-US" dirty="0" smtClean="0"/>
              <a:t> in the maternal pulmonary </a:t>
            </a:r>
            <a:r>
              <a:rPr lang="en-US" dirty="0" err="1" smtClean="0"/>
              <a:t>capillarie</a:t>
            </a:r>
            <a:r>
              <a:rPr lang="en-US" dirty="0" smtClean="0"/>
              <a:t>.</a:t>
            </a:r>
          </a:p>
          <a:p>
            <a:pPr>
              <a:buNone/>
            </a:pPr>
            <a:r>
              <a:rPr lang="en-US" dirty="0" smtClean="0"/>
              <a:t> </a:t>
            </a:r>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a:buNone/>
            </a:pPr>
            <a:r>
              <a:rPr lang="en-US" b="1" dirty="0" smtClean="0">
                <a:solidFill>
                  <a:srgbClr val="FF0000"/>
                </a:solidFill>
              </a:rPr>
              <a:t>Pathology</a:t>
            </a:r>
            <a:r>
              <a:rPr lang="en-US" dirty="0" smtClean="0"/>
              <a:t> :The condition is more common with strong uterine </a:t>
            </a:r>
            <a:r>
              <a:rPr lang="en-US" dirty="0" err="1" smtClean="0"/>
              <a:t>contraction,whether</a:t>
            </a:r>
            <a:r>
              <a:rPr lang="en-US" dirty="0" smtClean="0"/>
              <a:t> spontaneous or induced, occurs after rupture of membranes particularly when there are open maternal blood vessels in the placental site or in cervical lacerations. The embolism passes to the pulmonary vessels leads to: </a:t>
            </a:r>
            <a:r>
              <a:rPr lang="en-US" dirty="0" smtClean="0">
                <a:solidFill>
                  <a:srgbClr val="FF0000"/>
                </a:solidFill>
              </a:rPr>
              <a:t>Sudden death, Shock, or Later death due to DIC and postpartum </a:t>
            </a:r>
            <a:r>
              <a:rPr lang="en-US" dirty="0" err="1" smtClean="0">
                <a:solidFill>
                  <a:srgbClr val="FF0000"/>
                </a:solidFill>
              </a:rPr>
              <a:t>haemorrhage</a:t>
            </a:r>
            <a:endParaRPr lang="en-US"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52400" y="152400"/>
            <a:ext cx="8991599" cy="4838699"/>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311700" y="189186"/>
            <a:ext cx="8520600" cy="4379689"/>
          </a:xfrm>
        </p:spPr>
        <p:txBody>
          <a:bodyPr/>
          <a:lstStyle/>
          <a:p>
            <a:pPr algn="ctr">
              <a:buNone/>
            </a:pPr>
            <a:r>
              <a:rPr lang="en-US" sz="2400" b="1" i="1" dirty="0" smtClean="0">
                <a:solidFill>
                  <a:schemeClr val="tx2">
                    <a:lumMod val="75000"/>
                  </a:schemeClr>
                </a:solidFill>
              </a:rPr>
              <a:t>Clinical presentation</a:t>
            </a:r>
          </a:p>
          <a:p>
            <a:r>
              <a:rPr lang="en-US" sz="2400" dirty="0" smtClean="0">
                <a:solidFill>
                  <a:schemeClr val="tx2">
                    <a:lumMod val="75000"/>
                  </a:schemeClr>
                </a:solidFill>
              </a:rPr>
              <a:t>Maternal collapse</a:t>
            </a:r>
          </a:p>
          <a:p>
            <a:r>
              <a:rPr lang="en-US" sz="2400" dirty="0" smtClean="0">
                <a:solidFill>
                  <a:schemeClr val="tx2">
                    <a:lumMod val="75000"/>
                  </a:schemeClr>
                </a:solidFill>
              </a:rPr>
              <a:t> Shortness of breath</a:t>
            </a:r>
          </a:p>
          <a:p>
            <a:r>
              <a:rPr lang="en-US" sz="2400" dirty="0" smtClean="0">
                <a:solidFill>
                  <a:schemeClr val="tx2">
                    <a:lumMod val="75000"/>
                  </a:schemeClr>
                </a:solidFill>
              </a:rPr>
              <a:t> Chest pain</a:t>
            </a:r>
          </a:p>
          <a:p>
            <a:r>
              <a:rPr lang="en-US" sz="2400" dirty="0" smtClean="0">
                <a:solidFill>
                  <a:schemeClr val="tx2">
                    <a:lumMod val="75000"/>
                  </a:schemeClr>
                </a:solidFill>
              </a:rPr>
              <a:t> Feeling cold</a:t>
            </a:r>
          </a:p>
          <a:p>
            <a:r>
              <a:rPr lang="en-US" sz="2400" dirty="0" smtClean="0">
                <a:solidFill>
                  <a:schemeClr val="tx2">
                    <a:lumMod val="75000"/>
                  </a:schemeClr>
                </a:solidFill>
              </a:rPr>
              <a:t> Light headedness</a:t>
            </a:r>
          </a:p>
          <a:p>
            <a:r>
              <a:rPr lang="en-US" sz="2400" dirty="0" smtClean="0">
                <a:solidFill>
                  <a:schemeClr val="tx2">
                    <a:lumMod val="75000"/>
                  </a:schemeClr>
                </a:solidFill>
              </a:rPr>
              <a:t> Restlessness</a:t>
            </a:r>
          </a:p>
          <a:p>
            <a:r>
              <a:rPr lang="en-US" sz="2400" dirty="0" smtClean="0">
                <a:solidFill>
                  <a:schemeClr val="tx2">
                    <a:lumMod val="75000"/>
                  </a:schemeClr>
                </a:solidFill>
              </a:rPr>
              <a:t> Distress and panic</a:t>
            </a:r>
          </a:p>
          <a:p>
            <a:r>
              <a:rPr lang="en-US" sz="2400" dirty="0" smtClean="0">
                <a:solidFill>
                  <a:schemeClr val="tx2">
                    <a:lumMod val="75000"/>
                  </a:schemeClr>
                </a:solidFill>
              </a:rPr>
              <a:t> Pins and needles in the </a:t>
            </a:r>
            <a:r>
              <a:rPr lang="en-US" sz="2400" dirty="0" err="1" smtClean="0">
                <a:solidFill>
                  <a:schemeClr val="tx2">
                    <a:lumMod val="75000"/>
                  </a:schemeClr>
                </a:solidFill>
              </a:rPr>
              <a:t>ﬁngers</a:t>
            </a:r>
            <a:endParaRPr lang="en-US" sz="2400" dirty="0" smtClean="0">
              <a:solidFill>
                <a:schemeClr val="tx2">
                  <a:lumMod val="75000"/>
                </a:schemeClr>
              </a:solidFill>
            </a:endParaRPr>
          </a:p>
          <a:p>
            <a:r>
              <a:rPr lang="en-US" sz="2400" dirty="0" smtClean="0">
                <a:solidFill>
                  <a:schemeClr val="tx2">
                    <a:lumMod val="75000"/>
                  </a:schemeClr>
                </a:solidFill>
              </a:rPr>
              <a:t> Nausea and vomiting</a:t>
            </a:r>
          </a:p>
          <a:p>
            <a:r>
              <a:rPr lang="en-US" sz="2400" dirty="0" smtClean="0">
                <a:solidFill>
                  <a:schemeClr val="tx2">
                    <a:lumMod val="75000"/>
                  </a:schemeClr>
                </a:solidFill>
              </a:rPr>
              <a:t> If death does not occur in this stage, DIC develops within 1hour leading to </a:t>
            </a:r>
            <a:r>
              <a:rPr lang="en-US" sz="2400" dirty="0" err="1" smtClean="0">
                <a:solidFill>
                  <a:schemeClr val="tx2">
                    <a:lumMod val="75000"/>
                  </a:schemeClr>
                </a:solidFill>
              </a:rPr>
              <a:t>generalised</a:t>
            </a:r>
            <a:r>
              <a:rPr lang="en-US" sz="2400" dirty="0" smtClean="0">
                <a:solidFill>
                  <a:schemeClr val="tx2">
                    <a:lumMod val="75000"/>
                  </a:schemeClr>
                </a:solidFill>
              </a:rPr>
              <a:t>  bleeding</a:t>
            </a:r>
          </a:p>
          <a:p>
            <a:pPr algn="ctr"/>
            <a:endParaRPr lang="en-US" sz="2400" dirty="0">
              <a:solidFill>
                <a:schemeClr val="tx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Risk factors</a:t>
            </a:r>
            <a:br>
              <a:rPr lang="en-US" dirty="0" smtClean="0"/>
            </a:br>
            <a:endParaRPr lang="en-US" dirty="0"/>
          </a:p>
        </p:txBody>
      </p:sp>
      <p:sp>
        <p:nvSpPr>
          <p:cNvPr id="3" name="عنصر نائب للنص 2"/>
          <p:cNvSpPr>
            <a:spLocks noGrp="1"/>
          </p:cNvSpPr>
          <p:nvPr>
            <p:ph type="body" idx="1"/>
          </p:nvPr>
        </p:nvSpPr>
        <p:spPr/>
        <p:txBody>
          <a:bodyPr/>
          <a:lstStyle/>
          <a:p>
            <a:r>
              <a:rPr lang="en-US" sz="2400" dirty="0" smtClean="0">
                <a:solidFill>
                  <a:schemeClr val="tx2">
                    <a:lumMod val="75000"/>
                  </a:schemeClr>
                </a:solidFill>
              </a:rPr>
              <a:t>Older maternal age.</a:t>
            </a:r>
          </a:p>
          <a:p>
            <a:r>
              <a:rPr lang="en-US" sz="2400" dirty="0" smtClean="0">
                <a:solidFill>
                  <a:schemeClr val="tx2">
                    <a:lumMod val="75000"/>
                  </a:schemeClr>
                </a:solidFill>
              </a:rPr>
              <a:t> </a:t>
            </a:r>
            <a:r>
              <a:rPr lang="en-US" sz="2400" dirty="0" err="1" smtClean="0">
                <a:solidFill>
                  <a:schemeClr val="tx2">
                    <a:lumMod val="75000"/>
                  </a:schemeClr>
                </a:solidFill>
              </a:rPr>
              <a:t>Multiparity</a:t>
            </a:r>
            <a:r>
              <a:rPr lang="en-US" sz="2400" dirty="0" smtClean="0">
                <a:solidFill>
                  <a:schemeClr val="tx2">
                    <a:lumMod val="75000"/>
                  </a:schemeClr>
                </a:solidFill>
              </a:rPr>
              <a:t>.</a:t>
            </a:r>
          </a:p>
          <a:p>
            <a:r>
              <a:rPr lang="en-US" sz="2400" dirty="0" smtClean="0">
                <a:solidFill>
                  <a:schemeClr val="tx2">
                    <a:lumMod val="75000"/>
                  </a:schemeClr>
                </a:solidFill>
              </a:rPr>
              <a:t> Intense contractions during labor. </a:t>
            </a:r>
          </a:p>
          <a:p>
            <a:r>
              <a:rPr lang="en-US" sz="2400" dirty="0" smtClean="0">
                <a:solidFill>
                  <a:schemeClr val="tx2">
                    <a:lumMod val="75000"/>
                  </a:schemeClr>
                </a:solidFill>
              </a:rPr>
              <a:t>Abdominal trauma</a:t>
            </a:r>
          </a:p>
          <a:p>
            <a:r>
              <a:rPr lang="en-US" sz="2400" dirty="0" smtClean="0">
                <a:solidFill>
                  <a:schemeClr val="tx2">
                    <a:lumMod val="75000"/>
                  </a:schemeClr>
                </a:solidFill>
              </a:rPr>
              <a:t>Cesarean section.</a:t>
            </a:r>
          </a:p>
          <a:p>
            <a:r>
              <a:rPr lang="en-US" sz="2400" dirty="0" smtClean="0">
                <a:solidFill>
                  <a:schemeClr val="tx2">
                    <a:lumMod val="75000"/>
                  </a:schemeClr>
                </a:solidFill>
              </a:rPr>
              <a:t> Induction of labor.</a:t>
            </a:r>
          </a:p>
          <a:p>
            <a:r>
              <a:rPr lang="en-US" sz="2400" dirty="0" smtClean="0">
                <a:solidFill>
                  <a:schemeClr val="tx2">
                    <a:lumMod val="75000"/>
                  </a:schemeClr>
                </a:solidFill>
              </a:rPr>
              <a:t> Placenta </a:t>
            </a:r>
            <a:r>
              <a:rPr lang="en-US" sz="2400" dirty="0" err="1" smtClean="0">
                <a:solidFill>
                  <a:schemeClr val="tx2">
                    <a:lumMod val="75000"/>
                  </a:schemeClr>
                </a:solidFill>
              </a:rPr>
              <a:t>previa</a:t>
            </a:r>
            <a:r>
              <a:rPr lang="en-US" sz="2400" dirty="0" smtClean="0">
                <a:solidFill>
                  <a:schemeClr val="tx2">
                    <a:lumMod val="75000"/>
                  </a:schemeClr>
                </a:solidFill>
              </a:rPr>
              <a:t>.</a:t>
            </a:r>
          </a:p>
          <a:p>
            <a:r>
              <a:rPr lang="en-US" sz="2400" dirty="0" smtClean="0">
                <a:solidFill>
                  <a:schemeClr val="tx2">
                    <a:lumMod val="75000"/>
                  </a:schemeClr>
                </a:solidFill>
              </a:rPr>
              <a:t> </a:t>
            </a:r>
            <a:r>
              <a:rPr lang="en-US" sz="2400" dirty="0" err="1" smtClean="0">
                <a:solidFill>
                  <a:schemeClr val="tx2">
                    <a:lumMod val="75000"/>
                  </a:schemeClr>
                </a:solidFill>
              </a:rPr>
              <a:t>Eclampsia</a:t>
            </a:r>
            <a:r>
              <a:rPr lang="en-US" sz="2400" dirty="0" smtClean="0">
                <a:solidFill>
                  <a:schemeClr val="tx2">
                    <a:lumMod val="75000"/>
                  </a:schemeClr>
                </a:solidFill>
              </a:rPr>
              <a:t>.</a:t>
            </a:r>
          </a:p>
          <a:p>
            <a:r>
              <a:rPr lang="en-US" sz="2400" dirty="0" smtClean="0">
                <a:solidFill>
                  <a:schemeClr val="tx2">
                    <a:lumMod val="75000"/>
                  </a:schemeClr>
                </a:solidFill>
              </a:rPr>
              <a:t> Multiple pregnancy.</a:t>
            </a:r>
            <a:endParaRPr lang="en-US" sz="2400" dirty="0">
              <a:solidFill>
                <a:schemeClr val="tx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Diagnosis</a:t>
            </a:r>
            <a:br>
              <a:rPr lang="en-US" dirty="0" smtClean="0"/>
            </a:br>
            <a:endParaRPr lang="en-US" dirty="0"/>
          </a:p>
        </p:txBody>
      </p:sp>
      <p:sp>
        <p:nvSpPr>
          <p:cNvPr id="3" name="عنصر نائب للنص 2"/>
          <p:cNvSpPr>
            <a:spLocks noGrp="1"/>
          </p:cNvSpPr>
          <p:nvPr>
            <p:ph type="body" idx="1"/>
          </p:nvPr>
        </p:nvSpPr>
        <p:spPr/>
        <p:txBody>
          <a:bodyPr/>
          <a:lstStyle/>
          <a:p>
            <a:r>
              <a:rPr lang="en-US" sz="2400" dirty="0" smtClean="0">
                <a:solidFill>
                  <a:schemeClr val="tx2">
                    <a:lumMod val="75000"/>
                  </a:schemeClr>
                </a:solidFill>
              </a:rPr>
              <a:t>ECG: evidence of right side heart failure. </a:t>
            </a:r>
          </a:p>
          <a:p>
            <a:r>
              <a:rPr lang="en-US" sz="2400" dirty="0" smtClean="0">
                <a:solidFill>
                  <a:schemeClr val="tx2">
                    <a:lumMod val="75000"/>
                  </a:schemeClr>
                </a:solidFill>
              </a:rPr>
              <a:t>X-ray: non </a:t>
            </a:r>
            <a:r>
              <a:rPr lang="en-US" sz="2400" dirty="0" err="1" smtClean="0">
                <a:solidFill>
                  <a:schemeClr val="tx2">
                    <a:lumMod val="75000"/>
                  </a:schemeClr>
                </a:solidFill>
              </a:rPr>
              <a:t>speciﬁc</a:t>
            </a:r>
            <a:r>
              <a:rPr lang="en-US" sz="2400" dirty="0" smtClean="0">
                <a:solidFill>
                  <a:schemeClr val="tx2">
                    <a:lumMod val="75000"/>
                  </a:schemeClr>
                </a:solidFill>
              </a:rPr>
              <a:t> mottled chest appearance.</a:t>
            </a:r>
          </a:p>
          <a:p>
            <a:r>
              <a:rPr lang="en-US" sz="2400" dirty="0" smtClean="0">
                <a:solidFill>
                  <a:schemeClr val="tx2">
                    <a:lumMod val="75000"/>
                  </a:schemeClr>
                </a:solidFill>
              </a:rPr>
              <a:t> Lung scan: with technetium 99m albumin shows perfusion defect</a:t>
            </a:r>
          </a:p>
          <a:p>
            <a:r>
              <a:rPr lang="en-US" sz="2400" dirty="0" smtClean="0">
                <a:solidFill>
                  <a:schemeClr val="tx2">
                    <a:lumMod val="75000"/>
                  </a:schemeClr>
                </a:solidFill>
              </a:rPr>
              <a:t> Laboratory tests: evidence of DIC</a:t>
            </a:r>
            <a:endParaRPr lang="en-US" sz="2400" dirty="0">
              <a:solidFill>
                <a:schemeClr val="tx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AU" dirty="0" err="1" smtClean="0"/>
              <a:t>DDx</a:t>
            </a:r>
            <a:endParaRPr lang="en-US" dirty="0"/>
          </a:p>
        </p:txBody>
      </p:sp>
      <p:sp>
        <p:nvSpPr>
          <p:cNvPr id="3" name="عنصر نائب للنص 2"/>
          <p:cNvSpPr>
            <a:spLocks noGrp="1"/>
          </p:cNvSpPr>
          <p:nvPr>
            <p:ph type="body" idx="1"/>
          </p:nvPr>
        </p:nvSpPr>
        <p:spPr/>
        <p:txBody>
          <a:bodyPr/>
          <a:lstStyle/>
          <a:p>
            <a:r>
              <a:rPr lang="en-US" dirty="0" smtClean="0">
                <a:solidFill>
                  <a:schemeClr val="tx2">
                    <a:lumMod val="75000"/>
                  </a:schemeClr>
                </a:solidFill>
              </a:rPr>
              <a:t>Acute pulmonary </a:t>
            </a:r>
            <a:r>
              <a:rPr lang="en-US" dirty="0" err="1" smtClean="0">
                <a:solidFill>
                  <a:schemeClr val="tx2">
                    <a:lumMod val="75000"/>
                  </a:schemeClr>
                </a:solidFill>
              </a:rPr>
              <a:t>oedema</a:t>
            </a:r>
            <a:endParaRPr lang="en-US" dirty="0" smtClean="0">
              <a:solidFill>
                <a:schemeClr val="tx2">
                  <a:lumMod val="75000"/>
                </a:schemeClr>
              </a:solidFill>
            </a:endParaRPr>
          </a:p>
          <a:p>
            <a:r>
              <a:rPr lang="en-US" dirty="0" smtClean="0">
                <a:solidFill>
                  <a:schemeClr val="tx2">
                    <a:lumMod val="75000"/>
                  </a:schemeClr>
                </a:solidFill>
              </a:rPr>
              <a:t> Pulmonary aspiration (</a:t>
            </a:r>
            <a:r>
              <a:rPr lang="en-US" dirty="0" err="1" smtClean="0">
                <a:solidFill>
                  <a:schemeClr val="tx2">
                    <a:lumMod val="75000"/>
                  </a:schemeClr>
                </a:solidFill>
              </a:rPr>
              <a:t>Mendelson's</a:t>
            </a:r>
            <a:r>
              <a:rPr lang="en-US" dirty="0" smtClean="0">
                <a:solidFill>
                  <a:schemeClr val="tx2">
                    <a:lumMod val="75000"/>
                  </a:schemeClr>
                </a:solidFill>
              </a:rPr>
              <a:t>) syndrome.</a:t>
            </a:r>
          </a:p>
          <a:p>
            <a:r>
              <a:rPr lang="en-US" dirty="0" smtClean="0">
                <a:solidFill>
                  <a:schemeClr val="tx2">
                    <a:lumMod val="75000"/>
                  </a:schemeClr>
                </a:solidFill>
              </a:rPr>
              <a:t> Other coagulation defects</a:t>
            </a:r>
            <a:endParaRPr lang="en-US" dirty="0">
              <a:solidFill>
                <a:schemeClr val="tx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Management</a:t>
            </a:r>
            <a:br>
              <a:rPr lang="en-US" dirty="0" smtClean="0"/>
            </a:br>
            <a:endParaRPr lang="en-US" dirty="0"/>
          </a:p>
        </p:txBody>
      </p:sp>
      <p:sp>
        <p:nvSpPr>
          <p:cNvPr id="3" name="عنصر نائب للنص 2"/>
          <p:cNvSpPr>
            <a:spLocks noGrp="1"/>
          </p:cNvSpPr>
          <p:nvPr>
            <p:ph type="body" idx="1"/>
          </p:nvPr>
        </p:nvSpPr>
        <p:spPr/>
        <p:txBody>
          <a:bodyPr/>
          <a:lstStyle/>
          <a:p>
            <a:r>
              <a:rPr lang="en-US" sz="2400" b="1" dirty="0" smtClean="0">
                <a:solidFill>
                  <a:schemeClr val="tx2">
                    <a:lumMod val="75000"/>
                  </a:schemeClr>
                </a:solidFill>
              </a:rPr>
              <a:t>Oxygen</a:t>
            </a:r>
            <a:r>
              <a:rPr lang="en-US" sz="2400" dirty="0" smtClean="0">
                <a:solidFill>
                  <a:schemeClr val="tx2">
                    <a:lumMod val="75000"/>
                  </a:schemeClr>
                </a:solidFill>
              </a:rPr>
              <a:t>: </a:t>
            </a:r>
            <a:r>
              <a:rPr lang="en-US" sz="2400" dirty="0" err="1" smtClean="0">
                <a:solidFill>
                  <a:schemeClr val="tx2">
                    <a:lumMod val="75000"/>
                  </a:schemeClr>
                </a:solidFill>
              </a:rPr>
              <a:t>endotracheal</a:t>
            </a:r>
            <a:r>
              <a:rPr lang="en-US" sz="2400" dirty="0" smtClean="0">
                <a:solidFill>
                  <a:schemeClr val="tx2">
                    <a:lumMod val="75000"/>
                  </a:schemeClr>
                </a:solidFill>
              </a:rPr>
              <a:t> intubation and positive pressure respiration is usually indicated as the patient is often unconscious</a:t>
            </a:r>
          </a:p>
          <a:p>
            <a:r>
              <a:rPr lang="en-US" sz="2400" dirty="0" smtClean="0">
                <a:solidFill>
                  <a:schemeClr val="tx2">
                    <a:lumMod val="75000"/>
                  </a:schemeClr>
                </a:solidFill>
              </a:rPr>
              <a:t> </a:t>
            </a:r>
            <a:r>
              <a:rPr lang="en-US" sz="2400" b="1" dirty="0" err="1" smtClean="0">
                <a:solidFill>
                  <a:schemeClr val="tx2">
                    <a:lumMod val="75000"/>
                  </a:schemeClr>
                </a:solidFill>
              </a:rPr>
              <a:t>Aminophylline</a:t>
            </a:r>
            <a:r>
              <a:rPr lang="en-US" sz="2400" dirty="0" smtClean="0">
                <a:solidFill>
                  <a:schemeClr val="tx2">
                    <a:lumMod val="75000"/>
                  </a:schemeClr>
                </a:solidFill>
              </a:rPr>
              <a:t>: 0.5gm slowly IV to reduce </a:t>
            </a:r>
            <a:r>
              <a:rPr lang="en-US" sz="2400" dirty="0" err="1" smtClean="0">
                <a:solidFill>
                  <a:schemeClr val="tx2">
                    <a:lumMod val="75000"/>
                  </a:schemeClr>
                </a:solidFill>
              </a:rPr>
              <a:t>bronchospasm</a:t>
            </a:r>
            <a:r>
              <a:rPr lang="en-US" sz="2400" dirty="0" smtClean="0">
                <a:solidFill>
                  <a:schemeClr val="tx2">
                    <a:lumMod val="75000"/>
                  </a:schemeClr>
                </a:solidFill>
              </a:rPr>
              <a:t>.</a:t>
            </a:r>
          </a:p>
          <a:p>
            <a:r>
              <a:rPr lang="en-US" sz="2400" dirty="0" smtClean="0">
                <a:solidFill>
                  <a:schemeClr val="tx2">
                    <a:lumMod val="75000"/>
                  </a:schemeClr>
                </a:solidFill>
              </a:rPr>
              <a:t> </a:t>
            </a:r>
            <a:r>
              <a:rPr lang="en-US" sz="2400" b="1" dirty="0" err="1" smtClean="0">
                <a:solidFill>
                  <a:schemeClr val="tx2">
                    <a:lumMod val="75000"/>
                  </a:schemeClr>
                </a:solidFill>
              </a:rPr>
              <a:t>Isoprenaline</a:t>
            </a:r>
            <a:r>
              <a:rPr lang="en-US" sz="2400" dirty="0" smtClean="0">
                <a:solidFill>
                  <a:schemeClr val="tx2">
                    <a:lumMod val="75000"/>
                  </a:schemeClr>
                </a:solidFill>
              </a:rPr>
              <a:t>: 0.1gm IV to improve pulmonary blood flow and cardiac activity.</a:t>
            </a:r>
          </a:p>
          <a:p>
            <a:r>
              <a:rPr lang="en-US" sz="2400" dirty="0" smtClean="0">
                <a:solidFill>
                  <a:schemeClr val="tx2">
                    <a:lumMod val="75000"/>
                  </a:schemeClr>
                </a:solidFill>
              </a:rPr>
              <a:t> </a:t>
            </a:r>
            <a:r>
              <a:rPr lang="en-US" sz="2400" b="1" dirty="0" err="1" smtClean="0">
                <a:solidFill>
                  <a:schemeClr val="tx2">
                    <a:lumMod val="75000"/>
                  </a:schemeClr>
                </a:solidFill>
              </a:rPr>
              <a:t>Digoxin</a:t>
            </a:r>
            <a:r>
              <a:rPr lang="en-US" sz="2400" dirty="0" smtClean="0">
                <a:solidFill>
                  <a:schemeClr val="tx2">
                    <a:lumMod val="75000"/>
                  </a:schemeClr>
                </a:solidFill>
              </a:rPr>
              <a:t> and atropine: if central venous pressure is raised and pulmonary secretions are excessive</a:t>
            </a:r>
            <a:endParaRPr lang="en-US" sz="2400" dirty="0">
              <a:solidFill>
                <a:schemeClr val="tx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pPr>
              <a:buNone/>
            </a:pPr>
            <a:r>
              <a:rPr lang="en-US" sz="2400" b="1" dirty="0" smtClean="0">
                <a:solidFill>
                  <a:schemeClr val="tx2">
                    <a:lumMod val="75000"/>
                  </a:schemeClr>
                </a:solidFill>
              </a:rPr>
              <a:t>Hydrocortisone</a:t>
            </a:r>
            <a:r>
              <a:rPr lang="en-US" sz="2400" dirty="0" smtClean="0">
                <a:solidFill>
                  <a:schemeClr val="tx2">
                    <a:lumMod val="75000"/>
                  </a:schemeClr>
                </a:solidFill>
              </a:rPr>
              <a:t>:1gm IV followed by slow IV infusion causes vasodilatation and improves tissue </a:t>
            </a:r>
            <a:r>
              <a:rPr lang="en-US" sz="2400" dirty="0" err="1" smtClean="0">
                <a:solidFill>
                  <a:schemeClr val="tx2">
                    <a:lumMod val="75000"/>
                  </a:schemeClr>
                </a:solidFill>
              </a:rPr>
              <a:t>perfusio</a:t>
            </a:r>
            <a:r>
              <a:rPr lang="en-US" sz="2400" dirty="0" smtClean="0">
                <a:solidFill>
                  <a:schemeClr val="tx2">
                    <a:lumMod val="75000"/>
                  </a:schemeClr>
                </a:solidFill>
              </a:rPr>
              <a:t>.</a:t>
            </a:r>
          </a:p>
          <a:p>
            <a:pPr>
              <a:buNone/>
            </a:pPr>
            <a:r>
              <a:rPr lang="en-US" sz="2400" dirty="0" smtClean="0">
                <a:solidFill>
                  <a:schemeClr val="tx2">
                    <a:lumMod val="75000"/>
                  </a:schemeClr>
                </a:solidFill>
              </a:rPr>
              <a:t>* </a:t>
            </a:r>
            <a:r>
              <a:rPr lang="en-US" sz="2400" b="1" dirty="0" smtClean="0">
                <a:solidFill>
                  <a:schemeClr val="tx2">
                    <a:lumMod val="75000"/>
                  </a:schemeClr>
                </a:solidFill>
              </a:rPr>
              <a:t>Bicarbonate solution</a:t>
            </a:r>
            <a:r>
              <a:rPr lang="en-US" sz="2400" dirty="0" smtClean="0">
                <a:solidFill>
                  <a:schemeClr val="tx2">
                    <a:lumMod val="75000"/>
                  </a:schemeClr>
                </a:solidFill>
              </a:rPr>
              <a:t>: if there is respiratory acidosis.</a:t>
            </a:r>
          </a:p>
          <a:p>
            <a:pPr>
              <a:buNone/>
            </a:pPr>
            <a:r>
              <a:rPr lang="en-US" sz="2400" dirty="0" smtClean="0">
                <a:solidFill>
                  <a:schemeClr val="tx2">
                    <a:lumMod val="75000"/>
                  </a:schemeClr>
                </a:solidFill>
              </a:rPr>
              <a:t>* </a:t>
            </a:r>
            <a:r>
              <a:rPr lang="en-US" sz="2400" b="1" dirty="0" smtClean="0">
                <a:solidFill>
                  <a:schemeClr val="tx2">
                    <a:lumMod val="75000"/>
                  </a:schemeClr>
                </a:solidFill>
              </a:rPr>
              <a:t>Low molecular weight </a:t>
            </a:r>
            <a:r>
              <a:rPr lang="en-US" sz="2400" b="1" dirty="0" err="1" smtClean="0">
                <a:solidFill>
                  <a:schemeClr val="tx2">
                    <a:lumMod val="75000"/>
                  </a:schemeClr>
                </a:solidFill>
              </a:rPr>
              <a:t>dextran</a:t>
            </a:r>
            <a:r>
              <a:rPr lang="en-US" sz="2400" dirty="0" smtClean="0">
                <a:solidFill>
                  <a:schemeClr val="tx2">
                    <a:lumMod val="75000"/>
                  </a:schemeClr>
                </a:solidFill>
              </a:rPr>
              <a:t>: reduces platelets aggregation in vital organ.</a:t>
            </a:r>
          </a:p>
          <a:p>
            <a:r>
              <a:rPr lang="en-US" sz="2400" dirty="0" smtClean="0">
                <a:solidFill>
                  <a:schemeClr val="tx2">
                    <a:lumMod val="75000"/>
                  </a:schemeClr>
                </a:solidFill>
              </a:rPr>
              <a:t> </a:t>
            </a:r>
            <a:r>
              <a:rPr lang="en-US" sz="2400" b="1" dirty="0" smtClean="0">
                <a:solidFill>
                  <a:schemeClr val="tx2">
                    <a:lumMod val="75000"/>
                  </a:schemeClr>
                </a:solidFill>
              </a:rPr>
              <a:t>Heparin</a:t>
            </a:r>
            <a:r>
              <a:rPr lang="en-US" sz="2400" dirty="0" smtClean="0">
                <a:solidFill>
                  <a:schemeClr val="tx2">
                    <a:lumMod val="75000"/>
                  </a:schemeClr>
                </a:solidFill>
              </a:rPr>
              <a:t>: for treatment of DIC if there is no active bleeding.</a:t>
            </a:r>
          </a:p>
          <a:p>
            <a:r>
              <a:rPr lang="en-US" sz="2400" dirty="0" smtClean="0">
                <a:solidFill>
                  <a:schemeClr val="tx2">
                    <a:lumMod val="75000"/>
                  </a:schemeClr>
                </a:solidFill>
              </a:rPr>
              <a:t> </a:t>
            </a:r>
            <a:r>
              <a:rPr lang="en-US" sz="2400" b="1" dirty="0" smtClean="0">
                <a:solidFill>
                  <a:schemeClr val="tx2">
                    <a:lumMod val="75000"/>
                  </a:schemeClr>
                </a:solidFill>
              </a:rPr>
              <a:t>Vaginal delivery</a:t>
            </a:r>
            <a:r>
              <a:rPr lang="en-US" sz="2400" dirty="0" smtClean="0">
                <a:solidFill>
                  <a:schemeClr val="tx2">
                    <a:lumMod val="75000"/>
                  </a:schemeClr>
                </a:solidFill>
              </a:rPr>
              <a:t>: is safer than C.S. if the baby is not yet delivered</a:t>
            </a:r>
            <a:endParaRPr lang="en-US" sz="2400" dirty="0">
              <a:solidFill>
                <a:schemeClr val="tx2">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558"/>
            <a:ext cx="8229600" cy="3899892"/>
          </a:xfrm>
        </p:spPr>
        <p:txBody>
          <a:bodyPr>
            <a:normAutofit/>
          </a:bodyPr>
          <a:lstStyle/>
          <a:p>
            <a:pPr algn="ctr">
              <a:buNone/>
            </a:pPr>
            <a:endParaRPr lang="ar-SA" sz="7200" b="1" dirty="0">
              <a:solidFill>
                <a:srgbClr val="FF0000"/>
              </a:solidFill>
            </a:endParaRPr>
          </a:p>
          <a:p>
            <a:pPr algn="ctr">
              <a:buNone/>
            </a:pPr>
            <a:r>
              <a:rPr lang="en-US" sz="7200" b="1" dirty="0">
                <a:solidFill>
                  <a:srgbClr val="FF3399"/>
                </a:solidFill>
              </a:rPr>
              <a:t>Uterine Inversion</a:t>
            </a:r>
          </a:p>
        </p:txBody>
      </p:sp>
    </p:spTree>
    <p:extLst>
      <p:ext uri="{BB962C8B-B14F-4D97-AF65-F5344CB8AC3E}">
        <p14:creationId xmlns:p14="http://schemas.microsoft.com/office/powerpoint/2010/main" xmlns="" val="356862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480"/>
            <a:ext cx="8229600" cy="857250"/>
          </a:xfrm>
        </p:spPr>
        <p:txBody>
          <a:bodyPr/>
          <a:lstStyle/>
          <a:p>
            <a:pPr algn="ctr"/>
            <a:r>
              <a:rPr lang="en-US" b="1" dirty="0"/>
              <a:t>Definition</a:t>
            </a:r>
            <a:endParaRPr lang="ar-JO" b="1" dirty="0"/>
          </a:p>
        </p:txBody>
      </p:sp>
      <p:sp>
        <p:nvSpPr>
          <p:cNvPr id="3" name="Content Placeholder 2"/>
          <p:cNvSpPr>
            <a:spLocks noGrp="1"/>
          </p:cNvSpPr>
          <p:nvPr>
            <p:ph idx="1"/>
          </p:nvPr>
        </p:nvSpPr>
        <p:spPr>
          <a:xfrm>
            <a:off x="467544" y="951570"/>
            <a:ext cx="8229600" cy="1350150"/>
          </a:xfrm>
        </p:spPr>
        <p:txBody>
          <a:bodyPr>
            <a:normAutofit fontScale="92500"/>
          </a:bodyPr>
          <a:lstStyle/>
          <a:p>
            <a:pPr algn="l" rtl="0"/>
            <a:r>
              <a:rPr lang="en-US" sz="2400" dirty="0">
                <a:latin typeface="Arial Rounded MT Bold" pitchFamily="34" charset="0"/>
                <a:ea typeface="Segoe UI Historic" pitchFamily="34" charset="0"/>
                <a:cs typeface="Segoe UI Historic" pitchFamily="34" charset="0"/>
              </a:rPr>
              <a:t>Uterine inversion occurs when the uterine fundus turns partially or completely inside out the endometrial cavity. Rare , but a life threatening Obstetrical Emergency.</a:t>
            </a:r>
          </a:p>
          <a:p>
            <a:pPr algn="l" rtl="0"/>
            <a:endParaRPr lang="en-US" sz="2400" dirty="0">
              <a:latin typeface="Arial Rounded MT Bold" pitchFamily="34" charset="0"/>
              <a:ea typeface="Segoe UI Historic" pitchFamily="34" charset="0"/>
              <a:cs typeface="Segoe UI Historic" pitchFamily="34" charset="0"/>
            </a:endParaRPr>
          </a:p>
        </p:txBody>
      </p:sp>
      <p:pic>
        <p:nvPicPr>
          <p:cNvPr id="2050" name="Picture 2" descr="نتيجة بحث الصور عن ‪uterine inversion‬‏"/>
          <p:cNvPicPr>
            <a:picLocks noChangeAspect="1" noChangeArrowheads="1"/>
          </p:cNvPicPr>
          <p:nvPr/>
        </p:nvPicPr>
        <p:blipFill>
          <a:blip r:embed="rId2" cstate="print"/>
          <a:srcRect/>
          <a:stretch>
            <a:fillRect/>
          </a:stretch>
        </p:blipFill>
        <p:spPr bwMode="auto">
          <a:xfrm>
            <a:off x="10344" y="2169727"/>
            <a:ext cx="9144000" cy="2949792"/>
          </a:xfrm>
          <a:prstGeom prst="rect">
            <a:avLst/>
          </a:prstGeom>
          <a:noFill/>
        </p:spPr>
      </p:pic>
    </p:spTree>
    <p:extLst>
      <p:ext uri="{BB962C8B-B14F-4D97-AF65-F5344CB8AC3E}">
        <p14:creationId xmlns:p14="http://schemas.microsoft.com/office/powerpoint/2010/main" xmlns="" val="410297868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02"/>
            <a:ext cx="8229600" cy="857250"/>
          </a:xfrm>
        </p:spPr>
        <p:txBody>
          <a:bodyPr/>
          <a:lstStyle/>
          <a:p>
            <a:pPr algn="ctr"/>
            <a:r>
              <a:rPr lang="en-US" b="1" dirty="0"/>
              <a:t>Uterine inversion </a:t>
            </a:r>
            <a:endParaRPr lang="ar-JO" b="1" dirty="0"/>
          </a:p>
        </p:txBody>
      </p:sp>
      <p:sp>
        <p:nvSpPr>
          <p:cNvPr id="3" name="Content Placeholder 2"/>
          <p:cNvSpPr>
            <a:spLocks noGrp="1"/>
          </p:cNvSpPr>
          <p:nvPr>
            <p:ph idx="1"/>
          </p:nvPr>
        </p:nvSpPr>
        <p:spPr>
          <a:xfrm>
            <a:off x="93636" y="1109776"/>
            <a:ext cx="8301608" cy="3655314"/>
          </a:xfrm>
        </p:spPr>
        <p:txBody>
          <a:bodyPr>
            <a:noAutofit/>
          </a:bodyPr>
          <a:lstStyle/>
          <a:p>
            <a:pPr algn="l" rtl="0"/>
            <a:r>
              <a:rPr lang="en-US" sz="2800" dirty="0">
                <a:latin typeface="Arial Rounded MT Bold" pitchFamily="34" charset="0"/>
              </a:rPr>
              <a:t>It’s estimated to occur in 1 in 2500 deliveries.</a:t>
            </a:r>
          </a:p>
          <a:p>
            <a:pPr algn="l" rtl="0"/>
            <a:r>
              <a:rPr lang="en-US" sz="2800" b="1" dirty="0">
                <a:latin typeface="Segoe UI Historic" pitchFamily="34" charset="0"/>
                <a:ea typeface="Segoe UI Historic" pitchFamily="34" charset="0"/>
                <a:cs typeface="Segoe UI Historic" pitchFamily="34" charset="0"/>
              </a:rPr>
              <a:t>It may occur with Vaginal or CS deliveries .</a:t>
            </a:r>
          </a:p>
          <a:p>
            <a:pPr algn="l" rtl="0"/>
            <a:r>
              <a:rPr lang="en-US" sz="2800" b="1" dirty="0">
                <a:latin typeface="ArialMT"/>
              </a:rPr>
              <a:t>it is a life-threatening obstetric emergency. If not promptly recognized and treated, uterine inversion can lead to severe hemorrhage and shock, resulting in maternal death.</a:t>
            </a:r>
            <a:endParaRPr lang="x-none" sz="2800" b="1" dirty="0"/>
          </a:p>
          <a:p>
            <a:pPr algn="l" rtl="0"/>
            <a:endParaRPr lang="en-US" sz="2800" b="1" dirty="0">
              <a:latin typeface="Segoe UI Historic" pitchFamily="34" charset="0"/>
              <a:ea typeface="Segoe UI Historic" pitchFamily="34" charset="0"/>
              <a:cs typeface="Segoe UI Historic" pitchFamily="34" charset="0"/>
            </a:endParaRPr>
          </a:p>
          <a:p>
            <a:pPr algn="l" rtl="0"/>
            <a:endParaRPr lang="en-US" sz="2800" b="1" dirty="0">
              <a:latin typeface="Arial Rounded MT Bold" pitchFamily="34" charset="0"/>
            </a:endParaRPr>
          </a:p>
          <a:p>
            <a:pPr algn="l" rtl="0"/>
            <a:endParaRPr lang="ar-JO" sz="2800" dirty="0">
              <a:latin typeface="Arial Rounded MT Bold"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58</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306133603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0488E-28D6-8843-B41C-AD7CAD3B286C}"/>
              </a:ext>
            </a:extLst>
          </p:cNvPr>
          <p:cNvSpPr>
            <a:spLocks noGrp="1"/>
          </p:cNvSpPr>
          <p:nvPr>
            <p:ph type="title"/>
          </p:nvPr>
        </p:nvSpPr>
        <p:spPr>
          <a:xfrm>
            <a:off x="182966" y="146539"/>
            <a:ext cx="8127028" cy="1065027"/>
          </a:xfrm>
        </p:spPr>
        <p:txBody>
          <a:bodyPr/>
          <a:lstStyle/>
          <a:p>
            <a:r>
              <a:rPr lang="en-US" sz="3000" b="1" dirty="0"/>
              <a:t>Pathogenesis</a:t>
            </a:r>
            <a:r>
              <a:rPr lang="en-US" b="1" dirty="0"/>
              <a:t>:</a:t>
            </a:r>
            <a:endParaRPr lang="x-none" b="1" dirty="0"/>
          </a:p>
        </p:txBody>
      </p:sp>
      <p:sp>
        <p:nvSpPr>
          <p:cNvPr id="3" name="Content Placeholder 2">
            <a:extLst>
              <a:ext uri="{FF2B5EF4-FFF2-40B4-BE49-F238E27FC236}">
                <a16:creationId xmlns:a16="http://schemas.microsoft.com/office/drawing/2014/main" xmlns="" id="{E87E5AC0-5E4F-904B-995B-D26EAE13AC97}"/>
              </a:ext>
            </a:extLst>
          </p:cNvPr>
          <p:cNvSpPr>
            <a:spLocks noGrp="1"/>
          </p:cNvSpPr>
          <p:nvPr>
            <p:ph idx="1"/>
          </p:nvPr>
        </p:nvSpPr>
        <p:spPr>
          <a:xfrm>
            <a:off x="152401" y="971550"/>
            <a:ext cx="8631695" cy="3416535"/>
          </a:xfrm>
        </p:spPr>
        <p:txBody>
          <a:bodyPr>
            <a:noAutofit/>
          </a:bodyPr>
          <a:lstStyle/>
          <a:p>
            <a:pPr algn="l" rtl="0"/>
            <a:r>
              <a:rPr lang="en-US" sz="2400" dirty="0">
                <a:latin typeface="ArialMT"/>
              </a:rPr>
              <a:t>The pathogenesis of uterine inversion is incompletely understood. It has been attributed to use of </a:t>
            </a:r>
            <a:r>
              <a:rPr lang="en-US" sz="2400" dirty="0">
                <a:solidFill>
                  <a:srgbClr val="FF0000"/>
                </a:solidFill>
                <a:latin typeface="ArialMT"/>
              </a:rPr>
              <a:t>excessive cord traction and fundal pressure (</a:t>
            </a:r>
            <a:r>
              <a:rPr lang="en-US" sz="2400" dirty="0" err="1">
                <a:solidFill>
                  <a:srgbClr val="FF0000"/>
                </a:solidFill>
                <a:latin typeface="ArialMT"/>
              </a:rPr>
              <a:t>Credé</a:t>
            </a:r>
            <a:r>
              <a:rPr lang="en-US" sz="2400" dirty="0">
                <a:solidFill>
                  <a:srgbClr val="FF0000"/>
                </a:solidFill>
                <a:latin typeface="ArialMT"/>
              </a:rPr>
              <a:t> maneuver) </a:t>
            </a:r>
            <a:r>
              <a:rPr lang="en-US" sz="2400" dirty="0">
                <a:latin typeface="ArialMT"/>
              </a:rPr>
              <a:t>during the third stage of labor, especially in the setting of an atonic uterus with fundal implantation of the placenta.</a:t>
            </a:r>
          </a:p>
          <a:p>
            <a:pPr algn="l" rtl="0"/>
            <a:r>
              <a:rPr lang="en-US" sz="2400" dirty="0" smtClean="0">
                <a:solidFill>
                  <a:srgbClr val="FF3399"/>
                </a:solidFill>
                <a:latin typeface="ArialMT"/>
              </a:rPr>
              <a:t>It is </a:t>
            </a:r>
            <a:r>
              <a:rPr lang="en-US" sz="2400" dirty="0">
                <a:solidFill>
                  <a:srgbClr val="FF3399"/>
                </a:solidFill>
                <a:latin typeface="ArialMT"/>
              </a:rPr>
              <a:t>likely that other factors play a role since spontaneous inversions occur and inversion is rare even though cord traction and the </a:t>
            </a:r>
            <a:r>
              <a:rPr lang="en-US" sz="2400" dirty="0" err="1">
                <a:solidFill>
                  <a:srgbClr val="FF3399"/>
                </a:solidFill>
                <a:latin typeface="ArialMT"/>
              </a:rPr>
              <a:t>Credé</a:t>
            </a:r>
            <a:r>
              <a:rPr lang="en-US" sz="2400" dirty="0">
                <a:solidFill>
                  <a:srgbClr val="FF3399"/>
                </a:solidFill>
                <a:latin typeface="ArialMT"/>
              </a:rPr>
              <a:t> maneuver are common.</a:t>
            </a:r>
            <a:endParaRPr lang="x-none" sz="2400" dirty="0">
              <a:solidFill>
                <a:srgbClr val="FF3399"/>
              </a:solidFill>
            </a:endParaRPr>
          </a:p>
        </p:txBody>
      </p:sp>
    </p:spTree>
    <p:extLst>
      <p:ext uri="{BB962C8B-B14F-4D97-AF65-F5344CB8AC3E}">
        <p14:creationId xmlns:p14="http://schemas.microsoft.com/office/powerpoint/2010/main" xmlns="" val="28719826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152400" y="152400"/>
            <a:ext cx="8991600" cy="51435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02C63FF-750C-2C4E-96A1-5518A1F58F5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02713" y="330953"/>
            <a:ext cx="7447797" cy="4310466"/>
          </a:xfrm>
        </p:spPr>
      </p:pic>
    </p:spTree>
    <p:extLst>
      <p:ext uri="{BB962C8B-B14F-4D97-AF65-F5344CB8AC3E}">
        <p14:creationId xmlns:p14="http://schemas.microsoft.com/office/powerpoint/2010/main" xmlns="" val="261440153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E10281-2984-7045-BC39-4A0EB5244E68}"/>
              </a:ext>
            </a:extLst>
          </p:cNvPr>
          <p:cNvSpPr>
            <a:spLocks noGrp="1"/>
          </p:cNvSpPr>
          <p:nvPr>
            <p:ph idx="1"/>
          </p:nvPr>
        </p:nvSpPr>
        <p:spPr>
          <a:xfrm>
            <a:off x="247931" y="643699"/>
            <a:ext cx="7212047" cy="3146611"/>
          </a:xfrm>
        </p:spPr>
        <p:txBody>
          <a:bodyPr>
            <a:normAutofit fontScale="92500"/>
          </a:bodyPr>
          <a:lstStyle/>
          <a:p>
            <a:pPr algn="l" rtl="0"/>
            <a:r>
              <a:rPr lang="en-US" sz="2400" dirty="0">
                <a:latin typeface="Arial Rounded MT Bold" pitchFamily="34" charset="0"/>
              </a:rPr>
              <a:t>Risk factors that predispose to Uterine inversion :</a:t>
            </a:r>
          </a:p>
          <a:p>
            <a:pPr algn="l" rtl="0">
              <a:buNone/>
            </a:pPr>
            <a:r>
              <a:rPr lang="en-US" sz="2400" dirty="0">
                <a:solidFill>
                  <a:srgbClr val="FF0000"/>
                </a:solidFill>
                <a:latin typeface="Arial Rounded MT Bold" pitchFamily="34" charset="0"/>
              </a:rPr>
              <a:t>1- </a:t>
            </a:r>
            <a:r>
              <a:rPr lang="en-US" sz="2400" dirty="0" err="1">
                <a:latin typeface="Arial Rounded MT Bold" pitchFamily="34" charset="0"/>
              </a:rPr>
              <a:t>Macrosmia</a:t>
            </a:r>
            <a:endParaRPr lang="en-US" sz="2400" dirty="0">
              <a:latin typeface="Arial Rounded MT Bold" pitchFamily="34" charset="0"/>
            </a:endParaRPr>
          </a:p>
          <a:p>
            <a:pPr algn="l" rtl="0">
              <a:buNone/>
            </a:pPr>
            <a:r>
              <a:rPr lang="en-US" sz="2400" dirty="0">
                <a:solidFill>
                  <a:srgbClr val="FF0000"/>
                </a:solidFill>
                <a:latin typeface="Arial Rounded MT Bold" pitchFamily="34" charset="0"/>
              </a:rPr>
              <a:t>2-</a:t>
            </a:r>
            <a:r>
              <a:rPr lang="en-US" sz="2400" dirty="0">
                <a:latin typeface="Arial Rounded MT Bold" pitchFamily="34" charset="0"/>
              </a:rPr>
              <a:t> Rapid or prolonged labor.</a:t>
            </a:r>
          </a:p>
          <a:p>
            <a:pPr algn="l" rtl="0">
              <a:buNone/>
            </a:pPr>
            <a:r>
              <a:rPr lang="en-US" sz="2400" dirty="0">
                <a:solidFill>
                  <a:srgbClr val="FF0000"/>
                </a:solidFill>
                <a:latin typeface="Arial Rounded MT Bold" pitchFamily="34" charset="0"/>
              </a:rPr>
              <a:t>3-</a:t>
            </a:r>
            <a:r>
              <a:rPr lang="en-US" sz="2400" dirty="0">
                <a:latin typeface="Arial Rounded MT Bold" pitchFamily="34" charset="0"/>
              </a:rPr>
              <a:t> Usage of uterine relaxant(</a:t>
            </a:r>
            <a:r>
              <a:rPr lang="en-US" sz="2400" dirty="0" err="1">
                <a:latin typeface="Arial Rounded MT Bold" pitchFamily="34" charset="0"/>
              </a:rPr>
              <a:t>tocolytics</a:t>
            </a:r>
            <a:r>
              <a:rPr lang="en-US" sz="2400" dirty="0">
                <a:latin typeface="Arial Rounded MT Bold" pitchFamily="34" charset="0"/>
              </a:rPr>
              <a:t>).</a:t>
            </a:r>
          </a:p>
          <a:p>
            <a:pPr algn="l" rtl="0">
              <a:buNone/>
            </a:pPr>
            <a:r>
              <a:rPr lang="en-US" sz="2400" dirty="0">
                <a:solidFill>
                  <a:srgbClr val="FF0000"/>
                </a:solidFill>
                <a:latin typeface="Arial Rounded MT Bold" pitchFamily="34" charset="0"/>
              </a:rPr>
              <a:t>4-</a:t>
            </a:r>
            <a:r>
              <a:rPr lang="en-US" sz="2400" dirty="0">
                <a:latin typeface="Arial Rounded MT Bold" pitchFamily="34" charset="0"/>
              </a:rPr>
              <a:t>  short </a:t>
            </a:r>
            <a:r>
              <a:rPr lang="en-US" sz="2400" dirty="0" err="1">
                <a:latin typeface="Arial Rounded MT Bold" pitchFamily="34" charset="0"/>
              </a:rPr>
              <a:t>umblical</a:t>
            </a:r>
            <a:r>
              <a:rPr lang="en-US" sz="2400" dirty="0">
                <a:latin typeface="Arial Rounded MT Bold" pitchFamily="34" charset="0"/>
              </a:rPr>
              <a:t> cord</a:t>
            </a:r>
          </a:p>
          <a:p>
            <a:pPr algn="l" rtl="0">
              <a:buNone/>
            </a:pPr>
            <a:r>
              <a:rPr lang="en-US" sz="2400" dirty="0">
                <a:solidFill>
                  <a:srgbClr val="FF0000"/>
                </a:solidFill>
                <a:latin typeface="Arial Rounded MT Bold" pitchFamily="34" charset="0"/>
              </a:rPr>
              <a:t>5-</a:t>
            </a:r>
            <a:r>
              <a:rPr lang="en-US" sz="2400" dirty="0">
                <a:latin typeface="Arial Rounded MT Bold" pitchFamily="34" charset="0"/>
              </a:rPr>
              <a:t> </a:t>
            </a:r>
            <a:r>
              <a:rPr lang="en-US" sz="2400" dirty="0" err="1">
                <a:latin typeface="Arial Rounded MT Bold" pitchFamily="34" charset="0"/>
              </a:rPr>
              <a:t>Nullparity</a:t>
            </a:r>
            <a:endParaRPr lang="en-US" sz="2400" dirty="0">
              <a:latin typeface="Arial Rounded MT Bold" pitchFamily="34" charset="0"/>
            </a:endParaRPr>
          </a:p>
          <a:p>
            <a:pPr algn="l" rtl="0">
              <a:buNone/>
            </a:pPr>
            <a:r>
              <a:rPr lang="en-US" sz="2400" b="1" dirty="0">
                <a:solidFill>
                  <a:srgbClr val="FF0000"/>
                </a:solidFill>
                <a:latin typeface="Arial Rounded MT Bold" pitchFamily="34" charset="0"/>
              </a:rPr>
              <a:t>6- </a:t>
            </a:r>
            <a:r>
              <a:rPr lang="en-US" sz="2400" b="1" dirty="0">
                <a:latin typeface="Arial Rounded MT Bold" pitchFamily="34" charset="0"/>
              </a:rPr>
              <a:t>placenta </a:t>
            </a:r>
            <a:r>
              <a:rPr lang="en-US" sz="2400" b="1" dirty="0" err="1">
                <a:latin typeface="Arial Rounded MT Bold" pitchFamily="34" charset="0"/>
              </a:rPr>
              <a:t>accreta</a:t>
            </a:r>
            <a:endParaRPr lang="x-none" sz="2200" b="1" dirty="0"/>
          </a:p>
        </p:txBody>
      </p:sp>
      <p:sp>
        <p:nvSpPr>
          <p:cNvPr id="8" name="TextBox 7">
            <a:extLst>
              <a:ext uri="{FF2B5EF4-FFF2-40B4-BE49-F238E27FC236}">
                <a16:creationId xmlns:a16="http://schemas.microsoft.com/office/drawing/2014/main" xmlns="" id="{56328F5E-B810-8346-A8C2-801244C7DBFA}"/>
              </a:ext>
            </a:extLst>
          </p:cNvPr>
          <p:cNvSpPr txBox="1"/>
          <p:nvPr/>
        </p:nvSpPr>
        <p:spPr>
          <a:xfrm>
            <a:off x="247930" y="4044090"/>
            <a:ext cx="7318644" cy="800219"/>
          </a:xfrm>
          <a:prstGeom prst="rect">
            <a:avLst/>
          </a:prstGeom>
          <a:noFill/>
        </p:spPr>
        <p:txBody>
          <a:bodyPr wrap="square" rtlCol="0">
            <a:spAutoFit/>
          </a:bodyPr>
          <a:lstStyle/>
          <a:p>
            <a:pPr marL="285750" indent="-285750" algn="l">
              <a:buFont typeface="Wingdings" pitchFamily="2" charset="2"/>
              <a:buChar char="Ø"/>
            </a:pPr>
            <a:r>
              <a:rPr lang="en-US" sz="2300" dirty="0">
                <a:latin typeface="ArialMT"/>
              </a:rPr>
              <a:t>They are present in fewer than 50 percent of inversion cases.</a:t>
            </a:r>
            <a:endParaRPr lang="x-none" sz="2300" dirty="0"/>
          </a:p>
        </p:txBody>
      </p:sp>
    </p:spTree>
    <p:extLst>
      <p:ext uri="{BB962C8B-B14F-4D97-AF65-F5344CB8AC3E}">
        <p14:creationId xmlns:p14="http://schemas.microsoft.com/office/powerpoint/2010/main" xmlns="" val="313448327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3498"/>
            <a:ext cx="8229600" cy="857250"/>
          </a:xfrm>
        </p:spPr>
        <p:txBody>
          <a:bodyPr>
            <a:normAutofit/>
          </a:bodyPr>
          <a:lstStyle/>
          <a:p>
            <a:pPr algn="ctr"/>
            <a:r>
              <a:rPr lang="en-US" sz="5400" dirty="0"/>
              <a:t>CLASSIFICATION</a:t>
            </a:r>
            <a:endParaRPr lang="ar-JO" sz="5400" dirty="0"/>
          </a:p>
        </p:txBody>
      </p:sp>
      <p:sp>
        <p:nvSpPr>
          <p:cNvPr id="3" name="Content Placeholder 2"/>
          <p:cNvSpPr>
            <a:spLocks noGrp="1"/>
          </p:cNvSpPr>
          <p:nvPr>
            <p:ph idx="1"/>
          </p:nvPr>
        </p:nvSpPr>
        <p:spPr/>
        <p:txBody>
          <a:bodyPr>
            <a:normAutofit/>
          </a:bodyPr>
          <a:lstStyle/>
          <a:p>
            <a:pPr algn="l">
              <a:buFont typeface="Arial" pitchFamily="34" charset="0"/>
              <a:buNone/>
              <a:defRPr/>
            </a:pPr>
            <a:r>
              <a:rPr lang="en-US" sz="2800" dirty="0">
                <a:latin typeface="Arial Rounded MT Bold" pitchFamily="34" charset="0"/>
                <a:cs typeface="Times New Roman" pitchFamily="18" charset="0"/>
              </a:rPr>
              <a:t>Uterine inversion classified according to:</a:t>
            </a:r>
          </a:p>
          <a:p>
            <a:pPr algn="l">
              <a:buFont typeface="Arial" pitchFamily="34" charset="0"/>
              <a:buNone/>
              <a:defRPr/>
            </a:pPr>
            <a:endParaRPr lang="en-US" sz="2800" dirty="0">
              <a:latin typeface="Arial Rounded MT Bold" pitchFamily="34" charset="0"/>
              <a:cs typeface="Times New Roman" pitchFamily="18" charset="0"/>
            </a:endParaRPr>
          </a:p>
          <a:p>
            <a:pPr marL="514350" indent="-514350" algn="l" rtl="0">
              <a:buFont typeface="+mj-lt"/>
              <a:buAutoNum type="arabicPeriod"/>
              <a:defRPr/>
            </a:pPr>
            <a:r>
              <a:rPr lang="en-US" sz="2800" dirty="0">
                <a:solidFill>
                  <a:srgbClr val="FF3399"/>
                </a:solidFill>
                <a:latin typeface="Arial Rounded MT Bold" pitchFamily="34" charset="0"/>
                <a:cs typeface="Times New Roman" pitchFamily="18" charset="0"/>
              </a:rPr>
              <a:t>Severity</a:t>
            </a:r>
            <a:r>
              <a:rPr lang="en-US" sz="2800" dirty="0">
                <a:solidFill>
                  <a:srgbClr val="FF0000"/>
                </a:solidFill>
                <a:latin typeface="Arial Rounded MT Bold" pitchFamily="34" charset="0"/>
                <a:cs typeface="Times New Roman" pitchFamily="18" charset="0"/>
              </a:rPr>
              <a:t> </a:t>
            </a:r>
            <a:r>
              <a:rPr lang="en-US" sz="2800" dirty="0">
                <a:latin typeface="Arial Rounded MT Bold" pitchFamily="34" charset="0"/>
                <a:cs typeface="Times New Roman" pitchFamily="18" charset="0"/>
              </a:rPr>
              <a:t>of uterine inversion.</a:t>
            </a:r>
          </a:p>
          <a:p>
            <a:pPr marL="514350" indent="-514350" algn="l">
              <a:buFont typeface="+mj-lt"/>
              <a:buAutoNum type="arabicPeriod"/>
              <a:defRPr/>
            </a:pPr>
            <a:endParaRPr lang="en-US" sz="2800" dirty="0">
              <a:latin typeface="Arial Rounded MT Bold" pitchFamily="34" charset="0"/>
              <a:cs typeface="Times New Roman" pitchFamily="18" charset="0"/>
            </a:endParaRPr>
          </a:p>
          <a:p>
            <a:pPr marL="514350" indent="-514350" algn="l">
              <a:buFont typeface="+mj-lt"/>
              <a:buAutoNum type="arabicPeriod"/>
              <a:defRPr/>
            </a:pPr>
            <a:endParaRPr lang="en-US" sz="2800" dirty="0">
              <a:latin typeface="Arial Rounded MT Bold" pitchFamily="34" charset="0"/>
              <a:cs typeface="Times New Roman" pitchFamily="18" charset="0"/>
            </a:endParaRPr>
          </a:p>
          <a:p>
            <a:pPr marL="514350" indent="-514350" algn="l" rtl="0">
              <a:buFont typeface="+mj-lt"/>
              <a:buAutoNum type="arabicPeriod"/>
              <a:defRPr/>
            </a:pPr>
            <a:r>
              <a:rPr lang="en-US" sz="2800" dirty="0">
                <a:solidFill>
                  <a:srgbClr val="FF3399"/>
                </a:solidFill>
                <a:latin typeface="Arial Rounded MT Bold" pitchFamily="34" charset="0"/>
                <a:cs typeface="Times New Roman" pitchFamily="18" charset="0"/>
              </a:rPr>
              <a:t>Timing</a:t>
            </a:r>
            <a:r>
              <a:rPr lang="en-US" sz="2800" dirty="0">
                <a:solidFill>
                  <a:srgbClr val="FF0000"/>
                </a:solidFill>
                <a:latin typeface="Arial Rounded MT Bold" pitchFamily="34" charset="0"/>
                <a:cs typeface="Times New Roman" pitchFamily="18" charset="0"/>
              </a:rPr>
              <a:t> </a:t>
            </a:r>
            <a:r>
              <a:rPr lang="en-US" sz="2800" dirty="0">
                <a:latin typeface="Arial Rounded MT Bold" pitchFamily="34" charset="0"/>
                <a:cs typeface="Times New Roman" pitchFamily="18" charset="0"/>
              </a:rPr>
              <a:t>of the event.</a:t>
            </a:r>
          </a:p>
          <a:p>
            <a:pPr algn="l">
              <a:defRPr/>
            </a:pPr>
            <a:endParaRPr lang="ar-JO" sz="2800" dirty="0">
              <a:latin typeface="Arial Rounded MT Bold" pitchFamily="34" charset="0"/>
              <a:cs typeface="Times New Roman" pitchFamily="18" charset="0"/>
            </a:endParaRPr>
          </a:p>
          <a:p>
            <a:pPr algn="l" rtl="0"/>
            <a:endParaRPr lang="ar-JO" sz="2800" dirty="0">
              <a:latin typeface="Arial Rounded MT Bold" pitchFamily="34" charset="0"/>
            </a:endParaRPr>
          </a:p>
        </p:txBody>
      </p:sp>
    </p:spTree>
    <p:extLst>
      <p:ext uri="{BB962C8B-B14F-4D97-AF65-F5344CB8AC3E}">
        <p14:creationId xmlns:p14="http://schemas.microsoft.com/office/powerpoint/2010/main" xmlns="" val="174636013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3498"/>
            <a:ext cx="7704856" cy="857250"/>
          </a:xfrm>
        </p:spPr>
        <p:txBody>
          <a:bodyPr>
            <a:noAutofit/>
          </a:bodyPr>
          <a:lstStyle/>
          <a:p>
            <a:r>
              <a:rPr lang="en-US" sz="3200" b="1" dirty="0"/>
              <a:t>According to uterine inversion </a:t>
            </a:r>
            <a:r>
              <a:rPr lang="en-US" sz="3200" b="1" dirty="0">
                <a:solidFill>
                  <a:srgbClr val="FF3399"/>
                </a:solidFill>
              </a:rPr>
              <a:t>severity</a:t>
            </a:r>
            <a:endParaRPr lang="ar-JO" sz="3200" b="1" dirty="0">
              <a:solidFill>
                <a:srgbClr val="FF3399"/>
              </a:solidFill>
            </a:endParaRPr>
          </a:p>
        </p:txBody>
      </p:sp>
      <p:sp>
        <p:nvSpPr>
          <p:cNvPr id="3" name="Content Placeholder 2"/>
          <p:cNvSpPr>
            <a:spLocks noGrp="1"/>
          </p:cNvSpPr>
          <p:nvPr>
            <p:ph idx="1"/>
          </p:nvPr>
        </p:nvSpPr>
        <p:spPr>
          <a:xfrm>
            <a:off x="457200" y="1451610"/>
            <a:ext cx="8363272" cy="3291840"/>
          </a:xfrm>
        </p:spPr>
        <p:txBody>
          <a:bodyPr>
            <a:noAutofit/>
          </a:bodyPr>
          <a:lstStyle/>
          <a:p>
            <a:pPr algn="l" rtl="0"/>
            <a:r>
              <a:rPr lang="en-US" sz="2400" dirty="0">
                <a:solidFill>
                  <a:srgbClr val="FF3399"/>
                </a:solidFill>
                <a:latin typeface="Arial Rounded MT Bold" pitchFamily="34" charset="0"/>
              </a:rPr>
              <a:t>First Degree </a:t>
            </a:r>
            <a:r>
              <a:rPr lang="en-US" sz="2400" dirty="0">
                <a:latin typeface="Arial Rounded MT Bold" pitchFamily="34" charset="0"/>
              </a:rPr>
              <a:t>: Inverted uterine wall extends to but not through the cervix.</a:t>
            </a:r>
          </a:p>
          <a:p>
            <a:pPr algn="l" rtl="0"/>
            <a:r>
              <a:rPr lang="en-US" sz="2400" dirty="0">
                <a:solidFill>
                  <a:srgbClr val="FF3399"/>
                </a:solidFill>
                <a:latin typeface="Arial Rounded MT Bold" pitchFamily="34" charset="0"/>
              </a:rPr>
              <a:t>Second Degree</a:t>
            </a:r>
            <a:r>
              <a:rPr lang="en-US" sz="2400" dirty="0">
                <a:solidFill>
                  <a:srgbClr val="FF0000"/>
                </a:solidFill>
                <a:latin typeface="Arial Rounded MT Bold" pitchFamily="34" charset="0"/>
              </a:rPr>
              <a:t> </a:t>
            </a:r>
            <a:r>
              <a:rPr lang="en-US" sz="2400" dirty="0">
                <a:latin typeface="Arial Rounded MT Bold" pitchFamily="34" charset="0"/>
              </a:rPr>
              <a:t>: Inverted uterine wall protrudes through the cervix but  remains in the vagina.</a:t>
            </a:r>
          </a:p>
          <a:p>
            <a:pPr algn="l" rtl="0"/>
            <a:r>
              <a:rPr lang="en-US" sz="2400" dirty="0">
                <a:solidFill>
                  <a:srgbClr val="FF3399"/>
                </a:solidFill>
                <a:latin typeface="Arial Rounded MT Bold" pitchFamily="34" charset="0"/>
              </a:rPr>
              <a:t>Third Degree </a:t>
            </a:r>
            <a:r>
              <a:rPr lang="en-US" sz="2400" dirty="0">
                <a:latin typeface="Arial Rounded MT Bold" pitchFamily="34" charset="0"/>
              </a:rPr>
              <a:t>: Inverted uterine fundus extends outside the vagina.</a:t>
            </a:r>
          </a:p>
          <a:p>
            <a:pPr algn="l" rtl="0"/>
            <a:r>
              <a:rPr lang="en-US" sz="2400" dirty="0">
                <a:solidFill>
                  <a:srgbClr val="FF3399"/>
                </a:solidFill>
                <a:latin typeface="Arial Rounded MT Bold" pitchFamily="34" charset="0"/>
              </a:rPr>
              <a:t>Fourth Degree </a:t>
            </a:r>
            <a:r>
              <a:rPr lang="en-US" sz="2400" dirty="0">
                <a:latin typeface="Arial Rounded MT Bold" pitchFamily="34" charset="0"/>
              </a:rPr>
              <a:t>:Total inversion; both the vagina and uterus are inverted.</a:t>
            </a:r>
            <a:endParaRPr lang="ar-JO" sz="2400" dirty="0">
              <a:latin typeface="Arial Rounded MT Bold" pitchFamily="34" charset="0"/>
            </a:endParaRPr>
          </a:p>
          <a:p>
            <a:pPr algn="l" rtl="0"/>
            <a:endParaRPr lang="ar-JO" sz="2400" dirty="0">
              <a:latin typeface="Arial Rounded MT Bold" pitchFamily="34" charset="0"/>
            </a:endParaRPr>
          </a:p>
        </p:txBody>
      </p:sp>
    </p:spTree>
    <p:extLst>
      <p:ext uri="{BB962C8B-B14F-4D97-AF65-F5344CB8AC3E}">
        <p14:creationId xmlns:p14="http://schemas.microsoft.com/office/powerpoint/2010/main" xmlns="" val="81519661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64</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pic>
        <p:nvPicPr>
          <p:cNvPr id="5" name="Content Placeholder 3" descr="slide-4-728.jpg"/>
          <p:cNvPicPr>
            <a:picLocks noChangeAspect="1"/>
          </p:cNvPicPr>
          <p:nvPr/>
        </p:nvPicPr>
        <p:blipFill>
          <a:blip r:embed="rId3" cstate="print"/>
          <a:srcRect/>
          <a:stretch>
            <a:fillRect/>
          </a:stretch>
        </p:blipFill>
        <p:spPr>
          <a:xfrm>
            <a:off x="1" y="-128550"/>
            <a:ext cx="9144000" cy="5272050"/>
          </a:xfrm>
          <a:prstGeom prst="rect">
            <a:avLst/>
          </a:prstGeom>
        </p:spPr>
      </p:pic>
    </p:spTree>
    <p:extLst>
      <p:ext uri="{BB962C8B-B14F-4D97-AF65-F5344CB8AC3E}">
        <p14:creationId xmlns:p14="http://schemas.microsoft.com/office/powerpoint/2010/main" xmlns="" val="2992641303"/>
      </p:ext>
    </p:extLst>
  </p:cSld>
  <p:clrMapOvr>
    <a:masterClrMapping/>
  </p:clrMapOvr>
  <p:transition spd="med">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1A71B2FC-F5DD-F347-8C35-3A23F57738E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3163" y="170755"/>
            <a:ext cx="6328291" cy="4604540"/>
          </a:xfrm>
          <a:prstGeom prst="rect">
            <a:avLst/>
          </a:prstGeom>
        </p:spPr>
      </p:pic>
    </p:spTree>
    <p:extLst>
      <p:ext uri="{BB962C8B-B14F-4D97-AF65-F5344CB8AC3E}">
        <p14:creationId xmlns:p14="http://schemas.microsoft.com/office/powerpoint/2010/main" xmlns="" val="382646394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57250"/>
          </a:xfrm>
        </p:spPr>
        <p:txBody>
          <a:bodyPr>
            <a:normAutofit/>
          </a:bodyPr>
          <a:lstStyle/>
          <a:p>
            <a:r>
              <a:rPr lang="en-US" b="1" dirty="0"/>
              <a:t>According to </a:t>
            </a:r>
            <a:r>
              <a:rPr lang="en-US" b="1" dirty="0">
                <a:solidFill>
                  <a:srgbClr val="FF0000"/>
                </a:solidFill>
              </a:rPr>
              <a:t>timing</a:t>
            </a:r>
            <a:r>
              <a:rPr lang="en-US" b="1" dirty="0"/>
              <a:t> of the event</a:t>
            </a:r>
            <a:endParaRPr lang="ar-JO" b="1" dirty="0"/>
          </a:p>
        </p:txBody>
      </p:sp>
      <p:sp>
        <p:nvSpPr>
          <p:cNvPr id="3" name="Content Placeholder 2"/>
          <p:cNvSpPr>
            <a:spLocks noGrp="1"/>
          </p:cNvSpPr>
          <p:nvPr>
            <p:ph idx="1"/>
          </p:nvPr>
        </p:nvSpPr>
        <p:spPr/>
        <p:txBody>
          <a:bodyPr>
            <a:normAutofit lnSpcReduction="10000"/>
          </a:bodyPr>
          <a:lstStyle/>
          <a:p>
            <a:pPr algn="l" rtl="0"/>
            <a:r>
              <a:rPr lang="en-US" sz="2800" dirty="0">
                <a:solidFill>
                  <a:srgbClr val="FF3399"/>
                </a:solidFill>
                <a:latin typeface="Arial Rounded MT Bold" pitchFamily="34" charset="0"/>
              </a:rPr>
              <a:t>Acute </a:t>
            </a:r>
            <a:r>
              <a:rPr lang="en-US" sz="2800" dirty="0">
                <a:latin typeface="Arial Rounded MT Bold" pitchFamily="34" charset="0"/>
              </a:rPr>
              <a:t>: Within 24 hours of delivery . (85% of cases)</a:t>
            </a:r>
          </a:p>
          <a:p>
            <a:pPr algn="l" rtl="0"/>
            <a:endParaRPr lang="en-US" sz="2800" dirty="0">
              <a:latin typeface="Arial Rounded MT Bold" pitchFamily="34" charset="0"/>
            </a:endParaRPr>
          </a:p>
          <a:p>
            <a:pPr algn="l" rtl="0"/>
            <a:r>
              <a:rPr lang="en-US" sz="2800" dirty="0">
                <a:solidFill>
                  <a:srgbClr val="FF3399"/>
                </a:solidFill>
                <a:latin typeface="Arial Rounded MT Bold" pitchFamily="34" charset="0"/>
              </a:rPr>
              <a:t>Subacute </a:t>
            </a:r>
            <a:r>
              <a:rPr lang="en-US" sz="2800" dirty="0">
                <a:latin typeface="Arial Rounded MT Bold" pitchFamily="34" charset="0"/>
              </a:rPr>
              <a:t>: More than 24 hours but less than 4 weeks postpartum.</a:t>
            </a:r>
          </a:p>
          <a:p>
            <a:pPr algn="l" rtl="0"/>
            <a:endParaRPr lang="en-US" sz="2800" dirty="0">
              <a:latin typeface="Arial Rounded MT Bold" pitchFamily="34" charset="0"/>
            </a:endParaRPr>
          </a:p>
          <a:p>
            <a:pPr algn="l" rtl="0"/>
            <a:r>
              <a:rPr lang="en-US" sz="2800" dirty="0">
                <a:solidFill>
                  <a:srgbClr val="FF3399"/>
                </a:solidFill>
                <a:latin typeface="Arial Rounded MT Bold" pitchFamily="34" charset="0"/>
              </a:rPr>
              <a:t>Chronic </a:t>
            </a:r>
            <a:r>
              <a:rPr lang="en-US" sz="2800" dirty="0">
                <a:latin typeface="Arial Rounded MT Bold" pitchFamily="34" charset="0"/>
              </a:rPr>
              <a:t>: more than 4 weeks after delivery</a:t>
            </a:r>
            <a:endParaRPr lang="ar-JO" sz="2800" dirty="0">
              <a:latin typeface="Arial Rounded MT Bold" pitchFamily="34" charset="0"/>
            </a:endParaRPr>
          </a:p>
        </p:txBody>
      </p:sp>
    </p:spTree>
    <p:extLst>
      <p:ext uri="{BB962C8B-B14F-4D97-AF65-F5344CB8AC3E}">
        <p14:creationId xmlns:p14="http://schemas.microsoft.com/office/powerpoint/2010/main" xmlns="" val="132958520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492"/>
            <a:ext cx="8229600" cy="857250"/>
          </a:xfrm>
        </p:spPr>
        <p:txBody>
          <a:bodyPr/>
          <a:lstStyle/>
          <a:p>
            <a:r>
              <a:rPr lang="en-US" b="1" dirty="0"/>
              <a:t>Clinical presentation</a:t>
            </a:r>
            <a:endParaRPr lang="ar-JO" b="1" dirty="0"/>
          </a:p>
        </p:txBody>
      </p:sp>
      <p:sp>
        <p:nvSpPr>
          <p:cNvPr id="3" name="Content Placeholder 2"/>
          <p:cNvSpPr>
            <a:spLocks noGrp="1"/>
          </p:cNvSpPr>
          <p:nvPr>
            <p:ph idx="1"/>
          </p:nvPr>
        </p:nvSpPr>
        <p:spPr>
          <a:xfrm>
            <a:off x="416224" y="1241657"/>
            <a:ext cx="8280920" cy="3146611"/>
          </a:xfrm>
        </p:spPr>
        <p:txBody>
          <a:bodyPr>
            <a:noAutofit/>
          </a:bodyPr>
          <a:lstStyle/>
          <a:p>
            <a:pPr algn="l" rtl="0"/>
            <a:r>
              <a:rPr lang="en-US" sz="2300" dirty="0">
                <a:solidFill>
                  <a:schemeClr val="bg2">
                    <a:lumMod val="25000"/>
                  </a:schemeClr>
                </a:solidFill>
                <a:latin typeface="ArialMT"/>
              </a:rPr>
              <a:t>The clinical presentation depends on the extent and time of occurrence of the inversion. </a:t>
            </a:r>
          </a:p>
          <a:p>
            <a:pPr algn="l" rtl="0"/>
            <a:r>
              <a:rPr lang="en-US" sz="2300" dirty="0">
                <a:solidFill>
                  <a:schemeClr val="bg2">
                    <a:lumMod val="25000"/>
                  </a:schemeClr>
                </a:solidFill>
                <a:latin typeface="ArialMT"/>
              </a:rPr>
              <a:t>Signs and symptoms include one or more of the following:</a:t>
            </a:r>
          </a:p>
          <a:p>
            <a:pPr marL="457200" indent="-457200" algn="l" rtl="0">
              <a:buFont typeface="+mj-lt"/>
              <a:buAutoNum type="arabicParenR"/>
            </a:pPr>
            <a:r>
              <a:rPr lang="en-US" sz="2300" dirty="0">
                <a:solidFill>
                  <a:schemeClr val="bg2">
                    <a:lumMod val="25000"/>
                  </a:schemeClr>
                </a:solidFill>
                <a:latin typeface="ArialMT"/>
              </a:rPr>
              <a:t>Mild to severe vaginal bleeding.</a:t>
            </a:r>
          </a:p>
          <a:p>
            <a:pPr marL="457200" indent="-457200" algn="l" rtl="0">
              <a:buFont typeface="+mj-lt"/>
              <a:buAutoNum type="arabicParenR"/>
            </a:pPr>
            <a:r>
              <a:rPr lang="en-US" sz="2300" dirty="0">
                <a:solidFill>
                  <a:schemeClr val="bg2">
                    <a:lumMod val="25000"/>
                  </a:schemeClr>
                </a:solidFill>
                <a:latin typeface="ArialMT"/>
              </a:rPr>
              <a:t>Mild to severe lower abdominal pain.</a:t>
            </a:r>
          </a:p>
          <a:p>
            <a:pPr marL="457200" indent="-457200" algn="l" rtl="0">
              <a:buFont typeface="+mj-lt"/>
              <a:buAutoNum type="arabicParenR"/>
            </a:pPr>
            <a:r>
              <a:rPr lang="en-US" sz="2300" dirty="0">
                <a:solidFill>
                  <a:schemeClr val="bg2">
                    <a:lumMod val="25000"/>
                  </a:schemeClr>
                </a:solidFill>
                <a:latin typeface="ArialMT"/>
              </a:rPr>
              <a:t>A smooth, round mass protruding from the cervix or vagina. </a:t>
            </a:r>
          </a:p>
          <a:p>
            <a:pPr marL="457200" indent="-457200" algn="l" rtl="0">
              <a:buFont typeface="+mj-lt"/>
              <a:buAutoNum type="arabicParenR"/>
            </a:pPr>
            <a:r>
              <a:rPr lang="en-US" sz="2300" dirty="0">
                <a:solidFill>
                  <a:schemeClr val="bg2">
                    <a:lumMod val="25000"/>
                  </a:schemeClr>
                </a:solidFill>
                <a:latin typeface="ArialMT"/>
                <a:cs typeface="Times New Roman" pitchFamily="18" charset="0"/>
              </a:rPr>
              <a:t>On abdominal examination, absence of uterine </a:t>
            </a:r>
            <a:r>
              <a:rPr lang="en-US" sz="2300" dirty="0" err="1">
                <a:solidFill>
                  <a:schemeClr val="bg2">
                    <a:lumMod val="25000"/>
                  </a:schemeClr>
                </a:solidFill>
                <a:latin typeface="ArialMT"/>
                <a:cs typeface="Times New Roman" pitchFamily="18" charset="0"/>
              </a:rPr>
              <a:t>fundus</a:t>
            </a:r>
            <a:r>
              <a:rPr lang="en-US" sz="2300" dirty="0">
                <a:solidFill>
                  <a:schemeClr val="bg2">
                    <a:lumMod val="25000"/>
                  </a:schemeClr>
                </a:solidFill>
                <a:latin typeface="ArialMT"/>
                <a:cs typeface="Times New Roman" pitchFamily="18" charset="0"/>
              </a:rPr>
              <a:t>.</a:t>
            </a:r>
            <a:endParaRPr lang="en-US" sz="2300" dirty="0">
              <a:solidFill>
                <a:schemeClr val="bg2">
                  <a:lumMod val="25000"/>
                </a:schemeClr>
              </a:solidFill>
              <a:latin typeface="Arial Rounded MT Bold" pitchFamily="34" charset="0"/>
              <a:cs typeface="Times New Roman" pitchFamily="18" charset="0"/>
            </a:endParaRPr>
          </a:p>
          <a:p>
            <a:pPr marL="457200" indent="-457200" algn="l" rtl="0">
              <a:buFont typeface="+mj-lt"/>
              <a:buAutoNum type="arabicParenR"/>
            </a:pPr>
            <a:r>
              <a:rPr lang="en-US" sz="2300" dirty="0">
                <a:solidFill>
                  <a:schemeClr val="bg2">
                    <a:lumMod val="25000"/>
                  </a:schemeClr>
                </a:solidFill>
                <a:latin typeface="ArialMT"/>
              </a:rPr>
              <a:t>urinary retention.</a:t>
            </a:r>
            <a:endParaRPr lang="ar-JO" sz="2300" dirty="0">
              <a:solidFill>
                <a:schemeClr val="bg2">
                  <a:lumMod val="25000"/>
                </a:schemeClr>
              </a:solidFill>
              <a:latin typeface="Arial Rounded MT Bold"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67</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mc:AlternateContent xmlns:mc="http://schemas.openxmlformats.org/markup-compatibility/2006">
        <mc:Choice xmlns:p14="http://schemas.microsoft.com/office/powerpoint/2010/main" xmlns="" Requires="p14">
          <p:contentPart p14:bwMode="auto" r:id="rId2">
            <p14:nvContentPartPr>
              <p14:cNvPr id="5" name="Ink 4">
                <a:extLst>
                  <a:ext uri="{FF2B5EF4-FFF2-40B4-BE49-F238E27FC236}">
                    <a16:creationId xmlns="" xmlns:a16="http://schemas.microsoft.com/office/drawing/2014/main" id="{8277AA6D-9B44-4B43-9004-7B778FDA6B7C}"/>
                  </a:ext>
                </a:extLst>
              </p14:cNvPr>
              <p14:cNvContentPartPr/>
              <p14:nvPr/>
            </p14:nvContentPartPr>
            <p14:xfrm>
              <a:off x="-478256" y="4311745"/>
              <a:ext cx="6480" cy="24480"/>
            </p14:xfrm>
          </p:contentPart>
        </mc:Choice>
        <mc:Fallback>
          <p:pic>
            <p:nvPicPr>
              <p:cNvPr id="5" name="Ink 4">
                <a:extLst>
                  <a:ext uri="{FF2B5EF4-FFF2-40B4-BE49-F238E27FC236}">
                    <a16:creationId xmlns:a16="http://schemas.microsoft.com/office/drawing/2014/main" xmlns="" xmlns:p14="http://schemas.microsoft.com/office/powerpoint/2010/main" id="{8277AA6D-9B44-4B43-9004-7B778FDA6B7C}"/>
                  </a:ext>
                </a:extLst>
              </p:cNvPr>
              <p:cNvPicPr/>
              <p:nvPr/>
            </p:nvPicPr>
            <p:blipFill>
              <a:blip r:embed="rId3"/>
              <a:stretch>
                <a:fillRect/>
              </a:stretch>
            </p:blipFill>
            <p:spPr>
              <a:xfrm>
                <a:off x="-493736" y="3222026"/>
                <a:ext cx="37080" cy="41653"/>
              </a:xfrm>
              <a:prstGeom prst="rect">
                <a:avLst/>
              </a:prstGeom>
            </p:spPr>
          </p:pic>
        </mc:Fallback>
      </mc:AlternateContent>
    </p:spTree>
    <p:extLst>
      <p:ext uri="{BB962C8B-B14F-4D97-AF65-F5344CB8AC3E}">
        <p14:creationId xmlns:p14="http://schemas.microsoft.com/office/powerpoint/2010/main" xmlns="" val="337524169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1A9980-C667-0C43-9ED1-C2C853F39144}"/>
              </a:ext>
            </a:extLst>
          </p:cNvPr>
          <p:cNvSpPr>
            <a:spLocks noGrp="1"/>
          </p:cNvSpPr>
          <p:nvPr>
            <p:ph idx="1"/>
          </p:nvPr>
        </p:nvSpPr>
        <p:spPr>
          <a:xfrm>
            <a:off x="364903" y="910075"/>
            <a:ext cx="7438062" cy="3146611"/>
          </a:xfrm>
        </p:spPr>
        <p:txBody>
          <a:bodyPr>
            <a:normAutofit fontScale="92500" lnSpcReduction="20000"/>
          </a:bodyPr>
          <a:lstStyle/>
          <a:p>
            <a:pPr algn="l" rtl="0"/>
            <a:r>
              <a:rPr lang="en-US" sz="2300" dirty="0">
                <a:latin typeface="Arial Rounded MT Bold" panose="020F0704030504030204" pitchFamily="34" charset="77"/>
              </a:rPr>
              <a:t>The most common presentation is complete uterine inversion with severe postpartum </a:t>
            </a:r>
            <a:r>
              <a:rPr lang="en-US" sz="2300" dirty="0" err="1">
                <a:latin typeface="Arial Rounded MT Bold" panose="020F0704030504030204" pitchFamily="34" charset="77"/>
              </a:rPr>
              <a:t>hemorrhage,often</a:t>
            </a:r>
            <a:r>
              <a:rPr lang="en-US" sz="2300" dirty="0">
                <a:latin typeface="Arial Rounded MT Bold" panose="020F0704030504030204" pitchFamily="34" charset="77"/>
              </a:rPr>
              <a:t> leading to </a:t>
            </a:r>
            <a:r>
              <a:rPr lang="en-US" sz="2300" dirty="0">
                <a:solidFill>
                  <a:srgbClr val="FF3399"/>
                </a:solidFill>
                <a:latin typeface="Arial Rounded MT Bold" panose="020F0704030504030204" pitchFamily="34" charset="77"/>
              </a:rPr>
              <a:t>hypovolemic shock.</a:t>
            </a:r>
            <a:r>
              <a:rPr lang="en-US" sz="2300" dirty="0">
                <a:latin typeface="Arial Rounded MT Bold" panose="020F0704030504030204" pitchFamily="34" charset="77"/>
              </a:rPr>
              <a:t> </a:t>
            </a:r>
          </a:p>
          <a:p>
            <a:pPr algn="l" rtl="0"/>
            <a:endParaRPr lang="en-US" sz="2300" dirty="0">
              <a:latin typeface="Arial Rounded MT Bold" panose="020F0704030504030204" pitchFamily="34" charset="77"/>
            </a:endParaRPr>
          </a:p>
          <a:p>
            <a:pPr algn="l" rtl="0"/>
            <a:r>
              <a:rPr lang="en-US" sz="2300" dirty="0">
                <a:latin typeface="Arial Rounded MT Bold" panose="020F0704030504030204" pitchFamily="34" charset="77"/>
              </a:rPr>
              <a:t>Shock out of proportion to blood loss has been described and attributed to increased vagal tone from stretching of the pelvic parasympathetic nerves by </a:t>
            </a:r>
            <a:r>
              <a:rPr kumimoji="0" lang="en-US" sz="2000" b="1" i="0" u="none" strike="noStrike" kern="1200" cap="none" spc="0" normalizeH="0" baseline="0" noProof="0" dirty="0">
                <a:ln>
                  <a:noFill/>
                </a:ln>
                <a:effectLst/>
                <a:uLnTx/>
                <a:uFillTx/>
                <a:latin typeface="Arial Rounded MT Bold" panose="020F0704030504030204" pitchFamily="34" charset="77"/>
                <a:ea typeface="+mn-ea"/>
                <a:cs typeface="+mn-cs"/>
              </a:rPr>
              <a:t>Stretching of the broad ligament or compression of the ovaries as they are drawn together</a:t>
            </a:r>
            <a:r>
              <a:rPr lang="en-US" sz="2300" dirty="0">
                <a:latin typeface="Arial Rounded MT Bold" panose="020F0704030504030204" pitchFamily="34" charset="77"/>
              </a:rPr>
              <a:t>  (neurogenic shock), </a:t>
            </a:r>
            <a:r>
              <a:rPr lang="en-US" sz="1800" dirty="0">
                <a:latin typeface="Arial Rounded MT Bold" panose="020F0704030504030204" pitchFamily="34" charset="77"/>
              </a:rPr>
              <a:t>but this is controversial and may just reflect underestimation of blood loss</a:t>
            </a:r>
          </a:p>
        </p:txBody>
      </p:sp>
    </p:spTree>
    <p:extLst>
      <p:ext uri="{BB962C8B-B14F-4D97-AF65-F5344CB8AC3E}">
        <p14:creationId xmlns:p14="http://schemas.microsoft.com/office/powerpoint/2010/main" xmlns="" val="82105234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27D22D-0E48-F84E-8B95-7551BD9261C5}"/>
              </a:ext>
            </a:extLst>
          </p:cNvPr>
          <p:cNvSpPr>
            <a:spLocks noGrp="1"/>
          </p:cNvSpPr>
          <p:nvPr>
            <p:ph idx="1"/>
          </p:nvPr>
        </p:nvSpPr>
        <p:spPr>
          <a:xfrm>
            <a:off x="484711" y="1539694"/>
            <a:ext cx="8028594" cy="3146611"/>
          </a:xfrm>
        </p:spPr>
        <p:txBody>
          <a:bodyPr/>
          <a:lstStyle/>
          <a:p>
            <a:pPr algn="l" rtl="0"/>
            <a:r>
              <a:rPr lang="en-US" sz="2400" b="1" u="sng" dirty="0">
                <a:solidFill>
                  <a:schemeClr val="accent5">
                    <a:lumMod val="75000"/>
                  </a:schemeClr>
                </a:solidFill>
                <a:latin typeface="ArialMT"/>
              </a:rPr>
              <a:t>On vaginal examination</a:t>
            </a:r>
            <a:r>
              <a:rPr lang="en-US" sz="1800" dirty="0">
                <a:solidFill>
                  <a:schemeClr val="accent5">
                    <a:lumMod val="75000"/>
                  </a:schemeClr>
                </a:solidFill>
                <a:latin typeface="ArialMT"/>
              </a:rPr>
              <a:t>, </a:t>
            </a:r>
            <a:r>
              <a:rPr lang="en-US" sz="2100" dirty="0">
                <a:solidFill>
                  <a:schemeClr val="accent5">
                    <a:lumMod val="75000"/>
                  </a:schemeClr>
                </a:solidFill>
                <a:latin typeface="ArialMT"/>
              </a:rPr>
              <a:t>the inverted </a:t>
            </a:r>
            <a:r>
              <a:rPr lang="en-US" sz="2100" dirty="0" err="1">
                <a:solidFill>
                  <a:schemeClr val="accent5">
                    <a:lumMod val="75000"/>
                  </a:schemeClr>
                </a:solidFill>
                <a:latin typeface="ArialMT"/>
              </a:rPr>
              <a:t>fundus</a:t>
            </a:r>
            <a:r>
              <a:rPr lang="en-US" sz="2100" dirty="0">
                <a:solidFill>
                  <a:schemeClr val="accent5">
                    <a:lumMod val="75000"/>
                  </a:schemeClr>
                </a:solidFill>
                <a:latin typeface="ArialMT"/>
              </a:rPr>
              <a:t> fills the vagina, and providers may initially misdiagnose it as a protruding fibroid; however, on </a:t>
            </a:r>
            <a:r>
              <a:rPr lang="en-US" sz="2400" b="1" u="sng" dirty="0" err="1">
                <a:solidFill>
                  <a:schemeClr val="accent5">
                    <a:lumMod val="75000"/>
                  </a:schemeClr>
                </a:solidFill>
                <a:latin typeface="ArialMT"/>
              </a:rPr>
              <a:t>transabdominal</a:t>
            </a:r>
            <a:r>
              <a:rPr lang="en-US" sz="2400" b="1" u="sng" dirty="0">
                <a:solidFill>
                  <a:schemeClr val="accent5">
                    <a:lumMod val="75000"/>
                  </a:schemeClr>
                </a:solidFill>
                <a:latin typeface="ArialMT"/>
              </a:rPr>
              <a:t> palpation</a:t>
            </a:r>
            <a:r>
              <a:rPr lang="en-US" sz="2100" dirty="0">
                <a:solidFill>
                  <a:schemeClr val="accent5">
                    <a:lumMod val="75000"/>
                  </a:schemeClr>
                </a:solidFill>
                <a:latin typeface="ArialMT"/>
              </a:rPr>
              <a:t>, the uterine </a:t>
            </a:r>
            <a:r>
              <a:rPr lang="en-US" sz="2100" dirty="0" err="1">
                <a:solidFill>
                  <a:schemeClr val="accent5">
                    <a:lumMod val="75000"/>
                  </a:schemeClr>
                </a:solidFill>
                <a:latin typeface="ArialMT"/>
              </a:rPr>
              <a:t>fundus</a:t>
            </a:r>
            <a:r>
              <a:rPr lang="en-US" sz="2100" dirty="0">
                <a:solidFill>
                  <a:schemeClr val="accent5">
                    <a:lumMod val="75000"/>
                  </a:schemeClr>
                </a:solidFill>
                <a:latin typeface="ArialMT"/>
              </a:rPr>
              <a:t> is absent at its expected </a:t>
            </a:r>
            <a:r>
              <a:rPr lang="en-US" sz="2100" dirty="0" err="1">
                <a:solidFill>
                  <a:schemeClr val="accent5">
                    <a:lumMod val="75000"/>
                  </a:schemeClr>
                </a:solidFill>
                <a:latin typeface="ArialMT"/>
              </a:rPr>
              <a:t>periumbilical</a:t>
            </a:r>
            <a:r>
              <a:rPr lang="en-US" sz="2100" dirty="0">
                <a:solidFill>
                  <a:schemeClr val="accent5">
                    <a:lumMod val="75000"/>
                  </a:schemeClr>
                </a:solidFill>
                <a:latin typeface="ArialMT"/>
              </a:rPr>
              <a:t> position. </a:t>
            </a:r>
          </a:p>
        </p:txBody>
      </p:sp>
    </p:spTree>
    <p:extLst>
      <p:ext uri="{BB962C8B-B14F-4D97-AF65-F5344CB8AC3E}">
        <p14:creationId xmlns:p14="http://schemas.microsoft.com/office/powerpoint/2010/main" xmlns="" val="41650902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9"/>
          <p:cNvPicPr preferRelativeResize="0"/>
          <p:nvPr/>
        </p:nvPicPr>
        <p:blipFill>
          <a:blip r:embed="rId3">
            <a:alphaModFix/>
          </a:blip>
          <a:stretch>
            <a:fillRect/>
          </a:stretch>
        </p:blipFill>
        <p:spPr>
          <a:xfrm>
            <a:off x="76200" y="-212025"/>
            <a:ext cx="8991600" cy="5355525"/>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0C3C7C-2955-BD4E-A7A4-F4AAE68C28B4}"/>
              </a:ext>
            </a:extLst>
          </p:cNvPr>
          <p:cNvSpPr>
            <a:spLocks noGrp="1"/>
          </p:cNvSpPr>
          <p:nvPr>
            <p:ph idx="1"/>
          </p:nvPr>
        </p:nvSpPr>
        <p:spPr>
          <a:xfrm>
            <a:off x="306674" y="630636"/>
            <a:ext cx="7758368" cy="3882229"/>
          </a:xfrm>
          <a:solidFill>
            <a:schemeClr val="accent2"/>
          </a:solidFill>
        </p:spPr>
        <p:txBody>
          <a:bodyPr>
            <a:normAutofit/>
          </a:bodyPr>
          <a:lstStyle/>
          <a:p>
            <a:pPr algn="l" rtl="0"/>
            <a:r>
              <a:rPr lang="en-US" sz="2200" dirty="0">
                <a:latin typeface="ArialMT"/>
              </a:rPr>
              <a:t>Incomplete uterine inversion occurs in approximately 10 percent of cases and is associated with more subtle findings.</a:t>
            </a:r>
          </a:p>
          <a:p>
            <a:pPr algn="l" rtl="0"/>
            <a:endParaRPr lang="en-US" sz="2200" dirty="0">
              <a:latin typeface="ArialMT"/>
            </a:endParaRPr>
          </a:p>
          <a:p>
            <a:pPr algn="l" rtl="0"/>
            <a:endParaRPr lang="en-US" sz="2200" dirty="0">
              <a:latin typeface="ArialMT"/>
            </a:endParaRPr>
          </a:p>
          <a:p>
            <a:pPr algn="l" rtl="0"/>
            <a:r>
              <a:rPr lang="en-US" sz="2200" u="sng" dirty="0">
                <a:solidFill>
                  <a:srgbClr val="FF3399"/>
                </a:solidFill>
                <a:latin typeface="ArialMT"/>
                <a:hlinkClick r:id="rId2">
                  <a:extLst>
                    <a:ext uri="{A12FA001-AC4F-418D-AE19-62706E023703}">
                      <ahyp:hlinkClr xmlns:ahyp="http://schemas.microsoft.com/office/drawing/2018/hyperlinkcolor" xmlns="" val="tx"/>
                    </a:ext>
                  </a:extLst>
                </a:hlinkClick>
              </a:rPr>
              <a:t> </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In contrast to complete inversion, </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blood loss may be minimal.</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Examination through the dilated cervix reveals a </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mass (ie, </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fundus</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in the uterine cavity</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on </a:t>
            </a:r>
            <a:r>
              <a:rPr lang="en-US" sz="2200" u="sng" dirty="0" smtClean="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abdominal examination</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a </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cup-like defect (fundal </a:t>
            </a:r>
            <a:r>
              <a:rPr lang="en-US" sz="2200" u="sng" dirty="0" smtClean="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notch)</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may be palpated in the area of the normally globular </a:t>
            </a:r>
            <a:r>
              <a:rPr lang="en-US" sz="2200" u="sng" dirty="0" smtClean="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fundus</a:t>
            </a:r>
            <a:r>
              <a:rPr lang="en-US" sz="2200" u="sng"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a:t>
            </a:r>
            <a:endParaRPr lang="x-none" sz="2200" u="sng" dirty="0">
              <a:solidFill>
                <a:schemeClr val="accent2">
                  <a:lumMod val="75000"/>
                </a:schemeClr>
              </a:solidFill>
            </a:endParaRPr>
          </a:p>
        </p:txBody>
      </p:sp>
    </p:spTree>
    <p:extLst>
      <p:ext uri="{BB962C8B-B14F-4D97-AF65-F5344CB8AC3E}">
        <p14:creationId xmlns:p14="http://schemas.microsoft.com/office/powerpoint/2010/main" xmlns="" val="306681990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F19691-221C-DA41-AB75-62E3B2151D18}"/>
              </a:ext>
            </a:extLst>
          </p:cNvPr>
          <p:cNvSpPr>
            <a:spLocks noGrp="1"/>
          </p:cNvSpPr>
          <p:nvPr>
            <p:ph idx="1"/>
          </p:nvPr>
        </p:nvSpPr>
        <p:spPr>
          <a:xfrm>
            <a:off x="371803" y="998445"/>
            <a:ext cx="7736659" cy="3251171"/>
          </a:xfrm>
          <a:solidFill>
            <a:schemeClr val="accent2"/>
          </a:solidFill>
        </p:spPr>
        <p:txBody>
          <a:bodyPr>
            <a:normAutofit/>
          </a:bodyPr>
          <a:lstStyle/>
          <a:p>
            <a:pPr algn="l" rtl="0"/>
            <a:r>
              <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In incomplete inversion there will be </a:t>
            </a:r>
            <a:r>
              <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absence of heavy bleeding</a:t>
            </a:r>
            <a:r>
              <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or careful examination of the </a:t>
            </a:r>
            <a:r>
              <a:rPr lang="en-US" sz="2200" dirty="0" err="1">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fundus</a:t>
            </a:r>
            <a:r>
              <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these patients </a:t>
            </a:r>
            <a:r>
              <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may not be identified for days or weeks.</a:t>
            </a:r>
            <a:endPar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endParaRPr>
          </a:p>
          <a:p>
            <a:pPr algn="l" rtl="0"/>
            <a:endPar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endParaRPr>
          </a:p>
          <a:p>
            <a:pPr algn="l" rtl="0"/>
            <a:r>
              <a:rPr lang="en-US" sz="2200" dirty="0">
                <a:solidFill>
                  <a:schemeClr val="accent2">
                    <a:lumMod val="75000"/>
                  </a:schemeClr>
                </a:solidFill>
                <a:latin typeface="ArialMT"/>
                <a:hlinkClick r:id="rId2">
                  <a:extLst>
                    <a:ext uri="{A12FA001-AC4F-418D-AE19-62706E023703}">
                      <ahyp:hlinkClr xmlns:ahyp="http://schemas.microsoft.com/office/drawing/2018/hyperlinkcolor" xmlns="" val="tx"/>
                    </a:ext>
                  </a:extLst>
                </a:hlinkClick>
              </a:rPr>
              <a:t> Because of increasing cervical constriction over time, delayed recognition of inversion is more likely to require surgical intervention to replace the uterus, and the uterus may become edematous and infected.</a:t>
            </a:r>
            <a:endParaRPr lang="x-none" sz="2200" dirty="0">
              <a:solidFill>
                <a:schemeClr val="accent2">
                  <a:lumMod val="75000"/>
                </a:schemeClr>
              </a:solidFill>
            </a:endParaRPr>
          </a:p>
        </p:txBody>
      </p:sp>
    </p:spTree>
    <p:extLst>
      <p:ext uri="{BB962C8B-B14F-4D97-AF65-F5344CB8AC3E}">
        <p14:creationId xmlns:p14="http://schemas.microsoft.com/office/powerpoint/2010/main" xmlns="" val="185385031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5486"/>
            <a:ext cx="8604448" cy="857250"/>
          </a:xfrm>
        </p:spPr>
        <p:txBody>
          <a:bodyPr/>
          <a:lstStyle/>
          <a:p>
            <a:r>
              <a:rPr lang="en-US" b="1" dirty="0"/>
              <a:t>Diagnosis</a:t>
            </a:r>
            <a:endParaRPr lang="ar-JO" b="1" dirty="0"/>
          </a:p>
        </p:txBody>
      </p:sp>
      <p:sp>
        <p:nvSpPr>
          <p:cNvPr id="3" name="Content Placeholder 2"/>
          <p:cNvSpPr>
            <a:spLocks noGrp="1"/>
          </p:cNvSpPr>
          <p:nvPr>
            <p:ph idx="1"/>
          </p:nvPr>
        </p:nvSpPr>
        <p:spPr>
          <a:xfrm>
            <a:off x="228600" y="1200150"/>
            <a:ext cx="8686800" cy="3834426"/>
          </a:xfrm>
        </p:spPr>
        <p:txBody>
          <a:bodyPr>
            <a:noAutofit/>
          </a:bodyPr>
          <a:lstStyle/>
          <a:p>
            <a:pPr algn="l" rtl="0"/>
            <a:r>
              <a:rPr lang="en-US" sz="2400" b="1" dirty="0">
                <a:solidFill>
                  <a:srgbClr val="FF3399"/>
                </a:solidFill>
                <a:latin typeface="Arial Rounded MT Bold" pitchFamily="34" charset="0"/>
              </a:rPr>
              <a:t>Mainly Clinically</a:t>
            </a:r>
            <a:r>
              <a:rPr lang="en-US" sz="2400" dirty="0">
                <a:solidFill>
                  <a:srgbClr val="FF3399"/>
                </a:solidFill>
                <a:latin typeface="Arial Rounded MT Bold" pitchFamily="34" charset="0"/>
              </a:rPr>
              <a:t>  </a:t>
            </a:r>
          </a:p>
          <a:p>
            <a:pPr algn="l" rtl="0">
              <a:buNone/>
            </a:pPr>
            <a:r>
              <a:rPr lang="en-US" sz="2400" dirty="0">
                <a:latin typeface="Arial Rounded MT Bold" pitchFamily="34" charset="0"/>
              </a:rPr>
              <a:t>- </a:t>
            </a:r>
            <a:r>
              <a:rPr lang="en-US" sz="3200" b="1" dirty="0">
                <a:latin typeface="Arial Rounded MT Bold" pitchFamily="34" charset="0"/>
              </a:rPr>
              <a:t>Classic observations include</a:t>
            </a:r>
            <a:r>
              <a:rPr lang="en-US" sz="2400" dirty="0">
                <a:latin typeface="Arial Rounded MT Bold" pitchFamily="34" charset="0"/>
              </a:rPr>
              <a:t> :</a:t>
            </a:r>
            <a:r>
              <a:rPr lang="en-US" sz="2400" dirty="0">
                <a:solidFill>
                  <a:schemeClr val="accent3">
                    <a:lumMod val="60000"/>
                    <a:lumOff val="40000"/>
                  </a:schemeClr>
                </a:solidFill>
                <a:latin typeface="Arial Rounded MT Bold" pitchFamily="34" charset="0"/>
              </a:rPr>
              <a:t> </a:t>
            </a:r>
          </a:p>
          <a:p>
            <a:pPr algn="l" rtl="0">
              <a:buNone/>
            </a:pPr>
            <a:r>
              <a:rPr lang="en-US" sz="2400" dirty="0">
                <a:solidFill>
                  <a:schemeClr val="tx1"/>
                </a:solidFill>
                <a:latin typeface="Arial Rounded MT Bold" pitchFamily="34" charset="0"/>
              </a:rPr>
              <a:t>1-</a:t>
            </a:r>
            <a:r>
              <a:rPr lang="en-US" sz="2400" dirty="0">
                <a:solidFill>
                  <a:srgbClr val="FF0000"/>
                </a:solidFill>
                <a:latin typeface="Arial Rounded MT Bold" pitchFamily="34" charset="0"/>
              </a:rPr>
              <a:t> </a:t>
            </a:r>
            <a:r>
              <a:rPr lang="en-US" sz="2400" dirty="0">
                <a:solidFill>
                  <a:schemeClr val="tx1"/>
                </a:solidFill>
                <a:latin typeface="Arial Rounded MT Bold" pitchFamily="34" charset="0"/>
              </a:rPr>
              <a:t>Vaginal bleeding potentially leading to shock </a:t>
            </a:r>
          </a:p>
          <a:p>
            <a:pPr algn="l" rtl="0">
              <a:buNone/>
            </a:pPr>
            <a:r>
              <a:rPr lang="en-US" sz="2400" dirty="0">
                <a:solidFill>
                  <a:schemeClr val="tx1"/>
                </a:solidFill>
                <a:latin typeface="Arial Rounded MT Bold" pitchFamily="34" charset="0"/>
              </a:rPr>
              <a:t>2- appearance of a smooth rounded mass protruding from the cervix or vagina </a:t>
            </a:r>
          </a:p>
          <a:p>
            <a:pPr algn="l" rtl="0">
              <a:buNone/>
            </a:pPr>
            <a:r>
              <a:rPr lang="en-US" sz="2400" dirty="0">
                <a:solidFill>
                  <a:schemeClr val="tx1"/>
                </a:solidFill>
                <a:latin typeface="Arial Rounded MT Bold" pitchFamily="34" charset="0"/>
              </a:rPr>
              <a:t>3- Lack of palpation of </a:t>
            </a:r>
            <a:r>
              <a:rPr lang="en-US" sz="2400" dirty="0" err="1">
                <a:solidFill>
                  <a:schemeClr val="tx1"/>
                </a:solidFill>
                <a:latin typeface="Arial Rounded MT Bold" pitchFamily="34" charset="0"/>
              </a:rPr>
              <a:t>fundus</a:t>
            </a:r>
            <a:r>
              <a:rPr lang="en-US" sz="2400" dirty="0">
                <a:solidFill>
                  <a:schemeClr val="tx1"/>
                </a:solidFill>
                <a:latin typeface="Arial Rounded MT Bold" pitchFamily="34" charset="0"/>
              </a:rPr>
              <a:t> in its normal position (key finding)</a:t>
            </a:r>
          </a:p>
          <a:p>
            <a:pPr algn="l" rtl="0">
              <a:buNone/>
            </a:pPr>
            <a:r>
              <a:rPr lang="en-US" sz="2400" dirty="0">
                <a:solidFill>
                  <a:schemeClr val="tx1"/>
                </a:solidFill>
                <a:latin typeface="Arial Rounded MT Bold" pitchFamily="34" charset="0"/>
              </a:rPr>
              <a:t>4- various degrees of maternal cardiovascular collapse.</a:t>
            </a:r>
          </a:p>
          <a:p>
            <a:pPr algn="l" rtl="0"/>
            <a:endParaRPr lang="en-US" sz="2400" dirty="0">
              <a:solidFill>
                <a:schemeClr val="accent3">
                  <a:lumMod val="60000"/>
                  <a:lumOff val="40000"/>
                </a:schemeClr>
              </a:solidFill>
              <a:latin typeface="Arial Rounded MT Bold" pitchFamily="34" charset="0"/>
            </a:endParaRPr>
          </a:p>
          <a:p>
            <a:pPr algn="l" rtl="0"/>
            <a:endParaRPr lang="en-US" sz="2400" dirty="0">
              <a:solidFill>
                <a:schemeClr val="accent3">
                  <a:lumMod val="60000"/>
                  <a:lumOff val="40000"/>
                </a:schemeClr>
              </a:solidFill>
              <a:latin typeface="Arial Rounded MT Bold" pitchFamily="34" charset="0"/>
            </a:endParaRPr>
          </a:p>
          <a:p>
            <a:pPr algn="l" rtl="0"/>
            <a:endParaRPr lang="en-US" sz="2400" dirty="0">
              <a:latin typeface="Arial Rounded MT Bold" pitchFamily="34" charset="0"/>
            </a:endParaRPr>
          </a:p>
          <a:p>
            <a:pPr algn="l" rtl="0">
              <a:buNone/>
            </a:pPr>
            <a:r>
              <a:rPr lang="en-US" sz="2400" dirty="0">
                <a:latin typeface="Arial Rounded MT Bold" pitchFamily="34" charset="0"/>
              </a:rPr>
              <a:t> </a:t>
            </a:r>
            <a:endParaRPr lang="ar-JO" sz="2400" dirty="0">
              <a:latin typeface="Arial Rounded MT Bold"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72</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373999152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E1262-C8DE-1745-9933-8854F289E9C7}"/>
              </a:ext>
            </a:extLst>
          </p:cNvPr>
          <p:cNvSpPr>
            <a:spLocks noGrp="1"/>
          </p:cNvSpPr>
          <p:nvPr>
            <p:ph type="title"/>
          </p:nvPr>
        </p:nvSpPr>
        <p:spPr/>
        <p:txBody>
          <a:bodyPr/>
          <a:lstStyle/>
          <a:p>
            <a:r>
              <a:rPr lang="en-US" dirty="0"/>
              <a:t>Diagnosis (cont.)</a:t>
            </a:r>
            <a:endParaRPr lang="x-none" dirty="0"/>
          </a:p>
        </p:txBody>
      </p:sp>
      <p:sp>
        <p:nvSpPr>
          <p:cNvPr id="3" name="Content Placeholder 2">
            <a:extLst>
              <a:ext uri="{FF2B5EF4-FFF2-40B4-BE49-F238E27FC236}">
                <a16:creationId xmlns:a16="http://schemas.microsoft.com/office/drawing/2014/main" xmlns="" id="{2D21D7B7-F813-E349-8B02-9A1B162DA0CB}"/>
              </a:ext>
            </a:extLst>
          </p:cNvPr>
          <p:cNvSpPr>
            <a:spLocks noGrp="1"/>
          </p:cNvSpPr>
          <p:nvPr>
            <p:ph idx="1"/>
          </p:nvPr>
        </p:nvSpPr>
        <p:spPr>
          <a:xfrm>
            <a:off x="484710" y="1184524"/>
            <a:ext cx="8028595" cy="3844353"/>
          </a:xfrm>
        </p:spPr>
        <p:txBody>
          <a:bodyPr>
            <a:normAutofit fontScale="92500" lnSpcReduction="20000"/>
          </a:bodyPr>
          <a:lstStyle/>
          <a:p>
            <a:pPr algn="l" rtl="0"/>
            <a:r>
              <a:rPr lang="en-US" sz="2800" b="1" dirty="0">
                <a:latin typeface="Arial Rounded MT Bold" pitchFamily="34" charset="0"/>
              </a:rPr>
              <a:t>In incomplete inversions </a:t>
            </a:r>
            <a:r>
              <a:rPr lang="en-US" sz="2000" dirty="0">
                <a:latin typeface="Arial Rounded MT Bold" pitchFamily="34" charset="0"/>
              </a:rPr>
              <a:t>: </a:t>
            </a:r>
          </a:p>
          <a:p>
            <a:pPr algn="l" rtl="0"/>
            <a:r>
              <a:rPr lang="en-US" sz="2000" dirty="0">
                <a:latin typeface="Arial Rounded MT Bold" pitchFamily="34" charset="0"/>
              </a:rPr>
              <a:t>a mass is may note be seen externally and </a:t>
            </a:r>
            <a:r>
              <a:rPr lang="en-US" sz="2000" dirty="0">
                <a:solidFill>
                  <a:srgbClr val="FF3399"/>
                </a:solidFill>
                <a:latin typeface="Arial Rounded MT Bold" pitchFamily="34" charset="0"/>
              </a:rPr>
              <a:t>postpartum hemorrhage</a:t>
            </a:r>
            <a:r>
              <a:rPr lang="en-US" sz="2000" dirty="0">
                <a:latin typeface="Arial Rounded MT Bold" pitchFamily="34" charset="0"/>
              </a:rPr>
              <a:t> is usually the most striking symptom.</a:t>
            </a:r>
          </a:p>
          <a:p>
            <a:pPr algn="l" rtl="0"/>
            <a:endParaRPr lang="en-US" dirty="0">
              <a:latin typeface="Arial Rounded MT Bold" pitchFamily="34" charset="0"/>
            </a:endParaRPr>
          </a:p>
          <a:p>
            <a:pPr algn="l" rtl="0"/>
            <a:r>
              <a:rPr lang="en-US" dirty="0">
                <a:latin typeface="Arial Rounded MT Bold" panose="020F0704030504030204" pitchFamily="34" charset="77"/>
              </a:rPr>
              <a:t>Radiographic imaging (eg, ultrasound, magnetic resonance) is rarely necessary, but has been used to confirm inversion when the diagnosis was uncertain and the patient was hemodynamically stable.</a:t>
            </a:r>
          </a:p>
          <a:p>
            <a:pPr algn="l" rtl="0"/>
            <a:r>
              <a:rPr lang="en-US" dirty="0">
                <a:latin typeface="Arial Rounded MT Bold" panose="020F0704030504030204" pitchFamily="34" charset="77"/>
                <a:hlinkClick r:id="rId2">
                  <a:extLst>
                    <a:ext uri="{A12FA001-AC4F-418D-AE19-62706E023703}">
                      <ahyp:hlinkClr xmlns:ahyp="http://schemas.microsoft.com/office/drawing/2018/hyperlinkcolor" xmlns="" val="tx"/>
                    </a:ext>
                  </a:extLst>
                </a:hlinkClick>
              </a:rPr>
              <a:t> Importantly, in women with significant vaginal bleeding, treatment should not be delayed for radiologic confirmation.</a:t>
            </a:r>
            <a:endParaRPr lang="x-none" dirty="0">
              <a:latin typeface="Arial Rounded MT Bold" panose="020F0704030504030204" pitchFamily="34" charset="77"/>
            </a:endParaRPr>
          </a:p>
        </p:txBody>
      </p:sp>
    </p:spTree>
    <p:extLst>
      <p:ext uri="{BB962C8B-B14F-4D97-AF65-F5344CB8AC3E}">
        <p14:creationId xmlns:p14="http://schemas.microsoft.com/office/powerpoint/2010/main" xmlns="" val="414881116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229600" cy="857250"/>
          </a:xfrm>
        </p:spPr>
        <p:txBody>
          <a:bodyPr/>
          <a:lstStyle/>
          <a:p>
            <a:r>
              <a:rPr lang="en-US" dirty="0"/>
              <a:t>Differential diagnosis</a:t>
            </a:r>
            <a:endParaRPr lang="ar-JO" dirty="0"/>
          </a:p>
        </p:txBody>
      </p:sp>
      <p:sp>
        <p:nvSpPr>
          <p:cNvPr id="3" name="Content Placeholder 2"/>
          <p:cNvSpPr>
            <a:spLocks noGrp="1"/>
          </p:cNvSpPr>
          <p:nvPr>
            <p:ph idx="1"/>
          </p:nvPr>
        </p:nvSpPr>
        <p:spPr>
          <a:xfrm>
            <a:off x="323528" y="1242444"/>
            <a:ext cx="8820472" cy="3780420"/>
          </a:xfrm>
        </p:spPr>
        <p:txBody>
          <a:bodyPr>
            <a:normAutofit/>
          </a:bodyPr>
          <a:lstStyle/>
          <a:p>
            <a:pPr algn="l" rtl="0"/>
            <a:r>
              <a:rPr lang="en-US" sz="2400" b="1" u="sng" dirty="0">
                <a:latin typeface="Arial Rounded MT Bold" pitchFamily="34" charset="0"/>
              </a:rPr>
              <a:t>Prolapsed fibroid</a:t>
            </a:r>
            <a:r>
              <a:rPr lang="en-US" sz="2400" b="1" dirty="0">
                <a:latin typeface="Arial Rounded MT Bold" pitchFamily="34" charset="0"/>
              </a:rPr>
              <a:t> </a:t>
            </a:r>
            <a:r>
              <a:rPr lang="en-US" sz="2400" dirty="0">
                <a:latin typeface="Arial Rounded MT Bold" pitchFamily="34" charset="0"/>
              </a:rPr>
              <a:t>(differentiated through abdominal examination for the </a:t>
            </a:r>
            <a:r>
              <a:rPr lang="en-US" sz="2400" dirty="0" err="1">
                <a:latin typeface="Arial Rounded MT Bold" pitchFamily="34" charset="0"/>
              </a:rPr>
              <a:t>fundus</a:t>
            </a:r>
            <a:r>
              <a:rPr lang="en-US" sz="2400" dirty="0">
                <a:latin typeface="Arial Rounded MT Bold" pitchFamily="34" charset="0"/>
              </a:rPr>
              <a:t> or by US).</a:t>
            </a:r>
          </a:p>
          <a:p>
            <a:pPr algn="l" rtl="0"/>
            <a:r>
              <a:rPr lang="en-US" sz="2400" dirty="0">
                <a:latin typeface="Arial Rounded MT Bold" pitchFamily="34" charset="0"/>
              </a:rPr>
              <a:t>Occult laceration of the genital tract with uterine atony.</a:t>
            </a:r>
          </a:p>
          <a:p>
            <a:pPr algn="l" rtl="0"/>
            <a:r>
              <a:rPr lang="en-US" sz="2400" dirty="0">
                <a:latin typeface="Arial Rounded MT Bold" pitchFamily="34" charset="0"/>
              </a:rPr>
              <a:t>Severe uterine atony.</a:t>
            </a:r>
          </a:p>
          <a:p>
            <a:pPr algn="l" rtl="0"/>
            <a:r>
              <a:rPr lang="en-US" sz="2400" dirty="0">
                <a:latin typeface="Arial Rounded MT Bold" pitchFamily="34" charset="0"/>
              </a:rPr>
              <a:t>Uterine rupture.</a:t>
            </a:r>
          </a:p>
          <a:p>
            <a:pPr algn="l" rtl="0"/>
            <a:endParaRPr lang="ar-JO" sz="2400" dirty="0">
              <a:latin typeface="Arial Rounded MT Bold"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74</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15056457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383618"/>
            <a:ext cx="6460232" cy="1420772"/>
          </a:xfrm>
        </p:spPr>
        <p:txBody>
          <a:bodyPr>
            <a:normAutofit/>
          </a:bodyPr>
          <a:lstStyle/>
          <a:p>
            <a:r>
              <a:rPr lang="en-US" sz="7300" dirty="0">
                <a:solidFill>
                  <a:srgbClr val="FF3399"/>
                </a:solidFill>
              </a:rPr>
              <a:t>Management</a:t>
            </a:r>
            <a:endParaRPr lang="ar-JO" dirty="0">
              <a:solidFill>
                <a:srgbClr val="FF3399"/>
              </a:solidFill>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75</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29663440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endParaRPr lang="ar-JO" dirty="0"/>
          </a:p>
        </p:txBody>
      </p:sp>
      <p:sp>
        <p:nvSpPr>
          <p:cNvPr id="3" name="Content Placeholder 2"/>
          <p:cNvSpPr>
            <a:spLocks noGrp="1"/>
          </p:cNvSpPr>
          <p:nvPr>
            <p:ph idx="1"/>
          </p:nvPr>
        </p:nvSpPr>
        <p:spPr>
          <a:xfrm>
            <a:off x="828436" y="1059582"/>
            <a:ext cx="6711654" cy="3146611"/>
          </a:xfrm>
        </p:spPr>
        <p:txBody>
          <a:bodyPr>
            <a:normAutofit fontScale="92500" lnSpcReduction="20000"/>
          </a:bodyPr>
          <a:lstStyle/>
          <a:p>
            <a:pPr algn="l" rtl="0"/>
            <a:endParaRPr lang="en-US" sz="2800" b="1" dirty="0">
              <a:solidFill>
                <a:srgbClr val="FFC000"/>
              </a:solidFill>
              <a:ea typeface="SimSun-ExtB" pitchFamily="49" charset="-122"/>
              <a:cs typeface="Times New Roman" pitchFamily="18" charset="0"/>
            </a:endParaRPr>
          </a:p>
          <a:p>
            <a:pPr algn="l" rtl="0"/>
            <a:r>
              <a:rPr lang="en-US" sz="2800" b="1" dirty="0">
                <a:solidFill>
                  <a:srgbClr val="FF3399"/>
                </a:solidFill>
                <a:ea typeface="SimSun-ExtB" pitchFamily="49" charset="-122"/>
                <a:cs typeface="Times New Roman" pitchFamily="18" charset="0"/>
              </a:rPr>
              <a:t>Manage postpartum hemorrhage and shock, if present</a:t>
            </a:r>
          </a:p>
          <a:p>
            <a:pPr algn="l" rtl="0">
              <a:buFont typeface="Arial" pitchFamily="34" charset="0"/>
              <a:buNone/>
            </a:pPr>
            <a:endParaRPr lang="en-US" sz="2800" b="1" dirty="0">
              <a:solidFill>
                <a:srgbClr val="FF3399"/>
              </a:solidFill>
              <a:ea typeface="SimSun-ExtB" pitchFamily="49" charset="-122"/>
              <a:cs typeface="Times New Roman" pitchFamily="18" charset="0"/>
            </a:endParaRPr>
          </a:p>
          <a:p>
            <a:pPr algn="l" rtl="0"/>
            <a:r>
              <a:rPr lang="en-US" sz="2800" b="1" dirty="0">
                <a:solidFill>
                  <a:srgbClr val="FF3399"/>
                </a:solidFill>
                <a:ea typeface="SimSun-ExtB" pitchFamily="49" charset="-122"/>
                <a:cs typeface="Times New Roman" pitchFamily="18" charset="0"/>
              </a:rPr>
              <a:t>Replace the uterus to its correct position</a:t>
            </a:r>
          </a:p>
          <a:p>
            <a:pPr algn="l" rtl="0"/>
            <a:endParaRPr lang="en-US" sz="2800" b="1" dirty="0">
              <a:solidFill>
                <a:srgbClr val="FF3399"/>
              </a:solidFill>
              <a:ea typeface="SimSun-ExtB" pitchFamily="49" charset="-122"/>
              <a:cs typeface="Times New Roman" pitchFamily="18" charset="0"/>
            </a:endParaRPr>
          </a:p>
          <a:p>
            <a:pPr algn="l" rtl="0"/>
            <a:r>
              <a:rPr lang="en-US" sz="2800" b="1" dirty="0">
                <a:solidFill>
                  <a:srgbClr val="FF3399"/>
                </a:solidFill>
                <a:ea typeface="SimSun-ExtB" pitchFamily="49" charset="-122"/>
                <a:cs typeface="Times New Roman" pitchFamily="18" charset="0"/>
              </a:rPr>
              <a:t>Prevent recurrent inversion</a:t>
            </a:r>
          </a:p>
          <a:p>
            <a:pPr algn="l" rtl="0"/>
            <a:endParaRPr lang="ar-JO" sz="2800" b="1" dirty="0">
              <a:solidFill>
                <a:srgbClr val="FF3399"/>
              </a:solidFill>
              <a:ea typeface="SimSun-ExtB" pitchFamily="49" charset="-122"/>
              <a:cs typeface="Times New Roman" pitchFamily="18" charset="0"/>
            </a:endParaRPr>
          </a:p>
          <a:p>
            <a:pPr algn="l" rtl="0"/>
            <a:endParaRPr lang="ar-JO" sz="2800" b="1" dirty="0">
              <a:solidFill>
                <a:srgbClr val="FFC000"/>
              </a:solidFill>
              <a:ea typeface="SimSun-ExtB" pitchFamily="49" charset="-122"/>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76</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201398600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81540"/>
            <a:ext cx="7992772" cy="3146611"/>
          </a:xfrm>
        </p:spPr>
        <p:txBody>
          <a:bodyPr>
            <a:noAutofit/>
          </a:bodyPr>
          <a:lstStyle/>
          <a:p>
            <a:pPr algn="l" rtl="0"/>
            <a:r>
              <a:rPr lang="en-US" sz="3600" dirty="0">
                <a:solidFill>
                  <a:srgbClr val="FF3399"/>
                </a:solidFill>
              </a:rPr>
              <a:t>Immediately Attempt to manually replace the Inverted uterus :</a:t>
            </a:r>
          </a:p>
          <a:p>
            <a:pPr algn="l" rtl="0">
              <a:buNone/>
            </a:pPr>
            <a:endParaRPr lang="en-US" sz="3600" dirty="0">
              <a:solidFill>
                <a:srgbClr val="FF0000"/>
              </a:solidFill>
            </a:endParaRPr>
          </a:p>
          <a:p>
            <a:pPr algn="l" rtl="0">
              <a:spcBef>
                <a:spcPct val="0"/>
              </a:spcBef>
              <a:buNone/>
            </a:pPr>
            <a:r>
              <a:rPr lang="en-US" sz="2800" dirty="0">
                <a:latin typeface="Times New Roman" pitchFamily="18" charset="0"/>
                <a:cs typeface="Times New Roman" pitchFamily="18" charset="0"/>
              </a:rPr>
              <a:t>- This is best accomplished by placing a hand inside the vagina and pushing the fundus with the fist along the long axis of the vagina toward the umbilicus (Johnson maneuver).</a:t>
            </a:r>
            <a:endParaRPr lang="ar-JO" sz="2800" dirty="0">
              <a:latin typeface="Times New Roman" pitchFamily="18" charset="0"/>
              <a:cs typeface="Times New Roman" pitchFamily="18" charset="0"/>
            </a:endParaRPr>
          </a:p>
          <a:p>
            <a:endParaRPr lang="ar-JO" sz="2800" dirty="0"/>
          </a:p>
          <a:p>
            <a:pPr algn="l" rtl="0"/>
            <a:endParaRPr lang="en-US" sz="2800" dirty="0"/>
          </a:p>
          <a:p>
            <a:pPr algn="l" rtl="0"/>
            <a:endParaRPr lang="ar-JO" sz="2800" dirty="0"/>
          </a:p>
        </p:txBody>
      </p:sp>
    </p:spTree>
    <p:extLst>
      <p:ext uri="{BB962C8B-B14F-4D97-AF65-F5344CB8AC3E}">
        <p14:creationId xmlns:p14="http://schemas.microsoft.com/office/powerpoint/2010/main" xmlns="" val="135667081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aissar\Desktop\Manual_replacement_of_uterine_inversion.jpg"/>
          <p:cNvPicPr>
            <a:picLocks noGrp="1" noChangeAspect="1" noChangeArrowheads="1"/>
          </p:cNvPicPr>
          <p:nvPr>
            <p:ph idx="1"/>
          </p:nvPr>
        </p:nvPicPr>
        <p:blipFill>
          <a:blip r:embed="rId2" cstate="print"/>
          <a:srcRect/>
          <a:stretch>
            <a:fillRect/>
          </a:stretch>
        </p:blipFill>
        <p:spPr bwMode="auto">
          <a:xfrm>
            <a:off x="0" y="0"/>
            <a:ext cx="9144000" cy="4894008"/>
          </a:xfrm>
          <a:prstGeom prst="rect">
            <a:avLst/>
          </a:prstGeom>
          <a:noFill/>
          <a:ln w="9525">
            <a:noFill/>
            <a:miter lim="800000"/>
            <a:headEnd/>
            <a:tailEnd/>
          </a:ln>
        </p:spPr>
      </p:pic>
    </p:spTree>
    <p:extLst>
      <p:ext uri="{BB962C8B-B14F-4D97-AF65-F5344CB8AC3E}">
        <p14:creationId xmlns:p14="http://schemas.microsoft.com/office/powerpoint/2010/main" xmlns="" val="85628119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392"/>
            <a:ext cx="8555629" cy="3655314"/>
          </a:xfrm>
        </p:spPr>
        <p:txBody>
          <a:bodyPr>
            <a:noAutofit/>
          </a:bodyPr>
          <a:lstStyle/>
          <a:p>
            <a:pPr algn="l" rtl="0"/>
            <a:r>
              <a:rPr lang="en-US" sz="3300" dirty="0">
                <a:solidFill>
                  <a:srgbClr val="FF3399"/>
                </a:solidFill>
              </a:rPr>
              <a:t>Discontinue uterotonic drugs ( oxytocin ) and give uterine relaxants </a:t>
            </a:r>
          </a:p>
          <a:p>
            <a:pPr algn="l" rtl="0"/>
            <a:endParaRPr lang="en-US" sz="2800" dirty="0"/>
          </a:p>
          <a:p>
            <a:pPr algn="l" rtl="0">
              <a:buFont typeface="Arial" pitchFamily="34" charset="0"/>
              <a:buNone/>
            </a:pPr>
            <a:r>
              <a:rPr lang="en-US" sz="2800" b="1" dirty="0">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Nitroglycerin</a:t>
            </a:r>
            <a:r>
              <a:rPr lang="en-US" sz="2800" dirty="0">
                <a:latin typeface="Times New Roman" pitchFamily="18" charset="0"/>
                <a:cs typeface="Times New Roman" pitchFamily="18" charset="0"/>
              </a:rPr>
              <a:t> (glyceryl trinitrate administered IV) . It has an extremely short half-life, which could be advantageous in women with severe hemorrhage and hemodynamic instability.</a:t>
            </a:r>
          </a:p>
          <a:p>
            <a:pPr algn="l" rtl="0">
              <a:buFont typeface="Arial" pitchFamily="34" charset="0"/>
              <a:buNone/>
            </a:pPr>
            <a:endParaRPr lang="en-US" sz="2800" dirty="0">
              <a:latin typeface="Times New Roman" pitchFamily="18" charset="0"/>
              <a:cs typeface="Times New Roman" pitchFamily="18" charset="0"/>
            </a:endParaRPr>
          </a:p>
          <a:p>
            <a:pPr algn="l" rtl="0">
              <a:buFont typeface="Arial" pitchFamily="34" charset="0"/>
              <a:buNone/>
            </a:pPr>
            <a:r>
              <a:rPr lang="en-US" sz="2800" dirty="0">
                <a:latin typeface="Times New Roman" pitchFamily="18" charset="0"/>
                <a:cs typeface="Times New Roman" pitchFamily="18" charset="0"/>
              </a:rPr>
              <a:t>   </a:t>
            </a:r>
            <a:r>
              <a:rPr lang="en-US" sz="2800" b="1" dirty="0">
                <a:solidFill>
                  <a:srgbClr val="FF3399"/>
                </a:solidFill>
                <a:latin typeface="Times New Roman" pitchFamily="18" charset="0"/>
                <a:cs typeface="Times New Roman" pitchFamily="18" charset="0"/>
              </a:rPr>
              <a:t>Terbutaline</a:t>
            </a:r>
            <a:r>
              <a:rPr lang="en-US" sz="2800" dirty="0">
                <a:solidFill>
                  <a:srgbClr val="FF3399"/>
                </a:solidFill>
                <a:latin typeface="Times New Roman" pitchFamily="18" charset="0"/>
                <a:cs typeface="Times New Roman" pitchFamily="18" charset="0"/>
              </a:rPr>
              <a:t> </a:t>
            </a:r>
            <a:r>
              <a:rPr lang="en-US" sz="2800" dirty="0">
                <a:latin typeface="Times New Roman" pitchFamily="18" charset="0"/>
                <a:cs typeface="Times New Roman" pitchFamily="18" charset="0"/>
              </a:rPr>
              <a:t>: IV or SC</a:t>
            </a:r>
          </a:p>
          <a:p>
            <a:pPr algn="l" rtl="0">
              <a:buFont typeface="Arial" pitchFamily="34" charset="0"/>
              <a:buNone/>
            </a:pPr>
            <a:r>
              <a:rPr lang="en-US" sz="2800" dirty="0">
                <a:latin typeface="Times New Roman" pitchFamily="18" charset="0"/>
                <a:cs typeface="Times New Roman" pitchFamily="18" charset="0"/>
              </a:rPr>
              <a:t>-   Manual replacement is then reattempted</a:t>
            </a:r>
            <a:endParaRPr lang="ar-JO" sz="2800" dirty="0"/>
          </a:p>
        </p:txBody>
      </p:sp>
    </p:spTree>
    <p:extLst>
      <p:ext uri="{BB962C8B-B14F-4D97-AF65-F5344CB8AC3E}">
        <p14:creationId xmlns:p14="http://schemas.microsoft.com/office/powerpoint/2010/main" xmlns="" val="33433877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a:blip r:embed="rId3">
            <a:alphaModFix/>
          </a:blip>
          <a:stretch>
            <a:fillRect/>
          </a:stretch>
        </p:blipFill>
        <p:spPr>
          <a:xfrm>
            <a:off x="152400" y="152400"/>
            <a:ext cx="7480851" cy="483870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لمحتوى 4"/>
          <p:cNvSpPr>
            <a:spLocks noGrp="1"/>
          </p:cNvSpPr>
          <p:nvPr>
            <p:ph idx="1"/>
          </p:nvPr>
        </p:nvSpPr>
        <p:spPr>
          <a:xfrm>
            <a:off x="323528" y="1383619"/>
            <a:ext cx="8686800" cy="3394472"/>
          </a:xfrm>
        </p:spPr>
        <p:txBody>
          <a:bodyPr/>
          <a:lstStyle/>
          <a:p>
            <a:pPr algn="l" rtl="0">
              <a:buFont typeface="Arial" pitchFamily="34" charset="0"/>
              <a:buNone/>
            </a:pPr>
            <a:r>
              <a:rPr lang="en-US" sz="2800" dirty="0">
                <a:latin typeface="Arial Rounded MT Bold" pitchFamily="34" charset="0"/>
                <a:cs typeface="Times New Roman" pitchFamily="18" charset="0"/>
              </a:rPr>
              <a:t> If the above measures to replace the uterus fail, then the patient should be taken promptly to the operating room to attempt surgical correction of the inversion.</a:t>
            </a:r>
          </a:p>
          <a:p>
            <a:pPr>
              <a:buFont typeface="Arial" pitchFamily="34" charset="0"/>
              <a:buNone/>
            </a:pPr>
            <a:endParaRPr lang="ar-JO"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80</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936885653"/>
      </p:ext>
    </p:extLst>
  </p:cSld>
  <p:clrMapOvr>
    <a:masterClrMapping/>
  </p:clrMapOvr>
  <p:transition spd="med">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F5451E-8778-144C-840D-60C168FE8F72}"/>
              </a:ext>
            </a:extLst>
          </p:cNvPr>
          <p:cNvSpPr>
            <a:spLocks noGrp="1"/>
          </p:cNvSpPr>
          <p:nvPr>
            <p:ph idx="1"/>
          </p:nvPr>
        </p:nvSpPr>
        <p:spPr>
          <a:xfrm>
            <a:off x="348686" y="335570"/>
            <a:ext cx="8128835" cy="3816353"/>
          </a:xfrm>
        </p:spPr>
        <p:txBody>
          <a:bodyPr>
            <a:normAutofit fontScale="92500" lnSpcReduction="20000"/>
          </a:bodyPr>
          <a:lstStyle/>
          <a:p>
            <a:pPr algn="l" rtl="0"/>
            <a:r>
              <a:rPr lang="en-US" sz="2500" b="1" dirty="0">
                <a:solidFill>
                  <a:srgbClr val="FF3399"/>
                </a:solidFill>
                <a:latin typeface="Arial-BoldMT"/>
              </a:rPr>
              <a:t>Establish adequate intravenous access and aggressive fluid/blood product resuscitation</a:t>
            </a:r>
            <a:r>
              <a:rPr lang="en-US" sz="2500" dirty="0">
                <a:solidFill>
                  <a:srgbClr val="FF3399"/>
                </a:solidFill>
                <a:latin typeface="ArialMT"/>
              </a:rPr>
              <a:t>:</a:t>
            </a:r>
            <a:endParaRPr lang="x-none" sz="2500" dirty="0">
              <a:solidFill>
                <a:srgbClr val="FF3399"/>
              </a:solidFill>
            </a:endParaRPr>
          </a:p>
          <a:p>
            <a:pPr algn="l" rtl="0"/>
            <a:endParaRPr lang="en-US" dirty="0">
              <a:solidFill>
                <a:srgbClr val="232323"/>
              </a:solidFill>
              <a:latin typeface="ArialMT"/>
            </a:endParaRPr>
          </a:p>
          <a:p>
            <a:pPr algn="l" rtl="0"/>
            <a:r>
              <a:rPr lang="en-US" dirty="0">
                <a:solidFill>
                  <a:srgbClr val="232323"/>
                </a:solidFill>
                <a:latin typeface="ArialMT"/>
              </a:rPr>
              <a:t> </a:t>
            </a:r>
            <a:r>
              <a:rPr lang="en-US" dirty="0">
                <a:latin typeface="ArialMT"/>
              </a:rPr>
              <a:t>placement of two large bore intravenous lines (eg, at least one intravenous catheter should be 16-gauge) and </a:t>
            </a:r>
            <a:r>
              <a:rPr lang="en-US" dirty="0">
                <a:solidFill>
                  <a:srgbClr val="FF3399"/>
                </a:solidFill>
                <a:latin typeface="ArialMT"/>
              </a:rPr>
              <a:t>begin infusion of crystalloid to support blood pressure.</a:t>
            </a:r>
          </a:p>
          <a:p>
            <a:pPr algn="l" rtl="0"/>
            <a:r>
              <a:rPr lang="en-US" dirty="0">
                <a:latin typeface="ArialMT"/>
              </a:rPr>
              <a:t> Draw blood for baseline laboratory tests, including a complete blood count and coagulation studies (fibrinogen concentration,</a:t>
            </a:r>
            <a:r>
              <a:rPr lang="en-US" sz="1800" dirty="0">
                <a:latin typeface="ArialMT"/>
              </a:rPr>
              <a:t> prothrombin time, activated partial thromboplastin time).</a:t>
            </a:r>
          </a:p>
          <a:p>
            <a:pPr algn="l" rtl="0"/>
            <a:r>
              <a:rPr lang="en-US" sz="1800" dirty="0">
                <a:latin typeface="ArialMT"/>
              </a:rPr>
              <a:t> Blood should be administered, as needed, to treat hypovolemia and prevent cardiovascular collapse.</a:t>
            </a:r>
            <a:endParaRPr lang="x-none" sz="2400" dirty="0"/>
          </a:p>
        </p:txBody>
      </p:sp>
    </p:spTree>
    <p:extLst>
      <p:ext uri="{BB962C8B-B14F-4D97-AF65-F5344CB8AC3E}">
        <p14:creationId xmlns:p14="http://schemas.microsoft.com/office/powerpoint/2010/main" xmlns="" val="404658884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عنصر نائب للمحتوى 4"/>
          <p:cNvSpPr>
            <a:spLocks noGrp="1"/>
          </p:cNvSpPr>
          <p:nvPr>
            <p:ph idx="1"/>
          </p:nvPr>
        </p:nvSpPr>
        <p:spPr>
          <a:xfrm>
            <a:off x="285750" y="1125142"/>
            <a:ext cx="8572500" cy="1907381"/>
          </a:xfrm>
        </p:spPr>
        <p:txBody>
          <a:bodyPr>
            <a:noAutofit/>
          </a:bodyPr>
          <a:lstStyle/>
          <a:p>
            <a:pPr rtl="0">
              <a:buFont typeface="Arial" pitchFamily="34" charset="0"/>
              <a:buNone/>
            </a:pPr>
            <a:r>
              <a:rPr lang="en-US" sz="3600" b="1" i="1" dirty="0">
                <a:solidFill>
                  <a:srgbClr val="FF3399"/>
                </a:solidFill>
                <a:latin typeface="Times New Roman" pitchFamily="18" charset="0"/>
                <a:cs typeface="Times New Roman" pitchFamily="18" charset="0"/>
              </a:rPr>
              <a:t>Management of the placenta </a:t>
            </a:r>
          </a:p>
          <a:p>
            <a:pPr algn="l" rtl="0">
              <a:buFont typeface="Arial" pitchFamily="34" charset="0"/>
              <a:buNone/>
            </a:pPr>
            <a:endParaRPr lang="en-US" sz="2800" dirty="0">
              <a:latin typeface="Times New Roman" pitchFamily="18" charset="0"/>
              <a:cs typeface="Times New Roman" pitchFamily="18" charset="0"/>
            </a:endParaRPr>
          </a:p>
          <a:p>
            <a:pPr algn="l" rtl="0">
              <a:buFont typeface="Arial" pitchFamily="34" charset="0"/>
              <a:buNone/>
            </a:pPr>
            <a:r>
              <a:rPr lang="en-US" sz="3200" dirty="0">
                <a:latin typeface="Times New Roman" pitchFamily="18" charset="0"/>
                <a:cs typeface="Times New Roman" pitchFamily="18" charset="0"/>
              </a:rPr>
              <a:t>After the uterus has been replaced, the most conservative approach is to await spontaneous separation of the placenta, and performing manual extraction for usual obstetric indications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hemorrhage, prolonged third stage).</a:t>
            </a:r>
            <a:endParaRPr lang="ar-JO" sz="3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82</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1833833946"/>
      </p:ext>
    </p:extLst>
  </p:cSld>
  <p:clrMapOvr>
    <a:masterClrMapping/>
  </p:clrMapOvr>
  <p:transition spd="med">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لمحتوى 4"/>
          <p:cNvSpPr>
            <a:spLocks noGrp="1"/>
          </p:cNvSpPr>
          <p:nvPr>
            <p:ph idx="1"/>
          </p:nvPr>
        </p:nvSpPr>
        <p:spPr>
          <a:xfrm>
            <a:off x="179512" y="200973"/>
            <a:ext cx="8572500" cy="3394472"/>
          </a:xfrm>
        </p:spPr>
        <p:txBody>
          <a:bodyPr>
            <a:noAutofit/>
          </a:bodyPr>
          <a:lstStyle/>
          <a:p>
            <a:pPr algn="l" rtl="0">
              <a:buFont typeface="Arial" pitchFamily="34" charset="0"/>
              <a:buNone/>
            </a:pPr>
            <a:r>
              <a:rPr lang="en-US" sz="4400" b="1" i="1" dirty="0">
                <a:solidFill>
                  <a:srgbClr val="FF3399"/>
                </a:solidFill>
                <a:latin typeface="Times New Roman" pitchFamily="18" charset="0"/>
                <a:cs typeface="Times New Roman" pitchFamily="18" charset="0"/>
              </a:rPr>
              <a:t>After Correction of Inversion :</a:t>
            </a:r>
          </a:p>
          <a:p>
            <a:pPr algn="l" rtl="0">
              <a:buFont typeface="Arial" pitchFamily="34" charset="0"/>
              <a:buNone/>
            </a:pPr>
            <a:r>
              <a:rPr lang="en-US" sz="4000" b="1" dirty="0">
                <a:latin typeface="Times New Roman" pitchFamily="18" charset="0"/>
                <a:cs typeface="Times New Roman" pitchFamily="18" charset="0"/>
              </a:rPr>
              <a:t> </a:t>
            </a:r>
          </a:p>
          <a:p>
            <a:pPr algn="l" rtl="0">
              <a:buFont typeface="Arial" pitchFamily="34" charset="0"/>
              <a:buNone/>
            </a:pPr>
            <a:r>
              <a:rPr lang="en-US" sz="3200" dirty="0">
                <a:solidFill>
                  <a:srgbClr val="FF3399"/>
                </a:solidFill>
                <a:latin typeface="Times New Roman" pitchFamily="18" charset="0"/>
                <a:cs typeface="Times New Roman" pitchFamily="18" charset="0"/>
              </a:rPr>
              <a:t>Atony </a:t>
            </a:r>
            <a:r>
              <a:rPr lang="en-US" sz="3200" dirty="0">
                <a:latin typeface="Times New Roman" pitchFamily="18" charset="0"/>
                <a:cs typeface="Times New Roman" pitchFamily="18" charset="0"/>
              </a:rPr>
              <a:t>is common after restoration of the normal uterine position. Once placental removal has been successfully accomplished, </a:t>
            </a:r>
            <a:r>
              <a:rPr lang="en-US" sz="3200" dirty="0">
                <a:solidFill>
                  <a:srgbClr val="FF3399"/>
                </a:solidFill>
                <a:latin typeface="Times New Roman" pitchFamily="18" charset="0"/>
                <a:cs typeface="Times New Roman" pitchFamily="18" charset="0"/>
              </a:rPr>
              <a:t>uterotonic </a:t>
            </a:r>
            <a:r>
              <a:rPr lang="en-US" sz="3200" dirty="0">
                <a:latin typeface="Times New Roman" pitchFamily="18" charset="0"/>
                <a:cs typeface="Times New Roman" pitchFamily="18" charset="0"/>
              </a:rPr>
              <a:t>agents are administered to induce myometrial contraction and maintain uterine involution, thereby impeding reinversion and reducing the risk of hemorrhage</a:t>
            </a:r>
            <a:endParaRPr lang="ar-JO"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DC958907-F4F8-4A4F-A4BC-A3F5C174694C}" type="slidenum">
              <a:rPr kumimoji="0" lang="ar-JO"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Arial" panose="020B0604020202020204" pitchFamily="34" charset="0"/>
              </a:rPr>
              <a:pPr marL="0" marR="0" lvl="0" indent="0" algn="ctr" defTabSz="914400" rtl="1" eaLnBrk="1" fontAlgn="auto" latinLnBrk="0" hangingPunct="1">
                <a:lnSpc>
                  <a:spcPct val="100000"/>
                </a:lnSpc>
                <a:spcBef>
                  <a:spcPts val="0"/>
                </a:spcBef>
                <a:spcAft>
                  <a:spcPts val="0"/>
                </a:spcAft>
                <a:buClrTx/>
                <a:buSzTx/>
                <a:buFontTx/>
                <a:buNone/>
                <a:tabLst/>
                <a:defRPr/>
              </a:pPr>
              <a:t>83</a:t>
            </a:fld>
            <a:endParaRPr kumimoji="0" lang="ar-JO" sz="2801" b="0" i="0" u="none" strike="noStrike" kern="1200" cap="none" spc="0" normalizeH="0" baseline="0" noProof="0">
              <a:ln>
                <a:noFill/>
              </a:ln>
              <a:solidFill>
                <a:prstClr val="white">
                  <a:tint val="75000"/>
                </a:prstClr>
              </a:solidFill>
              <a:effectLst/>
              <a:uLnTx/>
              <a:uFillTx/>
              <a:latin typeface="Century Gothic" panose="020B0502020202020204"/>
              <a:ea typeface="+mn-ea"/>
              <a:cs typeface="Arial" panose="020B0604020202020204" pitchFamily="34" charset="0"/>
            </a:endParaRPr>
          </a:p>
        </p:txBody>
      </p:sp>
    </p:spTree>
    <p:extLst>
      <p:ext uri="{BB962C8B-B14F-4D97-AF65-F5344CB8AC3E}">
        <p14:creationId xmlns:p14="http://schemas.microsoft.com/office/powerpoint/2010/main" xmlns="" val="2659010565"/>
      </p:ext>
    </p:extLst>
  </p:cSld>
  <p:clrMapOvr>
    <a:masterClrMapping/>
  </p:clrMapOvr>
  <p:transition spd="med">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24" y="133985"/>
            <a:ext cx="8229600" cy="857250"/>
          </a:xfrm>
        </p:spPr>
        <p:txBody>
          <a:bodyPr/>
          <a:lstStyle/>
          <a:p>
            <a:r>
              <a:rPr lang="en-US" sz="2800" b="1" dirty="0">
                <a:solidFill>
                  <a:schemeClr val="tx2">
                    <a:lumMod val="75000"/>
                  </a:schemeClr>
                </a:solidFill>
                <a:latin typeface="Arial-BoldMT"/>
              </a:rPr>
              <a:t>Secondary (surgical) interventions:</a:t>
            </a:r>
            <a:endParaRPr lang="ar-JO" sz="2800" dirty="0">
              <a:solidFill>
                <a:schemeClr val="tx2">
                  <a:lumMod val="75000"/>
                </a:schemeClr>
              </a:solidFill>
            </a:endParaRPr>
          </a:p>
        </p:txBody>
      </p:sp>
      <p:sp>
        <p:nvSpPr>
          <p:cNvPr id="3" name="Content Placeholder 2"/>
          <p:cNvSpPr>
            <a:spLocks noGrp="1"/>
          </p:cNvSpPr>
          <p:nvPr>
            <p:ph idx="1"/>
          </p:nvPr>
        </p:nvSpPr>
        <p:spPr>
          <a:xfrm>
            <a:off x="0" y="1173558"/>
            <a:ext cx="8892480" cy="3629862"/>
          </a:xfrm>
        </p:spPr>
        <p:txBody>
          <a:bodyPr>
            <a:noAutofit/>
          </a:bodyPr>
          <a:lstStyle/>
          <a:p>
            <a:pPr marL="457200" indent="-457200" algn="l" rtl="0">
              <a:buFont typeface="+mj-lt"/>
              <a:buAutoNum type="arabicParenR"/>
            </a:pPr>
            <a:r>
              <a:rPr lang="en-US" sz="2100" dirty="0" err="1">
                <a:latin typeface="Arial Rounded MT Bold" panose="020F0704030504030204" pitchFamily="34" charset="77"/>
              </a:rPr>
              <a:t>Hantington</a:t>
            </a:r>
            <a:r>
              <a:rPr lang="en-US" sz="2100" dirty="0">
                <a:latin typeface="Arial Rounded MT Bold" panose="020F0704030504030204" pitchFamily="34" charset="77"/>
              </a:rPr>
              <a:t> procedure.</a:t>
            </a:r>
          </a:p>
          <a:p>
            <a:pPr marL="457200" indent="-457200" algn="l" rtl="0">
              <a:buFont typeface="+mj-lt"/>
              <a:buAutoNum type="arabicParenR"/>
            </a:pPr>
            <a:r>
              <a:rPr lang="en-US" sz="2100" dirty="0" err="1">
                <a:latin typeface="Arial Rounded MT Bold" panose="020F0704030504030204" pitchFamily="34" charset="77"/>
              </a:rPr>
              <a:t>Haultain</a:t>
            </a:r>
            <a:r>
              <a:rPr lang="en-US" sz="2100" dirty="0">
                <a:latin typeface="Arial Rounded MT Bold" panose="020F0704030504030204" pitchFamily="34" charset="77"/>
              </a:rPr>
              <a:t> procedure.</a:t>
            </a:r>
          </a:p>
          <a:p>
            <a:pPr marL="457200" indent="-457200" algn="l" rtl="0">
              <a:buFont typeface="+mj-lt"/>
              <a:buAutoNum type="arabicParenR"/>
            </a:pPr>
            <a:r>
              <a:rPr lang="en-US" sz="2100" dirty="0">
                <a:latin typeface="Arial Rounded MT Bold" panose="020F0704030504030204" pitchFamily="34" charset="77"/>
              </a:rPr>
              <a:t>Hydrostatic reduction (if both are not possible)</a:t>
            </a:r>
            <a:endParaRPr lang="ar-JO" sz="2100" dirty="0">
              <a:latin typeface="Arial Rounded MT Bold" panose="020F0704030504030204" pitchFamily="34" charset="77"/>
            </a:endParaRPr>
          </a:p>
        </p:txBody>
      </p:sp>
    </p:spTree>
    <p:extLst>
      <p:ext uri="{BB962C8B-B14F-4D97-AF65-F5344CB8AC3E}">
        <p14:creationId xmlns:p14="http://schemas.microsoft.com/office/powerpoint/2010/main" xmlns="" val="110708006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76"/>
          <p:cNvPicPr preferRelativeResize="0"/>
          <p:nvPr/>
        </p:nvPicPr>
        <p:blipFill>
          <a:blip r:embed="rId3">
            <a:alphaModFix/>
          </a:blip>
          <a:stretch>
            <a:fillRect/>
          </a:stretch>
        </p:blipFill>
        <p:spPr>
          <a:xfrm>
            <a:off x="0" y="-152399"/>
            <a:ext cx="9144000" cy="5295899"/>
          </a:xfrm>
          <a:prstGeom prst="rect">
            <a:avLst/>
          </a:prstGeom>
          <a:noFill/>
          <a:ln>
            <a:noFill/>
          </a:ln>
        </p:spPr>
      </p:pic>
      <p:sp>
        <p:nvSpPr>
          <p:cNvPr id="11266" name="AutoShape 2" descr="5 Thank-You Letters to Send to People in Your Network Who Matt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مستطيل 3"/>
          <p:cNvSpPr/>
          <p:nvPr/>
        </p:nvSpPr>
        <p:spPr>
          <a:xfrm>
            <a:off x="3274209" y="2110085"/>
            <a:ext cx="184731" cy="923330"/>
          </a:xfrm>
          <a:prstGeom prst="rect">
            <a:avLst/>
          </a:prstGeom>
          <a:noFill/>
        </p:spPr>
        <p:txBody>
          <a:bodyPr wrap="none" lIns="91440" tIns="45720" rIns="91440" bIns="45720">
            <a:spAutoFit/>
          </a:bodyPr>
          <a:lstStyle/>
          <a:p>
            <a:pPr algn="ctr"/>
            <a:endParaRPr lang="ar-S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مستطيل 4"/>
          <p:cNvSpPr/>
          <p:nvPr/>
        </p:nvSpPr>
        <p:spPr>
          <a:xfrm>
            <a:off x="1019503" y="1447931"/>
            <a:ext cx="5209967" cy="923330"/>
          </a:xfrm>
          <a:prstGeom prst="rect">
            <a:avLst/>
          </a:prstGeom>
          <a:noFill/>
        </p:spPr>
        <p:txBody>
          <a:bodyPr wrap="square" lIns="91440" tIns="45720" rIns="91440" bIns="45720">
            <a:spAutoFit/>
          </a:bodyPr>
          <a:lstStyle/>
          <a:p>
            <a:pPr algn="ctr"/>
            <a:r>
              <a:rPr lang="en-A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ar-S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 b="1" u="sng">
                <a:solidFill>
                  <a:srgbClr val="FF0000"/>
                </a:solidFill>
              </a:rPr>
              <a:t>Obstetric haemorrhage</a:t>
            </a:r>
            <a:endParaRPr b="1" u="sng">
              <a:solidFill>
                <a:srgbClr val="FF0000"/>
              </a:solidFill>
            </a:endParaRPr>
          </a:p>
          <a:p>
            <a:pPr marL="0" lvl="0" indent="0" algn="l" rtl="0">
              <a:spcBef>
                <a:spcPts val="1600"/>
              </a:spcBef>
              <a:spcAft>
                <a:spcPts val="0"/>
              </a:spcAft>
              <a:buNone/>
            </a:pPr>
            <a:r>
              <a:rPr lang="ar" b="1">
                <a:solidFill>
                  <a:srgbClr val="351C75"/>
                </a:solidFill>
              </a:rPr>
              <a:t>Obstetric haemorrhage is a leading cause of maternal mortality worldwide and is responsible for up to 50% of maternal deaths in some countries. In the UK it is responsible for approximately 10% of all direct maternal deaths.</a:t>
            </a:r>
            <a:endParaRPr b="1">
              <a:solidFill>
                <a:srgbClr val="351C75"/>
              </a:solidFill>
            </a:endParaRPr>
          </a:p>
          <a:p>
            <a:pPr marL="0" lvl="0" indent="0" algn="l" rtl="0">
              <a:spcBef>
                <a:spcPts val="1600"/>
              </a:spcBef>
              <a:spcAft>
                <a:spcPts val="1600"/>
              </a:spcAft>
              <a:buNone/>
            </a:pPr>
            <a:endParaRPr/>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211</TotalTime>
  <Words>3415</Words>
  <PresentationFormat>عرض على الشاشة (9:16)‏</PresentationFormat>
  <Paragraphs>294</Paragraphs>
  <Slides>85</Slides>
  <Notes>51</Notes>
  <HiddenSlides>0</HiddenSlides>
  <MMClips>0</MMClips>
  <ScaleCrop>false</ScaleCrop>
  <HeadingPairs>
    <vt:vector size="4" baseType="variant">
      <vt:variant>
        <vt:lpstr>سمة</vt:lpstr>
      </vt:variant>
      <vt:variant>
        <vt:i4>1</vt:i4>
      </vt:variant>
      <vt:variant>
        <vt:lpstr>عناوين الشرائح</vt:lpstr>
      </vt:variant>
      <vt:variant>
        <vt:i4>85</vt:i4>
      </vt:variant>
    </vt:vector>
  </HeadingPairs>
  <TitlesOfParts>
    <vt:vector size="86" baseType="lpstr">
      <vt:lpstr>وافر</vt:lpstr>
      <vt:lpstr>obstetric shock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CAN WE DEPEND ON AMOUNT OF BLEEDING TO DERTERMIND SEVERITY???????</vt:lpstr>
      <vt:lpstr>maTERNAL HYPOTENIOS &amp; FHR</vt:lpstr>
      <vt:lpstr>الشريحة 20</vt:lpstr>
      <vt:lpstr>الشريحة 21</vt:lpstr>
      <vt:lpstr>الشريحة 22</vt:lpstr>
      <vt:lpstr>الشريحة 23</vt:lpstr>
      <vt:lpstr>الشريحة 24</vt:lpstr>
      <vt:lpstr>الشريحة 25</vt:lpstr>
      <vt:lpstr>الشريحة 26</vt:lpstr>
      <vt:lpstr>PRINCIPLE CAUSES OF NEONATAL MORBIDITY AND MORTALITY RELATED TOOO?????</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Sepsis</vt:lpstr>
      <vt:lpstr>الشريحة 41</vt:lpstr>
      <vt:lpstr>الشريحة 42</vt:lpstr>
      <vt:lpstr>الشريحة 43</vt:lpstr>
      <vt:lpstr>الشريحة 44</vt:lpstr>
      <vt:lpstr>الشريحة 45</vt:lpstr>
      <vt:lpstr>الشريحة 46</vt:lpstr>
      <vt:lpstr>الشريحة 47</vt:lpstr>
      <vt:lpstr>Amniotic fluid embolism</vt:lpstr>
      <vt:lpstr>الشريحة 49</vt:lpstr>
      <vt:lpstr>الشريحة 50</vt:lpstr>
      <vt:lpstr>Risk factors </vt:lpstr>
      <vt:lpstr>Diagnosis </vt:lpstr>
      <vt:lpstr>DDx</vt:lpstr>
      <vt:lpstr>Management </vt:lpstr>
      <vt:lpstr>الشريحة 55</vt:lpstr>
      <vt:lpstr>الشريحة 56</vt:lpstr>
      <vt:lpstr>Definition</vt:lpstr>
      <vt:lpstr>Uterine inversion </vt:lpstr>
      <vt:lpstr>Pathogenesis:</vt:lpstr>
      <vt:lpstr>الشريحة 60</vt:lpstr>
      <vt:lpstr>الشريحة 61</vt:lpstr>
      <vt:lpstr>CLASSIFICATION</vt:lpstr>
      <vt:lpstr>According to uterine inversion severity</vt:lpstr>
      <vt:lpstr>الشريحة 64</vt:lpstr>
      <vt:lpstr>الشريحة 65</vt:lpstr>
      <vt:lpstr>According to timing of the event</vt:lpstr>
      <vt:lpstr>Clinical presentation</vt:lpstr>
      <vt:lpstr>الشريحة 68</vt:lpstr>
      <vt:lpstr>الشريحة 69</vt:lpstr>
      <vt:lpstr>الشريحة 70</vt:lpstr>
      <vt:lpstr>الشريحة 71</vt:lpstr>
      <vt:lpstr>Diagnosis</vt:lpstr>
      <vt:lpstr>Diagnosis (cont.)</vt:lpstr>
      <vt:lpstr>Differential diagnosis</vt:lpstr>
      <vt:lpstr>Management</vt:lpstr>
      <vt:lpstr>Goals </vt:lpstr>
      <vt:lpstr>الشريحة 77</vt:lpstr>
      <vt:lpstr>الشريحة 78</vt:lpstr>
      <vt:lpstr>الشريحة 79</vt:lpstr>
      <vt:lpstr>الشريحة 80</vt:lpstr>
      <vt:lpstr>الشريحة 81</vt:lpstr>
      <vt:lpstr>الشريحة 82</vt:lpstr>
      <vt:lpstr>الشريحة 83</vt:lpstr>
      <vt:lpstr>Secondary (surgical) interventions:</vt:lpstr>
      <vt:lpstr>الشريحة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Obstetric shock</dc:title>
  <dc:creator>ad</dc:creator>
  <cp:lastModifiedBy>ad</cp:lastModifiedBy>
  <cp:revision>19</cp:revision>
  <dcterms:modified xsi:type="dcterms:W3CDTF">2020-08-04T09:55:35Z</dcterms:modified>
</cp:coreProperties>
</file>