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5"/>
  </p:notesMasterIdLst>
  <p:handoutMasterIdLst>
    <p:handoutMasterId r:id="rId36"/>
  </p:handoutMasterIdLst>
  <p:sldIdLst>
    <p:sldId id="307" r:id="rId2"/>
    <p:sldId id="300" r:id="rId3"/>
    <p:sldId id="265" r:id="rId4"/>
    <p:sldId id="266" r:id="rId5"/>
    <p:sldId id="267" r:id="rId6"/>
    <p:sldId id="268" r:id="rId7"/>
    <p:sldId id="270" r:id="rId8"/>
    <p:sldId id="269" r:id="rId9"/>
    <p:sldId id="308" r:id="rId10"/>
    <p:sldId id="289" r:id="rId11"/>
    <p:sldId id="291" r:id="rId12"/>
    <p:sldId id="306" r:id="rId13"/>
    <p:sldId id="303" r:id="rId14"/>
    <p:sldId id="304" r:id="rId15"/>
    <p:sldId id="293" r:id="rId16"/>
    <p:sldId id="271" r:id="rId17"/>
    <p:sldId id="272" r:id="rId18"/>
    <p:sldId id="305" r:id="rId19"/>
    <p:sldId id="274" r:id="rId20"/>
    <p:sldId id="275" r:id="rId21"/>
    <p:sldId id="276" r:id="rId22"/>
    <p:sldId id="283" r:id="rId23"/>
    <p:sldId id="285" r:id="rId24"/>
    <p:sldId id="287" r:id="rId25"/>
    <p:sldId id="298" r:id="rId26"/>
    <p:sldId id="299" r:id="rId27"/>
    <p:sldId id="277" r:id="rId28"/>
    <p:sldId id="278" r:id="rId29"/>
    <p:sldId id="279" r:id="rId30"/>
    <p:sldId id="281" r:id="rId31"/>
    <p:sldId id="295" r:id="rId32"/>
    <p:sldId id="296" r:id="rId33"/>
    <p:sldId id="309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7" autoAdjust="0"/>
    <p:restoredTop sz="98057" autoAdjust="0"/>
  </p:normalViewPr>
  <p:slideViewPr>
    <p:cSldViewPr>
      <p:cViewPr varScale="1">
        <p:scale>
          <a:sx n="62" d="100"/>
          <a:sy n="62" d="100"/>
        </p:scale>
        <p:origin x="17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C092092B-378C-A6FD-684E-C5C104E6AC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E663333D-4A15-C5ED-011B-11227BE70D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0D45BDAF-5E3B-EB90-C9F2-F23C309307D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C2812A78-07FA-EA68-4D90-7ABE028D87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711D9CA-5D57-4F47-9139-ED7D3D2B3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50F0AF4-1F41-4383-5733-7795CC3231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BA74F6C2-B1A4-8626-8250-3BD3F38EC3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60E36B9B-F6C8-DB7C-4E8D-15B7FDECD3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F0954435-5FFE-D4DC-1504-D8E8CD7F80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xmlns="" id="{7F56B9B7-F6D1-B32C-FB49-A4A51CD1A4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xmlns="" id="{0B62E333-8528-48A3-34C8-24242994E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FA0355B-D976-441D-9C76-4D819834A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48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59278053-EBD9-0698-F695-F58AC6FA0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364578DC-5DE9-45D5-B25B-B321F9285CAC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82AFC5F7-8494-62C9-A8FF-280DCAB28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A4221FAA-DF35-C4FD-336D-640AE8BC0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2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24A5CFFB-DFB1-C348-A876-9B8DF0C61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8DD902B2-326E-448C-87BD-EC533E181111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3FF25C1E-15BC-6B60-B161-C3D918F22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4A9436E1-D463-0CBA-7287-593AB9469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840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1893F5C0-3FA8-FFBA-F650-4E98CF64C128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6F2BC36-912A-D6AD-228A-2A30B8940B5B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D6E4713-BDF3-D82B-8FED-A2A066B6AEE8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xmlns="" id="{4024606A-8695-24DB-6425-C05A200E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0FFF1-3474-4CF8-AE30-C5198FAF0089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xmlns="" id="{DB6B8C14-90C3-D3A9-2103-FBE51BE62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7FAACF-CDF9-476D-A780-AE065E0E40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xmlns="" id="{31773904-AE80-6E9E-0DF4-B15416C301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2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xmlns="" id="{B73160E7-FF96-21DD-84F6-C47D4D3B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A033-5F11-4FC1-AA3D-CE41C67838A1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xmlns="" id="{85EE48C5-2E53-2599-EA04-13C675BA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xmlns="" id="{263DE7F1-1B3C-E793-F868-3FA0798E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286C-7EE9-4948-9AD2-F135E7D28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48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xmlns="" id="{A169056E-6C8C-375C-A74C-D20829A2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C5F6-F581-4BB8-BC2F-C1A91C81372D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xmlns="" id="{B6CAC6F6-D04A-9ED5-5EAD-D0565510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xmlns="" id="{1D59FF18-CA08-16BA-C2DD-5B99329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FA18D-A055-4650-BF33-BC2FD8AEF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3">
            <a:extLst>
              <a:ext uri="{FF2B5EF4-FFF2-40B4-BE49-F238E27FC236}">
                <a16:creationId xmlns:a16="http://schemas.microsoft.com/office/drawing/2014/main" xmlns="" id="{C4CB53AF-9F2F-B2BB-36EA-A44925C4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D858-FEFA-431D-85AA-DBAC86E13E68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xmlns="" id="{D6C65AE3-933C-C45F-8CBF-C240EC84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xmlns="" id="{D06405B0-0F4B-93A5-E230-04365CEB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EA783-BA7E-44AE-91C3-F17154BFA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84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52C4627-7179-4858-A6C4-D57C3076CB5B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CE88004-0D33-BC7E-0A42-2A00591D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EA00-2FB3-47BF-AE19-5AF79B730514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CF20CB9-A973-47F2-0A50-8F3658E7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3BCEAE-CB1D-65A2-2FEB-195F0CE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249B9-BFCE-4895-BEDF-E81558717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66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xmlns="" id="{7208EC1D-F930-99BE-DD40-9B7C16B6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1060-2D8F-4002-BFF4-E8365B4DC6EF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xmlns="" id="{DED05E12-109C-7084-3AC8-97EC99F0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xmlns="" id="{A6C2B6E7-5F7C-897A-0D46-028B2CFE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60E6-B52F-4E48-99F4-11B496787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11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45A0949-CF3A-C96E-0838-26988309F5B3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CA70AB8-9DAC-9F4F-A5CB-090DF495AD39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4D06B27F-12DE-31FC-330D-218E6783B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BD11B3-B7A9-4826-BFFC-95A6E59C21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xmlns="" id="{2154104F-0817-9984-299F-1AF791CB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3E96A89A-CC3E-B499-4576-AB0AD3311F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6CABD-7F9B-4185-B93C-FFA9D6297C34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00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xmlns="" id="{9ACE0884-2FD0-1DBE-0F93-B2705BDC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DB81-C9BA-445B-AE59-F1E79213D17D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xmlns="" id="{588071E2-EDA4-47F8-DB44-9A54B2C3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xmlns="" id="{46F0EE0D-5601-E59A-FF4F-46D310C2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C0FF5-7C50-44A0-B91F-16F114A73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7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xmlns="" id="{78057E47-92D7-D7C3-8E86-503111B3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6655-74C7-4D8B-97FE-0FC52D037DF0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xmlns="" id="{4FF94A0D-05D8-CBB7-D106-76ACF2D5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xmlns="" id="{120997D1-F725-A3E0-C044-08C45C94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88A99-30A9-4FB6-B7EA-47895DFA3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26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3">
            <a:extLst>
              <a:ext uri="{FF2B5EF4-FFF2-40B4-BE49-F238E27FC236}">
                <a16:creationId xmlns:a16="http://schemas.microsoft.com/office/drawing/2014/main" xmlns="" id="{1A84A373-3EE6-D910-E0E3-C91A264D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68ED-732F-464D-8DED-B41FB5B779C5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xmlns="" id="{C0A8394B-8500-B486-718A-B40E298F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xmlns="" id="{4D52B954-A223-B0DA-5D84-208B1BE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C6AD9-6409-4AB6-9D38-BEA9F94A6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xmlns="" id="{B1C5DAE8-6EC2-0073-0A2B-1F816AF9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0CA8-9922-4C4A-9A13-F4A42310D674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xmlns="" id="{E22F3F4C-9A26-466B-6FFE-3E459A79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xmlns="" id="{3551C960-4F67-D151-4346-9740C92C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C30A4-1588-4527-A76B-FC71170D0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09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xmlns="" id="{A7DF4AC6-47E6-808F-EC49-B71CD6BC37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xmlns="" id="{66CAD5C0-4BBA-67FF-E848-81DD49B29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BF8F71-6FD8-48FD-B93E-77427F763875}" type="datetime1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718C676C-AC6B-CD19-B6C2-B1106EADC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F778B772-0A1D-DCFF-75EA-FDB6A9181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fld id="{562E5215-CFF7-483E-8102-745E6B9C72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xmlns="" id="{ABE68733-4D72-5713-D70C-17650ED9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05" r:id="rId2"/>
    <p:sldLayoutId id="2147483814" r:id="rId3"/>
    <p:sldLayoutId id="2147483806" r:id="rId4"/>
    <p:sldLayoutId id="2147483815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r" rtl="1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ts val="300"/>
        </a:spcBef>
        <a:spcAft>
          <a:spcPct val="0"/>
        </a:spcAft>
        <a:buClr>
          <a:srgbClr val="C08BD8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r" rtl="1" eaLnBrk="0" fontAlgn="base" hangingPunct="0">
        <a:spcBef>
          <a:spcPts val="300"/>
        </a:spcBef>
        <a:spcAft>
          <a:spcPct val="0"/>
        </a:spcAft>
        <a:buClr>
          <a:srgbClr val="A073B4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eaLnBrk="0" fontAlgn="base" hangingPunct="0">
        <a:spcBef>
          <a:spcPts val="300"/>
        </a:spcBef>
        <a:spcAft>
          <a:spcPct val="0"/>
        </a:spcAft>
        <a:buClr>
          <a:srgbClr val="C08BD8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eaLnBrk="0" fontAlgn="base" hangingPunct="0">
        <a:spcBef>
          <a:spcPts val="338"/>
        </a:spcBef>
        <a:spcAft>
          <a:spcPct val="0"/>
        </a:spcAft>
        <a:buClr>
          <a:srgbClr val="C08BD8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8A99-30A9-4FB6-B7EA-47895DFA32E0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59" y="404664"/>
            <a:ext cx="417646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Cataract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057934"/>
            <a:ext cx="63367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Done by :-</a:t>
            </a:r>
          </a:p>
          <a:p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Walid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Azayzeh</a:t>
            </a:r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Monther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Al-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Qatawneh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7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>
            <a:extLst>
              <a:ext uri="{FF2B5EF4-FFF2-40B4-BE49-F238E27FC236}">
                <a16:creationId xmlns:a16="http://schemas.microsoft.com/office/drawing/2014/main" xmlns="" id="{C536C8AC-4191-9C9F-74B1-57AA785A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96850"/>
            <a:ext cx="3063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Times New Roman" panose="02020603050405020304" pitchFamily="18" charset="0"/>
              </a:rPr>
              <a:t>Nuclear cataract</a:t>
            </a:r>
            <a:endParaRPr lang="en-US" altLang="en-US" sz="2200" b="1">
              <a:solidFill>
                <a:srgbClr val="FAFD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2051">
            <a:extLst>
              <a:ext uri="{FF2B5EF4-FFF2-40B4-BE49-F238E27FC236}">
                <a16:creationId xmlns:a16="http://schemas.microsoft.com/office/drawing/2014/main" xmlns="" id="{BA651F28-9442-5838-FC5F-0FD8267C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5130800"/>
            <a:ext cx="3863237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</a:rPr>
              <a:t>  Exaggeration of normal nuclear</a:t>
            </a:r>
          </a:p>
          <a:p>
            <a:pPr>
              <a:lnSpc>
                <a:spcPct val="80000"/>
              </a:lnSpc>
              <a:buSzPct val="60000"/>
            </a:pPr>
            <a:r>
              <a:rPr lang="en-US" altLang="en-US" sz="2000" b="1" dirty="0">
                <a:latin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ageing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change</a:t>
            </a:r>
          </a:p>
        </p:txBody>
      </p:sp>
      <p:sp>
        <p:nvSpPr>
          <p:cNvPr id="13316" name="Rectangle 2052">
            <a:extLst>
              <a:ext uri="{FF2B5EF4-FFF2-40B4-BE49-F238E27FC236}">
                <a16:creationId xmlns:a16="http://schemas.microsoft.com/office/drawing/2014/main" xmlns="" id="{8732B5AB-F1DF-2647-D47F-E7361ED0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5715000"/>
            <a:ext cx="2817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Causes increasing myopia</a:t>
            </a:r>
          </a:p>
        </p:txBody>
      </p:sp>
      <p:sp>
        <p:nvSpPr>
          <p:cNvPr id="13317" name="Rectangle 2053">
            <a:extLst>
              <a:ext uri="{FF2B5EF4-FFF2-40B4-BE49-F238E27FC236}">
                <a16:creationId xmlns:a16="http://schemas.microsoft.com/office/drawing/2014/main" xmlns="" id="{0A7585B6-94D8-F49F-1567-3D2A0766B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5105400"/>
            <a:ext cx="341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Increasing nuclear opacification</a:t>
            </a:r>
          </a:p>
        </p:txBody>
      </p:sp>
      <p:pic>
        <p:nvPicPr>
          <p:cNvPr id="13318" name="Picture 2054" descr="C:\My Documents\cat4.JPG">
            <a:extLst>
              <a:ext uri="{FF2B5EF4-FFF2-40B4-BE49-F238E27FC236}">
                <a16:creationId xmlns:a16="http://schemas.microsoft.com/office/drawing/2014/main" xmlns="" id="{B2A2E301-718B-6260-F416-04C58EF5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295400"/>
            <a:ext cx="433387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055" descr="C:\My Documents\cat5.JPG">
            <a:extLst>
              <a:ext uri="{FF2B5EF4-FFF2-40B4-BE49-F238E27FC236}">
                <a16:creationId xmlns:a16="http://schemas.microsoft.com/office/drawing/2014/main" xmlns="" id="{55D86C26-AEDD-8EF4-8F0A-ABB7B0E4B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295400"/>
            <a:ext cx="43338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2056">
            <a:extLst>
              <a:ext uri="{FF2B5EF4-FFF2-40B4-BE49-F238E27FC236}">
                <a16:creationId xmlns:a16="http://schemas.microsoft.com/office/drawing/2014/main" xmlns="" id="{3C390549-73E8-7AE4-4851-78B2DA245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295400"/>
            <a:ext cx="8601075" cy="38100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321" name="Line 2057">
            <a:extLst>
              <a:ext uri="{FF2B5EF4-FFF2-40B4-BE49-F238E27FC236}">
                <a16:creationId xmlns:a16="http://schemas.microsoft.com/office/drawing/2014/main" xmlns="" id="{7B795944-BD5D-648C-3ACA-83F763521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1295400"/>
            <a:ext cx="0" cy="487680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2058">
            <a:extLst>
              <a:ext uri="{FF2B5EF4-FFF2-40B4-BE49-F238E27FC236}">
                <a16:creationId xmlns:a16="http://schemas.microsoft.com/office/drawing/2014/main" xmlns="" id="{EEEFECD4-9053-80DB-218C-93A3A921C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5105400"/>
            <a:ext cx="8601075" cy="10668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323" name="Line 2059">
            <a:extLst>
              <a:ext uri="{FF2B5EF4-FFF2-40B4-BE49-F238E27FC236}">
                <a16:creationId xmlns:a16="http://schemas.microsoft.com/office/drawing/2014/main" xmlns="" id="{BD5A0AAC-065E-9ECB-7D63-BCDDB6671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863" y="2971800"/>
            <a:ext cx="20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2060">
            <a:extLst>
              <a:ext uri="{FF2B5EF4-FFF2-40B4-BE49-F238E27FC236}">
                <a16:creationId xmlns:a16="http://schemas.microsoft.com/office/drawing/2014/main" xmlns="" id="{C1B38AB9-E4E0-F0F2-BE15-3E837059C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15000"/>
            <a:ext cx="292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SzPct val="60000"/>
              <a:buFontTx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</a:rPr>
              <a:t>  Initially yellow then brown</a:t>
            </a:r>
          </a:p>
        </p:txBody>
      </p:sp>
      <p:sp>
        <p:nvSpPr>
          <p:cNvPr id="13325" name="Line 2061">
            <a:extLst>
              <a:ext uri="{FF2B5EF4-FFF2-40B4-BE49-F238E27FC236}">
                <a16:creationId xmlns:a16="http://schemas.microsoft.com/office/drawing/2014/main" xmlns="" id="{5966FBC7-CA76-59B5-18EC-B2A143531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1063" y="2895600"/>
            <a:ext cx="20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2062">
            <a:extLst>
              <a:ext uri="{FF2B5EF4-FFF2-40B4-BE49-F238E27FC236}">
                <a16:creationId xmlns:a16="http://schemas.microsoft.com/office/drawing/2014/main" xmlns="" id="{EF216703-388E-75C1-B84B-D65FC3F5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3" y="762000"/>
            <a:ext cx="1531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GB" altLang="en-US" sz="2400" b="1">
                <a:latin typeface="Times New Roman" panose="02020603050405020304" pitchFamily="18" charset="0"/>
              </a:rPr>
              <a:t>Progression</a:t>
            </a:r>
          </a:p>
        </p:txBody>
      </p:sp>
      <p:sp>
        <p:nvSpPr>
          <p:cNvPr id="13327" name="Slide Number Placeholder 15">
            <a:extLst>
              <a:ext uri="{FF2B5EF4-FFF2-40B4-BE49-F238E27FC236}">
                <a16:creationId xmlns:a16="http://schemas.microsoft.com/office/drawing/2014/main" xmlns="" id="{8B0B5A02-0283-5408-ECAB-50C3C405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FCCE5D27-FF5B-4B6B-96B1-FE049DE2DBC7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C:\My Documents\a5.JPG">
            <a:extLst>
              <a:ext uri="{FF2B5EF4-FFF2-40B4-BE49-F238E27FC236}">
                <a16:creationId xmlns:a16="http://schemas.microsoft.com/office/drawing/2014/main" xmlns="" id="{420E52F2-6DEC-171A-C330-250986E9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990600"/>
            <a:ext cx="4470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027">
            <a:extLst>
              <a:ext uri="{FF2B5EF4-FFF2-40B4-BE49-F238E27FC236}">
                <a16:creationId xmlns:a16="http://schemas.microsoft.com/office/drawing/2014/main" xmlns="" id="{B2F4F1BC-84B3-DCD2-7208-FCC76B3C5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0"/>
            <a:ext cx="3109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Times New Roman" panose="02020603050405020304" pitchFamily="18" charset="0"/>
              </a:rPr>
              <a:t>Cortical cataract</a:t>
            </a:r>
            <a:endParaRPr lang="en-US" altLang="en-US" sz="4800" b="1">
              <a:solidFill>
                <a:srgbClr val="FAFD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Rectangle 1028">
            <a:extLst>
              <a:ext uri="{FF2B5EF4-FFF2-40B4-BE49-F238E27FC236}">
                <a16:creationId xmlns:a16="http://schemas.microsoft.com/office/drawing/2014/main" xmlns="" id="{D0F3B217-78B9-9DE7-E365-DB1002513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5530850"/>
            <a:ext cx="288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Initially vacuoles and clefts</a:t>
            </a:r>
          </a:p>
        </p:txBody>
      </p:sp>
      <p:sp>
        <p:nvSpPr>
          <p:cNvPr id="14341" name="Rectangle 1029">
            <a:extLst>
              <a:ext uri="{FF2B5EF4-FFF2-40B4-BE49-F238E27FC236}">
                <a16:creationId xmlns:a16="http://schemas.microsoft.com/office/drawing/2014/main" xmlns="" id="{F3483E05-9B20-A446-B0B3-EBE3F0E6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5470525"/>
            <a:ext cx="383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Progressive radial spoke-like opacities</a:t>
            </a:r>
          </a:p>
        </p:txBody>
      </p:sp>
      <p:pic>
        <p:nvPicPr>
          <p:cNvPr id="14342" name="Picture 1030" descr="C:\My Documents\cat6.JPG">
            <a:extLst>
              <a:ext uri="{FF2B5EF4-FFF2-40B4-BE49-F238E27FC236}">
                <a16:creationId xmlns:a16="http://schemas.microsoft.com/office/drawing/2014/main" xmlns="" id="{742E9C18-23B9-B0DC-B508-BA60CA590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990600"/>
            <a:ext cx="4130675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031">
            <a:extLst>
              <a:ext uri="{FF2B5EF4-FFF2-40B4-BE49-F238E27FC236}">
                <a16:creationId xmlns:a16="http://schemas.microsoft.com/office/drawing/2014/main" xmlns="" id="{ECB2B333-F937-6FE3-2F37-4AA25A2B2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990600"/>
            <a:ext cx="8693150" cy="4343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4" name="Line 1032">
            <a:extLst>
              <a:ext uri="{FF2B5EF4-FFF2-40B4-BE49-F238E27FC236}">
                <a16:creationId xmlns:a16="http://schemas.microsoft.com/office/drawing/2014/main" xmlns="" id="{6EEF6631-067C-ACDA-6A0D-52ADDC3E7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138" y="990600"/>
            <a:ext cx="0" cy="510540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1033">
            <a:extLst>
              <a:ext uri="{FF2B5EF4-FFF2-40B4-BE49-F238E27FC236}">
                <a16:creationId xmlns:a16="http://schemas.microsoft.com/office/drawing/2014/main" xmlns="" id="{A374767E-210D-815C-F55F-BBABD1C5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5334000"/>
            <a:ext cx="8693150" cy="7620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6" name="Line 1034">
            <a:extLst>
              <a:ext uri="{FF2B5EF4-FFF2-40B4-BE49-F238E27FC236}">
                <a16:creationId xmlns:a16="http://schemas.microsoft.com/office/drawing/2014/main" xmlns="" id="{8690E1AB-4FE0-76C0-100D-E25D3CBE0A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810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035">
            <a:extLst>
              <a:ext uri="{FF2B5EF4-FFF2-40B4-BE49-F238E27FC236}">
                <a16:creationId xmlns:a16="http://schemas.microsoft.com/office/drawing/2014/main" xmlns="" id="{5D5339EA-DF0D-33B5-0083-5FBABD32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5334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GB" altLang="en-US" sz="2400" b="1">
                <a:latin typeface="Times New Roman" panose="02020603050405020304" pitchFamily="18" charset="0"/>
              </a:rPr>
              <a:t>Progression</a:t>
            </a:r>
          </a:p>
        </p:txBody>
      </p:sp>
      <p:sp>
        <p:nvSpPr>
          <p:cNvPr id="14348" name="Slide Number Placeholder 12">
            <a:extLst>
              <a:ext uri="{FF2B5EF4-FFF2-40B4-BE49-F238E27FC236}">
                <a16:creationId xmlns:a16="http://schemas.microsoft.com/office/drawing/2014/main" xmlns="" id="{D53DE6DB-9488-2976-F47A-9B33A60E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46FC4A90-2134-4A8F-8653-208E9A7F1012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xmlns="" id="{96A0451F-CF02-0166-C4EA-B2D6796D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E4772FA0-E6C4-42BB-ABA1-DF6461466390}" type="slidenum">
              <a:rPr lang="en-US" altLang="en-US">
                <a:solidFill>
                  <a:schemeClr val="tx2"/>
                </a:solidFill>
              </a:rPr>
              <a:pPr/>
              <a:t>12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20483" name="Picture 2" descr="Posterior_Subcapsular_Cataract.jpg">
            <a:extLst>
              <a:ext uri="{FF2B5EF4-FFF2-40B4-BE49-F238E27FC236}">
                <a16:creationId xmlns:a16="http://schemas.microsoft.com/office/drawing/2014/main" xmlns="" id="{818B88EE-18B8-7D2F-B192-15D7345C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264696" cy="42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83671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Posterior </a:t>
            </a:r>
            <a:r>
              <a:rPr lang="en-US" sz="3600" b="1" dirty="0" err="1" smtClean="0">
                <a:solidFill>
                  <a:schemeClr val="bg1"/>
                </a:solidFill>
              </a:rPr>
              <a:t>subcapsular</a:t>
            </a:r>
            <a:r>
              <a:rPr lang="en-US" sz="3600" b="1" dirty="0" smtClean="0">
                <a:solidFill>
                  <a:schemeClr val="bg1"/>
                </a:solidFill>
              </a:rPr>
              <a:t> cataract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xmlns="" id="{C60110C5-E218-9F67-4757-8C60B13B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7CB3D139-5CBB-45B9-AF5E-53A3FC3E6B4F}" type="slidenum">
              <a:rPr lang="en-US" altLang="en-US">
                <a:solidFill>
                  <a:schemeClr val="tx2"/>
                </a:solidFill>
              </a:rPr>
              <a:pPr/>
              <a:t>13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15363" name="Picture 2" descr="mature-cortical-LRG.jpg">
            <a:extLst>
              <a:ext uri="{FF2B5EF4-FFF2-40B4-BE49-F238E27FC236}">
                <a16:creationId xmlns:a16="http://schemas.microsoft.com/office/drawing/2014/main" xmlns="" id="{2EAEA2D1-AD90-7D91-2825-8E5135A3C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6126"/>
            <a:ext cx="6768802" cy="469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76470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Mature cataract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 descr="0520_ES_Fig1.png">
            <a:extLst>
              <a:ext uri="{FF2B5EF4-FFF2-40B4-BE49-F238E27FC236}">
                <a16:creationId xmlns:a16="http://schemas.microsoft.com/office/drawing/2014/main" xmlns="" id="{C17E5F1C-530F-A591-F3AA-EE4E505AE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101850"/>
            <a:ext cx="7056437" cy="4537075"/>
          </a:xfrm>
        </p:spPr>
      </p:pic>
      <p:sp>
        <p:nvSpPr>
          <p:cNvPr id="17411" name="Slide Number Placeholder 2">
            <a:extLst>
              <a:ext uri="{FF2B5EF4-FFF2-40B4-BE49-F238E27FC236}">
                <a16:creationId xmlns:a16="http://schemas.microsoft.com/office/drawing/2014/main" xmlns="" id="{4539F5B7-8DE0-8FBC-78EB-B49117F7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0FE0456C-6A7E-4A64-BDA3-D3A60514DC61}" type="slidenum">
              <a:rPr lang="en-US" altLang="en-US">
                <a:solidFill>
                  <a:schemeClr val="tx2"/>
                </a:solidFill>
              </a:rPr>
              <a:pPr/>
              <a:t>14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410" y="90872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Pre-senile traumatic cataract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D537AE10-68C4-0C58-69A4-2900F31AF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0"/>
            <a:ext cx="7659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Times New Roman" panose="02020603050405020304" pitchFamily="18" charset="0"/>
              </a:rPr>
              <a:t>Other causes of cataract - atopic dermatitis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658CB658-678D-FBEE-3011-6E5DF1ED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5029200"/>
            <a:ext cx="30654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Cataract develops in 10% </a:t>
            </a:r>
          </a:p>
          <a:p>
            <a:pPr>
              <a:lnSpc>
                <a:spcPct val="80000"/>
              </a:lnSpc>
              <a:buSzPct val="60000"/>
            </a:pPr>
            <a:r>
              <a:rPr lang="en-US" altLang="en-US" sz="2000" b="1">
                <a:latin typeface="Times New Roman" panose="02020603050405020304" pitchFamily="18" charset="0"/>
              </a:rPr>
              <a:t>   of cases between 15-30 years</a:t>
            </a:r>
          </a:p>
          <a:p>
            <a:pPr>
              <a:lnSpc>
                <a:spcPct val="80000"/>
              </a:lnSpc>
              <a:buSzPct val="60000"/>
              <a:buFontTx/>
              <a:buChar char="•"/>
            </a:pPr>
            <a:endParaRPr lang="en-US" altLang="en-US" sz="20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SzPct val="60000"/>
            </a:pPr>
            <a:r>
              <a:rPr lang="en-US" altLang="en-US" sz="20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54562D55-DD12-4F9B-9F5A-2750EF255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5638800"/>
            <a:ext cx="1971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Bilateral in 70% 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xmlns="" id="{B71717D2-CFB4-61A8-50A9-769F0FDF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98805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Frequently becomes mature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xmlns="" id="{6DA0B54C-7385-891C-17EE-3CD77637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5029200"/>
            <a:ext cx="3492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Anterior subcapsular plaque</a:t>
            </a:r>
          </a:p>
          <a:p>
            <a:pPr>
              <a:lnSpc>
                <a:spcPct val="80000"/>
              </a:lnSpc>
              <a:buSzPct val="60000"/>
            </a:pPr>
            <a:r>
              <a:rPr lang="en-US" altLang="en-US" sz="2000">
                <a:latin typeface="Times New Roman" panose="02020603050405020304" pitchFamily="18" charset="0"/>
              </a:rPr>
              <a:t>   (shield cataract ..</a:t>
            </a:r>
            <a:r>
              <a:rPr lang="ar-JO" altLang="en-US" sz="2000">
                <a:latin typeface="Times New Roman" panose="02020603050405020304" pitchFamily="18" charset="0"/>
                <a:ea typeface="Majalla UI"/>
              </a:rPr>
              <a:t>درع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xmlns="" id="{477679CA-8FF0-5257-6799-0DCADF284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594350"/>
            <a:ext cx="307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Wrinkles in anterior capsule</a:t>
            </a:r>
          </a:p>
        </p:txBody>
      </p:sp>
      <p:pic>
        <p:nvPicPr>
          <p:cNvPr id="19464" name="Picture 8" descr="C:\My Documents\cat18.JPG">
            <a:extLst>
              <a:ext uri="{FF2B5EF4-FFF2-40B4-BE49-F238E27FC236}">
                <a16:creationId xmlns:a16="http://schemas.microsoft.com/office/drawing/2014/main" xmlns="" id="{885A2FD8-67A2-8A8C-11E1-0EECD0D5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524000"/>
            <a:ext cx="386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C:\My Documents\cat19.JPG">
            <a:extLst>
              <a:ext uri="{FF2B5EF4-FFF2-40B4-BE49-F238E27FC236}">
                <a16:creationId xmlns:a16="http://schemas.microsoft.com/office/drawing/2014/main" xmlns="" id="{E0997E5B-9892-39A9-5CC1-61DC5D69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1066800"/>
            <a:ext cx="4137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10">
            <a:extLst>
              <a:ext uri="{FF2B5EF4-FFF2-40B4-BE49-F238E27FC236}">
                <a16:creationId xmlns:a16="http://schemas.microsoft.com/office/drawing/2014/main" xmlns="" id="{39AC36BF-FAD0-FFC6-1931-B870ED1D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1066800"/>
            <a:ext cx="7993062" cy="38862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xmlns="" id="{7257493A-B04B-713C-281F-1B896D29C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5638" y="1066800"/>
            <a:ext cx="0" cy="54102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xmlns="" id="{7DD6A49F-F4C7-040B-9CCA-4D61CE752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4953000"/>
            <a:ext cx="7993062" cy="15240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69" name="Slide Number Placeholder 13">
            <a:extLst>
              <a:ext uri="{FF2B5EF4-FFF2-40B4-BE49-F238E27FC236}">
                <a16:creationId xmlns:a16="http://schemas.microsoft.com/office/drawing/2014/main" xmlns="" id="{CE9C6C07-B27A-0082-FD8F-FDC7A1BA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487030DB-E8EE-48F4-BED5-41A6681B2A45}" type="slidenum">
              <a:rPr lang="en-US" altLang="en-US" sz="1400">
                <a:latin typeface="Arial" panose="020B0604020202020204" pitchFamily="34" charset="0"/>
              </a:rPr>
              <a:pPr/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632BD2BF-7BCD-C873-76C0-0E81E2F6B1B4}"/>
              </a:ext>
            </a:extLst>
          </p:cNvPr>
          <p:cNvCxnSpPr/>
          <p:nvPr/>
        </p:nvCxnSpPr>
        <p:spPr>
          <a:xfrm flipV="1">
            <a:off x="5651500" y="4365625"/>
            <a:ext cx="576263" cy="1366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8E41C874-4355-3DC4-4DBA-6F08A42E14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8206" y="1484784"/>
            <a:ext cx="8751969" cy="4114800"/>
          </a:xfrm>
        </p:spPr>
        <p:txBody>
          <a:bodyPr/>
          <a:lstStyle/>
          <a:p>
            <a:pPr algn="l" eaLnBrk="1" hangingPunct="1">
              <a:buFont typeface="Wingdings 2" panose="05020102010507070707" pitchFamily="18" charset="2"/>
              <a:buNone/>
            </a:pPr>
            <a:endParaRPr lang="en-GB" altLang="en-US" sz="2400" dirty="0" smtClean="0"/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GB" altLang="en-US" sz="2400" dirty="0" smtClean="0"/>
              <a:t> </a:t>
            </a:r>
            <a:r>
              <a:rPr lang="en-GB" altLang="en-US" sz="2800" b="1" dirty="0" smtClean="0">
                <a:solidFill>
                  <a:schemeClr val="bg1"/>
                </a:solidFill>
              </a:rPr>
              <a:t>1)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Loss </a:t>
            </a:r>
            <a:r>
              <a:rPr lang="en-US" altLang="en-US" sz="2800" b="1" dirty="0">
                <a:solidFill>
                  <a:schemeClr val="bg1"/>
                </a:solidFill>
              </a:rPr>
              <a:t>of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vision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GB" sz="2800" b="1" dirty="0" smtClean="0">
                <a:solidFill>
                  <a:schemeClr val="bg1"/>
                </a:solidFill>
                <a:latin typeface="Effra-Regular"/>
              </a:rPr>
              <a:t> 2) Glare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 smtClean="0">
                <a:solidFill>
                  <a:schemeClr val="bg1"/>
                </a:solidFill>
              </a:rPr>
              <a:t> 3) Change </a:t>
            </a:r>
            <a:r>
              <a:rPr lang="en-US" altLang="en-US" sz="2800" b="1" dirty="0">
                <a:solidFill>
                  <a:schemeClr val="bg1"/>
                </a:solidFill>
              </a:rPr>
              <a:t>in refractive error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 smtClean="0">
                <a:solidFill>
                  <a:schemeClr val="bg1"/>
                </a:solidFill>
              </a:rPr>
              <a:t> 4)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Leukocoria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2400" dirty="0"/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xmlns="" id="{89F75035-6CE8-DF50-F64B-3B45A4E3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322A528C-393D-405F-9538-15FFB30E31E6}" type="slidenum">
              <a:rPr lang="en-US" altLang="en-US" sz="1400">
                <a:latin typeface="Arial" panose="020B0604020202020204" pitchFamily="34" charset="0"/>
              </a:rPr>
              <a:pPr/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7FF06A98-DA2A-3237-0CCD-1BF71D6D7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390" y="831248"/>
            <a:ext cx="8229600" cy="36246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4400" b="1" dirty="0">
                <a:solidFill>
                  <a:srgbClr val="FFC000"/>
                </a:solidFill>
              </a:rPr>
              <a:t>Symptoms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D62A9480-2053-2491-EEBE-0D7654234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6421437" cy="3101975"/>
          </a:xfrm>
        </p:spPr>
        <p:txBody>
          <a:bodyPr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1) Decreased </a:t>
            </a:r>
            <a:r>
              <a:rPr lang="en-US" altLang="en-US" sz="2400" b="1" dirty="0">
                <a:solidFill>
                  <a:schemeClr val="bg1"/>
                </a:solidFill>
              </a:rPr>
              <a:t>visual acuity  especially when measured in light(VA)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2) Lens opacity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3) Black spot in the center of the red reflex  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xmlns="" id="{415FCEB1-3949-B976-5363-7581128E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0B0AA8AB-72CC-4ECC-94E7-5281B5CB1174}" type="slidenum">
              <a:rPr lang="en-US" altLang="en-US" sz="1400">
                <a:latin typeface="Arial" panose="020B0604020202020204" pitchFamily="34" charset="0"/>
              </a:rPr>
              <a:pPr/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5645C354-752A-0494-BF6B-34ABAE600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rgbClr val="FFC000"/>
                </a:solidFill>
              </a:rPr>
              <a:t>Signs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>
            <a:extLst>
              <a:ext uri="{FF2B5EF4-FFF2-40B4-BE49-F238E27FC236}">
                <a16:creationId xmlns:a16="http://schemas.microsoft.com/office/drawing/2014/main" xmlns="" id="{162CB08C-8E3C-2E1B-4A07-77CFB28F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FD764CD7-B1CD-4CB9-BC12-8F04CA69565A}" type="slidenum">
              <a:rPr lang="en-US" altLang="en-US">
                <a:solidFill>
                  <a:schemeClr val="tx2"/>
                </a:solidFill>
              </a:rPr>
              <a:pPr/>
              <a:t>18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23555" name="Content Placeholder 4" descr="images (1).jpg">
            <a:extLst>
              <a:ext uri="{FF2B5EF4-FFF2-40B4-BE49-F238E27FC236}">
                <a16:creationId xmlns:a16="http://schemas.microsoft.com/office/drawing/2014/main" xmlns="" id="{7D9C6463-4406-259B-7615-E2F40E3BE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87" y="1700808"/>
            <a:ext cx="8856288" cy="36720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65B12435-974F-E67B-BA20-2B42AABAA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1828800"/>
            <a:ext cx="7239000" cy="5638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SURGICAL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No more wait to RIPEN 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xmlns="" id="{F9C23D36-A941-180C-D25A-C3B3FCEB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79C7F3B2-89C5-4589-8E77-0714DA50494B}" type="slidenum">
              <a:rPr lang="en-US" altLang="en-US" sz="1400">
                <a:latin typeface="Arial" panose="020B0604020202020204" pitchFamily="34" charset="0"/>
              </a:rPr>
              <a:pPr/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0A305D0B-B399-6E37-9E68-EBBC557F5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rgbClr val="FFC000"/>
                </a:solidFill>
              </a:rPr>
              <a:t>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xmlns="" id="{4D7849F5-35B5-7BD6-658C-23F9C303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3E408BED-46FF-49A7-963E-B596DEF96941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A9F6D64D-618D-41D5-0629-23C7AEFDC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14575" y="1177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6148" name="Picture 4" descr="http://www.contact-lense-center.com/Human-Eye.gif">
            <a:extLst>
              <a:ext uri="{FF2B5EF4-FFF2-40B4-BE49-F238E27FC236}">
                <a16:creationId xmlns:a16="http://schemas.microsoft.com/office/drawing/2014/main" xmlns="" id="{59D07ED4-53B5-0A5B-3643-7F384FD8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xmlns="" id="{4B267189-C937-8003-ADDD-67831707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289D850A-B16B-4FCF-A504-014445B242CD}" type="slidenum">
              <a:rPr lang="en-US" altLang="en-US" sz="1400">
                <a:latin typeface="Arial" panose="020B0604020202020204" pitchFamily="34" charset="0"/>
              </a:rPr>
              <a:pPr/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C6AEF429-AB6A-191C-F268-9867F87C8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rgbClr val="FFC000"/>
                </a:solidFill>
              </a:rPr>
              <a:t>Cataract surgery :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060848"/>
            <a:ext cx="8075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</a:rPr>
              <a:t>The operation involves removal of most of the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lens</a:t>
            </a:r>
          </a:p>
          <a:p>
            <a:pPr eaLnBrk="1" hangingPunct="1"/>
            <a:endParaRPr lang="en-US" altLang="en-US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</a:rPr>
              <a:t> Replacement of the refractive power of the removed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lens</a:t>
            </a:r>
          </a:p>
          <a:p>
            <a:pPr eaLnBrk="1" hangingPunct="1"/>
            <a:endParaRPr lang="en-US" altLang="en-US" sz="28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</a:rPr>
              <a:t>Topical , LA  and GA 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E08463DD-78A9-F903-1333-14B47618A8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2066925"/>
            <a:ext cx="8064896" cy="411480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</a:rPr>
              <a:t>Phacoemulsification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</a:p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</a:rPr>
              <a:t> Extra Capsular Cataract Extraction (ECCE )  : </a:t>
            </a:r>
            <a:r>
              <a:rPr lang="en-US" altLang="en-US" sz="2800" b="1" dirty="0"/>
              <a:t>remove the lens but capsule  still present</a:t>
            </a:r>
          </a:p>
          <a:p>
            <a:pPr algn="l" eaLnBrk="1" hangingPunct="1"/>
            <a:endParaRPr lang="en-US" altLang="en-US" sz="2800" b="1" dirty="0">
              <a:solidFill>
                <a:schemeClr val="bg1"/>
              </a:solidFill>
            </a:endParaRPr>
          </a:p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</a:rPr>
              <a:t>Intra Capsular Cataract Extraction 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( ICCE ) : </a:t>
            </a:r>
            <a:r>
              <a:rPr lang="en-US" altLang="en-US" sz="2800" b="1" dirty="0"/>
              <a:t>remove the lens with its capsule</a:t>
            </a:r>
            <a:r>
              <a:rPr lang="en-US" altLang="en-US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xmlns="" id="{3515B33E-9AA6-0B36-CF12-4D7CD2C2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0031AEE2-7E4B-42DF-A841-6CB50767EF88}" type="slidenum">
              <a:rPr lang="en-US" altLang="en-US" sz="1400">
                <a:latin typeface="Arial" panose="020B0604020202020204" pitchFamily="34" charset="0"/>
              </a:rPr>
              <a:pPr/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C7344558-E67B-CCF3-11B6-7D245DD6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rgbClr val="FFC000"/>
                </a:solidFill>
              </a:rPr>
              <a:t>Techniques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My Documents\Aaa.jpg">
            <a:extLst>
              <a:ext uri="{FF2B5EF4-FFF2-40B4-BE49-F238E27FC236}">
                <a16:creationId xmlns:a16="http://schemas.microsoft.com/office/drawing/2014/main" xmlns="" id="{20FEF8E7-57BC-9571-D379-A54B1F67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685800"/>
            <a:ext cx="3657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A44C1B66-51B9-CFBB-785E-62B349BE6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0"/>
            <a:ext cx="6034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Times New Roman" panose="02020603050405020304" pitchFamily="18" charset="0"/>
              </a:rPr>
              <a:t>Extracapsular cataract extraction</a:t>
            </a:r>
            <a:endParaRPr lang="en-US" altLang="en-US" sz="4800" b="1">
              <a:solidFill>
                <a:srgbClr val="FAFD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DD9CCBAB-684E-79DD-0D0D-02332C114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990600"/>
            <a:ext cx="1604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1. Anterior 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capsulotomy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xmlns="" id="{3E8E6B9B-6057-D2FA-0ECB-210373316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990600"/>
            <a:ext cx="176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2. Completion of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incision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xmlns="" id="{1B9207E2-0418-0B2C-7E51-6F73B37A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3429000"/>
            <a:ext cx="1754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3. Expression of 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nucleus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xmlns="" id="{216F14E3-7A93-5D92-B8CD-98B3CAC0C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3429000"/>
            <a:ext cx="1987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4. Cortical cleanup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xmlns="" id="{E62B9A37-910E-BF4F-0D28-AD86BAAF1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5181600"/>
            <a:ext cx="2562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6. Polishing of posterior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capsule, if appropriate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xmlns="" id="{4BBFB785-3B53-BBEC-8472-7C7BE17D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4876800"/>
            <a:ext cx="23685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5. Care not to aspirate 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posterior capsule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accidentally</a:t>
            </a:r>
          </a:p>
        </p:txBody>
      </p:sp>
      <p:sp>
        <p:nvSpPr>
          <p:cNvPr id="27658" name="Line 10">
            <a:extLst>
              <a:ext uri="{FF2B5EF4-FFF2-40B4-BE49-F238E27FC236}">
                <a16:creationId xmlns:a16="http://schemas.microsoft.com/office/drawing/2014/main" xmlns="" id="{38B3E7C6-3A65-2B6A-40CC-E9CEE1583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138" y="685800"/>
            <a:ext cx="0" cy="594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xmlns="" id="{AEB46DE1-47BC-2DBC-4BE5-9F8E886C0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8" y="2590800"/>
            <a:ext cx="3657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xmlns="" id="{A2501DA7-5FBA-C388-E4D0-D775944F2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3338" y="4724400"/>
            <a:ext cx="3657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Rectangle 13">
            <a:extLst>
              <a:ext uri="{FF2B5EF4-FFF2-40B4-BE49-F238E27FC236}">
                <a16:creationId xmlns:a16="http://schemas.microsoft.com/office/drawing/2014/main" xmlns="" id="{0DE93214-9DE4-E2E7-31C6-75510649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685800"/>
            <a:ext cx="3657600" cy="59436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62" name="Line 14">
            <a:extLst>
              <a:ext uri="{FF2B5EF4-FFF2-40B4-BE49-F238E27FC236}">
                <a16:creationId xmlns:a16="http://schemas.microsoft.com/office/drawing/2014/main" xmlns="" id="{7C2840D0-505B-38AF-F103-AFB79F20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138" y="685800"/>
            <a:ext cx="0" cy="5943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xmlns="" id="{012C2A41-6645-458D-B163-CB364FE2F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338" y="2590800"/>
            <a:ext cx="3657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>
            <a:extLst>
              <a:ext uri="{FF2B5EF4-FFF2-40B4-BE49-F238E27FC236}">
                <a16:creationId xmlns:a16="http://schemas.microsoft.com/office/drawing/2014/main" xmlns="" id="{CBD95161-1CE6-49B0-1DBD-E450DAD9FB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338" y="4724400"/>
            <a:ext cx="3657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Slide Number Placeholder 17">
            <a:extLst>
              <a:ext uri="{FF2B5EF4-FFF2-40B4-BE49-F238E27FC236}">
                <a16:creationId xmlns:a16="http://schemas.microsoft.com/office/drawing/2014/main" xmlns="" id="{5B826171-6D87-472A-5A9B-6BEA97CB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C0AFC408-E55F-409B-8F92-B88E2D495536}" type="slidenum">
              <a:rPr lang="en-US" altLang="en-US" sz="1400">
                <a:latin typeface="Arial" panose="020B0604020202020204" pitchFamily="34" charset="0"/>
              </a:rPr>
              <a:pPr/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My Documents\Aaa.jpg">
            <a:extLst>
              <a:ext uri="{FF2B5EF4-FFF2-40B4-BE49-F238E27FC236}">
                <a16:creationId xmlns:a16="http://schemas.microsoft.com/office/drawing/2014/main" xmlns="" id="{75261F46-3E6B-74AA-7475-0C5D9A6B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685800"/>
            <a:ext cx="3594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1E0CF728-8DB4-5FE3-EE71-4C64B49DC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052513"/>
            <a:ext cx="28432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8. Grasping of IOL and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coating with viscoelastic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substance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xmlns="" id="{D643E32D-034B-5806-5431-DE54EDEC4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-31750"/>
            <a:ext cx="7456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Times New Roman" panose="02020603050405020304" pitchFamily="18" charset="0"/>
              </a:rPr>
              <a:t>Extracapsular cataract extraction ( cont. )</a:t>
            </a:r>
            <a:endParaRPr lang="en-US" altLang="en-US" sz="4800" b="1">
              <a:solidFill>
                <a:srgbClr val="FAFD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xmlns="" id="{78E9DAD9-8C51-6E8B-8CF6-71FBE08E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1143000"/>
            <a:ext cx="1924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7. Injection of viscoelastic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substance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xmlns="" id="{415C9527-3BA3-38EF-6247-461E6546B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136900"/>
            <a:ext cx="2305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9. Insertion of inferior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haptic and optic</a:t>
            </a: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xmlns="" id="{52BA8AF2-9C65-10D1-3600-8B0156008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2493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11. Placement of haptics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  into capsular bag</a:t>
            </a:r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xmlns="" id="{C2DE8555-A3DF-036E-C5D3-473CC81D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3213100"/>
            <a:ext cx="2493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10. Insertion of superior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  haptic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xmlns="" id="{CD447349-727C-4319-DB5C-72DDFF45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5359400"/>
            <a:ext cx="2468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12. Dialling of IOL into 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  horizontal position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xmlns="" id="{58B803EF-E353-20B5-9E7D-8F7E5062A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25"/>
            <a:ext cx="233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  and not into ciliary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  sulcus</a:t>
            </a:r>
          </a:p>
        </p:txBody>
      </p:sp>
      <p:pic>
        <p:nvPicPr>
          <p:cNvPr id="28683" name="Picture 11" descr="C:\My Documents\a1.JPG">
            <a:extLst>
              <a:ext uri="{FF2B5EF4-FFF2-40B4-BE49-F238E27FC236}">
                <a16:creationId xmlns:a16="http://schemas.microsoft.com/office/drawing/2014/main" xmlns="" id="{9FF3E176-8435-B931-2C50-2747050F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648200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C:\My Documents\a2.JPG">
            <a:extLst>
              <a:ext uri="{FF2B5EF4-FFF2-40B4-BE49-F238E27FC236}">
                <a16:creationId xmlns:a16="http://schemas.microsoft.com/office/drawing/2014/main" xmlns="" id="{47A166BE-A290-4374-94B0-CB84E9124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638800"/>
            <a:ext cx="18288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Line 13">
            <a:extLst>
              <a:ext uri="{FF2B5EF4-FFF2-40B4-BE49-F238E27FC236}">
                <a16:creationId xmlns:a16="http://schemas.microsoft.com/office/drawing/2014/main" xmlns="" id="{BA21E656-CEA2-29DD-B67E-2554F994E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685800"/>
            <a:ext cx="0" cy="586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xmlns="" id="{9AD87079-847A-FF85-ABD0-8BC9A6954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2590800"/>
            <a:ext cx="35893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xmlns="" id="{8021A8BB-C19C-801E-BD29-94C8BB23B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4572000"/>
            <a:ext cx="35893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6">
            <a:extLst>
              <a:ext uri="{FF2B5EF4-FFF2-40B4-BE49-F238E27FC236}">
                <a16:creationId xmlns:a16="http://schemas.microsoft.com/office/drawing/2014/main" xmlns="" id="{51F73E96-FED4-295F-C06F-915EDF70E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685800"/>
            <a:ext cx="3589337" cy="5867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89" name="Slide Number Placeholder 17">
            <a:extLst>
              <a:ext uri="{FF2B5EF4-FFF2-40B4-BE49-F238E27FC236}">
                <a16:creationId xmlns:a16="http://schemas.microsoft.com/office/drawing/2014/main" xmlns="" id="{A48D05C1-73E5-937F-3647-3FDB6437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6B7D7221-F31B-464B-A9A0-17CA9D9AE0B1}" type="slidenum">
              <a:rPr lang="en-US" altLang="en-US" sz="1400">
                <a:latin typeface="Arial" panose="020B0604020202020204" pitchFamily="34" charset="0"/>
              </a:rPr>
              <a:pPr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My Documents\Aaa.jpg">
            <a:extLst>
              <a:ext uri="{FF2B5EF4-FFF2-40B4-BE49-F238E27FC236}">
                <a16:creationId xmlns:a16="http://schemas.microsoft.com/office/drawing/2014/main" xmlns="" id="{2F2BCFC1-DE2E-1D41-686F-11B9F74B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685800"/>
            <a:ext cx="33353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9FDB2306-720C-E669-1EDC-385AE6610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14288"/>
            <a:ext cx="366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Times New Roman" panose="02020603050405020304" pitchFamily="18" charset="0"/>
              </a:rPr>
              <a:t>Phacoemulsification</a:t>
            </a:r>
            <a:endParaRPr lang="en-US" altLang="en-US" sz="4800" b="1">
              <a:solidFill>
                <a:srgbClr val="FAFD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xmlns="" id="{2293E12C-940F-F355-3476-23BD6A9CB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914400"/>
            <a:ext cx="1924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1. Capsulorrhexis 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xmlns="" id="{DEBAABCF-5B03-0C40-ECF9-DE41CAFD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914400"/>
            <a:ext cx="1954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2. Hydrodissection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xmlns="" id="{16145327-8D14-BE63-C00C-7D995169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200400"/>
            <a:ext cx="233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3. Sculpting of nucleus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xmlns="" id="{29644788-EE5C-3BE1-57DB-CFFF0019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3276600"/>
            <a:ext cx="2319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4. Cracking of nucleus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xmlns="" id="{AFAFB861-2330-9C91-8DEB-C959B1957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5181600"/>
            <a:ext cx="2090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5. Emulsification of 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each quadrant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xmlns="" id="{24771D52-A490-F428-7AD4-A56405231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5105400"/>
            <a:ext cx="2406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6. Cortical cleanup and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  insertion of  IOL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xmlns="" id="{0377C3B4-B4E8-4572-CE2E-67AB1F52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685800"/>
            <a:ext cx="3319463" cy="58674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7" name="Line 11">
            <a:extLst>
              <a:ext uri="{FF2B5EF4-FFF2-40B4-BE49-F238E27FC236}">
                <a16:creationId xmlns:a16="http://schemas.microsoft.com/office/drawing/2014/main" xmlns="" id="{D8F6932D-9FB9-D5D0-BCA9-BC08ADD7C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685800"/>
            <a:ext cx="0" cy="586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>
            <a:extLst>
              <a:ext uri="{FF2B5EF4-FFF2-40B4-BE49-F238E27FC236}">
                <a16:creationId xmlns:a16="http://schemas.microsoft.com/office/drawing/2014/main" xmlns="" id="{8E127039-3789-0B05-AD48-CC63D4C27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514600"/>
            <a:ext cx="3319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3">
            <a:extLst>
              <a:ext uri="{FF2B5EF4-FFF2-40B4-BE49-F238E27FC236}">
                <a16:creationId xmlns:a16="http://schemas.microsoft.com/office/drawing/2014/main" xmlns="" id="{E28E708C-95C4-B52F-C513-8FA4759933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4648200"/>
            <a:ext cx="3319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Slide Number Placeholder 14">
            <a:extLst>
              <a:ext uri="{FF2B5EF4-FFF2-40B4-BE49-F238E27FC236}">
                <a16:creationId xmlns:a16="http://schemas.microsoft.com/office/drawing/2014/main" xmlns="" id="{A5BBBF6B-3BDC-7085-8DE8-C4FAEF1D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E6FAA79F-328D-42C6-BC30-6A960B8EB25B}" type="slidenum">
              <a:rPr lang="en-US" altLang="en-US" sz="1400">
                <a:latin typeface="Arial" panose="020B0604020202020204" pitchFamily="34" charset="0"/>
              </a:rPr>
              <a:pPr/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xmlns="" id="{CC8CCC38-2CC9-58D6-54B3-A9A3AEC6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87FC127F-B8F6-4DEA-8D4F-F66AAD717947}" type="slidenum">
              <a:rPr lang="en-US" altLang="en-US" sz="1400">
                <a:latin typeface="Arial" panose="020B0604020202020204" pitchFamily="34" charset="0"/>
              </a:rPr>
              <a:pPr/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0723" name="Picture 4" descr="iol2">
            <a:extLst>
              <a:ext uri="{FF2B5EF4-FFF2-40B4-BE49-F238E27FC236}">
                <a16:creationId xmlns:a16="http://schemas.microsoft.com/office/drawing/2014/main" xmlns="" id="{7ED71889-3A9A-7E58-1761-D4405D78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96975"/>
            <a:ext cx="51482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xmlns="" id="{FFE414C7-5DB0-6467-FED2-F57942EC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EBD8D893-DF1C-44E1-AFF1-25B5149650AB}" type="slidenum">
              <a:rPr lang="en-US" altLang="en-US" sz="1400">
                <a:latin typeface="Arial" panose="020B0604020202020204" pitchFamily="34" charset="0"/>
              </a:rPr>
              <a:pPr/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1747" name="Picture 4" descr="IOL">
            <a:extLst>
              <a:ext uri="{FF2B5EF4-FFF2-40B4-BE49-F238E27FC236}">
                <a16:creationId xmlns:a16="http://schemas.microsoft.com/office/drawing/2014/main" xmlns="" id="{6299C082-420D-B022-0F8A-D6E9061E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xmlns="" id="{1064800D-B2C0-35F6-25F8-7F1A123C1B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060849"/>
            <a:ext cx="7917185" cy="3679552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/>
              <a:t>Phaco</a:t>
            </a:r>
            <a:r>
              <a:rPr lang="en-US" altLang="en-US" sz="3200" b="1" dirty="0"/>
              <a:t> and ECCE </a:t>
            </a:r>
            <a:r>
              <a:rPr lang="en-US" altLang="en-US" sz="3200" b="1" dirty="0">
                <a:solidFill>
                  <a:schemeClr val="bg1"/>
                </a:solidFill>
              </a:rPr>
              <a:t>involves removal of the lenticular material </a:t>
            </a:r>
            <a:r>
              <a:rPr lang="en-US" altLang="en-US" sz="3200" b="1" dirty="0">
                <a:solidFill>
                  <a:srgbClr val="FF0000"/>
                </a:solidFill>
              </a:rPr>
              <a:t>leaving part of the lens capsule mostly the posterior part</a:t>
            </a:r>
            <a:r>
              <a:rPr lang="en-US" altLang="en-US" sz="3200" b="1" dirty="0">
                <a:solidFill>
                  <a:schemeClr val="bg1"/>
                </a:solidFill>
              </a:rPr>
              <a:t> to give </a:t>
            </a:r>
            <a:r>
              <a:rPr lang="en-US" altLang="en-US" sz="3200" b="1" dirty="0" err="1">
                <a:solidFill>
                  <a:schemeClr val="bg1"/>
                </a:solidFill>
              </a:rPr>
              <a:t>supprot</a:t>
            </a:r>
            <a:r>
              <a:rPr lang="en-US" altLang="en-US" sz="3200" b="1" dirty="0">
                <a:solidFill>
                  <a:schemeClr val="bg1"/>
                </a:solidFill>
              </a:rPr>
              <a:t> for the  artificial lens that will be implanted .</a:t>
            </a:r>
          </a:p>
          <a:p>
            <a:pPr algn="l" eaLnBrk="1" hangingPunct="1"/>
            <a:endParaRPr lang="en-US" altLang="en-US" sz="3200" b="1" dirty="0">
              <a:solidFill>
                <a:schemeClr val="bg1"/>
              </a:solidFill>
            </a:endParaRPr>
          </a:p>
          <a:p>
            <a:pPr lvl="2" algn="l" eaLnBrk="1" hangingPunct="1"/>
            <a:r>
              <a:rPr lang="en-US" altLang="en-US" sz="3200" b="1" dirty="0"/>
              <a:t>ICCE</a:t>
            </a:r>
            <a:r>
              <a:rPr lang="en-US" altLang="en-US" sz="3200" b="1" dirty="0">
                <a:solidFill>
                  <a:schemeClr val="bg1"/>
                </a:solidFill>
              </a:rPr>
              <a:t>  removal of the </a:t>
            </a:r>
            <a:r>
              <a:rPr lang="en-US" altLang="en-US" sz="3200" b="1" dirty="0">
                <a:solidFill>
                  <a:srgbClr val="FF0000"/>
                </a:solidFill>
              </a:rPr>
              <a:t>whole lens 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xmlns="" id="{017C95EA-B9B0-A3FE-113C-85C5E898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76432056-7873-469A-8735-A1F333DFF8D7}" type="slidenum">
              <a:rPr lang="en-US" altLang="en-US" sz="1400">
                <a:latin typeface="Arial" panose="020B0604020202020204" pitchFamily="34" charset="0"/>
              </a:rPr>
              <a:pPr/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DE94287D-766E-2E3A-1859-28AFAB0C2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rgbClr val="FFC000"/>
                </a:solidFill>
              </a:rPr>
              <a:t>Techniques </a:t>
            </a:r>
            <a:r>
              <a:rPr altLang="en-US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xmlns="" id="{3C78FE17-19AE-90F1-6CC9-293416DEFE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3928" y="2009847"/>
            <a:ext cx="8229600" cy="4572000"/>
          </a:xfrm>
        </p:spPr>
        <p:txBody>
          <a:bodyPr/>
          <a:lstStyle/>
          <a:p>
            <a:pPr algn="l" eaLnBrk="1" hangingPunct="1"/>
            <a:r>
              <a:rPr lang="en-US" altLang="en-US" sz="2400" dirty="0"/>
              <a:t> </a:t>
            </a:r>
            <a:r>
              <a:rPr lang="en-US" altLang="en-US" sz="3200" b="1" dirty="0">
                <a:solidFill>
                  <a:schemeClr val="bg1"/>
                </a:solidFill>
              </a:rPr>
              <a:t>Artificial intraocular lenses made of inert  synthetic material </a:t>
            </a:r>
          </a:p>
          <a:p>
            <a:pPr algn="l" eaLnBrk="1" hangingPunct="1"/>
            <a:endParaRPr lang="en-US" altLang="en-US" sz="3200" b="1" dirty="0">
              <a:solidFill>
                <a:schemeClr val="bg1"/>
              </a:solidFill>
            </a:endParaRPr>
          </a:p>
          <a:p>
            <a:pPr algn="l"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 Spectacle </a:t>
            </a:r>
            <a:r>
              <a:rPr lang="ar-JO" altLang="en-US" sz="3200" b="1" dirty="0" smtClean="0">
                <a:solidFill>
                  <a:schemeClr val="bg1"/>
                </a:solidFill>
                <a:ea typeface="Majalla UI"/>
              </a:rPr>
              <a:t>نظارة</a:t>
            </a:r>
            <a:endParaRPr lang="en-US" altLang="en-US" sz="3200" b="1" dirty="0">
              <a:solidFill>
                <a:schemeClr val="bg1"/>
              </a:solidFill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bg1"/>
              </a:solidFill>
            </a:endParaRPr>
          </a:p>
          <a:p>
            <a:pPr algn="l" eaLnBrk="1" hangingPunct="1"/>
            <a:r>
              <a:rPr lang="en-US" altLang="en-US" sz="3200" b="1" dirty="0">
                <a:solidFill>
                  <a:schemeClr val="bg1"/>
                </a:solidFill>
              </a:rPr>
              <a:t> Contact Lenses 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xmlns="" id="{F2019CCC-2520-034F-9AEF-030C3938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7DE3E967-D882-4332-954D-010D328CBBFC}" type="slidenum">
              <a:rPr lang="en-US" altLang="en-US" sz="1400">
                <a:latin typeface="Arial" panose="020B0604020202020204" pitchFamily="34" charset="0"/>
              </a:rPr>
              <a:pPr/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AC53DCD8-C4FD-B610-081F-4F1ECDED4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rgbClr val="FFC000"/>
                </a:solidFill>
              </a:rPr>
              <a:t>Compensation for the lens refractive power :</a:t>
            </a:r>
            <a:r>
              <a:rPr altLang="en-US" dirty="0"/>
              <a:t/>
            </a:r>
            <a:br>
              <a:rPr altLang="en-US" dirty="0"/>
            </a:br>
            <a:endParaRPr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xmlns="" id="{2AB80655-5BDD-2A90-A93E-721E5C4A95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chemeClr val="bg1"/>
                </a:solidFill>
              </a:rPr>
              <a:t>Steroids  ( topical ,systemic )</a:t>
            </a:r>
          </a:p>
          <a:p>
            <a:pPr algn="l" eaLnBrk="1" hangingPunct="1"/>
            <a:endParaRPr lang="en-US" altLang="en-US" sz="3600" b="1" dirty="0">
              <a:solidFill>
                <a:schemeClr val="bg1"/>
              </a:solidFill>
            </a:endParaRPr>
          </a:p>
          <a:p>
            <a:pPr algn="l" eaLnBrk="1" hangingPunct="1"/>
            <a:r>
              <a:rPr lang="en-US" altLang="en-US" sz="3600" b="1" dirty="0">
                <a:solidFill>
                  <a:schemeClr val="bg1"/>
                </a:solidFill>
              </a:rPr>
              <a:t>Antibiotics ( topical , systemic )</a:t>
            </a:r>
          </a:p>
          <a:p>
            <a:pPr algn="l" eaLnBrk="1" hangingPunct="1"/>
            <a:endParaRPr lang="en-US" altLang="en-US" sz="3600" b="1" dirty="0">
              <a:solidFill>
                <a:schemeClr val="bg1"/>
              </a:solidFill>
            </a:endParaRPr>
          </a:p>
          <a:p>
            <a:pPr algn="l" eaLnBrk="1" hangingPunct="1"/>
            <a:r>
              <a:rPr lang="en-US" altLang="en-US" sz="3600" b="1" dirty="0">
                <a:solidFill>
                  <a:schemeClr val="bg1"/>
                </a:solidFill>
              </a:rPr>
              <a:t>Near vision adds 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xmlns="" id="{BE524C7C-F001-16F1-9F42-9032328C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B21792CE-16F0-45E5-A5F8-02AB2121FE0E}" type="slidenum">
              <a:rPr lang="en-US" altLang="en-US" sz="1400">
                <a:latin typeface="Arial" panose="020B0604020202020204" pitchFamily="34" charset="0"/>
              </a:rPr>
              <a:pPr/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D72047D8-E559-64F5-550D-864454401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rgbClr val="FFC000"/>
                </a:solidFill>
              </a:rPr>
              <a:t>Post-Operative care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xmlns="" id="{12DBE647-F5EA-950B-EF1F-5E2BFFEDB0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975" y="188641"/>
            <a:ext cx="7559377" cy="1368152"/>
          </a:xfrm>
        </p:spPr>
        <p:txBody>
          <a:bodyPr/>
          <a:lstStyle/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FFC000"/>
                </a:solidFill>
              </a:rPr>
              <a:t>Lens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Is  biconvex </a:t>
            </a:r>
            <a:r>
              <a:rPr lang="en-GB" altLang="en-US" sz="2400" b="1" dirty="0">
                <a:solidFill>
                  <a:schemeClr val="bg1"/>
                </a:solidFill>
              </a:rPr>
              <a:t>,</a:t>
            </a:r>
            <a:r>
              <a:rPr lang="en-US" altLang="en-US" sz="2400" b="1" dirty="0">
                <a:solidFill>
                  <a:schemeClr val="bg1"/>
                </a:solidFill>
              </a:rPr>
              <a:t>normally transparent</a:t>
            </a:r>
            <a:r>
              <a:rPr lang="en-GB" altLang="en-US" sz="2400" b="1" dirty="0">
                <a:solidFill>
                  <a:schemeClr val="bg1"/>
                </a:solidFill>
              </a:rPr>
              <a:t> and avascular structure  </a:t>
            </a:r>
            <a:r>
              <a:rPr lang="en-US" altLang="en-US" sz="2400" b="1" dirty="0">
                <a:solidFill>
                  <a:schemeClr val="bg1"/>
                </a:solidFill>
              </a:rPr>
              <a:t>.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It is held in position by the suspensory ligament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xmlns="" id="{7D2207E6-5DC7-B6A2-8BFE-1A57A986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C44FD0F4-EB7E-4977-92A2-0C2E9345251D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DA3D3A4-81B5-57BB-8317-7D9B0FBD6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8137"/>
            <a:ext cx="9144000" cy="46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3">
            <a:extLst>
              <a:ext uri="{FF2B5EF4-FFF2-40B4-BE49-F238E27FC236}">
                <a16:creationId xmlns:a16="http://schemas.microsoft.com/office/drawing/2014/main" xmlns="" id="{C38EF812-86DF-ED6D-6B7B-2274525827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>
                <a:solidFill>
                  <a:schemeClr val="bg1"/>
                </a:solidFill>
              </a:rPr>
              <a:t>Vitreous loss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iris prolapse ( early postoperative comp. )</a:t>
            </a:r>
            <a:endParaRPr lang="en-US" sz="3200" b="1" dirty="0">
              <a:solidFill>
                <a:schemeClr val="bg1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</a:rPr>
              <a:t>Endophthalmitis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>
                <a:solidFill>
                  <a:schemeClr val="bg1"/>
                </a:solidFill>
              </a:rPr>
              <a:t>Postoperative astigmatism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>
                <a:solidFill>
                  <a:schemeClr val="bg1"/>
                </a:solidFill>
              </a:rPr>
              <a:t>Macular edema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>
                <a:solidFill>
                  <a:schemeClr val="bg1"/>
                </a:solidFill>
              </a:rPr>
              <a:t>Retinal detachment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</a:rPr>
              <a:t>Opacification</a:t>
            </a:r>
            <a:r>
              <a:rPr lang="en-US" sz="3200" b="1" dirty="0">
                <a:solidFill>
                  <a:schemeClr val="bg1"/>
                </a:solidFill>
              </a:rPr>
              <a:t> of the posterior capsule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xmlns="" id="{0F311704-98FC-85C1-153E-8EFADABB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99607999-555A-4E2A-BA92-32EA3AFD1B7D}" type="slidenum">
              <a:rPr lang="en-US" altLang="en-US" sz="1400">
                <a:latin typeface="Arial" panose="020B0604020202020204" pitchFamily="34" charset="0"/>
              </a:rPr>
              <a:pPr/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xmlns="" id="{AEB166C1-F3AD-1283-0DDD-C6460EA8E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rgbClr val="FFC000"/>
                </a:solidFill>
              </a:rPr>
              <a:t>Complications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A47823E3-03DE-D439-B165-908821B57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90488"/>
            <a:ext cx="574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Times New Roman" panose="02020603050405020304" pitchFamily="18" charset="0"/>
              </a:rPr>
              <a:t>Acute bacterial endophthalmitis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B1CEE709-598C-BB22-63B8-29369F467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1447800"/>
            <a:ext cx="24368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Common causative 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organisms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000" b="1" i="1">
                <a:latin typeface="Times New Roman" panose="02020603050405020304" pitchFamily="18" charset="0"/>
              </a:rPr>
              <a:t>  Staph. epidermidis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000" b="1" i="1">
                <a:latin typeface="Times New Roman" panose="02020603050405020304" pitchFamily="18" charset="0"/>
              </a:rPr>
              <a:t> Staph. aureus</a:t>
            </a:r>
            <a:endParaRPr lang="en-US" altLang="en-US" sz="2000" b="1">
              <a:latin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000" b="1" i="1">
                <a:latin typeface="Times New Roman" panose="02020603050405020304" pitchFamily="18" charset="0"/>
              </a:rPr>
              <a:t> Pseudomonas</a:t>
            </a:r>
            <a:r>
              <a:rPr lang="en-US" altLang="en-US" sz="2000" b="1">
                <a:latin typeface="Times New Roman" panose="02020603050405020304" pitchFamily="18" charset="0"/>
              </a:rPr>
              <a:t> sp. 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xmlns="" id="{7F05B2F9-CA98-2194-0E4E-24D15348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7620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Incidence - about 1:1,000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xmlns="" id="{3FC67363-FF25-829B-6F39-1EF75F5EB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3927475"/>
            <a:ext cx="2941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   bacterial flora is most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frequent culprit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xmlns="" id="{9AAC273E-33BE-228F-B920-966DA65B5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3381375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Source of infection</a:t>
            </a:r>
            <a:endParaRPr lang="en-US" altLang="en-US" sz="3600" b="1">
              <a:solidFill>
                <a:srgbClr val="DC008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xmlns="" id="{A570D41B-6E47-ECA1-73E1-3005BAE35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508500"/>
            <a:ext cx="2609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Contaminated solutions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and instruments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xmlns="" id="{520750EE-3247-FCE4-01A6-02120389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084763"/>
            <a:ext cx="3254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Environmental flora including   that of surgeon and   operating room personnel</a:t>
            </a:r>
          </a:p>
        </p:txBody>
      </p:sp>
      <p:pic>
        <p:nvPicPr>
          <p:cNvPr id="36873" name="Picture 9" descr="C:\My Documents\cat. surgery9.JPG">
            <a:extLst>
              <a:ext uri="{FF2B5EF4-FFF2-40B4-BE49-F238E27FC236}">
                <a16:creationId xmlns:a16="http://schemas.microsoft.com/office/drawing/2014/main" xmlns="" id="{87DD66E7-CE48-CA37-6ABE-5B7B4A5F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47800"/>
            <a:ext cx="5486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Rectangle 10">
            <a:extLst>
              <a:ext uri="{FF2B5EF4-FFF2-40B4-BE49-F238E27FC236}">
                <a16:creationId xmlns:a16="http://schemas.microsoft.com/office/drawing/2014/main" xmlns="" id="{7714E97F-EAF3-549B-29A7-127A1BA1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447800"/>
            <a:ext cx="8737600" cy="49530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xmlns="" id="{656395E6-E86B-F554-19F1-AA5895AC7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600" y="1447800"/>
            <a:ext cx="0" cy="49530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Slide Number Placeholder 11">
            <a:extLst>
              <a:ext uri="{FF2B5EF4-FFF2-40B4-BE49-F238E27FC236}">
                <a16:creationId xmlns:a16="http://schemas.microsoft.com/office/drawing/2014/main" xmlns="" id="{0310DB70-251E-5EB6-0048-3385CB07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C095837B-5978-48DE-B4A3-D707B5C3AACD}" type="slidenum">
              <a:rPr lang="en-US" altLang="en-US" sz="1400">
                <a:latin typeface="Arial" panose="020B0604020202020204" pitchFamily="34" charset="0"/>
              </a:rPr>
              <a:pPr/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F13DD5D-67E1-5145-2488-322CE2D5B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0"/>
            <a:ext cx="6078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3600" b="1">
                <a:solidFill>
                  <a:srgbClr val="FAFD00"/>
                </a:solidFill>
                <a:latin typeface="Times New Roman" panose="02020603050405020304" pitchFamily="18" charset="0"/>
              </a:rPr>
              <a:t>Early postoperative complications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3B287852-0DFD-0CC3-8630-922DCE2A8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1219200"/>
            <a:ext cx="989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Cause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C672181B-9336-0A32-C0E8-AC5BCDC86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1828800"/>
            <a:ext cx="2228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Usually inadequate 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Times New Roman" panose="02020603050405020304" pitchFamily="18" charset="0"/>
              </a:rPr>
              <a:t>   suturing of incision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022B5C63-1F40-9267-E505-CEBF25728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2514600"/>
            <a:ext cx="29702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Most frequently follows</a:t>
            </a:r>
          </a:p>
          <a:p>
            <a:r>
              <a:rPr lang="en-US" altLang="en-US" sz="2000" b="1">
                <a:latin typeface="Times New Roman" panose="02020603050405020304" pitchFamily="18" charset="0"/>
              </a:rPr>
              <a:t>  inappropriate management </a:t>
            </a:r>
          </a:p>
          <a:p>
            <a:r>
              <a:rPr lang="en-US" altLang="en-US" sz="2000" b="1">
                <a:latin typeface="Times New Roman" panose="02020603050405020304" pitchFamily="18" charset="0"/>
              </a:rPr>
              <a:t>  of vitreous loss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15EB5114-E9DF-1005-9CF9-370271001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724400"/>
            <a:ext cx="2909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Excise prolapsed iris tissue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BCE51DDE-D21D-45C4-E0D3-8B7FCEE72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5318125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SzPct val="60000"/>
              <a:buFontTx/>
              <a:buChar char="•"/>
            </a:pPr>
            <a:r>
              <a:rPr lang="en-US" altLang="en-US" sz="2000" b="1">
                <a:latin typeface="Times New Roman" panose="02020603050405020304" pitchFamily="18" charset="0"/>
              </a:rPr>
              <a:t>  Resuture incision</a:t>
            </a: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xmlns="" id="{2A06DEF1-95AF-F4BB-9DC1-954FE2FC6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4114800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Treatment</a:t>
            </a:r>
          </a:p>
        </p:txBody>
      </p:sp>
      <p:pic>
        <p:nvPicPr>
          <p:cNvPr id="37897" name="Picture 9" descr="C:\My Documents\cat. surgery7.JPG">
            <a:extLst>
              <a:ext uri="{FF2B5EF4-FFF2-40B4-BE49-F238E27FC236}">
                <a16:creationId xmlns:a16="http://schemas.microsoft.com/office/drawing/2014/main" xmlns="" id="{F0EDABF8-EDD6-6C7A-392C-1D54DFDF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066800"/>
            <a:ext cx="5080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0">
            <a:extLst>
              <a:ext uri="{FF2B5EF4-FFF2-40B4-BE49-F238E27FC236}">
                <a16:creationId xmlns:a16="http://schemas.microsoft.com/office/drawing/2014/main" xmlns="" id="{40998896-B4A0-28F8-DE1F-9BBCA78FB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066800"/>
            <a:ext cx="8194675" cy="5181600"/>
          </a:xfrm>
          <a:prstGeom prst="rect">
            <a:avLst/>
          </a:prstGeom>
          <a:noFill/>
          <a:ln w="28575">
            <a:solidFill>
              <a:srgbClr val="FAFD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7899" name="Line 11">
            <a:extLst>
              <a:ext uri="{FF2B5EF4-FFF2-40B4-BE49-F238E27FC236}">
                <a16:creationId xmlns:a16="http://schemas.microsoft.com/office/drawing/2014/main" xmlns="" id="{FAAE5B67-C91C-B8C7-E47D-E92D52BDA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4663" y="1066800"/>
            <a:ext cx="0" cy="5181600"/>
          </a:xfrm>
          <a:prstGeom prst="line">
            <a:avLst/>
          </a:prstGeom>
          <a:noFill/>
          <a:ln w="19050">
            <a:solidFill>
              <a:srgbClr val="FAFD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xmlns="" id="{B4E8C339-BFBF-28A8-235A-1BA3D21A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533400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</a:rPr>
              <a:t>Iris prolapse</a:t>
            </a:r>
            <a:endParaRPr lang="en-GB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7901" name="Slide Number Placeholder 13">
            <a:extLst>
              <a:ext uri="{FF2B5EF4-FFF2-40B4-BE49-F238E27FC236}">
                <a16:creationId xmlns:a16="http://schemas.microsoft.com/office/drawing/2014/main" xmlns="" id="{2A6D7FE0-A0E9-C4BB-06B2-DAF3EC16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28888A1A-95C2-4E4D-AC22-7E59694B4728}" type="slidenum">
              <a:rPr lang="en-US" altLang="en-US" sz="1400">
                <a:latin typeface="Arial" panose="020B0604020202020204" pitchFamily="34" charset="0"/>
              </a:rPr>
              <a:pPr/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8A99-30A9-4FB6-B7EA-47895DFA32E0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5" y="0"/>
            <a:ext cx="9157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040694"/>
            <a:ext cx="468052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Thank you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5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xmlns="" id="{BC0C2D77-4594-A36B-3040-BC52F488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144FAD1D-6BBA-4E5F-A702-8A1F42C1956A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5CDFD62E-419E-8C78-04C2-FD5DFB195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227928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3600" b="1" dirty="0">
                <a:solidFill>
                  <a:srgbClr val="FFC000"/>
                </a:solidFill>
              </a:rPr>
              <a:t>Cataract </a:t>
            </a:r>
            <a:r>
              <a:rPr lang="en-GB" altLang="en-US" sz="3600" b="1" dirty="0">
                <a:solidFill>
                  <a:srgbClr val="FFC000"/>
                </a:solidFill>
              </a:rPr>
              <a:t>: </a:t>
            </a:r>
            <a:r>
              <a:rPr lang="en-GB" sz="3600" b="1" dirty="0">
                <a:solidFill>
                  <a:schemeClr val="bg1"/>
                </a:solidFill>
                <a:latin typeface="HelveticaNeue"/>
              </a:rPr>
              <a:t>cataract is </a:t>
            </a:r>
            <a:r>
              <a:rPr lang="en-GB" sz="3600" b="1" dirty="0">
                <a:solidFill>
                  <a:schemeClr val="bg1"/>
                </a:solidFill>
                <a:latin typeface="HelveticaNeue-Bold"/>
              </a:rPr>
              <a:t>a dense, cloudy area that forms in the lens of the eye  </a:t>
            </a:r>
            <a:r>
              <a:rPr lang="en-GB" sz="3600" b="1" dirty="0">
                <a:solidFill>
                  <a:schemeClr val="bg1"/>
                </a:solidFill>
                <a:latin typeface="HelveticaNeue"/>
              </a:rPr>
              <a:t>cataract begins when proteins in the eye form clumps </a:t>
            </a:r>
            <a:endParaRPr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2DAF5E6-CE1C-6C2B-5944-EDC4BA0B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4715965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FFC000"/>
                </a:solidFill>
              </a:rPr>
              <a:t>Epidemiology:</a:t>
            </a:r>
          </a:p>
          <a:p>
            <a:pPr algn="l"/>
            <a:r>
              <a:rPr lang="en-GB" sz="3200" b="1" dirty="0">
                <a:solidFill>
                  <a:schemeClr val="bg1"/>
                </a:solidFill>
              </a:rPr>
              <a:t>the common cause of treatable blindness in the world </a:t>
            </a:r>
            <a:endParaRPr lang="en-GB" sz="3200" b="1" dirty="0" smtClean="0">
              <a:solidFill>
                <a:schemeClr val="bg1"/>
              </a:solidFill>
            </a:endParaRPr>
          </a:p>
          <a:p>
            <a:pPr algn="l"/>
            <a:endParaRPr lang="en-GB" sz="3200" b="1" dirty="0">
              <a:solidFill>
                <a:schemeClr val="bg1"/>
              </a:solidFill>
            </a:endParaRPr>
          </a:p>
          <a:p>
            <a:pPr algn="l"/>
            <a:r>
              <a:rPr lang="en-GB" sz="3200" b="1" dirty="0">
                <a:solidFill>
                  <a:schemeClr val="bg1"/>
                </a:solidFill>
              </a:rPr>
              <a:t>Typical onset 50 to 60 years ( gradual and progressive )</a:t>
            </a:r>
          </a:p>
          <a:p>
            <a:pPr algn="l"/>
            <a:r>
              <a:rPr lang="en-GB" sz="3200" b="1" dirty="0">
                <a:solidFill>
                  <a:schemeClr val="bg1"/>
                </a:solidFill>
              </a:rPr>
              <a:t> female = male </a:t>
            </a:r>
            <a:endParaRPr lang="ar-JO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>
            <a:extLst>
              <a:ext uri="{FF2B5EF4-FFF2-40B4-BE49-F238E27FC236}">
                <a16:creationId xmlns:a16="http://schemas.microsoft.com/office/drawing/2014/main" xmlns="" id="{7CEFDDCD-7FFB-9B62-2493-58A099D2BB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4572000"/>
          </a:xfrm>
        </p:spPr>
        <p:txBody>
          <a:bodyPr rtlCol="0">
            <a:normAutofit/>
          </a:bodyPr>
          <a:lstStyle/>
          <a:p>
            <a:pPr marL="274320" indent="-27432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Diseases that affect the lens may affect  :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 Structure 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 Shape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 Position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xmlns="" id="{BF9EAFE4-0D13-1497-50F2-3829C2A6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94C2D877-CAAD-48B6-B3DA-0DB5411AFEDB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2569D432-3589-5C7F-A6E6-9893FA53F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4800" b="1" dirty="0">
                <a:solidFill>
                  <a:srgbClr val="FFC000"/>
                </a:solidFill>
              </a:rPr>
              <a:t>Cataract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xmlns="" id="{25C28F9B-0E80-7B68-221F-18EFF78F4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i="1" dirty="0">
                <a:solidFill>
                  <a:srgbClr val="FFC000"/>
                </a:solidFill>
              </a:rPr>
              <a:t>Senile  (age related )</a:t>
            </a:r>
            <a:r>
              <a:rPr lang="en-US" altLang="en-US" sz="2800" b="1" i="1" dirty="0"/>
              <a:t> </a:t>
            </a:r>
            <a:r>
              <a:rPr lang="en-US" altLang="en-US" sz="2800" b="1" i="1" dirty="0">
                <a:solidFill>
                  <a:schemeClr val="bg1"/>
                </a:solidFill>
              </a:rPr>
              <a:t>: results from cumulative  exposure to environmental and other influences such as  smoking , UV light and blood sugar level </a:t>
            </a:r>
            <a:endParaRPr lang="en-US" altLang="en-US" sz="2800" b="1" i="1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US" altLang="en-US" sz="2800" b="1" i="1" dirty="0" smtClean="0"/>
          </a:p>
          <a:p>
            <a:pPr marL="0" indent="0" eaLnBrk="1" hangingPunct="1">
              <a:buNone/>
            </a:pPr>
            <a:endParaRPr lang="en-US" altLang="en-US" sz="2800" b="1" i="1" dirty="0">
              <a:solidFill>
                <a:srgbClr val="FFC000"/>
              </a:solidFill>
            </a:endParaRPr>
          </a:p>
          <a:p>
            <a:pPr marL="0" indent="0" algn="l" eaLnBrk="1" hangingPunct="1">
              <a:buNone/>
            </a:pPr>
            <a:r>
              <a:rPr lang="en-US" altLang="en-US" sz="2800" b="1" i="1" dirty="0" smtClean="0">
                <a:solidFill>
                  <a:srgbClr val="FFC000"/>
                </a:solidFill>
              </a:rPr>
              <a:t>Pre-senile </a:t>
            </a:r>
            <a:r>
              <a:rPr lang="en-US" altLang="en-US" sz="2800" b="1" i="1" dirty="0" smtClean="0">
                <a:solidFill>
                  <a:srgbClr val="FFC000"/>
                </a:solidFill>
              </a:rPr>
              <a:t>:- </a:t>
            </a:r>
            <a:r>
              <a:rPr lang="en-US" altLang="en-US" sz="2800" b="1" i="1" dirty="0" smtClean="0">
                <a:solidFill>
                  <a:schemeClr val="bg1"/>
                </a:solidFill>
              </a:rPr>
              <a:t>which </a:t>
            </a:r>
            <a:r>
              <a:rPr lang="en-US" altLang="en-US" sz="2800" b="1" i="1" dirty="0">
                <a:solidFill>
                  <a:schemeClr val="bg1"/>
                </a:solidFill>
              </a:rPr>
              <a:t>may be associated with specific ocular or systemic diseases 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xmlns="" id="{415B1C51-6F1B-84FF-22F0-0D91C61E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66890B8A-ED50-455D-B712-F4642AA09CE5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2834FBD7-AEA0-0084-4F30-1284421DF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5400" dirty="0">
                <a:solidFill>
                  <a:srgbClr val="FFC000"/>
                </a:solidFill>
              </a:rPr>
              <a:t>Causes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EFE8B701-1E13-B384-6002-4B9FAD601C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729" y="1573006"/>
            <a:ext cx="6732587" cy="4624387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DM 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Metabolic diseases  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altLang="en-US" sz="2400" b="1" dirty="0" err="1">
                <a:solidFill>
                  <a:schemeClr val="bg1"/>
                </a:solidFill>
              </a:rPr>
              <a:t>Galactosemia</a:t>
            </a:r>
            <a:r>
              <a:rPr lang="en-US" altLang="en-US" sz="2400" b="1" dirty="0">
                <a:solidFill>
                  <a:schemeClr val="bg1"/>
                </a:solidFill>
              </a:rPr>
              <a:t> ,Hypocalcemia )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Systemic drugs ( steroids ,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chlorpromazine) 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Infection ( Cong. Rubella ) 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Myotonic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dystrophy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Atopic dermatitis (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cause shield cataract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)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Systemic syndromes ( </a:t>
            </a:r>
            <a:r>
              <a:rPr lang="en-US" altLang="en-US" sz="2400" b="1" dirty="0" err="1">
                <a:solidFill>
                  <a:schemeClr val="bg1"/>
                </a:solidFill>
              </a:rPr>
              <a:t>Down”s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Lowe”s</a:t>
            </a:r>
            <a:r>
              <a:rPr lang="en-US" altLang="en-US" sz="2400" b="1" dirty="0">
                <a:solidFill>
                  <a:schemeClr val="bg1"/>
                </a:solidFill>
              </a:rPr>
              <a:t>)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Congenital Cataract ( inherited ) </a:t>
            </a:r>
          </a:p>
          <a:p>
            <a:pPr marL="457200" indent="-457200"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External radiation 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xmlns="" id="{097C68EE-F13A-D678-E3BD-DB09C652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C9A1B251-A2DC-436A-ABDB-E20012BE6611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D7C5BB7F-4283-65DD-6E2D-008AC25E3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573006"/>
            <a:ext cx="8229600" cy="3388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/>
              <a:t>Pre-Senile cataract associations  :</a:t>
            </a:r>
            <a:br>
              <a:rPr altLang="en-US" b="1" dirty="0"/>
            </a:br>
            <a:r>
              <a:rPr altLang="en-US" dirty="0">
                <a:solidFill>
                  <a:srgbClr val="FFC000"/>
                </a:solidFill>
              </a:rPr>
              <a:t>Systemic causes :</a:t>
            </a:r>
            <a:br>
              <a:rPr altLang="en-US" dirty="0">
                <a:solidFill>
                  <a:srgbClr val="FFC000"/>
                </a:solidFill>
              </a:rPr>
            </a:br>
            <a:endParaRPr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5FFC0C42-C64E-C0E1-01B9-8A20C209F8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250209"/>
            <a:ext cx="8229600" cy="4572000"/>
          </a:xfrm>
        </p:spPr>
        <p:txBody>
          <a:bodyPr/>
          <a:lstStyle/>
          <a:p>
            <a:pPr marL="514350" indent="-514350" algn="l" eaLnBrk="1" hangingPunct="1">
              <a:buFont typeface="Wingdings 2" panose="05020102010507070707" pitchFamily="18" charset="2"/>
              <a:buNone/>
            </a:pPr>
            <a:r>
              <a:rPr lang="en-US" altLang="en-US" sz="2400" b="1" u="sng" dirty="0">
                <a:solidFill>
                  <a:schemeClr val="bg1"/>
                </a:solidFill>
              </a:rPr>
              <a:t>Trauma </a:t>
            </a:r>
          </a:p>
          <a:p>
            <a:pPr marL="514350" indent="-514350" algn="l" eaLnBrk="1" hangingPunct="1">
              <a:buFont typeface="Wingdings 2" panose="05020102010507070707" pitchFamily="18" charset="2"/>
              <a:buNone/>
            </a:pPr>
            <a:r>
              <a:rPr lang="en-US" altLang="en-US" sz="2400" b="1" u="sng" dirty="0">
                <a:solidFill>
                  <a:schemeClr val="bg1"/>
                </a:solidFill>
              </a:rPr>
              <a:t>Uveitis </a:t>
            </a:r>
          </a:p>
          <a:p>
            <a:pPr marL="514350" indent="-514350" algn="l" eaLnBrk="1" hangingPunct="1">
              <a:buFont typeface="Wingdings 2" panose="05020102010507070707" pitchFamily="18" charset="2"/>
              <a:buNone/>
            </a:pPr>
            <a:r>
              <a:rPr lang="en-US" altLang="en-US" sz="2400" b="1" u="sng" dirty="0">
                <a:solidFill>
                  <a:schemeClr val="bg1"/>
                </a:solidFill>
              </a:rPr>
              <a:t>High myopia </a:t>
            </a:r>
          </a:p>
          <a:p>
            <a:pPr marL="514350" indent="-514350" algn="l" eaLnBrk="1" hangingPunct="1">
              <a:buFont typeface="Wingdings 2" panose="05020102010507070707" pitchFamily="18" charset="2"/>
              <a:buNone/>
            </a:pPr>
            <a:r>
              <a:rPr lang="en-US" altLang="en-US" sz="2400" b="1" u="sng" dirty="0">
                <a:solidFill>
                  <a:schemeClr val="bg1"/>
                </a:solidFill>
              </a:rPr>
              <a:t>Topical medications ( </a:t>
            </a:r>
            <a:r>
              <a:rPr lang="en-US" altLang="en-US" sz="2400" b="1" u="sng" dirty="0" smtClean="0">
                <a:solidFill>
                  <a:schemeClr val="bg1"/>
                </a:solidFill>
              </a:rPr>
              <a:t>steroid and anti-psychotic  </a:t>
            </a:r>
            <a:r>
              <a:rPr lang="en-US" altLang="en-US" sz="2400" b="1" u="sng" dirty="0">
                <a:solidFill>
                  <a:schemeClr val="bg1"/>
                </a:solidFill>
              </a:rPr>
              <a:t>) </a:t>
            </a:r>
          </a:p>
          <a:p>
            <a:pPr marL="514350" indent="-514350" algn="l" eaLnBrk="1" hangingPunct="1">
              <a:buFont typeface="Wingdings 2" panose="05020102010507070707" pitchFamily="18" charset="2"/>
              <a:buNone/>
            </a:pPr>
            <a:r>
              <a:rPr lang="en-US" altLang="en-US" sz="2400" b="1" u="sng" dirty="0">
                <a:solidFill>
                  <a:schemeClr val="bg1"/>
                </a:solidFill>
              </a:rPr>
              <a:t>Intraocular </a:t>
            </a:r>
            <a:r>
              <a:rPr lang="en-US" altLang="en-US" sz="2400" b="1" u="sng" dirty="0" err="1">
                <a:solidFill>
                  <a:schemeClr val="bg1"/>
                </a:solidFill>
              </a:rPr>
              <a:t>tumours</a:t>
            </a:r>
            <a:r>
              <a:rPr lang="en-US" altLang="en-US" sz="2400" b="1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xmlns="" id="{23732F5F-BEB8-9B68-0AE0-0AC3CDB4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solidFill>
            <a:srgbClr val="1D1D1D">
              <a:alpha val="69803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A510BC2B-37DC-4C29-9313-C4DE15BE2C36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DE0E709D-37E3-6FE3-ADA4-49D652F7A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Pre-Senile cataract associations :</a:t>
            </a:r>
            <a:br>
              <a:rPr altLang="en-US" dirty="0"/>
            </a:br>
            <a:r>
              <a:rPr altLang="en-US" b="1" dirty="0">
                <a:solidFill>
                  <a:srgbClr val="FFC000"/>
                </a:solidFill>
              </a:rPr>
              <a:t>Ocular conditions </a:t>
            </a:r>
            <a:r>
              <a:rPr altLang="en-US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8A99-30A9-4FB6-B7EA-47895DFA32E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9145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sz="4000" b="1" dirty="0" smtClean="0">
                <a:solidFill>
                  <a:schemeClr val="bg1"/>
                </a:solidFill>
              </a:rPr>
              <a:t>Nuclear Cataract </a:t>
            </a:r>
          </a:p>
          <a:p>
            <a:pPr marL="342900" indent="-342900">
              <a:buAutoNum type="arabicParenR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Cortical Cataract</a:t>
            </a:r>
          </a:p>
          <a:p>
            <a:pPr marL="342900" indent="-342900">
              <a:buAutoNum type="arabicParenR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posterior </a:t>
            </a:r>
            <a:r>
              <a:rPr lang="en-US" sz="4000" b="1" dirty="0" err="1" smtClean="0">
                <a:solidFill>
                  <a:schemeClr val="bg1"/>
                </a:solidFill>
              </a:rPr>
              <a:t>subcapsular</a:t>
            </a:r>
            <a:r>
              <a:rPr lang="en-US" sz="4000" b="1" dirty="0" smtClean="0">
                <a:solidFill>
                  <a:schemeClr val="bg1"/>
                </a:solidFill>
              </a:rPr>
              <a:t> cataract </a:t>
            </a:r>
          </a:p>
          <a:p>
            <a:pPr marL="342900" indent="-342900">
              <a:buAutoNum type="arabicParenR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mature cataract</a:t>
            </a:r>
          </a:p>
          <a:p>
            <a:pPr marL="342900" indent="-342900">
              <a:buAutoNum type="arabicParenR"/>
            </a:pPr>
            <a:r>
              <a:rPr lang="en-US" sz="4000" b="1" dirty="0" smtClean="0">
                <a:solidFill>
                  <a:schemeClr val="bg1"/>
                </a:solidFill>
              </a:rPr>
              <a:t> Shield cataract </a:t>
            </a:r>
          </a:p>
          <a:p>
            <a:pPr marL="342900" indent="-342900">
              <a:buAutoNum type="arabicParenR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pre-senile traumatic cataract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48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3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C86EF0"/>
      </a:accent1>
      <a:accent2>
        <a:srgbClr val="DA9EF5"/>
      </a:accent2>
      <a:accent3>
        <a:srgbClr val="D4D2D0"/>
      </a:accent3>
      <a:accent4>
        <a:srgbClr val="DA9EF5"/>
      </a:accent4>
      <a:accent5>
        <a:srgbClr val="7810A7"/>
      </a:accent5>
      <a:accent6>
        <a:srgbClr val="500A70"/>
      </a:accent6>
      <a:hlink>
        <a:srgbClr val="BF0957"/>
      </a:hlink>
      <a:folHlink>
        <a:srgbClr val="A116E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1205</TotalTime>
  <Words>791</Words>
  <Application>Microsoft Office PowerPoint</Application>
  <PresentationFormat>On-screen Show (4:3)</PresentationFormat>
  <Paragraphs>228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Constantia</vt:lpstr>
      <vt:lpstr>Effra-Regular</vt:lpstr>
      <vt:lpstr>Gill Sans MT</vt:lpstr>
      <vt:lpstr>HelveticaNeue</vt:lpstr>
      <vt:lpstr>HelveticaNeue-Bold</vt:lpstr>
      <vt:lpstr>Majalla UI</vt:lpstr>
      <vt:lpstr>Times New Roman</vt:lpstr>
      <vt:lpstr>Wingdings</vt:lpstr>
      <vt:lpstr>Wingdings 2</vt:lpstr>
      <vt:lpstr>Paper</vt:lpstr>
      <vt:lpstr>PowerPoint Presentation</vt:lpstr>
      <vt:lpstr>PowerPoint Presentation</vt:lpstr>
      <vt:lpstr>PowerPoint Presentation</vt:lpstr>
      <vt:lpstr>Cataract : cataract is a dense, cloudy area that forms in the lens of the eye  cataract begins when proteins in the eye form clumps </vt:lpstr>
      <vt:lpstr>Cataract </vt:lpstr>
      <vt:lpstr>Causes </vt:lpstr>
      <vt:lpstr>Pre-Senile cataract associations  : Systemic causes : </vt:lpstr>
      <vt:lpstr>Pre-Senile cataract associations : Ocular conditions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Symptoms :</vt:lpstr>
      <vt:lpstr>Signs :</vt:lpstr>
      <vt:lpstr>PowerPoint Presentation</vt:lpstr>
      <vt:lpstr>Treatment </vt:lpstr>
      <vt:lpstr>Cataract surgery :</vt:lpstr>
      <vt:lpstr>Techniques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Techniques :</vt:lpstr>
      <vt:lpstr>Compensation for the lens refractive power : </vt:lpstr>
      <vt:lpstr>Post-Operative care </vt:lpstr>
      <vt:lpstr>Complications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49</cp:revision>
  <cp:lastPrinted>1601-01-01T00:00:00Z</cp:lastPrinted>
  <dcterms:created xsi:type="dcterms:W3CDTF">1601-01-01T00:00:00Z</dcterms:created>
  <dcterms:modified xsi:type="dcterms:W3CDTF">2022-08-09T18:34:37Z</dcterms:modified>
</cp:coreProperties>
</file>