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313" r:id="rId2"/>
    <p:sldId id="314" r:id="rId3"/>
    <p:sldId id="256" r:id="rId4"/>
    <p:sldId id="257" r:id="rId5"/>
    <p:sldId id="259" r:id="rId6"/>
    <p:sldId id="260" r:id="rId7"/>
    <p:sldId id="261" r:id="rId8"/>
    <p:sldId id="265" r:id="rId9"/>
    <p:sldId id="266" r:id="rId10"/>
    <p:sldId id="264" r:id="rId11"/>
    <p:sldId id="267" r:id="rId12"/>
    <p:sldId id="268" r:id="rId13"/>
    <p:sldId id="269" r:id="rId14"/>
    <p:sldId id="270" r:id="rId15"/>
    <p:sldId id="271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5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43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481E60-E3A9-45AD-8069-456C2B7D85F7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9666B8-5AC0-487C-8883-A7F51E5BD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738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2B158-8CF3-4EAA-85D9-219316CBF27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213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2B158-8CF3-4EAA-85D9-219316CBF27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338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38DF-DFA1-41E8-9E43-966359A1006B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2A3F2-4486-4A8F-95ED-DC3D6A30A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361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38DF-DFA1-41E8-9E43-966359A1006B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2A3F2-4486-4A8F-95ED-DC3D6A30A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427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38DF-DFA1-41E8-9E43-966359A1006B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2A3F2-4486-4A8F-95ED-DC3D6A30A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333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38DF-DFA1-41E8-9E43-966359A1006B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2A3F2-4486-4A8F-95ED-DC3D6A30A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946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38DF-DFA1-41E8-9E43-966359A1006B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2A3F2-4486-4A8F-95ED-DC3D6A30A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706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38DF-DFA1-41E8-9E43-966359A1006B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2A3F2-4486-4A8F-95ED-DC3D6A30A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63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38DF-DFA1-41E8-9E43-966359A1006B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2A3F2-4486-4A8F-95ED-DC3D6A30A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12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38DF-DFA1-41E8-9E43-966359A1006B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2A3F2-4486-4A8F-95ED-DC3D6A30A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9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38DF-DFA1-41E8-9E43-966359A1006B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2A3F2-4486-4A8F-95ED-DC3D6A30A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074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38DF-DFA1-41E8-9E43-966359A1006B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2A3F2-4486-4A8F-95ED-DC3D6A30A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64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38DF-DFA1-41E8-9E43-966359A1006B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2A3F2-4486-4A8F-95ED-DC3D6A30A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046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C38DF-DFA1-41E8-9E43-966359A1006B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2A3F2-4486-4A8F-95ED-DC3D6A30A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881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1.png"/><Relationship Id="rId11" Type="http://schemas.openxmlformats.org/officeDocument/2006/relationships/image" Target="../media/image2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.png"/><Relationship Id="rId4" Type="http://schemas.openxmlformats.org/officeDocument/2006/relationships/image" Target="../media/image16.jpg"/><Relationship Id="rId9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hyperlink" Target="mailto:h_awad@ju.edu.jo" TargetMode="External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.pn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0.png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3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image" Target="../media/image3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image" Target="../media/image3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.pn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.png"/><Relationship Id="rId4" Type="http://schemas.openxmlformats.org/officeDocument/2006/relationships/image" Target="../media/image3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2.pn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2.png"/><Relationship Id="rId4" Type="http://schemas.openxmlformats.org/officeDocument/2006/relationships/image" Target="../media/image3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2.png"/><Relationship Id="rId4" Type="http://schemas.openxmlformats.org/officeDocument/2006/relationships/image" Target="../media/image40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2.png"/><Relationship Id="rId4" Type="http://schemas.openxmlformats.org/officeDocument/2006/relationships/image" Target="../media/image41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2.png"/><Relationship Id="rId4" Type="http://schemas.openxmlformats.org/officeDocument/2006/relationships/image" Target="../media/image42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5" Type="http://schemas.openxmlformats.org/officeDocument/2006/relationships/image" Target="../media/image2.png"/><Relationship Id="rId4" Type="http://schemas.openxmlformats.org/officeDocument/2006/relationships/image" Target="../media/image43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5" Type="http://schemas.openxmlformats.org/officeDocument/2006/relationships/image" Target="../media/image2.png"/><Relationship Id="rId4" Type="http://schemas.openxmlformats.org/officeDocument/2006/relationships/image" Target="../media/image44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5" Type="http://schemas.openxmlformats.org/officeDocument/2006/relationships/image" Target="../media/image2.png"/><Relationship Id="rId4" Type="http://schemas.openxmlformats.org/officeDocument/2006/relationships/image" Target="../media/image45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905001"/>
            <a:ext cx="5994082" cy="492443"/>
          </a:xfrm>
        </p:spPr>
        <p:txBody>
          <a:bodyPr>
            <a:normAutofit fontScale="90000"/>
          </a:bodyPr>
          <a:lstStyle/>
          <a:p>
            <a:pPr marR="5715">
              <a:spcBef>
                <a:spcPts val="79"/>
              </a:spcBef>
            </a:pPr>
            <a:r>
              <a:rPr lang="en-US" spc="-10" dirty="0"/>
              <a:t>lecture </a:t>
            </a:r>
            <a:r>
              <a:rPr lang="en-US" spc="-5" dirty="0"/>
              <a:t>3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0209540" y="7821407"/>
            <a:ext cx="6858000" cy="124182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53620" t="35615" r="19515" b="22573"/>
          <a:stretch/>
        </p:blipFill>
        <p:spPr>
          <a:xfrm>
            <a:off x="8744520" y="3932641"/>
            <a:ext cx="1560963" cy="16121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10000" y="3837685"/>
            <a:ext cx="4572000" cy="16850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</a:rPr>
              <a:t>Dr. Omar Hamdan MD</a:t>
            </a:r>
          </a:p>
          <a:p>
            <a:pPr algn="ctr"/>
            <a:r>
              <a:rPr lang="en-US" b="1" dirty="0">
                <a:solidFill>
                  <a:prstClr val="black"/>
                </a:solidFill>
              </a:rPr>
              <a:t>Anatomical pathology </a:t>
            </a:r>
            <a:br>
              <a:rPr lang="en-US" b="1" dirty="0">
                <a:solidFill>
                  <a:prstClr val="black"/>
                </a:solidFill>
              </a:rPr>
            </a:br>
            <a:r>
              <a:rPr lang="en-US" b="1" dirty="0">
                <a:solidFill>
                  <a:prstClr val="black"/>
                </a:solidFill>
              </a:rPr>
              <a:t>Mutah University</a:t>
            </a:r>
            <a:br>
              <a:rPr lang="en-US" b="1" dirty="0">
                <a:solidFill>
                  <a:prstClr val="black"/>
                </a:solidFill>
              </a:rPr>
            </a:br>
            <a:r>
              <a:rPr lang="en-US" b="1" dirty="0">
                <a:solidFill>
                  <a:prstClr val="black"/>
                </a:solidFill>
              </a:rPr>
              <a:t>School of Medicine- Department of Laboratory medicine &amp; Pathology</a:t>
            </a:r>
            <a:r>
              <a:rPr lang="en-US" sz="1350" dirty="0">
                <a:solidFill>
                  <a:prstClr val="black"/>
                </a:solidFill>
              </a:rPr>
              <a:t/>
            </a:r>
            <a:br>
              <a:rPr lang="en-US" sz="1350" dirty="0">
                <a:solidFill>
                  <a:prstClr val="black"/>
                </a:solidFill>
              </a:rPr>
            </a:br>
            <a:r>
              <a:rPr lang="en-US" sz="1350" b="1" dirty="0">
                <a:solidFill>
                  <a:prstClr val="black"/>
                </a:solidFill>
              </a:rPr>
              <a:t>Endocrine </a:t>
            </a:r>
            <a:r>
              <a:rPr lang="en-US" sz="1350" b="1" dirty="0">
                <a:solidFill>
                  <a:prstClr val="black"/>
                </a:solidFill>
              </a:rPr>
              <a:t>lectures </a:t>
            </a:r>
            <a:r>
              <a:rPr lang="en-US" sz="1350" b="1" dirty="0">
                <a:solidFill>
                  <a:prstClr val="black"/>
                </a:solidFill>
              </a:rPr>
              <a:t>2020</a:t>
            </a:r>
            <a:endParaRPr lang="en-US" sz="1350" b="1" dirty="0">
              <a:solidFill>
                <a:prstClr val="black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294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82"/>
    </mc:Choice>
    <mc:Fallback>
      <p:transition spd="slow" advTm="13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79317" y="458724"/>
            <a:ext cx="3834129" cy="6959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Endocrine</a:t>
            </a:r>
            <a:r>
              <a:rPr spc="-70" dirty="0"/>
              <a:t> </a:t>
            </a:r>
            <a:r>
              <a:rPr spc="-10" dirty="0"/>
              <a:t>atypia</a:t>
            </a:r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059941" y="1607820"/>
            <a:ext cx="7812405" cy="19735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99800"/>
              </a:lnSpc>
              <a:spcBef>
                <a:spcPts val="1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15" dirty="0">
                <a:latin typeface="Calibri"/>
                <a:cs typeface="Calibri"/>
              </a:rPr>
              <a:t>Note </a:t>
            </a:r>
            <a:r>
              <a:rPr sz="3200" dirty="0">
                <a:latin typeface="Calibri"/>
                <a:cs typeface="Calibri"/>
              </a:rPr>
              <a:t>the </a:t>
            </a:r>
            <a:r>
              <a:rPr sz="3200" spc="-15" dirty="0">
                <a:latin typeface="Calibri"/>
                <a:cs typeface="Calibri"/>
              </a:rPr>
              <a:t>large, hyperchromatic, </a:t>
            </a:r>
            <a:r>
              <a:rPr sz="3200" dirty="0">
                <a:latin typeface="Calibri"/>
                <a:cs typeface="Calibri"/>
              </a:rPr>
              <a:t>pleomorphic  </a:t>
            </a:r>
            <a:r>
              <a:rPr sz="3200" spc="-5" dirty="0">
                <a:latin typeface="Calibri"/>
                <a:cs typeface="Calibri"/>
              </a:rPr>
              <a:t>cells. These </a:t>
            </a:r>
            <a:r>
              <a:rPr sz="3200" spc="-15" dirty="0">
                <a:latin typeface="Calibri"/>
                <a:cs typeface="Calibri"/>
              </a:rPr>
              <a:t>are </a:t>
            </a:r>
            <a:r>
              <a:rPr sz="3200" spc="-10" dirty="0">
                <a:latin typeface="Calibri"/>
                <a:cs typeface="Calibri"/>
              </a:rPr>
              <a:t>atypical </a:t>
            </a:r>
            <a:r>
              <a:rPr sz="3200" dirty="0">
                <a:latin typeface="Calibri"/>
                <a:cs typeface="Calibri"/>
              </a:rPr>
              <a:t>and this </a:t>
            </a:r>
            <a:r>
              <a:rPr sz="3200" spc="-5" dirty="0">
                <a:latin typeface="Calibri"/>
                <a:cs typeface="Calibri"/>
              </a:rPr>
              <a:t>atypia </a:t>
            </a:r>
            <a:r>
              <a:rPr sz="3200" dirty="0">
                <a:latin typeface="Calibri"/>
                <a:cs typeface="Calibri"/>
              </a:rPr>
              <a:t>in  </a:t>
            </a:r>
            <a:r>
              <a:rPr sz="3200" spc="-5" dirty="0">
                <a:latin typeface="Calibri"/>
                <a:cs typeface="Calibri"/>
              </a:rPr>
              <a:t>endocrine </a:t>
            </a:r>
            <a:r>
              <a:rPr sz="3200" dirty="0">
                <a:latin typeface="Calibri"/>
                <a:cs typeface="Calibri"/>
              </a:rPr>
              <a:t>glands </a:t>
            </a:r>
            <a:r>
              <a:rPr sz="3200" spc="-5" dirty="0">
                <a:latin typeface="Calibri"/>
                <a:cs typeface="Calibri"/>
              </a:rPr>
              <a:t>doesn’t necessarily </a:t>
            </a:r>
            <a:r>
              <a:rPr sz="3200" dirty="0">
                <a:latin typeface="Calibri"/>
                <a:cs typeface="Calibri"/>
              </a:rPr>
              <a:t>mean  </a:t>
            </a:r>
            <a:r>
              <a:rPr sz="3200" spc="-20" dirty="0">
                <a:latin typeface="Calibri"/>
                <a:cs typeface="Calibri"/>
              </a:rPr>
              <a:t>malignancy.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08500" y="3170543"/>
            <a:ext cx="5575300" cy="295561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957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712"/>
    </mc:Choice>
    <mc:Fallback>
      <p:transition spd="slow" advTm="36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62200" y="342335"/>
            <a:ext cx="10515600" cy="1371145"/>
          </a:xfrm>
          <a:prstGeom prst="rect">
            <a:avLst/>
          </a:prstGeom>
        </p:spPr>
        <p:txBody>
          <a:bodyPr vert="horz" wrap="square" lIns="0" tIns="138684" rIns="0" bIns="0" rtlCol="0" anchor="ctr">
            <a:spAutoFit/>
          </a:bodyPr>
          <a:lstStyle/>
          <a:p>
            <a:pPr marL="252095" marR="5080" indent="228600">
              <a:lnSpc>
                <a:spcPct val="100000"/>
              </a:lnSpc>
              <a:spcBef>
                <a:spcPts val="100"/>
              </a:spcBef>
            </a:pPr>
            <a:r>
              <a:rPr sz="4000" spc="-5" dirty="0"/>
              <a:t>Hurthle cell adenoma, </a:t>
            </a:r>
            <a:r>
              <a:rPr sz="4000" spc="-10" dirty="0"/>
              <a:t>cells </a:t>
            </a:r>
            <a:r>
              <a:rPr sz="4000" spc="-20" dirty="0"/>
              <a:t>are large  </a:t>
            </a:r>
            <a:r>
              <a:rPr sz="4000" spc="-5" dirty="0"/>
              <a:t>with </a:t>
            </a:r>
            <a:r>
              <a:rPr sz="4000" spc="-10" dirty="0"/>
              <a:t>abundant eosinophilic cytoplasm.</a:t>
            </a:r>
            <a:endParaRPr sz="4000"/>
          </a:p>
        </p:txBody>
      </p:sp>
      <p:sp>
        <p:nvSpPr>
          <p:cNvPr id="3" name="object 3"/>
          <p:cNvSpPr/>
          <p:nvPr/>
        </p:nvSpPr>
        <p:spPr>
          <a:xfrm>
            <a:off x="3107138" y="1665026"/>
            <a:ext cx="6501678" cy="39737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336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795"/>
    </mc:Choice>
    <mc:Fallback>
      <p:transition spd="slow" advTm="34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02739" y="803148"/>
            <a:ext cx="6878320" cy="2360295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12700">
              <a:spcBef>
                <a:spcPts val="840"/>
              </a:spcBef>
              <a:tabLst>
                <a:tab pos="354965" algn="l"/>
              </a:tabLst>
            </a:pPr>
            <a:r>
              <a:rPr sz="3200" dirty="0">
                <a:latin typeface="Calibri"/>
                <a:cs typeface="Calibri"/>
              </a:rPr>
              <a:t>-	</a:t>
            </a:r>
            <a:r>
              <a:rPr sz="3200" spc="-10" dirty="0">
                <a:latin typeface="Calibri"/>
                <a:cs typeface="Calibri"/>
              </a:rPr>
              <a:t>Behavior </a:t>
            </a:r>
            <a:r>
              <a:rPr sz="3200" spc="-5" dirty="0">
                <a:latin typeface="Calibri"/>
                <a:cs typeface="Calibri"/>
              </a:rPr>
              <a:t>of </a:t>
            </a:r>
            <a:r>
              <a:rPr sz="3200" spc="-20" dirty="0">
                <a:latin typeface="Calibri"/>
                <a:cs typeface="Calibri"/>
              </a:rPr>
              <a:t>thyroid </a:t>
            </a:r>
            <a:r>
              <a:rPr sz="3200" dirty="0">
                <a:latin typeface="Calibri"/>
                <a:cs typeface="Calibri"/>
              </a:rPr>
              <a:t>adenomas</a:t>
            </a:r>
            <a:r>
              <a:rPr sz="3200" spc="3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:</a:t>
            </a:r>
            <a:endParaRPr sz="3200">
              <a:latin typeface="Calibri"/>
              <a:cs typeface="Calibri"/>
            </a:endParaRPr>
          </a:p>
          <a:p>
            <a:pPr marL="527050" indent="-514350">
              <a:spcBef>
                <a:spcPts val="745"/>
              </a:spcBef>
              <a:buAutoNum type="alphaLcPeriod"/>
              <a:tabLst>
                <a:tab pos="526415" algn="l"/>
                <a:tab pos="527050" algn="l"/>
              </a:tabLst>
            </a:pPr>
            <a:r>
              <a:rPr sz="3200" dirty="0">
                <a:latin typeface="Calibri"/>
                <a:cs typeface="Calibri"/>
              </a:rPr>
              <a:t>Carry an </a:t>
            </a:r>
            <a:r>
              <a:rPr sz="3200" spc="-20" dirty="0">
                <a:solidFill>
                  <a:srgbClr val="FF0000"/>
                </a:solidFill>
                <a:latin typeface="Calibri"/>
                <a:cs typeface="Calibri"/>
              </a:rPr>
              <a:t>excellent</a:t>
            </a:r>
            <a:r>
              <a:rPr sz="3200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FF0000"/>
                </a:solidFill>
                <a:latin typeface="Calibri"/>
                <a:cs typeface="Calibri"/>
              </a:rPr>
              <a:t>prognosis</a:t>
            </a:r>
            <a:endParaRPr sz="3200">
              <a:latin typeface="Calibri"/>
              <a:cs typeface="Calibri"/>
            </a:endParaRPr>
          </a:p>
          <a:p>
            <a:pPr marL="527050" indent="-514350">
              <a:spcBef>
                <a:spcPts val="770"/>
              </a:spcBef>
              <a:buAutoNum type="alphaLcPeriod"/>
              <a:tabLst>
                <a:tab pos="526415" algn="l"/>
                <a:tab pos="527050" algn="l"/>
              </a:tabLst>
            </a:pPr>
            <a:r>
              <a:rPr sz="3200" dirty="0">
                <a:solidFill>
                  <a:srgbClr val="FF0000"/>
                </a:solidFill>
                <a:latin typeface="Calibri"/>
                <a:cs typeface="Calibri"/>
              </a:rPr>
              <a:t>do not </a:t>
            </a:r>
            <a:r>
              <a:rPr sz="3200" spc="-15" dirty="0">
                <a:solidFill>
                  <a:srgbClr val="FF0000"/>
                </a:solidFill>
                <a:latin typeface="Calibri"/>
                <a:cs typeface="Calibri"/>
              </a:rPr>
              <a:t>recur </a:t>
            </a:r>
            <a:r>
              <a:rPr sz="3200" spc="-5" dirty="0">
                <a:solidFill>
                  <a:srgbClr val="FF0000"/>
                </a:solidFill>
                <a:latin typeface="Calibri"/>
                <a:cs typeface="Calibri"/>
              </a:rPr>
              <a:t>or</a:t>
            </a:r>
            <a:r>
              <a:rPr sz="3200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200" spc="-20" dirty="0">
                <a:solidFill>
                  <a:srgbClr val="FF0000"/>
                </a:solidFill>
                <a:latin typeface="Calibri"/>
                <a:cs typeface="Calibri"/>
              </a:rPr>
              <a:t>metastasize</a:t>
            </a:r>
            <a:endParaRPr sz="3200">
              <a:latin typeface="Calibri"/>
              <a:cs typeface="Calibri"/>
            </a:endParaRPr>
          </a:p>
          <a:p>
            <a:pPr marL="527050" indent="-514350">
              <a:spcBef>
                <a:spcPts val="765"/>
              </a:spcBef>
              <a:buAutoNum type="alphaLcPeriod"/>
              <a:tabLst>
                <a:tab pos="526415" algn="l"/>
                <a:tab pos="527050" algn="l"/>
              </a:tabLst>
            </a:pPr>
            <a:r>
              <a:rPr sz="3200" dirty="0">
                <a:latin typeface="Calibri"/>
                <a:cs typeface="Calibri"/>
              </a:rPr>
              <a:t>and </a:t>
            </a:r>
            <a:r>
              <a:rPr sz="3200" spc="-20" dirty="0">
                <a:latin typeface="Calibri"/>
                <a:cs typeface="Calibri"/>
              </a:rPr>
              <a:t>are </a:t>
            </a:r>
            <a:r>
              <a:rPr sz="3200" i="1" spc="-5" dirty="0">
                <a:solidFill>
                  <a:srgbClr val="FF0000"/>
                </a:solidFill>
                <a:latin typeface="Calibri"/>
                <a:cs typeface="Calibri"/>
              </a:rPr>
              <a:t>not </a:t>
            </a:r>
            <a:r>
              <a:rPr sz="3200" spc="-20" dirty="0">
                <a:solidFill>
                  <a:srgbClr val="FF0000"/>
                </a:solidFill>
                <a:latin typeface="Calibri"/>
                <a:cs typeface="Calibri"/>
              </a:rPr>
              <a:t>forerunners </a:t>
            </a:r>
            <a:r>
              <a:rPr sz="3200" spc="-15" dirty="0">
                <a:solidFill>
                  <a:srgbClr val="FF0000"/>
                </a:solidFill>
                <a:latin typeface="Calibri"/>
                <a:cs typeface="Calibri"/>
              </a:rPr>
              <a:t>to</a:t>
            </a:r>
            <a:r>
              <a:rPr sz="32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FF0000"/>
                </a:solidFill>
                <a:latin typeface="Calibri"/>
                <a:cs typeface="Calibri"/>
              </a:rPr>
              <a:t>carcinomas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385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04"/>
    </mc:Choice>
    <mc:Fallback>
      <p:transition spd="slow" advTm="20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85642" y="458724"/>
            <a:ext cx="4219575" cy="6959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" dirty="0"/>
              <a:t>Thyroid</a:t>
            </a:r>
            <a:r>
              <a:rPr spc="-35" dirty="0"/>
              <a:t> </a:t>
            </a:r>
            <a:r>
              <a:rPr spc="-15" dirty="0"/>
              <a:t>carcinoma</a:t>
            </a:r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059940" y="1510284"/>
            <a:ext cx="7893050" cy="373507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12700">
              <a:spcBef>
                <a:spcPts val="865"/>
              </a:spcBef>
            </a:pPr>
            <a:r>
              <a:rPr sz="3200" dirty="0">
                <a:latin typeface="Calibri"/>
                <a:cs typeface="Calibri"/>
              </a:rPr>
              <a:t>- </a:t>
            </a:r>
            <a:r>
              <a:rPr sz="3200" spc="-10" dirty="0">
                <a:latin typeface="Calibri"/>
                <a:cs typeface="Calibri"/>
              </a:rPr>
              <a:t>Account </a:t>
            </a:r>
            <a:r>
              <a:rPr sz="3200" spc="-25" dirty="0">
                <a:latin typeface="Calibri"/>
                <a:cs typeface="Calibri"/>
              </a:rPr>
              <a:t>for </a:t>
            </a:r>
            <a:r>
              <a:rPr sz="3200" dirty="0">
                <a:latin typeface="Calibri"/>
                <a:cs typeface="Calibri"/>
              </a:rPr>
              <a:t>about 1.5% </a:t>
            </a:r>
            <a:r>
              <a:rPr sz="3200" spc="-5" dirty="0">
                <a:latin typeface="Calibri"/>
                <a:cs typeface="Calibri"/>
              </a:rPr>
              <a:t>of </a:t>
            </a:r>
            <a:r>
              <a:rPr sz="3200" dirty="0">
                <a:latin typeface="Calibri"/>
                <a:cs typeface="Calibri"/>
              </a:rPr>
              <a:t>all</a:t>
            </a:r>
            <a:r>
              <a:rPr sz="3200" spc="25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cancers</a:t>
            </a:r>
            <a:endParaRPr sz="3200">
              <a:latin typeface="Calibri"/>
              <a:cs typeface="Calibri"/>
            </a:endParaRPr>
          </a:p>
          <a:p>
            <a:pPr marL="355600" marR="5080" indent="-250825">
              <a:spcBef>
                <a:spcPts val="770"/>
              </a:spcBef>
              <a:tabLst>
                <a:tab pos="412115" algn="l"/>
              </a:tabLst>
            </a:pPr>
            <a:r>
              <a:rPr sz="3200" dirty="0">
                <a:latin typeface="Calibri"/>
                <a:cs typeface="Calibri"/>
              </a:rPr>
              <a:t>-		A </a:t>
            </a:r>
            <a:r>
              <a:rPr sz="3200" spc="-15" dirty="0">
                <a:solidFill>
                  <a:srgbClr val="FF0000"/>
                </a:solidFill>
                <a:latin typeface="Calibri"/>
                <a:cs typeface="Calibri"/>
              </a:rPr>
              <a:t>female </a:t>
            </a:r>
            <a:r>
              <a:rPr sz="3200" spc="-5" dirty="0">
                <a:latin typeface="Calibri"/>
                <a:cs typeface="Calibri"/>
              </a:rPr>
              <a:t>predominance </a:t>
            </a:r>
            <a:r>
              <a:rPr sz="3200" dirty="0">
                <a:latin typeface="Calibri"/>
                <a:cs typeface="Calibri"/>
              </a:rPr>
              <a:t>has </a:t>
            </a:r>
            <a:r>
              <a:rPr sz="3200" spc="-5" dirty="0">
                <a:latin typeface="Calibri"/>
                <a:cs typeface="Calibri"/>
              </a:rPr>
              <a:t>been </a:t>
            </a:r>
            <a:r>
              <a:rPr sz="3200" spc="-10" dirty="0">
                <a:latin typeface="Calibri"/>
                <a:cs typeface="Calibri"/>
              </a:rPr>
              <a:t>noted  </a:t>
            </a:r>
            <a:r>
              <a:rPr sz="3200" dirty="0">
                <a:latin typeface="Calibri"/>
                <a:cs typeface="Calibri"/>
              </a:rPr>
              <a:t>among </a:t>
            </a:r>
            <a:r>
              <a:rPr sz="3200" spc="-10" dirty="0">
                <a:latin typeface="Calibri"/>
                <a:cs typeface="Calibri"/>
              </a:rPr>
              <a:t>patients </a:t>
            </a:r>
            <a:r>
              <a:rPr sz="3200" dirty="0">
                <a:latin typeface="Calibri"/>
                <a:cs typeface="Calibri"/>
              </a:rPr>
              <a:t>who </a:t>
            </a:r>
            <a:r>
              <a:rPr sz="3200" spc="-10" dirty="0">
                <a:latin typeface="Calibri"/>
                <a:cs typeface="Calibri"/>
              </a:rPr>
              <a:t>develop </a:t>
            </a:r>
            <a:r>
              <a:rPr sz="3200" spc="-20" dirty="0">
                <a:latin typeface="Calibri"/>
                <a:cs typeface="Calibri"/>
              </a:rPr>
              <a:t>thyroid  </a:t>
            </a:r>
            <a:r>
              <a:rPr sz="3200" spc="-10" dirty="0">
                <a:latin typeface="Calibri"/>
                <a:cs typeface="Calibri"/>
              </a:rPr>
              <a:t>carcinoma </a:t>
            </a:r>
            <a:r>
              <a:rPr sz="3200" dirty="0">
                <a:latin typeface="Calibri"/>
                <a:cs typeface="Calibri"/>
              </a:rPr>
              <a:t>in the </a:t>
            </a:r>
            <a:r>
              <a:rPr sz="3200" spc="-5" dirty="0">
                <a:solidFill>
                  <a:srgbClr val="FF0000"/>
                </a:solidFill>
                <a:latin typeface="Calibri"/>
                <a:cs typeface="Calibri"/>
              </a:rPr>
              <a:t>early </a:t>
            </a:r>
            <a:r>
              <a:rPr sz="3200" dirty="0">
                <a:solidFill>
                  <a:srgbClr val="FF0000"/>
                </a:solidFill>
                <a:latin typeface="Calibri"/>
                <a:cs typeface="Calibri"/>
              </a:rPr>
              <a:t>and middle adult</a:t>
            </a:r>
            <a:r>
              <a:rPr sz="3200" spc="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200" spc="-25" dirty="0">
                <a:solidFill>
                  <a:srgbClr val="FF0000"/>
                </a:solidFill>
                <a:latin typeface="Calibri"/>
                <a:cs typeface="Calibri"/>
              </a:rPr>
              <a:t>years</a:t>
            </a:r>
            <a:endParaRPr sz="3200">
              <a:latin typeface="Calibri"/>
              <a:cs typeface="Calibri"/>
            </a:endParaRPr>
          </a:p>
          <a:p>
            <a:pPr marL="355600" marR="113030" indent="-342900">
              <a:lnSpc>
                <a:spcPct val="100299"/>
              </a:lnSpc>
              <a:spcBef>
                <a:spcPts val="755"/>
              </a:spcBef>
            </a:pPr>
            <a:r>
              <a:rPr sz="3200" spc="-10" dirty="0">
                <a:latin typeface="Calibri"/>
                <a:cs typeface="Calibri"/>
              </a:rPr>
              <a:t>-cases manifesting </a:t>
            </a:r>
            <a:r>
              <a:rPr sz="3200" dirty="0">
                <a:latin typeface="Calibri"/>
                <a:cs typeface="Calibri"/>
              </a:rPr>
              <a:t>in </a:t>
            </a:r>
            <a:r>
              <a:rPr sz="32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childhood </a:t>
            </a:r>
            <a:r>
              <a:rPr sz="32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and </a:t>
            </a:r>
            <a:r>
              <a:rPr sz="3200" u="heavy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late </a:t>
            </a:r>
            <a:r>
              <a:rPr sz="32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adult </a:t>
            </a:r>
            <a:r>
              <a:rPr sz="3200" dirty="0">
                <a:latin typeface="Calibri"/>
                <a:cs typeface="Calibri"/>
              </a:rPr>
              <a:t> </a:t>
            </a:r>
            <a:r>
              <a:rPr sz="3200" u="heavy" spc="-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life </a:t>
            </a:r>
            <a:r>
              <a:rPr sz="3200" u="heavy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are </a:t>
            </a:r>
            <a:r>
              <a:rPr sz="32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distributed </a:t>
            </a:r>
            <a:r>
              <a:rPr sz="32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equally </a:t>
            </a:r>
            <a:r>
              <a:rPr sz="32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between </a:t>
            </a:r>
            <a:r>
              <a:rPr sz="32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men and </a:t>
            </a:r>
            <a:r>
              <a:rPr sz="3200" dirty="0">
                <a:latin typeface="Calibri"/>
                <a:cs typeface="Calibri"/>
              </a:rPr>
              <a:t> </a:t>
            </a:r>
            <a:r>
              <a:rPr sz="32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women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102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931"/>
    </mc:Choice>
    <mc:Fallback>
      <p:transition spd="slow" advTm="58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20443" y="458724"/>
            <a:ext cx="2551430" cy="6959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Main</a:t>
            </a:r>
            <a:r>
              <a:rPr spc="-75" dirty="0"/>
              <a:t> </a:t>
            </a:r>
            <a:r>
              <a:rPr spc="-5" dirty="0"/>
              <a:t>types</a:t>
            </a:r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059941" y="1607820"/>
            <a:ext cx="7827645" cy="275971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355600" marR="359410" indent="-342900">
              <a:lnSpc>
                <a:spcPts val="3790"/>
              </a:lnSpc>
              <a:spcBef>
                <a:spcPts val="265"/>
              </a:spcBef>
              <a:buFont typeface="Calibri"/>
              <a:buAutoNum type="arabicPeriod"/>
              <a:tabLst>
                <a:tab pos="414655" algn="l"/>
              </a:tabLst>
            </a:pPr>
            <a:r>
              <a:rPr dirty="0"/>
              <a:t>	</a:t>
            </a:r>
            <a:r>
              <a:rPr sz="3200" spc="-10" dirty="0">
                <a:solidFill>
                  <a:srgbClr val="FF0000"/>
                </a:solidFill>
                <a:latin typeface="Calibri"/>
                <a:cs typeface="Calibri"/>
              </a:rPr>
              <a:t>Papillary carcinoma </a:t>
            </a:r>
            <a:r>
              <a:rPr sz="3200" dirty="0">
                <a:latin typeface="Calibri"/>
                <a:cs typeface="Calibri"/>
              </a:rPr>
              <a:t>( </a:t>
            </a:r>
            <a:r>
              <a:rPr sz="3200" spc="-25" dirty="0">
                <a:latin typeface="Calibri"/>
                <a:cs typeface="Calibri"/>
              </a:rPr>
              <a:t>for </a:t>
            </a:r>
            <a:r>
              <a:rPr sz="3200" spc="-10" dirty="0">
                <a:latin typeface="Calibri"/>
                <a:cs typeface="Calibri"/>
              </a:rPr>
              <a:t>more </a:t>
            </a:r>
            <a:r>
              <a:rPr sz="3200" dirty="0">
                <a:latin typeface="Calibri"/>
                <a:cs typeface="Calibri"/>
              </a:rPr>
              <a:t>than </a:t>
            </a:r>
            <a:r>
              <a:rPr sz="3200" dirty="0">
                <a:solidFill>
                  <a:srgbClr val="FF0000"/>
                </a:solidFill>
                <a:latin typeface="Calibri"/>
                <a:cs typeface="Calibri"/>
              </a:rPr>
              <a:t>85% </a:t>
            </a:r>
            <a:r>
              <a:rPr sz="3200" spc="-5" dirty="0">
                <a:latin typeface="Calibri"/>
                <a:cs typeface="Calibri"/>
              </a:rPr>
              <a:t>of  </a:t>
            </a:r>
            <a:r>
              <a:rPr sz="3200" spc="-10" dirty="0">
                <a:latin typeface="Calibri"/>
                <a:cs typeface="Calibri"/>
              </a:rPr>
              <a:t>cases)</a:t>
            </a:r>
            <a:endParaRPr sz="3200">
              <a:latin typeface="Calibri"/>
              <a:cs typeface="Calibri"/>
            </a:endParaRPr>
          </a:p>
          <a:p>
            <a:pPr marL="414020" indent="-401955">
              <a:spcBef>
                <a:spcPts val="655"/>
              </a:spcBef>
              <a:buAutoNum type="arabicPeriod"/>
              <a:tabLst>
                <a:tab pos="414655" algn="l"/>
              </a:tabLst>
            </a:pPr>
            <a:r>
              <a:rPr sz="3200" spc="-5" dirty="0">
                <a:latin typeface="Calibri"/>
                <a:cs typeface="Calibri"/>
              </a:rPr>
              <a:t>Follicular </a:t>
            </a:r>
            <a:r>
              <a:rPr sz="3200" spc="-10" dirty="0">
                <a:latin typeface="Calibri"/>
                <a:cs typeface="Calibri"/>
              </a:rPr>
              <a:t>carcinoma </a:t>
            </a:r>
            <a:r>
              <a:rPr sz="3200" dirty="0">
                <a:latin typeface="Calibri"/>
                <a:cs typeface="Calibri"/>
              </a:rPr>
              <a:t>(5% </a:t>
            </a:r>
            <a:r>
              <a:rPr sz="3200" spc="-15" dirty="0">
                <a:latin typeface="Calibri"/>
                <a:cs typeface="Calibri"/>
              </a:rPr>
              <a:t>to </a:t>
            </a:r>
            <a:r>
              <a:rPr sz="3200" dirty="0">
                <a:latin typeface="Calibri"/>
                <a:cs typeface="Calibri"/>
              </a:rPr>
              <a:t>15% </a:t>
            </a:r>
            <a:r>
              <a:rPr sz="3200" spc="-5" dirty="0">
                <a:latin typeface="Calibri"/>
                <a:cs typeface="Calibri"/>
              </a:rPr>
              <a:t>of </a:t>
            </a:r>
            <a:r>
              <a:rPr sz="3200" spc="-10" dirty="0">
                <a:latin typeface="Calibri"/>
                <a:cs typeface="Calibri"/>
              </a:rPr>
              <a:t>cases)</a:t>
            </a:r>
            <a:endParaRPr sz="3200">
              <a:latin typeface="Calibri"/>
              <a:cs typeface="Calibri"/>
            </a:endParaRPr>
          </a:p>
          <a:p>
            <a:pPr marL="414020" indent="-401955">
              <a:spcBef>
                <a:spcPts val="860"/>
              </a:spcBef>
              <a:buAutoNum type="arabicPeriod"/>
              <a:tabLst>
                <a:tab pos="414655" algn="l"/>
                <a:tab pos="2302510" algn="l"/>
              </a:tabLst>
            </a:pPr>
            <a:r>
              <a:rPr sz="3200" spc="-5" dirty="0">
                <a:latin typeface="Calibri"/>
                <a:cs typeface="Calibri"/>
              </a:rPr>
              <a:t>Anaplastic	</a:t>
            </a:r>
            <a:r>
              <a:rPr sz="3200" spc="-10" dirty="0">
                <a:latin typeface="Calibri"/>
                <a:cs typeface="Calibri"/>
              </a:rPr>
              <a:t>carcinoma </a:t>
            </a:r>
            <a:r>
              <a:rPr sz="3200" spc="-5" dirty="0">
                <a:latin typeface="Calibri"/>
                <a:cs typeface="Calibri"/>
              </a:rPr>
              <a:t>(less </a:t>
            </a:r>
            <a:r>
              <a:rPr sz="3200" dirty="0">
                <a:latin typeface="Calibri"/>
                <a:cs typeface="Calibri"/>
              </a:rPr>
              <a:t>than 5% </a:t>
            </a:r>
            <a:r>
              <a:rPr sz="3200" spc="-5" dirty="0">
                <a:latin typeface="Calibri"/>
                <a:cs typeface="Calibri"/>
              </a:rPr>
              <a:t>of</a:t>
            </a:r>
            <a:r>
              <a:rPr sz="3200" spc="-2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cases)</a:t>
            </a:r>
            <a:endParaRPr sz="3200">
              <a:latin typeface="Calibri"/>
              <a:cs typeface="Calibri"/>
            </a:endParaRPr>
          </a:p>
          <a:p>
            <a:pPr marL="414020" indent="-401955">
              <a:spcBef>
                <a:spcPts val="745"/>
              </a:spcBef>
              <a:buAutoNum type="arabicPeriod"/>
              <a:tabLst>
                <a:tab pos="414655" algn="l"/>
              </a:tabLst>
            </a:pPr>
            <a:r>
              <a:rPr sz="3200" dirty="0">
                <a:latin typeface="Calibri"/>
                <a:cs typeface="Calibri"/>
              </a:rPr>
              <a:t>Medullary </a:t>
            </a:r>
            <a:r>
              <a:rPr sz="3200" spc="-10" dirty="0">
                <a:latin typeface="Calibri"/>
                <a:cs typeface="Calibri"/>
              </a:rPr>
              <a:t>carcinoma </a:t>
            </a:r>
            <a:r>
              <a:rPr sz="3200" dirty="0">
                <a:latin typeface="Calibri"/>
                <a:cs typeface="Calibri"/>
              </a:rPr>
              <a:t>(5% </a:t>
            </a:r>
            <a:r>
              <a:rPr sz="3200" spc="-5" dirty="0">
                <a:latin typeface="Calibri"/>
                <a:cs typeface="Calibri"/>
              </a:rPr>
              <a:t>of</a:t>
            </a:r>
            <a:r>
              <a:rPr sz="320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cases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877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758"/>
    </mc:Choice>
    <mc:Fallback>
      <p:transition spd="slow" advTm="28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02739" y="389635"/>
            <a:ext cx="8526780" cy="5511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u="heavy" spc="-6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000" b="1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Papillary Carcinoma </a:t>
            </a:r>
            <a:r>
              <a:rPr sz="3000" b="1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:</a:t>
            </a:r>
            <a:endParaRPr sz="3000">
              <a:latin typeface="Calibri"/>
              <a:cs typeface="Calibri"/>
            </a:endParaRPr>
          </a:p>
          <a:p>
            <a:pPr>
              <a:spcBef>
                <a:spcPts val="60"/>
              </a:spcBef>
            </a:pPr>
            <a:endParaRPr sz="2900">
              <a:latin typeface="Calibri"/>
              <a:cs typeface="Calibri"/>
            </a:endParaRPr>
          </a:p>
          <a:p>
            <a:pPr marL="97790"/>
            <a:r>
              <a:rPr sz="3000" spc="-5" dirty="0">
                <a:latin typeface="Calibri"/>
                <a:cs typeface="Calibri"/>
              </a:rPr>
              <a:t>Is the </a:t>
            </a:r>
            <a:r>
              <a:rPr sz="3000" spc="-10" dirty="0">
                <a:latin typeface="Calibri"/>
                <a:cs typeface="Calibri"/>
              </a:rPr>
              <a:t>most </a:t>
            </a:r>
            <a:r>
              <a:rPr sz="3000" spc="-5" dirty="0">
                <a:latin typeface="Calibri"/>
                <a:cs typeface="Calibri"/>
              </a:rPr>
              <a:t>common</a:t>
            </a:r>
            <a:r>
              <a:rPr sz="3000" spc="-25" dirty="0">
                <a:latin typeface="Calibri"/>
                <a:cs typeface="Calibri"/>
              </a:rPr>
              <a:t> </a:t>
            </a:r>
            <a:r>
              <a:rPr sz="3000" spc="-20" dirty="0">
                <a:latin typeface="Calibri"/>
                <a:cs typeface="Calibri"/>
              </a:rPr>
              <a:t>form</a:t>
            </a:r>
            <a:endParaRPr sz="3000">
              <a:latin typeface="Calibri"/>
              <a:cs typeface="Calibri"/>
            </a:endParaRPr>
          </a:p>
          <a:p>
            <a:pPr marL="471170" marR="720090" indent="-471170">
              <a:lnSpc>
                <a:spcPct val="79000"/>
              </a:lnSpc>
              <a:spcBef>
                <a:spcPts val="755"/>
              </a:spcBef>
              <a:buChar char="-"/>
              <a:tabLst>
                <a:tab pos="471170" algn="l"/>
                <a:tab pos="471805" algn="l"/>
              </a:tabLst>
            </a:pPr>
            <a:r>
              <a:rPr sz="3000" spc="-10" dirty="0">
                <a:latin typeface="Calibri"/>
                <a:cs typeface="Calibri"/>
              </a:rPr>
              <a:t>accounts </a:t>
            </a:r>
            <a:r>
              <a:rPr sz="3000" spc="-25" dirty="0">
                <a:latin typeface="Calibri"/>
                <a:cs typeface="Calibri"/>
              </a:rPr>
              <a:t>for </a:t>
            </a:r>
            <a:r>
              <a:rPr sz="3000" spc="-5" dirty="0">
                <a:latin typeface="Calibri"/>
                <a:cs typeface="Calibri"/>
              </a:rPr>
              <a:t>the majority </a:t>
            </a:r>
            <a:r>
              <a:rPr sz="3000" dirty="0">
                <a:latin typeface="Calibri"/>
                <a:cs typeface="Calibri"/>
              </a:rPr>
              <a:t>of </a:t>
            </a:r>
            <a:r>
              <a:rPr sz="3000" spc="-20" dirty="0">
                <a:latin typeface="Calibri"/>
                <a:cs typeface="Calibri"/>
              </a:rPr>
              <a:t>thyroid </a:t>
            </a:r>
            <a:r>
              <a:rPr sz="3000" spc="-10" dirty="0">
                <a:latin typeface="Calibri"/>
                <a:cs typeface="Calibri"/>
              </a:rPr>
              <a:t>carcinomas  associated </a:t>
            </a:r>
            <a:r>
              <a:rPr sz="3000" spc="-5" dirty="0">
                <a:latin typeface="Calibri"/>
                <a:cs typeface="Calibri"/>
              </a:rPr>
              <a:t>with </a:t>
            </a:r>
            <a:r>
              <a:rPr sz="3000" spc="-10" dirty="0">
                <a:latin typeface="Calibri"/>
                <a:cs typeface="Calibri"/>
              </a:rPr>
              <a:t>previous </a:t>
            </a:r>
            <a:r>
              <a:rPr sz="3000" spc="-15" dirty="0">
                <a:latin typeface="Calibri"/>
                <a:cs typeface="Calibri"/>
              </a:rPr>
              <a:t>exposure </a:t>
            </a:r>
            <a:r>
              <a:rPr sz="3000" spc="-20" dirty="0">
                <a:latin typeface="Calibri"/>
                <a:cs typeface="Calibri"/>
              </a:rPr>
              <a:t>to </a:t>
            </a:r>
            <a:r>
              <a:rPr sz="3000" spc="-5" dirty="0">
                <a:solidFill>
                  <a:srgbClr val="FF0000"/>
                </a:solidFill>
                <a:latin typeface="Calibri"/>
                <a:cs typeface="Calibri"/>
              </a:rPr>
              <a:t>ionizing  </a:t>
            </a:r>
            <a:r>
              <a:rPr sz="3000" spc="-15" dirty="0">
                <a:solidFill>
                  <a:srgbClr val="FF0000"/>
                </a:solidFill>
                <a:latin typeface="Calibri"/>
                <a:cs typeface="Calibri"/>
              </a:rPr>
              <a:t>radiation.</a:t>
            </a:r>
            <a:endParaRPr sz="3000">
              <a:latin typeface="Calibri"/>
              <a:cs typeface="Calibri"/>
            </a:endParaRPr>
          </a:p>
          <a:p>
            <a:pPr marL="355600" indent="-342900">
              <a:buChar char="-"/>
              <a:tabLst>
                <a:tab pos="354965" algn="l"/>
                <a:tab pos="355600" algn="l"/>
              </a:tabLst>
            </a:pPr>
            <a:r>
              <a:rPr sz="3000" spc="-20" dirty="0">
                <a:latin typeface="Calibri"/>
                <a:cs typeface="Calibri"/>
              </a:rPr>
              <a:t>May </a:t>
            </a:r>
            <a:r>
              <a:rPr sz="3000" spc="-5" dirty="0">
                <a:latin typeface="Calibri"/>
                <a:cs typeface="Calibri"/>
              </a:rPr>
              <a:t>occur </a:t>
            </a:r>
            <a:r>
              <a:rPr sz="3000" spc="-15" dirty="0">
                <a:latin typeface="Calibri"/>
                <a:cs typeface="Calibri"/>
              </a:rPr>
              <a:t>at </a:t>
            </a:r>
            <a:r>
              <a:rPr sz="3000" spc="-20" dirty="0">
                <a:latin typeface="Calibri"/>
                <a:cs typeface="Calibri"/>
              </a:rPr>
              <a:t>any</a:t>
            </a:r>
            <a:r>
              <a:rPr sz="3000" spc="15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age.</a:t>
            </a:r>
            <a:endParaRPr sz="3000">
              <a:latin typeface="Calibri"/>
              <a:cs typeface="Calibri"/>
            </a:endParaRPr>
          </a:p>
          <a:p>
            <a:pPr>
              <a:spcBef>
                <a:spcPts val="60"/>
              </a:spcBef>
              <a:buFont typeface="Calibri"/>
              <a:buChar char="-"/>
            </a:pPr>
            <a:endParaRPr sz="2900">
              <a:latin typeface="Calibri"/>
              <a:cs typeface="Calibri"/>
            </a:endParaRPr>
          </a:p>
          <a:p>
            <a:pPr marL="12700">
              <a:tabLst>
                <a:tab pos="1152525" algn="l"/>
                <a:tab pos="2245995" algn="l"/>
              </a:tabLst>
            </a:pPr>
            <a:r>
              <a:rPr sz="30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Gross:	</a:t>
            </a:r>
            <a:r>
              <a:rPr sz="3000" spc="-5" dirty="0">
                <a:latin typeface="Calibri"/>
                <a:cs typeface="Calibri"/>
              </a:rPr>
              <a:t>Either	solitary </a:t>
            </a:r>
            <a:r>
              <a:rPr sz="3000" dirty="0">
                <a:latin typeface="Calibri"/>
                <a:cs typeface="Calibri"/>
              </a:rPr>
              <a:t>or </a:t>
            </a:r>
            <a:r>
              <a:rPr sz="3000" spc="-15" dirty="0">
                <a:latin typeface="Calibri"/>
                <a:cs typeface="Calibri"/>
              </a:rPr>
              <a:t>multifocal</a:t>
            </a:r>
            <a:r>
              <a:rPr sz="3000" spc="-10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lesions</a:t>
            </a:r>
            <a:endParaRPr sz="3000">
              <a:latin typeface="Calibri"/>
              <a:cs typeface="Calibri"/>
            </a:endParaRPr>
          </a:p>
          <a:p>
            <a:pPr marL="355600" marR="5080" indent="-342900">
              <a:lnSpc>
                <a:spcPts val="2900"/>
              </a:lnSpc>
              <a:spcBef>
                <a:spcPts val="680"/>
              </a:spcBef>
              <a:buChar char="-"/>
              <a:tabLst>
                <a:tab pos="354965" algn="l"/>
                <a:tab pos="355600" algn="l"/>
              </a:tabLst>
            </a:pPr>
            <a:r>
              <a:rPr sz="3000" dirty="0">
                <a:latin typeface="Calibri"/>
                <a:cs typeface="Calibri"/>
              </a:rPr>
              <a:t>Some </a:t>
            </a:r>
            <a:r>
              <a:rPr sz="3000" spc="-15" dirty="0">
                <a:latin typeface="Calibri"/>
                <a:cs typeface="Calibri"/>
              </a:rPr>
              <a:t>are </a:t>
            </a:r>
            <a:r>
              <a:rPr sz="3000" spc="-10" dirty="0">
                <a:latin typeface="Calibri"/>
                <a:cs typeface="Calibri"/>
              </a:rPr>
              <a:t>well circumscribed </a:t>
            </a:r>
            <a:r>
              <a:rPr sz="3000" spc="-5" dirty="0">
                <a:latin typeface="Calibri"/>
                <a:cs typeface="Calibri"/>
              </a:rPr>
              <a:t>and </a:t>
            </a:r>
            <a:r>
              <a:rPr sz="3000" spc="-20" dirty="0">
                <a:latin typeface="Calibri"/>
                <a:cs typeface="Calibri"/>
              </a:rPr>
              <a:t>even </a:t>
            </a:r>
            <a:r>
              <a:rPr sz="3000" spc="-15" dirty="0">
                <a:latin typeface="Calibri"/>
                <a:cs typeface="Calibri"/>
              </a:rPr>
              <a:t>encapsulated;  others </a:t>
            </a:r>
            <a:r>
              <a:rPr sz="3000" spc="-20" dirty="0">
                <a:latin typeface="Calibri"/>
                <a:cs typeface="Calibri"/>
              </a:rPr>
              <a:t>infiltrate </a:t>
            </a:r>
            <a:r>
              <a:rPr sz="3000" spc="-5" dirty="0">
                <a:latin typeface="Calibri"/>
                <a:cs typeface="Calibri"/>
              </a:rPr>
              <a:t>the </a:t>
            </a:r>
            <a:r>
              <a:rPr sz="3000" spc="-10" dirty="0">
                <a:latin typeface="Calibri"/>
                <a:cs typeface="Calibri"/>
              </a:rPr>
              <a:t>adjacent </a:t>
            </a:r>
            <a:r>
              <a:rPr sz="3000" spc="-15" dirty="0">
                <a:latin typeface="Calibri"/>
                <a:cs typeface="Calibri"/>
              </a:rPr>
              <a:t>parenchyma </a:t>
            </a:r>
            <a:r>
              <a:rPr sz="3000" spc="-5" dirty="0">
                <a:latin typeface="Calibri"/>
                <a:cs typeface="Calibri"/>
              </a:rPr>
              <a:t>and the  </a:t>
            </a:r>
            <a:r>
              <a:rPr sz="3000" spc="-15" dirty="0">
                <a:latin typeface="Calibri"/>
                <a:cs typeface="Calibri"/>
              </a:rPr>
              <a:t>definitive </a:t>
            </a:r>
            <a:r>
              <a:rPr sz="3000" spc="-5" dirty="0">
                <a:latin typeface="Calibri"/>
                <a:cs typeface="Calibri"/>
              </a:rPr>
              <a:t>diagnosis is made </a:t>
            </a:r>
            <a:r>
              <a:rPr sz="3000" spc="-10" dirty="0">
                <a:latin typeface="Calibri"/>
                <a:cs typeface="Calibri"/>
              </a:rPr>
              <a:t>by microscopic  </a:t>
            </a:r>
            <a:r>
              <a:rPr sz="3000" spc="-15" dirty="0">
                <a:latin typeface="Calibri"/>
                <a:cs typeface="Calibri"/>
              </a:rPr>
              <a:t>examination</a:t>
            </a:r>
            <a:endParaRPr sz="3000">
              <a:latin typeface="Calibri"/>
              <a:cs typeface="Calibri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14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689"/>
    </mc:Choice>
    <mc:Fallback>
      <p:transition spd="slow" advTm="39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62200" y="342335"/>
            <a:ext cx="10515600" cy="1371145"/>
          </a:xfrm>
          <a:prstGeom prst="rect">
            <a:avLst/>
          </a:prstGeom>
        </p:spPr>
        <p:txBody>
          <a:bodyPr vert="horz" wrap="square" lIns="0" tIns="138684" rIns="0" bIns="0" rtlCol="0" anchor="ctr">
            <a:spAutoFit/>
          </a:bodyPr>
          <a:lstStyle/>
          <a:p>
            <a:pPr marL="1871980" marR="5080" indent="-1477645">
              <a:lnSpc>
                <a:spcPct val="100000"/>
              </a:lnSpc>
              <a:spcBef>
                <a:spcPts val="100"/>
              </a:spcBef>
            </a:pPr>
            <a:r>
              <a:rPr sz="4000" spc="-20" dirty="0"/>
              <a:t>Papillae </a:t>
            </a:r>
            <a:r>
              <a:rPr sz="4000" spc="-5" dirty="0"/>
              <a:t>(P). </a:t>
            </a:r>
            <a:r>
              <a:rPr sz="4000" spc="-15" dirty="0"/>
              <a:t>Note </a:t>
            </a:r>
            <a:r>
              <a:rPr sz="4000" spc="-5" dirty="0"/>
              <a:t>the </a:t>
            </a:r>
            <a:r>
              <a:rPr sz="4000" spc="-25" dirty="0"/>
              <a:t>difference </a:t>
            </a:r>
            <a:r>
              <a:rPr sz="4000" spc="-15" dirty="0"/>
              <a:t>from  </a:t>
            </a:r>
            <a:r>
              <a:rPr sz="4000" spc="-5" dirty="0"/>
              <a:t>the normal </a:t>
            </a:r>
            <a:r>
              <a:rPr sz="4000" spc="-15" dirty="0"/>
              <a:t>follicles </a:t>
            </a:r>
            <a:r>
              <a:rPr sz="4000" dirty="0"/>
              <a:t>(</a:t>
            </a:r>
            <a:r>
              <a:rPr sz="4000" spc="-30" dirty="0"/>
              <a:t> </a:t>
            </a:r>
            <a:r>
              <a:rPr sz="4000" spc="-5" dirty="0"/>
              <a:t>F)</a:t>
            </a:r>
            <a:endParaRPr sz="4000"/>
          </a:p>
        </p:txBody>
      </p:sp>
      <p:sp>
        <p:nvSpPr>
          <p:cNvPr id="3" name="object 3"/>
          <p:cNvSpPr/>
          <p:nvPr/>
        </p:nvSpPr>
        <p:spPr>
          <a:xfrm>
            <a:off x="2007328" y="1600200"/>
            <a:ext cx="8177343" cy="45259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305544" y="1575816"/>
            <a:ext cx="591311" cy="10728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369552" y="1810511"/>
            <a:ext cx="466344" cy="5699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359900" y="1600199"/>
            <a:ext cx="484632" cy="9784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359900" y="1600201"/>
            <a:ext cx="485140" cy="978535"/>
          </a:xfrm>
          <a:custGeom>
            <a:avLst/>
            <a:gdLst/>
            <a:ahLst/>
            <a:cxnLst/>
            <a:rect l="l" t="t" r="r" b="b"/>
            <a:pathLst>
              <a:path w="485140" h="978535">
                <a:moveTo>
                  <a:pt x="0" y="736092"/>
                </a:moveTo>
                <a:lnTo>
                  <a:pt x="133858" y="736092"/>
                </a:lnTo>
                <a:lnTo>
                  <a:pt x="133858" y="0"/>
                </a:lnTo>
                <a:lnTo>
                  <a:pt x="350773" y="0"/>
                </a:lnTo>
                <a:lnTo>
                  <a:pt x="350773" y="736092"/>
                </a:lnTo>
                <a:lnTo>
                  <a:pt x="484632" y="736092"/>
                </a:lnTo>
                <a:lnTo>
                  <a:pt x="242316" y="978408"/>
                </a:lnTo>
                <a:lnTo>
                  <a:pt x="0" y="736092"/>
                </a:lnTo>
                <a:close/>
              </a:path>
            </a:pathLst>
          </a:custGeom>
          <a:ln w="952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764280" y="1844039"/>
            <a:ext cx="320039" cy="10728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85032" y="2072639"/>
            <a:ext cx="478536" cy="57302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810000" y="1866900"/>
            <a:ext cx="228600" cy="97840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810000" y="1866901"/>
            <a:ext cx="228600" cy="978535"/>
          </a:xfrm>
          <a:custGeom>
            <a:avLst/>
            <a:gdLst/>
            <a:ahLst/>
            <a:cxnLst/>
            <a:rect l="l" t="t" r="r" b="b"/>
            <a:pathLst>
              <a:path w="228600" h="978535">
                <a:moveTo>
                  <a:pt x="0" y="864108"/>
                </a:moveTo>
                <a:lnTo>
                  <a:pt x="0" y="0"/>
                </a:lnTo>
                <a:lnTo>
                  <a:pt x="228600" y="0"/>
                </a:lnTo>
                <a:lnTo>
                  <a:pt x="228600" y="864108"/>
                </a:lnTo>
                <a:lnTo>
                  <a:pt x="114300" y="978408"/>
                </a:lnTo>
                <a:lnTo>
                  <a:pt x="0" y="864108"/>
                </a:lnTo>
                <a:close/>
              </a:path>
            </a:pathLst>
          </a:custGeom>
          <a:ln w="952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852862" y="1874012"/>
            <a:ext cx="5815330" cy="561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96585">
              <a:lnSpc>
                <a:spcPts val="2110"/>
              </a:lnSpc>
              <a:spcBef>
                <a:spcPts val="100"/>
              </a:spcBef>
            </a:pP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endParaRPr>
              <a:latin typeface="Calibri"/>
              <a:cs typeface="Calibri"/>
            </a:endParaRPr>
          </a:p>
          <a:p>
            <a:pPr marL="12700">
              <a:lnSpc>
                <a:spcPts val="2110"/>
              </a:lnSpc>
            </a:pP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endParaRPr>
              <a:latin typeface="Calibri"/>
              <a:cs typeface="Calibri"/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94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576"/>
    </mc:Choice>
    <mc:Fallback>
      <p:transition spd="slow" advTm="33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59941" y="864108"/>
            <a:ext cx="1355725" cy="51308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15" dirty="0">
                <a:latin typeface="Calibri"/>
                <a:cs typeface="Calibri"/>
              </a:rPr>
              <a:t>Papillae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099050" y="1284203"/>
            <a:ext cx="5111750" cy="44688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059940" y="1454404"/>
            <a:ext cx="2771140" cy="45154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217804">
              <a:lnSpc>
                <a:spcPct val="99500"/>
              </a:lnSpc>
              <a:spcBef>
                <a:spcPts val="110"/>
              </a:spcBef>
            </a:pPr>
            <a:r>
              <a:rPr sz="2200" spc="-10" dirty="0">
                <a:latin typeface="Calibri"/>
                <a:cs typeface="Calibri"/>
              </a:rPr>
              <a:t>-Papillae </a:t>
            </a:r>
            <a:r>
              <a:rPr sz="2200" dirty="0">
                <a:latin typeface="Calibri"/>
                <a:cs typeface="Calibri"/>
              </a:rPr>
              <a:t>( </a:t>
            </a:r>
            <a:r>
              <a:rPr sz="2200" spc="-15" dirty="0">
                <a:latin typeface="Calibri"/>
                <a:cs typeface="Calibri"/>
              </a:rPr>
              <a:t>arrows </a:t>
            </a:r>
            <a:r>
              <a:rPr sz="2200" dirty="0">
                <a:latin typeface="Calibri"/>
                <a:cs typeface="Calibri"/>
              </a:rPr>
              <a:t>)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spc="-15" dirty="0">
                <a:latin typeface="Calibri"/>
                <a:cs typeface="Calibri"/>
              </a:rPr>
              <a:t>are  </a:t>
            </a:r>
            <a:r>
              <a:rPr sz="2200" spc="-20" dirty="0">
                <a:latin typeface="Calibri"/>
                <a:cs typeface="Calibri"/>
              </a:rPr>
              <a:t>finger-like </a:t>
            </a:r>
            <a:r>
              <a:rPr sz="2200" spc="-10" dirty="0">
                <a:latin typeface="Calibri"/>
                <a:cs typeface="Calibri"/>
              </a:rPr>
              <a:t>projections  </a:t>
            </a:r>
            <a:r>
              <a:rPr sz="2200" spc="-15" dirty="0">
                <a:latin typeface="Calibri"/>
                <a:cs typeface="Calibri"/>
              </a:rPr>
              <a:t>covered </a:t>
            </a:r>
            <a:r>
              <a:rPr sz="2200" spc="-10" dirty="0">
                <a:latin typeface="Calibri"/>
                <a:cs typeface="Calibri"/>
              </a:rPr>
              <a:t>by </a:t>
            </a:r>
            <a:r>
              <a:rPr sz="2200" spc="-5" dirty="0">
                <a:latin typeface="Calibri"/>
                <a:cs typeface="Calibri"/>
              </a:rPr>
              <a:t>epithelial  cells (the </a:t>
            </a:r>
            <a:r>
              <a:rPr sz="2200" spc="-10" dirty="0">
                <a:latin typeface="Calibri"/>
                <a:cs typeface="Calibri"/>
              </a:rPr>
              <a:t>blue </a:t>
            </a:r>
            <a:r>
              <a:rPr sz="2200" spc="-5" dirty="0">
                <a:latin typeface="Calibri"/>
                <a:cs typeface="Calibri"/>
              </a:rPr>
              <a:t>dots  </a:t>
            </a:r>
            <a:r>
              <a:rPr sz="2200" spc="-15" dirty="0">
                <a:latin typeface="Calibri"/>
                <a:cs typeface="Calibri"/>
              </a:rPr>
              <a:t>around </a:t>
            </a:r>
            <a:r>
              <a:rPr sz="2200" spc="-5" dirty="0">
                <a:latin typeface="Calibri"/>
                <a:cs typeface="Calibri"/>
              </a:rPr>
              <a:t>the</a:t>
            </a:r>
            <a:r>
              <a:rPr sz="220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papillae).</a:t>
            </a:r>
            <a:endParaRPr sz="2200">
              <a:latin typeface="Calibri"/>
              <a:cs typeface="Calibri"/>
            </a:endParaRPr>
          </a:p>
          <a:p>
            <a:pPr marL="12700" marR="5080">
              <a:lnSpc>
                <a:spcPct val="99500"/>
              </a:lnSpc>
              <a:spcBef>
                <a:spcPts val="565"/>
              </a:spcBef>
            </a:pPr>
            <a:r>
              <a:rPr sz="2200" spc="-5" dirty="0">
                <a:latin typeface="Calibri"/>
                <a:cs typeface="Calibri"/>
              </a:rPr>
              <a:t>-The </a:t>
            </a:r>
            <a:r>
              <a:rPr sz="2200" spc="-10" dirty="0">
                <a:latin typeface="Calibri"/>
                <a:cs typeface="Calibri"/>
              </a:rPr>
              <a:t>papillae </a:t>
            </a:r>
            <a:r>
              <a:rPr sz="2200" spc="-25" dirty="0">
                <a:latin typeface="Calibri"/>
                <a:cs typeface="Calibri"/>
              </a:rPr>
              <a:t>have </a:t>
            </a:r>
            <a:r>
              <a:rPr sz="2200" spc="-10" dirty="0">
                <a:latin typeface="Calibri"/>
                <a:cs typeface="Calibri"/>
              </a:rPr>
              <a:t>fibro-  vascular </a:t>
            </a:r>
            <a:r>
              <a:rPr sz="2200" spc="-15" dirty="0">
                <a:latin typeface="Calibri"/>
                <a:cs typeface="Calibri"/>
              </a:rPr>
              <a:t>cores </a:t>
            </a:r>
            <a:r>
              <a:rPr sz="2200" dirty="0">
                <a:latin typeface="Calibri"/>
                <a:cs typeface="Calibri"/>
              </a:rPr>
              <a:t>( </a:t>
            </a:r>
            <a:r>
              <a:rPr sz="2200" spc="-15" dirty="0">
                <a:latin typeface="Calibri"/>
                <a:cs typeface="Calibri"/>
              </a:rPr>
              <a:t>central  </a:t>
            </a:r>
            <a:r>
              <a:rPr sz="2200" spc="-10" dirty="0">
                <a:latin typeface="Calibri"/>
                <a:cs typeface="Calibri"/>
              </a:rPr>
              <a:t>region </a:t>
            </a:r>
            <a:r>
              <a:rPr sz="2200" spc="-5" dirty="0">
                <a:latin typeface="Calibri"/>
                <a:cs typeface="Calibri"/>
              </a:rPr>
              <a:t>which is </a:t>
            </a:r>
            <a:r>
              <a:rPr sz="2200" spc="-10" dirty="0">
                <a:latin typeface="Calibri"/>
                <a:cs typeface="Calibri"/>
              </a:rPr>
              <a:t>fibrous  </a:t>
            </a:r>
            <a:r>
              <a:rPr sz="2200" spc="-5" dirty="0">
                <a:latin typeface="Calibri"/>
                <a:cs typeface="Calibri"/>
              </a:rPr>
              <a:t>and </a:t>
            </a:r>
            <a:r>
              <a:rPr sz="2200" spc="-15" dirty="0">
                <a:latin typeface="Calibri"/>
                <a:cs typeface="Calibri"/>
              </a:rPr>
              <a:t>contains </a:t>
            </a:r>
            <a:r>
              <a:rPr sz="2200" spc="-5" dirty="0">
                <a:latin typeface="Calibri"/>
                <a:cs typeface="Calibri"/>
              </a:rPr>
              <a:t>blood  vessels (V)</a:t>
            </a:r>
            <a:r>
              <a:rPr sz="2200" spc="-1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)</a:t>
            </a:r>
            <a:endParaRPr sz="2200">
              <a:latin typeface="Calibri"/>
              <a:cs typeface="Calibri"/>
            </a:endParaRPr>
          </a:p>
          <a:p>
            <a:pPr marL="12700" marR="71755">
              <a:lnSpc>
                <a:spcPct val="100499"/>
              </a:lnSpc>
              <a:spcBef>
                <a:spcPts val="540"/>
              </a:spcBef>
            </a:pPr>
            <a:r>
              <a:rPr sz="2200" spc="-5" dirty="0">
                <a:latin typeface="Calibri"/>
                <a:cs typeface="Calibri"/>
              </a:rPr>
              <a:t>Note: all the </a:t>
            </a:r>
            <a:r>
              <a:rPr sz="2200" spc="-15" dirty="0">
                <a:latin typeface="Calibri"/>
                <a:cs typeface="Calibri"/>
              </a:rPr>
              <a:t>red </a:t>
            </a:r>
            <a:r>
              <a:rPr sz="2200" spc="-5" dirty="0">
                <a:latin typeface="Calibri"/>
                <a:cs typeface="Calibri"/>
              </a:rPr>
              <a:t>dots in  the pic </a:t>
            </a:r>
            <a:r>
              <a:rPr sz="2200" spc="-15" dirty="0">
                <a:latin typeface="Calibri"/>
                <a:cs typeface="Calibri"/>
              </a:rPr>
              <a:t>are </a:t>
            </a:r>
            <a:r>
              <a:rPr sz="2200" spc="-10" dirty="0">
                <a:latin typeface="Calibri"/>
                <a:cs typeface="Calibri"/>
              </a:rPr>
              <a:t>red </a:t>
            </a:r>
            <a:r>
              <a:rPr sz="2200" spc="-5" dirty="0">
                <a:latin typeface="Calibri"/>
                <a:cs typeface="Calibri"/>
              </a:rPr>
              <a:t>blood  cells within the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vessels.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360921" y="3788664"/>
            <a:ext cx="588263" cy="10728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412608" y="3812635"/>
            <a:ext cx="484632" cy="9784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412609" y="3812636"/>
            <a:ext cx="485140" cy="978535"/>
          </a:xfrm>
          <a:custGeom>
            <a:avLst/>
            <a:gdLst/>
            <a:ahLst/>
            <a:cxnLst/>
            <a:rect l="l" t="t" r="r" b="b"/>
            <a:pathLst>
              <a:path w="485139" h="978535">
                <a:moveTo>
                  <a:pt x="0" y="736092"/>
                </a:moveTo>
                <a:lnTo>
                  <a:pt x="121158" y="736092"/>
                </a:lnTo>
                <a:lnTo>
                  <a:pt x="121158" y="0"/>
                </a:lnTo>
                <a:lnTo>
                  <a:pt x="363473" y="0"/>
                </a:lnTo>
                <a:lnTo>
                  <a:pt x="363473" y="736092"/>
                </a:lnTo>
                <a:lnTo>
                  <a:pt x="484632" y="736092"/>
                </a:lnTo>
                <a:lnTo>
                  <a:pt x="242316" y="978408"/>
                </a:lnTo>
                <a:lnTo>
                  <a:pt x="0" y="736092"/>
                </a:lnTo>
                <a:close/>
              </a:path>
            </a:pathLst>
          </a:custGeom>
          <a:ln w="952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415785" y="1627632"/>
            <a:ext cx="588263" cy="10728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467600" y="1651000"/>
            <a:ext cx="484632" cy="97840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467600" y="1651001"/>
            <a:ext cx="485140" cy="978535"/>
          </a:xfrm>
          <a:custGeom>
            <a:avLst/>
            <a:gdLst/>
            <a:ahLst/>
            <a:cxnLst/>
            <a:rect l="l" t="t" r="r" b="b"/>
            <a:pathLst>
              <a:path w="485139" h="978535">
                <a:moveTo>
                  <a:pt x="0" y="736092"/>
                </a:moveTo>
                <a:lnTo>
                  <a:pt x="121158" y="736092"/>
                </a:lnTo>
                <a:lnTo>
                  <a:pt x="121158" y="0"/>
                </a:lnTo>
                <a:lnTo>
                  <a:pt x="363473" y="0"/>
                </a:lnTo>
                <a:lnTo>
                  <a:pt x="363473" y="736092"/>
                </a:lnTo>
                <a:lnTo>
                  <a:pt x="484632" y="736092"/>
                </a:lnTo>
                <a:lnTo>
                  <a:pt x="242316" y="978408"/>
                </a:lnTo>
                <a:lnTo>
                  <a:pt x="0" y="736092"/>
                </a:lnTo>
                <a:close/>
              </a:path>
            </a:pathLst>
          </a:custGeom>
          <a:ln w="952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663185" y="1261872"/>
            <a:ext cx="588263" cy="10728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715000" y="1284203"/>
            <a:ext cx="484632" cy="97840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715000" y="1284204"/>
            <a:ext cx="485140" cy="978535"/>
          </a:xfrm>
          <a:custGeom>
            <a:avLst/>
            <a:gdLst/>
            <a:ahLst/>
            <a:cxnLst/>
            <a:rect l="l" t="t" r="r" b="b"/>
            <a:pathLst>
              <a:path w="485139" h="978535">
                <a:moveTo>
                  <a:pt x="0" y="736092"/>
                </a:moveTo>
                <a:lnTo>
                  <a:pt x="121158" y="736092"/>
                </a:lnTo>
                <a:lnTo>
                  <a:pt x="121158" y="0"/>
                </a:lnTo>
                <a:lnTo>
                  <a:pt x="363473" y="0"/>
                </a:lnTo>
                <a:lnTo>
                  <a:pt x="363473" y="736092"/>
                </a:lnTo>
                <a:lnTo>
                  <a:pt x="484632" y="736092"/>
                </a:lnTo>
                <a:lnTo>
                  <a:pt x="242316" y="978408"/>
                </a:lnTo>
                <a:lnTo>
                  <a:pt x="0" y="736092"/>
                </a:lnTo>
                <a:close/>
              </a:path>
            </a:pathLst>
          </a:custGeom>
          <a:ln w="952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440424" y="3787140"/>
            <a:ext cx="26606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b="1" dirty="0">
                <a:latin typeface="Calibri"/>
                <a:cs typeface="Calibri"/>
              </a:rPr>
              <a:t>V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440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671"/>
    </mc:Choice>
    <mc:Fallback>
      <p:transition spd="slow" advTm="19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08209" y="458724"/>
            <a:ext cx="3775075" cy="6959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Nuclear</a:t>
            </a:r>
            <a:r>
              <a:rPr spc="-80" dirty="0"/>
              <a:t> </a:t>
            </a:r>
            <a:r>
              <a:rPr spc="-30" dirty="0"/>
              <a:t>features</a:t>
            </a:r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059941" y="1607821"/>
            <a:ext cx="7827645" cy="3637279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414655" marR="5080" indent="-414655">
              <a:lnSpc>
                <a:spcPct val="100299"/>
              </a:lnSpc>
              <a:spcBef>
                <a:spcPts val="85"/>
              </a:spcBef>
              <a:buClr>
                <a:srgbClr val="000000"/>
              </a:buClr>
              <a:buAutoNum type="arabicPeriod"/>
              <a:tabLst>
                <a:tab pos="414655" algn="l"/>
                <a:tab pos="4068445" algn="l"/>
              </a:tabLst>
            </a:pPr>
            <a:r>
              <a:rPr sz="3200" spc="-10" dirty="0">
                <a:solidFill>
                  <a:srgbClr val="C0504D"/>
                </a:solidFill>
                <a:latin typeface="Calibri"/>
                <a:cs typeface="Calibri"/>
              </a:rPr>
              <a:t>optically</a:t>
            </a:r>
            <a:r>
              <a:rPr sz="3200" spc="1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C0504D"/>
                </a:solidFill>
                <a:latin typeface="Calibri"/>
                <a:cs typeface="Calibri"/>
              </a:rPr>
              <a:t>clear</a:t>
            </a:r>
            <a:r>
              <a:rPr sz="3200" spc="1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nuclei,	</a:t>
            </a:r>
            <a:r>
              <a:rPr sz="3200" spc="-5" dirty="0">
                <a:latin typeface="Calibri"/>
                <a:cs typeface="Calibri"/>
              </a:rPr>
              <a:t>or </a:t>
            </a:r>
            <a:r>
              <a:rPr sz="3200" dirty="0">
                <a:latin typeface="Calibri"/>
                <a:cs typeface="Calibri"/>
              </a:rPr>
              <a:t>"Orphan Annie</a:t>
            </a:r>
            <a:r>
              <a:rPr sz="3200" spc="-75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eye"  </a:t>
            </a:r>
            <a:r>
              <a:rPr sz="3200" dirty="0">
                <a:latin typeface="Calibri"/>
                <a:cs typeface="Calibri"/>
              </a:rPr>
              <a:t>nuclei , </a:t>
            </a:r>
            <a:r>
              <a:rPr sz="3200" spc="-5" dirty="0">
                <a:latin typeface="Calibri"/>
                <a:cs typeface="Calibri"/>
              </a:rPr>
              <a:t>seen on </a:t>
            </a:r>
            <a:r>
              <a:rPr sz="3200" spc="-10" dirty="0">
                <a:latin typeface="Calibri"/>
                <a:cs typeface="Calibri"/>
              </a:rPr>
              <a:t>histological </a:t>
            </a:r>
            <a:r>
              <a:rPr sz="3200" dirty="0">
                <a:latin typeface="Calibri"/>
                <a:cs typeface="Calibri"/>
              </a:rPr>
              <a:t>but not  </a:t>
            </a:r>
            <a:r>
              <a:rPr sz="3200" spc="-5" dirty="0">
                <a:latin typeface="Calibri"/>
                <a:cs typeface="Calibri"/>
              </a:rPr>
              <a:t>cytological </a:t>
            </a:r>
            <a:r>
              <a:rPr sz="3200" spc="-15" dirty="0">
                <a:latin typeface="Calibri"/>
                <a:cs typeface="Calibri"/>
              </a:rPr>
              <a:t>preparations </a:t>
            </a:r>
            <a:r>
              <a:rPr sz="3200" dirty="0">
                <a:latin typeface="Calibri"/>
                <a:cs typeface="Calibri"/>
              </a:rPr>
              <a:t>( </a:t>
            </a:r>
            <a:r>
              <a:rPr sz="3200" spc="-10" dirty="0">
                <a:latin typeface="Calibri"/>
                <a:cs typeface="Calibri"/>
              </a:rPr>
              <a:t>formalin </a:t>
            </a:r>
            <a:r>
              <a:rPr sz="3200" spc="-15" dirty="0">
                <a:latin typeface="Calibri"/>
                <a:cs typeface="Calibri"/>
              </a:rPr>
              <a:t>artefact)</a:t>
            </a:r>
            <a:endParaRPr sz="3200">
              <a:latin typeface="Calibri"/>
              <a:cs typeface="Calibri"/>
            </a:endParaRPr>
          </a:p>
          <a:p>
            <a:pPr marL="414655" marR="363220" indent="-414655">
              <a:lnSpc>
                <a:spcPts val="3820"/>
              </a:lnSpc>
              <a:spcBef>
                <a:spcPts val="890"/>
              </a:spcBef>
              <a:buAutoNum type="arabicPeriod"/>
              <a:tabLst>
                <a:tab pos="414655" algn="l"/>
              </a:tabLst>
            </a:pPr>
            <a:r>
              <a:rPr sz="3200" spc="-20" dirty="0">
                <a:latin typeface="Calibri"/>
                <a:cs typeface="Calibri"/>
              </a:rPr>
              <a:t>Have </a:t>
            </a:r>
            <a:r>
              <a:rPr sz="3200" spc="-10" dirty="0">
                <a:latin typeface="Calibri"/>
                <a:cs typeface="Calibri"/>
              </a:rPr>
              <a:t>invaginations </a:t>
            </a:r>
            <a:r>
              <a:rPr sz="3200" spc="-5" dirty="0">
                <a:latin typeface="Calibri"/>
                <a:cs typeface="Calibri"/>
              </a:rPr>
              <a:t>of </a:t>
            </a:r>
            <a:r>
              <a:rPr sz="3200" dirty="0">
                <a:latin typeface="Calibri"/>
                <a:cs typeface="Calibri"/>
              </a:rPr>
              <a:t>the </a:t>
            </a:r>
            <a:r>
              <a:rPr sz="3200" spc="-5" dirty="0">
                <a:latin typeface="Calibri"/>
                <a:cs typeface="Calibri"/>
              </a:rPr>
              <a:t>cytoplasm </a:t>
            </a:r>
            <a:r>
              <a:rPr sz="3200" spc="-15" dirty="0">
                <a:latin typeface="Calibri"/>
                <a:cs typeface="Calibri"/>
              </a:rPr>
              <a:t>to </a:t>
            </a:r>
            <a:r>
              <a:rPr sz="3200" dirty="0">
                <a:latin typeface="Calibri"/>
                <a:cs typeface="Calibri"/>
              </a:rPr>
              <a:t>the  nucleus (</a:t>
            </a:r>
            <a:r>
              <a:rPr sz="3200" spc="-5" dirty="0"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C0504D"/>
                </a:solidFill>
                <a:latin typeface="Calibri"/>
                <a:cs typeface="Calibri"/>
              </a:rPr>
              <a:t>pseudoinclusions</a:t>
            </a:r>
            <a:r>
              <a:rPr sz="3200" spc="-5" dirty="0">
                <a:latin typeface="Calibri"/>
                <a:cs typeface="Calibri"/>
              </a:rPr>
              <a:t>)</a:t>
            </a:r>
            <a:endParaRPr sz="3200">
              <a:latin typeface="Calibri"/>
              <a:cs typeface="Calibri"/>
            </a:endParaRPr>
          </a:p>
          <a:p>
            <a:pPr marL="414655" marR="293370" indent="-414655">
              <a:lnSpc>
                <a:spcPct val="101899"/>
              </a:lnSpc>
              <a:spcBef>
                <a:spcPts val="545"/>
              </a:spcBef>
              <a:buClr>
                <a:srgbClr val="000000"/>
              </a:buClr>
              <a:buAutoNum type="arabicPeriod"/>
              <a:tabLst>
                <a:tab pos="414655" algn="l"/>
              </a:tabLst>
            </a:pPr>
            <a:r>
              <a:rPr sz="3200" spc="-20" dirty="0">
                <a:solidFill>
                  <a:srgbClr val="C0504D"/>
                </a:solidFill>
                <a:latin typeface="Calibri"/>
                <a:cs typeface="Calibri"/>
              </a:rPr>
              <a:t>Grooves </a:t>
            </a:r>
            <a:r>
              <a:rPr sz="3200" dirty="0">
                <a:latin typeface="Calibri"/>
                <a:cs typeface="Calibri"/>
              </a:rPr>
              <a:t>within </a:t>
            </a:r>
            <a:r>
              <a:rPr sz="3200" spc="-5" dirty="0">
                <a:latin typeface="Calibri"/>
                <a:cs typeface="Calibri"/>
              </a:rPr>
              <a:t>nuclei: so </a:t>
            </a:r>
            <a:r>
              <a:rPr sz="3200" dirty="0">
                <a:latin typeface="Calibri"/>
                <a:cs typeface="Calibri"/>
              </a:rPr>
              <a:t>the nucleus </a:t>
            </a:r>
            <a:r>
              <a:rPr sz="3200" spc="-10" dirty="0">
                <a:latin typeface="Calibri"/>
                <a:cs typeface="Calibri"/>
              </a:rPr>
              <a:t>looks  </a:t>
            </a:r>
            <a:r>
              <a:rPr sz="3200" spc="-30" dirty="0">
                <a:latin typeface="Calibri"/>
                <a:cs typeface="Calibri"/>
              </a:rPr>
              <a:t>like </a:t>
            </a:r>
            <a:r>
              <a:rPr sz="3200" dirty="0">
                <a:latin typeface="Calibri"/>
                <a:cs typeface="Calibri"/>
              </a:rPr>
              <a:t>a </a:t>
            </a:r>
            <a:r>
              <a:rPr sz="3200" spc="-30" dirty="0">
                <a:latin typeface="Calibri"/>
                <a:cs typeface="Calibri"/>
              </a:rPr>
              <a:t>coffee</a:t>
            </a:r>
            <a:r>
              <a:rPr sz="3200" spc="2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bean.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097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118"/>
    </mc:Choice>
    <mc:Fallback>
      <p:transition spd="slow" advTm="44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10644" y="491235"/>
            <a:ext cx="7969884" cy="63500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5" dirty="0"/>
              <a:t>Clear </a:t>
            </a:r>
            <a:r>
              <a:rPr sz="4000" spc="-10" dirty="0"/>
              <a:t>nuclei: </a:t>
            </a:r>
            <a:r>
              <a:rPr sz="4000" spc="-15" dirty="0"/>
              <a:t>note </a:t>
            </a:r>
            <a:r>
              <a:rPr sz="4000" spc="-5" dirty="0"/>
              <a:t>the </a:t>
            </a:r>
            <a:r>
              <a:rPr sz="4000" spc="-10" dirty="0"/>
              <a:t>nuclei </a:t>
            </a:r>
            <a:r>
              <a:rPr sz="4000" spc="-20" dirty="0"/>
              <a:t>are</a:t>
            </a:r>
            <a:r>
              <a:rPr sz="4000" spc="-10" dirty="0"/>
              <a:t> </a:t>
            </a:r>
            <a:r>
              <a:rPr sz="4000" spc="-15" dirty="0"/>
              <a:t>white.</a:t>
            </a:r>
            <a:endParaRPr sz="4000"/>
          </a:p>
        </p:txBody>
      </p:sp>
      <p:sp>
        <p:nvSpPr>
          <p:cNvPr id="3" name="object 3"/>
          <p:cNvSpPr/>
          <p:nvPr/>
        </p:nvSpPr>
        <p:spPr>
          <a:xfrm>
            <a:off x="3187700" y="1678780"/>
            <a:ext cx="5829300" cy="4381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347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63"/>
    </mc:Choice>
    <mc:Fallback>
      <p:transition spd="slow" advTm="17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15534" y="461900"/>
            <a:ext cx="1362710" cy="696595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No</a:t>
            </a:r>
            <a:r>
              <a:rPr spc="-40" dirty="0"/>
              <a:t>t</a:t>
            </a:r>
            <a:r>
              <a:rPr dirty="0"/>
              <a:t>es</a:t>
            </a:r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059940" y="1607947"/>
            <a:ext cx="7768590" cy="376833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76200" indent="-342900">
              <a:spcBef>
                <a:spcPts val="105"/>
              </a:spcBef>
              <a:buFont typeface="Arial"/>
              <a:buChar char="•"/>
              <a:tabLst>
                <a:tab pos="354965" algn="l"/>
                <a:tab pos="355600" algn="l"/>
                <a:tab pos="2659380" algn="l"/>
              </a:tabLst>
            </a:pPr>
            <a:r>
              <a:rPr sz="3200" spc="-10" dirty="0">
                <a:latin typeface="Calibri"/>
                <a:cs typeface="Calibri"/>
              </a:rPr>
              <a:t>Office</a:t>
            </a:r>
            <a:r>
              <a:rPr sz="3200" spc="15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hours:	</a:t>
            </a:r>
            <a:r>
              <a:rPr sz="3200" spc="-10" dirty="0">
                <a:latin typeface="Calibri"/>
                <a:cs typeface="Calibri"/>
              </a:rPr>
              <a:t>Sunday </a:t>
            </a:r>
            <a:r>
              <a:rPr sz="3200" dirty="0">
                <a:latin typeface="Calibri"/>
                <a:cs typeface="Calibri"/>
              </a:rPr>
              <a:t>and </a:t>
            </a:r>
            <a:r>
              <a:rPr sz="3200" spc="-10" dirty="0">
                <a:latin typeface="Calibri"/>
                <a:cs typeface="Calibri"/>
              </a:rPr>
              <a:t>Monday: </a:t>
            </a:r>
            <a:r>
              <a:rPr lang="en-US" sz="3200" spc="-5" dirty="0">
                <a:latin typeface="Calibri"/>
                <a:cs typeface="Calibri"/>
              </a:rPr>
              <a:t>10</a:t>
            </a:r>
            <a:r>
              <a:rPr sz="3200" spc="-5" dirty="0">
                <a:latin typeface="Calibri"/>
                <a:cs typeface="Calibri"/>
              </a:rPr>
              <a:t>-12</a:t>
            </a:r>
            <a:r>
              <a:rPr sz="3200" spc="-5" dirty="0">
                <a:latin typeface="Calibri"/>
                <a:cs typeface="Calibri"/>
              </a:rPr>
              <a:t>, </a:t>
            </a:r>
            <a:r>
              <a:rPr sz="3200" dirty="0">
                <a:latin typeface="Calibri"/>
                <a:cs typeface="Calibri"/>
              </a:rPr>
              <a:t>in  </a:t>
            </a:r>
            <a:r>
              <a:rPr sz="3200" spc="-10" dirty="0">
                <a:latin typeface="Calibri"/>
                <a:cs typeface="Calibri"/>
              </a:rPr>
              <a:t>faculty </a:t>
            </a:r>
            <a:r>
              <a:rPr sz="3200" spc="-5" dirty="0">
                <a:latin typeface="Calibri"/>
                <a:cs typeface="Calibri"/>
              </a:rPr>
              <a:t>of  </a:t>
            </a:r>
            <a:r>
              <a:rPr sz="3200" dirty="0">
                <a:latin typeface="Calibri"/>
                <a:cs typeface="Calibri"/>
              </a:rPr>
              <a:t>medicine, </a:t>
            </a:r>
            <a:r>
              <a:rPr lang="en-US" sz="3200" spc="-10" dirty="0">
                <a:latin typeface="Calibri"/>
                <a:cs typeface="Calibri"/>
              </a:rPr>
              <a:t>third</a:t>
            </a:r>
            <a:r>
              <a:rPr sz="3200" dirty="0">
                <a:latin typeface="Calibri"/>
                <a:cs typeface="Calibri"/>
              </a:rPr>
              <a:t> </a:t>
            </a:r>
            <a:r>
              <a:rPr sz="3200" spc="-60" dirty="0">
                <a:latin typeface="Calibri"/>
                <a:cs typeface="Calibri"/>
              </a:rPr>
              <a:t>floor.</a:t>
            </a:r>
            <a:endParaRPr sz="3200" dirty="0">
              <a:latin typeface="Calibri"/>
              <a:cs typeface="Calibri"/>
            </a:endParaRPr>
          </a:p>
          <a:p>
            <a:pPr marL="355600" indent="-342900">
              <a:spcBef>
                <a:spcPts val="76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latin typeface="Calibri"/>
                <a:cs typeface="Calibri"/>
              </a:rPr>
              <a:t>Email:</a:t>
            </a:r>
            <a:r>
              <a:rPr sz="3200" spc="2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en-US" sz="3200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omarhamdan321988</a:t>
            </a:r>
            <a:r>
              <a:rPr sz="3200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5"/>
              </a:rPr>
              <a:t>@</a:t>
            </a:r>
            <a:r>
              <a:rPr lang="en-US" sz="3200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gmail.com.</a:t>
            </a:r>
            <a:endParaRPr sz="3200" dirty="0">
              <a:latin typeface="Calibri"/>
              <a:cs typeface="Calibri"/>
            </a:endParaRPr>
          </a:p>
          <a:p>
            <a:pPr marL="355600" marR="5080" indent="-342900"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Calibri"/>
                <a:cs typeface="Calibri"/>
              </a:rPr>
              <a:t>Please ask me about </a:t>
            </a:r>
            <a:r>
              <a:rPr sz="3200" spc="-5" dirty="0">
                <a:latin typeface="Calibri"/>
                <a:cs typeface="Calibri"/>
              </a:rPr>
              <a:t>anything </a:t>
            </a:r>
            <a:r>
              <a:rPr sz="3200" spc="-15" dirty="0">
                <a:latin typeface="Calibri"/>
                <a:cs typeface="Calibri"/>
              </a:rPr>
              <a:t>you don’t  understand. </a:t>
            </a:r>
            <a:r>
              <a:rPr sz="3200" dirty="0">
                <a:latin typeface="Calibri"/>
                <a:cs typeface="Calibri"/>
              </a:rPr>
              <a:t>If </a:t>
            </a:r>
            <a:r>
              <a:rPr sz="3200" spc="-15" dirty="0">
                <a:latin typeface="Calibri"/>
                <a:cs typeface="Calibri"/>
              </a:rPr>
              <a:t>you </a:t>
            </a:r>
            <a:r>
              <a:rPr sz="3200" spc="-5" dirty="0">
                <a:latin typeface="Calibri"/>
                <a:cs typeface="Calibri"/>
              </a:rPr>
              <a:t>need </a:t>
            </a:r>
            <a:r>
              <a:rPr sz="3200" dirty="0">
                <a:latin typeface="Calibri"/>
                <a:cs typeface="Calibri"/>
              </a:rPr>
              <a:t>an </a:t>
            </a:r>
            <a:r>
              <a:rPr sz="3200" spc="-5" dirty="0">
                <a:latin typeface="Calibri"/>
                <a:cs typeface="Calibri"/>
              </a:rPr>
              <a:t>appointment  outside </a:t>
            </a:r>
            <a:r>
              <a:rPr sz="3200" dirty="0">
                <a:latin typeface="Calibri"/>
                <a:cs typeface="Calibri"/>
              </a:rPr>
              <a:t>the </a:t>
            </a:r>
            <a:r>
              <a:rPr sz="3200" spc="-10" dirty="0">
                <a:latin typeface="Calibri"/>
                <a:cs typeface="Calibri"/>
              </a:rPr>
              <a:t>office </a:t>
            </a:r>
            <a:r>
              <a:rPr sz="3200" spc="-15" dirty="0">
                <a:latin typeface="Calibri"/>
                <a:cs typeface="Calibri"/>
              </a:rPr>
              <a:t>hours, </a:t>
            </a:r>
            <a:r>
              <a:rPr sz="3200" spc="-5" dirty="0">
                <a:latin typeface="Calibri"/>
                <a:cs typeface="Calibri"/>
              </a:rPr>
              <a:t>please let </a:t>
            </a:r>
            <a:r>
              <a:rPr sz="3200" dirty="0">
                <a:latin typeface="Calibri"/>
                <a:cs typeface="Calibri"/>
              </a:rPr>
              <a:t>me</a:t>
            </a:r>
            <a:r>
              <a:rPr sz="3200" spc="65" dirty="0">
                <a:latin typeface="Calibri"/>
                <a:cs typeface="Calibri"/>
              </a:rPr>
              <a:t> </a:t>
            </a:r>
            <a:r>
              <a:rPr sz="3200" spc="-45" dirty="0">
                <a:latin typeface="Calibri"/>
                <a:cs typeface="Calibri"/>
              </a:rPr>
              <a:t>know</a:t>
            </a:r>
            <a:r>
              <a:rPr sz="3200" spc="-45" dirty="0">
                <a:latin typeface="Calibri"/>
                <a:cs typeface="Calibri"/>
              </a:rPr>
              <a:t>.</a:t>
            </a:r>
            <a:endParaRPr lang="en-US" sz="3200" spc="-45" dirty="0">
              <a:latin typeface="Calibri"/>
              <a:cs typeface="Calibri"/>
            </a:endParaRPr>
          </a:p>
          <a:p>
            <a:pPr marL="355600" marR="5080" indent="-342900"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3200" spc="-45">
                <a:latin typeface="Calibri"/>
                <a:cs typeface="Calibri"/>
              </a:rPr>
              <a:t>LAB material is </a:t>
            </a:r>
            <a:r>
              <a:rPr lang="en-US" sz="3200" spc="-45" dirty="0">
                <a:latin typeface="Calibri"/>
                <a:cs typeface="Calibri"/>
              </a:rPr>
              <a:t>included in the lectures.</a:t>
            </a:r>
            <a:endParaRPr sz="3200" dirty="0">
              <a:latin typeface="Calibri"/>
              <a:cs typeface="Calibri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46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56"/>
    </mc:Choice>
    <mc:Fallback>
      <p:transition spd="slow" advTm="11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65825" y="0"/>
            <a:ext cx="7860030" cy="185420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4000" spc="-5" dirty="0"/>
              <a:t>Orphan Annie </a:t>
            </a:r>
            <a:r>
              <a:rPr sz="4000" spc="-25" dirty="0"/>
              <a:t>eye! </a:t>
            </a:r>
            <a:r>
              <a:rPr sz="4000" spc="-10" dirty="0"/>
              <a:t>Because </a:t>
            </a:r>
            <a:r>
              <a:rPr sz="4000" spc="-5" dirty="0"/>
              <a:t>the </a:t>
            </a:r>
            <a:r>
              <a:rPr sz="4000" spc="-10" dirty="0"/>
              <a:t>nuclei  </a:t>
            </a:r>
            <a:r>
              <a:rPr sz="4000" spc="-20" dirty="0"/>
              <a:t>are </a:t>
            </a:r>
            <a:r>
              <a:rPr sz="4000" spc="-15" dirty="0"/>
              <a:t>white </a:t>
            </a:r>
            <a:r>
              <a:rPr sz="4000" spc="-5" dirty="0"/>
              <a:t>and </a:t>
            </a:r>
            <a:r>
              <a:rPr sz="4000" spc="-10" dirty="0"/>
              <a:t>empty </a:t>
            </a:r>
            <a:r>
              <a:rPr sz="4000" spc="-40" dirty="0"/>
              <a:t>like Annie’s  </a:t>
            </a:r>
            <a:r>
              <a:rPr sz="4000" spc="-20" dirty="0"/>
              <a:t>character</a:t>
            </a:r>
            <a:r>
              <a:rPr sz="4000" spc="-5" dirty="0"/>
              <a:t> </a:t>
            </a:r>
            <a:r>
              <a:rPr sz="4000" spc="-20" dirty="0"/>
              <a:t>eyes!!</a:t>
            </a:r>
            <a:endParaRPr sz="4000"/>
          </a:p>
        </p:txBody>
      </p:sp>
      <p:sp>
        <p:nvSpPr>
          <p:cNvPr id="3" name="object 3"/>
          <p:cNvSpPr/>
          <p:nvPr/>
        </p:nvSpPr>
        <p:spPr>
          <a:xfrm>
            <a:off x="2438400" y="2457460"/>
            <a:ext cx="3220872" cy="3656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85087" y="2457460"/>
            <a:ext cx="4657725" cy="3505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888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39"/>
    </mc:Choice>
    <mc:Fallback>
      <p:transition spd="slow" advTm="6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62200" y="248976"/>
            <a:ext cx="10515600" cy="1557862"/>
          </a:xfrm>
          <a:prstGeom prst="rect">
            <a:avLst/>
          </a:prstGeom>
        </p:spPr>
        <p:txBody>
          <a:bodyPr vert="horz" wrap="square" lIns="0" tIns="450596" rIns="0" bIns="0" rtlCol="0" anchor="ctr">
            <a:spAutoFit/>
          </a:bodyPr>
          <a:lstStyle/>
          <a:p>
            <a:pPr marL="1384935" marR="5080" indent="-1136015">
              <a:lnSpc>
                <a:spcPts val="4300"/>
              </a:lnSpc>
              <a:spcBef>
                <a:spcPts val="260"/>
              </a:spcBef>
            </a:pPr>
            <a:r>
              <a:rPr dirty="0"/>
              <a:t>I </a:t>
            </a:r>
            <a:r>
              <a:rPr spc="-10" dirty="0"/>
              <a:t>know what </a:t>
            </a:r>
            <a:r>
              <a:rPr spc="-20" dirty="0"/>
              <a:t>you're </a:t>
            </a:r>
            <a:r>
              <a:rPr spc="-5" dirty="0"/>
              <a:t>thinking: </a:t>
            </a:r>
            <a:r>
              <a:rPr spc="-10" dirty="0"/>
              <a:t>pathological  </a:t>
            </a:r>
            <a:r>
              <a:rPr spc="-15" dirty="0"/>
              <a:t>terms </a:t>
            </a:r>
            <a:r>
              <a:rPr spc="-20" dirty="0"/>
              <a:t>are </a:t>
            </a:r>
            <a:r>
              <a:rPr spc="-50" dirty="0"/>
              <a:t>funny.. </a:t>
            </a:r>
            <a:r>
              <a:rPr spc="-70" dirty="0"/>
              <a:t>You’re</a:t>
            </a:r>
            <a:r>
              <a:rPr spc="50" dirty="0"/>
              <a:t> </a:t>
            </a:r>
            <a:r>
              <a:rPr spc="-10" dirty="0"/>
              <a:t>right</a:t>
            </a:r>
          </a:p>
        </p:txBody>
      </p:sp>
      <p:sp>
        <p:nvSpPr>
          <p:cNvPr id="3" name="object 3"/>
          <p:cNvSpPr/>
          <p:nvPr/>
        </p:nvSpPr>
        <p:spPr>
          <a:xfrm>
            <a:off x="2902423" y="1635092"/>
            <a:ext cx="6073254" cy="44561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019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24"/>
    </mc:Choice>
    <mc:Fallback>
      <p:transition spd="slow" advTm="5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50611" y="491235"/>
            <a:ext cx="7490459" cy="63500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5" dirty="0"/>
              <a:t>Nuclear </a:t>
            </a:r>
            <a:r>
              <a:rPr sz="4000" spc="-15" dirty="0"/>
              <a:t>grooves= </a:t>
            </a:r>
            <a:r>
              <a:rPr sz="4000" spc="-30" dirty="0"/>
              <a:t>coffee </a:t>
            </a:r>
            <a:r>
              <a:rPr sz="4000" spc="-5" dirty="0"/>
              <a:t>bean</a:t>
            </a:r>
            <a:r>
              <a:rPr sz="4000" spc="-50" dirty="0"/>
              <a:t> </a:t>
            </a:r>
            <a:r>
              <a:rPr sz="4000" spc="-10" dirty="0"/>
              <a:t>nuclei</a:t>
            </a:r>
            <a:endParaRPr sz="4000"/>
          </a:p>
        </p:txBody>
      </p:sp>
      <p:sp>
        <p:nvSpPr>
          <p:cNvPr id="3" name="object 3"/>
          <p:cNvSpPr/>
          <p:nvPr/>
        </p:nvSpPr>
        <p:spPr>
          <a:xfrm>
            <a:off x="1771650" y="1716880"/>
            <a:ext cx="5575300" cy="3937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346950" y="1831169"/>
            <a:ext cx="3321050" cy="19340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400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20"/>
    </mc:Choice>
    <mc:Fallback>
      <p:transition spd="slow" advTm="12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21137" y="458724"/>
            <a:ext cx="4150360" cy="6959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Nuclear</a:t>
            </a:r>
            <a:r>
              <a:rPr spc="-80" dirty="0"/>
              <a:t> </a:t>
            </a:r>
            <a:r>
              <a:rPr dirty="0"/>
              <a:t>inclusions</a:t>
            </a:r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48290" y="1600201"/>
            <a:ext cx="5895418" cy="3822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419344" y="2033016"/>
            <a:ext cx="591312" cy="10728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3700" y="2057400"/>
            <a:ext cx="484632" cy="9784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3700" y="2057401"/>
            <a:ext cx="485140" cy="978535"/>
          </a:xfrm>
          <a:custGeom>
            <a:avLst/>
            <a:gdLst/>
            <a:ahLst/>
            <a:cxnLst/>
            <a:rect l="l" t="t" r="r" b="b"/>
            <a:pathLst>
              <a:path w="485139" h="978535">
                <a:moveTo>
                  <a:pt x="0" y="736092"/>
                </a:moveTo>
                <a:lnTo>
                  <a:pt x="121158" y="736092"/>
                </a:lnTo>
                <a:lnTo>
                  <a:pt x="121158" y="0"/>
                </a:lnTo>
                <a:lnTo>
                  <a:pt x="363473" y="0"/>
                </a:lnTo>
                <a:lnTo>
                  <a:pt x="363473" y="736092"/>
                </a:lnTo>
                <a:lnTo>
                  <a:pt x="484632" y="736092"/>
                </a:lnTo>
                <a:lnTo>
                  <a:pt x="242316" y="978408"/>
                </a:lnTo>
                <a:lnTo>
                  <a:pt x="0" y="736092"/>
                </a:lnTo>
                <a:close/>
              </a:path>
            </a:pathLst>
          </a:custGeom>
          <a:ln w="952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273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13"/>
    </mc:Choice>
    <mc:Fallback>
      <p:transition spd="slow" advTm="12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31063" y="458724"/>
            <a:ext cx="4330065" cy="6959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Psammoma</a:t>
            </a:r>
            <a:r>
              <a:rPr spc="-80" dirty="0"/>
              <a:t> </a:t>
            </a:r>
            <a:r>
              <a:rPr dirty="0"/>
              <a:t>bodies</a:t>
            </a:r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81200" y="1600200"/>
            <a:ext cx="8229600" cy="45259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87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02"/>
    </mc:Choice>
    <mc:Fallback>
      <p:transition spd="slow" advTm="15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70261" y="458724"/>
            <a:ext cx="4453890" cy="6959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Papillary</a:t>
            </a:r>
            <a:r>
              <a:rPr spc="-35" dirty="0"/>
              <a:t> </a:t>
            </a:r>
            <a:r>
              <a:rPr spc="-15" dirty="0"/>
              <a:t>carcinoma</a:t>
            </a:r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24000" y="1905000"/>
            <a:ext cx="8839200" cy="47158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496301" y="1943101"/>
            <a:ext cx="923925" cy="309059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31750" rIns="0" bIns="0" rtlCol="0">
            <a:spAutoFit/>
          </a:bodyPr>
          <a:lstStyle/>
          <a:p>
            <a:pPr marL="91440">
              <a:spcBef>
                <a:spcPts val="250"/>
              </a:spcBef>
            </a:pPr>
            <a:r>
              <a:rPr spc="-5" dirty="0">
                <a:latin typeface="Calibri"/>
                <a:cs typeface="Calibri"/>
              </a:rPr>
              <a:t>papillae</a:t>
            </a:r>
            <a:endParaRPr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00401" y="4775199"/>
            <a:ext cx="1706245" cy="308418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31115" rIns="0" bIns="0" rtlCol="0">
            <a:spAutoFit/>
          </a:bodyPr>
          <a:lstStyle/>
          <a:p>
            <a:pPr marL="90805">
              <a:spcBef>
                <a:spcPts val="245"/>
              </a:spcBef>
            </a:pPr>
            <a:r>
              <a:rPr spc="-5" dirty="0">
                <a:latin typeface="Calibri"/>
                <a:cs typeface="Calibri"/>
              </a:rPr>
              <a:t>Nuclear</a:t>
            </a:r>
            <a:r>
              <a:rPr spc="-20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clearing</a:t>
            </a:r>
            <a:endParaRPr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94701" y="4445001"/>
            <a:ext cx="1108075" cy="309699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32384" rIns="0" bIns="0" rtlCol="0">
            <a:spAutoFit/>
          </a:bodyPr>
          <a:lstStyle/>
          <a:p>
            <a:pPr marL="91440">
              <a:spcBef>
                <a:spcPts val="254"/>
              </a:spcBef>
            </a:pPr>
            <a:r>
              <a:rPr spc="-5" dirty="0">
                <a:latin typeface="Calibri"/>
                <a:cs typeface="Calibri"/>
              </a:rPr>
              <a:t>inclusions</a:t>
            </a:r>
            <a:endParaRPr>
              <a:latin typeface="Calibri"/>
              <a:cs typeface="Calibri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693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94"/>
    </mc:Choice>
    <mc:Fallback>
      <p:transition spd="slow" advTm="15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62200" y="650112"/>
            <a:ext cx="10515600" cy="755591"/>
          </a:xfrm>
          <a:prstGeom prst="rect">
            <a:avLst/>
          </a:prstGeom>
        </p:spPr>
        <p:txBody>
          <a:bodyPr vert="horz" wrap="square" lIns="0" tIns="138684" rIns="0" bIns="0" rtlCol="0" anchor="ctr">
            <a:spAutoFit/>
          </a:bodyPr>
          <a:lstStyle/>
          <a:p>
            <a:pPr marL="3473450" marR="5080" indent="-3104515">
              <a:lnSpc>
                <a:spcPct val="100000"/>
              </a:lnSpc>
              <a:spcBef>
                <a:spcPts val="100"/>
              </a:spcBef>
            </a:pPr>
            <a:r>
              <a:rPr sz="4000" spc="-15" dirty="0"/>
              <a:t>Papillary carcinoma can </a:t>
            </a:r>
            <a:r>
              <a:rPr sz="4000" spc="-5" dirty="0"/>
              <a:t>be diagnosed  </a:t>
            </a:r>
            <a:r>
              <a:rPr sz="4000" dirty="0"/>
              <a:t>on</a:t>
            </a:r>
            <a:r>
              <a:rPr sz="4000" spc="-15" dirty="0"/>
              <a:t> </a:t>
            </a:r>
            <a:r>
              <a:rPr sz="4000" dirty="0"/>
              <a:t>FNA</a:t>
            </a:r>
            <a:endParaRPr sz="4000"/>
          </a:p>
        </p:txBody>
      </p:sp>
      <p:sp>
        <p:nvSpPr>
          <p:cNvPr id="3" name="object 3"/>
          <p:cNvSpPr/>
          <p:nvPr/>
        </p:nvSpPr>
        <p:spPr>
          <a:xfrm>
            <a:off x="3581400" y="1982260"/>
            <a:ext cx="4102100" cy="30683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990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14"/>
    </mc:Choice>
    <mc:Fallback>
      <p:transition spd="slow" advTm="5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31140" rIns="0" bIns="0" rtlCol="0" anchor="ctr">
            <a:spAutoFit/>
          </a:bodyPr>
          <a:lstStyle/>
          <a:p>
            <a:pPr marL="974725" marR="5080" indent="-673100">
              <a:lnSpc>
                <a:spcPts val="4300"/>
              </a:lnSpc>
              <a:spcBef>
                <a:spcPts val="260"/>
              </a:spcBef>
            </a:pPr>
            <a:r>
              <a:rPr spc="-15" dirty="0"/>
              <a:t>Papillae </a:t>
            </a:r>
            <a:r>
              <a:rPr dirty="0"/>
              <a:t>on </a:t>
            </a:r>
            <a:r>
              <a:rPr spc="-5" dirty="0"/>
              <a:t>FNA: </a:t>
            </a:r>
            <a:r>
              <a:rPr spc="-15" dirty="0"/>
              <a:t>compare </a:t>
            </a:r>
            <a:r>
              <a:rPr spc="-25" dirty="0"/>
              <a:t>to </a:t>
            </a:r>
            <a:r>
              <a:rPr spc="-10" dirty="0"/>
              <a:t>how </a:t>
            </a:r>
            <a:r>
              <a:rPr spc="-15" dirty="0"/>
              <a:t>rounded  </a:t>
            </a:r>
            <a:r>
              <a:rPr spc="-10" dirty="0"/>
              <a:t>follicles </a:t>
            </a:r>
            <a:r>
              <a:rPr spc="-20" dirty="0"/>
              <a:t>are </a:t>
            </a:r>
            <a:r>
              <a:rPr spc="-5" dirty="0"/>
              <a:t>seen </a:t>
            </a:r>
            <a:r>
              <a:rPr dirty="0"/>
              <a:t>on </a:t>
            </a:r>
            <a:r>
              <a:rPr spc="-5" dirty="0"/>
              <a:t>the </a:t>
            </a:r>
            <a:r>
              <a:rPr spc="-20" dirty="0"/>
              <a:t>bottom </a:t>
            </a:r>
            <a:r>
              <a:rPr spc="-5" dirty="0"/>
              <a:t>pic</a:t>
            </a:r>
          </a:p>
        </p:txBody>
      </p:sp>
      <p:sp>
        <p:nvSpPr>
          <p:cNvPr id="3" name="object 3"/>
          <p:cNvSpPr/>
          <p:nvPr/>
        </p:nvSpPr>
        <p:spPr>
          <a:xfrm>
            <a:off x="1697338" y="1417638"/>
            <a:ext cx="5287661" cy="39696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41344" y="3363198"/>
            <a:ext cx="3124869" cy="20240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692901" y="1790701"/>
            <a:ext cx="923925" cy="309059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31750" rIns="0" bIns="0" rtlCol="0">
            <a:spAutoFit/>
          </a:bodyPr>
          <a:lstStyle/>
          <a:p>
            <a:pPr marL="90805">
              <a:spcBef>
                <a:spcPts val="250"/>
              </a:spcBef>
            </a:pPr>
            <a:r>
              <a:rPr spc="-5" dirty="0">
                <a:latin typeface="Calibri"/>
                <a:cs typeface="Calibri"/>
              </a:rPr>
              <a:t>papillae</a:t>
            </a:r>
            <a:endParaRPr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077200" y="2768600"/>
            <a:ext cx="887094" cy="309699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32384" rIns="0" bIns="0" rtlCol="0">
            <a:spAutoFit/>
          </a:bodyPr>
          <a:lstStyle/>
          <a:p>
            <a:pPr marL="91440">
              <a:spcBef>
                <a:spcPts val="254"/>
              </a:spcBef>
            </a:pPr>
            <a:r>
              <a:rPr spc="-10" dirty="0">
                <a:latin typeface="Calibri"/>
                <a:cs typeface="Calibri"/>
              </a:rPr>
              <a:t>follicles</a:t>
            </a:r>
            <a:endParaRPr>
              <a:latin typeface="Calibri"/>
              <a:cs typeface="Calibri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92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070"/>
    </mc:Choice>
    <mc:Fallback>
      <p:transition spd="slow" advTm="28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58139" y="458724"/>
            <a:ext cx="4875530" cy="6959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Grooves </a:t>
            </a:r>
            <a:r>
              <a:rPr spc="-5" dirty="0"/>
              <a:t>seen </a:t>
            </a:r>
            <a:r>
              <a:rPr dirty="0"/>
              <a:t>on</a:t>
            </a:r>
            <a:r>
              <a:rPr spc="-45" dirty="0"/>
              <a:t> </a:t>
            </a:r>
            <a:r>
              <a:rPr dirty="0"/>
              <a:t>FNA</a:t>
            </a:r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24200" y="1555083"/>
            <a:ext cx="4876800" cy="37876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804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50"/>
    </mc:Choice>
    <mc:Fallback>
      <p:transition spd="slow" advTm="6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68687" y="458724"/>
            <a:ext cx="5252720" cy="6959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Inclusions </a:t>
            </a:r>
            <a:r>
              <a:rPr spc="-5" dirty="0"/>
              <a:t>seen </a:t>
            </a:r>
            <a:r>
              <a:rPr dirty="0"/>
              <a:t>on</a:t>
            </a:r>
            <a:r>
              <a:rPr spc="-65" dirty="0"/>
              <a:t> </a:t>
            </a:r>
            <a:r>
              <a:rPr spc="-5" dirty="0"/>
              <a:t>FNA</a:t>
            </a:r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24000" y="1939130"/>
            <a:ext cx="4965700" cy="3822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400800" y="1994165"/>
            <a:ext cx="4267200" cy="37126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41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251"/>
    </mc:Choice>
    <mc:Fallback>
      <p:transition spd="slow" advTm="26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67200" y="523240"/>
            <a:ext cx="3492500" cy="6959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" dirty="0"/>
              <a:t>Thyroid</a:t>
            </a:r>
            <a:r>
              <a:rPr spc="-50" dirty="0"/>
              <a:t> </a:t>
            </a:r>
            <a:r>
              <a:rPr spc="-15" dirty="0"/>
              <a:t>tumors</a:t>
            </a:r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29718" y="1978926"/>
            <a:ext cx="6114196" cy="43672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398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441"/>
    </mc:Choice>
    <mc:Fallback>
      <p:transition spd="slow" advTm="59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62200" y="650112"/>
            <a:ext cx="10515600" cy="755591"/>
          </a:xfrm>
          <a:prstGeom prst="rect">
            <a:avLst/>
          </a:prstGeom>
        </p:spPr>
        <p:txBody>
          <a:bodyPr vert="horz" wrap="square" lIns="0" tIns="138684" rIns="0" bIns="0" rtlCol="0" anchor="ctr">
            <a:spAutoFit/>
          </a:bodyPr>
          <a:lstStyle/>
          <a:p>
            <a:pPr marL="3754120" marR="5080" indent="-3083560">
              <a:lnSpc>
                <a:spcPct val="100000"/>
              </a:lnSpc>
              <a:spcBef>
                <a:spcPts val="100"/>
              </a:spcBef>
            </a:pPr>
            <a:r>
              <a:rPr sz="4000" spc="-10" dirty="0"/>
              <a:t>Psammoma </a:t>
            </a:r>
            <a:r>
              <a:rPr sz="4000" spc="-5" dirty="0"/>
              <a:t>bodies </a:t>
            </a:r>
            <a:r>
              <a:rPr sz="4000" spc="-15" dirty="0"/>
              <a:t>can </a:t>
            </a:r>
            <a:r>
              <a:rPr sz="4000" spc="-5" dirty="0"/>
              <a:t>be seen</a:t>
            </a:r>
            <a:r>
              <a:rPr sz="4000" spc="-105" dirty="0"/>
              <a:t> </a:t>
            </a:r>
            <a:r>
              <a:rPr sz="4000" dirty="0"/>
              <a:t>on  GNA</a:t>
            </a:r>
            <a:endParaRPr sz="4000"/>
          </a:p>
        </p:txBody>
      </p:sp>
      <p:sp>
        <p:nvSpPr>
          <p:cNvPr id="3" name="object 3"/>
          <p:cNvSpPr/>
          <p:nvPr/>
        </p:nvSpPr>
        <p:spPr>
          <a:xfrm>
            <a:off x="3726386" y="1600200"/>
            <a:ext cx="4739227" cy="45259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219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42"/>
    </mc:Choice>
    <mc:Fallback>
      <p:transition spd="slow" advTm="10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559266" y="458724"/>
            <a:ext cx="1074420" cy="6959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n</a:t>
            </a:r>
            <a:r>
              <a:rPr spc="5" dirty="0"/>
              <a:t>o</a:t>
            </a:r>
            <a:r>
              <a:rPr spc="-50" dirty="0"/>
              <a:t>t</a:t>
            </a:r>
            <a:r>
              <a:rPr dirty="0"/>
              <a:t>e</a:t>
            </a:r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059941" y="1607821"/>
            <a:ext cx="7896859" cy="3637279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355600" marR="5080" indent="-342900">
              <a:lnSpc>
                <a:spcPts val="3790"/>
              </a:lnSpc>
              <a:spcBef>
                <a:spcPts val="26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Calibri"/>
                <a:cs typeface="Calibri"/>
              </a:rPr>
              <a:t>Clear nuclei </a:t>
            </a:r>
            <a:r>
              <a:rPr sz="3200" spc="-20" dirty="0">
                <a:latin typeface="Calibri"/>
                <a:cs typeface="Calibri"/>
              </a:rPr>
              <a:t>are </a:t>
            </a:r>
            <a:r>
              <a:rPr sz="3200" dirty="0">
                <a:solidFill>
                  <a:srgbClr val="FF0000"/>
                </a:solidFill>
                <a:latin typeface="Calibri"/>
                <a:cs typeface="Calibri"/>
              </a:rPr>
              <a:t>not </a:t>
            </a:r>
            <a:r>
              <a:rPr sz="3200" spc="-10" dirty="0">
                <a:latin typeface="Calibri"/>
                <a:cs typeface="Calibri"/>
              </a:rPr>
              <a:t>seen </a:t>
            </a:r>
            <a:r>
              <a:rPr sz="3200" dirty="0">
                <a:latin typeface="Calibri"/>
                <a:cs typeface="Calibri"/>
              </a:rPr>
              <a:t>in </a:t>
            </a:r>
            <a:r>
              <a:rPr sz="3200" spc="-5" dirty="0">
                <a:latin typeface="Calibri"/>
                <a:cs typeface="Calibri"/>
              </a:rPr>
              <a:t>FNA because </a:t>
            </a:r>
            <a:r>
              <a:rPr sz="3200" spc="-10" dirty="0">
                <a:latin typeface="Calibri"/>
                <a:cs typeface="Calibri"/>
              </a:rPr>
              <a:t>they  </a:t>
            </a:r>
            <a:r>
              <a:rPr sz="3200" spc="-20" dirty="0">
                <a:latin typeface="Calibri"/>
                <a:cs typeface="Calibri"/>
              </a:rPr>
              <a:t>are </a:t>
            </a:r>
            <a:r>
              <a:rPr sz="3200" dirty="0">
                <a:latin typeface="Calibri"/>
                <a:cs typeface="Calibri"/>
              </a:rPr>
              <a:t>an </a:t>
            </a:r>
            <a:r>
              <a:rPr sz="3200" spc="-20" dirty="0">
                <a:latin typeface="Calibri"/>
                <a:cs typeface="Calibri"/>
              </a:rPr>
              <a:t>artefact </a:t>
            </a:r>
            <a:r>
              <a:rPr sz="3200" dirty="0">
                <a:latin typeface="Calibri"/>
                <a:cs typeface="Calibri"/>
              </a:rPr>
              <a:t>due </a:t>
            </a:r>
            <a:r>
              <a:rPr sz="3200" spc="-15" dirty="0">
                <a:latin typeface="Calibri"/>
                <a:cs typeface="Calibri"/>
              </a:rPr>
              <a:t>to</a:t>
            </a:r>
            <a:r>
              <a:rPr sz="3200" spc="3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formalin.</a:t>
            </a:r>
            <a:endParaRPr sz="3200">
              <a:latin typeface="Calibri"/>
              <a:cs typeface="Calibri"/>
            </a:endParaRPr>
          </a:p>
          <a:p>
            <a:pPr marL="355600" marR="169545" indent="-342900">
              <a:lnSpc>
                <a:spcPct val="101299"/>
              </a:lnSpc>
              <a:spcBef>
                <a:spcPts val="6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10" dirty="0">
                <a:latin typeface="Calibri"/>
                <a:cs typeface="Calibri"/>
              </a:rPr>
              <a:t>Formalin </a:t>
            </a:r>
            <a:r>
              <a:rPr sz="3200" dirty="0">
                <a:latin typeface="Calibri"/>
                <a:cs typeface="Calibri"/>
              </a:rPr>
              <a:t>is </a:t>
            </a:r>
            <a:r>
              <a:rPr sz="3200" spc="-5" dirty="0">
                <a:latin typeface="Calibri"/>
                <a:cs typeface="Calibri"/>
              </a:rPr>
              <a:t>used </a:t>
            </a:r>
            <a:r>
              <a:rPr sz="3200" spc="-15" dirty="0">
                <a:latin typeface="Calibri"/>
                <a:cs typeface="Calibri"/>
              </a:rPr>
              <a:t>to </a:t>
            </a:r>
            <a:r>
              <a:rPr sz="3200" dirty="0">
                <a:latin typeface="Calibri"/>
                <a:cs typeface="Calibri"/>
              </a:rPr>
              <a:t>fix </a:t>
            </a:r>
            <a:r>
              <a:rPr sz="3200" i="1" dirty="0">
                <a:latin typeface="Calibri"/>
                <a:cs typeface="Calibri"/>
              </a:rPr>
              <a:t>tissues </a:t>
            </a:r>
            <a:r>
              <a:rPr sz="3200" spc="-30" dirty="0">
                <a:latin typeface="Calibri"/>
                <a:cs typeface="Calibri"/>
              </a:rPr>
              <a:t>before </a:t>
            </a:r>
            <a:r>
              <a:rPr sz="3200" spc="-10" dirty="0">
                <a:latin typeface="Calibri"/>
                <a:cs typeface="Calibri"/>
              </a:rPr>
              <a:t>staining  </a:t>
            </a:r>
            <a:r>
              <a:rPr sz="3200" spc="-5" dirty="0">
                <a:latin typeface="Calibri"/>
                <a:cs typeface="Calibri"/>
              </a:rPr>
              <a:t>them </a:t>
            </a:r>
            <a:r>
              <a:rPr sz="3200" dirty="0">
                <a:latin typeface="Calibri"/>
                <a:cs typeface="Calibri"/>
              </a:rPr>
              <a:t>with H and</a:t>
            </a:r>
            <a:r>
              <a:rPr sz="3200" spc="1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E</a:t>
            </a:r>
            <a:endParaRPr sz="3200">
              <a:latin typeface="Calibri"/>
              <a:cs typeface="Calibri"/>
            </a:endParaRPr>
          </a:p>
          <a:p>
            <a:pPr marL="355600" marR="290195" indent="-342900">
              <a:lnSpc>
                <a:spcPct val="100299"/>
              </a:lnSpc>
              <a:spcBef>
                <a:spcPts val="75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Calibri"/>
                <a:cs typeface="Calibri"/>
              </a:rPr>
              <a:t>In </a:t>
            </a:r>
            <a:r>
              <a:rPr sz="3200" spc="-5" dirty="0">
                <a:latin typeface="Calibri"/>
                <a:cs typeface="Calibri"/>
              </a:rPr>
              <a:t>cytological </a:t>
            </a:r>
            <a:r>
              <a:rPr sz="3200" dirty="0">
                <a:latin typeface="Calibri"/>
                <a:cs typeface="Calibri"/>
              </a:rPr>
              <a:t>( </a:t>
            </a:r>
            <a:r>
              <a:rPr sz="3200" spc="-5" dirty="0">
                <a:latin typeface="Calibri"/>
                <a:cs typeface="Calibri"/>
              </a:rPr>
              <a:t>FNA) </a:t>
            </a:r>
            <a:r>
              <a:rPr sz="3200" spc="-15" dirty="0">
                <a:latin typeface="Calibri"/>
                <a:cs typeface="Calibri"/>
              </a:rPr>
              <a:t>preparations we </a:t>
            </a:r>
            <a:r>
              <a:rPr sz="3200" spc="-5" dirty="0">
                <a:latin typeface="Calibri"/>
                <a:cs typeface="Calibri"/>
              </a:rPr>
              <a:t>use  alcohol </a:t>
            </a:r>
            <a:r>
              <a:rPr sz="3200" dirty="0">
                <a:latin typeface="Calibri"/>
                <a:cs typeface="Calibri"/>
              </a:rPr>
              <a:t>as a </a:t>
            </a:r>
            <a:r>
              <a:rPr sz="3200" spc="-15" dirty="0">
                <a:latin typeface="Calibri"/>
                <a:cs typeface="Calibri"/>
              </a:rPr>
              <a:t>fixative, </a:t>
            </a:r>
            <a:r>
              <a:rPr sz="3200" dirty="0">
                <a:latin typeface="Calibri"/>
                <a:cs typeface="Calibri"/>
              </a:rPr>
              <a:t>no </a:t>
            </a:r>
            <a:r>
              <a:rPr sz="3200" spc="-10" dirty="0">
                <a:latin typeface="Calibri"/>
                <a:cs typeface="Calibri"/>
              </a:rPr>
              <a:t>formalin </a:t>
            </a:r>
            <a:r>
              <a:rPr sz="3200" dirty="0">
                <a:latin typeface="Calibri"/>
                <a:cs typeface="Calibri"/>
              </a:rPr>
              <a:t>is used.. So  no </a:t>
            </a:r>
            <a:r>
              <a:rPr sz="3200" spc="-5" dirty="0">
                <a:latin typeface="Calibri"/>
                <a:cs typeface="Calibri"/>
              </a:rPr>
              <a:t>clearing </a:t>
            </a:r>
            <a:r>
              <a:rPr sz="3200" spc="-20" dirty="0">
                <a:latin typeface="Calibri"/>
                <a:cs typeface="Calibri"/>
              </a:rPr>
              <a:t>artefact.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335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031"/>
    </mc:Choice>
    <mc:Fallback>
      <p:transition spd="slow" advTm="55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02740" y="214883"/>
            <a:ext cx="8918575" cy="636270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12700">
              <a:spcBef>
                <a:spcPts val="865"/>
              </a:spcBef>
              <a:tabLst>
                <a:tab pos="2878455" algn="l"/>
              </a:tabLst>
            </a:pPr>
            <a:r>
              <a:rPr sz="32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Clinical</a:t>
            </a:r>
            <a:r>
              <a:rPr sz="3200" u="heavy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3200" u="heavy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Features	</a:t>
            </a:r>
            <a:r>
              <a:rPr sz="32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of </a:t>
            </a:r>
            <a:r>
              <a:rPr sz="32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papillary</a:t>
            </a:r>
            <a:r>
              <a:rPr sz="32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32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carcinomas</a:t>
            </a:r>
            <a:endParaRPr sz="3200">
              <a:latin typeface="Calibri"/>
              <a:cs typeface="Calibri"/>
            </a:endParaRPr>
          </a:p>
          <a:p>
            <a:pPr marL="355600" marR="314960" indent="-342900">
              <a:spcBef>
                <a:spcPts val="770"/>
              </a:spcBef>
              <a:buFont typeface="Calibri"/>
              <a:buAutoNum type="alphaLcPeriod"/>
              <a:tabLst>
                <a:tab pos="494665" algn="l"/>
                <a:tab pos="495300" algn="l"/>
              </a:tabLst>
            </a:pPr>
            <a:r>
              <a:rPr dirty="0"/>
              <a:t>	</a:t>
            </a:r>
            <a:r>
              <a:rPr sz="3200" spc="-20" dirty="0">
                <a:latin typeface="Calibri"/>
                <a:cs typeface="Calibri"/>
              </a:rPr>
              <a:t>Are </a:t>
            </a:r>
            <a:r>
              <a:rPr sz="3200" spc="-5" dirty="0">
                <a:latin typeface="Calibri"/>
                <a:cs typeface="Calibri"/>
              </a:rPr>
              <a:t>nonfunctional </a:t>
            </a:r>
            <a:r>
              <a:rPr sz="3200" spc="-10" dirty="0">
                <a:latin typeface="Calibri"/>
                <a:cs typeface="Calibri"/>
              </a:rPr>
              <a:t>tumors </a:t>
            </a:r>
            <a:r>
              <a:rPr sz="3200" spc="-15" dirty="0">
                <a:latin typeface="Calibri"/>
                <a:cs typeface="Calibri"/>
              </a:rPr>
              <a:t>manifest </a:t>
            </a:r>
            <a:r>
              <a:rPr sz="3200" dirty="0">
                <a:latin typeface="Calibri"/>
                <a:cs typeface="Calibri"/>
              </a:rPr>
              <a:t>as </a:t>
            </a:r>
            <a:r>
              <a:rPr sz="3200" spc="-5" dirty="0">
                <a:latin typeface="Calibri"/>
                <a:cs typeface="Calibri"/>
              </a:rPr>
              <a:t>painless  masses </a:t>
            </a:r>
            <a:r>
              <a:rPr sz="3200" dirty="0">
                <a:latin typeface="Calibri"/>
                <a:cs typeface="Calibri"/>
              </a:rPr>
              <a:t>in the </a:t>
            </a:r>
            <a:r>
              <a:rPr sz="3200" spc="-5" dirty="0">
                <a:latin typeface="Calibri"/>
                <a:cs typeface="Calibri"/>
              </a:rPr>
              <a:t>neck, either </a:t>
            </a:r>
            <a:r>
              <a:rPr sz="3200" dirty="0">
                <a:latin typeface="Calibri"/>
                <a:cs typeface="Calibri"/>
              </a:rPr>
              <a:t>within the </a:t>
            </a:r>
            <a:r>
              <a:rPr sz="3200" spc="-20" dirty="0">
                <a:latin typeface="Calibri"/>
                <a:cs typeface="Calibri"/>
              </a:rPr>
              <a:t>thyroid </a:t>
            </a:r>
            <a:r>
              <a:rPr sz="3200" spc="-5" dirty="0">
                <a:latin typeface="Calibri"/>
                <a:cs typeface="Calibri"/>
              </a:rPr>
              <a:t>or </a:t>
            </a:r>
            <a:r>
              <a:rPr sz="3200" dirty="0">
                <a:latin typeface="Calibri"/>
                <a:cs typeface="Calibri"/>
              </a:rPr>
              <a:t>as  </a:t>
            </a:r>
            <a:r>
              <a:rPr sz="3200" spc="-15" dirty="0">
                <a:latin typeface="Calibri"/>
                <a:cs typeface="Calibri"/>
              </a:rPr>
              <a:t>metastasis </a:t>
            </a:r>
            <a:r>
              <a:rPr sz="3200" dirty="0">
                <a:latin typeface="Calibri"/>
                <a:cs typeface="Calibri"/>
              </a:rPr>
              <a:t>in a </a:t>
            </a:r>
            <a:r>
              <a:rPr sz="3200" spc="-5" dirty="0">
                <a:latin typeface="Calibri"/>
                <a:cs typeface="Calibri"/>
              </a:rPr>
              <a:t>cervical </a:t>
            </a:r>
            <a:r>
              <a:rPr sz="3200" dirty="0">
                <a:latin typeface="Calibri"/>
                <a:cs typeface="Calibri"/>
              </a:rPr>
              <a:t>lymph</a:t>
            </a:r>
            <a:r>
              <a:rPr sz="3200" spc="2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node</a:t>
            </a:r>
            <a:endParaRPr sz="3200">
              <a:latin typeface="Calibri"/>
              <a:cs typeface="Calibri"/>
            </a:endParaRPr>
          </a:p>
          <a:p>
            <a:pPr marL="355600" marR="160020" indent="-342900">
              <a:lnSpc>
                <a:spcPct val="101899"/>
              </a:lnSpc>
              <a:spcBef>
                <a:spcPts val="695"/>
              </a:spcBef>
              <a:buFont typeface="Calibri"/>
              <a:buAutoNum type="alphaLcPeriod"/>
              <a:tabLst>
                <a:tab pos="513715" algn="l"/>
                <a:tab pos="514984" algn="l"/>
              </a:tabLst>
            </a:pPr>
            <a:r>
              <a:rPr dirty="0"/>
              <a:t>	</a:t>
            </a:r>
            <a:r>
              <a:rPr sz="3200" spc="-20" dirty="0">
                <a:latin typeface="Calibri"/>
                <a:cs typeface="Calibri"/>
              </a:rPr>
              <a:t>Are </a:t>
            </a:r>
            <a:r>
              <a:rPr sz="3200" spc="-5" dirty="0">
                <a:latin typeface="Calibri"/>
                <a:cs typeface="Calibri"/>
              </a:rPr>
              <a:t>indolent lesions, with </a:t>
            </a:r>
            <a:r>
              <a:rPr sz="3200" spc="-15" dirty="0">
                <a:latin typeface="Calibri"/>
                <a:cs typeface="Calibri"/>
              </a:rPr>
              <a:t>10-year </a:t>
            </a:r>
            <a:r>
              <a:rPr sz="3200" spc="-5" dirty="0">
                <a:latin typeface="Calibri"/>
                <a:cs typeface="Calibri"/>
              </a:rPr>
              <a:t>survival </a:t>
            </a:r>
            <a:r>
              <a:rPr sz="3200" spc="-30" dirty="0">
                <a:latin typeface="Calibri"/>
                <a:cs typeface="Calibri"/>
              </a:rPr>
              <a:t>rates </a:t>
            </a:r>
            <a:r>
              <a:rPr sz="3200" spc="-5" dirty="0">
                <a:latin typeface="Calibri"/>
                <a:cs typeface="Calibri"/>
              </a:rPr>
              <a:t>of  95%.</a:t>
            </a:r>
            <a:endParaRPr sz="3200">
              <a:latin typeface="Calibri"/>
              <a:cs typeface="Calibri"/>
            </a:endParaRPr>
          </a:p>
          <a:p>
            <a:pPr marL="355600" marR="5080" indent="-250825">
              <a:lnSpc>
                <a:spcPct val="100299"/>
              </a:lnSpc>
              <a:spcBef>
                <a:spcPts val="635"/>
              </a:spcBef>
              <a:buAutoNum type="alphaLcPeriod"/>
              <a:tabLst>
                <a:tab pos="563880" algn="l"/>
                <a:tab pos="564515" algn="l"/>
                <a:tab pos="1985010" algn="l"/>
                <a:tab pos="2954020" algn="l"/>
              </a:tabLst>
            </a:pPr>
            <a:r>
              <a:rPr sz="3200" dirty="0">
                <a:latin typeface="Calibri"/>
                <a:cs typeface="Calibri"/>
              </a:rPr>
              <a:t>The </a:t>
            </a:r>
            <a:r>
              <a:rPr sz="3200" spc="-10" dirty="0">
                <a:latin typeface="Calibri"/>
                <a:cs typeface="Calibri"/>
              </a:rPr>
              <a:t>presence </a:t>
            </a:r>
            <a:r>
              <a:rPr sz="3200" spc="-5" dirty="0">
                <a:latin typeface="Calibri"/>
                <a:cs typeface="Calibri"/>
              </a:rPr>
              <a:t>of </a:t>
            </a:r>
            <a:r>
              <a:rPr sz="3200" spc="-15" dirty="0">
                <a:latin typeface="Calibri"/>
                <a:cs typeface="Calibri"/>
              </a:rPr>
              <a:t>isolated </a:t>
            </a:r>
            <a:r>
              <a:rPr sz="3200" spc="-5" dirty="0">
                <a:latin typeface="Calibri"/>
                <a:cs typeface="Calibri"/>
              </a:rPr>
              <a:t>cervical </a:t>
            </a:r>
            <a:r>
              <a:rPr sz="3200" dirty="0">
                <a:latin typeface="Calibri"/>
                <a:cs typeface="Calibri"/>
              </a:rPr>
              <a:t>nodal </a:t>
            </a:r>
            <a:r>
              <a:rPr sz="3200" spc="-15" dirty="0">
                <a:latin typeface="Calibri"/>
                <a:cs typeface="Calibri"/>
              </a:rPr>
              <a:t>metastases  </a:t>
            </a:r>
            <a:r>
              <a:rPr sz="3200" spc="-5" dirty="0">
                <a:latin typeface="Calibri"/>
                <a:cs typeface="Calibri"/>
              </a:rPr>
              <a:t>does</a:t>
            </a:r>
            <a:r>
              <a:rPr sz="3200" dirty="0">
                <a:latin typeface="Calibri"/>
                <a:cs typeface="Calibri"/>
              </a:rPr>
              <a:t> not	</a:t>
            </a:r>
            <a:r>
              <a:rPr sz="3200" spc="-20" dirty="0">
                <a:latin typeface="Calibri"/>
                <a:cs typeface="Calibri"/>
              </a:rPr>
              <a:t>have	</a:t>
            </a:r>
            <a:r>
              <a:rPr sz="3200" spc="-5" dirty="0">
                <a:latin typeface="Calibri"/>
                <a:cs typeface="Calibri"/>
              </a:rPr>
              <a:t>influence on </a:t>
            </a:r>
            <a:r>
              <a:rPr sz="3200" spc="-10" dirty="0">
                <a:latin typeface="Calibri"/>
                <a:cs typeface="Calibri"/>
              </a:rPr>
              <a:t>good prognosis </a:t>
            </a:r>
            <a:r>
              <a:rPr sz="3200" spc="-5" dirty="0">
                <a:latin typeface="Calibri"/>
                <a:cs typeface="Calibri"/>
              </a:rPr>
              <a:t>of  these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lesions.</a:t>
            </a:r>
            <a:endParaRPr sz="3200">
              <a:latin typeface="Calibri"/>
              <a:cs typeface="Calibri"/>
            </a:endParaRPr>
          </a:p>
          <a:p>
            <a:pPr marL="355600" marR="654050" indent="-342900">
              <a:spcBef>
                <a:spcPts val="770"/>
              </a:spcBef>
              <a:buFont typeface="Calibri"/>
              <a:buAutoNum type="alphaLcPeriod"/>
              <a:tabLst>
                <a:tab pos="513715" algn="l"/>
                <a:tab pos="514984" algn="l"/>
              </a:tabLst>
            </a:pPr>
            <a:r>
              <a:rPr dirty="0"/>
              <a:t>	</a:t>
            </a:r>
            <a:r>
              <a:rPr sz="3200" dirty="0">
                <a:latin typeface="Calibri"/>
                <a:cs typeface="Calibri"/>
              </a:rPr>
              <a:t>In a minority </a:t>
            </a:r>
            <a:r>
              <a:rPr sz="3200" spc="-5" dirty="0">
                <a:latin typeface="Calibri"/>
                <a:cs typeface="Calibri"/>
              </a:rPr>
              <a:t>of </a:t>
            </a:r>
            <a:r>
              <a:rPr sz="3200" spc="-10" dirty="0">
                <a:latin typeface="Calibri"/>
                <a:cs typeface="Calibri"/>
              </a:rPr>
              <a:t>patients, hematogenous  </a:t>
            </a:r>
            <a:r>
              <a:rPr sz="3200" spc="-15" dirty="0">
                <a:latin typeface="Calibri"/>
                <a:cs typeface="Calibri"/>
              </a:rPr>
              <a:t>metastases </a:t>
            </a:r>
            <a:r>
              <a:rPr sz="3200" spc="-20" dirty="0">
                <a:latin typeface="Calibri"/>
                <a:cs typeface="Calibri"/>
              </a:rPr>
              <a:t>are </a:t>
            </a:r>
            <a:r>
              <a:rPr sz="3200" spc="-15" dirty="0">
                <a:latin typeface="Calibri"/>
                <a:cs typeface="Calibri"/>
              </a:rPr>
              <a:t>present at </a:t>
            </a:r>
            <a:r>
              <a:rPr sz="3200" dirty="0">
                <a:latin typeface="Calibri"/>
                <a:cs typeface="Calibri"/>
              </a:rPr>
              <a:t>the time </a:t>
            </a:r>
            <a:r>
              <a:rPr sz="3200" spc="-5" dirty="0">
                <a:latin typeface="Calibri"/>
                <a:cs typeface="Calibri"/>
              </a:rPr>
              <a:t>of </a:t>
            </a:r>
            <a:r>
              <a:rPr sz="3200" dirty="0">
                <a:latin typeface="Calibri"/>
                <a:cs typeface="Calibri"/>
              </a:rPr>
              <a:t>diagnosis,  </a:t>
            </a:r>
            <a:r>
              <a:rPr sz="3200" spc="-10" dirty="0">
                <a:latin typeface="Calibri"/>
                <a:cs typeface="Calibri"/>
              </a:rPr>
              <a:t>most </a:t>
            </a:r>
            <a:r>
              <a:rPr sz="3200" spc="-5" dirty="0">
                <a:latin typeface="Calibri"/>
                <a:cs typeface="Calibri"/>
              </a:rPr>
              <a:t>commonly </a:t>
            </a:r>
            <a:r>
              <a:rPr sz="3200" spc="-15" dirty="0">
                <a:latin typeface="Calibri"/>
                <a:cs typeface="Calibri"/>
              </a:rPr>
              <a:t>to</a:t>
            </a:r>
            <a:r>
              <a:rPr sz="3200" spc="1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lung</a:t>
            </a:r>
            <a:r>
              <a:rPr sz="3200" dirty="0">
                <a:latin typeface="Arial Narrow"/>
                <a:cs typeface="Arial Narrow"/>
              </a:rPr>
              <a:t>.</a:t>
            </a:r>
            <a:endParaRPr sz="3200">
              <a:latin typeface="Arial Narrow"/>
              <a:cs typeface="Arial Narrow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4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526"/>
    </mc:Choice>
    <mc:Fallback>
      <p:transition spd="slow" advTm="72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62200" y="650112"/>
            <a:ext cx="10515600" cy="755591"/>
          </a:xfrm>
          <a:prstGeom prst="rect">
            <a:avLst/>
          </a:prstGeom>
        </p:spPr>
        <p:txBody>
          <a:bodyPr vert="horz" wrap="square" lIns="0" tIns="138684" rIns="0" bIns="0" rtlCol="0" anchor="ctr">
            <a:spAutoFit/>
          </a:bodyPr>
          <a:lstStyle/>
          <a:p>
            <a:pPr marL="3156585" marR="5080" indent="-2492375">
              <a:lnSpc>
                <a:spcPct val="100000"/>
              </a:lnSpc>
              <a:spcBef>
                <a:spcPts val="100"/>
              </a:spcBef>
            </a:pPr>
            <a:r>
              <a:rPr sz="4000" spc="-10" dirty="0"/>
              <a:t>Genetic </a:t>
            </a:r>
            <a:r>
              <a:rPr sz="4000" spc="-30" dirty="0"/>
              <a:t>factors </a:t>
            </a:r>
            <a:r>
              <a:rPr sz="4000" spc="-25" dirty="0"/>
              <a:t>related to </a:t>
            </a:r>
            <a:r>
              <a:rPr sz="4000" spc="-5" dirty="0"/>
              <a:t>papillary  </a:t>
            </a:r>
            <a:r>
              <a:rPr sz="4000" spc="-15" dirty="0"/>
              <a:t>carcinoma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2059940" y="1544319"/>
            <a:ext cx="7677150" cy="444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500" spc="-5" dirty="0">
                <a:latin typeface="Calibri"/>
                <a:cs typeface="Calibri"/>
              </a:rPr>
              <a:t>Mainly </a:t>
            </a:r>
            <a:r>
              <a:rPr sz="2500" dirty="0">
                <a:latin typeface="Calibri"/>
                <a:cs typeface="Calibri"/>
              </a:rPr>
              <a:t>2 </a:t>
            </a:r>
            <a:r>
              <a:rPr sz="2500" spc="-5" dirty="0">
                <a:latin typeface="Calibri"/>
                <a:cs typeface="Calibri"/>
              </a:rPr>
              <a:t>genes </a:t>
            </a:r>
            <a:r>
              <a:rPr sz="2500" spc="-10" dirty="0">
                <a:latin typeface="Calibri"/>
                <a:cs typeface="Calibri"/>
              </a:rPr>
              <a:t>are</a:t>
            </a:r>
            <a:r>
              <a:rPr sz="2500" spc="-15" dirty="0">
                <a:latin typeface="Calibri"/>
                <a:cs typeface="Calibri"/>
              </a:rPr>
              <a:t> involved:</a:t>
            </a:r>
            <a:endParaRPr sz="2500">
              <a:latin typeface="Calibri"/>
              <a:cs typeface="Calibri"/>
            </a:endParaRPr>
          </a:p>
          <a:p>
            <a:pPr marL="355600" indent="-342900"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500" spc="-5" dirty="0">
                <a:latin typeface="Calibri"/>
                <a:cs typeface="Calibri"/>
              </a:rPr>
              <a:t>1. </a:t>
            </a:r>
            <a:r>
              <a:rPr sz="2500" dirty="0">
                <a:latin typeface="Calibri"/>
                <a:cs typeface="Calibri"/>
              </a:rPr>
              <a:t>BRAF</a:t>
            </a:r>
            <a:r>
              <a:rPr sz="2500" spc="-15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amplification.</a:t>
            </a:r>
            <a:endParaRPr sz="2500">
              <a:latin typeface="Calibri"/>
              <a:cs typeface="Calibri"/>
            </a:endParaRPr>
          </a:p>
          <a:p>
            <a:pPr marL="355600" marR="443230" indent="-342900">
              <a:lnSpc>
                <a:spcPts val="2400"/>
              </a:lnSpc>
              <a:spcBef>
                <a:spcPts val="5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500" spc="-5" dirty="0">
                <a:latin typeface="Calibri"/>
                <a:cs typeface="Calibri"/>
              </a:rPr>
              <a:t>2. </a:t>
            </a:r>
            <a:r>
              <a:rPr sz="2500" dirty="0">
                <a:latin typeface="Calibri"/>
                <a:cs typeface="Calibri"/>
              </a:rPr>
              <a:t>RET </a:t>
            </a:r>
            <a:r>
              <a:rPr sz="2500" spc="-10" dirty="0">
                <a:latin typeface="Calibri"/>
                <a:cs typeface="Calibri"/>
              </a:rPr>
              <a:t>gene rearrangment </a:t>
            </a:r>
            <a:r>
              <a:rPr sz="2500" spc="-5" dirty="0">
                <a:latin typeface="Calibri"/>
                <a:cs typeface="Calibri"/>
              </a:rPr>
              <a:t>resulting </a:t>
            </a:r>
            <a:r>
              <a:rPr sz="2500" dirty="0">
                <a:latin typeface="Calibri"/>
                <a:cs typeface="Calibri"/>
              </a:rPr>
              <a:t>in a </a:t>
            </a:r>
            <a:r>
              <a:rPr sz="2500" spc="-10" dirty="0">
                <a:latin typeface="Calibri"/>
                <a:cs typeface="Calibri"/>
              </a:rPr>
              <a:t>novel </a:t>
            </a:r>
            <a:r>
              <a:rPr sz="2500" spc="-15" dirty="0">
                <a:latin typeface="Calibri"/>
                <a:cs typeface="Calibri"/>
              </a:rPr>
              <a:t>protein  </a:t>
            </a:r>
            <a:r>
              <a:rPr sz="2500" spc="-5" dirty="0">
                <a:latin typeface="Calibri"/>
                <a:cs typeface="Calibri"/>
              </a:rPr>
              <a:t>kinase.</a:t>
            </a:r>
            <a:endParaRPr sz="2500">
              <a:latin typeface="Calibri"/>
              <a:cs typeface="Calibri"/>
            </a:endParaRPr>
          </a:p>
          <a:p>
            <a:pPr>
              <a:spcBef>
                <a:spcPts val="60"/>
              </a:spcBef>
              <a:buFont typeface="Arial"/>
              <a:buChar char="•"/>
            </a:pPr>
            <a:endParaRPr sz="2900">
              <a:latin typeface="Calibri"/>
              <a:cs typeface="Calibri"/>
            </a:endParaRPr>
          </a:p>
          <a:p>
            <a:pPr marL="355600" marR="5080" indent="-342900">
              <a:lnSpc>
                <a:spcPts val="24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500" spc="-5" dirty="0">
                <a:latin typeface="Calibri"/>
                <a:cs typeface="Calibri"/>
              </a:rPr>
              <a:t>Remember </a:t>
            </a:r>
            <a:r>
              <a:rPr sz="2500" spc="-15" dirty="0">
                <a:latin typeface="Calibri"/>
                <a:cs typeface="Calibri"/>
              </a:rPr>
              <a:t>from </a:t>
            </a:r>
            <a:r>
              <a:rPr sz="2500" dirty="0">
                <a:latin typeface="Calibri"/>
                <a:cs typeface="Calibri"/>
              </a:rPr>
              <a:t>the </a:t>
            </a:r>
            <a:r>
              <a:rPr sz="2500" spc="-5" dirty="0">
                <a:latin typeface="Calibri"/>
                <a:cs typeface="Calibri"/>
              </a:rPr>
              <a:t>neoplasia lectures </a:t>
            </a:r>
            <a:r>
              <a:rPr sz="2500" spc="-10" dirty="0">
                <a:latin typeface="Calibri"/>
                <a:cs typeface="Calibri"/>
              </a:rPr>
              <a:t>that </a:t>
            </a:r>
            <a:r>
              <a:rPr sz="2500" spc="-5" dirty="0">
                <a:latin typeface="Calibri"/>
                <a:cs typeface="Calibri"/>
              </a:rPr>
              <a:t>neoplasms  occur </a:t>
            </a:r>
            <a:r>
              <a:rPr sz="2500" dirty="0">
                <a:latin typeface="Calibri"/>
                <a:cs typeface="Calibri"/>
              </a:rPr>
              <a:t>if </a:t>
            </a:r>
            <a:r>
              <a:rPr sz="2500" spc="-5" dirty="0">
                <a:latin typeface="Calibri"/>
                <a:cs typeface="Calibri"/>
              </a:rPr>
              <a:t>there </a:t>
            </a:r>
            <a:r>
              <a:rPr sz="2500" dirty="0">
                <a:latin typeface="Calibri"/>
                <a:cs typeface="Calibri"/>
              </a:rPr>
              <a:t>is </a:t>
            </a:r>
            <a:r>
              <a:rPr sz="2500" spc="-10" dirty="0">
                <a:latin typeface="Calibri"/>
                <a:cs typeface="Calibri"/>
              </a:rPr>
              <a:t>mutation </a:t>
            </a:r>
            <a:r>
              <a:rPr sz="2500" spc="-5" dirty="0">
                <a:latin typeface="Calibri"/>
                <a:cs typeface="Calibri"/>
              </a:rPr>
              <a:t>increasing </a:t>
            </a:r>
            <a:r>
              <a:rPr sz="2500" dirty="0">
                <a:latin typeface="Calibri"/>
                <a:cs typeface="Calibri"/>
              </a:rPr>
              <a:t>the </a:t>
            </a:r>
            <a:r>
              <a:rPr sz="2500" spc="-20" dirty="0">
                <a:latin typeface="Calibri"/>
                <a:cs typeface="Calibri"/>
              </a:rPr>
              <a:t>effect </a:t>
            </a:r>
            <a:r>
              <a:rPr sz="2500" spc="-5" dirty="0">
                <a:latin typeface="Calibri"/>
                <a:cs typeface="Calibri"/>
              </a:rPr>
              <a:t>of </a:t>
            </a:r>
            <a:r>
              <a:rPr sz="2500" dirty="0">
                <a:latin typeface="Calibri"/>
                <a:cs typeface="Calibri"/>
              </a:rPr>
              <a:t>an  </a:t>
            </a:r>
            <a:r>
              <a:rPr sz="2500" spc="-10" dirty="0">
                <a:latin typeface="Calibri"/>
                <a:cs typeface="Calibri"/>
              </a:rPr>
              <a:t>oncogene </a:t>
            </a:r>
            <a:r>
              <a:rPr sz="2500" spc="-5" dirty="0">
                <a:latin typeface="Calibri"/>
                <a:cs typeface="Calibri"/>
              </a:rPr>
              <a:t>or decreasing </a:t>
            </a:r>
            <a:r>
              <a:rPr sz="2500" dirty="0">
                <a:latin typeface="Calibri"/>
                <a:cs typeface="Calibri"/>
              </a:rPr>
              <a:t>the </a:t>
            </a:r>
            <a:r>
              <a:rPr sz="2500" spc="-20" dirty="0">
                <a:latin typeface="Calibri"/>
                <a:cs typeface="Calibri"/>
              </a:rPr>
              <a:t>effect </a:t>
            </a:r>
            <a:r>
              <a:rPr sz="2500" spc="-5" dirty="0">
                <a:latin typeface="Calibri"/>
                <a:cs typeface="Calibri"/>
              </a:rPr>
              <a:t>of </a:t>
            </a:r>
            <a:r>
              <a:rPr sz="2500" dirty="0">
                <a:latin typeface="Calibri"/>
                <a:cs typeface="Calibri"/>
              </a:rPr>
              <a:t>a </a:t>
            </a:r>
            <a:r>
              <a:rPr sz="2500" spc="-5" dirty="0">
                <a:latin typeface="Calibri"/>
                <a:cs typeface="Calibri"/>
              </a:rPr>
              <a:t>tumor </a:t>
            </a:r>
            <a:r>
              <a:rPr sz="2500" spc="-10" dirty="0">
                <a:latin typeface="Calibri"/>
                <a:cs typeface="Calibri"/>
              </a:rPr>
              <a:t>suppressor  </a:t>
            </a:r>
            <a:r>
              <a:rPr sz="2500" spc="-5" dirty="0">
                <a:latin typeface="Calibri"/>
                <a:cs typeface="Calibri"/>
              </a:rPr>
              <a:t>gene. Also DNA repair genes and </a:t>
            </a:r>
            <a:r>
              <a:rPr sz="2500" spc="-10" dirty="0">
                <a:latin typeface="Calibri"/>
                <a:cs typeface="Calibri"/>
              </a:rPr>
              <a:t>apoptosis </a:t>
            </a:r>
            <a:r>
              <a:rPr sz="2500" spc="-5" dirty="0">
                <a:latin typeface="Calibri"/>
                <a:cs typeface="Calibri"/>
              </a:rPr>
              <a:t>genes </a:t>
            </a:r>
            <a:r>
              <a:rPr sz="2500" spc="-10" dirty="0">
                <a:latin typeface="Calibri"/>
                <a:cs typeface="Calibri"/>
              </a:rPr>
              <a:t>can </a:t>
            </a:r>
            <a:r>
              <a:rPr sz="2500" spc="-5" dirty="0">
                <a:latin typeface="Calibri"/>
                <a:cs typeface="Calibri"/>
              </a:rPr>
              <a:t>be  </a:t>
            </a:r>
            <a:r>
              <a:rPr sz="2500" spc="-15" dirty="0">
                <a:latin typeface="Calibri"/>
                <a:cs typeface="Calibri"/>
              </a:rPr>
              <a:t>involved.</a:t>
            </a:r>
            <a:endParaRPr sz="2500">
              <a:latin typeface="Calibri"/>
              <a:cs typeface="Calibri"/>
            </a:endParaRPr>
          </a:p>
          <a:p>
            <a:pPr marL="355600" marR="323850" indent="-342900">
              <a:lnSpc>
                <a:spcPts val="2400"/>
              </a:lnSpc>
              <a:spcBef>
                <a:spcPts val="6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500" spc="-5" dirty="0">
                <a:latin typeface="Calibri"/>
                <a:cs typeface="Calibri"/>
              </a:rPr>
              <a:t>In </a:t>
            </a:r>
            <a:r>
              <a:rPr sz="2500" dirty="0">
                <a:latin typeface="Calibri"/>
                <a:cs typeface="Calibri"/>
              </a:rPr>
              <a:t>papillary </a:t>
            </a:r>
            <a:r>
              <a:rPr sz="2500" spc="-15" dirty="0">
                <a:latin typeface="Calibri"/>
                <a:cs typeface="Calibri"/>
              </a:rPr>
              <a:t>thyroid </a:t>
            </a:r>
            <a:r>
              <a:rPr sz="2500" spc="-10" dirty="0">
                <a:latin typeface="Calibri"/>
                <a:cs typeface="Calibri"/>
              </a:rPr>
              <a:t>carcinoma, </a:t>
            </a:r>
            <a:r>
              <a:rPr sz="2500" dirty="0">
                <a:latin typeface="Calibri"/>
                <a:cs typeface="Calibri"/>
              </a:rPr>
              <a:t>2 </a:t>
            </a:r>
            <a:r>
              <a:rPr sz="2500" spc="-10" dirty="0">
                <a:latin typeface="Calibri"/>
                <a:cs typeface="Calibri"/>
              </a:rPr>
              <a:t>oncogenes can </a:t>
            </a:r>
            <a:r>
              <a:rPr sz="2500" spc="-5" dirty="0">
                <a:latin typeface="Calibri"/>
                <a:cs typeface="Calibri"/>
              </a:rPr>
              <a:t>be  </a:t>
            </a:r>
            <a:r>
              <a:rPr sz="2500" spc="-10" dirty="0">
                <a:latin typeface="Calibri"/>
                <a:cs typeface="Calibri"/>
              </a:rPr>
              <a:t>upregulated: </a:t>
            </a:r>
            <a:r>
              <a:rPr sz="2500" dirty="0">
                <a:latin typeface="Calibri"/>
                <a:cs typeface="Calibri"/>
              </a:rPr>
              <a:t>BRAF </a:t>
            </a:r>
            <a:r>
              <a:rPr sz="2500" spc="-5" dirty="0">
                <a:latin typeface="Calibri"/>
                <a:cs typeface="Calibri"/>
              </a:rPr>
              <a:t>via amplification and </a:t>
            </a:r>
            <a:r>
              <a:rPr sz="2500" dirty="0">
                <a:latin typeface="Calibri"/>
                <a:cs typeface="Calibri"/>
              </a:rPr>
              <a:t>RET ( </a:t>
            </a:r>
            <a:r>
              <a:rPr sz="2500" spc="-10" dirty="0">
                <a:latin typeface="Calibri"/>
                <a:cs typeface="Calibri"/>
              </a:rPr>
              <a:t>tyrosine  </a:t>
            </a:r>
            <a:r>
              <a:rPr sz="2500" spc="-5" dirty="0">
                <a:latin typeface="Calibri"/>
                <a:cs typeface="Calibri"/>
              </a:rPr>
              <a:t>kinase) via </a:t>
            </a:r>
            <a:r>
              <a:rPr sz="2500" spc="-10" dirty="0">
                <a:latin typeface="Calibri"/>
                <a:cs typeface="Calibri"/>
              </a:rPr>
              <a:t>translocation </a:t>
            </a:r>
            <a:r>
              <a:rPr sz="2500" dirty="0">
                <a:latin typeface="Calibri"/>
                <a:cs typeface="Calibri"/>
              </a:rPr>
              <a:t>( </a:t>
            </a:r>
            <a:r>
              <a:rPr sz="2500" spc="-5" dirty="0">
                <a:latin typeface="Calibri"/>
                <a:cs typeface="Calibri"/>
              </a:rPr>
              <a:t>or</a:t>
            </a:r>
            <a:r>
              <a:rPr sz="2500" spc="5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rearrangement).</a:t>
            </a:r>
            <a:endParaRPr sz="2500">
              <a:latin typeface="Calibri"/>
              <a:cs typeface="Calibri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859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469"/>
    </mc:Choice>
    <mc:Fallback>
      <p:transition spd="slow" advTm="29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14143" y="458724"/>
            <a:ext cx="1764030" cy="6959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1.</a:t>
            </a:r>
            <a:r>
              <a:rPr spc="-75" dirty="0"/>
              <a:t> </a:t>
            </a:r>
            <a:r>
              <a:rPr spc="-5" dirty="0"/>
              <a:t>BRAF</a:t>
            </a:r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059940" y="1556003"/>
            <a:ext cx="7764780" cy="2025014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584200" marR="5080" indent="-571500">
              <a:lnSpc>
                <a:spcPts val="3500"/>
              </a:lnSpc>
              <a:spcBef>
                <a:spcPts val="500"/>
              </a:spcBef>
            </a:pPr>
            <a:r>
              <a:rPr sz="3200" spc="-10" dirty="0">
                <a:latin typeface="Calibri"/>
                <a:cs typeface="Calibri"/>
              </a:rPr>
              <a:t>activating </a:t>
            </a:r>
            <a:r>
              <a:rPr sz="3200" spc="-5" dirty="0">
                <a:latin typeface="Calibri"/>
                <a:cs typeface="Calibri"/>
              </a:rPr>
              <a:t>point </a:t>
            </a:r>
            <a:r>
              <a:rPr sz="3200" spc="-10" dirty="0">
                <a:latin typeface="Calibri"/>
                <a:cs typeface="Calibri"/>
              </a:rPr>
              <a:t>mutations </a:t>
            </a:r>
            <a:r>
              <a:rPr sz="3200" dirty="0">
                <a:latin typeface="Calibri"/>
                <a:cs typeface="Calibri"/>
              </a:rPr>
              <a:t>in </a:t>
            </a:r>
            <a:r>
              <a:rPr sz="3200" i="1" spc="-5" dirty="0">
                <a:solidFill>
                  <a:srgbClr val="FF0000"/>
                </a:solidFill>
                <a:latin typeface="Calibri"/>
                <a:cs typeface="Calibri"/>
              </a:rPr>
              <a:t>BRAF </a:t>
            </a:r>
            <a:r>
              <a:rPr sz="3200" spc="-10" dirty="0">
                <a:latin typeface="Calibri"/>
                <a:cs typeface="Calibri"/>
              </a:rPr>
              <a:t>can </a:t>
            </a:r>
            <a:r>
              <a:rPr sz="3200" dirty="0">
                <a:latin typeface="Calibri"/>
                <a:cs typeface="Calibri"/>
              </a:rPr>
              <a:t>be </a:t>
            </a:r>
            <a:r>
              <a:rPr sz="3200" spc="-5" dirty="0">
                <a:latin typeface="Calibri"/>
                <a:cs typeface="Calibri"/>
              </a:rPr>
              <a:t>seen  </a:t>
            </a:r>
            <a:r>
              <a:rPr sz="3200" dirty="0">
                <a:latin typeface="Calibri"/>
                <a:cs typeface="Calibri"/>
              </a:rPr>
              <a:t>in papillary </a:t>
            </a:r>
            <a:r>
              <a:rPr sz="3200" spc="-20" dirty="0">
                <a:latin typeface="Calibri"/>
                <a:cs typeface="Calibri"/>
              </a:rPr>
              <a:t>thyroid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carcinoma.</a:t>
            </a:r>
            <a:endParaRPr sz="3200">
              <a:latin typeface="Calibri"/>
              <a:cs typeface="Calibri"/>
            </a:endParaRPr>
          </a:p>
          <a:p>
            <a:pPr>
              <a:spcBef>
                <a:spcPts val="45"/>
              </a:spcBef>
            </a:pPr>
            <a:endParaRPr sz="3650">
              <a:latin typeface="Calibri"/>
              <a:cs typeface="Calibri"/>
            </a:endParaRPr>
          </a:p>
          <a:p>
            <a:pPr marL="12700"/>
            <a:r>
              <a:rPr sz="3200" spc="-5" dirty="0">
                <a:latin typeface="Calibri"/>
                <a:cs typeface="Calibri"/>
              </a:rPr>
              <a:t>BRAF </a:t>
            </a:r>
            <a:r>
              <a:rPr sz="3200" dirty="0">
                <a:latin typeface="Calibri"/>
                <a:cs typeface="Calibri"/>
              </a:rPr>
              <a:t>as an </a:t>
            </a:r>
            <a:r>
              <a:rPr sz="3200" spc="-10" dirty="0">
                <a:latin typeface="Calibri"/>
                <a:cs typeface="Calibri"/>
              </a:rPr>
              <a:t>oncogene.. </a:t>
            </a:r>
            <a:r>
              <a:rPr sz="3200" spc="-5" dirty="0">
                <a:latin typeface="Calibri"/>
                <a:cs typeface="Calibri"/>
              </a:rPr>
              <a:t>See </a:t>
            </a:r>
            <a:r>
              <a:rPr sz="3200" spc="-10" dirty="0">
                <a:latin typeface="Calibri"/>
                <a:cs typeface="Calibri"/>
              </a:rPr>
              <a:t>next</a:t>
            </a:r>
            <a:r>
              <a:rPr sz="3200" spc="1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slide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807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41"/>
    </mc:Choice>
    <mc:Fallback>
      <p:transition spd="slow" advTm="3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81686" y="549195"/>
            <a:ext cx="3643312" cy="50228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059941" y="1441196"/>
            <a:ext cx="2776855" cy="383540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75"/>
              </a:spcBef>
            </a:pPr>
            <a:r>
              <a:rPr sz="2400" spc="-5" dirty="0">
                <a:latin typeface="Calibri"/>
                <a:cs typeface="Calibri"/>
              </a:rPr>
              <a:t>Remember </a:t>
            </a:r>
            <a:r>
              <a:rPr sz="2400" spc="-10" dirty="0">
                <a:latin typeface="Calibri"/>
                <a:cs typeface="Calibri"/>
              </a:rPr>
              <a:t>that </a:t>
            </a:r>
            <a:r>
              <a:rPr sz="2400" spc="-5" dirty="0">
                <a:latin typeface="Calibri"/>
                <a:cs typeface="Calibri"/>
              </a:rPr>
              <a:t>RAS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is  the </a:t>
            </a:r>
            <a:r>
              <a:rPr sz="2400" spc="-10" dirty="0">
                <a:latin typeface="Calibri"/>
                <a:cs typeface="Calibri"/>
              </a:rPr>
              <a:t>most commonly  </a:t>
            </a:r>
            <a:r>
              <a:rPr sz="2400" spc="-15" dirty="0">
                <a:latin typeface="Calibri"/>
                <a:cs typeface="Calibri"/>
              </a:rPr>
              <a:t>mutated </a:t>
            </a:r>
            <a:r>
              <a:rPr sz="2400" spc="-10" dirty="0">
                <a:latin typeface="Calibri"/>
                <a:cs typeface="Calibri"/>
              </a:rPr>
              <a:t>oncogene.</a:t>
            </a:r>
            <a:endParaRPr sz="2400">
              <a:latin typeface="Calibri"/>
              <a:cs typeface="Calibri"/>
            </a:endParaRPr>
          </a:p>
          <a:p>
            <a:pPr marL="12700" marR="224790">
              <a:lnSpc>
                <a:spcPct val="98700"/>
              </a:lnSpc>
              <a:spcBef>
                <a:spcPts val="660"/>
              </a:spcBef>
            </a:pPr>
            <a:r>
              <a:rPr sz="2400" spc="-5" dirty="0">
                <a:latin typeface="Calibri"/>
                <a:cs typeface="Calibri"/>
              </a:rPr>
              <a:t>RAS acts </a:t>
            </a:r>
            <a:r>
              <a:rPr sz="2400" dirty="0">
                <a:latin typeface="Calibri"/>
                <a:cs typeface="Calibri"/>
              </a:rPr>
              <a:t>via </a:t>
            </a:r>
            <a:r>
              <a:rPr sz="2400" spc="-5" dirty="0">
                <a:latin typeface="Calibri"/>
                <a:cs typeface="Calibri"/>
              </a:rPr>
              <a:t>second  messeanges .. RAF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is  one of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them</a:t>
            </a:r>
            <a:endParaRPr sz="2400">
              <a:latin typeface="Calibri"/>
              <a:cs typeface="Calibri"/>
            </a:endParaRPr>
          </a:p>
          <a:p>
            <a:pPr marL="12700" marR="213995">
              <a:lnSpc>
                <a:spcPct val="99700"/>
              </a:lnSpc>
              <a:spcBef>
                <a:spcPts val="635"/>
              </a:spcBef>
            </a:pPr>
            <a:r>
              <a:rPr sz="2400" spc="-5" dirty="0">
                <a:latin typeface="Calibri"/>
                <a:cs typeface="Calibri"/>
              </a:rPr>
              <a:t>BRAF </a:t>
            </a:r>
            <a:r>
              <a:rPr sz="2400" dirty="0">
                <a:latin typeface="Calibri"/>
                <a:cs typeface="Calibri"/>
              </a:rPr>
              <a:t>( </a:t>
            </a:r>
            <a:r>
              <a:rPr sz="2400" spc="-5" dirty="0">
                <a:latin typeface="Calibri"/>
                <a:cs typeface="Calibri"/>
              </a:rPr>
              <a:t>of the RAF  </a:t>
            </a:r>
            <a:r>
              <a:rPr sz="2400" spc="-10" dirty="0">
                <a:latin typeface="Calibri"/>
                <a:cs typeface="Calibri"/>
              </a:rPr>
              <a:t>family </a:t>
            </a:r>
            <a:r>
              <a:rPr sz="2400" spc="-5" dirty="0">
                <a:latin typeface="Calibri"/>
                <a:cs typeface="Calibri"/>
              </a:rPr>
              <a:t>genes) </a:t>
            </a:r>
            <a:r>
              <a:rPr sz="2400" dirty="0">
                <a:latin typeface="Calibri"/>
                <a:cs typeface="Calibri"/>
              </a:rPr>
              <a:t>is an  </a:t>
            </a:r>
            <a:r>
              <a:rPr sz="2400" spc="-10" dirty="0">
                <a:latin typeface="Calibri"/>
                <a:cs typeface="Calibri"/>
              </a:rPr>
              <a:t>oncogene </a:t>
            </a:r>
            <a:r>
              <a:rPr sz="2400" spc="-5" dirty="0">
                <a:latin typeface="Calibri"/>
                <a:cs typeface="Calibri"/>
              </a:rPr>
              <a:t>in the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RAS  </a:t>
            </a:r>
            <a:r>
              <a:rPr sz="2400" spc="-40" dirty="0">
                <a:latin typeface="Calibri"/>
                <a:cs typeface="Calibri"/>
              </a:rPr>
              <a:t>pathway.</a:t>
            </a:r>
            <a:endParaRPr sz="24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981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5536" y="458724"/>
            <a:ext cx="7925434" cy="6959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16330" algn="l"/>
              </a:tabLst>
            </a:pPr>
            <a:r>
              <a:rPr spc="-5" dirty="0"/>
              <a:t>RET	</a:t>
            </a:r>
            <a:r>
              <a:rPr spc="-15" dirty="0"/>
              <a:t>rearrangement=</a:t>
            </a:r>
            <a:r>
              <a:rPr spc="-50" dirty="0"/>
              <a:t> </a:t>
            </a:r>
            <a:r>
              <a:rPr spc="-15" dirty="0"/>
              <a:t>translocation</a:t>
            </a:r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059941" y="1556004"/>
            <a:ext cx="7776845" cy="3244215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355600" marR="226695" indent="-342900">
              <a:lnSpc>
                <a:spcPct val="89800"/>
              </a:lnSpc>
              <a:spcBef>
                <a:spcPts val="490"/>
              </a:spcBef>
              <a:buChar char="-"/>
              <a:tabLst>
                <a:tab pos="354965" algn="l"/>
                <a:tab pos="355600" algn="l"/>
              </a:tabLst>
            </a:pPr>
            <a:r>
              <a:rPr sz="3200" dirty="0">
                <a:latin typeface="Calibri"/>
                <a:cs typeface="Calibri"/>
              </a:rPr>
              <a:t>The </a:t>
            </a:r>
            <a:r>
              <a:rPr sz="3200" i="1" dirty="0">
                <a:latin typeface="Calibri"/>
                <a:cs typeface="Calibri"/>
              </a:rPr>
              <a:t>RET </a:t>
            </a:r>
            <a:r>
              <a:rPr sz="3200" spc="-10" dirty="0">
                <a:latin typeface="Calibri"/>
                <a:cs typeface="Calibri"/>
              </a:rPr>
              <a:t>gene </a:t>
            </a:r>
            <a:r>
              <a:rPr sz="3200" dirty="0">
                <a:latin typeface="Calibri"/>
                <a:cs typeface="Calibri"/>
              </a:rPr>
              <a:t>is not normally </a:t>
            </a:r>
            <a:r>
              <a:rPr sz="3200" spc="-15" dirty="0">
                <a:latin typeface="Calibri"/>
                <a:cs typeface="Calibri"/>
              </a:rPr>
              <a:t>expressed </a:t>
            </a:r>
            <a:r>
              <a:rPr sz="3200" dirty="0">
                <a:latin typeface="Calibri"/>
                <a:cs typeface="Calibri"/>
              </a:rPr>
              <a:t>in  </a:t>
            </a:r>
            <a:r>
              <a:rPr sz="3200" spc="-10" dirty="0">
                <a:latin typeface="Calibri"/>
                <a:cs typeface="Calibri"/>
              </a:rPr>
              <a:t>follicular </a:t>
            </a:r>
            <a:r>
              <a:rPr sz="3200" spc="-5" dirty="0">
                <a:latin typeface="Calibri"/>
                <a:cs typeface="Calibri"/>
              </a:rPr>
              <a:t>cells </a:t>
            </a:r>
            <a:r>
              <a:rPr sz="3200" dirty="0">
                <a:latin typeface="Calibri"/>
                <a:cs typeface="Calibri"/>
              </a:rPr>
              <a:t>but in papillary </a:t>
            </a:r>
            <a:r>
              <a:rPr sz="3200" spc="-15" dirty="0">
                <a:latin typeface="Calibri"/>
                <a:cs typeface="Calibri"/>
              </a:rPr>
              <a:t>cancers,  </a:t>
            </a:r>
            <a:r>
              <a:rPr sz="3200" spc="-10" dirty="0">
                <a:latin typeface="Calibri"/>
                <a:cs typeface="Calibri"/>
              </a:rPr>
              <a:t>chromosomal </a:t>
            </a:r>
            <a:r>
              <a:rPr sz="3200" spc="-15" dirty="0">
                <a:solidFill>
                  <a:srgbClr val="FF0000"/>
                </a:solidFill>
                <a:latin typeface="Calibri"/>
                <a:cs typeface="Calibri"/>
              </a:rPr>
              <a:t>rearrangements </a:t>
            </a:r>
            <a:r>
              <a:rPr sz="3200" dirty="0">
                <a:latin typeface="Calibri"/>
                <a:cs typeface="Calibri"/>
              </a:rPr>
              <a:t>place the </a:t>
            </a:r>
            <a:r>
              <a:rPr sz="32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32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tyrosine </a:t>
            </a:r>
            <a:r>
              <a:rPr sz="32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kinase </a:t>
            </a:r>
            <a:r>
              <a:rPr sz="32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domain </a:t>
            </a:r>
            <a:r>
              <a:rPr sz="32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of </a:t>
            </a:r>
            <a:r>
              <a:rPr sz="3200" i="1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RET </a:t>
            </a:r>
            <a:r>
              <a:rPr sz="32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resulting </a:t>
            </a:r>
            <a:r>
              <a:rPr sz="32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 a  </a:t>
            </a:r>
            <a:r>
              <a:rPr sz="32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novel </a:t>
            </a:r>
            <a:r>
              <a:rPr sz="32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kinase</a:t>
            </a:r>
            <a:r>
              <a:rPr sz="3200" dirty="0"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C0504D"/>
                </a:solidFill>
                <a:latin typeface="Calibri"/>
                <a:cs typeface="Calibri"/>
              </a:rPr>
              <a:t>.</a:t>
            </a:r>
            <a:endParaRPr sz="3200">
              <a:latin typeface="Calibri"/>
              <a:cs typeface="Calibri"/>
            </a:endParaRPr>
          </a:p>
          <a:p>
            <a:pPr marL="355600" marR="5080" indent="-342900">
              <a:lnSpc>
                <a:spcPts val="3410"/>
              </a:lnSpc>
              <a:spcBef>
                <a:spcPts val="930"/>
              </a:spcBef>
              <a:buChar char="-"/>
              <a:tabLst>
                <a:tab pos="354965" algn="l"/>
                <a:tab pos="355600" algn="l"/>
                <a:tab pos="5826125" algn="l"/>
              </a:tabLst>
            </a:pPr>
            <a:r>
              <a:rPr sz="3200" dirty="0">
                <a:latin typeface="Calibri"/>
                <a:cs typeface="Calibri"/>
              </a:rPr>
              <a:t>RET </a:t>
            </a:r>
            <a:r>
              <a:rPr sz="3200" spc="-15" dirty="0">
                <a:latin typeface="Calibri"/>
                <a:cs typeface="Calibri"/>
              </a:rPr>
              <a:t>rearrangement </a:t>
            </a:r>
            <a:r>
              <a:rPr sz="3200" dirty="0">
                <a:latin typeface="Calibri"/>
                <a:cs typeface="Calibri"/>
              </a:rPr>
              <a:t>is</a:t>
            </a:r>
            <a:r>
              <a:rPr sz="3200" spc="30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present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in	20% </a:t>
            </a:r>
            <a:r>
              <a:rPr sz="3200" spc="-15" dirty="0">
                <a:latin typeface="Calibri"/>
                <a:cs typeface="Calibri"/>
              </a:rPr>
              <a:t>to</a:t>
            </a:r>
            <a:r>
              <a:rPr sz="3200" spc="-9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40%  </a:t>
            </a:r>
            <a:r>
              <a:rPr sz="3200" spc="-5" dirty="0">
                <a:latin typeface="Calibri"/>
                <a:cs typeface="Calibri"/>
              </a:rPr>
              <a:t>of </a:t>
            </a:r>
            <a:r>
              <a:rPr sz="3200" dirty="0">
                <a:latin typeface="Calibri"/>
                <a:cs typeface="Calibri"/>
              </a:rPr>
              <a:t>papillary </a:t>
            </a:r>
            <a:r>
              <a:rPr sz="3200" spc="-20" dirty="0">
                <a:latin typeface="Calibri"/>
                <a:cs typeface="Calibri"/>
              </a:rPr>
              <a:t>thyroid</a:t>
            </a:r>
            <a:r>
              <a:rPr sz="3200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cancers.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292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81"/>
    </mc:Choice>
    <mc:Fallback>
      <p:transition spd="slow" advTm="19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02740" y="184403"/>
            <a:ext cx="8871585" cy="4427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u="heavy" spc="-4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RET/PTC</a:t>
            </a:r>
            <a:endParaRPr sz="3200">
              <a:latin typeface="Calibri"/>
              <a:cs typeface="Calibri"/>
            </a:endParaRPr>
          </a:p>
          <a:p>
            <a:pPr>
              <a:spcBef>
                <a:spcPts val="35"/>
              </a:spcBef>
            </a:pPr>
            <a:endParaRPr sz="4100">
              <a:latin typeface="Calibri"/>
              <a:cs typeface="Calibri"/>
            </a:endParaRPr>
          </a:p>
          <a:p>
            <a:pPr marL="584200" marR="215900" indent="-571500" algn="just">
              <a:lnSpc>
                <a:spcPct val="90000"/>
              </a:lnSpc>
            </a:pPr>
            <a:r>
              <a:rPr sz="3200" dirty="0">
                <a:latin typeface="Calibri"/>
                <a:cs typeface="Calibri"/>
              </a:rPr>
              <a:t>The </a:t>
            </a:r>
            <a:r>
              <a:rPr sz="3200" spc="-10" dirty="0">
                <a:latin typeface="Calibri"/>
                <a:cs typeface="Calibri"/>
              </a:rPr>
              <a:t>frequency </a:t>
            </a:r>
            <a:r>
              <a:rPr sz="3200" spc="-5" dirty="0">
                <a:latin typeface="Calibri"/>
                <a:cs typeface="Calibri"/>
              </a:rPr>
              <a:t>of </a:t>
            </a:r>
            <a:r>
              <a:rPr sz="3200" i="1" dirty="0">
                <a:latin typeface="Calibri"/>
                <a:cs typeface="Calibri"/>
              </a:rPr>
              <a:t>RET </a:t>
            </a:r>
            <a:r>
              <a:rPr sz="3200" spc="-15" dirty="0">
                <a:latin typeface="Calibri"/>
                <a:cs typeface="Calibri"/>
              </a:rPr>
              <a:t>rearrangements </a:t>
            </a:r>
            <a:r>
              <a:rPr sz="3200" dirty="0">
                <a:latin typeface="Calibri"/>
                <a:cs typeface="Calibri"/>
              </a:rPr>
              <a:t>is </a:t>
            </a:r>
            <a:r>
              <a:rPr sz="3200" spc="-5" dirty="0">
                <a:latin typeface="Calibri"/>
                <a:cs typeface="Calibri"/>
              </a:rPr>
              <a:t>significantly  </a:t>
            </a:r>
            <a:r>
              <a:rPr sz="3200" dirty="0">
                <a:latin typeface="Calibri"/>
                <a:cs typeface="Calibri"/>
              </a:rPr>
              <a:t>higher in papillary </a:t>
            </a:r>
            <a:r>
              <a:rPr sz="3200" spc="-15" dirty="0">
                <a:latin typeface="Calibri"/>
                <a:cs typeface="Calibri"/>
              </a:rPr>
              <a:t>cancers </a:t>
            </a:r>
            <a:r>
              <a:rPr sz="3200" spc="-5" dirty="0">
                <a:latin typeface="Calibri"/>
                <a:cs typeface="Calibri"/>
              </a:rPr>
              <a:t>arising </a:t>
            </a:r>
            <a:r>
              <a:rPr sz="3200" spc="-15" dirty="0">
                <a:latin typeface="Calibri"/>
                <a:cs typeface="Calibri"/>
              </a:rPr>
              <a:t>after </a:t>
            </a:r>
            <a:r>
              <a:rPr sz="3200" b="1" spc="-15" dirty="0">
                <a:latin typeface="Calibri"/>
                <a:cs typeface="Calibri"/>
              </a:rPr>
              <a:t>radiation  </a:t>
            </a:r>
            <a:r>
              <a:rPr sz="3200" spc="-15" dirty="0">
                <a:latin typeface="Calibri"/>
                <a:cs typeface="Calibri"/>
              </a:rPr>
              <a:t>exposure.</a:t>
            </a:r>
            <a:endParaRPr sz="3200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4050">
              <a:latin typeface="Calibri"/>
              <a:cs typeface="Calibri"/>
            </a:endParaRPr>
          </a:p>
          <a:p>
            <a:pPr marL="584200" marR="5080" indent="-571500">
              <a:lnSpc>
                <a:spcPts val="3500"/>
              </a:lnSpc>
              <a:tabLst>
                <a:tab pos="1811655" algn="l"/>
              </a:tabLst>
            </a:pPr>
            <a:r>
              <a:rPr sz="3200" i="1" spc="-15" dirty="0">
                <a:solidFill>
                  <a:srgbClr val="FF0000"/>
                </a:solidFill>
                <a:latin typeface="Calibri"/>
                <a:cs typeface="Calibri"/>
              </a:rPr>
              <a:t>Note:</a:t>
            </a:r>
            <a:r>
              <a:rPr sz="3200" i="1" spc="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200" i="1" dirty="0">
                <a:solidFill>
                  <a:srgbClr val="FF0000"/>
                </a:solidFill>
                <a:latin typeface="Calibri"/>
                <a:cs typeface="Calibri"/>
              </a:rPr>
              <a:t>RET	</a:t>
            </a:r>
            <a:r>
              <a:rPr sz="3200" spc="-15" dirty="0">
                <a:solidFill>
                  <a:srgbClr val="FF0000"/>
                </a:solidFill>
                <a:latin typeface="Calibri"/>
                <a:cs typeface="Calibri"/>
              </a:rPr>
              <a:t>rearrangements </a:t>
            </a:r>
            <a:r>
              <a:rPr sz="3200" dirty="0">
                <a:solidFill>
                  <a:srgbClr val="FF0000"/>
                </a:solidFill>
                <a:latin typeface="Calibri"/>
                <a:cs typeface="Calibri"/>
              </a:rPr>
              <a:t>and </a:t>
            </a:r>
            <a:r>
              <a:rPr sz="3200" i="1" spc="-5" dirty="0">
                <a:solidFill>
                  <a:srgbClr val="FF0000"/>
                </a:solidFill>
                <a:latin typeface="Calibri"/>
                <a:cs typeface="Calibri"/>
              </a:rPr>
              <a:t>BRAF </a:t>
            </a:r>
            <a:r>
              <a:rPr sz="3200" spc="-5" dirty="0">
                <a:solidFill>
                  <a:srgbClr val="FF0000"/>
                </a:solidFill>
                <a:latin typeface="Calibri"/>
                <a:cs typeface="Calibri"/>
              </a:rPr>
              <a:t>point </a:t>
            </a:r>
            <a:r>
              <a:rPr sz="3200" spc="-10" dirty="0">
                <a:solidFill>
                  <a:srgbClr val="FF0000"/>
                </a:solidFill>
                <a:latin typeface="Calibri"/>
                <a:cs typeface="Calibri"/>
              </a:rPr>
              <a:t>mutations  </a:t>
            </a:r>
            <a:r>
              <a:rPr sz="3200" spc="-20" dirty="0">
                <a:solidFill>
                  <a:srgbClr val="FF0000"/>
                </a:solidFill>
                <a:latin typeface="Calibri"/>
                <a:cs typeface="Calibri"/>
              </a:rPr>
              <a:t>are </a:t>
            </a:r>
            <a:r>
              <a:rPr sz="3200" dirty="0">
                <a:solidFill>
                  <a:srgbClr val="FF0000"/>
                </a:solidFill>
                <a:latin typeface="Calibri"/>
                <a:cs typeface="Calibri"/>
              </a:rPr>
              <a:t>not </a:t>
            </a:r>
            <a:r>
              <a:rPr sz="3200" spc="-5" dirty="0">
                <a:solidFill>
                  <a:srgbClr val="FF0000"/>
                </a:solidFill>
                <a:latin typeface="Calibri"/>
                <a:cs typeface="Calibri"/>
              </a:rPr>
              <a:t>observed </a:t>
            </a:r>
            <a:r>
              <a:rPr sz="3200" dirty="0">
                <a:solidFill>
                  <a:srgbClr val="FF0000"/>
                </a:solidFill>
                <a:latin typeface="Calibri"/>
                <a:cs typeface="Calibri"/>
              </a:rPr>
              <a:t>in </a:t>
            </a:r>
            <a:r>
              <a:rPr sz="3200" spc="-10" dirty="0">
                <a:solidFill>
                  <a:srgbClr val="FF0000"/>
                </a:solidFill>
                <a:latin typeface="Calibri"/>
                <a:cs typeface="Calibri"/>
              </a:rPr>
              <a:t>follicular </a:t>
            </a:r>
            <a:r>
              <a:rPr sz="3200" dirty="0">
                <a:solidFill>
                  <a:srgbClr val="FF0000"/>
                </a:solidFill>
                <a:latin typeface="Calibri"/>
                <a:cs typeface="Calibri"/>
              </a:rPr>
              <a:t>adenomas or  </a:t>
            </a:r>
            <a:r>
              <a:rPr sz="3200" spc="-10" dirty="0">
                <a:solidFill>
                  <a:srgbClr val="FF0000"/>
                </a:solidFill>
                <a:latin typeface="Calibri"/>
                <a:cs typeface="Calibri"/>
              </a:rPr>
              <a:t>carcinomas</a:t>
            </a:r>
            <a:r>
              <a:rPr sz="3200" spc="-10" dirty="0">
                <a:latin typeface="Arial Narrow"/>
                <a:cs typeface="Arial Narrow"/>
              </a:rPr>
              <a:t>.</a:t>
            </a:r>
            <a:endParaRPr sz="3200">
              <a:latin typeface="Arial Narrow"/>
              <a:cs typeface="Arial Narrow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550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740"/>
    </mc:Choice>
    <mc:Fallback>
      <p:transition spd="slow" advTm="31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02739" y="248919"/>
            <a:ext cx="8712200" cy="6197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5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Follicular Carcinoma </a:t>
            </a:r>
            <a:r>
              <a:rPr sz="25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:</a:t>
            </a:r>
            <a:endParaRPr sz="2500">
              <a:latin typeface="Calibri"/>
              <a:cs typeface="Calibri"/>
            </a:endParaRPr>
          </a:p>
          <a:p>
            <a:pPr>
              <a:spcBef>
                <a:spcPts val="40"/>
              </a:spcBef>
            </a:pPr>
            <a:endParaRPr sz="2900">
              <a:latin typeface="Calibri"/>
              <a:cs typeface="Calibri"/>
            </a:endParaRPr>
          </a:p>
          <a:p>
            <a:pPr marL="355600" marR="951865" indent="-342900">
              <a:lnSpc>
                <a:spcPts val="2400"/>
              </a:lnSpc>
              <a:tabLst>
                <a:tab pos="348615" algn="l"/>
              </a:tabLst>
            </a:pPr>
            <a:r>
              <a:rPr sz="2500" spc="-5" dirty="0">
                <a:latin typeface="Calibri"/>
                <a:cs typeface="Calibri"/>
              </a:rPr>
              <a:t>--	</a:t>
            </a:r>
            <a:r>
              <a:rPr sz="2500" spc="-10" dirty="0">
                <a:latin typeface="Calibri"/>
                <a:cs typeface="Calibri"/>
              </a:rPr>
              <a:t>More common </a:t>
            </a:r>
            <a:r>
              <a:rPr sz="2500" dirty="0">
                <a:latin typeface="Calibri"/>
                <a:cs typeface="Calibri"/>
              </a:rPr>
              <a:t>in </a:t>
            </a:r>
            <a:r>
              <a:rPr sz="2500" spc="-10" dirty="0">
                <a:latin typeface="Calibri"/>
                <a:cs typeface="Calibri"/>
              </a:rPr>
              <a:t>women </a:t>
            </a:r>
            <a:r>
              <a:rPr sz="2500" spc="-5" dirty="0">
                <a:latin typeface="Calibri"/>
                <a:cs typeface="Calibri"/>
              </a:rPr>
              <a:t>and </a:t>
            </a:r>
            <a:r>
              <a:rPr sz="2500" dirty="0">
                <a:latin typeface="Calibri"/>
                <a:cs typeface="Calibri"/>
              </a:rPr>
              <a:t>in </a:t>
            </a:r>
            <a:r>
              <a:rPr sz="2500" spc="-5" dirty="0">
                <a:latin typeface="Calibri"/>
                <a:cs typeface="Calibri"/>
              </a:rPr>
              <a:t>areas </a:t>
            </a:r>
            <a:r>
              <a:rPr sz="2500" dirty="0">
                <a:latin typeface="Calibri"/>
                <a:cs typeface="Calibri"/>
              </a:rPr>
              <a:t>with </a:t>
            </a:r>
            <a:r>
              <a:rPr sz="2500" spc="-5" dirty="0">
                <a:solidFill>
                  <a:srgbClr val="FF0000"/>
                </a:solidFill>
                <a:latin typeface="Calibri"/>
                <a:cs typeface="Calibri"/>
              </a:rPr>
              <a:t>dietary iodine  deficiency </a:t>
            </a:r>
            <a:r>
              <a:rPr sz="2500" dirty="0">
                <a:solidFill>
                  <a:srgbClr val="FF0000"/>
                </a:solidFill>
                <a:latin typeface="Calibri"/>
                <a:cs typeface="Calibri"/>
              </a:rPr>
              <a:t>.</a:t>
            </a:r>
            <a:endParaRPr sz="2500">
              <a:latin typeface="Calibri"/>
              <a:cs typeface="Calibri"/>
            </a:endParaRPr>
          </a:p>
          <a:p>
            <a:pPr marL="355600" indent="-342900">
              <a:spcBef>
                <a:spcPts val="20"/>
              </a:spcBef>
              <a:buChar char="-"/>
              <a:tabLst>
                <a:tab pos="354965" algn="l"/>
                <a:tab pos="355600" algn="l"/>
              </a:tabLst>
            </a:pPr>
            <a:r>
              <a:rPr sz="2500" spc="-5" dirty="0">
                <a:latin typeface="Calibri"/>
                <a:cs typeface="Calibri"/>
              </a:rPr>
              <a:t>The peak incidence between </a:t>
            </a:r>
            <a:r>
              <a:rPr sz="2500" dirty="0">
                <a:latin typeface="Calibri"/>
                <a:cs typeface="Calibri"/>
              </a:rPr>
              <a:t>the </a:t>
            </a:r>
            <a:r>
              <a:rPr sz="2500" spc="-5" dirty="0">
                <a:latin typeface="Calibri"/>
                <a:cs typeface="Calibri"/>
              </a:rPr>
              <a:t>ages of 40 and 60</a:t>
            </a:r>
            <a:r>
              <a:rPr sz="2500" spc="-20" dirty="0">
                <a:latin typeface="Calibri"/>
                <a:cs typeface="Calibri"/>
              </a:rPr>
              <a:t> </a:t>
            </a:r>
            <a:r>
              <a:rPr sz="2500" spc="-15" dirty="0">
                <a:latin typeface="Calibri"/>
                <a:cs typeface="Calibri"/>
              </a:rPr>
              <a:t>years</a:t>
            </a:r>
            <a:endParaRPr sz="2500">
              <a:latin typeface="Calibri"/>
              <a:cs typeface="Calibri"/>
            </a:endParaRPr>
          </a:p>
          <a:p>
            <a:pPr>
              <a:spcBef>
                <a:spcPts val="5"/>
              </a:spcBef>
              <a:buFont typeface="Calibri"/>
              <a:buChar char="-"/>
            </a:pPr>
            <a:endParaRPr sz="2450">
              <a:latin typeface="Calibri"/>
              <a:cs typeface="Calibri"/>
            </a:endParaRPr>
          </a:p>
          <a:p>
            <a:pPr marL="12700">
              <a:spcBef>
                <a:spcPts val="5"/>
              </a:spcBef>
            </a:pPr>
            <a:r>
              <a:rPr sz="25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On </a:t>
            </a:r>
            <a:r>
              <a:rPr sz="25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microscopic</a:t>
            </a:r>
            <a:r>
              <a:rPr sz="25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500" u="heavy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examination,</a:t>
            </a:r>
            <a:endParaRPr sz="2500">
              <a:latin typeface="Calibri"/>
              <a:cs typeface="Calibri"/>
            </a:endParaRPr>
          </a:p>
          <a:p>
            <a:pPr marL="252095" indent="-240029">
              <a:buChar char="-"/>
              <a:tabLst>
                <a:tab pos="252095" algn="l"/>
                <a:tab pos="252729" algn="l"/>
              </a:tabLst>
            </a:pPr>
            <a:r>
              <a:rPr sz="2500" spc="-10" dirty="0">
                <a:latin typeface="Calibri"/>
                <a:cs typeface="Calibri"/>
              </a:rPr>
              <a:t>Are composed </a:t>
            </a:r>
            <a:r>
              <a:rPr sz="2500" spc="-5" dirty="0">
                <a:latin typeface="Calibri"/>
                <a:cs typeface="Calibri"/>
              </a:rPr>
              <a:t>of </a:t>
            </a:r>
            <a:r>
              <a:rPr sz="2500" spc="-10" dirty="0">
                <a:latin typeface="Calibri"/>
                <a:cs typeface="Calibri"/>
              </a:rPr>
              <a:t>fairly </a:t>
            </a:r>
            <a:r>
              <a:rPr sz="2500" spc="-15" dirty="0">
                <a:latin typeface="Calibri"/>
                <a:cs typeface="Calibri"/>
              </a:rPr>
              <a:t>uniform </a:t>
            </a:r>
            <a:r>
              <a:rPr sz="2500" dirty="0">
                <a:latin typeface="Calibri"/>
                <a:cs typeface="Calibri"/>
              </a:rPr>
              <a:t>cells </a:t>
            </a:r>
            <a:r>
              <a:rPr sz="2500" spc="-10" dirty="0">
                <a:latin typeface="Calibri"/>
                <a:cs typeface="Calibri"/>
              </a:rPr>
              <a:t>forming </a:t>
            </a:r>
            <a:r>
              <a:rPr sz="2500" spc="-5" dirty="0">
                <a:latin typeface="Calibri"/>
                <a:cs typeface="Calibri"/>
              </a:rPr>
              <a:t>small</a:t>
            </a:r>
            <a:r>
              <a:rPr sz="2500" spc="40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follicles,</a:t>
            </a:r>
            <a:endParaRPr sz="2500">
              <a:latin typeface="Calibri"/>
              <a:cs typeface="Calibri"/>
            </a:endParaRPr>
          </a:p>
          <a:p>
            <a:pPr marL="252095" indent="-240029">
              <a:buChar char="-"/>
              <a:tabLst>
                <a:tab pos="252095" algn="l"/>
                <a:tab pos="252729" algn="l"/>
              </a:tabLst>
            </a:pPr>
            <a:r>
              <a:rPr sz="2500" spc="-5" dirty="0">
                <a:latin typeface="Calibri"/>
                <a:cs typeface="Calibri"/>
              </a:rPr>
              <a:t>In other cases, </a:t>
            </a:r>
            <a:r>
              <a:rPr sz="2500" spc="-10" dirty="0">
                <a:latin typeface="Calibri"/>
                <a:cs typeface="Calibri"/>
              </a:rPr>
              <a:t>follicular </a:t>
            </a:r>
            <a:r>
              <a:rPr sz="2500" spc="-15" dirty="0">
                <a:latin typeface="Calibri"/>
                <a:cs typeface="Calibri"/>
              </a:rPr>
              <a:t>differentiation </a:t>
            </a:r>
            <a:r>
              <a:rPr sz="2500" dirty="0">
                <a:latin typeface="Calibri"/>
                <a:cs typeface="Calibri"/>
              </a:rPr>
              <a:t>is less</a:t>
            </a:r>
            <a:r>
              <a:rPr sz="2500" spc="10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apparent</a:t>
            </a:r>
            <a:endParaRPr sz="2500">
              <a:latin typeface="Calibri"/>
              <a:cs typeface="Calibri"/>
            </a:endParaRPr>
          </a:p>
          <a:p>
            <a:pPr marL="323850" indent="-311150">
              <a:buChar char="-"/>
              <a:tabLst>
                <a:tab pos="323215" algn="l"/>
                <a:tab pos="323850" algn="l"/>
              </a:tabLst>
            </a:pPr>
            <a:r>
              <a:rPr sz="2500" spc="-5" dirty="0">
                <a:latin typeface="Calibri"/>
                <a:cs typeface="Calibri"/>
              </a:rPr>
              <a:t>It </a:t>
            </a:r>
            <a:r>
              <a:rPr sz="2500" spc="-15" dirty="0">
                <a:latin typeface="Calibri"/>
                <a:cs typeface="Calibri"/>
              </a:rPr>
              <a:t>may</a:t>
            </a:r>
            <a:r>
              <a:rPr sz="2500" spc="-5" dirty="0">
                <a:latin typeface="Calibri"/>
                <a:cs typeface="Calibri"/>
              </a:rPr>
              <a:t> be</a:t>
            </a:r>
            <a:endParaRPr sz="2500">
              <a:latin typeface="Calibri"/>
              <a:cs typeface="Calibri"/>
            </a:endParaRPr>
          </a:p>
          <a:p>
            <a:pPr marL="355600" marR="1169670" indent="-342900">
              <a:lnSpc>
                <a:spcPts val="2400"/>
              </a:lnSpc>
              <a:spcBef>
                <a:spcPts val="580"/>
              </a:spcBef>
              <a:buFont typeface="Calibri"/>
              <a:buAutoNum type="alphaLcPeriod"/>
              <a:tabLst>
                <a:tab pos="386715" algn="l"/>
                <a:tab pos="387350" algn="l"/>
              </a:tabLst>
            </a:pPr>
            <a:r>
              <a:rPr dirty="0"/>
              <a:t>	</a:t>
            </a:r>
            <a:r>
              <a:rPr sz="2500" spc="-5" dirty="0">
                <a:latin typeface="Calibri"/>
                <a:cs typeface="Calibri"/>
              </a:rPr>
              <a:t>widely </a:t>
            </a:r>
            <a:r>
              <a:rPr sz="2500" spc="-15" dirty="0">
                <a:latin typeface="Calibri"/>
                <a:cs typeface="Calibri"/>
              </a:rPr>
              <a:t>invasive, </a:t>
            </a:r>
            <a:r>
              <a:rPr sz="2500" spc="-10" dirty="0">
                <a:latin typeface="Calibri"/>
                <a:cs typeface="Calibri"/>
              </a:rPr>
              <a:t>infiltrating </a:t>
            </a:r>
            <a:r>
              <a:rPr sz="2500" dirty="0">
                <a:latin typeface="Calibri"/>
                <a:cs typeface="Calibri"/>
              </a:rPr>
              <a:t>the </a:t>
            </a:r>
            <a:r>
              <a:rPr sz="2500" spc="-15" dirty="0">
                <a:latin typeface="Calibri"/>
                <a:cs typeface="Calibri"/>
              </a:rPr>
              <a:t>thyroid </a:t>
            </a:r>
            <a:r>
              <a:rPr sz="2500" spc="-10" dirty="0">
                <a:latin typeface="Calibri"/>
                <a:cs typeface="Calibri"/>
              </a:rPr>
              <a:t>parenchyma </a:t>
            </a:r>
            <a:r>
              <a:rPr sz="2500" spc="-5" dirty="0">
                <a:latin typeface="Calibri"/>
                <a:cs typeface="Calibri"/>
              </a:rPr>
              <a:t>and  </a:t>
            </a:r>
            <a:r>
              <a:rPr sz="2500" spc="-15" dirty="0">
                <a:latin typeface="Calibri"/>
                <a:cs typeface="Calibri"/>
              </a:rPr>
              <a:t>extrathyroidal </a:t>
            </a:r>
            <a:r>
              <a:rPr sz="2500" spc="-5" dirty="0">
                <a:latin typeface="Calibri"/>
                <a:cs typeface="Calibri"/>
              </a:rPr>
              <a:t>soft tissues,</a:t>
            </a:r>
            <a:r>
              <a:rPr sz="2500" dirty="0">
                <a:latin typeface="Calibri"/>
                <a:cs typeface="Calibri"/>
              </a:rPr>
              <a:t> </a:t>
            </a:r>
            <a:r>
              <a:rPr sz="2500" spc="-5" dirty="0">
                <a:latin typeface="Calibri"/>
                <a:cs typeface="Calibri"/>
              </a:rPr>
              <a:t>or</a:t>
            </a:r>
            <a:endParaRPr sz="2500">
              <a:latin typeface="Calibri"/>
              <a:cs typeface="Calibri"/>
            </a:endParaRPr>
          </a:p>
          <a:p>
            <a:pPr marL="330835" marR="443230" indent="-330835">
              <a:lnSpc>
                <a:spcPct val="80000"/>
              </a:lnSpc>
              <a:spcBef>
                <a:spcPts val="620"/>
              </a:spcBef>
              <a:buAutoNum type="alphaLcPeriod"/>
              <a:tabLst>
                <a:tab pos="330835" algn="l"/>
              </a:tabLst>
            </a:pPr>
            <a:r>
              <a:rPr sz="2500" spc="-5" dirty="0">
                <a:latin typeface="Calibri"/>
                <a:cs typeface="Calibri"/>
              </a:rPr>
              <a:t>Minimally </a:t>
            </a:r>
            <a:r>
              <a:rPr sz="2500" spc="-20" dirty="0">
                <a:latin typeface="Calibri"/>
                <a:cs typeface="Calibri"/>
              </a:rPr>
              <a:t>invasive </a:t>
            </a:r>
            <a:r>
              <a:rPr sz="2500" spc="-10" dirty="0">
                <a:latin typeface="Calibri"/>
                <a:cs typeface="Calibri"/>
              </a:rPr>
              <a:t>that </a:t>
            </a:r>
            <a:r>
              <a:rPr sz="2500" spc="-15" dirty="0">
                <a:latin typeface="Calibri"/>
                <a:cs typeface="Calibri"/>
              </a:rPr>
              <a:t>may </a:t>
            </a:r>
            <a:r>
              <a:rPr sz="2500" spc="-5" dirty="0">
                <a:latin typeface="Calibri"/>
                <a:cs typeface="Calibri"/>
              </a:rPr>
              <a:t>be impossible </a:t>
            </a:r>
            <a:r>
              <a:rPr sz="2500" spc="-15" dirty="0">
                <a:latin typeface="Calibri"/>
                <a:cs typeface="Calibri"/>
              </a:rPr>
              <a:t>to </a:t>
            </a:r>
            <a:r>
              <a:rPr sz="2500" spc="-10" dirty="0">
                <a:latin typeface="Calibri"/>
                <a:cs typeface="Calibri"/>
              </a:rPr>
              <a:t>distinguish </a:t>
            </a:r>
            <a:r>
              <a:rPr sz="2500" spc="-15" dirty="0">
                <a:latin typeface="Calibri"/>
                <a:cs typeface="Calibri"/>
              </a:rPr>
              <a:t>from  </a:t>
            </a:r>
            <a:r>
              <a:rPr sz="2500" spc="-10" dirty="0">
                <a:latin typeface="Calibri"/>
                <a:cs typeface="Calibri"/>
              </a:rPr>
              <a:t>follicular </a:t>
            </a:r>
            <a:r>
              <a:rPr sz="2500" spc="-5" dirty="0">
                <a:latin typeface="Calibri"/>
                <a:cs typeface="Calibri"/>
              </a:rPr>
              <a:t>adenomas on </a:t>
            </a:r>
            <a:r>
              <a:rPr sz="2500" spc="-15" dirty="0">
                <a:latin typeface="Calibri"/>
                <a:cs typeface="Calibri"/>
              </a:rPr>
              <a:t>gross examination </a:t>
            </a:r>
            <a:r>
              <a:rPr sz="2500" spc="-5" dirty="0">
                <a:latin typeface="Calibri"/>
                <a:cs typeface="Calibri"/>
              </a:rPr>
              <a:t>and </a:t>
            </a:r>
            <a:r>
              <a:rPr sz="2500" dirty="0">
                <a:latin typeface="Calibri"/>
                <a:cs typeface="Calibri"/>
              </a:rPr>
              <a:t>the</a:t>
            </a:r>
            <a:r>
              <a:rPr sz="2500" spc="25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.</a:t>
            </a:r>
            <a:endParaRPr sz="2500">
              <a:latin typeface="Calibri"/>
              <a:cs typeface="Calibri"/>
            </a:endParaRPr>
          </a:p>
          <a:p>
            <a:pPr>
              <a:spcBef>
                <a:spcPts val="35"/>
              </a:spcBef>
            </a:pPr>
            <a:endParaRPr sz="2900">
              <a:latin typeface="Calibri"/>
              <a:cs typeface="Calibri"/>
            </a:endParaRPr>
          </a:p>
          <a:p>
            <a:pPr marL="355600" marR="5080" indent="-342900">
              <a:lnSpc>
                <a:spcPts val="2400"/>
              </a:lnSpc>
              <a:spcBef>
                <a:spcPts val="5"/>
              </a:spcBef>
              <a:tabLst>
                <a:tab pos="252095" algn="l"/>
                <a:tab pos="5273040" algn="l"/>
              </a:tabLst>
            </a:pPr>
            <a:r>
              <a:rPr sz="2500" dirty="0">
                <a:latin typeface="Calibri"/>
                <a:cs typeface="Calibri"/>
              </a:rPr>
              <a:t>-	</a:t>
            </a:r>
            <a:r>
              <a:rPr sz="2500" spc="-10" dirty="0">
                <a:solidFill>
                  <a:srgbClr val="FF0000"/>
                </a:solidFill>
                <a:latin typeface="Calibri"/>
                <a:cs typeface="Calibri"/>
              </a:rPr>
              <a:t>requires extensive</a:t>
            </a:r>
            <a:r>
              <a:rPr sz="2500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500" spc="-10" dirty="0">
                <a:solidFill>
                  <a:srgbClr val="FF0000"/>
                </a:solidFill>
                <a:latin typeface="Calibri"/>
                <a:cs typeface="Calibri"/>
              </a:rPr>
              <a:t>histologic</a:t>
            </a:r>
            <a:r>
              <a:rPr sz="2500" spc="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500" spc="-5" dirty="0">
                <a:solidFill>
                  <a:srgbClr val="FF0000"/>
                </a:solidFill>
                <a:latin typeface="Calibri"/>
                <a:cs typeface="Calibri"/>
              </a:rPr>
              <a:t>sampling	</a:t>
            </a:r>
            <a:r>
              <a:rPr sz="2500" spc="-15" dirty="0">
                <a:solidFill>
                  <a:srgbClr val="FF0000"/>
                </a:solidFill>
                <a:latin typeface="Calibri"/>
                <a:cs typeface="Calibri"/>
              </a:rPr>
              <a:t>to exclude </a:t>
            </a:r>
            <a:r>
              <a:rPr sz="2500" spc="-10" dirty="0">
                <a:solidFill>
                  <a:srgbClr val="FF0000"/>
                </a:solidFill>
                <a:latin typeface="Calibri"/>
                <a:cs typeface="Calibri"/>
              </a:rPr>
              <a:t>capsular </a:t>
            </a:r>
            <a:r>
              <a:rPr sz="2500" spc="-15" dirty="0">
                <a:solidFill>
                  <a:srgbClr val="FF0000"/>
                </a:solidFill>
                <a:latin typeface="Calibri"/>
                <a:cs typeface="Calibri"/>
              </a:rPr>
              <a:t>and/or  </a:t>
            </a:r>
            <a:r>
              <a:rPr sz="2500" spc="-10" dirty="0">
                <a:solidFill>
                  <a:srgbClr val="FF0000"/>
                </a:solidFill>
                <a:latin typeface="Calibri"/>
                <a:cs typeface="Calibri"/>
              </a:rPr>
              <a:t>vascular</a:t>
            </a:r>
            <a:r>
              <a:rPr sz="2500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500" spc="-15" dirty="0">
                <a:solidFill>
                  <a:srgbClr val="FF0000"/>
                </a:solidFill>
                <a:latin typeface="Calibri"/>
                <a:cs typeface="Calibri"/>
              </a:rPr>
              <a:t>invasion</a:t>
            </a:r>
            <a:endParaRPr sz="2500">
              <a:latin typeface="Calibri"/>
              <a:cs typeface="Calibri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552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868"/>
    </mc:Choice>
    <mc:Fallback>
      <p:transition spd="slow" advTm="114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02739" y="148844"/>
            <a:ext cx="8832850" cy="5701030"/>
          </a:xfrm>
          <a:prstGeom prst="rect">
            <a:avLst/>
          </a:prstGeom>
        </p:spPr>
        <p:txBody>
          <a:bodyPr vert="horz" wrap="square" lIns="0" tIns="100965" rIns="0" bIns="0" rtlCol="0">
            <a:spAutoFit/>
          </a:bodyPr>
          <a:lstStyle/>
          <a:p>
            <a:pPr marL="12700">
              <a:spcBef>
                <a:spcPts val="795"/>
              </a:spcBef>
            </a:pPr>
            <a:r>
              <a:rPr sz="30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Clinical </a:t>
            </a:r>
            <a:r>
              <a:rPr sz="3000" u="heavy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Features</a:t>
            </a:r>
            <a:endParaRPr sz="3000">
              <a:latin typeface="Calibri"/>
              <a:cs typeface="Calibri"/>
            </a:endParaRPr>
          </a:p>
          <a:p>
            <a:pPr marL="355600" marR="979805" indent="-342900">
              <a:spcBef>
                <a:spcPts val="695"/>
              </a:spcBef>
              <a:buFont typeface="Calibri"/>
              <a:buChar char="-"/>
              <a:tabLst>
                <a:tab pos="385445" algn="l"/>
                <a:tab pos="386080" algn="l"/>
              </a:tabLst>
            </a:pPr>
            <a:r>
              <a:rPr dirty="0"/>
              <a:t>	</a:t>
            </a:r>
            <a:r>
              <a:rPr sz="3000" spc="-20" dirty="0">
                <a:latin typeface="Calibri"/>
                <a:cs typeface="Calibri"/>
              </a:rPr>
              <a:t>Manifest </a:t>
            </a:r>
            <a:r>
              <a:rPr sz="3000" spc="-10" dirty="0">
                <a:latin typeface="Calibri"/>
                <a:cs typeface="Calibri"/>
              </a:rPr>
              <a:t>most </a:t>
            </a:r>
            <a:r>
              <a:rPr sz="3000" spc="-15" dirty="0">
                <a:latin typeface="Calibri"/>
                <a:cs typeface="Calibri"/>
              </a:rPr>
              <a:t>frequently </a:t>
            </a:r>
            <a:r>
              <a:rPr sz="3000" dirty="0">
                <a:latin typeface="Calibri"/>
                <a:cs typeface="Calibri"/>
              </a:rPr>
              <a:t>as </a:t>
            </a:r>
            <a:r>
              <a:rPr sz="3000" spc="-5" dirty="0">
                <a:latin typeface="Calibri"/>
                <a:cs typeface="Calibri"/>
              </a:rPr>
              <a:t>solitary </a:t>
            </a:r>
            <a:r>
              <a:rPr sz="3000" i="1" spc="-10" dirty="0">
                <a:latin typeface="Calibri"/>
                <a:cs typeface="Calibri"/>
              </a:rPr>
              <a:t>cold </a:t>
            </a:r>
            <a:r>
              <a:rPr sz="3000" i="1" spc="-15" dirty="0">
                <a:latin typeface="Calibri"/>
                <a:cs typeface="Calibri"/>
              </a:rPr>
              <a:t>thyroid  </a:t>
            </a:r>
            <a:r>
              <a:rPr sz="3000" i="1" spc="-5" dirty="0">
                <a:latin typeface="Calibri"/>
                <a:cs typeface="Calibri"/>
              </a:rPr>
              <a:t>nodules.</a:t>
            </a:r>
            <a:endParaRPr sz="3000">
              <a:latin typeface="Calibri"/>
              <a:cs typeface="Calibri"/>
            </a:endParaRPr>
          </a:p>
          <a:p>
            <a:pPr marL="355600" marR="656590" indent="-342900">
              <a:spcBef>
                <a:spcPts val="695"/>
              </a:spcBef>
              <a:buFont typeface="Calibri"/>
              <a:buChar char="-"/>
              <a:tabLst>
                <a:tab pos="385445" algn="l"/>
                <a:tab pos="386080" algn="l"/>
              </a:tabLst>
            </a:pPr>
            <a:r>
              <a:rPr dirty="0"/>
              <a:t>	</a:t>
            </a:r>
            <a:r>
              <a:rPr sz="3000" spc="-75" dirty="0">
                <a:latin typeface="Calibri"/>
                <a:cs typeface="Calibri"/>
              </a:rPr>
              <a:t>Tend </a:t>
            </a:r>
            <a:r>
              <a:rPr sz="3000" spc="-20" dirty="0">
                <a:latin typeface="Calibri"/>
                <a:cs typeface="Calibri"/>
              </a:rPr>
              <a:t>to </a:t>
            </a:r>
            <a:r>
              <a:rPr sz="3000" spc="-25" dirty="0">
                <a:latin typeface="Calibri"/>
                <a:cs typeface="Calibri"/>
              </a:rPr>
              <a:t>metastasize </a:t>
            </a:r>
            <a:r>
              <a:rPr sz="3000" spc="-10" dirty="0">
                <a:latin typeface="Calibri"/>
                <a:cs typeface="Calibri"/>
              </a:rPr>
              <a:t>through </a:t>
            </a:r>
            <a:r>
              <a:rPr sz="3000" spc="-5" dirty="0">
                <a:latin typeface="Calibri"/>
                <a:cs typeface="Calibri"/>
              </a:rPr>
              <a:t>the </a:t>
            </a:r>
            <a:r>
              <a:rPr sz="3000" spc="-10" dirty="0">
                <a:solidFill>
                  <a:srgbClr val="FF0000"/>
                </a:solidFill>
                <a:latin typeface="Calibri"/>
                <a:cs typeface="Calibri"/>
              </a:rPr>
              <a:t>bloodstream </a:t>
            </a:r>
            <a:r>
              <a:rPr sz="3000" spc="-10" dirty="0">
                <a:latin typeface="Calibri"/>
                <a:cs typeface="Calibri"/>
              </a:rPr>
              <a:t> (</a:t>
            </a:r>
            <a:r>
              <a:rPr sz="3000" i="1" spc="-10" dirty="0">
                <a:latin typeface="Calibri"/>
                <a:cs typeface="Calibri"/>
              </a:rPr>
              <a:t>hematogenous </a:t>
            </a:r>
            <a:r>
              <a:rPr sz="3000" i="1" spc="-5" dirty="0">
                <a:latin typeface="Calibri"/>
                <a:cs typeface="Calibri"/>
              </a:rPr>
              <a:t>dissemination</a:t>
            </a:r>
            <a:r>
              <a:rPr sz="3000" spc="-5" dirty="0">
                <a:latin typeface="Calibri"/>
                <a:cs typeface="Calibri"/>
              </a:rPr>
              <a:t>) </a:t>
            </a:r>
            <a:r>
              <a:rPr sz="3000" spc="-20" dirty="0">
                <a:latin typeface="Calibri"/>
                <a:cs typeface="Calibri"/>
              </a:rPr>
              <a:t>to </a:t>
            </a:r>
            <a:r>
              <a:rPr sz="3000" spc="-5" dirty="0">
                <a:latin typeface="Calibri"/>
                <a:cs typeface="Calibri"/>
              </a:rPr>
              <a:t>lungs, bone, and  </a:t>
            </a:r>
            <a:r>
              <a:rPr sz="3000" spc="-60" dirty="0">
                <a:latin typeface="Calibri"/>
                <a:cs typeface="Calibri"/>
              </a:rPr>
              <a:t>liver.</a:t>
            </a:r>
            <a:endParaRPr sz="3000">
              <a:latin typeface="Calibri"/>
              <a:cs typeface="Calibri"/>
            </a:endParaRPr>
          </a:p>
          <a:p>
            <a:pPr marL="385445" indent="-373380">
              <a:spcBef>
                <a:spcPts val="795"/>
              </a:spcBef>
              <a:buChar char="-"/>
              <a:tabLst>
                <a:tab pos="385445" algn="l"/>
                <a:tab pos="386080" algn="l"/>
              </a:tabLst>
            </a:pPr>
            <a:r>
              <a:rPr sz="3000" spc="-10" dirty="0">
                <a:latin typeface="Calibri"/>
                <a:cs typeface="Calibri"/>
              </a:rPr>
              <a:t>Regional </a:t>
            </a:r>
            <a:r>
              <a:rPr sz="3000" spc="-5" dirty="0">
                <a:latin typeface="Calibri"/>
                <a:cs typeface="Calibri"/>
              </a:rPr>
              <a:t>nodal </a:t>
            </a:r>
            <a:r>
              <a:rPr sz="3000" spc="-20" dirty="0">
                <a:latin typeface="Calibri"/>
                <a:cs typeface="Calibri"/>
              </a:rPr>
              <a:t>metastases </a:t>
            </a:r>
            <a:r>
              <a:rPr sz="3000" spc="-15" dirty="0">
                <a:latin typeface="Calibri"/>
                <a:cs typeface="Calibri"/>
              </a:rPr>
              <a:t>are </a:t>
            </a:r>
            <a:r>
              <a:rPr sz="3000" spc="-5" dirty="0">
                <a:latin typeface="Calibri"/>
                <a:cs typeface="Calibri"/>
              </a:rPr>
              <a:t>uncommon</a:t>
            </a:r>
            <a:r>
              <a:rPr sz="3000" spc="5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.</a:t>
            </a:r>
            <a:endParaRPr sz="3000">
              <a:latin typeface="Calibri"/>
              <a:cs typeface="Calibri"/>
            </a:endParaRPr>
          </a:p>
          <a:p>
            <a:pPr marL="299720" marR="5080" indent="-299720">
              <a:lnSpc>
                <a:spcPct val="110000"/>
              </a:lnSpc>
              <a:spcBef>
                <a:spcPts val="335"/>
              </a:spcBef>
              <a:buChar char="-"/>
              <a:tabLst>
                <a:tab pos="299720" algn="l"/>
                <a:tab pos="300355" algn="l"/>
              </a:tabLst>
            </a:pPr>
            <a:r>
              <a:rPr sz="3000" dirty="0">
                <a:latin typeface="Calibri"/>
                <a:cs typeface="Calibri"/>
              </a:rPr>
              <a:t>As </a:t>
            </a:r>
            <a:r>
              <a:rPr sz="3000" spc="-15" dirty="0">
                <a:latin typeface="Calibri"/>
                <a:cs typeface="Calibri"/>
              </a:rPr>
              <a:t>many </a:t>
            </a:r>
            <a:r>
              <a:rPr sz="3000" dirty="0">
                <a:latin typeface="Calibri"/>
                <a:cs typeface="Calibri"/>
              </a:rPr>
              <a:t>as </a:t>
            </a:r>
            <a:r>
              <a:rPr sz="3000" spc="-5" dirty="0">
                <a:latin typeface="Calibri"/>
                <a:cs typeface="Calibri"/>
              </a:rPr>
              <a:t>half </a:t>
            </a:r>
            <a:r>
              <a:rPr sz="3000" dirty="0">
                <a:latin typeface="Calibri"/>
                <a:cs typeface="Calibri"/>
              </a:rPr>
              <a:t>of </a:t>
            </a:r>
            <a:r>
              <a:rPr sz="3000" spc="-15" dirty="0">
                <a:latin typeface="Calibri"/>
                <a:cs typeface="Calibri"/>
              </a:rPr>
              <a:t>patients </a:t>
            </a:r>
            <a:r>
              <a:rPr sz="3000" spc="-5" dirty="0">
                <a:latin typeface="Calibri"/>
                <a:cs typeface="Calibri"/>
              </a:rPr>
              <a:t>with widely </a:t>
            </a:r>
            <a:r>
              <a:rPr sz="3000" spc="-20" dirty="0">
                <a:latin typeface="Calibri"/>
                <a:cs typeface="Calibri"/>
              </a:rPr>
              <a:t>invasive  </a:t>
            </a:r>
            <a:r>
              <a:rPr sz="3000" spc="-10" dirty="0">
                <a:latin typeface="Calibri"/>
                <a:cs typeface="Calibri"/>
              </a:rPr>
              <a:t>carcinomas </a:t>
            </a:r>
            <a:r>
              <a:rPr sz="3000" spc="-5" dirty="0">
                <a:latin typeface="Calibri"/>
                <a:cs typeface="Calibri"/>
              </a:rPr>
              <a:t>succumb </a:t>
            </a:r>
            <a:r>
              <a:rPr sz="3000" spc="-20" dirty="0">
                <a:latin typeface="Calibri"/>
                <a:cs typeface="Calibri"/>
              </a:rPr>
              <a:t>to </a:t>
            </a:r>
            <a:r>
              <a:rPr sz="3000" spc="-5" dirty="0">
                <a:latin typeface="Calibri"/>
                <a:cs typeface="Calibri"/>
              </a:rPr>
              <a:t>their disease within </a:t>
            </a:r>
            <a:r>
              <a:rPr sz="3000" dirty="0">
                <a:latin typeface="Calibri"/>
                <a:cs typeface="Calibri"/>
              </a:rPr>
              <a:t>10 </a:t>
            </a:r>
            <a:r>
              <a:rPr sz="3000" spc="-20" dirty="0">
                <a:latin typeface="Calibri"/>
                <a:cs typeface="Calibri"/>
              </a:rPr>
              <a:t>years,  </a:t>
            </a:r>
            <a:r>
              <a:rPr sz="3000" spc="-5" dirty="0">
                <a:latin typeface="Calibri"/>
                <a:cs typeface="Calibri"/>
              </a:rPr>
              <a:t>while less than </a:t>
            </a:r>
            <a:r>
              <a:rPr sz="3000" dirty="0">
                <a:latin typeface="Calibri"/>
                <a:cs typeface="Calibri"/>
              </a:rPr>
              <a:t>10% of </a:t>
            </a:r>
            <a:r>
              <a:rPr sz="3000" spc="-15" dirty="0">
                <a:latin typeface="Calibri"/>
                <a:cs typeface="Calibri"/>
              </a:rPr>
              <a:t>patients </a:t>
            </a:r>
            <a:r>
              <a:rPr sz="3000" spc="-5" dirty="0">
                <a:latin typeface="Calibri"/>
                <a:cs typeface="Calibri"/>
              </a:rPr>
              <a:t>with minimally</a:t>
            </a:r>
            <a:r>
              <a:rPr sz="3000" spc="-15" dirty="0">
                <a:latin typeface="Calibri"/>
                <a:cs typeface="Calibri"/>
              </a:rPr>
              <a:t> </a:t>
            </a:r>
            <a:r>
              <a:rPr sz="3000" spc="-20" dirty="0">
                <a:latin typeface="Calibri"/>
                <a:cs typeface="Calibri"/>
              </a:rPr>
              <a:t>invasive</a:t>
            </a:r>
            <a:endParaRPr sz="3000">
              <a:latin typeface="Calibri"/>
              <a:cs typeface="Calibri"/>
            </a:endParaRPr>
          </a:p>
          <a:p>
            <a:pPr marL="269875">
              <a:spcBef>
                <a:spcPts val="790"/>
              </a:spcBef>
            </a:pPr>
            <a:r>
              <a:rPr sz="3000" spc="-10" dirty="0">
                <a:latin typeface="Calibri"/>
                <a:cs typeface="Calibri"/>
              </a:rPr>
              <a:t>follicular carcinomas </a:t>
            </a:r>
            <a:r>
              <a:rPr sz="3000" spc="-5" dirty="0">
                <a:latin typeface="Calibri"/>
                <a:cs typeface="Calibri"/>
              </a:rPr>
              <a:t>die within the </a:t>
            </a:r>
            <a:r>
              <a:rPr sz="3000" dirty="0">
                <a:latin typeface="Calibri"/>
                <a:cs typeface="Calibri"/>
              </a:rPr>
              <a:t>same </a:t>
            </a:r>
            <a:r>
              <a:rPr sz="3000" spc="-5" dirty="0">
                <a:latin typeface="Calibri"/>
                <a:cs typeface="Calibri"/>
              </a:rPr>
              <a:t>time</a:t>
            </a:r>
            <a:r>
              <a:rPr sz="3000" spc="-50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span</a:t>
            </a:r>
            <a:r>
              <a:rPr sz="3000" spc="-5" dirty="0">
                <a:latin typeface="Arial Narrow"/>
                <a:cs typeface="Arial Narrow"/>
              </a:rPr>
              <a:t>.</a:t>
            </a:r>
            <a:endParaRPr sz="3000">
              <a:latin typeface="Arial Narrow"/>
              <a:cs typeface="Arial Narrow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623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639"/>
    </mc:Choice>
    <mc:Fallback>
      <p:transition spd="slow" advTm="38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62200" y="650112"/>
            <a:ext cx="10515600" cy="755591"/>
          </a:xfrm>
          <a:prstGeom prst="rect">
            <a:avLst/>
          </a:prstGeom>
        </p:spPr>
        <p:txBody>
          <a:bodyPr vert="horz" wrap="square" lIns="0" tIns="138684" rIns="0" bIns="0" rtlCol="0" anchor="ctr">
            <a:spAutoFit/>
          </a:bodyPr>
          <a:lstStyle/>
          <a:p>
            <a:pPr marL="3408045" marR="5080" indent="-2898775">
              <a:lnSpc>
                <a:spcPct val="100000"/>
              </a:lnSpc>
              <a:spcBef>
                <a:spcPts val="100"/>
              </a:spcBef>
            </a:pPr>
            <a:r>
              <a:rPr sz="4000" spc="-25" dirty="0"/>
              <a:t>Thyroid </a:t>
            </a:r>
            <a:r>
              <a:rPr sz="4000" spc="-5" dirty="0"/>
              <a:t>neoplasms </a:t>
            </a:r>
            <a:r>
              <a:rPr sz="4000" spc="-20" dirty="0"/>
              <a:t>present </a:t>
            </a:r>
            <a:r>
              <a:rPr sz="4000" spc="-5" dirty="0"/>
              <a:t>as single  nodules</a:t>
            </a:r>
            <a:endParaRPr sz="4000"/>
          </a:p>
        </p:txBody>
      </p:sp>
      <p:sp>
        <p:nvSpPr>
          <p:cNvPr id="3" name="object 3"/>
          <p:cNvSpPr/>
          <p:nvPr/>
        </p:nvSpPr>
        <p:spPr>
          <a:xfrm>
            <a:off x="3598461" y="2033515"/>
            <a:ext cx="5008727" cy="37804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888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457"/>
    </mc:Choice>
    <mc:Fallback>
      <p:transition spd="slow" advTm="36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5460" y="458724"/>
            <a:ext cx="4563110" cy="6959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Follicular</a:t>
            </a:r>
            <a:r>
              <a:rPr spc="-50" dirty="0"/>
              <a:t> </a:t>
            </a:r>
            <a:r>
              <a:rPr spc="-15" dirty="0"/>
              <a:t>carcinoma</a:t>
            </a:r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81200" y="2314575"/>
            <a:ext cx="8229600" cy="30972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137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189"/>
    </mc:Choice>
    <mc:Fallback>
      <p:transition spd="slow" advTm="38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92425" y="1600200"/>
            <a:ext cx="6407150" cy="45259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73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42"/>
    </mc:Choice>
    <mc:Fallback>
      <p:transition spd="slow" advTm="14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2739" y="237235"/>
            <a:ext cx="2876550" cy="48260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5" dirty="0">
                <a:latin typeface="Calibri"/>
                <a:cs typeface="Calibri"/>
              </a:rPr>
              <a:t>GENETIC</a:t>
            </a:r>
            <a:r>
              <a:rPr sz="3000" b="1" spc="-60" dirty="0">
                <a:latin typeface="Calibri"/>
                <a:cs typeface="Calibri"/>
              </a:rPr>
              <a:t> </a:t>
            </a:r>
            <a:r>
              <a:rPr sz="3000" b="1" spc="-50" dirty="0">
                <a:latin typeface="Calibri"/>
                <a:cs typeface="Calibri"/>
              </a:rPr>
              <a:t>FACTORS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02739" y="1227837"/>
            <a:ext cx="8930640" cy="5536565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97790">
              <a:spcBef>
                <a:spcPts val="890"/>
              </a:spcBef>
            </a:pPr>
            <a:r>
              <a:rPr sz="3000" b="1" spc="-10" dirty="0">
                <a:latin typeface="Calibri"/>
                <a:cs typeface="Calibri"/>
              </a:rPr>
              <a:t>Follicular </a:t>
            </a:r>
            <a:r>
              <a:rPr sz="3000" b="1" spc="-15" dirty="0">
                <a:latin typeface="Calibri"/>
                <a:cs typeface="Calibri"/>
              </a:rPr>
              <a:t>thyroid</a:t>
            </a:r>
            <a:r>
              <a:rPr sz="3000" b="1" spc="-10" dirty="0">
                <a:latin typeface="Calibri"/>
                <a:cs typeface="Calibri"/>
              </a:rPr>
              <a:t> carcinomas:</a:t>
            </a:r>
            <a:endParaRPr sz="3000">
              <a:latin typeface="Calibri"/>
              <a:cs typeface="Calibri"/>
            </a:endParaRPr>
          </a:p>
          <a:p>
            <a:pPr marL="463550" indent="-451484">
              <a:spcBef>
                <a:spcPts val="790"/>
              </a:spcBef>
              <a:buAutoNum type="alphaLcPeriod"/>
              <a:tabLst>
                <a:tab pos="463550" algn="l"/>
                <a:tab pos="464184" algn="l"/>
              </a:tabLst>
            </a:pPr>
            <a:r>
              <a:rPr sz="3000" spc="-15" dirty="0">
                <a:latin typeface="Calibri"/>
                <a:cs typeface="Calibri"/>
              </a:rPr>
              <a:t>Gain-of-function </a:t>
            </a:r>
            <a:r>
              <a:rPr sz="3000" spc="-10" dirty="0">
                <a:latin typeface="Calibri"/>
                <a:cs typeface="Calibri"/>
              </a:rPr>
              <a:t>point mutations </a:t>
            </a:r>
            <a:r>
              <a:rPr sz="3000" dirty="0">
                <a:latin typeface="Calibri"/>
                <a:cs typeface="Calibri"/>
              </a:rPr>
              <a:t>of </a:t>
            </a:r>
            <a:r>
              <a:rPr sz="3000" i="1" spc="-5" dirty="0">
                <a:solidFill>
                  <a:srgbClr val="FF0000"/>
                </a:solidFill>
                <a:latin typeface="Calibri"/>
                <a:cs typeface="Calibri"/>
              </a:rPr>
              <a:t>RAS </a:t>
            </a:r>
            <a:r>
              <a:rPr sz="3000" spc="-5" dirty="0">
                <a:solidFill>
                  <a:srgbClr val="FF0000"/>
                </a:solidFill>
                <a:latin typeface="Calibri"/>
                <a:cs typeface="Calibri"/>
              </a:rPr>
              <a:t>and</a:t>
            </a:r>
            <a:r>
              <a:rPr sz="3000" spc="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000" i="1" dirty="0">
                <a:solidFill>
                  <a:srgbClr val="FF0000"/>
                </a:solidFill>
                <a:latin typeface="Calibri"/>
                <a:cs typeface="Calibri"/>
              </a:rPr>
              <a:t>PIK3CA</a:t>
            </a:r>
            <a:r>
              <a:rPr sz="3000" i="1" dirty="0">
                <a:latin typeface="Calibri"/>
                <a:cs typeface="Calibri"/>
              </a:rPr>
              <a:t>,</a:t>
            </a:r>
            <a:endParaRPr sz="3000">
              <a:latin typeface="Calibri"/>
              <a:cs typeface="Calibri"/>
            </a:endParaRPr>
          </a:p>
          <a:p>
            <a:pPr marL="480695" indent="-468630">
              <a:spcBef>
                <a:spcPts val="700"/>
              </a:spcBef>
              <a:buClr>
                <a:srgbClr val="000000"/>
              </a:buClr>
              <a:buAutoNum type="alphaLcPeriod"/>
              <a:tabLst>
                <a:tab pos="480695" algn="l"/>
                <a:tab pos="481330" algn="l"/>
              </a:tabLst>
            </a:pPr>
            <a:r>
              <a:rPr sz="3000" spc="-10" dirty="0">
                <a:solidFill>
                  <a:srgbClr val="FF0000"/>
                </a:solidFill>
                <a:latin typeface="Calibri"/>
                <a:cs typeface="Calibri"/>
              </a:rPr>
              <a:t>Loss-of-function mutations </a:t>
            </a:r>
            <a:r>
              <a:rPr sz="3000" dirty="0">
                <a:solidFill>
                  <a:srgbClr val="FF0000"/>
                </a:solidFill>
                <a:latin typeface="Calibri"/>
                <a:cs typeface="Calibri"/>
              </a:rPr>
              <a:t>of </a:t>
            </a:r>
            <a:r>
              <a:rPr sz="3000" i="1" spc="-5" dirty="0">
                <a:solidFill>
                  <a:srgbClr val="FF0000"/>
                </a:solidFill>
                <a:latin typeface="Calibri"/>
                <a:cs typeface="Calibri"/>
              </a:rPr>
              <a:t>PTEN</a:t>
            </a:r>
            <a:r>
              <a:rPr sz="3000" i="1" spc="-5" dirty="0">
                <a:latin typeface="Calibri"/>
                <a:cs typeface="Calibri"/>
              </a:rPr>
              <a:t>, </a:t>
            </a:r>
            <a:r>
              <a:rPr sz="3000" dirty="0">
                <a:latin typeface="Calibri"/>
                <a:cs typeface="Calibri"/>
              </a:rPr>
              <a:t>a </a:t>
            </a:r>
            <a:r>
              <a:rPr sz="3000" spc="-10" dirty="0">
                <a:latin typeface="Calibri"/>
                <a:cs typeface="Calibri"/>
              </a:rPr>
              <a:t>suppressor</a:t>
            </a:r>
            <a:r>
              <a:rPr sz="3000" spc="-35" dirty="0">
                <a:latin typeface="Calibri"/>
                <a:cs typeface="Calibri"/>
              </a:rPr>
              <a:t> </a:t>
            </a:r>
            <a:r>
              <a:rPr sz="3000" spc="-15" dirty="0">
                <a:latin typeface="Calibri"/>
                <a:cs typeface="Calibri"/>
              </a:rPr>
              <a:t>gene</a:t>
            </a:r>
            <a:endParaRPr sz="3000">
              <a:latin typeface="Calibri"/>
              <a:cs typeface="Calibri"/>
            </a:endParaRPr>
          </a:p>
          <a:p>
            <a:pPr marL="355600" marR="97790" indent="-342900">
              <a:spcBef>
                <a:spcPts val="720"/>
              </a:spcBef>
              <a:buAutoNum type="alphaLcPeriod"/>
              <a:tabLst>
                <a:tab pos="355600" algn="l"/>
                <a:tab pos="6240780" algn="l"/>
              </a:tabLst>
            </a:pPr>
            <a:r>
              <a:rPr sz="3000" dirty="0">
                <a:latin typeface="Calibri"/>
                <a:cs typeface="Calibri"/>
              </a:rPr>
              <a:t>A </a:t>
            </a:r>
            <a:r>
              <a:rPr sz="3000" spc="-5" dirty="0">
                <a:latin typeface="Calibri"/>
                <a:cs typeface="Calibri"/>
              </a:rPr>
              <a:t>unique (</a:t>
            </a:r>
            <a:r>
              <a:rPr sz="3000" spc="-5" dirty="0">
                <a:solidFill>
                  <a:srgbClr val="FF0000"/>
                </a:solidFill>
                <a:latin typeface="Calibri"/>
                <a:cs typeface="Calibri"/>
              </a:rPr>
              <a:t>2;3)</a:t>
            </a:r>
            <a:r>
              <a:rPr sz="3000" spc="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000" spc="-15" dirty="0">
                <a:solidFill>
                  <a:srgbClr val="FF0000"/>
                </a:solidFill>
                <a:latin typeface="Calibri"/>
                <a:cs typeface="Calibri"/>
              </a:rPr>
              <a:t>translocation</a:t>
            </a:r>
            <a:r>
              <a:rPr sz="3000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000" spc="-15" dirty="0">
                <a:latin typeface="Calibri"/>
                <a:cs typeface="Calibri"/>
              </a:rPr>
              <a:t>presents	</a:t>
            </a:r>
            <a:r>
              <a:rPr sz="3000" spc="-5" dirty="0">
                <a:latin typeface="Calibri"/>
                <a:cs typeface="Calibri"/>
              </a:rPr>
              <a:t>in </a:t>
            </a:r>
            <a:r>
              <a:rPr sz="3000" dirty="0">
                <a:latin typeface="Calibri"/>
                <a:cs typeface="Calibri"/>
              </a:rPr>
              <a:t>one </a:t>
            </a:r>
            <a:r>
              <a:rPr sz="3000" spc="-15" dirty="0">
                <a:latin typeface="Calibri"/>
                <a:cs typeface="Calibri"/>
              </a:rPr>
              <a:t>third </a:t>
            </a:r>
            <a:r>
              <a:rPr sz="3000" spc="-20" dirty="0">
                <a:latin typeface="Calibri"/>
                <a:cs typeface="Calibri"/>
              </a:rPr>
              <a:t>to  </a:t>
            </a:r>
            <a:r>
              <a:rPr sz="3000" dirty="0">
                <a:latin typeface="Calibri"/>
                <a:cs typeface="Calibri"/>
              </a:rPr>
              <a:t>one </a:t>
            </a:r>
            <a:r>
              <a:rPr sz="3000" spc="-5" dirty="0">
                <a:latin typeface="Calibri"/>
                <a:cs typeface="Calibri"/>
              </a:rPr>
              <a:t>half </a:t>
            </a:r>
            <a:r>
              <a:rPr sz="3000" dirty="0">
                <a:latin typeface="Calibri"/>
                <a:cs typeface="Calibri"/>
              </a:rPr>
              <a:t>of </a:t>
            </a:r>
            <a:r>
              <a:rPr sz="3000" spc="-10" dirty="0">
                <a:latin typeface="Calibri"/>
                <a:cs typeface="Calibri"/>
              </a:rPr>
              <a:t>follicular carcinomas </a:t>
            </a:r>
            <a:r>
              <a:rPr sz="3000" spc="-5" dirty="0">
                <a:latin typeface="Calibri"/>
                <a:cs typeface="Calibri"/>
              </a:rPr>
              <a:t>which </a:t>
            </a:r>
            <a:r>
              <a:rPr sz="3000" spc="-20" dirty="0">
                <a:latin typeface="Calibri"/>
                <a:cs typeface="Calibri"/>
              </a:rPr>
              <a:t>creates </a:t>
            </a:r>
            <a:r>
              <a:rPr sz="3000" dirty="0">
                <a:latin typeface="Calibri"/>
                <a:cs typeface="Calibri"/>
              </a:rPr>
              <a:t>a </a:t>
            </a:r>
            <a:r>
              <a:rPr sz="3000" b="1" spc="-5" dirty="0">
                <a:latin typeface="Calibri"/>
                <a:cs typeface="Calibri"/>
              </a:rPr>
              <a:t>fusion  </a:t>
            </a:r>
            <a:r>
              <a:rPr sz="3000" b="1" spc="-10" dirty="0">
                <a:latin typeface="Calibri"/>
                <a:cs typeface="Calibri"/>
              </a:rPr>
              <a:t>gene </a:t>
            </a:r>
            <a:r>
              <a:rPr sz="3000" b="1" spc="-5" dirty="0">
                <a:latin typeface="Calibri"/>
                <a:cs typeface="Calibri"/>
              </a:rPr>
              <a:t>composed of portions of </a:t>
            </a:r>
            <a:r>
              <a:rPr sz="3000" b="1" i="1" spc="-40" dirty="0">
                <a:latin typeface="Calibri"/>
                <a:cs typeface="Calibri"/>
              </a:rPr>
              <a:t>PAX8</a:t>
            </a:r>
            <a:r>
              <a:rPr sz="3000" b="1" spc="-40" dirty="0">
                <a:latin typeface="Calibri"/>
                <a:cs typeface="Calibri"/>
              </a:rPr>
              <a:t>, </a:t>
            </a:r>
            <a:r>
              <a:rPr sz="3000" b="1" dirty="0">
                <a:latin typeface="Calibri"/>
                <a:cs typeface="Calibri"/>
              </a:rPr>
              <a:t>a </a:t>
            </a:r>
            <a:r>
              <a:rPr sz="3000" b="1" spc="-10" dirty="0">
                <a:latin typeface="Calibri"/>
                <a:cs typeface="Calibri"/>
              </a:rPr>
              <a:t>gene that </a:t>
            </a:r>
            <a:r>
              <a:rPr sz="3000" b="1" spc="-5" dirty="0">
                <a:latin typeface="Calibri"/>
                <a:cs typeface="Calibri"/>
              </a:rPr>
              <a:t>is  </a:t>
            </a:r>
            <a:r>
              <a:rPr sz="3000" b="1" spc="-10" dirty="0">
                <a:latin typeface="Calibri"/>
                <a:cs typeface="Calibri"/>
              </a:rPr>
              <a:t>important </a:t>
            </a:r>
            <a:r>
              <a:rPr sz="3000" b="1" dirty="0">
                <a:latin typeface="Calibri"/>
                <a:cs typeface="Calibri"/>
              </a:rPr>
              <a:t>in </a:t>
            </a:r>
            <a:r>
              <a:rPr sz="3000" b="1" spc="-15" dirty="0">
                <a:latin typeface="Calibri"/>
                <a:cs typeface="Calibri"/>
              </a:rPr>
              <a:t>thyroid </a:t>
            </a:r>
            <a:r>
              <a:rPr sz="3000" b="1" spc="-10" dirty="0">
                <a:latin typeface="Calibri"/>
                <a:cs typeface="Calibri"/>
              </a:rPr>
              <a:t>development, </a:t>
            </a:r>
            <a:r>
              <a:rPr sz="3000" b="1" spc="-5" dirty="0">
                <a:latin typeface="Calibri"/>
                <a:cs typeface="Calibri"/>
              </a:rPr>
              <a:t>and the  </a:t>
            </a:r>
            <a:r>
              <a:rPr sz="3000" b="1" spc="-15" dirty="0">
                <a:latin typeface="Calibri"/>
                <a:cs typeface="Calibri"/>
              </a:rPr>
              <a:t>peroxisome </a:t>
            </a:r>
            <a:r>
              <a:rPr sz="3000" b="1" spc="-25" dirty="0">
                <a:latin typeface="Calibri"/>
                <a:cs typeface="Calibri"/>
              </a:rPr>
              <a:t>proliferator-activated </a:t>
            </a:r>
            <a:r>
              <a:rPr sz="3000" b="1" spc="-15" dirty="0">
                <a:latin typeface="Calibri"/>
                <a:cs typeface="Calibri"/>
              </a:rPr>
              <a:t>receptor </a:t>
            </a:r>
            <a:r>
              <a:rPr sz="3000" b="1" spc="-10" dirty="0">
                <a:latin typeface="Calibri"/>
                <a:cs typeface="Calibri"/>
              </a:rPr>
              <a:t>gene  </a:t>
            </a:r>
            <a:r>
              <a:rPr sz="3000" b="1" spc="-25" dirty="0">
                <a:latin typeface="Calibri"/>
                <a:cs typeface="Calibri"/>
              </a:rPr>
              <a:t>(</a:t>
            </a:r>
            <a:r>
              <a:rPr sz="3000" b="1" i="1" spc="-25" dirty="0">
                <a:latin typeface="Calibri"/>
                <a:cs typeface="Calibri"/>
              </a:rPr>
              <a:t>PPARG</a:t>
            </a:r>
            <a:r>
              <a:rPr sz="3000" b="1" spc="-25" dirty="0">
                <a:latin typeface="Calibri"/>
                <a:cs typeface="Calibri"/>
              </a:rPr>
              <a:t>), </a:t>
            </a:r>
            <a:r>
              <a:rPr sz="3000" b="1" spc="-5" dirty="0">
                <a:latin typeface="Calibri"/>
                <a:cs typeface="Calibri"/>
              </a:rPr>
              <a:t>whose </a:t>
            </a:r>
            <a:r>
              <a:rPr sz="3000" b="1" spc="-10" dirty="0">
                <a:latin typeface="Calibri"/>
                <a:cs typeface="Calibri"/>
              </a:rPr>
              <a:t>product </a:t>
            </a:r>
            <a:r>
              <a:rPr sz="3000" b="1" spc="-5" dirty="0">
                <a:latin typeface="Calibri"/>
                <a:cs typeface="Calibri"/>
              </a:rPr>
              <a:t>is </a:t>
            </a:r>
            <a:r>
              <a:rPr sz="3000" b="1" dirty="0">
                <a:latin typeface="Calibri"/>
                <a:cs typeface="Calibri"/>
              </a:rPr>
              <a:t>a </a:t>
            </a:r>
            <a:r>
              <a:rPr sz="3000" b="1" spc="-5" dirty="0">
                <a:latin typeface="Calibri"/>
                <a:cs typeface="Calibri"/>
              </a:rPr>
              <a:t>nuclear </a:t>
            </a:r>
            <a:r>
              <a:rPr sz="3000" b="1" spc="-15" dirty="0">
                <a:latin typeface="Calibri"/>
                <a:cs typeface="Calibri"/>
              </a:rPr>
              <a:t>receptor  implicated </a:t>
            </a:r>
            <a:r>
              <a:rPr sz="3000" b="1" dirty="0">
                <a:latin typeface="Calibri"/>
                <a:cs typeface="Calibri"/>
              </a:rPr>
              <a:t>in </a:t>
            </a:r>
            <a:r>
              <a:rPr sz="3000" b="1" spc="-5" dirty="0">
                <a:latin typeface="Calibri"/>
                <a:cs typeface="Calibri"/>
              </a:rPr>
              <a:t>cell</a:t>
            </a:r>
            <a:r>
              <a:rPr sz="3000" b="1" dirty="0">
                <a:latin typeface="Calibri"/>
                <a:cs typeface="Calibri"/>
              </a:rPr>
              <a:t> </a:t>
            </a:r>
            <a:r>
              <a:rPr sz="3000" b="1" spc="-15" dirty="0">
                <a:latin typeface="Calibri"/>
                <a:cs typeface="Calibri"/>
              </a:rPr>
              <a:t>differentiation</a:t>
            </a:r>
            <a:endParaRPr sz="3000">
              <a:latin typeface="Calibri"/>
              <a:cs typeface="Calibri"/>
            </a:endParaRPr>
          </a:p>
          <a:p>
            <a:pPr marL="12700">
              <a:spcBef>
                <a:spcPts val="790"/>
              </a:spcBef>
            </a:pPr>
            <a:r>
              <a:rPr sz="3000" dirty="0">
                <a:latin typeface="Calibri"/>
                <a:cs typeface="Calibri"/>
              </a:rPr>
              <a:t>,</a:t>
            </a:r>
            <a:endParaRPr sz="3000">
              <a:latin typeface="Calibri"/>
              <a:cs typeface="Calibri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999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306"/>
    </mc:Choice>
    <mc:Fallback>
      <p:transition spd="slow" advTm="36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77339" y="645668"/>
            <a:ext cx="9010650" cy="510349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5095">
              <a:spcBef>
                <a:spcPts val="480"/>
              </a:spcBef>
            </a:pPr>
            <a:r>
              <a:rPr sz="3000" u="heavy" spc="-5" dirty="0">
                <a:uFill>
                  <a:solidFill>
                    <a:srgbClr val="000000"/>
                  </a:solidFill>
                </a:uFill>
                <a:latin typeface="Arial Narrow"/>
                <a:cs typeface="Arial Narrow"/>
              </a:rPr>
              <a:t>3. </a:t>
            </a:r>
            <a:r>
              <a:rPr sz="30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Anaplastic</a:t>
            </a:r>
            <a:r>
              <a:rPr sz="30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30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Carcinoma</a:t>
            </a:r>
            <a:endParaRPr sz="3000">
              <a:latin typeface="Calibri"/>
              <a:cs typeface="Calibri"/>
            </a:endParaRPr>
          </a:p>
          <a:p>
            <a:pPr marL="410845" indent="-373380">
              <a:spcBef>
                <a:spcPts val="385"/>
              </a:spcBef>
              <a:buChar char="-"/>
              <a:tabLst>
                <a:tab pos="410845" algn="l"/>
                <a:tab pos="411480" algn="l"/>
                <a:tab pos="7113905" algn="l"/>
              </a:tabLst>
            </a:pPr>
            <a:r>
              <a:rPr sz="3000" spc="-15" dirty="0">
                <a:latin typeface="Calibri"/>
                <a:cs typeface="Calibri"/>
              </a:rPr>
              <a:t>Are </a:t>
            </a:r>
            <a:r>
              <a:rPr sz="3000" spc="-20" dirty="0">
                <a:solidFill>
                  <a:srgbClr val="FF0000"/>
                </a:solidFill>
                <a:latin typeface="Calibri"/>
                <a:cs typeface="Calibri"/>
              </a:rPr>
              <a:t>undifferentiated </a:t>
            </a:r>
            <a:r>
              <a:rPr sz="3000" spc="-10" dirty="0">
                <a:latin typeface="Calibri"/>
                <a:cs typeface="Calibri"/>
              </a:rPr>
              <a:t>tumors </a:t>
            </a:r>
            <a:r>
              <a:rPr sz="3000" dirty="0">
                <a:latin typeface="Calibri"/>
                <a:cs typeface="Calibri"/>
              </a:rPr>
              <a:t>of</a:t>
            </a:r>
            <a:r>
              <a:rPr sz="3000" spc="45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the </a:t>
            </a:r>
            <a:r>
              <a:rPr sz="3000" spc="-20" dirty="0">
                <a:latin typeface="Calibri"/>
                <a:cs typeface="Calibri"/>
              </a:rPr>
              <a:t>thyroid	</a:t>
            </a:r>
            <a:r>
              <a:rPr sz="3000" spc="-5" dirty="0">
                <a:latin typeface="Calibri"/>
                <a:cs typeface="Calibri"/>
              </a:rPr>
              <a:t>epithelium,</a:t>
            </a:r>
            <a:endParaRPr sz="3000">
              <a:latin typeface="Calibri"/>
              <a:cs typeface="Calibri"/>
            </a:endParaRPr>
          </a:p>
          <a:p>
            <a:pPr marL="410845" indent="-373380">
              <a:spcBef>
                <a:spcPts val="315"/>
              </a:spcBef>
              <a:buChar char="-"/>
              <a:tabLst>
                <a:tab pos="410845" algn="l"/>
                <a:tab pos="411480" algn="l"/>
              </a:tabLst>
            </a:pPr>
            <a:r>
              <a:rPr sz="3000" spc="-5" dirty="0">
                <a:latin typeface="Calibri"/>
                <a:cs typeface="Calibri"/>
              </a:rPr>
              <a:t>The mean </a:t>
            </a:r>
            <a:r>
              <a:rPr sz="3000" spc="-10" dirty="0">
                <a:latin typeface="Calibri"/>
                <a:cs typeface="Calibri"/>
              </a:rPr>
              <a:t>age </a:t>
            </a:r>
            <a:r>
              <a:rPr sz="3000" dirty="0">
                <a:latin typeface="Calibri"/>
                <a:cs typeface="Calibri"/>
              </a:rPr>
              <a:t>of </a:t>
            </a:r>
            <a:r>
              <a:rPr sz="3000" dirty="0">
                <a:solidFill>
                  <a:srgbClr val="FF0000"/>
                </a:solidFill>
                <a:latin typeface="Calibri"/>
                <a:cs typeface="Calibri"/>
              </a:rPr>
              <a:t>65</a:t>
            </a:r>
            <a:r>
              <a:rPr sz="3000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000" spc="-20" dirty="0">
                <a:solidFill>
                  <a:srgbClr val="FF0000"/>
                </a:solidFill>
                <a:latin typeface="Calibri"/>
                <a:cs typeface="Calibri"/>
              </a:rPr>
              <a:t>years.</a:t>
            </a:r>
            <a:endParaRPr sz="3000">
              <a:latin typeface="Calibri"/>
              <a:cs typeface="Calibri"/>
            </a:endParaRPr>
          </a:p>
          <a:p>
            <a:pPr marL="410845" indent="-373380">
              <a:spcBef>
                <a:spcPts val="384"/>
              </a:spcBef>
              <a:buChar char="-"/>
              <a:tabLst>
                <a:tab pos="410845" algn="l"/>
                <a:tab pos="411480" algn="l"/>
              </a:tabLst>
            </a:pPr>
            <a:r>
              <a:rPr sz="3000" spc="-10" dirty="0">
                <a:latin typeface="Calibri"/>
                <a:cs typeface="Calibri"/>
              </a:rPr>
              <a:t>They </a:t>
            </a:r>
            <a:r>
              <a:rPr sz="3000" spc="-15" dirty="0">
                <a:latin typeface="Calibri"/>
                <a:cs typeface="Calibri"/>
              </a:rPr>
              <a:t>are </a:t>
            </a:r>
            <a:r>
              <a:rPr sz="3000" spc="-10" dirty="0">
                <a:solidFill>
                  <a:srgbClr val="FF0000"/>
                </a:solidFill>
                <a:latin typeface="Calibri"/>
                <a:cs typeface="Calibri"/>
              </a:rPr>
              <a:t>aggressive</a:t>
            </a:r>
            <a:r>
              <a:rPr sz="3000" spc="-10" dirty="0">
                <a:latin typeface="Calibri"/>
                <a:cs typeface="Calibri"/>
              </a:rPr>
              <a:t>, </a:t>
            </a:r>
            <a:r>
              <a:rPr sz="3000" spc="-5" dirty="0">
                <a:latin typeface="Calibri"/>
                <a:cs typeface="Calibri"/>
              </a:rPr>
              <a:t>with </a:t>
            </a:r>
            <a:r>
              <a:rPr sz="3000" dirty="0">
                <a:latin typeface="Calibri"/>
                <a:cs typeface="Calibri"/>
              </a:rPr>
              <a:t>a </a:t>
            </a:r>
            <a:r>
              <a:rPr sz="3000" spc="-10" dirty="0">
                <a:latin typeface="Calibri"/>
                <a:cs typeface="Calibri"/>
              </a:rPr>
              <a:t>mortality </a:t>
            </a:r>
            <a:r>
              <a:rPr sz="3000" spc="-35" dirty="0">
                <a:latin typeface="Calibri"/>
                <a:cs typeface="Calibri"/>
              </a:rPr>
              <a:t>rate </a:t>
            </a:r>
            <a:r>
              <a:rPr sz="3000" dirty="0">
                <a:latin typeface="Calibri"/>
                <a:cs typeface="Calibri"/>
              </a:rPr>
              <a:t>of</a:t>
            </a:r>
            <a:r>
              <a:rPr sz="3000" spc="45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100%.</a:t>
            </a:r>
            <a:endParaRPr sz="3000">
              <a:latin typeface="Calibri"/>
              <a:cs typeface="Calibri"/>
            </a:endParaRPr>
          </a:p>
          <a:p>
            <a:pPr marL="325120" marR="190500" indent="-325120">
              <a:lnSpc>
                <a:spcPct val="90300"/>
              </a:lnSpc>
              <a:spcBef>
                <a:spcPts val="660"/>
              </a:spcBef>
              <a:buChar char="-"/>
              <a:tabLst>
                <a:tab pos="325120" algn="l"/>
                <a:tab pos="325755" algn="l"/>
              </a:tabLst>
            </a:pPr>
            <a:r>
              <a:rPr sz="3000" spc="-20" dirty="0">
                <a:latin typeface="Calibri"/>
                <a:cs typeface="Calibri"/>
              </a:rPr>
              <a:t>Approximately </a:t>
            </a:r>
            <a:r>
              <a:rPr sz="3000" dirty="0">
                <a:latin typeface="Calibri"/>
                <a:cs typeface="Calibri"/>
              </a:rPr>
              <a:t>a </a:t>
            </a:r>
            <a:r>
              <a:rPr sz="3000" spc="-10" dirty="0">
                <a:latin typeface="Calibri"/>
                <a:cs typeface="Calibri"/>
              </a:rPr>
              <a:t>quarter </a:t>
            </a:r>
            <a:r>
              <a:rPr sz="3000" dirty="0">
                <a:latin typeface="Calibri"/>
                <a:cs typeface="Calibri"/>
              </a:rPr>
              <a:t>of </a:t>
            </a:r>
            <a:r>
              <a:rPr sz="3000" spc="-15" dirty="0">
                <a:latin typeface="Calibri"/>
                <a:cs typeface="Calibri"/>
              </a:rPr>
              <a:t>patients </a:t>
            </a:r>
            <a:r>
              <a:rPr sz="3000" spc="-25" dirty="0">
                <a:latin typeface="Calibri"/>
                <a:cs typeface="Calibri"/>
              </a:rPr>
              <a:t>have </a:t>
            </a:r>
            <a:r>
              <a:rPr sz="3000" dirty="0">
                <a:latin typeface="Calibri"/>
                <a:cs typeface="Calibri"/>
              </a:rPr>
              <a:t>a </a:t>
            </a:r>
            <a:r>
              <a:rPr sz="3000" spc="-15" dirty="0">
                <a:latin typeface="Calibri"/>
                <a:cs typeface="Calibri"/>
              </a:rPr>
              <a:t>past </a:t>
            </a:r>
            <a:r>
              <a:rPr sz="3000" spc="-10" dirty="0">
                <a:latin typeface="Calibri"/>
                <a:cs typeface="Calibri"/>
              </a:rPr>
              <a:t>history  </a:t>
            </a:r>
            <a:r>
              <a:rPr sz="3000" dirty="0">
                <a:latin typeface="Calibri"/>
                <a:cs typeface="Calibri"/>
              </a:rPr>
              <a:t>a </a:t>
            </a:r>
            <a:r>
              <a:rPr sz="3000" spc="-20" dirty="0">
                <a:latin typeface="Calibri"/>
                <a:cs typeface="Calibri"/>
              </a:rPr>
              <a:t>well-differentiated </a:t>
            </a:r>
            <a:r>
              <a:rPr sz="3000" spc="-10" dirty="0">
                <a:latin typeface="Calibri"/>
                <a:cs typeface="Calibri"/>
              </a:rPr>
              <a:t>carcinoma, </a:t>
            </a:r>
            <a:r>
              <a:rPr sz="3000" spc="-5" dirty="0">
                <a:latin typeface="Calibri"/>
                <a:cs typeface="Calibri"/>
              </a:rPr>
              <a:t>and </a:t>
            </a:r>
            <a:r>
              <a:rPr sz="3000" dirty="0">
                <a:latin typeface="Calibri"/>
                <a:cs typeface="Calibri"/>
              </a:rPr>
              <a:t>a 1/4</a:t>
            </a:r>
            <a:r>
              <a:rPr sz="3000" baseline="25000" dirty="0">
                <a:latin typeface="Calibri"/>
                <a:cs typeface="Calibri"/>
              </a:rPr>
              <a:t>th </a:t>
            </a:r>
            <a:r>
              <a:rPr sz="3000" spc="-5" dirty="0">
                <a:latin typeface="Calibri"/>
                <a:cs typeface="Calibri"/>
              </a:rPr>
              <a:t>harbor </a:t>
            </a:r>
            <a:r>
              <a:rPr sz="3000" dirty="0">
                <a:latin typeface="Calibri"/>
                <a:cs typeface="Calibri"/>
              </a:rPr>
              <a:t>a  </a:t>
            </a:r>
            <a:r>
              <a:rPr sz="3000" spc="-20" dirty="0">
                <a:latin typeface="Calibri"/>
                <a:cs typeface="Calibri"/>
              </a:rPr>
              <a:t>well-differentiated </a:t>
            </a:r>
            <a:r>
              <a:rPr sz="3000" spc="-5" dirty="0">
                <a:latin typeface="Calibri"/>
                <a:cs typeface="Calibri"/>
              </a:rPr>
              <a:t>tumor in the </a:t>
            </a:r>
            <a:r>
              <a:rPr sz="3000" spc="-15" dirty="0">
                <a:latin typeface="Calibri"/>
                <a:cs typeface="Calibri"/>
              </a:rPr>
              <a:t>resected </a:t>
            </a:r>
            <a:r>
              <a:rPr sz="3000" spc="-10" dirty="0">
                <a:latin typeface="Calibri"/>
                <a:cs typeface="Calibri"/>
              </a:rPr>
              <a:t>specimen.</a:t>
            </a:r>
            <a:endParaRPr sz="3000">
              <a:latin typeface="Calibri"/>
              <a:cs typeface="Calibri"/>
            </a:endParaRPr>
          </a:p>
          <a:p>
            <a:pPr marL="381000" marR="30480" indent="-342900">
              <a:lnSpc>
                <a:spcPct val="90000"/>
              </a:lnSpc>
              <a:spcBef>
                <a:spcPts val="745"/>
              </a:spcBef>
              <a:buChar char="-"/>
              <a:tabLst>
                <a:tab pos="380365" algn="l"/>
                <a:tab pos="381000" algn="l"/>
                <a:tab pos="2720975" algn="l"/>
              </a:tabLst>
            </a:pPr>
            <a:r>
              <a:rPr sz="3000" spc="-20" dirty="0">
                <a:solidFill>
                  <a:srgbClr val="FF0000"/>
                </a:solidFill>
                <a:latin typeface="Calibri"/>
                <a:cs typeface="Calibri"/>
              </a:rPr>
              <a:t>Metastases to distant </a:t>
            </a:r>
            <a:r>
              <a:rPr sz="3000" spc="-15" dirty="0">
                <a:solidFill>
                  <a:srgbClr val="FF0000"/>
                </a:solidFill>
                <a:latin typeface="Calibri"/>
                <a:cs typeface="Calibri"/>
              </a:rPr>
              <a:t>sites are </a:t>
            </a:r>
            <a:r>
              <a:rPr sz="3000" spc="-5" dirty="0">
                <a:solidFill>
                  <a:srgbClr val="FF0000"/>
                </a:solidFill>
                <a:latin typeface="Calibri"/>
                <a:cs typeface="Calibri"/>
              </a:rPr>
              <a:t>common</a:t>
            </a:r>
            <a:r>
              <a:rPr sz="3000" spc="-5" dirty="0">
                <a:latin typeface="Calibri"/>
                <a:cs typeface="Calibri"/>
              </a:rPr>
              <a:t>, but </a:t>
            </a:r>
            <a:r>
              <a:rPr sz="3000" b="1" spc="-10" dirty="0">
                <a:latin typeface="Calibri"/>
                <a:cs typeface="Calibri"/>
              </a:rPr>
              <a:t>death  </a:t>
            </a:r>
            <a:r>
              <a:rPr sz="3000" b="1" spc="-15" dirty="0">
                <a:latin typeface="Calibri"/>
                <a:cs typeface="Calibri"/>
              </a:rPr>
              <a:t>occurs </a:t>
            </a:r>
            <a:r>
              <a:rPr sz="3000" b="1" spc="-5" dirty="0">
                <a:latin typeface="Calibri"/>
                <a:cs typeface="Calibri"/>
              </a:rPr>
              <a:t>in </a:t>
            </a:r>
            <a:r>
              <a:rPr sz="3000" b="1" dirty="0">
                <a:latin typeface="Calibri"/>
                <a:cs typeface="Calibri"/>
              </a:rPr>
              <a:t>less </a:t>
            </a:r>
            <a:r>
              <a:rPr sz="3000" b="1" spc="-5" dirty="0">
                <a:latin typeface="Calibri"/>
                <a:cs typeface="Calibri"/>
              </a:rPr>
              <a:t>than </a:t>
            </a:r>
            <a:r>
              <a:rPr sz="3000" b="1" dirty="0">
                <a:latin typeface="Calibri"/>
                <a:cs typeface="Calibri"/>
              </a:rPr>
              <a:t>1 </a:t>
            </a:r>
            <a:r>
              <a:rPr sz="3000" b="1" spc="-15" dirty="0">
                <a:latin typeface="Calibri"/>
                <a:cs typeface="Calibri"/>
              </a:rPr>
              <a:t>year </a:t>
            </a:r>
            <a:r>
              <a:rPr sz="3000" b="1" spc="-5" dirty="0">
                <a:latin typeface="Calibri"/>
                <a:cs typeface="Calibri"/>
              </a:rPr>
              <a:t>as </a:t>
            </a:r>
            <a:r>
              <a:rPr sz="3000" b="1" dirty="0">
                <a:latin typeface="Calibri"/>
                <a:cs typeface="Calibri"/>
              </a:rPr>
              <a:t>a </a:t>
            </a:r>
            <a:r>
              <a:rPr sz="3000" b="1" spc="-10" dirty="0">
                <a:latin typeface="Calibri"/>
                <a:cs typeface="Calibri"/>
              </a:rPr>
              <a:t>result </a:t>
            </a:r>
            <a:r>
              <a:rPr sz="3000" b="1" spc="-5" dirty="0">
                <a:latin typeface="Calibri"/>
                <a:cs typeface="Calibri"/>
              </a:rPr>
              <a:t>of </a:t>
            </a:r>
            <a:r>
              <a:rPr sz="3000" b="1" spc="-10" dirty="0">
                <a:latin typeface="Calibri"/>
                <a:cs typeface="Calibri"/>
              </a:rPr>
              <a:t>aggressive local  growth</a:t>
            </a:r>
            <a:r>
              <a:rPr sz="3000" b="1" dirty="0">
                <a:latin typeface="Calibri"/>
                <a:cs typeface="Calibri"/>
              </a:rPr>
              <a:t> </a:t>
            </a:r>
            <a:r>
              <a:rPr sz="3000" b="1" spc="-5" dirty="0">
                <a:latin typeface="Calibri"/>
                <a:cs typeface="Calibri"/>
              </a:rPr>
              <a:t>which	</a:t>
            </a:r>
            <a:r>
              <a:rPr sz="3000" b="1" spc="-10" dirty="0">
                <a:latin typeface="Calibri"/>
                <a:cs typeface="Calibri"/>
              </a:rPr>
              <a:t>compromise </a:t>
            </a:r>
            <a:r>
              <a:rPr sz="3000" b="1" spc="-5" dirty="0">
                <a:latin typeface="Calibri"/>
                <a:cs typeface="Calibri"/>
              </a:rPr>
              <a:t>of </a:t>
            </a:r>
            <a:r>
              <a:rPr sz="3000" b="1" spc="-10" dirty="0">
                <a:latin typeface="Calibri"/>
                <a:cs typeface="Calibri"/>
              </a:rPr>
              <a:t>vital structures </a:t>
            </a:r>
            <a:r>
              <a:rPr sz="3000" b="1" dirty="0">
                <a:latin typeface="Calibri"/>
                <a:cs typeface="Calibri"/>
              </a:rPr>
              <a:t>in </a:t>
            </a:r>
            <a:r>
              <a:rPr sz="3000" b="1" spc="-5" dirty="0">
                <a:latin typeface="Calibri"/>
                <a:cs typeface="Calibri"/>
              </a:rPr>
              <a:t>the  neck.</a:t>
            </a:r>
            <a:endParaRPr sz="3000">
              <a:latin typeface="Calibri"/>
              <a:cs typeface="Calibri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95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352"/>
    </mc:Choice>
    <mc:Fallback>
      <p:transition spd="slow" advTm="73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2739" y="541019"/>
            <a:ext cx="3072130" cy="51308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5" dirty="0">
                <a:latin typeface="Calibri"/>
                <a:cs typeface="Calibri"/>
              </a:rPr>
              <a:t>GENETIC</a:t>
            </a:r>
            <a:r>
              <a:rPr sz="3200" b="1" spc="-35" dirty="0">
                <a:latin typeface="Calibri"/>
                <a:cs typeface="Calibri"/>
              </a:rPr>
              <a:t> </a:t>
            </a:r>
            <a:r>
              <a:rPr sz="3200" b="1" spc="-50" dirty="0">
                <a:latin typeface="Calibri"/>
                <a:cs typeface="Calibri"/>
              </a:rPr>
              <a:t>FACTORS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02740" y="1708404"/>
            <a:ext cx="7375525" cy="2659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775">
              <a:spcBef>
                <a:spcPts val="100"/>
              </a:spcBef>
            </a:pPr>
            <a:r>
              <a:rPr sz="3200" b="1" spc="-10" dirty="0">
                <a:latin typeface="Calibri"/>
                <a:cs typeface="Calibri"/>
              </a:rPr>
              <a:t>Anaplastic carcinomas:</a:t>
            </a:r>
            <a:endParaRPr sz="3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4400">
              <a:latin typeface="Calibri"/>
              <a:cs typeface="Calibri"/>
            </a:endParaRPr>
          </a:p>
          <a:p>
            <a:pPr marL="355600" marR="5080" indent="-342900">
              <a:spcBef>
                <a:spcPts val="5"/>
              </a:spcBef>
              <a:tabLst>
                <a:tab pos="3583940" algn="l"/>
              </a:tabLst>
            </a:pPr>
            <a:r>
              <a:rPr sz="3200" spc="-10" dirty="0">
                <a:latin typeface="Calibri"/>
                <a:cs typeface="Calibri"/>
              </a:rPr>
              <a:t>Inactivation</a:t>
            </a:r>
            <a:r>
              <a:rPr sz="3200" spc="2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of</a:t>
            </a:r>
            <a:r>
              <a:rPr sz="3200" spc="20" dirty="0">
                <a:latin typeface="Calibri"/>
                <a:cs typeface="Calibri"/>
              </a:rPr>
              <a:t> </a:t>
            </a:r>
            <a:r>
              <a:rPr sz="3200" i="1" spc="-5" dirty="0">
                <a:solidFill>
                  <a:srgbClr val="FF0000"/>
                </a:solidFill>
                <a:latin typeface="Calibri"/>
                <a:cs typeface="Calibri"/>
              </a:rPr>
              <a:t>TP53</a:t>
            </a:r>
            <a:r>
              <a:rPr sz="3200" spc="-5" dirty="0">
                <a:solidFill>
                  <a:srgbClr val="FF0000"/>
                </a:solidFill>
                <a:latin typeface="Calibri"/>
                <a:cs typeface="Calibri"/>
              </a:rPr>
              <a:t>,	</a:t>
            </a:r>
            <a:r>
              <a:rPr sz="3200" spc="-15" dirty="0">
                <a:latin typeface="Calibri"/>
                <a:cs typeface="Calibri"/>
              </a:rPr>
              <a:t>restricted to </a:t>
            </a:r>
            <a:r>
              <a:rPr sz="3200" spc="-5" dirty="0">
                <a:latin typeface="Calibri"/>
                <a:cs typeface="Calibri"/>
              </a:rPr>
              <a:t>anaplastic  </a:t>
            </a:r>
            <a:r>
              <a:rPr sz="3200" spc="-10" dirty="0">
                <a:latin typeface="Calibri"/>
                <a:cs typeface="Calibri"/>
              </a:rPr>
              <a:t>carcinomas </a:t>
            </a:r>
            <a:r>
              <a:rPr sz="3200" dirty="0">
                <a:latin typeface="Calibri"/>
                <a:cs typeface="Calibri"/>
              </a:rPr>
              <a:t>and </a:t>
            </a:r>
            <a:r>
              <a:rPr sz="3200" spc="-20" dirty="0">
                <a:latin typeface="Calibri"/>
                <a:cs typeface="Calibri"/>
              </a:rPr>
              <a:t>may </a:t>
            </a:r>
            <a:r>
              <a:rPr sz="3200" dirty="0">
                <a:latin typeface="Calibri"/>
                <a:cs typeface="Calibri"/>
              </a:rPr>
              <a:t>also </a:t>
            </a:r>
            <a:r>
              <a:rPr sz="3200" spc="-20" dirty="0">
                <a:latin typeface="Calibri"/>
                <a:cs typeface="Calibri"/>
              </a:rPr>
              <a:t>relate </a:t>
            </a:r>
            <a:r>
              <a:rPr sz="3200" spc="-15" dirty="0">
                <a:latin typeface="Calibri"/>
                <a:cs typeface="Calibri"/>
              </a:rPr>
              <a:t>to </a:t>
            </a:r>
            <a:r>
              <a:rPr sz="3200" dirty="0">
                <a:latin typeface="Calibri"/>
                <a:cs typeface="Calibri"/>
              </a:rPr>
              <a:t>their  </a:t>
            </a:r>
            <a:r>
              <a:rPr sz="3200" spc="-10" dirty="0">
                <a:latin typeface="Calibri"/>
                <a:cs typeface="Calibri"/>
              </a:rPr>
              <a:t>aggressive </a:t>
            </a:r>
            <a:r>
              <a:rPr sz="3200" spc="-5" dirty="0">
                <a:latin typeface="Calibri"/>
                <a:cs typeface="Calibri"/>
              </a:rPr>
              <a:t>behavior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294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59"/>
    </mc:Choice>
    <mc:Fallback>
      <p:transition spd="slow" advTm="17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59941" y="1327403"/>
            <a:ext cx="7897495" cy="436880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spcBef>
                <a:spcPts val="459"/>
              </a:spcBef>
              <a:tabLst>
                <a:tab pos="506730" algn="l"/>
              </a:tabLst>
            </a:pPr>
            <a:r>
              <a:rPr sz="32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4.	Medullary</a:t>
            </a:r>
            <a:r>
              <a:rPr sz="32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32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Carcinoma</a:t>
            </a:r>
            <a:endParaRPr sz="3200">
              <a:latin typeface="Calibri"/>
              <a:cs typeface="Calibri"/>
            </a:endParaRPr>
          </a:p>
          <a:p>
            <a:pPr marL="412750" indent="-400050">
              <a:spcBef>
                <a:spcPts val="360"/>
              </a:spcBef>
              <a:buClr>
                <a:srgbClr val="000000"/>
              </a:buClr>
              <a:buChar char="-"/>
              <a:tabLst>
                <a:tab pos="412115" algn="l"/>
                <a:tab pos="412750" algn="l"/>
              </a:tabLst>
            </a:pPr>
            <a:r>
              <a:rPr sz="3200" spc="-5" dirty="0">
                <a:solidFill>
                  <a:srgbClr val="FF0000"/>
                </a:solidFill>
                <a:latin typeface="Calibri"/>
                <a:cs typeface="Calibri"/>
              </a:rPr>
              <a:t>neuroendocrine </a:t>
            </a:r>
            <a:r>
              <a:rPr sz="3200" spc="-5" dirty="0">
                <a:latin typeface="Calibri"/>
                <a:cs typeface="Calibri"/>
              </a:rPr>
              <a:t>neoplasms.</a:t>
            </a:r>
            <a:endParaRPr sz="3200">
              <a:latin typeface="Calibri"/>
              <a:cs typeface="Calibri"/>
            </a:endParaRPr>
          </a:p>
          <a:p>
            <a:pPr marL="320040" marR="5080" indent="-320040">
              <a:lnSpc>
                <a:spcPct val="89400"/>
              </a:lnSpc>
              <a:spcBef>
                <a:spcPts val="885"/>
              </a:spcBef>
              <a:buChar char="-"/>
              <a:tabLst>
                <a:tab pos="320040" algn="l"/>
                <a:tab pos="320675" algn="l"/>
              </a:tabLst>
            </a:pPr>
            <a:r>
              <a:rPr sz="3200" spc="-20" dirty="0">
                <a:latin typeface="Calibri"/>
                <a:cs typeface="Calibri"/>
              </a:rPr>
              <a:t>Secrete </a:t>
            </a:r>
            <a:r>
              <a:rPr sz="3200" spc="-5" dirty="0">
                <a:solidFill>
                  <a:srgbClr val="FF0000"/>
                </a:solidFill>
                <a:latin typeface="Calibri"/>
                <a:cs typeface="Calibri"/>
              </a:rPr>
              <a:t>calcitonin</a:t>
            </a:r>
            <a:r>
              <a:rPr sz="3200" spc="-5" dirty="0">
                <a:latin typeface="Calibri"/>
                <a:cs typeface="Calibri"/>
              </a:rPr>
              <a:t>, </a:t>
            </a:r>
            <a:r>
              <a:rPr sz="3200" dirty="0">
                <a:latin typeface="Calibri"/>
                <a:cs typeface="Calibri"/>
              </a:rPr>
              <a:t>the </a:t>
            </a:r>
            <a:r>
              <a:rPr sz="3200" spc="-10" dirty="0">
                <a:latin typeface="Calibri"/>
                <a:cs typeface="Calibri"/>
              </a:rPr>
              <a:t>measurement </a:t>
            </a:r>
            <a:r>
              <a:rPr sz="3200" spc="-5" dirty="0">
                <a:latin typeface="Calibri"/>
                <a:cs typeface="Calibri"/>
              </a:rPr>
              <a:t>of which  </a:t>
            </a:r>
            <a:r>
              <a:rPr sz="3200" spc="-20" dirty="0">
                <a:latin typeface="Calibri"/>
                <a:cs typeface="Calibri"/>
              </a:rPr>
              <a:t>plays </a:t>
            </a:r>
            <a:r>
              <a:rPr sz="3200" dirty="0">
                <a:latin typeface="Calibri"/>
                <a:cs typeface="Calibri"/>
              </a:rPr>
              <a:t>an </a:t>
            </a:r>
            <a:r>
              <a:rPr sz="3200" spc="-10" dirty="0">
                <a:latin typeface="Calibri"/>
                <a:cs typeface="Calibri"/>
              </a:rPr>
              <a:t>important </a:t>
            </a:r>
            <a:r>
              <a:rPr sz="3200" spc="-20" dirty="0">
                <a:latin typeface="Calibri"/>
                <a:cs typeface="Calibri"/>
              </a:rPr>
              <a:t>role </a:t>
            </a:r>
            <a:r>
              <a:rPr sz="3200" dirty="0">
                <a:latin typeface="Calibri"/>
                <a:cs typeface="Calibri"/>
              </a:rPr>
              <a:t>in the diagnosis and  </a:t>
            </a:r>
            <a:r>
              <a:rPr sz="3200" spc="-20" dirty="0">
                <a:latin typeface="Calibri"/>
                <a:cs typeface="Calibri"/>
              </a:rPr>
              <a:t>postoperative follow-up </a:t>
            </a:r>
            <a:r>
              <a:rPr sz="3200" spc="-10" dirty="0">
                <a:latin typeface="Calibri"/>
                <a:cs typeface="Calibri"/>
              </a:rPr>
              <a:t>evaluation </a:t>
            </a:r>
            <a:r>
              <a:rPr sz="3200" spc="-5" dirty="0">
                <a:latin typeface="Calibri"/>
                <a:cs typeface="Calibri"/>
              </a:rPr>
              <a:t>of  </a:t>
            </a:r>
            <a:r>
              <a:rPr sz="3200" spc="-10" dirty="0">
                <a:latin typeface="Calibri"/>
                <a:cs typeface="Calibri"/>
              </a:rPr>
              <a:t>patients.</a:t>
            </a:r>
            <a:endParaRPr sz="3200">
              <a:latin typeface="Calibri"/>
              <a:cs typeface="Calibri"/>
            </a:endParaRPr>
          </a:p>
          <a:p>
            <a:pPr marL="320675" marR="932815" indent="-320675" algn="just">
              <a:lnSpc>
                <a:spcPct val="89700"/>
              </a:lnSpc>
              <a:spcBef>
                <a:spcPts val="850"/>
              </a:spcBef>
              <a:buChar char="-"/>
              <a:tabLst>
                <a:tab pos="320675" algn="l"/>
              </a:tabLst>
            </a:pPr>
            <a:r>
              <a:rPr sz="3200" dirty="0">
                <a:latin typeface="Calibri"/>
                <a:cs typeface="Calibri"/>
              </a:rPr>
              <a:t>In </a:t>
            </a:r>
            <a:r>
              <a:rPr sz="3200" spc="-5" dirty="0">
                <a:latin typeface="Calibri"/>
                <a:cs typeface="Calibri"/>
              </a:rPr>
              <a:t>some </a:t>
            </a:r>
            <a:r>
              <a:rPr sz="3200" spc="-10" dirty="0">
                <a:latin typeface="Calibri"/>
                <a:cs typeface="Calibri"/>
              </a:rPr>
              <a:t>cases, </a:t>
            </a:r>
            <a:r>
              <a:rPr sz="3200" dirty="0">
                <a:latin typeface="Calibri"/>
                <a:cs typeface="Calibri"/>
              </a:rPr>
              <a:t>the tumor </a:t>
            </a:r>
            <a:r>
              <a:rPr sz="3200" spc="-5" dirty="0">
                <a:latin typeface="Calibri"/>
                <a:cs typeface="Calibri"/>
              </a:rPr>
              <a:t>cells </a:t>
            </a:r>
            <a:r>
              <a:rPr sz="3200" spc="-15" dirty="0">
                <a:latin typeface="Calibri"/>
                <a:cs typeface="Calibri"/>
              </a:rPr>
              <a:t>elaborate  somatostatin, </a:t>
            </a:r>
            <a:r>
              <a:rPr sz="3200" spc="-10" dirty="0">
                <a:latin typeface="Calibri"/>
                <a:cs typeface="Calibri"/>
              </a:rPr>
              <a:t>serotonin, </a:t>
            </a:r>
            <a:r>
              <a:rPr sz="3200" dirty="0">
                <a:latin typeface="Calibri"/>
                <a:cs typeface="Calibri"/>
              </a:rPr>
              <a:t>and </a:t>
            </a:r>
            <a:r>
              <a:rPr sz="3200" spc="-10" dirty="0">
                <a:latin typeface="Calibri"/>
                <a:cs typeface="Calibri"/>
              </a:rPr>
              <a:t>vasoactive  intestinal </a:t>
            </a:r>
            <a:r>
              <a:rPr sz="3200" spc="-5" dirty="0">
                <a:latin typeface="Calibri"/>
                <a:cs typeface="Calibri"/>
              </a:rPr>
              <a:t>peptide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(VIP)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897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046"/>
    </mc:Choice>
    <mc:Fallback>
      <p:transition spd="slow" advTm="38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02739" y="934213"/>
            <a:ext cx="8925560" cy="4515485"/>
          </a:xfrm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/>
          <a:p>
            <a:pPr marL="355600" marR="1473200" indent="-342900">
              <a:lnSpc>
                <a:spcPts val="3100"/>
              </a:lnSpc>
              <a:spcBef>
                <a:spcPts val="820"/>
              </a:spcBef>
              <a:buChar char="-"/>
              <a:tabLst>
                <a:tab pos="354965" algn="l"/>
                <a:tab pos="355600" algn="l"/>
              </a:tabLst>
            </a:pPr>
            <a:r>
              <a:rPr sz="3200" spc="-20" dirty="0">
                <a:solidFill>
                  <a:srgbClr val="FF0000"/>
                </a:solidFill>
                <a:latin typeface="Calibri"/>
                <a:cs typeface="Calibri"/>
              </a:rPr>
              <a:t>Are </a:t>
            </a:r>
            <a:r>
              <a:rPr sz="3200" spc="-10" dirty="0">
                <a:solidFill>
                  <a:srgbClr val="FF0000"/>
                </a:solidFill>
                <a:latin typeface="Calibri"/>
                <a:cs typeface="Calibri"/>
              </a:rPr>
              <a:t>sporadic </a:t>
            </a:r>
            <a:r>
              <a:rPr sz="3200" dirty="0">
                <a:solidFill>
                  <a:srgbClr val="FF0000"/>
                </a:solidFill>
                <a:latin typeface="Calibri"/>
                <a:cs typeface="Calibri"/>
              </a:rPr>
              <a:t>in about 70% </a:t>
            </a:r>
            <a:r>
              <a:rPr sz="3200" spc="-5" dirty="0">
                <a:solidFill>
                  <a:srgbClr val="FF0000"/>
                </a:solidFill>
                <a:latin typeface="Calibri"/>
                <a:cs typeface="Calibri"/>
              </a:rPr>
              <a:t>of </a:t>
            </a:r>
            <a:r>
              <a:rPr sz="3200" spc="-10" dirty="0">
                <a:solidFill>
                  <a:srgbClr val="FF0000"/>
                </a:solidFill>
                <a:latin typeface="Calibri"/>
                <a:cs typeface="Calibri"/>
              </a:rPr>
              <a:t>cases </a:t>
            </a:r>
            <a:r>
              <a:rPr sz="3200" dirty="0">
                <a:solidFill>
                  <a:srgbClr val="FF0000"/>
                </a:solidFill>
                <a:latin typeface="Calibri"/>
                <a:cs typeface="Calibri"/>
              </a:rPr>
              <a:t>and the  </a:t>
            </a:r>
            <a:r>
              <a:rPr sz="3200" spc="-5" dirty="0">
                <a:solidFill>
                  <a:srgbClr val="FF0000"/>
                </a:solidFill>
                <a:latin typeface="Calibri"/>
                <a:cs typeface="Calibri"/>
              </a:rPr>
              <a:t>remaining </a:t>
            </a:r>
            <a:r>
              <a:rPr sz="3200" dirty="0">
                <a:solidFill>
                  <a:srgbClr val="FF0000"/>
                </a:solidFill>
                <a:latin typeface="Calibri"/>
                <a:cs typeface="Calibri"/>
              </a:rPr>
              <a:t>30% </a:t>
            </a:r>
            <a:r>
              <a:rPr sz="3200" spc="-20" dirty="0">
                <a:solidFill>
                  <a:srgbClr val="FF0000"/>
                </a:solidFill>
                <a:latin typeface="Calibri"/>
                <a:cs typeface="Calibri"/>
              </a:rPr>
              <a:t>are </a:t>
            </a:r>
            <a:r>
              <a:rPr sz="3200" i="1" spc="-5" dirty="0">
                <a:solidFill>
                  <a:srgbClr val="FF0000"/>
                </a:solidFill>
                <a:latin typeface="Calibri"/>
                <a:cs typeface="Calibri"/>
              </a:rPr>
              <a:t>familial</a:t>
            </a:r>
            <a:r>
              <a:rPr sz="3200" i="1" spc="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FF0000"/>
                </a:solidFill>
                <a:latin typeface="Calibri"/>
                <a:cs typeface="Calibri"/>
              </a:rPr>
              <a:t>cases</a:t>
            </a:r>
            <a:endParaRPr sz="3200">
              <a:latin typeface="Calibri"/>
              <a:cs typeface="Calibri"/>
            </a:endParaRPr>
          </a:p>
          <a:p>
            <a:pPr marL="355600" indent="-342900">
              <a:lnSpc>
                <a:spcPts val="3815"/>
              </a:lnSpc>
              <a:spcBef>
                <a:spcPts val="85"/>
              </a:spcBef>
              <a:buChar char="-"/>
              <a:tabLst>
                <a:tab pos="354965" algn="l"/>
                <a:tab pos="355600" algn="l"/>
              </a:tabLst>
            </a:pPr>
            <a:r>
              <a:rPr sz="3200" spc="-10" dirty="0">
                <a:latin typeface="Calibri"/>
                <a:cs typeface="Calibri"/>
              </a:rPr>
              <a:t>Familial</a:t>
            </a:r>
            <a:r>
              <a:rPr sz="320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cases:</a:t>
            </a:r>
            <a:endParaRPr sz="3200">
              <a:latin typeface="Calibri"/>
              <a:cs typeface="Calibri"/>
            </a:endParaRPr>
          </a:p>
          <a:p>
            <a:pPr marL="355600" marR="506095" indent="-342900">
              <a:lnSpc>
                <a:spcPts val="3100"/>
              </a:lnSpc>
              <a:spcBef>
                <a:spcPts val="700"/>
              </a:spcBef>
              <a:buFont typeface="Calibri"/>
              <a:buAutoNum type="alphaLcPeriod"/>
              <a:tabLst>
                <a:tab pos="494665" algn="l"/>
                <a:tab pos="495300" algn="l"/>
              </a:tabLst>
            </a:pPr>
            <a:r>
              <a:rPr dirty="0"/>
              <a:t>	</a:t>
            </a:r>
            <a:r>
              <a:rPr sz="3200" spc="-5" dirty="0">
                <a:latin typeface="Calibri"/>
                <a:cs typeface="Calibri"/>
              </a:rPr>
              <a:t>Occurring </a:t>
            </a:r>
            <a:r>
              <a:rPr sz="3200" dirty="0">
                <a:latin typeface="Calibri"/>
                <a:cs typeface="Calibri"/>
              </a:rPr>
              <a:t>in the </a:t>
            </a:r>
            <a:r>
              <a:rPr sz="3200" spc="-10" dirty="0">
                <a:latin typeface="Calibri"/>
                <a:cs typeface="Calibri"/>
              </a:rPr>
              <a:t>setting </a:t>
            </a:r>
            <a:r>
              <a:rPr sz="3200" dirty="0">
                <a:latin typeface="Calibri"/>
                <a:cs typeface="Calibri"/>
              </a:rPr>
              <a:t>of MEN </a:t>
            </a:r>
            <a:r>
              <a:rPr sz="3200" spc="-15" dirty="0">
                <a:latin typeface="Calibri"/>
                <a:cs typeface="Calibri"/>
              </a:rPr>
              <a:t>syndrome </a:t>
            </a:r>
            <a:r>
              <a:rPr sz="3200" dirty="0">
                <a:latin typeface="Calibri"/>
                <a:cs typeface="Calibri"/>
              </a:rPr>
              <a:t>2A or  </a:t>
            </a:r>
            <a:r>
              <a:rPr sz="3200" spc="-20" dirty="0">
                <a:latin typeface="Calibri"/>
                <a:cs typeface="Calibri"/>
              </a:rPr>
              <a:t>2B,</a:t>
            </a:r>
            <a:endParaRPr sz="3200">
              <a:latin typeface="Calibri"/>
              <a:cs typeface="Calibri"/>
            </a:endParaRPr>
          </a:p>
          <a:p>
            <a:pPr marL="527050" marR="5080" indent="-514350">
              <a:lnSpc>
                <a:spcPts val="3100"/>
              </a:lnSpc>
              <a:spcBef>
                <a:spcPts val="710"/>
              </a:spcBef>
              <a:buAutoNum type="alphaLcPeriod"/>
              <a:tabLst>
                <a:tab pos="526415" algn="l"/>
                <a:tab pos="527050" algn="l"/>
              </a:tabLst>
            </a:pPr>
            <a:r>
              <a:rPr sz="3200" spc="-5" dirty="0">
                <a:latin typeface="Calibri"/>
                <a:cs typeface="Calibri"/>
              </a:rPr>
              <a:t>or </a:t>
            </a:r>
            <a:r>
              <a:rPr sz="3200" spc="-10" dirty="0">
                <a:latin typeface="Calibri"/>
                <a:cs typeface="Calibri"/>
              </a:rPr>
              <a:t>familial </a:t>
            </a:r>
            <a:r>
              <a:rPr sz="3200" dirty="0">
                <a:latin typeface="Calibri"/>
                <a:cs typeface="Calibri"/>
              </a:rPr>
              <a:t>medullary </a:t>
            </a:r>
            <a:r>
              <a:rPr sz="3200" spc="-20" dirty="0">
                <a:latin typeface="Calibri"/>
                <a:cs typeface="Calibri"/>
              </a:rPr>
              <a:t>thyroid </a:t>
            </a:r>
            <a:r>
              <a:rPr sz="3200" spc="-10" dirty="0">
                <a:latin typeface="Calibri"/>
                <a:cs typeface="Calibri"/>
              </a:rPr>
              <a:t>carcinoma </a:t>
            </a:r>
            <a:r>
              <a:rPr sz="3200" dirty="0">
                <a:latin typeface="Calibri"/>
                <a:cs typeface="Calibri"/>
              </a:rPr>
              <a:t>without an  </a:t>
            </a:r>
            <a:r>
              <a:rPr sz="3200" spc="-10" dirty="0">
                <a:latin typeface="Calibri"/>
                <a:cs typeface="Calibri"/>
              </a:rPr>
              <a:t>associated </a:t>
            </a:r>
            <a:r>
              <a:rPr sz="3200" dirty="0">
                <a:latin typeface="Calibri"/>
                <a:cs typeface="Calibri"/>
              </a:rPr>
              <a:t>MEN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syndrome</a:t>
            </a:r>
            <a:endParaRPr sz="3200">
              <a:latin typeface="Calibri"/>
              <a:cs typeface="Calibri"/>
            </a:endParaRPr>
          </a:p>
          <a:p>
            <a:pPr>
              <a:spcBef>
                <a:spcPts val="20"/>
              </a:spcBef>
            </a:pPr>
            <a:endParaRPr sz="3850">
              <a:latin typeface="Calibri"/>
              <a:cs typeface="Calibri"/>
            </a:endParaRPr>
          </a:p>
          <a:p>
            <a:pPr marL="355600" marR="345440" indent="-342900">
              <a:lnSpc>
                <a:spcPct val="78100"/>
              </a:lnSpc>
            </a:pPr>
            <a:r>
              <a:rPr sz="3200" u="heavy" spc="-10" dirty="0">
                <a:solidFill>
                  <a:srgbClr val="C0504D"/>
                </a:solidFill>
                <a:uFill>
                  <a:solidFill>
                    <a:srgbClr val="C0504D"/>
                  </a:solidFill>
                </a:uFill>
                <a:latin typeface="Calibri"/>
                <a:cs typeface="Calibri"/>
              </a:rPr>
              <a:t>Note: </a:t>
            </a:r>
            <a:r>
              <a:rPr sz="3200" u="heavy" spc="-5" dirty="0">
                <a:solidFill>
                  <a:srgbClr val="C0504D"/>
                </a:solidFill>
                <a:uFill>
                  <a:solidFill>
                    <a:srgbClr val="C0504D"/>
                  </a:solidFill>
                </a:uFill>
                <a:latin typeface="Calibri"/>
                <a:cs typeface="Calibri"/>
              </a:rPr>
              <a:t>Both </a:t>
            </a:r>
            <a:r>
              <a:rPr sz="3200" u="heavy" spc="-10" dirty="0">
                <a:solidFill>
                  <a:srgbClr val="C0504D"/>
                </a:solidFill>
                <a:uFill>
                  <a:solidFill>
                    <a:srgbClr val="C0504D"/>
                  </a:solidFill>
                </a:uFill>
                <a:latin typeface="Calibri"/>
                <a:cs typeface="Calibri"/>
              </a:rPr>
              <a:t>familial </a:t>
            </a:r>
            <a:r>
              <a:rPr sz="3200" u="heavy" dirty="0">
                <a:solidFill>
                  <a:srgbClr val="C0504D"/>
                </a:solidFill>
                <a:uFill>
                  <a:solidFill>
                    <a:srgbClr val="C0504D"/>
                  </a:solidFill>
                </a:uFill>
                <a:latin typeface="Calibri"/>
                <a:cs typeface="Calibri"/>
              </a:rPr>
              <a:t>and </a:t>
            </a:r>
            <a:r>
              <a:rPr sz="3200" u="heavy" spc="-10" dirty="0">
                <a:solidFill>
                  <a:srgbClr val="C0504D"/>
                </a:solidFill>
                <a:uFill>
                  <a:solidFill>
                    <a:srgbClr val="C0504D"/>
                  </a:solidFill>
                </a:uFill>
                <a:latin typeface="Calibri"/>
                <a:cs typeface="Calibri"/>
              </a:rPr>
              <a:t>sporadic </a:t>
            </a:r>
            <a:r>
              <a:rPr sz="3200" u="heavy" spc="-15" dirty="0">
                <a:solidFill>
                  <a:srgbClr val="C0504D"/>
                </a:solidFill>
                <a:uFill>
                  <a:solidFill>
                    <a:srgbClr val="C0504D"/>
                  </a:solidFill>
                </a:uFill>
                <a:latin typeface="Calibri"/>
                <a:cs typeface="Calibri"/>
              </a:rPr>
              <a:t>forms demonstrate </a:t>
            </a:r>
            <a:r>
              <a:rPr sz="3200" spc="-1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3200" u="heavy" spc="-10" dirty="0">
                <a:solidFill>
                  <a:srgbClr val="C0504D"/>
                </a:solidFill>
                <a:uFill>
                  <a:solidFill>
                    <a:srgbClr val="C0504D"/>
                  </a:solidFill>
                </a:uFill>
                <a:latin typeface="Calibri"/>
                <a:cs typeface="Calibri"/>
              </a:rPr>
              <a:t>activating </a:t>
            </a:r>
            <a:r>
              <a:rPr sz="3200" i="1" u="heavy" dirty="0">
                <a:solidFill>
                  <a:srgbClr val="C0504D"/>
                </a:solidFill>
                <a:uFill>
                  <a:solidFill>
                    <a:srgbClr val="C0504D"/>
                  </a:solidFill>
                </a:uFill>
                <a:latin typeface="Calibri"/>
                <a:cs typeface="Calibri"/>
              </a:rPr>
              <a:t>RET</a:t>
            </a:r>
            <a:r>
              <a:rPr sz="3200" i="1" u="heavy" spc="15" dirty="0">
                <a:solidFill>
                  <a:srgbClr val="C0504D"/>
                </a:solidFill>
                <a:uFill>
                  <a:solidFill>
                    <a:srgbClr val="C0504D"/>
                  </a:solidFill>
                </a:uFill>
                <a:latin typeface="Calibri"/>
                <a:cs typeface="Calibri"/>
              </a:rPr>
              <a:t> </a:t>
            </a:r>
            <a:r>
              <a:rPr sz="3200" u="heavy" spc="-10" dirty="0">
                <a:solidFill>
                  <a:srgbClr val="C0504D"/>
                </a:solidFill>
                <a:uFill>
                  <a:solidFill>
                    <a:srgbClr val="C0504D"/>
                  </a:solidFill>
                </a:uFill>
                <a:latin typeface="Calibri"/>
                <a:cs typeface="Calibri"/>
              </a:rPr>
              <a:t>mutations</a:t>
            </a:r>
            <a:r>
              <a:rPr sz="3200" spc="-10" dirty="0">
                <a:latin typeface="Calibri"/>
                <a:cs typeface="Calibri"/>
              </a:rPr>
              <a:t>.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901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505"/>
    </mc:Choice>
    <mc:Fallback>
      <p:transition spd="slow" advTm="37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02739" y="973836"/>
            <a:ext cx="8450580" cy="19735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99800"/>
              </a:lnSpc>
              <a:spcBef>
                <a:spcPts val="105"/>
              </a:spcBef>
            </a:pPr>
            <a:r>
              <a:rPr sz="3200" spc="-5" dirty="0">
                <a:latin typeface="Calibri"/>
                <a:cs typeface="Calibri"/>
              </a:rPr>
              <a:t>Cases </a:t>
            </a:r>
            <a:r>
              <a:rPr sz="3200" spc="-10" dirty="0">
                <a:latin typeface="Calibri"/>
                <a:cs typeface="Calibri"/>
              </a:rPr>
              <a:t>associated </a:t>
            </a:r>
            <a:r>
              <a:rPr sz="3200" dirty="0">
                <a:latin typeface="Calibri"/>
                <a:cs typeface="Calibri"/>
              </a:rPr>
              <a:t>with MEN-2A </a:t>
            </a:r>
            <a:r>
              <a:rPr sz="3200" spc="-5" dirty="0">
                <a:latin typeface="Calibri"/>
                <a:cs typeface="Calibri"/>
              </a:rPr>
              <a:t>or MEN-2B show  multicentric </a:t>
            </a:r>
            <a:r>
              <a:rPr sz="3200" dirty="0">
                <a:latin typeface="Calibri"/>
                <a:cs typeface="Calibri"/>
              </a:rPr>
              <a:t>C </a:t>
            </a:r>
            <a:r>
              <a:rPr sz="3200" spc="-5" dirty="0">
                <a:latin typeface="Calibri"/>
                <a:cs typeface="Calibri"/>
              </a:rPr>
              <a:t>cell </a:t>
            </a:r>
            <a:r>
              <a:rPr sz="3200" spc="-10" dirty="0">
                <a:latin typeface="Calibri"/>
                <a:cs typeface="Calibri"/>
              </a:rPr>
              <a:t>hyperplasia </a:t>
            </a:r>
            <a:r>
              <a:rPr sz="3200" dirty="0">
                <a:latin typeface="Calibri"/>
                <a:cs typeface="Calibri"/>
              </a:rPr>
              <a:t>in the </a:t>
            </a:r>
            <a:r>
              <a:rPr sz="3200" spc="-5" dirty="0">
                <a:latin typeface="Calibri"/>
                <a:cs typeface="Calibri"/>
              </a:rPr>
              <a:t>surrounding  </a:t>
            </a:r>
            <a:r>
              <a:rPr sz="3200" spc="-20" dirty="0">
                <a:latin typeface="Calibri"/>
                <a:cs typeface="Calibri"/>
              </a:rPr>
              <a:t>thyroid </a:t>
            </a:r>
            <a:r>
              <a:rPr sz="3200" spc="-10" dirty="0">
                <a:latin typeface="Calibri"/>
                <a:cs typeface="Calibri"/>
              </a:rPr>
              <a:t>parenchyma, </a:t>
            </a:r>
            <a:r>
              <a:rPr sz="3200" dirty="0">
                <a:latin typeface="Calibri"/>
                <a:cs typeface="Calibri"/>
              </a:rPr>
              <a:t>a </a:t>
            </a:r>
            <a:r>
              <a:rPr sz="3200" spc="-25" dirty="0">
                <a:latin typeface="Calibri"/>
                <a:cs typeface="Calibri"/>
              </a:rPr>
              <a:t>feature </a:t>
            </a:r>
            <a:r>
              <a:rPr sz="3200" dirty="0">
                <a:latin typeface="Calibri"/>
                <a:cs typeface="Calibri"/>
              </a:rPr>
              <a:t>usually </a:t>
            </a:r>
            <a:r>
              <a:rPr sz="3200" spc="-10" dirty="0">
                <a:latin typeface="Calibri"/>
                <a:cs typeface="Calibri"/>
              </a:rPr>
              <a:t>absent </a:t>
            </a:r>
            <a:r>
              <a:rPr sz="3200" dirty="0">
                <a:latin typeface="Calibri"/>
                <a:cs typeface="Calibri"/>
              </a:rPr>
              <a:t>in  </a:t>
            </a:r>
            <a:r>
              <a:rPr sz="3200" spc="-10" dirty="0">
                <a:latin typeface="Calibri"/>
                <a:cs typeface="Calibri"/>
              </a:rPr>
              <a:t>sporadic </a:t>
            </a:r>
            <a:r>
              <a:rPr sz="3200" spc="-5" dirty="0">
                <a:latin typeface="Calibri"/>
                <a:cs typeface="Calibri"/>
              </a:rPr>
              <a:t>lesions.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02740" y="3601212"/>
            <a:ext cx="8253095" cy="101028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55600" marR="5080" indent="-342900">
              <a:lnSpc>
                <a:spcPct val="101899"/>
              </a:lnSpc>
              <a:spcBef>
                <a:spcPts val="25"/>
              </a:spcBef>
            </a:pPr>
            <a:r>
              <a:rPr sz="3200" spc="-5" dirty="0">
                <a:latin typeface="Calibri"/>
                <a:cs typeface="Calibri"/>
              </a:rPr>
              <a:t>These </a:t>
            </a:r>
            <a:r>
              <a:rPr sz="3200" spc="-20" dirty="0">
                <a:latin typeface="Calibri"/>
                <a:cs typeface="Calibri"/>
              </a:rPr>
              <a:t>foci are </a:t>
            </a:r>
            <a:r>
              <a:rPr sz="3200" spc="-10" dirty="0">
                <a:latin typeface="Calibri"/>
                <a:cs typeface="Calibri"/>
              </a:rPr>
              <a:t>believed </a:t>
            </a:r>
            <a:r>
              <a:rPr sz="3200" spc="-15" dirty="0">
                <a:latin typeface="Calibri"/>
                <a:cs typeface="Calibri"/>
              </a:rPr>
              <a:t>to </a:t>
            </a:r>
            <a:r>
              <a:rPr sz="3200" spc="-20" dirty="0">
                <a:latin typeface="Calibri"/>
                <a:cs typeface="Calibri"/>
              </a:rPr>
              <a:t>represent </a:t>
            </a:r>
            <a:r>
              <a:rPr sz="3200" dirty="0">
                <a:latin typeface="Calibri"/>
                <a:cs typeface="Calibri"/>
              </a:rPr>
              <a:t>the </a:t>
            </a:r>
            <a:r>
              <a:rPr sz="3200" spc="-15" dirty="0">
                <a:latin typeface="Calibri"/>
                <a:cs typeface="Calibri"/>
              </a:rPr>
              <a:t>precursor  </a:t>
            </a:r>
            <a:r>
              <a:rPr sz="3200" spc="-5" dirty="0">
                <a:latin typeface="Calibri"/>
                <a:cs typeface="Calibri"/>
              </a:rPr>
              <a:t>lesions </a:t>
            </a:r>
            <a:r>
              <a:rPr sz="3200" spc="-15" dirty="0">
                <a:latin typeface="Calibri"/>
                <a:cs typeface="Calibri"/>
              </a:rPr>
              <a:t>from </a:t>
            </a:r>
            <a:r>
              <a:rPr sz="3200" spc="-5" dirty="0">
                <a:latin typeface="Calibri"/>
                <a:cs typeface="Calibri"/>
              </a:rPr>
              <a:t>which </a:t>
            </a:r>
            <a:r>
              <a:rPr sz="3200" dirty="0">
                <a:latin typeface="Calibri"/>
                <a:cs typeface="Calibri"/>
              </a:rPr>
              <a:t>medullary </a:t>
            </a:r>
            <a:r>
              <a:rPr sz="3200" spc="-10" dirty="0">
                <a:latin typeface="Calibri"/>
                <a:cs typeface="Calibri"/>
              </a:rPr>
              <a:t>carcinomas</a:t>
            </a:r>
            <a:r>
              <a:rPr sz="3200" spc="2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arise.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201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280"/>
    </mc:Choice>
    <mc:Fallback>
      <p:transition spd="slow" advTm="54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02739" y="388620"/>
            <a:ext cx="8644890" cy="5871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GENETIC</a:t>
            </a:r>
            <a:r>
              <a:rPr sz="32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3200" u="heavy" spc="-4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FACTORS</a:t>
            </a:r>
            <a:endParaRPr sz="3200">
              <a:latin typeface="Calibri"/>
              <a:cs typeface="Calibri"/>
            </a:endParaRPr>
          </a:p>
          <a:p>
            <a:pPr>
              <a:spcBef>
                <a:spcPts val="40"/>
              </a:spcBef>
            </a:pPr>
            <a:endParaRPr sz="4350">
              <a:latin typeface="Calibri"/>
              <a:cs typeface="Calibri"/>
            </a:endParaRPr>
          </a:p>
          <a:p>
            <a:pPr marL="12700"/>
            <a:r>
              <a:rPr sz="32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Medullary </a:t>
            </a:r>
            <a:r>
              <a:rPr sz="3200" u="heavy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thyroid</a:t>
            </a:r>
            <a:r>
              <a:rPr sz="3200" u="heavy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32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carcinomas:</a:t>
            </a:r>
            <a:endParaRPr sz="3200">
              <a:latin typeface="Calibri"/>
              <a:cs typeface="Calibri"/>
            </a:endParaRPr>
          </a:p>
          <a:p>
            <a:pPr marL="12700">
              <a:spcBef>
                <a:spcPts val="770"/>
              </a:spcBef>
              <a:tabLst>
                <a:tab pos="2777490" algn="l"/>
              </a:tabLst>
            </a:pPr>
            <a:r>
              <a:rPr sz="3200" dirty="0">
                <a:latin typeface="Calibri"/>
                <a:cs typeface="Calibri"/>
              </a:rPr>
              <a:t>- </a:t>
            </a:r>
            <a:r>
              <a:rPr sz="3200" spc="-5" dirty="0">
                <a:latin typeface="Calibri"/>
                <a:cs typeface="Calibri"/>
              </a:rPr>
              <a:t>Arise</a:t>
            </a:r>
            <a:r>
              <a:rPr sz="3200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from</a:t>
            </a:r>
            <a:r>
              <a:rPr sz="3200" spc="1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the	C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cells,.</a:t>
            </a:r>
            <a:endParaRPr sz="3200">
              <a:latin typeface="Calibri"/>
              <a:cs typeface="Calibri"/>
            </a:endParaRPr>
          </a:p>
          <a:p>
            <a:pPr marL="355600" marR="62865" indent="-342900">
              <a:lnSpc>
                <a:spcPct val="100600"/>
              </a:lnSpc>
              <a:spcBef>
                <a:spcPts val="745"/>
              </a:spcBef>
              <a:buFont typeface="Calibri"/>
              <a:buAutoNum type="alphaLcPeriod"/>
              <a:tabLst>
                <a:tab pos="494665" algn="l"/>
                <a:tab pos="495300" algn="l"/>
                <a:tab pos="7950200" algn="l"/>
              </a:tabLst>
            </a:pPr>
            <a:r>
              <a:rPr dirty="0"/>
              <a:t>	</a:t>
            </a:r>
            <a:r>
              <a:rPr sz="3200" spc="-10" dirty="0">
                <a:latin typeface="Calibri"/>
                <a:cs typeface="Calibri"/>
              </a:rPr>
              <a:t>Familial </a:t>
            </a:r>
            <a:r>
              <a:rPr sz="3200" dirty="0">
                <a:latin typeface="Calibri"/>
                <a:cs typeface="Calibri"/>
              </a:rPr>
              <a:t>medullary </a:t>
            </a:r>
            <a:r>
              <a:rPr sz="3200" spc="-20" dirty="0">
                <a:latin typeface="Calibri"/>
                <a:cs typeface="Calibri"/>
              </a:rPr>
              <a:t>thyroid </a:t>
            </a:r>
            <a:r>
              <a:rPr sz="3200" spc="-10" dirty="0">
                <a:latin typeface="Calibri"/>
                <a:cs typeface="Calibri"/>
              </a:rPr>
              <a:t>carcinomas </a:t>
            </a:r>
            <a:r>
              <a:rPr sz="3200" spc="-5" dirty="0">
                <a:latin typeface="Calibri"/>
                <a:cs typeface="Calibri"/>
              </a:rPr>
              <a:t>occur </a:t>
            </a:r>
            <a:r>
              <a:rPr sz="3200" dirty="0">
                <a:latin typeface="Calibri"/>
                <a:cs typeface="Calibri"/>
              </a:rPr>
              <a:t>in  </a:t>
            </a:r>
            <a:r>
              <a:rPr sz="3200" spc="5" dirty="0">
                <a:latin typeface="Calibri"/>
                <a:cs typeface="Calibri"/>
              </a:rPr>
              <a:t>mul</a:t>
            </a:r>
            <a:r>
              <a:rPr sz="3200" dirty="0">
                <a:latin typeface="Calibri"/>
                <a:cs typeface="Calibri"/>
              </a:rPr>
              <a:t>tiple</a:t>
            </a:r>
            <a:r>
              <a:rPr sz="3200" spc="-10" dirty="0">
                <a:latin typeface="Calibri"/>
                <a:cs typeface="Calibri"/>
              </a:rPr>
              <a:t> e</a:t>
            </a:r>
            <a:r>
              <a:rPr sz="3200" dirty="0">
                <a:latin typeface="Calibri"/>
                <a:cs typeface="Calibri"/>
              </a:rPr>
              <a:t>nd</a:t>
            </a:r>
            <a:r>
              <a:rPr sz="3200" spc="-5" dirty="0">
                <a:latin typeface="Calibri"/>
                <a:cs typeface="Calibri"/>
              </a:rPr>
              <a:t>ocr</a:t>
            </a:r>
            <a:r>
              <a:rPr sz="3200" dirty="0">
                <a:latin typeface="Calibri"/>
                <a:cs typeface="Calibri"/>
              </a:rPr>
              <a:t>ine </a:t>
            </a:r>
            <a:r>
              <a:rPr sz="3200" spc="5" dirty="0">
                <a:latin typeface="Calibri"/>
                <a:cs typeface="Calibri"/>
              </a:rPr>
              <a:t>n</a:t>
            </a:r>
            <a:r>
              <a:rPr sz="3200" spc="-10" dirty="0">
                <a:latin typeface="Calibri"/>
                <a:cs typeface="Calibri"/>
              </a:rPr>
              <a:t>e</a:t>
            </a:r>
            <a:r>
              <a:rPr sz="3200" spc="-5" dirty="0">
                <a:latin typeface="Calibri"/>
                <a:cs typeface="Calibri"/>
              </a:rPr>
              <a:t>o</a:t>
            </a:r>
            <a:r>
              <a:rPr sz="3200" spc="5" dirty="0">
                <a:latin typeface="Calibri"/>
                <a:cs typeface="Calibri"/>
              </a:rPr>
              <a:t>p</a:t>
            </a:r>
            <a:r>
              <a:rPr sz="3200" dirty="0">
                <a:latin typeface="Calibri"/>
                <a:cs typeface="Calibri"/>
              </a:rPr>
              <a:t>la</a:t>
            </a:r>
            <a:r>
              <a:rPr sz="3200" spc="-5" dirty="0">
                <a:latin typeface="Calibri"/>
                <a:cs typeface="Calibri"/>
              </a:rPr>
              <a:t>s</a:t>
            </a:r>
            <a:r>
              <a:rPr sz="3200" dirty="0">
                <a:latin typeface="Calibri"/>
                <a:cs typeface="Calibri"/>
              </a:rPr>
              <a:t>ia</a:t>
            </a:r>
            <a:r>
              <a:rPr sz="3200" spc="1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t</a:t>
            </a:r>
            <a:r>
              <a:rPr sz="3200" spc="-5" dirty="0">
                <a:latin typeface="Calibri"/>
                <a:cs typeface="Calibri"/>
              </a:rPr>
              <a:t>y</a:t>
            </a:r>
            <a:r>
              <a:rPr sz="3200" dirty="0">
                <a:latin typeface="Calibri"/>
                <a:cs typeface="Calibri"/>
              </a:rPr>
              <a:t>pe</a:t>
            </a:r>
            <a:r>
              <a:rPr sz="3200" spc="-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2</a:t>
            </a:r>
            <a:r>
              <a:rPr sz="3200" spc="5" dirty="0">
                <a:latin typeface="Calibri"/>
                <a:cs typeface="Calibri"/>
              </a:rPr>
              <a:t> (</a:t>
            </a:r>
            <a:r>
              <a:rPr sz="3200" dirty="0">
                <a:latin typeface="Calibri"/>
                <a:cs typeface="Calibri"/>
              </a:rPr>
              <a:t>M</a:t>
            </a:r>
            <a:r>
              <a:rPr sz="3200" spc="-5" dirty="0">
                <a:latin typeface="Calibri"/>
                <a:cs typeface="Calibri"/>
              </a:rPr>
              <a:t>EN-</a:t>
            </a:r>
            <a:r>
              <a:rPr sz="3200" dirty="0">
                <a:latin typeface="Calibri"/>
                <a:cs typeface="Calibri"/>
              </a:rPr>
              <a:t>2)	</a:t>
            </a:r>
            <a:r>
              <a:rPr sz="3200" spc="5" dirty="0">
                <a:latin typeface="Calibri"/>
                <a:cs typeface="Calibri"/>
              </a:rPr>
              <a:t>a</a:t>
            </a:r>
            <a:r>
              <a:rPr sz="3200" dirty="0">
                <a:latin typeface="Calibri"/>
                <a:cs typeface="Calibri"/>
              </a:rPr>
              <a:t>nd  </a:t>
            </a:r>
            <a:r>
              <a:rPr sz="3200" spc="-20" dirty="0">
                <a:latin typeface="Calibri"/>
                <a:cs typeface="Calibri"/>
              </a:rPr>
              <a:t>are </a:t>
            </a:r>
            <a:r>
              <a:rPr sz="3200" spc="-10" dirty="0">
                <a:latin typeface="Calibri"/>
                <a:cs typeface="Calibri"/>
              </a:rPr>
              <a:t>associated </a:t>
            </a:r>
            <a:r>
              <a:rPr sz="3200" spc="-5" dirty="0">
                <a:latin typeface="Calibri"/>
                <a:cs typeface="Calibri"/>
              </a:rPr>
              <a:t>with germline </a:t>
            </a:r>
            <a:r>
              <a:rPr sz="3200" i="1" dirty="0">
                <a:solidFill>
                  <a:srgbClr val="C0504D"/>
                </a:solidFill>
                <a:latin typeface="Calibri"/>
                <a:cs typeface="Calibri"/>
              </a:rPr>
              <a:t>RET </a:t>
            </a:r>
            <a:r>
              <a:rPr sz="3200" spc="-15" dirty="0">
                <a:solidFill>
                  <a:srgbClr val="C0504D"/>
                </a:solidFill>
                <a:latin typeface="Calibri"/>
                <a:cs typeface="Calibri"/>
              </a:rPr>
              <a:t>proto-oncogene  </a:t>
            </a:r>
            <a:r>
              <a:rPr sz="3200" spc="-10" dirty="0">
                <a:solidFill>
                  <a:srgbClr val="C0504D"/>
                </a:solidFill>
                <a:latin typeface="Calibri"/>
                <a:cs typeface="Calibri"/>
              </a:rPr>
              <a:t>mutations</a:t>
            </a:r>
            <a:r>
              <a:rPr sz="3200" spc="-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C0504D"/>
                </a:solidFill>
                <a:latin typeface="Calibri"/>
                <a:cs typeface="Calibri"/>
              </a:rPr>
              <a:t>.</a:t>
            </a:r>
            <a:endParaRPr sz="3200">
              <a:latin typeface="Calibri"/>
              <a:cs typeface="Calibri"/>
            </a:endParaRPr>
          </a:p>
          <a:p>
            <a:pPr marL="355600" marR="5080" indent="-342900">
              <a:lnSpc>
                <a:spcPts val="3790"/>
              </a:lnSpc>
              <a:spcBef>
                <a:spcPts val="935"/>
              </a:spcBef>
              <a:buFont typeface="Calibri"/>
              <a:buAutoNum type="alphaLcPeriod"/>
              <a:tabLst>
                <a:tab pos="417830" algn="l"/>
              </a:tabLst>
            </a:pPr>
            <a:r>
              <a:rPr dirty="0"/>
              <a:t>	</a:t>
            </a:r>
            <a:r>
              <a:rPr sz="3200" i="1" dirty="0">
                <a:latin typeface="Calibri"/>
                <a:cs typeface="Calibri"/>
              </a:rPr>
              <a:t>RET </a:t>
            </a:r>
            <a:r>
              <a:rPr sz="3200" spc="-10" dirty="0">
                <a:latin typeface="Calibri"/>
                <a:cs typeface="Calibri"/>
              </a:rPr>
              <a:t>mutations </a:t>
            </a:r>
            <a:r>
              <a:rPr sz="3200" spc="-15" dirty="0">
                <a:latin typeface="Calibri"/>
                <a:cs typeface="Calibri"/>
              </a:rPr>
              <a:t>are </a:t>
            </a:r>
            <a:r>
              <a:rPr sz="3200" dirty="0">
                <a:latin typeface="Calibri"/>
                <a:cs typeface="Calibri"/>
              </a:rPr>
              <a:t>also </a:t>
            </a:r>
            <a:r>
              <a:rPr sz="3200" spc="-10" dirty="0">
                <a:latin typeface="Calibri"/>
                <a:cs typeface="Calibri"/>
              </a:rPr>
              <a:t>seen </a:t>
            </a:r>
            <a:r>
              <a:rPr sz="3200" dirty="0">
                <a:latin typeface="Calibri"/>
                <a:cs typeface="Calibri"/>
              </a:rPr>
              <a:t>in </a:t>
            </a:r>
            <a:r>
              <a:rPr sz="3200" spc="-15" dirty="0">
                <a:latin typeface="Calibri"/>
                <a:cs typeface="Calibri"/>
              </a:rPr>
              <a:t>approximately </a:t>
            </a:r>
            <a:r>
              <a:rPr sz="3200" spc="-5" dirty="0">
                <a:latin typeface="Calibri"/>
                <a:cs typeface="Calibri"/>
              </a:rPr>
              <a:t>one  </a:t>
            </a:r>
            <a:r>
              <a:rPr sz="3200" dirty="0">
                <a:latin typeface="Calibri"/>
                <a:cs typeface="Calibri"/>
              </a:rPr>
              <a:t>half </a:t>
            </a:r>
            <a:r>
              <a:rPr sz="3200" spc="-5" dirty="0">
                <a:latin typeface="Calibri"/>
                <a:cs typeface="Calibri"/>
              </a:rPr>
              <a:t>of </a:t>
            </a:r>
            <a:r>
              <a:rPr sz="3200" spc="-10" dirty="0">
                <a:latin typeface="Calibri"/>
                <a:cs typeface="Calibri"/>
              </a:rPr>
              <a:t>nonfamilial (sporadic) </a:t>
            </a:r>
            <a:r>
              <a:rPr sz="3200" dirty="0">
                <a:latin typeface="Calibri"/>
                <a:cs typeface="Calibri"/>
              </a:rPr>
              <a:t>medullary </a:t>
            </a:r>
            <a:r>
              <a:rPr sz="3200" spc="-20" dirty="0">
                <a:latin typeface="Calibri"/>
                <a:cs typeface="Calibri"/>
              </a:rPr>
              <a:t>thyroid  </a:t>
            </a:r>
            <a:r>
              <a:rPr sz="3200" spc="-15" dirty="0">
                <a:latin typeface="Calibri"/>
                <a:cs typeface="Calibri"/>
              </a:rPr>
              <a:t>cancers.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115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70"/>
    </mc:Choice>
    <mc:Fallback>
      <p:transition spd="slow" advTm="25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59941" y="1510283"/>
            <a:ext cx="7820025" cy="426847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spcBef>
                <a:spcPts val="459"/>
              </a:spcBef>
            </a:pPr>
            <a:r>
              <a:rPr sz="32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Clinical </a:t>
            </a:r>
            <a:r>
              <a:rPr sz="3200" u="heavy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Features</a:t>
            </a:r>
            <a:endParaRPr sz="3200">
              <a:latin typeface="Calibri"/>
              <a:cs typeface="Calibri"/>
            </a:endParaRPr>
          </a:p>
          <a:p>
            <a:pPr marL="355600" marR="5080" indent="-342900">
              <a:lnSpc>
                <a:spcPct val="90400"/>
              </a:lnSpc>
              <a:spcBef>
                <a:spcPts val="725"/>
              </a:spcBef>
              <a:buFont typeface="Calibri"/>
              <a:buChar char="-"/>
              <a:tabLst>
                <a:tab pos="412115" algn="l"/>
                <a:tab pos="412750" algn="l"/>
              </a:tabLst>
            </a:pPr>
            <a:r>
              <a:rPr dirty="0"/>
              <a:t>	</a:t>
            </a:r>
            <a:r>
              <a:rPr sz="3200" dirty="0">
                <a:latin typeface="Calibri"/>
                <a:cs typeface="Calibri"/>
              </a:rPr>
              <a:t>The </a:t>
            </a:r>
            <a:r>
              <a:rPr sz="3200" spc="-10" dirty="0">
                <a:latin typeface="Calibri"/>
                <a:cs typeface="Calibri"/>
              </a:rPr>
              <a:t>sporadic cases </a:t>
            </a:r>
            <a:r>
              <a:rPr sz="3200" spc="-15" dirty="0">
                <a:latin typeface="Calibri"/>
                <a:cs typeface="Calibri"/>
              </a:rPr>
              <a:t>manifests </a:t>
            </a:r>
            <a:r>
              <a:rPr sz="3200" spc="-10" dirty="0">
                <a:latin typeface="Calibri"/>
                <a:cs typeface="Calibri"/>
              </a:rPr>
              <a:t>most often </a:t>
            </a:r>
            <a:r>
              <a:rPr sz="3200" dirty="0">
                <a:latin typeface="Calibri"/>
                <a:cs typeface="Calibri"/>
              </a:rPr>
              <a:t>as a  mass in the </a:t>
            </a:r>
            <a:r>
              <a:rPr sz="3200" spc="-5" dirty="0">
                <a:latin typeface="Calibri"/>
                <a:cs typeface="Calibri"/>
              </a:rPr>
              <a:t>neck, sometimes </a:t>
            </a:r>
            <a:r>
              <a:rPr sz="3200" spc="-10" dirty="0">
                <a:latin typeface="Calibri"/>
                <a:cs typeface="Calibri"/>
              </a:rPr>
              <a:t>associated </a:t>
            </a:r>
            <a:r>
              <a:rPr sz="3200" spc="-5" dirty="0">
                <a:latin typeface="Calibri"/>
                <a:cs typeface="Calibri"/>
              </a:rPr>
              <a:t>with  </a:t>
            </a:r>
            <a:r>
              <a:rPr sz="3200" spc="-10" dirty="0">
                <a:latin typeface="Calibri"/>
                <a:cs typeface="Calibri"/>
              </a:rPr>
              <a:t>compression </a:t>
            </a:r>
            <a:r>
              <a:rPr sz="3200" spc="-25" dirty="0">
                <a:latin typeface="Calibri"/>
                <a:cs typeface="Calibri"/>
              </a:rPr>
              <a:t>effects </a:t>
            </a:r>
            <a:r>
              <a:rPr sz="3200" spc="-5" dirty="0">
                <a:latin typeface="Calibri"/>
                <a:cs typeface="Calibri"/>
              </a:rPr>
              <a:t>such </a:t>
            </a:r>
            <a:r>
              <a:rPr sz="3200" dirty="0">
                <a:latin typeface="Calibri"/>
                <a:cs typeface="Calibri"/>
              </a:rPr>
              <a:t>as </a:t>
            </a:r>
            <a:r>
              <a:rPr sz="3200" spc="-5" dirty="0">
                <a:latin typeface="Calibri"/>
                <a:cs typeface="Calibri"/>
              </a:rPr>
              <a:t>dysphagia </a:t>
            </a:r>
            <a:r>
              <a:rPr sz="3200" dirty="0">
                <a:latin typeface="Calibri"/>
                <a:cs typeface="Calibri"/>
              </a:rPr>
              <a:t>or  </a:t>
            </a:r>
            <a:r>
              <a:rPr sz="3200" spc="-10" dirty="0">
                <a:latin typeface="Calibri"/>
                <a:cs typeface="Calibri"/>
              </a:rPr>
              <a:t>hoarseness.</a:t>
            </a:r>
            <a:endParaRPr sz="3200">
              <a:latin typeface="Calibri"/>
              <a:cs typeface="Calibri"/>
            </a:endParaRPr>
          </a:p>
          <a:p>
            <a:pPr marL="320040" marR="263525" indent="-320040">
              <a:lnSpc>
                <a:spcPct val="90200"/>
              </a:lnSpc>
              <a:spcBef>
                <a:spcPts val="740"/>
              </a:spcBef>
              <a:buChar char="-"/>
              <a:tabLst>
                <a:tab pos="320040" algn="l"/>
                <a:tab pos="320675" algn="l"/>
              </a:tabLst>
            </a:pPr>
            <a:r>
              <a:rPr sz="3200" dirty="0">
                <a:latin typeface="Calibri"/>
                <a:cs typeface="Calibri"/>
              </a:rPr>
              <a:t>In </a:t>
            </a:r>
            <a:r>
              <a:rPr sz="3200" spc="-5" dirty="0">
                <a:latin typeface="Calibri"/>
                <a:cs typeface="Calibri"/>
              </a:rPr>
              <a:t>some </a:t>
            </a:r>
            <a:r>
              <a:rPr sz="3200" spc="-10" dirty="0">
                <a:latin typeface="Calibri"/>
                <a:cs typeface="Calibri"/>
              </a:rPr>
              <a:t>instances, </a:t>
            </a:r>
            <a:r>
              <a:rPr sz="3200" dirty="0">
                <a:latin typeface="Calibri"/>
                <a:cs typeface="Calibri"/>
              </a:rPr>
              <a:t>the initial </a:t>
            </a:r>
            <a:r>
              <a:rPr sz="3200" spc="-15" dirty="0">
                <a:latin typeface="Calibri"/>
                <a:cs typeface="Calibri"/>
              </a:rPr>
              <a:t>manifestations  </a:t>
            </a:r>
            <a:r>
              <a:rPr sz="3200" spc="-20" dirty="0">
                <a:latin typeface="Calibri"/>
                <a:cs typeface="Calibri"/>
              </a:rPr>
              <a:t>are </a:t>
            </a:r>
            <a:r>
              <a:rPr sz="3200" spc="-10" dirty="0">
                <a:latin typeface="Calibri"/>
                <a:cs typeface="Calibri"/>
              </a:rPr>
              <a:t>caused </a:t>
            </a:r>
            <a:r>
              <a:rPr sz="3200" spc="-5" dirty="0">
                <a:latin typeface="Calibri"/>
                <a:cs typeface="Calibri"/>
              </a:rPr>
              <a:t>by </a:t>
            </a:r>
            <a:r>
              <a:rPr sz="3200" dirty="0">
                <a:latin typeface="Calibri"/>
                <a:cs typeface="Calibri"/>
              </a:rPr>
              <a:t>the </a:t>
            </a:r>
            <a:r>
              <a:rPr sz="3200" spc="-10" dirty="0">
                <a:latin typeface="Calibri"/>
                <a:cs typeface="Calibri"/>
              </a:rPr>
              <a:t>secretion </a:t>
            </a:r>
            <a:r>
              <a:rPr sz="3200" dirty="0">
                <a:latin typeface="Calibri"/>
                <a:cs typeface="Calibri"/>
              </a:rPr>
              <a:t>of a </a:t>
            </a:r>
            <a:r>
              <a:rPr sz="3200" spc="-5" dirty="0">
                <a:latin typeface="Calibri"/>
                <a:cs typeface="Calibri"/>
              </a:rPr>
              <a:t>peptide  </a:t>
            </a:r>
            <a:r>
              <a:rPr sz="3200" dirty="0">
                <a:latin typeface="Calibri"/>
                <a:cs typeface="Calibri"/>
              </a:rPr>
              <a:t>hormone </a:t>
            </a:r>
            <a:r>
              <a:rPr sz="3200" spc="5" dirty="0">
                <a:latin typeface="Calibri"/>
                <a:cs typeface="Calibri"/>
              </a:rPr>
              <a:t>(e.g., </a:t>
            </a:r>
            <a:r>
              <a:rPr sz="3200" spc="-5" dirty="0">
                <a:latin typeface="Calibri"/>
                <a:cs typeface="Calibri"/>
              </a:rPr>
              <a:t>diarrhea </a:t>
            </a:r>
            <a:r>
              <a:rPr sz="3200" spc="-10" dirty="0">
                <a:latin typeface="Calibri"/>
                <a:cs typeface="Calibri"/>
              </a:rPr>
              <a:t>caused </a:t>
            </a:r>
            <a:r>
              <a:rPr sz="3200" spc="-5" dirty="0">
                <a:latin typeface="Calibri"/>
                <a:cs typeface="Calibri"/>
              </a:rPr>
              <a:t>by </a:t>
            </a:r>
            <a:r>
              <a:rPr sz="3200" dirty="0">
                <a:latin typeface="Calibri"/>
                <a:cs typeface="Calibri"/>
              </a:rPr>
              <a:t>the  </a:t>
            </a:r>
            <a:r>
              <a:rPr sz="3200" spc="-10" dirty="0">
                <a:latin typeface="Calibri"/>
                <a:cs typeface="Calibri"/>
              </a:rPr>
              <a:t>secretion </a:t>
            </a:r>
            <a:r>
              <a:rPr sz="3200" dirty="0">
                <a:latin typeface="Calibri"/>
                <a:cs typeface="Calibri"/>
              </a:rPr>
              <a:t>of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VIP).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532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09"/>
    </mc:Choice>
    <mc:Fallback>
      <p:transition spd="slow" advTm="23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87534" y="458724"/>
            <a:ext cx="5414010" cy="6959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Solitary </a:t>
            </a:r>
            <a:r>
              <a:rPr spc="-25" dirty="0"/>
              <a:t>thyroid</a:t>
            </a:r>
            <a:r>
              <a:rPr spc="-60" dirty="0"/>
              <a:t> </a:t>
            </a:r>
            <a:r>
              <a:rPr spc="-5" dirty="0"/>
              <a:t>nodules</a:t>
            </a:r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059940" y="1607821"/>
            <a:ext cx="7766684" cy="43110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99800"/>
              </a:lnSpc>
              <a:spcBef>
                <a:spcPts val="105"/>
              </a:spcBef>
              <a:buFont typeface="Arial"/>
              <a:buChar char="•"/>
              <a:tabLst>
                <a:tab pos="354965" algn="l"/>
                <a:tab pos="355600" algn="l"/>
                <a:tab pos="1089660" algn="l"/>
              </a:tabLst>
            </a:pPr>
            <a:r>
              <a:rPr sz="3200" dirty="0">
                <a:latin typeface="Calibri"/>
                <a:cs typeface="Calibri"/>
              </a:rPr>
              <a:t>In </a:t>
            </a:r>
            <a:r>
              <a:rPr sz="3200" spc="-5" dirty="0">
                <a:latin typeface="Calibri"/>
                <a:cs typeface="Calibri"/>
              </a:rPr>
              <a:t>clinical </a:t>
            </a:r>
            <a:r>
              <a:rPr sz="3200" spc="-10" dirty="0">
                <a:latin typeface="Calibri"/>
                <a:cs typeface="Calibri"/>
              </a:rPr>
              <a:t>practice, </a:t>
            </a:r>
            <a:r>
              <a:rPr sz="3200" dirty="0">
                <a:latin typeface="Calibri"/>
                <a:cs typeface="Calibri"/>
              </a:rPr>
              <a:t>if </a:t>
            </a:r>
            <a:r>
              <a:rPr sz="3200" spc="-15" dirty="0">
                <a:latin typeface="Calibri"/>
                <a:cs typeface="Calibri"/>
              </a:rPr>
              <a:t>you </a:t>
            </a:r>
            <a:r>
              <a:rPr sz="3200" spc="-5" dirty="0">
                <a:latin typeface="Calibri"/>
                <a:cs typeface="Calibri"/>
              </a:rPr>
              <a:t>see </a:t>
            </a:r>
            <a:r>
              <a:rPr sz="3200" dirty="0">
                <a:latin typeface="Calibri"/>
                <a:cs typeface="Calibri"/>
              </a:rPr>
              <a:t>a </a:t>
            </a:r>
            <a:r>
              <a:rPr sz="3200" spc="-10" dirty="0">
                <a:latin typeface="Calibri"/>
                <a:cs typeface="Calibri"/>
              </a:rPr>
              <a:t>patient </a:t>
            </a:r>
            <a:r>
              <a:rPr sz="3200" spc="-5" dirty="0">
                <a:latin typeface="Calibri"/>
                <a:cs typeface="Calibri"/>
              </a:rPr>
              <a:t>with  solitary </a:t>
            </a:r>
            <a:r>
              <a:rPr sz="3200" dirty="0">
                <a:latin typeface="Calibri"/>
                <a:cs typeface="Calibri"/>
              </a:rPr>
              <a:t>nodule, </a:t>
            </a:r>
            <a:r>
              <a:rPr sz="3200" spc="-10" dirty="0">
                <a:latin typeface="Calibri"/>
                <a:cs typeface="Calibri"/>
              </a:rPr>
              <a:t>your </a:t>
            </a:r>
            <a:r>
              <a:rPr sz="3200" spc="-20" dirty="0">
                <a:latin typeface="Calibri"/>
                <a:cs typeface="Calibri"/>
              </a:rPr>
              <a:t>differential </a:t>
            </a:r>
            <a:r>
              <a:rPr sz="3200" dirty="0">
                <a:latin typeface="Calibri"/>
                <a:cs typeface="Calibri"/>
              </a:rPr>
              <a:t>diagnosis (D  Dx)	will include </a:t>
            </a:r>
            <a:r>
              <a:rPr sz="3200" spc="-5" dirty="0">
                <a:latin typeface="Calibri"/>
                <a:cs typeface="Calibri"/>
              </a:rPr>
              <a:t>neoplastic </a:t>
            </a:r>
            <a:r>
              <a:rPr sz="3200" dirty="0">
                <a:latin typeface="Calibri"/>
                <a:cs typeface="Calibri"/>
              </a:rPr>
              <a:t>and </a:t>
            </a:r>
            <a:r>
              <a:rPr sz="3200" spc="5" dirty="0">
                <a:latin typeface="Calibri"/>
                <a:cs typeface="Calibri"/>
              </a:rPr>
              <a:t>non-  </a:t>
            </a:r>
            <a:r>
              <a:rPr sz="3200" spc="-5" dirty="0">
                <a:latin typeface="Calibri"/>
                <a:cs typeface="Calibri"/>
              </a:rPr>
              <a:t>neoplastic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lesions.</a:t>
            </a:r>
            <a:endParaRPr sz="3200">
              <a:latin typeface="Calibri"/>
              <a:cs typeface="Calibri"/>
            </a:endParaRPr>
          </a:p>
          <a:p>
            <a:pPr marL="355600" indent="-342900"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Calibri"/>
                <a:cs typeface="Calibri"/>
              </a:rPr>
              <a:t>The D Dx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includes:</a:t>
            </a:r>
            <a:endParaRPr sz="3200">
              <a:latin typeface="Calibri"/>
              <a:cs typeface="Calibri"/>
            </a:endParaRPr>
          </a:p>
          <a:p>
            <a:pPr marL="586740" indent="-574675">
              <a:spcBef>
                <a:spcPts val="745"/>
              </a:spcBef>
              <a:buAutoNum type="alphaLcPeriod"/>
              <a:tabLst>
                <a:tab pos="586740" algn="l"/>
                <a:tab pos="587375" algn="l"/>
              </a:tabLst>
            </a:pPr>
            <a:r>
              <a:rPr sz="3200" spc="-5" dirty="0">
                <a:latin typeface="Calibri"/>
                <a:cs typeface="Calibri"/>
              </a:rPr>
              <a:t>Follicular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adenomas</a:t>
            </a:r>
            <a:endParaRPr sz="3200">
              <a:latin typeface="Calibri"/>
              <a:cs typeface="Calibri"/>
            </a:endParaRPr>
          </a:p>
          <a:p>
            <a:pPr marL="513715" indent="-501650">
              <a:spcBef>
                <a:spcPts val="765"/>
              </a:spcBef>
              <a:buAutoNum type="alphaLcPeriod"/>
              <a:tabLst>
                <a:tab pos="513715" algn="l"/>
                <a:tab pos="514350" algn="l"/>
              </a:tabLst>
            </a:pPr>
            <a:r>
              <a:rPr sz="3200" dirty="0">
                <a:latin typeface="Calibri"/>
                <a:cs typeface="Calibri"/>
              </a:rPr>
              <a:t>A </a:t>
            </a:r>
            <a:r>
              <a:rPr sz="3200" spc="-5" dirty="0">
                <a:latin typeface="Calibri"/>
                <a:cs typeface="Calibri"/>
              </a:rPr>
              <a:t>dominant </a:t>
            </a:r>
            <a:r>
              <a:rPr sz="3200" dirty="0">
                <a:latin typeface="Calibri"/>
                <a:cs typeface="Calibri"/>
              </a:rPr>
              <a:t>nodule in multinodular</a:t>
            </a:r>
            <a:r>
              <a:rPr sz="3200" spc="-15" dirty="0">
                <a:latin typeface="Calibri"/>
                <a:cs typeface="Calibri"/>
              </a:rPr>
              <a:t> goiter</a:t>
            </a:r>
            <a:endParaRPr sz="3200">
              <a:latin typeface="Calibri"/>
              <a:cs typeface="Calibri"/>
            </a:endParaRPr>
          </a:p>
          <a:p>
            <a:pPr marL="527050" indent="-514350">
              <a:spcBef>
                <a:spcPts val="770"/>
              </a:spcBef>
              <a:buAutoNum type="alphaLcPeriod"/>
              <a:tabLst>
                <a:tab pos="526415" algn="l"/>
                <a:tab pos="527050" algn="l"/>
              </a:tabLst>
            </a:pPr>
            <a:r>
              <a:rPr sz="3200" dirty="0">
                <a:latin typeface="Calibri"/>
                <a:cs typeface="Calibri"/>
              </a:rPr>
              <a:t>Simple </a:t>
            </a:r>
            <a:r>
              <a:rPr sz="3200" spc="-15" dirty="0">
                <a:latin typeface="Calibri"/>
                <a:cs typeface="Calibri"/>
              </a:rPr>
              <a:t>cysts </a:t>
            </a:r>
            <a:r>
              <a:rPr sz="3200" spc="-5" dirty="0">
                <a:latin typeface="Calibri"/>
                <a:cs typeface="Calibri"/>
              </a:rPr>
              <a:t>or </a:t>
            </a:r>
            <a:r>
              <a:rPr sz="3200" spc="-20" dirty="0">
                <a:latin typeface="Calibri"/>
                <a:cs typeface="Calibri"/>
              </a:rPr>
              <a:t>foci </a:t>
            </a:r>
            <a:r>
              <a:rPr sz="3200" spc="-5" dirty="0">
                <a:latin typeface="Calibri"/>
                <a:cs typeface="Calibri"/>
              </a:rPr>
              <a:t>of</a:t>
            </a:r>
            <a:r>
              <a:rPr sz="3200" spc="25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thyroiditis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646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930"/>
    </mc:Choice>
    <mc:Fallback>
      <p:transition spd="slow" advTm="19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02740" y="84835"/>
            <a:ext cx="8758555" cy="5320030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355600" marR="1087120" indent="-342900" algn="just">
              <a:lnSpc>
                <a:spcPct val="79000"/>
              </a:lnSpc>
              <a:spcBef>
                <a:spcPts val="855"/>
              </a:spcBef>
            </a:pPr>
            <a:r>
              <a:rPr sz="3000" dirty="0">
                <a:latin typeface="Arial Narrow"/>
                <a:cs typeface="Arial Narrow"/>
              </a:rPr>
              <a:t>- </a:t>
            </a:r>
            <a:r>
              <a:rPr sz="3000" spc="-10" dirty="0">
                <a:latin typeface="Calibri"/>
                <a:cs typeface="Calibri"/>
              </a:rPr>
              <a:t>Screening </a:t>
            </a:r>
            <a:r>
              <a:rPr sz="3000" dirty="0">
                <a:latin typeface="Calibri"/>
                <a:cs typeface="Calibri"/>
              </a:rPr>
              <a:t>of </a:t>
            </a:r>
            <a:r>
              <a:rPr sz="3000" spc="-5" dirty="0">
                <a:latin typeface="Calibri"/>
                <a:cs typeface="Calibri"/>
              </a:rPr>
              <a:t>the </a:t>
            </a:r>
            <a:r>
              <a:rPr sz="3000" spc="-10" dirty="0">
                <a:latin typeface="Calibri"/>
                <a:cs typeface="Calibri"/>
              </a:rPr>
              <a:t>patient's </a:t>
            </a:r>
            <a:r>
              <a:rPr sz="3000" spc="-20" dirty="0">
                <a:latin typeface="Calibri"/>
                <a:cs typeface="Calibri"/>
              </a:rPr>
              <a:t>relatives </a:t>
            </a:r>
            <a:r>
              <a:rPr sz="3000" spc="-25" dirty="0">
                <a:latin typeface="Calibri"/>
                <a:cs typeface="Calibri"/>
              </a:rPr>
              <a:t>for elevated  </a:t>
            </a:r>
            <a:r>
              <a:rPr sz="3000" spc="-10" dirty="0">
                <a:latin typeface="Calibri"/>
                <a:cs typeface="Calibri"/>
              </a:rPr>
              <a:t>calcitonin </a:t>
            </a:r>
            <a:r>
              <a:rPr sz="3000" spc="-15" dirty="0">
                <a:latin typeface="Calibri"/>
                <a:cs typeface="Calibri"/>
              </a:rPr>
              <a:t>levels </a:t>
            </a:r>
            <a:r>
              <a:rPr sz="3000" dirty="0">
                <a:latin typeface="Calibri"/>
                <a:cs typeface="Calibri"/>
              </a:rPr>
              <a:t>or </a:t>
            </a:r>
            <a:r>
              <a:rPr sz="3000" i="1" spc="-5" dirty="0">
                <a:latin typeface="Calibri"/>
                <a:cs typeface="Calibri"/>
              </a:rPr>
              <a:t>RET </a:t>
            </a:r>
            <a:r>
              <a:rPr sz="3000" spc="-10" dirty="0">
                <a:latin typeface="Calibri"/>
                <a:cs typeface="Calibri"/>
              </a:rPr>
              <a:t>mutations </a:t>
            </a:r>
            <a:r>
              <a:rPr sz="3000" spc="-5" dirty="0">
                <a:latin typeface="Calibri"/>
                <a:cs typeface="Calibri"/>
              </a:rPr>
              <a:t>permits early  </a:t>
            </a:r>
            <a:r>
              <a:rPr sz="3000" spc="-15" dirty="0">
                <a:latin typeface="Calibri"/>
                <a:cs typeface="Calibri"/>
              </a:rPr>
              <a:t>detection </a:t>
            </a:r>
            <a:r>
              <a:rPr sz="3000" dirty="0">
                <a:latin typeface="Calibri"/>
                <a:cs typeface="Calibri"/>
              </a:rPr>
              <a:t>of </a:t>
            </a:r>
            <a:r>
              <a:rPr sz="3000" spc="-10" dirty="0">
                <a:latin typeface="Calibri"/>
                <a:cs typeface="Calibri"/>
              </a:rPr>
              <a:t>tumors </a:t>
            </a:r>
            <a:r>
              <a:rPr sz="3000" spc="-5" dirty="0">
                <a:latin typeface="Calibri"/>
                <a:cs typeface="Calibri"/>
              </a:rPr>
              <a:t>in </a:t>
            </a:r>
            <a:r>
              <a:rPr sz="3000" spc="-10" dirty="0">
                <a:latin typeface="Calibri"/>
                <a:cs typeface="Calibri"/>
              </a:rPr>
              <a:t>familial cases. </a:t>
            </a:r>
            <a:r>
              <a:rPr sz="3000" dirty="0">
                <a:latin typeface="Calibri"/>
                <a:cs typeface="Calibri"/>
              </a:rPr>
              <a:t>,</a:t>
            </a:r>
            <a:endParaRPr sz="3000">
              <a:latin typeface="Calibri"/>
              <a:cs typeface="Calibri"/>
            </a:endParaRPr>
          </a:p>
          <a:p>
            <a:pPr marL="355600" marR="390525" indent="-342900">
              <a:lnSpc>
                <a:spcPct val="90300"/>
              </a:lnSpc>
              <a:spcBef>
                <a:spcPts val="350"/>
              </a:spcBef>
              <a:buChar char="-"/>
              <a:tabLst>
                <a:tab pos="354965" algn="l"/>
                <a:tab pos="355600" algn="l"/>
              </a:tabLst>
            </a:pPr>
            <a:r>
              <a:rPr sz="3000" spc="-5" dirty="0">
                <a:latin typeface="Calibri"/>
                <a:cs typeface="Calibri"/>
              </a:rPr>
              <a:t>All </a:t>
            </a:r>
            <a:r>
              <a:rPr sz="3000" spc="-15" dirty="0">
                <a:latin typeface="Calibri"/>
                <a:cs typeface="Calibri"/>
              </a:rPr>
              <a:t>members </a:t>
            </a:r>
            <a:r>
              <a:rPr sz="3000" dirty="0">
                <a:latin typeface="Calibri"/>
                <a:cs typeface="Calibri"/>
              </a:rPr>
              <a:t>of </a:t>
            </a:r>
            <a:r>
              <a:rPr sz="3000" spc="-5" dirty="0">
                <a:latin typeface="Calibri"/>
                <a:cs typeface="Calibri"/>
              </a:rPr>
              <a:t>MEN-2 carrying </a:t>
            </a:r>
            <a:r>
              <a:rPr sz="3000" i="1" spc="-5" dirty="0">
                <a:latin typeface="Calibri"/>
                <a:cs typeface="Calibri"/>
              </a:rPr>
              <a:t>RET </a:t>
            </a:r>
            <a:r>
              <a:rPr sz="3000" spc="-10" dirty="0">
                <a:latin typeface="Calibri"/>
                <a:cs typeface="Calibri"/>
              </a:rPr>
              <a:t>mutations </a:t>
            </a:r>
            <a:r>
              <a:rPr sz="3000" spc="-15" dirty="0">
                <a:latin typeface="Calibri"/>
                <a:cs typeface="Calibri"/>
              </a:rPr>
              <a:t>are  </a:t>
            </a:r>
            <a:r>
              <a:rPr sz="3000" spc="-25" dirty="0">
                <a:latin typeface="Calibri"/>
                <a:cs typeface="Calibri"/>
              </a:rPr>
              <a:t>offered </a:t>
            </a:r>
            <a:r>
              <a:rPr sz="3000" spc="-15" dirty="0">
                <a:latin typeface="Calibri"/>
                <a:cs typeface="Calibri"/>
              </a:rPr>
              <a:t>prophylactic thyroidectomies </a:t>
            </a:r>
            <a:r>
              <a:rPr sz="3000" spc="-20" dirty="0">
                <a:latin typeface="Calibri"/>
                <a:cs typeface="Calibri"/>
              </a:rPr>
              <a:t>to prevent </a:t>
            </a:r>
            <a:r>
              <a:rPr sz="3000" spc="-5" dirty="0">
                <a:latin typeface="Calibri"/>
                <a:cs typeface="Calibri"/>
              </a:rPr>
              <a:t>the  </a:t>
            </a:r>
            <a:r>
              <a:rPr sz="3000" spc="-15" dirty="0">
                <a:latin typeface="Calibri"/>
                <a:cs typeface="Calibri"/>
              </a:rPr>
              <a:t>development </a:t>
            </a:r>
            <a:r>
              <a:rPr sz="3000" dirty="0">
                <a:latin typeface="Calibri"/>
                <a:cs typeface="Calibri"/>
              </a:rPr>
              <a:t>of </a:t>
            </a:r>
            <a:r>
              <a:rPr sz="3000" spc="-5" dirty="0">
                <a:latin typeface="Calibri"/>
                <a:cs typeface="Calibri"/>
              </a:rPr>
              <a:t>medullary</a:t>
            </a:r>
            <a:r>
              <a:rPr sz="3000" spc="-10" dirty="0">
                <a:latin typeface="Calibri"/>
                <a:cs typeface="Calibri"/>
              </a:rPr>
              <a:t> carcinomas</a:t>
            </a:r>
            <a:endParaRPr sz="3000">
              <a:latin typeface="Calibri"/>
              <a:cs typeface="Calibri"/>
            </a:endParaRPr>
          </a:p>
          <a:p>
            <a:pPr marL="299720" marR="45085" indent="-299720">
              <a:lnSpc>
                <a:spcPct val="90300"/>
              </a:lnSpc>
              <a:spcBef>
                <a:spcPts val="350"/>
              </a:spcBef>
              <a:buChar char="-"/>
              <a:tabLst>
                <a:tab pos="299720" algn="l"/>
                <a:tab pos="300355" algn="l"/>
              </a:tabLst>
            </a:pPr>
            <a:r>
              <a:rPr sz="3000" spc="-10" dirty="0">
                <a:latin typeface="Calibri"/>
                <a:cs typeface="Calibri"/>
              </a:rPr>
              <a:t>Often, </a:t>
            </a:r>
            <a:r>
              <a:rPr sz="3000" spc="-5" dirty="0">
                <a:latin typeface="Calibri"/>
                <a:cs typeface="Calibri"/>
              </a:rPr>
              <a:t>the only finding in the </a:t>
            </a:r>
            <a:r>
              <a:rPr sz="3000" spc="-15" dirty="0">
                <a:latin typeface="Calibri"/>
                <a:cs typeface="Calibri"/>
              </a:rPr>
              <a:t>resected </a:t>
            </a:r>
            <a:r>
              <a:rPr sz="3000" spc="-20" dirty="0">
                <a:latin typeface="Calibri"/>
                <a:cs typeface="Calibri"/>
              </a:rPr>
              <a:t>thyroid </a:t>
            </a:r>
            <a:r>
              <a:rPr sz="3000" dirty="0">
                <a:latin typeface="Calibri"/>
                <a:cs typeface="Calibri"/>
              </a:rPr>
              <a:t>of </a:t>
            </a:r>
            <a:r>
              <a:rPr sz="3000" spc="-5" dirty="0">
                <a:latin typeface="Calibri"/>
                <a:cs typeface="Calibri"/>
              </a:rPr>
              <a:t>these  </a:t>
            </a:r>
            <a:r>
              <a:rPr sz="3000" spc="-15" dirty="0">
                <a:latin typeface="Calibri"/>
                <a:cs typeface="Calibri"/>
              </a:rPr>
              <a:t>asymptomatic carriers </a:t>
            </a:r>
            <a:r>
              <a:rPr sz="3000" spc="-5" dirty="0">
                <a:latin typeface="Calibri"/>
                <a:cs typeface="Calibri"/>
              </a:rPr>
              <a:t>is the </a:t>
            </a:r>
            <a:r>
              <a:rPr sz="3000" spc="-10" dirty="0">
                <a:latin typeface="Calibri"/>
                <a:cs typeface="Calibri"/>
              </a:rPr>
              <a:t>presence </a:t>
            </a:r>
            <a:r>
              <a:rPr sz="3000" dirty="0">
                <a:latin typeface="Calibri"/>
                <a:cs typeface="Calibri"/>
              </a:rPr>
              <a:t>of C </a:t>
            </a:r>
            <a:r>
              <a:rPr sz="3000" spc="-10" dirty="0">
                <a:latin typeface="Calibri"/>
                <a:cs typeface="Calibri"/>
              </a:rPr>
              <a:t>cell  hyperplasia </a:t>
            </a:r>
            <a:r>
              <a:rPr sz="3000" dirty="0">
                <a:latin typeface="Calibri"/>
                <a:cs typeface="Calibri"/>
              </a:rPr>
              <a:t>or </a:t>
            </a:r>
            <a:r>
              <a:rPr sz="3000" spc="-5" dirty="0">
                <a:latin typeface="Calibri"/>
                <a:cs typeface="Calibri"/>
              </a:rPr>
              <a:t>small </a:t>
            </a:r>
            <a:r>
              <a:rPr sz="3000" dirty="0">
                <a:latin typeface="Calibri"/>
                <a:cs typeface="Calibri"/>
              </a:rPr>
              <a:t>(&lt;1 </a:t>
            </a:r>
            <a:r>
              <a:rPr sz="3000" spc="-5" dirty="0">
                <a:latin typeface="Calibri"/>
                <a:cs typeface="Calibri"/>
              </a:rPr>
              <a:t>cm)</a:t>
            </a:r>
            <a:r>
              <a:rPr sz="3000" spc="5" dirty="0">
                <a:latin typeface="Calibri"/>
                <a:cs typeface="Calibri"/>
              </a:rPr>
              <a:t> </a:t>
            </a:r>
            <a:r>
              <a:rPr sz="3000" i="1" spc="-5" dirty="0">
                <a:latin typeface="Calibri"/>
                <a:cs typeface="Calibri"/>
              </a:rPr>
              <a:t>micromedullary</a:t>
            </a:r>
            <a:endParaRPr sz="3000">
              <a:latin typeface="Calibri"/>
              <a:cs typeface="Calibri"/>
            </a:endParaRPr>
          </a:p>
          <a:p>
            <a:pPr marL="355600">
              <a:lnSpc>
                <a:spcPts val="2905"/>
              </a:lnSpc>
            </a:pPr>
            <a:r>
              <a:rPr sz="3000" spc="-10" dirty="0">
                <a:latin typeface="Calibri"/>
                <a:cs typeface="Calibri"/>
              </a:rPr>
              <a:t>carcinomas.</a:t>
            </a:r>
            <a:endParaRPr sz="3000">
              <a:latin typeface="Calibri"/>
              <a:cs typeface="Calibri"/>
            </a:endParaRPr>
          </a:p>
          <a:p>
            <a:pPr marL="299720" marR="5080" indent="-299720">
              <a:lnSpc>
                <a:spcPct val="79000"/>
              </a:lnSpc>
              <a:spcBef>
                <a:spcPts val="755"/>
              </a:spcBef>
              <a:buChar char="-"/>
              <a:tabLst>
                <a:tab pos="299720" algn="l"/>
                <a:tab pos="300355" algn="l"/>
              </a:tabLst>
            </a:pPr>
            <a:r>
              <a:rPr sz="3000" spc="-20" dirty="0">
                <a:latin typeface="Calibri"/>
                <a:cs typeface="Calibri"/>
              </a:rPr>
              <a:t>Recent </a:t>
            </a:r>
            <a:r>
              <a:rPr sz="3000" spc="-10" dirty="0">
                <a:latin typeface="Calibri"/>
                <a:cs typeface="Calibri"/>
              </a:rPr>
              <a:t>studies </a:t>
            </a:r>
            <a:r>
              <a:rPr sz="3000" spc="-25" dirty="0">
                <a:latin typeface="Calibri"/>
                <a:cs typeface="Calibri"/>
              </a:rPr>
              <a:t>have </a:t>
            </a:r>
            <a:r>
              <a:rPr sz="3000" spc="-5" dirty="0">
                <a:latin typeface="Calibri"/>
                <a:cs typeface="Calibri"/>
              </a:rPr>
              <a:t>shown </a:t>
            </a:r>
            <a:r>
              <a:rPr sz="3000" spc="-10" dirty="0">
                <a:latin typeface="Calibri"/>
                <a:cs typeface="Calibri"/>
              </a:rPr>
              <a:t>that </a:t>
            </a:r>
            <a:r>
              <a:rPr sz="3000" spc="-5" dirty="0">
                <a:latin typeface="Calibri"/>
                <a:cs typeface="Calibri"/>
              </a:rPr>
              <a:t>specific </a:t>
            </a:r>
            <a:r>
              <a:rPr sz="3000" i="1" spc="-5" dirty="0">
                <a:latin typeface="Calibri"/>
                <a:cs typeface="Calibri"/>
              </a:rPr>
              <a:t>RET </a:t>
            </a:r>
            <a:r>
              <a:rPr sz="3000" spc="-15" dirty="0">
                <a:latin typeface="Calibri"/>
                <a:cs typeface="Calibri"/>
              </a:rPr>
              <a:t>mutations  </a:t>
            </a:r>
            <a:r>
              <a:rPr sz="3000" spc="-20" dirty="0">
                <a:latin typeface="Calibri"/>
                <a:cs typeface="Calibri"/>
              </a:rPr>
              <a:t>correlate </a:t>
            </a:r>
            <a:r>
              <a:rPr sz="3000" spc="-5" dirty="0">
                <a:latin typeface="Calibri"/>
                <a:cs typeface="Calibri"/>
              </a:rPr>
              <a:t>with </a:t>
            </a:r>
            <a:r>
              <a:rPr sz="3000" dirty="0">
                <a:latin typeface="Calibri"/>
                <a:cs typeface="Calibri"/>
              </a:rPr>
              <a:t>an </a:t>
            </a:r>
            <a:r>
              <a:rPr sz="3000" spc="-10" dirty="0">
                <a:latin typeface="Calibri"/>
                <a:cs typeface="Calibri"/>
              </a:rPr>
              <a:t>aggressive behavior </a:t>
            </a:r>
            <a:r>
              <a:rPr sz="3000" spc="-5" dirty="0">
                <a:latin typeface="Calibri"/>
                <a:cs typeface="Calibri"/>
              </a:rPr>
              <a:t>in medullary  </a:t>
            </a:r>
            <a:r>
              <a:rPr sz="3000" spc="-10" dirty="0">
                <a:latin typeface="Calibri"/>
                <a:cs typeface="Calibri"/>
              </a:rPr>
              <a:t>carcinomas.</a:t>
            </a:r>
            <a:endParaRPr sz="3000">
              <a:latin typeface="Calibri"/>
              <a:cs typeface="Calibri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583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924"/>
    </mc:Choice>
    <mc:Fallback>
      <p:transition spd="slow" advTm="78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39728" y="458724"/>
            <a:ext cx="2313305" cy="6959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me</a:t>
            </a:r>
            <a:r>
              <a:rPr dirty="0"/>
              <a:t>d</a:t>
            </a:r>
            <a:r>
              <a:rPr spc="-5" dirty="0"/>
              <a:t>u</a:t>
            </a:r>
            <a:r>
              <a:rPr dirty="0"/>
              <a:t>ll</a:t>
            </a:r>
            <a:r>
              <a:rPr spc="5" dirty="0"/>
              <a:t>a</a:t>
            </a:r>
            <a:r>
              <a:rPr spc="20" dirty="0"/>
              <a:t>r</a:t>
            </a:r>
            <a:r>
              <a:rPr dirty="0"/>
              <a:t>y</a:t>
            </a:r>
            <a:endParaRPr/>
          </a:p>
        </p:txBody>
      </p:sp>
      <p:sp>
        <p:nvSpPr>
          <p:cNvPr id="3" name="object 3"/>
          <p:cNvSpPr/>
          <p:nvPr/>
        </p:nvSpPr>
        <p:spPr>
          <a:xfrm>
            <a:off x="3492501" y="1757174"/>
            <a:ext cx="4878979" cy="38468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669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09"/>
    </mc:Choice>
    <mc:Fallback>
      <p:transition spd="slow" advTm="3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59940" y="1556003"/>
            <a:ext cx="7838440" cy="422275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355600" marR="5080" indent="-342900">
              <a:lnSpc>
                <a:spcPct val="90000"/>
              </a:lnSpc>
              <a:spcBef>
                <a:spcPts val="4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10" dirty="0">
                <a:latin typeface="Calibri"/>
                <a:cs typeface="Calibri"/>
              </a:rPr>
              <a:t>Because </a:t>
            </a:r>
            <a:r>
              <a:rPr sz="3200" dirty="0">
                <a:latin typeface="Calibri"/>
                <a:cs typeface="Calibri"/>
              </a:rPr>
              <a:t>medullary </a:t>
            </a:r>
            <a:r>
              <a:rPr sz="3200" spc="-10" dirty="0">
                <a:latin typeface="Calibri"/>
                <a:cs typeface="Calibri"/>
              </a:rPr>
              <a:t>carcinoma </a:t>
            </a:r>
            <a:r>
              <a:rPr sz="3200" spc="-20" dirty="0">
                <a:latin typeface="Calibri"/>
                <a:cs typeface="Calibri"/>
              </a:rPr>
              <a:t>secrete  </a:t>
            </a:r>
            <a:r>
              <a:rPr sz="3200" spc="-5" dirty="0">
                <a:latin typeface="Calibri"/>
                <a:cs typeface="Calibri"/>
              </a:rPr>
              <a:t>calcitonin; </a:t>
            </a:r>
            <a:r>
              <a:rPr sz="3200" dirty="0">
                <a:latin typeface="Calibri"/>
                <a:cs typeface="Calibri"/>
              </a:rPr>
              <a:t>this </a:t>
            </a:r>
            <a:r>
              <a:rPr sz="3200" spc="-10" dirty="0">
                <a:latin typeface="Calibri"/>
                <a:cs typeface="Calibri"/>
              </a:rPr>
              <a:t>calcitonin can </a:t>
            </a:r>
            <a:r>
              <a:rPr sz="3200" spc="-5" dirty="0">
                <a:latin typeface="Calibri"/>
                <a:cs typeface="Calibri"/>
              </a:rPr>
              <a:t>accumulate </a:t>
            </a:r>
            <a:r>
              <a:rPr sz="3200" dirty="0">
                <a:latin typeface="Calibri"/>
                <a:cs typeface="Calibri"/>
              </a:rPr>
              <a:t>and  </a:t>
            </a:r>
            <a:r>
              <a:rPr sz="3200" spc="-20" dirty="0">
                <a:latin typeface="Calibri"/>
                <a:cs typeface="Calibri"/>
              </a:rPr>
              <a:t>form </a:t>
            </a:r>
            <a:r>
              <a:rPr sz="3200" spc="-10" dirty="0">
                <a:latin typeface="Calibri"/>
                <a:cs typeface="Calibri"/>
              </a:rPr>
              <a:t>amyloid</a:t>
            </a:r>
            <a:r>
              <a:rPr sz="3200" spc="30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protein.</a:t>
            </a:r>
            <a:endParaRPr sz="3200">
              <a:latin typeface="Calibri"/>
              <a:cs typeface="Calibri"/>
            </a:endParaRPr>
          </a:p>
          <a:p>
            <a:pPr>
              <a:spcBef>
                <a:spcPts val="45"/>
              </a:spcBef>
              <a:buFont typeface="Arial"/>
              <a:buChar char="•"/>
            </a:pPr>
            <a:endParaRPr sz="4100">
              <a:latin typeface="Calibri"/>
              <a:cs typeface="Calibri"/>
            </a:endParaRPr>
          </a:p>
          <a:p>
            <a:pPr marL="355600" marR="242570" indent="-342900">
              <a:lnSpc>
                <a:spcPct val="898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10" dirty="0">
                <a:latin typeface="Calibri"/>
                <a:cs typeface="Calibri"/>
              </a:rPr>
              <a:t>Amyloid: </a:t>
            </a:r>
            <a:r>
              <a:rPr sz="3200" dirty="0">
                <a:latin typeface="Calibri"/>
                <a:cs typeface="Calibri"/>
              </a:rPr>
              <a:t>is </a:t>
            </a:r>
            <a:r>
              <a:rPr sz="3200" spc="-20" dirty="0">
                <a:latin typeface="Calibri"/>
                <a:cs typeface="Calibri"/>
              </a:rPr>
              <a:t>several, </a:t>
            </a:r>
            <a:r>
              <a:rPr sz="3200" spc="-5" dirty="0">
                <a:latin typeface="Calibri"/>
                <a:cs typeface="Calibri"/>
              </a:rPr>
              <a:t>chemically </a:t>
            </a:r>
            <a:r>
              <a:rPr sz="3200" spc="-25" dirty="0">
                <a:latin typeface="Calibri"/>
                <a:cs typeface="Calibri"/>
              </a:rPr>
              <a:t>different  </a:t>
            </a:r>
            <a:r>
              <a:rPr sz="3200" spc="-15" dirty="0">
                <a:latin typeface="Calibri"/>
                <a:cs typeface="Calibri"/>
              </a:rPr>
              <a:t>proteins </a:t>
            </a:r>
            <a:r>
              <a:rPr sz="3200" spc="-10" dirty="0">
                <a:latin typeface="Calibri"/>
                <a:cs typeface="Calibri"/>
              </a:rPr>
              <a:t>that share </a:t>
            </a:r>
            <a:r>
              <a:rPr sz="3200" dirty="0">
                <a:latin typeface="Calibri"/>
                <a:cs typeface="Calibri"/>
              </a:rPr>
              <a:t>similar </a:t>
            </a:r>
            <a:r>
              <a:rPr sz="3200" spc="-15" dirty="0">
                <a:latin typeface="Calibri"/>
                <a:cs typeface="Calibri"/>
              </a:rPr>
              <a:t>physical  </a:t>
            </a:r>
            <a:r>
              <a:rPr sz="3200" spc="-10" dirty="0">
                <a:latin typeface="Calibri"/>
                <a:cs typeface="Calibri"/>
              </a:rPr>
              <a:t>characteristics.. They can accumulate </a:t>
            </a:r>
            <a:r>
              <a:rPr sz="3200" dirty="0">
                <a:latin typeface="Calibri"/>
                <a:cs typeface="Calibri"/>
              </a:rPr>
              <a:t>and  </a:t>
            </a:r>
            <a:r>
              <a:rPr sz="3200" spc="-20" dirty="0">
                <a:latin typeface="Calibri"/>
                <a:cs typeface="Calibri"/>
              </a:rPr>
              <a:t>form </a:t>
            </a:r>
            <a:r>
              <a:rPr sz="3200" dirty="0">
                <a:latin typeface="Calibri"/>
                <a:cs typeface="Calibri"/>
              </a:rPr>
              <a:t>pink </a:t>
            </a:r>
            <a:r>
              <a:rPr sz="3200" spc="-10" dirty="0">
                <a:latin typeface="Calibri"/>
                <a:cs typeface="Calibri"/>
              </a:rPr>
              <a:t>material called </a:t>
            </a:r>
            <a:r>
              <a:rPr sz="3200" spc="-5" dirty="0">
                <a:latin typeface="Calibri"/>
                <a:cs typeface="Calibri"/>
              </a:rPr>
              <a:t>amyloid.. See </a:t>
            </a:r>
            <a:r>
              <a:rPr sz="3200" spc="-10" dirty="0">
                <a:latin typeface="Calibri"/>
                <a:cs typeface="Calibri"/>
              </a:rPr>
              <a:t>next  </a:t>
            </a:r>
            <a:r>
              <a:rPr sz="3200" dirty="0">
                <a:latin typeface="Calibri"/>
                <a:cs typeface="Calibri"/>
              </a:rPr>
              <a:t>pic.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50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023"/>
    </mc:Choice>
    <mc:Fallback>
      <p:transition spd="slow" advTm="29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3048000" y="2573809"/>
            <a:ext cx="9144000" cy="936154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Medullary</a:t>
            </a:r>
            <a:r>
              <a:rPr spc="-40" dirty="0"/>
              <a:t> </a:t>
            </a:r>
            <a:r>
              <a:rPr spc="-15" dirty="0"/>
              <a:t>carcinoma</a:t>
            </a:r>
          </a:p>
        </p:txBody>
      </p:sp>
      <p:sp>
        <p:nvSpPr>
          <p:cNvPr id="3" name="object 3"/>
          <p:cNvSpPr/>
          <p:nvPr/>
        </p:nvSpPr>
        <p:spPr>
          <a:xfrm>
            <a:off x="2254756" y="1917699"/>
            <a:ext cx="8382000" cy="4800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943601" y="2400301"/>
            <a:ext cx="1004569" cy="309059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31750" rIns="0" bIns="0" rtlCol="0">
            <a:spAutoFit/>
          </a:bodyPr>
          <a:lstStyle/>
          <a:p>
            <a:pPr marL="90805">
              <a:spcBef>
                <a:spcPts val="250"/>
              </a:spcBef>
            </a:pPr>
            <a:r>
              <a:rPr spc="-10" dirty="0">
                <a:latin typeface="Calibri"/>
                <a:cs typeface="Calibri"/>
              </a:rPr>
              <a:t>Amyloid</a:t>
            </a:r>
            <a:endParaRPr>
              <a:latin typeface="Calibri"/>
              <a:cs typeface="Calibri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724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98"/>
    </mc:Choice>
    <mc:Fallback>
      <p:transition spd="slow" advTm="16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14080" y="491235"/>
            <a:ext cx="7362825" cy="63500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15" dirty="0"/>
              <a:t>Amyloid </a:t>
            </a:r>
            <a:r>
              <a:rPr sz="4000" spc="-25" dirty="0"/>
              <a:t>stains </a:t>
            </a:r>
            <a:r>
              <a:rPr sz="4000" spc="-5" dirty="0"/>
              <a:t>with </a:t>
            </a:r>
            <a:r>
              <a:rPr sz="4000" spc="-10" dirty="0"/>
              <a:t>Congo </a:t>
            </a:r>
            <a:r>
              <a:rPr sz="4000" spc="-20" dirty="0"/>
              <a:t>red</a:t>
            </a:r>
            <a:r>
              <a:rPr sz="4000" spc="-25" dirty="0"/>
              <a:t> stain</a:t>
            </a:r>
            <a:endParaRPr sz="4000"/>
          </a:p>
        </p:txBody>
      </p:sp>
      <p:sp>
        <p:nvSpPr>
          <p:cNvPr id="3" name="object 3"/>
          <p:cNvSpPr/>
          <p:nvPr/>
        </p:nvSpPr>
        <p:spPr>
          <a:xfrm>
            <a:off x="3337444" y="2335662"/>
            <a:ext cx="4815954" cy="35819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257039" y="4821428"/>
            <a:ext cx="762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latin typeface="Calibri"/>
                <a:cs typeface="Calibri"/>
              </a:rPr>
              <a:t>a</a:t>
            </a:r>
            <a:r>
              <a:rPr spc="-35" dirty="0">
                <a:latin typeface="Calibri"/>
                <a:cs typeface="Calibri"/>
              </a:rPr>
              <a:t>m</a:t>
            </a:r>
            <a:r>
              <a:rPr spc="-5" dirty="0">
                <a:latin typeface="Calibri"/>
                <a:cs typeface="Calibri"/>
              </a:rPr>
              <a:t>yl</a:t>
            </a:r>
            <a:r>
              <a:rPr dirty="0">
                <a:latin typeface="Calibri"/>
                <a:cs typeface="Calibri"/>
              </a:rPr>
              <a:t>o</a:t>
            </a:r>
            <a:r>
              <a:rPr spc="-5" dirty="0">
                <a:latin typeface="Calibri"/>
                <a:cs typeface="Calibri"/>
              </a:rPr>
              <a:t>id</a:t>
            </a:r>
            <a:endParaRPr>
              <a:latin typeface="Calibri"/>
              <a:cs typeface="Calibri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411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42"/>
    </mc:Choice>
    <mc:Fallback>
      <p:transition spd="slow" advTm="25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14829" y="49434"/>
            <a:ext cx="8007350" cy="1687641"/>
          </a:xfrm>
          <a:prstGeom prst="rect">
            <a:avLst/>
          </a:prstGeom>
        </p:spPr>
        <p:txBody>
          <a:bodyPr vert="horz" wrap="square" lIns="0" tIns="33020" rIns="0" bIns="0" rtlCol="0" anchor="ctr">
            <a:spAutoFit/>
          </a:bodyPr>
          <a:lstStyle/>
          <a:p>
            <a:pPr marL="12065" marR="5080" indent="-635" algn="ctr">
              <a:lnSpc>
                <a:spcPts val="4300"/>
              </a:lnSpc>
              <a:spcBef>
                <a:spcPts val="260"/>
              </a:spcBef>
            </a:pPr>
            <a:r>
              <a:rPr spc="-5" dirty="0"/>
              <a:t>With </a:t>
            </a:r>
            <a:r>
              <a:rPr spc="-15" dirty="0"/>
              <a:t>polarized </a:t>
            </a:r>
            <a:r>
              <a:rPr spc="-10" dirty="0"/>
              <a:t>light, </a:t>
            </a:r>
            <a:r>
              <a:rPr spc="-15" dirty="0"/>
              <a:t>amyloid </a:t>
            </a:r>
            <a:r>
              <a:rPr spc="-10" dirty="0"/>
              <a:t>gives </a:t>
            </a:r>
            <a:r>
              <a:rPr spc="-5" dirty="0"/>
              <a:t>this  apple </a:t>
            </a:r>
            <a:r>
              <a:rPr spc="-15" dirty="0"/>
              <a:t>green </a:t>
            </a:r>
            <a:r>
              <a:rPr spc="-10" dirty="0"/>
              <a:t>color </a:t>
            </a:r>
            <a:r>
              <a:rPr spc="-5" dirty="0"/>
              <a:t>when </a:t>
            </a:r>
            <a:r>
              <a:rPr spc="-15" dirty="0"/>
              <a:t>stained </a:t>
            </a:r>
            <a:r>
              <a:rPr spc="-5" dirty="0"/>
              <a:t>with</a:t>
            </a:r>
            <a:r>
              <a:rPr spc="-40" dirty="0"/>
              <a:t> </a:t>
            </a:r>
            <a:r>
              <a:rPr spc="-10" dirty="0"/>
              <a:t>congo  </a:t>
            </a:r>
            <a:r>
              <a:rPr spc="-20" dirty="0"/>
              <a:t>red</a:t>
            </a:r>
          </a:p>
        </p:txBody>
      </p:sp>
      <p:sp>
        <p:nvSpPr>
          <p:cNvPr id="3" name="object 3"/>
          <p:cNvSpPr/>
          <p:nvPr/>
        </p:nvSpPr>
        <p:spPr>
          <a:xfrm>
            <a:off x="3429000" y="1841500"/>
            <a:ext cx="5366048" cy="40193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590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70"/>
    </mc:Choice>
    <mc:Fallback>
      <p:transition spd="slow" advTm="16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004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44"/>
    </mc:Choice>
    <mc:Fallback>
      <p:transition spd="slow" advTm="15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02739" y="273811"/>
            <a:ext cx="8943340" cy="5868670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355600" marR="82550" indent="-255904">
              <a:lnSpc>
                <a:spcPts val="3190"/>
              </a:lnSpc>
              <a:spcBef>
                <a:spcPts val="545"/>
              </a:spcBef>
              <a:tabLst>
                <a:tab pos="379095" algn="l"/>
              </a:tabLst>
            </a:pPr>
            <a:r>
              <a:rPr sz="3000" dirty="0">
                <a:latin typeface="Arial Narrow"/>
                <a:cs typeface="Arial Narrow"/>
              </a:rPr>
              <a:t>-		</a:t>
            </a:r>
            <a:r>
              <a:rPr sz="3000" spc="-20" dirty="0">
                <a:latin typeface="Calibri"/>
                <a:cs typeface="Calibri"/>
              </a:rPr>
              <a:t>Several </a:t>
            </a:r>
            <a:r>
              <a:rPr sz="3000" spc="-10" dirty="0">
                <a:latin typeface="Calibri"/>
                <a:cs typeface="Calibri"/>
              </a:rPr>
              <a:t>clinical criteria </a:t>
            </a:r>
            <a:r>
              <a:rPr sz="3000" spc="-15" dirty="0">
                <a:latin typeface="Calibri"/>
                <a:cs typeface="Calibri"/>
              </a:rPr>
              <a:t>provide </a:t>
            </a:r>
            <a:r>
              <a:rPr sz="3000" dirty="0">
                <a:latin typeface="Calibri"/>
                <a:cs typeface="Calibri"/>
              </a:rPr>
              <a:t>a </a:t>
            </a:r>
            <a:r>
              <a:rPr sz="3000" spc="-5" dirty="0">
                <a:latin typeface="Calibri"/>
                <a:cs typeface="Calibri"/>
              </a:rPr>
              <a:t>clue </a:t>
            </a:r>
            <a:r>
              <a:rPr sz="3000" spc="-20" dirty="0">
                <a:latin typeface="Calibri"/>
                <a:cs typeface="Calibri"/>
              </a:rPr>
              <a:t>to </a:t>
            </a:r>
            <a:r>
              <a:rPr sz="3000" spc="-5" dirty="0">
                <a:latin typeface="Calibri"/>
                <a:cs typeface="Calibri"/>
              </a:rPr>
              <a:t>the </a:t>
            </a:r>
            <a:r>
              <a:rPr sz="3000" spc="-15" dirty="0">
                <a:latin typeface="Calibri"/>
                <a:cs typeface="Calibri"/>
              </a:rPr>
              <a:t>nature </a:t>
            </a:r>
            <a:r>
              <a:rPr sz="3000" dirty="0">
                <a:latin typeface="Calibri"/>
                <a:cs typeface="Calibri"/>
              </a:rPr>
              <a:t>of a  </a:t>
            </a:r>
            <a:r>
              <a:rPr sz="3000" spc="-10" dirty="0">
                <a:latin typeface="Calibri"/>
                <a:cs typeface="Calibri"/>
              </a:rPr>
              <a:t>given </a:t>
            </a:r>
            <a:r>
              <a:rPr sz="3000" spc="-20" dirty="0">
                <a:latin typeface="Calibri"/>
                <a:cs typeface="Calibri"/>
              </a:rPr>
              <a:t>thyroid</a:t>
            </a:r>
            <a:r>
              <a:rPr sz="3000" spc="-15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nodule:</a:t>
            </a:r>
            <a:endParaRPr sz="3000">
              <a:latin typeface="Calibri"/>
              <a:cs typeface="Calibri"/>
            </a:endParaRPr>
          </a:p>
          <a:p>
            <a:pPr marL="355600" marR="1049020" indent="-342900">
              <a:lnSpc>
                <a:spcPts val="3290"/>
              </a:lnSpc>
              <a:spcBef>
                <a:spcPts val="645"/>
              </a:spcBef>
              <a:buFont typeface="Calibri"/>
              <a:buAutoNum type="alphaLcPeriod"/>
              <a:tabLst>
                <a:tab pos="390525" algn="l"/>
              </a:tabLst>
            </a:pPr>
            <a:r>
              <a:rPr dirty="0"/>
              <a:t>	</a:t>
            </a:r>
            <a:r>
              <a:rPr sz="3000" i="1" spc="-10" dirty="0">
                <a:solidFill>
                  <a:srgbClr val="FF0000"/>
                </a:solidFill>
                <a:latin typeface="Calibri"/>
                <a:cs typeface="Calibri"/>
              </a:rPr>
              <a:t>Solitary </a:t>
            </a:r>
            <a:r>
              <a:rPr sz="3000" i="1" spc="-5" dirty="0">
                <a:latin typeface="Calibri"/>
                <a:cs typeface="Calibri"/>
              </a:rPr>
              <a:t>nodules, </a:t>
            </a:r>
            <a:r>
              <a:rPr sz="3000" spc="-5" dirty="0">
                <a:latin typeface="Calibri"/>
                <a:cs typeface="Calibri"/>
              </a:rPr>
              <a:t>in </a:t>
            </a:r>
            <a:r>
              <a:rPr sz="3000" spc="-15" dirty="0">
                <a:latin typeface="Calibri"/>
                <a:cs typeface="Calibri"/>
              </a:rPr>
              <a:t>general, are </a:t>
            </a:r>
            <a:r>
              <a:rPr sz="3000" spc="-10" dirty="0">
                <a:latin typeface="Calibri"/>
                <a:cs typeface="Calibri"/>
              </a:rPr>
              <a:t>more </a:t>
            </a:r>
            <a:r>
              <a:rPr sz="3000" spc="-25" dirty="0">
                <a:latin typeface="Calibri"/>
                <a:cs typeface="Calibri"/>
              </a:rPr>
              <a:t>likely </a:t>
            </a:r>
            <a:r>
              <a:rPr sz="3000" spc="-20" dirty="0">
                <a:latin typeface="Calibri"/>
                <a:cs typeface="Calibri"/>
              </a:rPr>
              <a:t>to </a:t>
            </a:r>
            <a:r>
              <a:rPr sz="3000" spc="-5" dirty="0">
                <a:latin typeface="Calibri"/>
                <a:cs typeface="Calibri"/>
              </a:rPr>
              <a:t>be  </a:t>
            </a:r>
            <a:r>
              <a:rPr sz="3000" spc="-10" dirty="0">
                <a:latin typeface="Calibri"/>
                <a:cs typeface="Calibri"/>
              </a:rPr>
              <a:t>neoplastic </a:t>
            </a:r>
            <a:r>
              <a:rPr sz="3000" spc="-5" dirty="0">
                <a:latin typeface="Calibri"/>
                <a:cs typeface="Calibri"/>
              </a:rPr>
              <a:t>than </a:t>
            </a:r>
            <a:r>
              <a:rPr sz="3000" spc="-15" dirty="0">
                <a:latin typeface="Calibri"/>
                <a:cs typeface="Calibri"/>
              </a:rPr>
              <a:t>are </a:t>
            </a:r>
            <a:r>
              <a:rPr sz="3000" spc="-5" dirty="0">
                <a:latin typeface="Calibri"/>
                <a:cs typeface="Calibri"/>
              </a:rPr>
              <a:t>multiple</a:t>
            </a:r>
            <a:r>
              <a:rPr sz="3000" spc="-15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nodules.</a:t>
            </a:r>
            <a:endParaRPr sz="3000">
              <a:latin typeface="Calibri"/>
              <a:cs typeface="Calibri"/>
            </a:endParaRPr>
          </a:p>
          <a:p>
            <a:pPr marL="476250" marR="901700" indent="-476250">
              <a:lnSpc>
                <a:spcPts val="3290"/>
              </a:lnSpc>
              <a:spcBef>
                <a:spcPts val="620"/>
              </a:spcBef>
              <a:buAutoNum type="alphaLcPeriod"/>
              <a:tabLst>
                <a:tab pos="476250" algn="l"/>
                <a:tab pos="476884" algn="l"/>
              </a:tabLst>
            </a:pPr>
            <a:r>
              <a:rPr sz="3000" i="1" spc="-5" dirty="0">
                <a:latin typeface="Calibri"/>
                <a:cs typeface="Calibri"/>
              </a:rPr>
              <a:t>Nodules </a:t>
            </a:r>
            <a:r>
              <a:rPr sz="3000" i="1" dirty="0">
                <a:latin typeface="Calibri"/>
                <a:cs typeface="Calibri"/>
              </a:rPr>
              <a:t>in </a:t>
            </a:r>
            <a:r>
              <a:rPr sz="3000" i="1" spc="-5" dirty="0">
                <a:solidFill>
                  <a:srgbClr val="FF0000"/>
                </a:solidFill>
                <a:latin typeface="Calibri"/>
                <a:cs typeface="Calibri"/>
              </a:rPr>
              <a:t>younger </a:t>
            </a:r>
            <a:r>
              <a:rPr sz="3000" i="1" spc="-10" dirty="0">
                <a:latin typeface="Calibri"/>
                <a:cs typeface="Calibri"/>
              </a:rPr>
              <a:t>patients </a:t>
            </a:r>
            <a:r>
              <a:rPr sz="3000" spc="-15" dirty="0">
                <a:latin typeface="Calibri"/>
                <a:cs typeface="Calibri"/>
              </a:rPr>
              <a:t>are </a:t>
            </a:r>
            <a:r>
              <a:rPr sz="3000" spc="-10" dirty="0">
                <a:latin typeface="Calibri"/>
                <a:cs typeface="Calibri"/>
              </a:rPr>
              <a:t>more </a:t>
            </a:r>
            <a:r>
              <a:rPr sz="3000" spc="-25" dirty="0">
                <a:latin typeface="Calibri"/>
                <a:cs typeface="Calibri"/>
              </a:rPr>
              <a:t>likely </a:t>
            </a:r>
            <a:r>
              <a:rPr sz="3000" spc="-20" dirty="0">
                <a:latin typeface="Calibri"/>
                <a:cs typeface="Calibri"/>
              </a:rPr>
              <a:t>to </a:t>
            </a:r>
            <a:r>
              <a:rPr sz="3000" spc="-5" dirty="0">
                <a:latin typeface="Calibri"/>
                <a:cs typeface="Calibri"/>
              </a:rPr>
              <a:t>be  </a:t>
            </a:r>
            <a:r>
              <a:rPr sz="3000" spc="-10" dirty="0">
                <a:latin typeface="Calibri"/>
                <a:cs typeface="Calibri"/>
              </a:rPr>
              <a:t>neoplastic </a:t>
            </a:r>
            <a:r>
              <a:rPr sz="3000" spc="-5" dirty="0">
                <a:latin typeface="Calibri"/>
                <a:cs typeface="Calibri"/>
              </a:rPr>
              <a:t>than </a:t>
            </a:r>
            <a:r>
              <a:rPr sz="3000" spc="-15" dirty="0">
                <a:latin typeface="Calibri"/>
                <a:cs typeface="Calibri"/>
              </a:rPr>
              <a:t>are </a:t>
            </a:r>
            <a:r>
              <a:rPr sz="3000" spc="-5" dirty="0">
                <a:latin typeface="Calibri"/>
                <a:cs typeface="Calibri"/>
              </a:rPr>
              <a:t>those in older</a:t>
            </a:r>
            <a:r>
              <a:rPr sz="3000" spc="-20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patients.</a:t>
            </a:r>
            <a:endParaRPr sz="3000">
              <a:latin typeface="Calibri"/>
              <a:cs typeface="Calibri"/>
            </a:endParaRPr>
          </a:p>
          <a:p>
            <a:pPr marL="527050" marR="79375" indent="-514350">
              <a:lnSpc>
                <a:spcPts val="3290"/>
              </a:lnSpc>
              <a:spcBef>
                <a:spcPts val="620"/>
              </a:spcBef>
              <a:buAutoNum type="alphaLcPeriod"/>
              <a:tabLst>
                <a:tab pos="526415" algn="l"/>
                <a:tab pos="527050" algn="l"/>
              </a:tabLst>
            </a:pPr>
            <a:r>
              <a:rPr sz="3000" i="1" spc="-5" dirty="0">
                <a:latin typeface="Calibri"/>
                <a:cs typeface="Calibri"/>
              </a:rPr>
              <a:t>Nodules in </a:t>
            </a:r>
            <a:r>
              <a:rPr sz="3000" i="1" spc="-5" dirty="0">
                <a:solidFill>
                  <a:srgbClr val="FF0000"/>
                </a:solidFill>
                <a:latin typeface="Calibri"/>
                <a:cs typeface="Calibri"/>
              </a:rPr>
              <a:t>males </a:t>
            </a:r>
            <a:r>
              <a:rPr sz="3000" spc="-15" dirty="0">
                <a:latin typeface="Calibri"/>
                <a:cs typeface="Calibri"/>
              </a:rPr>
              <a:t>are </a:t>
            </a:r>
            <a:r>
              <a:rPr sz="3000" spc="-10" dirty="0">
                <a:latin typeface="Calibri"/>
                <a:cs typeface="Calibri"/>
              </a:rPr>
              <a:t>more </a:t>
            </a:r>
            <a:r>
              <a:rPr sz="3000" spc="-25" dirty="0">
                <a:latin typeface="Calibri"/>
                <a:cs typeface="Calibri"/>
              </a:rPr>
              <a:t>likely </a:t>
            </a:r>
            <a:r>
              <a:rPr sz="3000" spc="-20" dirty="0">
                <a:latin typeface="Calibri"/>
                <a:cs typeface="Calibri"/>
              </a:rPr>
              <a:t>to </a:t>
            </a:r>
            <a:r>
              <a:rPr sz="3000" spc="-5" dirty="0">
                <a:latin typeface="Calibri"/>
                <a:cs typeface="Calibri"/>
              </a:rPr>
              <a:t>be </a:t>
            </a:r>
            <a:r>
              <a:rPr sz="3000" spc="-10" dirty="0">
                <a:latin typeface="Calibri"/>
                <a:cs typeface="Calibri"/>
              </a:rPr>
              <a:t>neoplastic </a:t>
            </a:r>
            <a:r>
              <a:rPr sz="3000" spc="-5" dirty="0">
                <a:latin typeface="Calibri"/>
                <a:cs typeface="Calibri"/>
              </a:rPr>
              <a:t>than  </a:t>
            </a:r>
            <a:r>
              <a:rPr sz="3000" spc="-15" dirty="0">
                <a:latin typeface="Calibri"/>
                <a:cs typeface="Calibri"/>
              </a:rPr>
              <a:t>are </a:t>
            </a:r>
            <a:r>
              <a:rPr sz="3000" spc="-5" dirty="0">
                <a:latin typeface="Calibri"/>
                <a:cs typeface="Calibri"/>
              </a:rPr>
              <a:t>those in</a:t>
            </a:r>
            <a:r>
              <a:rPr sz="3000" spc="-15" dirty="0">
                <a:latin typeface="Calibri"/>
                <a:cs typeface="Calibri"/>
              </a:rPr>
              <a:t> females.</a:t>
            </a:r>
            <a:endParaRPr sz="3000">
              <a:latin typeface="Calibri"/>
              <a:cs typeface="Calibri"/>
            </a:endParaRPr>
          </a:p>
          <a:p>
            <a:pPr marL="527050" marR="5080" indent="-428625">
              <a:lnSpc>
                <a:spcPct val="90300"/>
              </a:lnSpc>
              <a:spcBef>
                <a:spcPts val="600"/>
              </a:spcBef>
              <a:buAutoNum type="alphaLcPeriod"/>
              <a:tabLst>
                <a:tab pos="481330" algn="l"/>
              </a:tabLst>
            </a:pPr>
            <a:r>
              <a:rPr sz="3000" spc="-5" dirty="0">
                <a:latin typeface="Calibri"/>
                <a:cs typeface="Calibri"/>
              </a:rPr>
              <a:t>Nodules </a:t>
            </a:r>
            <a:r>
              <a:rPr sz="3000" spc="-10" dirty="0">
                <a:latin typeface="Calibri"/>
                <a:cs typeface="Calibri"/>
              </a:rPr>
              <a:t>that </a:t>
            </a:r>
            <a:r>
              <a:rPr sz="3000" spc="-40" dirty="0">
                <a:latin typeface="Calibri"/>
                <a:cs typeface="Calibri"/>
              </a:rPr>
              <a:t>take </a:t>
            </a:r>
            <a:r>
              <a:rPr sz="3000" spc="-5" dirty="0">
                <a:latin typeface="Calibri"/>
                <a:cs typeface="Calibri"/>
              </a:rPr>
              <a:t>up </a:t>
            </a:r>
            <a:r>
              <a:rPr sz="3000" spc="-15" dirty="0">
                <a:latin typeface="Calibri"/>
                <a:cs typeface="Calibri"/>
              </a:rPr>
              <a:t>radioactive </a:t>
            </a:r>
            <a:r>
              <a:rPr sz="3000" spc="-5" dirty="0">
                <a:latin typeface="Calibri"/>
                <a:cs typeface="Calibri"/>
              </a:rPr>
              <a:t>iodine in imaging  </a:t>
            </a:r>
            <a:r>
              <a:rPr sz="3000" spc="-10" dirty="0">
                <a:latin typeface="Calibri"/>
                <a:cs typeface="Calibri"/>
              </a:rPr>
              <a:t>studies </a:t>
            </a:r>
            <a:r>
              <a:rPr sz="3000" spc="-5" dirty="0">
                <a:latin typeface="Calibri"/>
                <a:cs typeface="Calibri"/>
              </a:rPr>
              <a:t>(</a:t>
            </a:r>
            <a:r>
              <a:rPr sz="3000" i="1" spc="-5" dirty="0">
                <a:solidFill>
                  <a:srgbClr val="FF0000"/>
                </a:solidFill>
                <a:latin typeface="Calibri"/>
                <a:cs typeface="Calibri"/>
              </a:rPr>
              <a:t>hot nodules</a:t>
            </a:r>
            <a:r>
              <a:rPr sz="3000" spc="-5" dirty="0">
                <a:latin typeface="Calibri"/>
                <a:cs typeface="Calibri"/>
              </a:rPr>
              <a:t>) </a:t>
            </a:r>
            <a:r>
              <a:rPr sz="3000" spc="-15" dirty="0">
                <a:latin typeface="Calibri"/>
                <a:cs typeface="Calibri"/>
              </a:rPr>
              <a:t>are </a:t>
            </a:r>
            <a:r>
              <a:rPr sz="3000" spc="-10" dirty="0">
                <a:latin typeface="Calibri"/>
                <a:cs typeface="Calibri"/>
              </a:rPr>
              <a:t>more </a:t>
            </a:r>
            <a:r>
              <a:rPr sz="3000" spc="-25" dirty="0">
                <a:latin typeface="Calibri"/>
                <a:cs typeface="Calibri"/>
              </a:rPr>
              <a:t>likely </a:t>
            </a:r>
            <a:r>
              <a:rPr sz="3000" spc="-20" dirty="0">
                <a:latin typeface="Calibri"/>
                <a:cs typeface="Calibri"/>
              </a:rPr>
              <a:t>to </a:t>
            </a:r>
            <a:r>
              <a:rPr sz="3000" spc="-5" dirty="0">
                <a:latin typeface="Calibri"/>
                <a:cs typeface="Calibri"/>
              </a:rPr>
              <a:t>be benign than  </a:t>
            </a:r>
            <a:r>
              <a:rPr sz="3000" spc="-10" dirty="0">
                <a:latin typeface="Calibri"/>
                <a:cs typeface="Calibri"/>
              </a:rPr>
              <a:t>malignant.</a:t>
            </a:r>
            <a:endParaRPr sz="3000">
              <a:latin typeface="Calibri"/>
              <a:cs typeface="Calibri"/>
            </a:endParaRPr>
          </a:p>
          <a:p>
            <a:pPr marL="527050" marR="271145" indent="-514350">
              <a:lnSpc>
                <a:spcPts val="3220"/>
              </a:lnSpc>
              <a:spcBef>
                <a:spcPts val="810"/>
              </a:spcBef>
              <a:tabLst>
                <a:tab pos="5261610" algn="l"/>
              </a:tabLst>
            </a:pPr>
            <a:r>
              <a:rPr sz="3000" spc="-10" dirty="0">
                <a:latin typeface="Calibri"/>
                <a:cs typeface="Calibri"/>
              </a:rPr>
              <a:t>Note: </a:t>
            </a:r>
            <a:r>
              <a:rPr sz="3000" spc="-5" dirty="0">
                <a:latin typeface="Calibri"/>
                <a:cs typeface="Calibri"/>
              </a:rPr>
              <a:t>About </a:t>
            </a:r>
            <a:r>
              <a:rPr sz="3000" dirty="0">
                <a:latin typeface="Calibri"/>
                <a:cs typeface="Calibri"/>
              </a:rPr>
              <a:t>10% of</a:t>
            </a:r>
            <a:r>
              <a:rPr sz="3000" spc="15" dirty="0">
                <a:latin typeface="Calibri"/>
                <a:cs typeface="Calibri"/>
              </a:rPr>
              <a:t> </a:t>
            </a:r>
            <a:r>
              <a:rPr sz="3000" i="1" spc="-10" dirty="0">
                <a:latin typeface="Calibri"/>
                <a:cs typeface="Calibri"/>
              </a:rPr>
              <a:t>cold</a:t>
            </a:r>
            <a:r>
              <a:rPr sz="3000" i="1" spc="-5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nodules	</a:t>
            </a:r>
            <a:r>
              <a:rPr sz="3000" spc="-20" dirty="0">
                <a:latin typeface="Calibri"/>
                <a:cs typeface="Calibri"/>
              </a:rPr>
              <a:t>prove to </a:t>
            </a:r>
            <a:r>
              <a:rPr sz="3000" spc="-5" dirty="0">
                <a:latin typeface="Calibri"/>
                <a:cs typeface="Calibri"/>
              </a:rPr>
              <a:t>be </a:t>
            </a:r>
            <a:r>
              <a:rPr sz="3000" spc="-10" dirty="0">
                <a:latin typeface="Calibri"/>
                <a:cs typeface="Calibri"/>
              </a:rPr>
              <a:t>malignant  </a:t>
            </a:r>
            <a:r>
              <a:rPr sz="3000" spc="-5" dirty="0">
                <a:latin typeface="Calibri"/>
                <a:cs typeface="Calibri"/>
              </a:rPr>
              <a:t>and, malignancy is </a:t>
            </a:r>
            <a:r>
              <a:rPr sz="3000" spc="-25" dirty="0">
                <a:latin typeface="Calibri"/>
                <a:cs typeface="Calibri"/>
              </a:rPr>
              <a:t>rare </a:t>
            </a:r>
            <a:r>
              <a:rPr sz="3000" spc="-5" dirty="0">
                <a:latin typeface="Calibri"/>
                <a:cs typeface="Calibri"/>
              </a:rPr>
              <a:t>in </a:t>
            </a:r>
            <a:r>
              <a:rPr sz="3000" i="1" spc="-5" dirty="0">
                <a:latin typeface="Calibri"/>
                <a:cs typeface="Calibri"/>
              </a:rPr>
              <a:t>hot</a:t>
            </a:r>
            <a:r>
              <a:rPr sz="3000" i="1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nodules</a:t>
            </a:r>
            <a:endParaRPr sz="3000">
              <a:latin typeface="Calibri"/>
              <a:cs typeface="Calibri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490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927"/>
    </mc:Choice>
    <mc:Fallback>
      <p:transition spd="slow" advTm="58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67189" y="458724"/>
            <a:ext cx="5857240" cy="6959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Neoplastic </a:t>
            </a:r>
            <a:r>
              <a:rPr spc="-25" dirty="0"/>
              <a:t>thyroid</a:t>
            </a:r>
            <a:r>
              <a:rPr spc="-65" dirty="0"/>
              <a:t> </a:t>
            </a:r>
            <a:r>
              <a:rPr dirty="0"/>
              <a:t>lesions</a:t>
            </a:r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059941" y="1557021"/>
            <a:ext cx="7884159" cy="34150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3000" spc="-5" dirty="0">
                <a:solidFill>
                  <a:srgbClr val="FF0000"/>
                </a:solidFill>
                <a:latin typeface="Calibri"/>
                <a:cs typeface="Calibri"/>
              </a:rPr>
              <a:t>Benign</a:t>
            </a:r>
            <a:r>
              <a:rPr sz="3000" spc="-5" dirty="0">
                <a:latin typeface="Calibri"/>
                <a:cs typeface="Calibri"/>
              </a:rPr>
              <a:t>: </a:t>
            </a:r>
            <a:r>
              <a:rPr sz="3000" spc="-10" dirty="0">
                <a:latin typeface="Calibri"/>
                <a:cs typeface="Calibri"/>
              </a:rPr>
              <a:t>follicular </a:t>
            </a:r>
            <a:r>
              <a:rPr sz="3000" spc="-5" dirty="0">
                <a:latin typeface="Calibri"/>
                <a:cs typeface="Calibri"/>
              </a:rPr>
              <a:t>adenoma and its </a:t>
            </a:r>
            <a:r>
              <a:rPr sz="3000" spc="-15" dirty="0">
                <a:latin typeface="Calibri"/>
                <a:cs typeface="Calibri"/>
              </a:rPr>
              <a:t>variants </a:t>
            </a:r>
            <a:r>
              <a:rPr sz="3000" dirty="0">
                <a:latin typeface="Calibri"/>
                <a:cs typeface="Calibri"/>
              </a:rPr>
              <a:t>(  </a:t>
            </a:r>
            <a:r>
              <a:rPr sz="3000" spc="-20" dirty="0">
                <a:latin typeface="Calibri"/>
                <a:cs typeface="Calibri"/>
              </a:rPr>
              <a:t>example: </a:t>
            </a:r>
            <a:r>
              <a:rPr sz="3000" spc="-5" dirty="0">
                <a:latin typeface="Calibri"/>
                <a:cs typeface="Calibri"/>
              </a:rPr>
              <a:t>Hurthle </a:t>
            </a:r>
            <a:r>
              <a:rPr sz="3000" spc="-10" dirty="0">
                <a:latin typeface="Calibri"/>
                <a:cs typeface="Calibri"/>
              </a:rPr>
              <a:t>cell </a:t>
            </a:r>
            <a:r>
              <a:rPr sz="3000" spc="-5" dirty="0">
                <a:latin typeface="Calibri"/>
                <a:cs typeface="Calibri"/>
              </a:rPr>
              <a:t>adenoma, </a:t>
            </a:r>
            <a:r>
              <a:rPr sz="3000" spc="-10" dirty="0">
                <a:latin typeface="Calibri"/>
                <a:cs typeface="Calibri"/>
              </a:rPr>
              <a:t>atypical </a:t>
            </a:r>
            <a:r>
              <a:rPr sz="3000" spc="-5" dirty="0">
                <a:latin typeface="Calibri"/>
                <a:cs typeface="Calibri"/>
              </a:rPr>
              <a:t>adenoma)  </a:t>
            </a:r>
            <a:r>
              <a:rPr sz="3000" spc="-10" dirty="0">
                <a:solidFill>
                  <a:srgbClr val="FF0000"/>
                </a:solidFill>
                <a:latin typeface="Calibri"/>
                <a:cs typeface="Calibri"/>
              </a:rPr>
              <a:t>Malignant</a:t>
            </a:r>
            <a:r>
              <a:rPr sz="3000" spc="-10" dirty="0">
                <a:latin typeface="Calibri"/>
                <a:cs typeface="Calibri"/>
              </a:rPr>
              <a:t>:</a:t>
            </a:r>
            <a:endParaRPr sz="3000">
              <a:latin typeface="Calibri"/>
              <a:cs typeface="Calibri"/>
            </a:endParaRPr>
          </a:p>
          <a:p>
            <a:pPr marL="302895" indent="-290830">
              <a:spcBef>
                <a:spcPts val="405"/>
              </a:spcBef>
              <a:buSzPct val="96666"/>
              <a:buAutoNum type="arabicPeriod"/>
              <a:tabLst>
                <a:tab pos="303530" algn="l"/>
              </a:tabLst>
            </a:pPr>
            <a:r>
              <a:rPr sz="3000" spc="-5" dirty="0">
                <a:latin typeface="Calibri"/>
                <a:cs typeface="Calibri"/>
              </a:rPr>
              <a:t>papillary </a:t>
            </a:r>
            <a:r>
              <a:rPr sz="3000" spc="-10" dirty="0">
                <a:latin typeface="Calibri"/>
                <a:cs typeface="Calibri"/>
              </a:rPr>
              <a:t>carcinoma</a:t>
            </a:r>
            <a:endParaRPr sz="3000">
              <a:latin typeface="Calibri"/>
              <a:cs typeface="Calibri"/>
            </a:endParaRPr>
          </a:p>
          <a:p>
            <a:pPr marL="388620" indent="-376555">
              <a:spcBef>
                <a:spcPts val="385"/>
              </a:spcBef>
              <a:buSzPct val="96666"/>
              <a:buAutoNum type="arabicPeriod"/>
              <a:tabLst>
                <a:tab pos="389255" algn="l"/>
              </a:tabLst>
            </a:pPr>
            <a:r>
              <a:rPr sz="3000" spc="-10" dirty="0">
                <a:latin typeface="Calibri"/>
                <a:cs typeface="Calibri"/>
              </a:rPr>
              <a:t>Follicular</a:t>
            </a:r>
            <a:r>
              <a:rPr sz="3000" spc="-5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carcinoma</a:t>
            </a:r>
            <a:endParaRPr sz="3000">
              <a:latin typeface="Calibri"/>
              <a:cs typeface="Calibri"/>
            </a:endParaRPr>
          </a:p>
          <a:p>
            <a:pPr marL="388620" indent="-376555">
              <a:spcBef>
                <a:spcPts val="310"/>
              </a:spcBef>
              <a:buSzPct val="96666"/>
              <a:buAutoNum type="arabicPeriod"/>
              <a:tabLst>
                <a:tab pos="389255" algn="l"/>
              </a:tabLst>
            </a:pPr>
            <a:r>
              <a:rPr sz="3000" spc="-5" dirty="0">
                <a:latin typeface="Calibri"/>
                <a:cs typeface="Calibri"/>
              </a:rPr>
              <a:t>medullary</a:t>
            </a:r>
            <a:r>
              <a:rPr sz="3000" spc="-70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carcinoma</a:t>
            </a:r>
            <a:endParaRPr sz="3000">
              <a:latin typeface="Calibri"/>
              <a:cs typeface="Calibri"/>
            </a:endParaRPr>
          </a:p>
          <a:p>
            <a:pPr marL="388620" indent="-376555">
              <a:spcBef>
                <a:spcPts val="385"/>
              </a:spcBef>
              <a:buSzPct val="96666"/>
              <a:buAutoNum type="arabicPeriod"/>
              <a:tabLst>
                <a:tab pos="389255" algn="l"/>
              </a:tabLst>
            </a:pPr>
            <a:r>
              <a:rPr sz="3000" spc="-10" dirty="0">
                <a:latin typeface="Calibri"/>
                <a:cs typeface="Calibri"/>
              </a:rPr>
              <a:t>Anaplatic</a:t>
            </a:r>
            <a:r>
              <a:rPr sz="3000" spc="-70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carcinoma.</a:t>
            </a:r>
            <a:endParaRPr sz="3000">
              <a:latin typeface="Calibri"/>
              <a:cs typeface="Calibri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97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354"/>
    </mc:Choice>
    <mc:Fallback>
      <p:transition spd="slow" advTm="23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21760" y="458724"/>
            <a:ext cx="4351020" cy="6959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Follicular</a:t>
            </a:r>
            <a:r>
              <a:rPr spc="-75" dirty="0"/>
              <a:t> </a:t>
            </a:r>
            <a:r>
              <a:rPr dirty="0"/>
              <a:t>adenoma</a:t>
            </a:r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059940" y="1607820"/>
            <a:ext cx="707390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30" dirty="0">
                <a:latin typeface="Calibri"/>
                <a:cs typeface="Calibri"/>
              </a:rPr>
              <a:t>Well </a:t>
            </a:r>
            <a:r>
              <a:rPr sz="3200" spc="-15" dirty="0">
                <a:latin typeface="Calibri"/>
                <a:cs typeface="Calibri"/>
              </a:rPr>
              <a:t>demarcated, </a:t>
            </a:r>
            <a:r>
              <a:rPr sz="3200" spc="-10" dirty="0">
                <a:latin typeface="Calibri"/>
                <a:cs typeface="Calibri"/>
              </a:rPr>
              <a:t>encapsulated</a:t>
            </a:r>
            <a:r>
              <a:rPr sz="3200" spc="-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nodules.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92637" y="2279650"/>
            <a:ext cx="4543370" cy="31686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98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500"/>
    </mc:Choice>
    <mc:Fallback>
      <p:transition spd="slow" advTm="28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62200" y="342335"/>
            <a:ext cx="10515600" cy="1371145"/>
          </a:xfrm>
          <a:prstGeom prst="rect">
            <a:avLst/>
          </a:prstGeom>
        </p:spPr>
        <p:txBody>
          <a:bodyPr vert="horz" wrap="square" lIns="0" tIns="138684" rIns="0" bIns="0" rtlCol="0" anchor="ctr">
            <a:spAutoFit/>
          </a:bodyPr>
          <a:lstStyle/>
          <a:p>
            <a:pPr marL="1396365" marR="5080" indent="-1081405">
              <a:lnSpc>
                <a:spcPct val="100000"/>
              </a:lnSpc>
              <a:spcBef>
                <a:spcPts val="100"/>
              </a:spcBef>
            </a:pPr>
            <a:r>
              <a:rPr sz="4000" spc="-15" dirty="0"/>
              <a:t>Micro: </a:t>
            </a:r>
            <a:r>
              <a:rPr sz="4000" spc="-10" dirty="0"/>
              <a:t>composed </a:t>
            </a:r>
            <a:r>
              <a:rPr sz="4000" dirty="0"/>
              <a:t>of </a:t>
            </a:r>
            <a:r>
              <a:rPr sz="4000" spc="-15" dirty="0"/>
              <a:t>follicles </a:t>
            </a:r>
            <a:r>
              <a:rPr sz="4000" spc="-10" dirty="0"/>
              <a:t>similar </a:t>
            </a:r>
            <a:r>
              <a:rPr sz="4000" spc="-25" dirty="0"/>
              <a:t>to  </a:t>
            </a:r>
            <a:r>
              <a:rPr sz="4000" spc="-5" dirty="0"/>
              <a:t>the normal </a:t>
            </a:r>
            <a:r>
              <a:rPr sz="4000" spc="-25" dirty="0"/>
              <a:t>thyroid</a:t>
            </a:r>
            <a:r>
              <a:rPr sz="4000" spc="-35" dirty="0"/>
              <a:t> </a:t>
            </a:r>
            <a:r>
              <a:rPr sz="4000" spc="-15" dirty="0"/>
              <a:t>follicles.</a:t>
            </a:r>
            <a:endParaRPr sz="4000"/>
          </a:p>
        </p:txBody>
      </p:sp>
      <p:sp>
        <p:nvSpPr>
          <p:cNvPr id="3" name="object 3"/>
          <p:cNvSpPr/>
          <p:nvPr/>
        </p:nvSpPr>
        <p:spPr>
          <a:xfrm>
            <a:off x="4158119" y="2095501"/>
            <a:ext cx="4139647" cy="34798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364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60"/>
    </mc:Choice>
    <mc:Fallback>
      <p:transition spd="slow" advTm="19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</TotalTime>
  <Words>910</Words>
  <Application>Microsoft Office PowerPoint</Application>
  <PresentationFormat>Widescreen</PresentationFormat>
  <Paragraphs>189</Paragraphs>
  <Slides>56</Slides>
  <Notes>2</Notes>
  <HiddenSlides>0</HiddenSlides>
  <MMClips>55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2" baseType="lpstr">
      <vt:lpstr>Arial</vt:lpstr>
      <vt:lpstr>Arial Narrow</vt:lpstr>
      <vt:lpstr>Calibri</vt:lpstr>
      <vt:lpstr>Calibri Light</vt:lpstr>
      <vt:lpstr>Times New Roman</vt:lpstr>
      <vt:lpstr>Office Theme</vt:lpstr>
      <vt:lpstr>lecture 3</vt:lpstr>
      <vt:lpstr>Notes</vt:lpstr>
      <vt:lpstr>Thyroid tumors</vt:lpstr>
      <vt:lpstr>Thyroid neoplasms present as single  nodules</vt:lpstr>
      <vt:lpstr>Solitary thyroid nodules</vt:lpstr>
      <vt:lpstr>PowerPoint Presentation</vt:lpstr>
      <vt:lpstr>Neoplastic thyroid lesions</vt:lpstr>
      <vt:lpstr>Follicular adenoma</vt:lpstr>
      <vt:lpstr>Micro: composed of follicles similar to  the normal thyroid follicles.</vt:lpstr>
      <vt:lpstr>Endocrine atypia</vt:lpstr>
      <vt:lpstr>Hurthle cell adenoma, cells are large  with abundant eosinophilic cytoplasm.</vt:lpstr>
      <vt:lpstr>PowerPoint Presentation</vt:lpstr>
      <vt:lpstr>Thyroid carcinoma</vt:lpstr>
      <vt:lpstr>Main types</vt:lpstr>
      <vt:lpstr>PowerPoint Presentation</vt:lpstr>
      <vt:lpstr>Papillae (P). Note the difference from  the normal follicles ( F)</vt:lpstr>
      <vt:lpstr>Papillae</vt:lpstr>
      <vt:lpstr>Nuclear features</vt:lpstr>
      <vt:lpstr>Clear nuclei: note the nuclei are white.</vt:lpstr>
      <vt:lpstr>Orphan Annie eye! Because the nuclei  are white and empty like Annie’s  character eyes!!</vt:lpstr>
      <vt:lpstr>I know what you're thinking: pathological  terms are funny.. You’re right</vt:lpstr>
      <vt:lpstr>Nuclear grooves= coffee bean nuclei</vt:lpstr>
      <vt:lpstr>Nuclear inclusions</vt:lpstr>
      <vt:lpstr>Psammoma bodies</vt:lpstr>
      <vt:lpstr>Papillary carcinoma</vt:lpstr>
      <vt:lpstr>Papillary carcinoma can be diagnosed  on FNA</vt:lpstr>
      <vt:lpstr>Papillae on FNA: compare to how rounded  follicles are seen on the bottom pic</vt:lpstr>
      <vt:lpstr>Grooves seen on FNA</vt:lpstr>
      <vt:lpstr>Inclusions seen on FNA</vt:lpstr>
      <vt:lpstr>Psammoma bodies can be seen on  GNA</vt:lpstr>
      <vt:lpstr>note</vt:lpstr>
      <vt:lpstr>PowerPoint Presentation</vt:lpstr>
      <vt:lpstr>Genetic factors related to papillary  carcinoma</vt:lpstr>
      <vt:lpstr>1. BRAF</vt:lpstr>
      <vt:lpstr>PowerPoint Presentation</vt:lpstr>
      <vt:lpstr>RET rearrangement= translocation</vt:lpstr>
      <vt:lpstr>PowerPoint Presentation</vt:lpstr>
      <vt:lpstr>PowerPoint Presentation</vt:lpstr>
      <vt:lpstr>PowerPoint Presentation</vt:lpstr>
      <vt:lpstr>Follicular carcinoma</vt:lpstr>
      <vt:lpstr>PowerPoint Presentation</vt:lpstr>
      <vt:lpstr>GENETIC FACTORS</vt:lpstr>
      <vt:lpstr>PowerPoint Presentation</vt:lpstr>
      <vt:lpstr>GENETIC FACTORS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medullary</vt:lpstr>
      <vt:lpstr>PowerPoint Presentation</vt:lpstr>
      <vt:lpstr>Medullary carcinoma</vt:lpstr>
      <vt:lpstr>Amyloid stains with Congo red stain</vt:lpstr>
      <vt:lpstr>With polarized light, amyloid gives this  apple green color when stained with congo  red</vt:lpstr>
      <vt:lpstr>THANK YOU 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Thyroid tumors</dc:title>
  <dc:creator>islam xayadneh</dc:creator>
  <cp:lastModifiedBy>islam xayadneh</cp:lastModifiedBy>
  <cp:revision>7</cp:revision>
  <dcterms:created xsi:type="dcterms:W3CDTF">2020-03-20T18:17:56Z</dcterms:created>
  <dcterms:modified xsi:type="dcterms:W3CDTF">2020-03-21T23:29:01Z</dcterms:modified>
</cp:coreProperties>
</file>