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  <p:sldMasterId id="2147483713" r:id="rId4"/>
    <p:sldMasterId id="2147483737" r:id="rId5"/>
    <p:sldMasterId id="2147483749" r:id="rId6"/>
    <p:sldMasterId id="2147483762" r:id="rId7"/>
    <p:sldMasterId id="2147483786" r:id="rId8"/>
  </p:sldMasterIdLst>
  <p:notesMasterIdLst>
    <p:notesMasterId r:id="rId33"/>
  </p:notesMasterIdLst>
  <p:sldIdLst>
    <p:sldId id="599" r:id="rId9"/>
    <p:sldId id="317" r:id="rId10"/>
    <p:sldId id="259" r:id="rId11"/>
    <p:sldId id="407" r:id="rId12"/>
    <p:sldId id="412" r:id="rId13"/>
    <p:sldId id="307" r:id="rId14"/>
    <p:sldId id="260" r:id="rId15"/>
    <p:sldId id="597" r:id="rId16"/>
    <p:sldId id="369" r:id="rId17"/>
    <p:sldId id="399" r:id="rId18"/>
    <p:sldId id="598" r:id="rId19"/>
    <p:sldId id="404" r:id="rId20"/>
    <p:sldId id="337" r:id="rId21"/>
    <p:sldId id="277" r:id="rId22"/>
    <p:sldId id="272" r:id="rId23"/>
    <p:sldId id="573" r:id="rId24"/>
    <p:sldId id="480" r:id="rId25"/>
    <p:sldId id="274" r:id="rId26"/>
    <p:sldId id="530" r:id="rId27"/>
    <p:sldId id="591" r:id="rId28"/>
    <p:sldId id="279" r:id="rId29"/>
    <p:sldId id="532" r:id="rId30"/>
    <p:sldId id="280" r:id="rId31"/>
    <p:sldId id="7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s37suA2Va3B7759hNlCDw==" hashData="3cSJdX3NBdn4Qj1LrL7PL0Bs9iELIbBCRQXPz7HYLD/V7q5rDuCqp/OHmWC3NJdJZklSUq60d8Du7yA5+Ns7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95388-0772-42D1-9457-EC2369628032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A9BA-03E4-4F99-A7BF-E03C62E5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EB826A4F-86C5-474C-B528-D9B8B4B13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D23E2BBC-CB08-4044-92F9-EB6DD9FB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BC1E5CD0-91F7-4450-AF75-425BE7E18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1D2B8-4DAB-47C8-82F4-D01BCA12B5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BDC5D85-BC79-4F3D-90B1-ED68101E0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D6419-F378-4D59-9BC7-A4396BC4D4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588330E-0241-4B66-A19B-593A2F638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CAD3B2F-4E1E-4BEF-8800-91B07D4D1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8162C392-BE02-41CD-8847-4F856561C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8D0E4DBF-3A72-4BBE-8021-94FD2DCE6B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D214AEA3-E487-41C8-88AB-0F0ACA049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082FF-691D-421F-8F56-E952688F23DC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82A9EECA-BDD8-47AB-A487-96E12987B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D0797E21-9E99-44CB-8CDE-E029E1277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A78DC4E8-36F9-481B-9416-3BBCA8B4F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1F847-CF06-4CC4-BD19-92054DBA2ED0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>
            <a:extLst>
              <a:ext uri="{FF2B5EF4-FFF2-40B4-BE49-F238E27FC236}">
                <a16:creationId xmlns:a16="http://schemas.microsoft.com/office/drawing/2014/main" id="{EB826A4F-86C5-474C-B528-D9B8B4B13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>
            <a:extLst>
              <a:ext uri="{FF2B5EF4-FFF2-40B4-BE49-F238E27FC236}">
                <a16:creationId xmlns:a16="http://schemas.microsoft.com/office/drawing/2014/main" id="{D23E2BBC-CB08-4044-92F9-EB6DD9FB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Slide Number Placeholder 3">
            <a:extLst>
              <a:ext uri="{FF2B5EF4-FFF2-40B4-BE49-F238E27FC236}">
                <a16:creationId xmlns:a16="http://schemas.microsoft.com/office/drawing/2014/main" id="{BC1E5CD0-91F7-4450-AF75-425BE7E18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1D2B8-4DAB-47C8-82F4-D01BCA12B5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6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92F76-14DC-4274-B1F9-AC8A9813E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53F99-C8AA-447D-87F2-BC2EC07E3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98FEBD88-8D1D-40AA-AB6E-8153ED70E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92DAFFED-1A3B-4782-AD1D-F68A9389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CB48698A-5950-49B9-A0DD-6AB67F558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1E8F7-CA92-4860-919A-94F2E3E535E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37ADA-5B78-4592-8078-3F32766B4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C0F93-3DBF-42A6-A0E5-A6EA62AD3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40B9D-DCDE-42F8-A665-D7CA91A83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938D-0107-4DC3-8429-92895C7A1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C40F2-9E77-45E2-918F-755321ED3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BEEA2-B568-43C2-8FDB-E7CE1C664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B71907-605E-4DEB-ADF7-70886B89F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03A4-3A55-49DE-9C2A-FE40D508F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6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5361B-D7F3-4339-AB9E-81065CE28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E1D19-52B5-450F-8B94-804AF2E30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1D8E7-4CD4-4A5D-8ADC-65DA0E9BE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D175B-BF73-47FB-B789-1DE20E3AE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FDD199-5545-42C3-B43F-FA8D2B058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3B361-C755-4B7F-B12F-E954A6E08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A16D5-C793-461A-A941-096922F18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4ED34-A1CF-46F1-8C12-796359A7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7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475B8-6DF0-4A1F-9B33-4878F31E7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527F9-D039-4A34-B2BA-E5A4AC5A0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D821A-C51B-42E8-A637-39BA879E0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D4E30-F0D4-432B-A3BD-F44165089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4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39967-2A67-4803-B257-B322CF3A9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3367E-8ED6-4ACA-B416-DA697B4E2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17C13-497F-44A9-8A32-9C7A93525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AEA12-E7FD-42B0-A5F3-6E252BFD1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0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536DBB-17ED-4DFB-872A-58080F14E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E167B4-E0C2-4858-8030-90751BAA2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AA3C24-C154-48BF-B6B9-B1E5B5F57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CC5C9-9405-44E0-8F10-E82E29949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63C35B-1EC2-4DF7-B6DD-4C689204B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AE92B0-F2BD-4802-811D-295CF4849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BBDD019-90F8-4664-BA7F-6EBE34AEC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D8BA5-7A35-4126-80A2-A8A64221A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2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DF3EE-D0A1-45DB-9C9C-66C08AA17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25FC6A-DEEF-4767-9BFF-66E92C0B5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447EE-9C91-4B3D-9D27-B4D718768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10780-5A04-41D1-A2E6-BBB77B154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007EB-38D3-46F3-90D3-1D31A5E6A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DA60C-537C-4967-A919-E16EAFAAF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EC7858-EB20-4BC5-BEE8-7E8D965DD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9F167-DA29-40F5-8378-E04BE6641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93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AA942-720E-456C-9A24-905465D50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F3DAD-0457-42F1-B86E-A018FAB9A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37057-F8DA-411C-A846-9B4735F0C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FD6D7-165F-49C8-B60A-E3835EA8E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9F1CD-0D9D-4CE7-BB0F-F77CBCF88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91D8C-08A9-470E-A977-7D27F1621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F3539-045A-413E-9AE4-75F78ACAC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C3D3-AF62-4DE9-866D-2BBEC9F81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9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2CCB0-FD95-462B-8978-6FAEA66A2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9C5FD-C821-4CCA-B418-23976B5D2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0471C-DE91-4F70-A52F-938294748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D94E5-469B-42CF-BC45-0C9ADA890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2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F315C2-B527-4A57-B8D2-1317682DF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A5D49C-A3EF-4C59-83D0-E955A7C43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A46004-D5A0-4CAC-B7F6-D142E6C04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9DEA6-2567-4CCC-91B0-CCD030EFE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38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D005DE-D77E-49E8-9345-F472F5E71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6B83C-8FBE-4D4F-A7E5-D99EAEC73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12ACE-6FD0-442B-909B-7DDAFACDC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3891-CE29-4CB4-89CA-5395ADBBD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05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EEB4BD-46C1-421A-B8D8-DE4EC2F41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28F42-6F6D-4160-B856-94C054A99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0589B6-C3A5-411F-A3B9-867CE2D34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2E614-0344-4E6B-AE78-AE047110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82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457E9-82CA-4815-90B6-698FC48B6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ACEF0-8A46-47B4-A816-8EE535904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A3F3E-3025-4412-A5A8-292FEDD10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E50F4-FCAF-4FB3-9C61-1FF9840F3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37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C668C-52CB-4884-BE9B-99C473204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93B96-B7EB-4C8D-BDCF-20AF2697A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D3654-2A61-4665-881D-45528B151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12390-0E55-474D-BF55-9F2E11CA7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60C17-EC2E-4977-B331-54FC0E608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C66C2-CA16-47DC-85DB-E76E8A140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B5A6A5-E521-48E2-933A-9966F07C0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C4BE9-AD0B-4C9F-AF45-8C2E5E064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261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ACB9C-5BBB-45BE-AA6C-AEF4E4996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3906DD-AD28-40B2-A143-D97BA302B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0BCEE-DE56-4395-96A7-5641A2B3B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3219E-0788-4BF1-BE0F-FC1368FEE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0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1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4AF9A-3E5C-4ADD-ADDC-0C0E0BCF8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D7387-D528-43DB-834B-0B494AACF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C446D5-158A-4A17-8C87-FADDC48F6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6F981-27FA-47EC-BCA1-04A8CF71D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85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2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6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4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7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0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7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5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4B65F-13F3-4515-8DA3-11E75102B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DB1DF-675B-4802-AB78-68BECCB8E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D8345-160F-45EA-8658-0EC381535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D44CB-2E88-414F-B549-0F7FDE9F1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6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1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0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3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9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5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D602C6-C67E-4A45-9161-B5224551B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13464D-6AE9-4559-BC03-3A6241B99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3065C6-899F-4A03-8B2C-41B3BD783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6309-8A29-4312-ABE7-593F2E62B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05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7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0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5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85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5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0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2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A346E1-0F19-4C2B-B3F7-1A311BF76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207E08-443A-4D71-9CDF-7A893D8DC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B18A8C-A881-441C-BC3D-FD491CC99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43351-93C9-4E9F-B3AC-4AE32B7D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39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C79B4-F0E1-4C65-B3F7-72DF41ECC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52EC11-2A51-4B27-8F79-1FCC29B21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EA9AA1-00BF-48EA-AB94-52FA46BB6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E848C-1C87-4602-A067-66C9CE822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073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E676AA-DE6D-4ADE-8359-DDD028CAF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447CC5-2FDE-468E-9E5A-EB51C7C5F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A5E67-9BAC-4319-974F-F57EE4543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B9B6F-8148-45F3-A3F3-88314BA96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661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CD266-D309-4C36-AA07-416140952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BEFA6A-780E-4722-97E5-2643C0FFD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015DC-B8EA-4D3E-AFDC-552B13E95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47F6E-43B5-490F-B764-FD5F4FD56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72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E1855-48A5-45FC-BA6D-4982F1F9C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1F203-9F95-4379-A10F-B2B44260A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D1035-BFC3-4C2B-901A-74C43437D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F29CB-5F86-4030-9FE4-80F3A44C7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89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8A7839-C251-4581-9781-314783332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04EA74-8E50-4BAD-A23B-F0EE8C413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967B30-D09F-402A-9C79-CEE064C10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0FA3A-C90D-44B3-82E1-9E15E2652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63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47BDED-B31B-4DB4-8777-62A92396A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A9C9CC-BF32-4D71-B3CF-B31D5D464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AACF08-72E4-437D-87B8-2584D1081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C0A28-4CF1-4BF9-8DD2-923B79430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137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3037BF-ECC9-4078-99E6-3E94705ED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427277-72D3-41D3-BDC4-B55001638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655ABD-78B7-456F-BD54-3B5E206A9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56502-78E3-49AB-B324-4A7567E4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359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B20A0-2459-4CEE-80F2-323AE62A6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E8746-89B6-4986-B378-19EA53345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74923-AF97-4069-8714-0C502CC6A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5D1FF-29C0-442B-B400-C4129B4EA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97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AAC4D-D21D-417B-ABF6-9FA8AC10D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64E2F-8F61-4B73-95C3-DC45CA14D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E3E3F-63E4-4DDD-996B-29CA0D1ED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EF077-69C0-4C94-9C14-C3FDDE34D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68341-B253-4F64-8C30-5F97511F7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3758A2-3536-4BFC-BEEE-31C7AC876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FB1AE3-EA94-4E06-ABB4-E46EAD015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B869-6C37-4566-8F9F-CF69E0FB9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FCD86-881F-41E9-BF04-9E8AD3BC4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E6489-3CD8-4C90-8C13-7813FF542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CA1E3-39C9-4FE7-8C1A-EF1F63116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4C72E-0A2C-4522-B9ED-00BD9FEAC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75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31BCE-23C4-42B8-B942-D716DAF18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7191B-21BD-4C98-AAED-AACD081F6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7A7BC5-1874-4A13-8B25-18E5CEB95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2989-468B-46F8-A294-7168D5DF2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7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FB349B-E17D-4184-A77A-438CF0F0B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C82FA-1D2C-4BB3-AB64-1C7A7A97F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54458-083E-4C8C-98A3-1B4502B02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C81D7-D6CE-4BFF-BEB0-B99B14B0C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48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473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567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55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87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2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41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0C377-7E84-4217-837D-FC48C1611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0D3B4-38EC-4F13-BD02-908332F1E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299D6-9126-41AD-B83E-059B28ABD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4254-D9C8-43B1-9D98-B30E3D21F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186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48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19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8864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86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44661" indent="0" algn="ctr">
              <a:buNone/>
              <a:defRPr/>
            </a:lvl2pPr>
            <a:lvl3pPr marL="289322" indent="0" algn="ctr">
              <a:buNone/>
              <a:defRPr/>
            </a:lvl3pPr>
            <a:lvl4pPr marL="433983" indent="0" algn="ctr">
              <a:buNone/>
              <a:defRPr/>
            </a:lvl4pPr>
            <a:lvl5pPr marL="578644" indent="0" algn="ctr">
              <a:buNone/>
              <a:defRPr/>
            </a:lvl5pPr>
            <a:lvl6pPr marL="723305" indent="0" algn="ctr">
              <a:buNone/>
              <a:defRPr/>
            </a:lvl6pPr>
            <a:lvl7pPr marL="867966" indent="0" algn="ctr">
              <a:buNone/>
              <a:defRPr/>
            </a:lvl7pPr>
            <a:lvl8pPr marL="1012627" indent="0" algn="ctr">
              <a:buNone/>
              <a:defRPr/>
            </a:lvl8pPr>
            <a:lvl9pPr marL="115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22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09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8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05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312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80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87B6F-20D3-4301-B9F7-8129DE276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FCCFB-E51D-4913-891F-B7F83F136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4D8BF-0EFD-4409-9F6D-4F9B3FB5A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76750-83A4-442B-A6C6-98164E197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269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071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12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872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321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409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D4C94A-3D58-4275-9C2C-811A5A66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35E629-5AA4-4CCD-A07A-6B26E2A23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01991C-6B79-4006-B27E-4636B7B4B2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B8A9FE-CFBD-40B9-A004-51DD8097CC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9BDD89-C190-453C-A6F4-751A1753BC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1C00EF-B646-4F92-8A57-97F333B3C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3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5BC4A2-B14D-4DE7-8671-BBF23B590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ED7930-26C8-4D3A-8680-4A54FEC1B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E38C92-F3A0-4767-A633-456BA8A50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60A022-9A95-4D29-8471-2F704227A7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627885-2130-4CA9-9072-7C2D8FB216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BEA909-AB05-430B-BE1B-7EE920C1F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28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DF4F-1523-486B-B0A2-D9009F78A01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D4A2-5C7A-4082-B205-A196305C1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9BC1C6-4B6C-417B-9EB2-372F552AD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CDE9CB-1E3E-4C76-9FA2-5671EEA3C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844CA6-1216-4CB7-A64C-E2A18C4989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0AC7F9-D94C-45C7-A93F-E7967A40D8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46D2D7-5167-4D10-AB20-E3E4DD9CF9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D8F1D98D-EC2A-494E-B9FF-5644A5D42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0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43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9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5pPr>
      <a:lvl6pPr marL="144661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6pPr>
      <a:lvl7pPr marL="289322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7pPr>
      <a:lvl8pPr marL="433983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8pPr>
      <a:lvl9pPr marL="578644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8496" indent="-108496" algn="l" rtl="0" eaLnBrk="0" fontAlgn="base" hangingPunct="0">
        <a:spcBef>
          <a:spcPct val="20000"/>
        </a:spcBef>
        <a:spcAft>
          <a:spcPct val="0"/>
        </a:spcAft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rtl="0" eaLnBrk="0" fontAlgn="base" hangingPunct="0">
        <a:spcBef>
          <a:spcPct val="20000"/>
        </a:spcBef>
        <a:spcAft>
          <a:spcPct val="0"/>
        </a:spcAft>
        <a:buChar char="–"/>
        <a:defRPr sz="886">
          <a:solidFill>
            <a:schemeClr val="tx1"/>
          </a:solidFill>
          <a:latin typeface="+mn-lt"/>
          <a:cs typeface="+mn-cs"/>
        </a:defRPr>
      </a:lvl2pPr>
      <a:lvl3pPr marL="361653" indent="-72331" algn="l" rtl="0" eaLnBrk="0" fontAlgn="base" hangingPunct="0">
        <a:spcBef>
          <a:spcPct val="20000"/>
        </a:spcBef>
        <a:spcAft>
          <a:spcPct val="0"/>
        </a:spcAft>
        <a:buChar char="•"/>
        <a:defRPr sz="760">
          <a:solidFill>
            <a:schemeClr val="tx1"/>
          </a:solidFill>
          <a:latin typeface="+mn-lt"/>
          <a:cs typeface="+mn-cs"/>
        </a:defRPr>
      </a:lvl3pPr>
      <a:lvl4pPr marL="506314" indent="-72331" algn="l" rtl="0" eaLnBrk="0" fontAlgn="base" hangingPunct="0">
        <a:spcBef>
          <a:spcPct val="20000"/>
        </a:spcBef>
        <a:spcAft>
          <a:spcPct val="0"/>
        </a:spcAft>
        <a:buChar char="–"/>
        <a:defRPr sz="633">
          <a:solidFill>
            <a:schemeClr val="tx1"/>
          </a:solidFill>
          <a:latin typeface="+mn-lt"/>
          <a:cs typeface="+mn-cs"/>
        </a:defRPr>
      </a:lvl4pPr>
      <a:lvl5pPr marL="650975" indent="-72331" algn="l" rtl="0" eaLnBrk="0" fontAlgn="base" hangingPunct="0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5pPr>
      <a:lvl6pPr marL="795635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6pPr>
      <a:lvl7pPr marL="940297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7pPr>
      <a:lvl8pPr marL="108495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8pPr>
      <a:lvl9pPr marL="122961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9" y="135130"/>
            <a:ext cx="7682171" cy="32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3" y="3180936"/>
            <a:ext cx="10827026" cy="3537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0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8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3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673" y="257402"/>
            <a:ext cx="25781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21" y="135130"/>
            <a:ext cx="32183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0417" t="8681" r="47916" b="47048"/>
          <a:stretch>
            <a:fillRect/>
          </a:stretch>
        </p:blipFill>
        <p:spPr bwMode="auto">
          <a:xfrm>
            <a:off x="6081708" y="1550292"/>
            <a:ext cx="600639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170752" y="33224"/>
            <a:ext cx="6525633" cy="7694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Relations of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pituitary gland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4789190" y="1490152"/>
            <a:ext cx="2042373" cy="1019175"/>
          </a:xfrm>
          <a:prstGeom prst="callout2">
            <a:avLst>
              <a:gd name="adj1" fmla="val 52309"/>
              <a:gd name="adj2" fmla="val 38464"/>
              <a:gd name="adj3" fmla="val 57148"/>
              <a:gd name="adj4" fmla="val 2876"/>
              <a:gd name="adj5" fmla="val 194472"/>
              <a:gd name="adj6" fmla="val -103691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Pituitary gland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4857894" y="2761976"/>
            <a:ext cx="2229072" cy="1019175"/>
          </a:xfrm>
          <a:prstGeom prst="callout2">
            <a:avLst>
              <a:gd name="adj1" fmla="val 47324"/>
              <a:gd name="adj2" fmla="val 43402"/>
              <a:gd name="adj3" fmla="val 57148"/>
              <a:gd name="adj4" fmla="val 2876"/>
              <a:gd name="adj5" fmla="val 117627"/>
              <a:gd name="adj6" fmla="val -30858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Cavernous sinus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3540018" y="5034854"/>
            <a:ext cx="3226070" cy="1000133"/>
          </a:xfrm>
          <a:prstGeom prst="callout2">
            <a:avLst>
              <a:gd name="adj1" fmla="val -98741"/>
              <a:gd name="adj2" fmla="val -61285"/>
              <a:gd name="adj3" fmla="val 54498"/>
              <a:gd name="adj4" fmla="val 13190"/>
              <a:gd name="adj5" fmla="val -19324"/>
              <a:gd name="adj6" fmla="val -54849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 of sphenoid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Sphenoid air sinus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4857894" y="944759"/>
            <a:ext cx="3226068" cy="1000132"/>
          </a:xfrm>
          <a:prstGeom prst="callout2">
            <a:avLst>
              <a:gd name="adj1" fmla="val 52387"/>
              <a:gd name="adj2" fmla="val 18078"/>
              <a:gd name="adj3" fmla="val 89251"/>
              <a:gd name="adj4" fmla="val 13864"/>
              <a:gd name="adj5" fmla="val 144797"/>
              <a:gd name="adj6" fmla="val 1317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Hypothalamus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9336360" y="1339357"/>
            <a:ext cx="3226068" cy="1000132"/>
          </a:xfrm>
          <a:prstGeom prst="callout2">
            <a:avLst>
              <a:gd name="adj1" fmla="val 53034"/>
              <a:gd name="adj2" fmla="val 29690"/>
              <a:gd name="adj3" fmla="val 116535"/>
              <a:gd name="adj4" fmla="val 5541"/>
              <a:gd name="adj5" fmla="val 176666"/>
              <a:gd name="adj6" fmla="val -119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diaphragma</a:t>
            </a: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sellae</a:t>
            </a: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EEF4C-896F-4D08-8E35-567E05C1B1F8}"/>
              </a:ext>
            </a:extLst>
          </p:cNvPr>
          <p:cNvSpPr txBox="1"/>
          <p:nvPr/>
        </p:nvSpPr>
        <p:spPr>
          <a:xfrm>
            <a:off x="165647" y="33224"/>
            <a:ext cx="4127798" cy="651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diaphragma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sellae separating it from the hypothalamus.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body of sphenoid and sphenoidal air sinus.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6858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each side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cavernous sinus and its contents.</a:t>
            </a:r>
          </a:p>
          <a:p>
            <a:pPr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85800" algn="l"/>
                <a:tab pos="4076700" algn="l"/>
              </a:tabLst>
              <a:defRPr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Inside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ICA &amp; abducent N 6th</a:t>
            </a:r>
          </a:p>
          <a:p>
            <a:pPr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85800" algn="l"/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Lateral wall</a:t>
            </a:r>
          </a:p>
          <a:p>
            <a:pPr lvl="0">
              <a:lnSpc>
                <a:spcPct val="125000"/>
              </a:lnSpc>
              <a:tabLst>
                <a:tab pos="685800" algn="l"/>
                <a:tab pos="40767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Oculomotor N</a:t>
            </a:r>
          </a:p>
          <a:p>
            <a:pPr lvl="0">
              <a:lnSpc>
                <a:spcPct val="125000"/>
              </a:lnSpc>
              <a:tabLst>
                <a:tab pos="685800" algn="l"/>
                <a:tab pos="40767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Trochlear 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685800" algn="l"/>
                <a:tab pos="40767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Ophthalmic N</a:t>
            </a:r>
          </a:p>
          <a:p>
            <a:pPr lvl="0">
              <a:lnSpc>
                <a:spcPct val="125000"/>
              </a:lnSpc>
              <a:tabLst>
                <a:tab pos="685800" algn="l"/>
                <a:tab pos="40767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Maxillary 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763F9-52EF-4EC6-AD49-DE4A64173460}"/>
              </a:ext>
            </a:extLst>
          </p:cNvPr>
          <p:cNvSpPr/>
          <p:nvPr/>
        </p:nvSpPr>
        <p:spPr>
          <a:xfrm rot="20273361">
            <a:off x="332364" y="2172468"/>
            <a:ext cx="10196961" cy="14214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5532" r="45742" b="39344"/>
          <a:stretch>
            <a:fillRect/>
          </a:stretch>
        </p:blipFill>
        <p:spPr bwMode="auto">
          <a:xfrm>
            <a:off x="4367808" y="476673"/>
            <a:ext cx="5256584" cy="577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24000" y="-27384"/>
            <a:ext cx="8271164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Lobes and Parts of pituitary gland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1631504" y="3717032"/>
            <a:ext cx="3672408" cy="1008112"/>
          </a:xfrm>
          <a:prstGeom prst="callout2">
            <a:avLst>
              <a:gd name="adj1" fmla="val 38696"/>
              <a:gd name="adj2" fmla="val 5863"/>
              <a:gd name="adj3" fmla="val 50530"/>
              <a:gd name="adj4" fmla="val -13687"/>
              <a:gd name="adj5" fmla="val 159250"/>
              <a:gd name="adj6" fmla="val -1614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Adenohypophysis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7248128" y="5157192"/>
            <a:ext cx="3419872" cy="576064"/>
          </a:xfrm>
          <a:prstGeom prst="callout2">
            <a:avLst>
              <a:gd name="adj1" fmla="val 58285"/>
              <a:gd name="adj2" fmla="val 633"/>
              <a:gd name="adj3" fmla="val 40531"/>
              <a:gd name="adj4" fmla="val -6648"/>
              <a:gd name="adj5" fmla="val 35969"/>
              <a:gd name="adj6" fmla="val -14499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Neurohypophysis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21506" name="AutoShape 2" descr="data:image/jpeg;base64,/9j/4AAQSkZJRgABAQAAAQABAAD/2wCEAAkGBxISEhISExQUFhMVFxgWFxgYEx4ZGxUZHRUaHBoaGB8YHCggGB0lGxcdITEiJSkrLi4uGB8zODMsNyguLisBCgoKDg0OGxAQGywkICQsLCwvNDQsLSwsLCwsLCwsLC0sLCwtLCwsLywsLCwsLCwsLCwsLSwsLCwsLCwsLCwsLP/AABEIAHABkAMBEQACEQEDEQH/xAAbAAEAAQUBAAAAAAAAAAAAAAAABAEDBQYHAv/EAEsQAAIBAgQEAwQFCAYGCwAAAAECAwARBBIhMQUGE0EiUWEycYGRByOhsdEUQkNSU2LB4RUzY3KSkyQ0VIOUshZ0gqKzwsPS1PDx/8QAGgEBAQADAQEAAAAAAAAAAAAAAAECAwQFBv/EAD4RAAIBAgQDBAkCBAMJAAAAAAABAgMRBBIhMQVBUWFxgZETFCJCUqGx0fAywRWS4fEGU9IWMzRicoKTstP/2gAMAwEAAhEDEQA/AO2VDEGhSl6pbC9BYXoLC9BYXoLC9BYXoLC9BYXoLFRQgqEFAKAUAoBQChRegsKAUIKAUAoBQChRVAqAUANUFL0LYXoLC9BYXoLC9BYXoLFb0JYXoLAVAKEFAKAUAoBQCgFAKAUAoAapUUoUCgK2qEuLUFxaguLUFxaguLUFxaguKAUIKAUAoBQCgKGqVGscW4u0EsjK4kCpK5jaZQAY4VfpoqIWU28RZtsyjUMLepQw0a1OKatrFXSfvSau22k+iS6N8nfFuzHEuLSMXjaNE6cuGDEYqzgyTrkGUKLgruM1icyjPY3lHDQSU027qfu6aRd9bvntppo3luRsm8W45JDOsAjjLSKphzzlOq2cLIoAja2RWDHe4O2htpoYSFSk6jk7J+1aN7K10/1Ldq3LXwK3Z2I3D+Z5J0R0w4tIYil5wLxyh8rGyGzAp4hqLE5WYgrW2rgIUpOMp7Xv7PONrrfZ30e/VJO5FK/IkQcXneTDosMY6kUzuGmN0eJ0QqCsZDLme19LjWwtY6pYalCE5OT0lFKy3Uk3fVqzstvDtVuyCeZJAsWIeIIj4VpkT8oFiS2HA6paMBLGX2gxABYkbW3+owcpUoyu1NRby/8AX+nXW9trJ3tZ9Zm5l3HcWaKRJpVClYMQHQTZkzLPh1UlrAAfWE3KggMdO1Y0sMqkHTg73lGzy2esZt6eG17NrcN21M3w3FNImZkyMCQy5s1iPI2B+YB9K4a1NQlaLuuu355syRKrWUVCCgKGqVChRQCgFAKAUAoBQFRQjFQgoBQCgFAKAUAoBQCgFADVKiBi+IqsiRqUZyyh16lnRWBs+UAkjMANbDXfsd9Og5Qc3dKzs7aNrlfu7+4NnrD8UicRnqIDLm6Q6ikyBTqUsTnFrHS+hFSeHqRctH7Nr6PS/Xp01F0e4OIQuCySxsAoclZFICkEhiQdFIU2O2h8qxlRqRdpRa1ts9+neLoLxCE9O0sZ6t+naRfrLb5NfHa/a9HRqLNeL9nfR6d/TxF0RMbxyJYZZYnimaOFpgizDxIATe6hiAbaGxFbqeEm6kYTTinLLe2z8beVyNq2hMfiEIsTLGAzmJSZF8UgJBQa6vcEZd7g1pVGo9ovRX2e3Xu7di3RZ/pNVM/VKRJE6rnaQAEMisCSwAU3a1rnbfWwz9A5ZfR3k5Ju1uja5Xvt2C/UvDHxFgoljzHLYZ1ucyllsL63VWI8wpPasPQ1LXyu3c+Wj8m0n3jQkCtYK1AKAXqiwqAUIKAUBSqZEeXh8TFmaKNi65WJRSWUbKxI1Hoa2RrVIpJSatqtXo+qJoeZeGQNbNDE1k6YvGpsn6guPZ/d2qxxFWP6ZNa33e/Xv7SNIllQSCQLjb00tp5aGtV2kUxPB8NDNBBM0EIaQR4kgRrYSsgJcXHta+1v611YidSnVnTU5WV47v8ASnt3dmxirNEteFwBFQQxBFJKr01yqSCCQLWBIYjTsx861PEVXJycnd7u7u/yyLZFV4bALWhiFlKD6tdEN7qNNFNzptrUdeq95Pe+7369/aLILwyAWtDEMqlBaNdEO6jTRTc6ba0deq73k9Xfd79e/tFkXoIURQiKqqosFUAADyAGgrCUpTeaTu2Wx7qArUIKAoapULUKLUAoBQCgFAKAUBUUIxUIKAUAoBQCgFAKAUAoBQA1SowUnAm6udZIwvXXEAHDgtnyhG8YcbpcA2uNNWXwnuWLj6PK4u+Vx/Vpa91pbrvrZ9E9SZdSKvL7IySyzobECQCJlVz+UNJHlHVOUh5SPFnBuLBTqdrxilFwhB9mqbXspO/sq+i5ZfEmXqeX5UZls0kNykysVwlg7SzrNdg0rAqGUXU3zZm1F6q4jGLuoy3i17eyjFx5RWrT3W2mmgyEn/o6TKkpdBe3VVYSiuVlaRWULJ4Tmdic/Uve+h1Or11Km4WfY27tXSTT010StbLbtRcupBj5ekmja7LFcYsKGwwzqZ3a7MwcZhlN8osSbEk2roeNhSmrLN+i/taPIlolbTXnrZXslcxy3+Zf4jyu8seJiE0caz5dI4GQf1HSYOFmBcWCkC62ygHMNK10eIRpzhNxbcesk/ezK146c773vdWZXC5Jn4NM0hl60WcSpKl8MSFIhMThry3NwbgqVK+bCtUcVTjDJldrNP2v+bMvd5c73v2FysiLyoyrZZIbiOFVLYS4Ro52mJULKoVSzaKLWyrqbVufEYt3cZbyb9vdSio63i9Ulu97vTUmQ2ivLMxQCgFAVFCMVCCgFAWMZKVjkYWJVGYX2uFJF6pkac30geEf6Ocx3+s0B9PDc96ti2RVOfSNZMOQPNX1+RFLCxtHB+LxYlc0bXtbMDoV94qNEsWuWP8AUsJ/1eH/AMJa6cb/AMTU/wCqX1ZjHZGRdwASSABuSbAVzGRGi4pAwussZG2jj8aAl3oBQAUBWoYigKGqVHPOc8RlxT3LWCIVAY/qnsKtjJW5mEwvFZY7NE5W7DNZtD5kgnWqU2vhPOTZ1inUa/pFP2keVSxLG5VCFaAUBq3HOblibJFZj3Y6gegtufsq2Bd5P4vLiDOZGuFKZRlAsDnvtv7I3oymyioYsVCCgFAKAUAoBQCgFAKAUBE4tjehDJKRmyC9r2v8TtVKjUn+kEa2gJPYdUW+Jy/dVsZWMfjufGdMrRKPHGfaPaVT5eldGFjep4S/9WSS0Nw4RzHBiCFRrORfKdD8POuYtjL0IKAUAoBQCgFAKAUBUUIxUIKAUBD4sbQTn+yk/wCQ1TI5Lw/Cyz5THGz+VhoPiayMi9jcLPFpKrIt/wA4ab9jt5UQtyuT+QZWGLNtATlOvoTr52qMcro2s8VGBwWFWRfrRDEgjvrmWNQ1/IA7mt+Kkp15yjs5NrzZjFaGkcU4tNN4pH32UGwHoBWmxlcx3WJUhQB8ND570BnOTuMzjEQw5m6bMQV7AZSdL+ooTQ6jWJAKArUMRQFDVKjn3PPBp5cSGSMshUAMBfUAXvbaqjJMj4DkCdvE8qxAm+UKWa3wYBftoLmL4zwKXCsqSOGDA5SBuNrG9taXLFXR0rlnE9XCwte/hCn3jT56VGYkDGc44aN8nibzZR4fgSdfhVsWxr/NPOJdenh7qp0ZjozeijsPMmlipaXMTy1wc4pyuwFizbC37oG3upcPRnSOEcHiwwIiFs1sxJuWte1/mfnUMTIihGKhBQCgFAKAUAoBQCgFAKAxPNhAweIvtk/iKqMkclMwUMy6HU37D3fOsjLc9R4Ryt8jm9rsEZu4NrgabVspTcJZl2/NW/cSVzzHIVdXjIDKRa3n2NaxudX5Y42MXEWIyupsw+4j0Nj8jWJiS+J8Uiw6hpGtfYdz7hQqRgV54iuQUNvMMCflbf41bCxsPD+IRzoHjYMv2j0I7GoQvyyBQWYgAakntQGBwPMPWxQiQDpgNr3Ygb+gqlsbDUIKAUBUUIxUIKAUB4kjDAqwuCCCD3BFiKpkecPAsahEUKo2AFgKA8Y5QY5ARcFGuPPwmgOV8szCDEmUg5VzbbnTQC/e9ZWMme3efHYg7Zgtz2CL6k+yKaLUb6IJhcGMweaRm7GNRlU692N3F/dsfhwz4hRi7HqU+EYicb6LxIXGsA2GZQWzIwzRyAaMvz0Ppeu2MlJXR5soyjJxlyJvJ3+twEjUsT/3TVdjFt2sdYrExFAVqEFCA1SopQooDUfpGxCCFIyLyOwKn9QAi5Pob2//ACtcqijOMebOilh5Tpzqco2+ZA/K2h4dDEp8c+e1twpbX462raaHua1wTgE0/U6WTwC9i1mtrlsLWGxrVSxEajajyOvEYSpQjGVRb/lu9GFxkbROFKkEXDBtLW+NbjlM5yNzIMNienM8YSTwklguQ2uDvt2N/St0cJiJrNGnJrrldvoSUo9TqH9N4YpJIk0cixgF+kwkIvfKLJckkiwHc7U9UrKSjKLTe11bv1dtufQxzI8jjkdwuWXMXMeXpG4YIHsfK6m4OxtvV9Una91a191te3106kzEWbmVMkzIsn1eHE+ZozlAPUsGA8YIMRzLa/betscDLNFSa1lltdX5bPbW6s72JmMjFxNGlaEB8y3BbptkuApIz2y3s47+fkbc0qEo01UdrPtV9b8t+X5dFvrYg4zjalZOn1AY3S7GFsrDrBHCkrZjow012tW+nhGms9tU+auvZur66ct9CXJK8WVjHlDWZpFIZGDAopJWx2a40voQDbtWt4ZxzZraJPdW15930ZbniHmDDuIijZ+qWChBmJysqufDfRSy3Iva/vqywVaLkpK2W176bptb9bO3UmZFluaMOASequVSxvC+iq5SRtrEIw8R7XB7is1w+s7Ws+W63aul4rbrr0GZGbriKUoBQCgFAQuM4VpYZI1tmYWF9hqKqMkYjgnKEGHOckyP+8BlX+6uwqtlubGKhDQfpHwkcYhaNFVnZsxAtmAA0Pz+yqioj8k8REKYiZzljVUWxJGaQ3IAvoTYG/fxCjG+xg+IY6TFS31dmsBYdybWHkKFtY2Dh/Ik5X6yYITrlAzWPqbj7PM0uLmCgxc2BmcDMsikKwt4XHx0I7j41QSuKcxzYnwlrJuFAt2O/wDOpYEvkeS+MW/6j+4DL2oyN3OlVCCgI/EMYkMbyyGyIMzEC9h7hvWMpKKuzbQozrVFThu9Ea4PpF4d+1b/ACm/Cuf1ul1PW/2cx/wL+ZGA5k+kVFlw0mEYuq9QSowZQwPTtuN/CbHW3x10VcWsycO256nD/wDDs3SqQxKs3lytWbTV7+GquuZvvBeLxYqJZoWup0I7qbaqw7EXrtp1IzV4nzGLwlXC1XTqqz+TXVdhOrM5SlUyFAReJyhYpGO2U/aLUBySKBpHCRG8jtlVSdzrrftYCsjPYzEl5LYTDP8AUICZJCcoc6ZnfzXyHoN9K8SvVeJm4Qfsrfku2/YunM+iwuHhhKfpKi9pvva6Jdr5sxeOjiV8sTMygWLEAZyNyo3C69ye/nXmVVRUvZ1X17l/c9ih6RwvNJN8une+vcbpyxgUxOCaKUXXOwHmNjceR1r38A36HxZ8xxlWxN+xFjg/JMkGJimM4ZIybDJYtdSNddK7m7nl3VjdKhiR8djY4UMkrhEFgWOwubCsZSUVdm2jQqVp5Kau+hjBzhgP9pi+f8q1+sUviR2fwfHf5UjAcW+kGGHFxBHWXDOgEmXUxtmPiHnpa48rfHRPFxjNWd0ephv8PVa2Flmi41E9L81ZafZm7wTrIqujBkYXVgbgg9xXYmmro+bnCVOThJWa3PdUgoDnf0iTWnXvZBfzGrafbeuOSzYqOuyZ6tJ5cBLTeVvzuLuJCnECC1hh8MbAdnWPMR6i9/feuqo2oN9jOHDpOrFPm19TX+F8RaCZZR2313X84fL7hXy2FxPo6mZs+2xOGjXpOm+f15G2c8crNi8k0JGe3iU6ZxoVIPYj7Qa+rPhP03TIfJ3JUkMiyzn2CCq3v4rHv5ClkMxvONwyyo0b3ysLGzFSPIgg3Ug6gjYis6dR05Kcd0YtXMZNwU54ihNuo0sjtMwkuYjGuWykNodiQBlGhvp1RxSyyzdEksqtvd31+7MGi83AIemYvGFaIwtaQ5nQ5vaY+Im7ub3vd2Na1jKufPpdPMtNE9NltyWnYhZEnDcORHZ1L3Y3ILkqWyhc1tgSB7r3O9a515TiotLTs1tva5bESDhkEkZKNLkdi4tIwyt1Mxyg6r41uR6Eaa1ulXqwmlJK6Vtlta2vXQlkXJeCRNfNnYFpGKlyVPUTKwI7rlJFu1zWEcXUj+my0S210d143FkeU4BCMgOdlVs4Vnuua6EErt4TGpXTw62tc1k8ZUd9k2rXtrz5763d+vPYZUWMZwXDqlpGlylZIP6xtRO4zg27s1te3pWdPFVnL2Er3Utl7i08lfTmLIzSrYAamwtc7n31xN3dyhmAtcgXNhc7nyok3sCtQCgFADVKilCigOcfSRMHnjT9kpJ9S1vwFVFRrhxDNEmGUKQZOq/mzlQvn5aaD31TI6Vy3y6sAzuB1D23Cfz9axMW7mwUIajz5wN5gs0epQWZRuRe4Itv30oi3ZoKTKSFFy2lgouSb1bcjK+tzdeS+XJ4pevL4dCApNybjvbQUbMeRu9QgoC1isMkiNG6hkYWZTsR61Gk1ZmdOpKnJTg7NbGJHKGA/wBmi+X861er0vhR3fxjHf5sjAcycgRTS4ZYI1hiHUMzKNbeDKADuT4rdhr7joq4VSksqsuZ6nD/APEFSjSqSrSc5ezlT8bvu2Nz4fgY4I1iiUKiiwA+8+ZPnXXGKirI+er16leo6lR3bJFU0lKpkKAwfObWwr+pUfb9lVFRz3l+QouMmBBaONIlB85SwJGuhsnxzelc2Mq+jpOSO/h9FVcRGL7/ACJWGZYsGxuM+Jfsf0abn4tp6/CvFjP0eG7ZfRf1Po3B1cWukFf/ALpfZGKAvYn/AO6Vw5ZSaZ6F7HTuT8NkwqebXf5mvpsHDJRS8fM+M4pVz4mXZp5GbrqPPFAQuL8MixMRhlBKEgkAkbG41HrWE4KayyOjC4qphqiq0nZrx3MCPo64d+yb/Nb8a0eqUuh6f+0eP+Nfyo1/i30co+LijgVo8OEDSuSW1zEZVzbsQPhuewOieDTmlHRcz1MN/iOcMLKdZqU72ituS1duX12XZ0Ph+BjgjWKJQqKLAD7z5k+dd8YqKsj5SvXqV6jqVHdskVkay1iZ1jRnb2VBJ9wqSairszpwdSShHd6HJMdjTNM8rgeJr6jsNl9RqReuTAzdRSqPmz1OJwVLJRi9l+fv5nvCrN0sVNnQA2Vs0RdiZH016q21DHY/GurE1KEcPL0kJPlpJLfvhI5+HwlLEwytLv7F3oxAilP50e/7Nj/6lfORqYF7Uqn/AJI//E+utiF78f5H/rOpcA/K3w8LLNhwMoFjhXJFtN/ygX28q+poVcLKnFqEtvjX+g+LxtOcK802t+nXxMh0cZ+3w3/CP/8AJrbmw3wS/nX+g5dfz+5TiCTZIQGbP1FDtEmUZdcxsxbKtvUkb0ounmk7K1na7vry1VtfAjuYrDtji+HBMgQABmaIFnKzEN1MsiBS0WUg5WF8+gIAPXNYVRm9L9jdldaW0d7SvzT233WPtFMW+NCyKq4jMsGKVWBQ5pQ6nDsNdypOpAHY7VaawzlFtxs5QbWuis868/6DUvypiRL4TiSC0BQ/V5MpYmbqdwbXuOwyZe9a4ug6eqjtK+97+7b8635DW5CMOLCPkeWMNHiJLyBVSJ1xGeMEixUOjOGJJsFU6Hffmw7ksyTs4rS92nGz77NK3jutpqVlnxBaJr4sCeDETdJMnUjIaDpLZ9AwEh02ubG4F6kYUUpK0PZlCN3ez0lmenJ277basupKwi4wyIJesHLqHK5OiE6AzZfzv6y9vzs37taqjwyg3DLazte+a+bS/Lbwt2hXMdgZMXLBEx/KHD4fDu5YRn63qRtmiC/u5y19P6u2uaumrHD06sorKrSklv8Aps1aXja3PflYiu0S8amMGVUlmGZ5sOMwW9nIaOcbZumA2lvEDrtetNN4fVyitFGXPlo49mbTXk9t7Fdy/h0xPUu4mZBMgW4W2UNKCSutgFMd3DHNYHKhuDhN0Mns2TyvrvaPPvvpbTa8lZhXJ3LfXMZM+fMSCM9gfYXN4Bfp+LN4czjuGsQBz4z0WdKla3Z3vnz0traParljfmZauQooAapUUoUUBzP6RoTHOZLaOoF/foR9lXkZRI/JcCQI+MmBNjliHd33JHoPP19K1V60aUM0jpw2GniJ5I+L6IyEnO+IzXAjy91sfl53rxJ8WmpKyVj6CPA6GWzbv1N74bjFmiSVdmF7eVe5TqKpBSXM+axFF0ajpy3RJrM0lhcHGGzhED/rZRf5/GguX6AUAoBQFRQjFQgoBQFKpkKAxfM0BfDSBQSQAbAXJsb6DuaIGiHh7Yfh0nVUCXETB1XQNlC6BtNLC5t2zV5/E2vQWfVHscGUniMy5JmLMjPlUsWygKovcgX0AHx+2vAjmq2Te2lvsfUZYwu0rX1f3Nn5f5TdyrzjKm+Tu3v8hXrYTAPR1Nun3PGx3FoQThR1fXkjewK9k+YK0AoBQFahBQgNUqKUKYPnKbLhZP3iq/M1y412oS7dPM9HhUM2Jj2XZy+DAySkJGC75zeyk5QbZSbbDtc6Vq4bOLo6G7i0JRqpyZl+LhYY1woIZ1bqzMp0Vgtljv3sCT777VzcUrpxyI7OD4SSfpJc9vzt5GBjx8W/Uj3/AGg/GuSnwniEX/uKn8kvsey8Zh3tUj/MvudN5b4xhIsNEjYrDXy3t+UJpfW3tV9NhuHYqnSjF05bfC/sfG4+vCriJSi9LmT/AOkWD/2rDf8AEJ/7q3epYn/Ll/K/scmZdS5jOLwRRCdnXon9IGBQDzve1vdWNPDValT0aXtdOfkG0lcs4nio6iRpnuJljc9M5DdblQxFrgEG47i1+1Zww/sOUrfputdd97fnUjep4w3NGFkF436niRfAM58ebIfDewbKQL+Wtqynw+vB2mrb76bWvv0uTMmepOZMOFD/AFhUx9ViIm+qTNlvLpePUNodfA+nhNosDVbcdL3stVq99OvLs1XVDMiPPxiFVxEeJBdVMxN4SysiAMV9nKxCm9tyAdyDWyOGqNwlR0by+9Z3el97q758vFC65l48Vw5lVumzS6IriHMdY+plVx2Km+9qwWHrKm1mSju1e2ztdrv06i6PQ49h5AFs7I4RWvC2VeoSoSS48JvoVO1xe1xU9TrQd9E1fmr+zrdfs+fIZkRMZxuNMNIMOrRMsM7RXgyoGiBzLqMtwRt3AYjYmt1PCzlWj6V5k5Rv7V3aWz6/bS5L6aEt+LYcyRkqepneJC0VmDdMSFVLAEZkUNpvl9K0rDVlB2elk3rpa9r6dHp2XLdHiHmWKVA0OZgenqY2yjO0ejW9lssqkA20N9gaylgalOWWpZb81fS+3VXi1dd29hmT2J+C4jHK0gS5CGxbKcpIZlIVtiVZCCNxpfcVz1KE6aTlz89k9V2p6dSp3JdaQKAGqVFKFFAQ+IcMinCiVAwU3F/5UBz7m3Gh5SiAdOK6IBsLe1byubfKvnuJ1XOWVPTb7/sfYcKwypUU3vLV/sYjiGDMKx9yyhrAagHb36AGtDwf6YOUU2r6uy8zthiVPM7Oydup0LlnEGPDRKYZr2vpHca6i2vlX1GGwuSko54+Z8bxCsqmIlJfljKf0j/ZT/5f863+g/5o+Zx3IfGsc6CBlMyKxcOqRB3sI2b2SCbjJsN7+6t2GpRk5J2bVrXdlulvp1I2VwHHFZkiPjkaMSAqVIYMrMl7HwllU72BINtKVcI4pzWiTtrflZPvs337X1ClyMe3MbAYbEtFKI5MJLO8alXyBWw5z3uL5VlbbUjtfSuhYGLc6UZK6mopu6vfPp4tLsXWxM2zJknG0hnxEcjMbZpQP1IkhjaQjbNYt7IufF5VpWFlVpQnBLku9uTS7tt3ZaFzWZfTirMplEcqrGWDoY2zucoyhBbUXa5YHTLbzI1vDqMsjkm3s7qy638tu2/S65dHFwYopVjZxKwUBWRrXvY3DZSCRuCd7+dY+rP0koNpZVfW6/a9+9BsiTczKocmCf6pS8wAS8Khytz4/HcI7AJfRD3IB2xwDk0s8fado76u1+mm6WttX3mOYkz8bRAWdHVVMwZtDl6SlybA3IKqSLeWtq1Rwkpu0Wm3lt/3O3ye/wAi3I+J4pL9Q/QnVizqYfBmf6lnGz5N1ABzDW4rbDD0/bjni1ZPNrZe0l0vz6C7MrhMQsiJIhujqrqbWurAEaHbQ1yVIOEnCW6dn4Ga1L1YAUBoPPU/UxCRLrlW1h+sx1/hXjcQkp1I0+f7s+o4NT9HQdR6XfyX4zaOA8DjwyAAAyfnNbX3DyFejh8NCjGy3PFxuOqYmd29OS+5lq6DhFAKAUAFAVqGIoChqlQoUx3H+HflELRggNoVvtcbfPatNel6SDideCxHq9ZTe3PuOWOZYXYK7xP7LZWyn0v8tK+adSrQk4rR/nmj7B06WIgnut1z/N9S0iFiFUEknQDUkk/fWqSqVHY3LLBN8uZt/LHKbXEk4IUeyh3b1by/jXr4LhuV56i8Dw+IcXVslF6vd/Y3q9eyfNC9LAhcW4XFiUySgka2INiMyMjWO4JVmFx2JrdQxE6Es0PyzT+qTI0mWxwWPNnzS3zrJbqtbOABmttqBqNjcm19ay9anly2WzWy2fL7EaKwcFiRURTIFjZWQdQkKFvlUX/NF7W8rDsLJYqcpOTSu009Frfd95LFh+W4CLEykFWR/rWHURnLlZLHxDMze4Ow2JrNY6qndW3utFo0rXXTS3knuhlRJ/otQ2dS5dXeVQZCFLstiDobLbTY2udK1+sNrK7WaS21sn9fqWxjsPwFo0wkaZQsTM7lZXUqxRltH4TmUZyAGIsFUa9uieMU5VJy3kklonomnrqrPTkt29jHLsS4uXoFy26gAyXXqsQ5Qkqz3Pia5uSfasL3sK1SxtWV7258lpfdLoui5ci5URcNy6HjK4i+ZusCqTuyKJmJbLcLrlOW9tLm1rmts8a4zTpbLLvFJ+ytL789d9dL7Ey9S9xLgSyqyG7JM6GbPIfZVbeEAalgApGgIJ9xwo4yVNqS0cU8tkt2+fdut9bFauX8TwSJ2Z2z52sM2fVQHV8qndVzKDbbT1Na4YupCKirWXZvpa77bNq4sSMJw9I2kdbl5LZmY3JALFVufzQXaw7XttWFStKcVF7Lb5Xfe7K5bEqtIFAUNUqKChStqAwnM/Gxh47KfrXHhHkP1j/CubE4j0UdN2ejw7BPETvL9K3+xz3hOE608cZ2LC/u3P2A14FGmq1dRf51PqsVW9DQlNdP7EvnCYNipRpZLL6ABR9lZ8Snev3WNHCoOOGi+t38zoXL+I6mGhbT2ADbzAt/Cvfw81KlFrofK42nkxE12v56mQrccpZlwqMyOwu0ZJU3IsSLHQGx0019azjUlGLitnuQjYbguHjKFIwmQkqFJAUm97KDbYkbbabVtniqs01KV777fXcJIpJwXDsLGO4yNHbM1gjkZkAvYKbDTawA2AosVVTunzT2W62ff2jKisnBsO1y0Ya7K3iJbxKpUHxE2OUlT5gkG4osVVjtK260stG7/XXseqGVHqLhUKxdFUAj00ue1sut7i2UW10sLbVjLEVJT9I3r99+zXn1FlsW+JcK6qRRqUVEkR2DRl8wU3sLOpV76h9bEXsTWdHEejlKbu201o7b+DuuVtNNCNHl+XcIQAYUIAYd/EGcOwfX6wFxmIa9zrRY3EJtqb5fJWVullorW0JlRefg2HMhlMSdQkktbe6ZGv2N1AB8wq3vlFsViqyhkUnb+t/k9V0u7bstkUh4LAgRVTKI75LOwy3XL+t2UZR5DQWpLFVZNuTvffRdb9Our6vclkScLh1jRY0GVEAVR5AbAX7CtU5ynJylq3uZrQu1iCHxXiKQRmRu2w/WPYCtdWrGlBzkdGGw8q9RQj/Y55y9PnxkTvqzOSb+ZB/javDwtTPiIuT1+59VjqeTCSjDZKx0+voD40UAoBQCgAoCtQxFAUNUqFCigLUuGRjdkVj5lQfvFRxT3RnGpOKsm14lY4FX2VUe5QPuoklsSU5S/U2y5VMRQCgFAVFCMVCCgFAKAUAoBQCgFAKAUBiObT/oeI/uH7xXPi/9xLuO/hf/ABdPvOTjiLgAZ7eYDn1/D7a+aVaotE3bxPuPV4Sk9L+Bfbicmnikv/eP41ksVO36n5mCwtPovJFs407v+cNybk+6+tT08pX5/UzVBbQ5eBuvIHC2u2IdbaWS4sddz8tPia9XhmGcL1JL86nznG8VFpUYPvMdztw4xTmW3gl7/vDt6Vp4lRy1PSPZ/U6+EYlVKHo+cfoYLh/FJUzdOTKN/C5+ZB3rjpVqsIvI2vH8uenXwtOds8b+H7ktOa8XoOttp21Pr4a2fxKv1ND4Thd8n55nmfj+KbedrHaxtf5WqyxtbnL8+RYcPw0dqZmORuJzNiRGzuylGJBNwSALHU6fDzro4biak6uWT0scHGMLSjh88YpO67Dode6fKCgFAVFCMVCCgFARuIuVilYaEI5HoQptWNR2g32M30IqVWKfNr6nL5OYcZv+UMB6gfhXzix1f4/p9j7NcOwn+WQMXi3k8TyF7b5muNfL5Vz1Ks5/rk3Y6aVGFP2YRt4HhH1BDAFfJtvWpm9pSWhm46Wa3Jb8cxJ06zn/AHhBra8ZWtrNmhYHDx1yLyRc/p3E2t13/wAd/t3qvGVkrZ38jD1HD3v6NeRCTGtc5ne+xIZtft3rWsRN6uTOh0IbqK+R1XlpicLASSSV3JuTqa+lwrboxb6HxPEEliZpdTJ10HGBQFahiKAoapUc35m4piExUyxysoDCwzaDwjtXhYrEV41pKGy+yPr+H4WhPDQlOKenTtZihxye/ilkH+8P8K5vXKqftP5nd6jQt7MV5I9NxSbU9aX/ADGv99ZetSfvfNmKwtH4I+SPA4pPr9dNYf2jD/zVFXqS95+bMvVaPwR8l9isnFZwdJ5NN/rW/idKjxFZbS+YjhaDWtNeS+xci45ixvM2nrWfreJ5M1ywOF5QRfXmbFi9pWPne34VsjjcQ3+fY1vhmFe8F8zauSuKSz9fqvmy9O2g0vnvt55fsr0MFWnVzZuz9/6HicXwtKhk9HG17/K33NpFd54rFQgoBQCgFAKAUAoBQCgFAeJ4ldSrAFToQdjRpNWZnCTi80XZmPTgGFF7Qx66+z93lWr1el8K8jqlj8S95vzKScvYU/oUHuFvuqPDUXvFFjxHEr32Vw/AMMjZliTMO9r/AH++kcPSi7qKuSePxE1llN2Mlat5x3PMkQYFWAIO4IuDUdnozKMnF3TszEvytgyb9Fd76XGtaHhaLd3FHdHimLStnZcTlzCj9Cvx1qrDUl7qMXxLEv32VPL2F/ZLT1el8KJ/EcT8bPeD4JBE/UjQK1iNCdjvVhQpweaKsY1cdWqwyTldGQtW45bigFAVFCMVCCgFAW5YwysrC4YEEeYIsaNJqzNkZOLUlujBtydgze8W/wC8fxrl9RofCeiuL4taqXyRdTlXBgACIAD1NV4Kg94owfFcU/fPa8s4QbQrWXqlH4UR8TxT99kqLhOHXRYYx/2AfvrYqUFskaJYuvLeb8z0/DYDvFH/AIB+FV04PdLyMViay2m/Nkd+X8Kf0KfAWrVLC0ZbxRuXEMSvfZOwuHWNFRBZVFgPIVuhBQiox2RzVKkqknOW7LtZGAFAVqGIoChqlRgsfyph5pGlfPmc3Nm0va33VyVMFSqSztanqUeLYijTVONrLsPKcoYUC1nPqXP8KLA0bWsV8YxLe68j0vKWE3yE+9jRYGgvdMXxbFfF8i+OXML+yHzP41s9WpfCjX/EcT8ZcXgOFH6GP/DV9XpfCjB4/Ev32DwHC/sU+VX0FP4UPX8T8bLUvLWFbTpge4kfdWEsLSatlM48SxMXfMXeD8Fiw2cx38eW9zf2c1v+Y1lSoQp3y8zDFY2ribek5Xt42+xkxW442KhBQCgFAKAUAoBQCgFAKAUKKAUIKAUAoBQCgFAKAUAoUWoBQChBQCgFqFFqAWoBagFqAWoBagFqAWoBQChBQChRagFqAWoBagFqAWoBagFqAUAoQUAoBQCgFAKAUAoBQH//2Q=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AutoShape 4" descr="data:image/jpeg;base64,/9j/4AAQSkZJRgABAQAAAQABAAD/2wCEAAkGBxISEhISExQUFhMVFxgWFxgYEx4ZGxUZHRUaHBoaGB8YHCggGB0lGxcdITEiJSkrLi4uGB8zODMsNyguLisBCgoKDg0OGxAQGywkICQsLCwvNDQsLSwsLCwsLCwsLC0sLCwtLCwsLywsLCwsLCwsLCwsLSwsLCwsLCwsLCwsLP/AABEIAHABkAMBEQACEQEDEQH/xAAbAAEAAQUBAAAAAAAAAAAAAAAABAEDBQYHAv/EAEsQAAIBAgQEAwQFCAYGCwAAAAECAwARBBIhMQUGE0EiUWEycYGRByOhsdEUQkNSU2LB4RUzY3KSkyQ0VIOUshZ0gqKzwsPS1PDx/8QAGgEBAQADAQEAAAAAAAAAAAAAAAECAwQFBv/EAD4RAAIBAgQDBAkCBAMJAAAAAAABAgMRBBIhMQVBUWFxgZETFCJCUqGx0fAywRWS4fEGU9IWMzRicoKTstP/2gAMAwEAAhEDEQA/AO2VDEGhSl6pbC9BYXoLC9BYXoLC9BYXoLC9BYXoLFRQgqEFAKAUAoBQChRegsKAUIKAUAoBQChRVAqAUANUFL0LYXoLC9BYXoLC9BYXoLFb0JYXoLAVAKEFAKAUAoBQCgFAKAUAoAapUUoUCgK2qEuLUFxaguLUFxaguLUFxaguKAUIKAUAoBQCgKGqVGscW4u0EsjK4kCpK5jaZQAY4VfpoqIWU28RZtsyjUMLepQw0a1OKatrFXSfvSau22k+iS6N8nfFuzHEuLSMXjaNE6cuGDEYqzgyTrkGUKLgruM1icyjPY3lHDQSU027qfu6aRd9bvntppo3luRsm8W45JDOsAjjLSKphzzlOq2cLIoAja2RWDHe4O2htpoYSFSk6jk7J+1aN7K10/1Ldq3LXwK3Z2I3D+Z5J0R0w4tIYil5wLxyh8rGyGzAp4hqLE5WYgrW2rgIUpOMp7Xv7PONrrfZ30e/VJO5FK/IkQcXneTDosMY6kUzuGmN0eJ0QqCsZDLme19LjWwtY6pYalCE5OT0lFKy3Uk3fVqzstvDtVuyCeZJAsWIeIIj4VpkT8oFiS2HA6paMBLGX2gxABYkbW3+owcpUoyu1NRby/8AX+nXW9trJ3tZ9Zm5l3HcWaKRJpVClYMQHQTZkzLPh1UlrAAfWE3KggMdO1Y0sMqkHTg73lGzy2esZt6eG17NrcN21M3w3FNImZkyMCQy5s1iPI2B+YB9K4a1NQlaLuuu355syRKrWUVCCgKGqVChRQCgFAKAUAoBQFRQjFQgoBQCgFAKAUAoBQCgFADVKiBi+IqsiRqUZyyh16lnRWBs+UAkjMANbDXfsd9Og5Qc3dKzs7aNrlfu7+4NnrD8UicRnqIDLm6Q6ikyBTqUsTnFrHS+hFSeHqRctH7Nr6PS/Xp01F0e4OIQuCySxsAoclZFICkEhiQdFIU2O2h8qxlRqRdpRa1ts9+neLoLxCE9O0sZ6t+naRfrLb5NfHa/a9HRqLNeL9nfR6d/TxF0RMbxyJYZZYnimaOFpgizDxIATe6hiAbaGxFbqeEm6kYTTinLLe2z8beVyNq2hMfiEIsTLGAzmJSZF8UgJBQa6vcEZd7g1pVGo9ovRX2e3Xu7di3RZ/pNVM/VKRJE6rnaQAEMisCSwAU3a1rnbfWwz9A5ZfR3k5Ju1uja5Xvt2C/UvDHxFgoljzHLYZ1ucyllsL63VWI8wpPasPQ1LXyu3c+Wj8m0n3jQkCtYK1AKAXqiwqAUIKAUBSqZEeXh8TFmaKNi65WJRSWUbKxI1Hoa2RrVIpJSatqtXo+qJoeZeGQNbNDE1k6YvGpsn6guPZ/d2qxxFWP6ZNa33e/Xv7SNIllQSCQLjb00tp5aGtV2kUxPB8NDNBBM0EIaQR4kgRrYSsgJcXHta+1v611YidSnVnTU5WV47v8ASnt3dmxirNEteFwBFQQxBFJKr01yqSCCQLWBIYjTsx861PEVXJycnd7u7u/yyLZFV4bALWhiFlKD6tdEN7qNNFNzptrUdeq95Pe+7369/aLILwyAWtDEMqlBaNdEO6jTRTc6ba0deq73k9Xfd79e/tFkXoIURQiKqqosFUAADyAGgrCUpTeaTu2Wx7qArUIKAoapULUKLUAoBQCgFAKAUBUUIxUIKAUAoBQCgFAKAUAoBQA1SowUnAm6udZIwvXXEAHDgtnyhG8YcbpcA2uNNWXwnuWLj6PK4u+Vx/Vpa91pbrvrZ9E9SZdSKvL7IySyzobECQCJlVz+UNJHlHVOUh5SPFnBuLBTqdrxilFwhB9mqbXspO/sq+i5ZfEmXqeX5UZls0kNykysVwlg7SzrNdg0rAqGUXU3zZm1F6q4jGLuoy3i17eyjFx5RWrT3W2mmgyEn/o6TKkpdBe3VVYSiuVlaRWULJ4Tmdic/Uve+h1Or11Km4WfY27tXSTT010StbLbtRcupBj5ekmja7LFcYsKGwwzqZ3a7MwcZhlN8osSbEk2roeNhSmrLN+i/taPIlolbTXnrZXslcxy3+Zf4jyu8seJiE0caz5dI4GQf1HSYOFmBcWCkC62ygHMNK10eIRpzhNxbcesk/ezK146c773vdWZXC5Jn4NM0hl60WcSpKl8MSFIhMThry3NwbgqVK+bCtUcVTjDJldrNP2v+bMvd5c73v2FysiLyoyrZZIbiOFVLYS4Ro52mJULKoVSzaKLWyrqbVufEYt3cZbyb9vdSio63i9Ulu97vTUmQ2ivLMxQCgFAVFCMVCCgFAWMZKVjkYWJVGYX2uFJF6pkac30geEf6Ocx3+s0B9PDc96ti2RVOfSNZMOQPNX1+RFLCxtHB+LxYlc0bXtbMDoV94qNEsWuWP8AUsJ/1eH/AMJa6cb/AMTU/wCqX1ZjHZGRdwASSABuSbAVzGRGi4pAwussZG2jj8aAl3oBQAUBWoYigKGqVHPOc8RlxT3LWCIVAY/qnsKtjJW5mEwvFZY7NE5W7DNZtD5kgnWqU2vhPOTZ1inUa/pFP2keVSxLG5VCFaAUBq3HOblibJFZj3Y6gegtufsq2Bd5P4vLiDOZGuFKZRlAsDnvtv7I3oymyioYsVCCgFAKAUAoBQCgFAKAUBE4tjehDJKRmyC9r2v8TtVKjUn+kEa2gJPYdUW+Jy/dVsZWMfjufGdMrRKPHGfaPaVT5eldGFjep4S/9WSS0Nw4RzHBiCFRrORfKdD8POuYtjL0IKAUAoBQCgFAKAUBUUIxUIKAUBD4sbQTn+yk/wCQ1TI5Lw/Cyz5THGz+VhoPiayMi9jcLPFpKrIt/wA4ab9jt5UQtyuT+QZWGLNtATlOvoTr52qMcro2s8VGBwWFWRfrRDEgjvrmWNQ1/IA7mt+Kkp15yjs5NrzZjFaGkcU4tNN4pH32UGwHoBWmxlcx3WJUhQB8ND570BnOTuMzjEQw5m6bMQV7AZSdL+ooTQ6jWJAKArUMRQFDVKjn3PPBp5cSGSMshUAMBfUAXvbaqjJMj4DkCdvE8qxAm+UKWa3wYBftoLmL4zwKXCsqSOGDA5SBuNrG9taXLFXR0rlnE9XCwte/hCn3jT56VGYkDGc44aN8nibzZR4fgSdfhVsWxr/NPOJdenh7qp0ZjozeijsPMmlipaXMTy1wc4pyuwFizbC37oG3upcPRnSOEcHiwwIiFs1sxJuWte1/mfnUMTIihGKhBQCgFAKAUAoBQCgFAKAxPNhAweIvtk/iKqMkclMwUMy6HU37D3fOsjLc9R4Ryt8jm9rsEZu4NrgabVspTcJZl2/NW/cSVzzHIVdXjIDKRa3n2NaxudX5Y42MXEWIyupsw+4j0Nj8jWJiS+J8Uiw6hpGtfYdz7hQqRgV54iuQUNvMMCflbf41bCxsPD+IRzoHjYMv2j0I7GoQvyyBQWYgAakntQGBwPMPWxQiQDpgNr3Ygb+gqlsbDUIKAUBUUIxUIKAUB4kjDAqwuCCCD3BFiKpkecPAsahEUKo2AFgKA8Y5QY5ARcFGuPPwmgOV8szCDEmUg5VzbbnTQC/e9ZWMme3efHYg7Zgtz2CL6k+yKaLUb6IJhcGMweaRm7GNRlU692N3F/dsfhwz4hRi7HqU+EYicb6LxIXGsA2GZQWzIwzRyAaMvz0Ppeu2MlJXR5soyjJxlyJvJ3+twEjUsT/3TVdjFt2sdYrExFAVqEFCA1SopQooDUfpGxCCFIyLyOwKn9QAi5Pob2//ACtcqijOMebOilh5Tpzqco2+ZA/K2h4dDEp8c+e1twpbX462raaHua1wTgE0/U6WTwC9i1mtrlsLWGxrVSxEajajyOvEYSpQjGVRb/lu9GFxkbROFKkEXDBtLW+NbjlM5yNzIMNienM8YSTwklguQ2uDvt2N/St0cJiJrNGnJrrldvoSUo9TqH9N4YpJIk0cixgF+kwkIvfKLJckkiwHc7U9UrKSjKLTe11bv1dtufQxzI8jjkdwuWXMXMeXpG4YIHsfK6m4OxtvV9Una91a191te3106kzEWbmVMkzIsn1eHE+ZozlAPUsGA8YIMRzLa/betscDLNFSa1lltdX5bPbW6s72JmMjFxNGlaEB8y3BbptkuApIz2y3s47+fkbc0qEo01UdrPtV9b8t+X5dFvrYg4zjalZOn1AY3S7GFsrDrBHCkrZjow012tW+nhGms9tU+auvZur66ct9CXJK8WVjHlDWZpFIZGDAopJWx2a40voQDbtWt4ZxzZraJPdW15930ZbniHmDDuIijZ+qWChBmJysqufDfRSy3Iva/vqywVaLkpK2W176bptb9bO3UmZFluaMOASequVSxvC+iq5SRtrEIw8R7XB7is1w+s7Ws+W63aul4rbrr0GZGbriKUoBQCgFAQuM4VpYZI1tmYWF9hqKqMkYjgnKEGHOckyP+8BlX+6uwqtlubGKhDQfpHwkcYhaNFVnZsxAtmAA0Pz+yqioj8k8REKYiZzljVUWxJGaQ3IAvoTYG/fxCjG+xg+IY6TFS31dmsBYdybWHkKFtY2Dh/Ik5X6yYITrlAzWPqbj7PM0uLmCgxc2BmcDMsikKwt4XHx0I7j41QSuKcxzYnwlrJuFAt2O/wDOpYEvkeS+MW/6j+4DL2oyN3OlVCCgI/EMYkMbyyGyIMzEC9h7hvWMpKKuzbQozrVFThu9Ea4PpF4d+1b/ACm/Cuf1ul1PW/2cx/wL+ZGA5k+kVFlw0mEYuq9QSowZQwPTtuN/CbHW3x10VcWsycO256nD/wDDs3SqQxKs3lytWbTV7+GquuZvvBeLxYqJZoWup0I7qbaqw7EXrtp1IzV4nzGLwlXC1XTqqz+TXVdhOrM5SlUyFAReJyhYpGO2U/aLUBySKBpHCRG8jtlVSdzrrftYCsjPYzEl5LYTDP8AUICZJCcoc6ZnfzXyHoN9K8SvVeJm4Qfsrfku2/YunM+iwuHhhKfpKi9pvva6Jdr5sxeOjiV8sTMygWLEAZyNyo3C69ye/nXmVVRUvZ1X17l/c9ih6RwvNJN8une+vcbpyxgUxOCaKUXXOwHmNjceR1r38A36HxZ8xxlWxN+xFjg/JMkGJimM4ZIybDJYtdSNddK7m7nl3VjdKhiR8djY4UMkrhEFgWOwubCsZSUVdm2jQqVp5Kau+hjBzhgP9pi+f8q1+sUviR2fwfHf5UjAcW+kGGHFxBHWXDOgEmXUxtmPiHnpa48rfHRPFxjNWd0ephv8PVa2Flmi41E9L81ZafZm7wTrIqujBkYXVgbgg9xXYmmro+bnCVOThJWa3PdUgoDnf0iTWnXvZBfzGrafbeuOSzYqOuyZ6tJ5cBLTeVvzuLuJCnECC1hh8MbAdnWPMR6i9/feuqo2oN9jOHDpOrFPm19TX+F8RaCZZR2313X84fL7hXy2FxPo6mZs+2xOGjXpOm+f15G2c8crNi8k0JGe3iU6ZxoVIPYj7Qa+rPhP03TIfJ3JUkMiyzn2CCq3v4rHv5ClkMxvONwyyo0b3ysLGzFSPIgg3Ug6gjYis6dR05Kcd0YtXMZNwU54ihNuo0sjtMwkuYjGuWykNodiQBlGhvp1RxSyyzdEksqtvd31+7MGi83AIemYvGFaIwtaQ5nQ5vaY+Im7ub3vd2Na1jKufPpdPMtNE9NltyWnYhZEnDcORHZ1L3Y3ILkqWyhc1tgSB7r3O9a515TiotLTs1tva5bESDhkEkZKNLkdi4tIwyt1Mxyg6r41uR6Eaa1ulXqwmlJK6Vtlta2vXQlkXJeCRNfNnYFpGKlyVPUTKwI7rlJFu1zWEcXUj+my0S210d143FkeU4BCMgOdlVs4Vnuua6EErt4TGpXTw62tc1k8ZUd9k2rXtrz5763d+vPYZUWMZwXDqlpGlylZIP6xtRO4zg27s1te3pWdPFVnL2Er3Utl7i08lfTmLIzSrYAamwtc7n31xN3dyhmAtcgXNhc7nyok3sCtQCgFADVKilCigOcfSRMHnjT9kpJ9S1vwFVFRrhxDNEmGUKQZOq/mzlQvn5aaD31TI6Vy3y6sAzuB1D23Cfz9axMW7mwUIajz5wN5gs0epQWZRuRe4Itv30oi3ZoKTKSFFy2lgouSb1bcjK+tzdeS+XJ4pevL4dCApNybjvbQUbMeRu9QgoC1isMkiNG6hkYWZTsR61Gk1ZmdOpKnJTg7NbGJHKGA/wBmi+X861er0vhR3fxjHf5sjAcycgRTS4ZYI1hiHUMzKNbeDKADuT4rdhr7joq4VSksqsuZ6nD/APEFSjSqSrSc5ezlT8bvu2Nz4fgY4I1iiUKiiwA+8+ZPnXXGKirI+er16leo6lR3bJFU0lKpkKAwfObWwr+pUfb9lVFRz3l+QouMmBBaONIlB85SwJGuhsnxzelc2Mq+jpOSO/h9FVcRGL7/ACJWGZYsGxuM+Jfsf0abn4tp6/CvFjP0eG7ZfRf1Po3B1cWukFf/ALpfZGKAvYn/AO6Vw5ZSaZ6F7HTuT8NkwqebXf5mvpsHDJRS8fM+M4pVz4mXZp5GbrqPPFAQuL8MixMRhlBKEgkAkbG41HrWE4KayyOjC4qphqiq0nZrx3MCPo64d+yb/Nb8a0eqUuh6f+0eP+Nfyo1/i30co+LijgVo8OEDSuSW1zEZVzbsQPhuewOieDTmlHRcz1MN/iOcMLKdZqU72ituS1duX12XZ0Ph+BjgjWKJQqKLAD7z5k+dd8YqKsj5SvXqV6jqVHdskVkay1iZ1jRnb2VBJ9wqSairszpwdSShHd6HJMdjTNM8rgeJr6jsNl9RqReuTAzdRSqPmz1OJwVLJRi9l+fv5nvCrN0sVNnQA2Vs0RdiZH016q21DHY/GurE1KEcPL0kJPlpJLfvhI5+HwlLEwytLv7F3oxAilP50e/7Nj/6lfORqYF7Uqn/AJI//E+utiF78f5H/rOpcA/K3w8LLNhwMoFjhXJFtN/ygX28q+poVcLKnFqEtvjX+g+LxtOcK802t+nXxMh0cZ+3w3/CP/8AJrbmw3wS/nX+g5dfz+5TiCTZIQGbP1FDtEmUZdcxsxbKtvUkb0ounmk7K1na7vry1VtfAjuYrDtji+HBMgQABmaIFnKzEN1MsiBS0WUg5WF8+gIAPXNYVRm9L9jdldaW0d7SvzT233WPtFMW+NCyKq4jMsGKVWBQ5pQ6nDsNdypOpAHY7VaawzlFtxs5QbWuis868/6DUvypiRL4TiSC0BQ/V5MpYmbqdwbXuOwyZe9a4ug6eqjtK+97+7b8635DW5CMOLCPkeWMNHiJLyBVSJ1xGeMEixUOjOGJJsFU6Hffmw7ksyTs4rS92nGz77NK3jutpqVlnxBaJr4sCeDETdJMnUjIaDpLZ9AwEh02ubG4F6kYUUpK0PZlCN3ez0lmenJ277basupKwi4wyIJesHLqHK5OiE6AzZfzv6y9vzs37taqjwyg3DLazte+a+bS/Lbwt2hXMdgZMXLBEx/KHD4fDu5YRn63qRtmiC/u5y19P6u2uaumrHD06sorKrSklv8Aps1aXja3PflYiu0S8amMGVUlmGZ5sOMwW9nIaOcbZumA2lvEDrtetNN4fVyitFGXPlo49mbTXk9t7Fdy/h0xPUu4mZBMgW4W2UNKCSutgFMd3DHNYHKhuDhN0Mns2TyvrvaPPvvpbTa8lZhXJ3LfXMZM+fMSCM9gfYXN4Bfp+LN4czjuGsQBz4z0WdKla3Z3vnz0traParljfmZauQooAapUUoUUBzP6RoTHOZLaOoF/foR9lXkZRI/JcCQI+MmBNjliHd33JHoPP19K1V60aUM0jpw2GniJ5I+L6IyEnO+IzXAjy91sfl53rxJ8WmpKyVj6CPA6GWzbv1N74bjFmiSVdmF7eVe5TqKpBSXM+axFF0ajpy3RJrM0lhcHGGzhED/rZRf5/GguX6AUAoBQFRQjFQgoBQFKpkKAxfM0BfDSBQSQAbAXJsb6DuaIGiHh7Yfh0nVUCXETB1XQNlC6BtNLC5t2zV5/E2vQWfVHscGUniMy5JmLMjPlUsWygKovcgX0AHx+2vAjmq2Te2lvsfUZYwu0rX1f3Nn5f5TdyrzjKm+Tu3v8hXrYTAPR1Nun3PGx3FoQThR1fXkjewK9k+YK0AoBQFahBQgNUqKUKYPnKbLhZP3iq/M1y412oS7dPM9HhUM2Jj2XZy+DAySkJGC75zeyk5QbZSbbDtc6Vq4bOLo6G7i0JRqpyZl+LhYY1woIZ1bqzMp0Vgtljv3sCT777VzcUrpxyI7OD4SSfpJc9vzt5GBjx8W/Uj3/AGg/GuSnwniEX/uKn8kvsey8Zh3tUj/MvudN5b4xhIsNEjYrDXy3t+UJpfW3tV9NhuHYqnSjF05bfC/sfG4+vCriJSi9LmT/AOkWD/2rDf8AEJ/7q3epYn/Ll/K/scmZdS5jOLwRRCdnXon9IGBQDzve1vdWNPDValT0aXtdOfkG0lcs4nio6iRpnuJljc9M5DdblQxFrgEG47i1+1Zww/sOUrfputdd97fnUjep4w3NGFkF436niRfAM58ebIfDewbKQL+Wtqynw+vB2mrb76bWvv0uTMmepOZMOFD/AFhUx9ViIm+qTNlvLpePUNodfA+nhNosDVbcdL3stVq99OvLs1XVDMiPPxiFVxEeJBdVMxN4SysiAMV9nKxCm9tyAdyDWyOGqNwlR0by+9Z3el97q758vFC65l48Vw5lVumzS6IriHMdY+plVx2Km+9qwWHrKm1mSju1e2ztdrv06i6PQ49h5AFs7I4RWvC2VeoSoSS48JvoVO1xe1xU9TrQd9E1fmr+zrdfs+fIZkRMZxuNMNIMOrRMsM7RXgyoGiBzLqMtwRt3AYjYmt1PCzlWj6V5k5Rv7V3aWz6/bS5L6aEt+LYcyRkqepneJC0VmDdMSFVLAEZkUNpvl9K0rDVlB2elk3rpa9r6dHp2XLdHiHmWKVA0OZgenqY2yjO0ejW9lssqkA20N9gaylgalOWWpZb81fS+3VXi1dd29hmT2J+C4jHK0gS5CGxbKcpIZlIVtiVZCCNxpfcVz1KE6aTlz89k9V2p6dSp3JdaQKAGqVFKFFAQ+IcMinCiVAwU3F/5UBz7m3Gh5SiAdOK6IBsLe1byubfKvnuJ1XOWVPTb7/sfYcKwypUU3vLV/sYjiGDMKx9yyhrAagHb36AGtDwf6YOUU2r6uy8zthiVPM7Oydup0LlnEGPDRKYZr2vpHca6i2vlX1GGwuSko54+Z8bxCsqmIlJfljKf0j/ZT/5f863+g/5o+Zx3IfGsc6CBlMyKxcOqRB3sI2b2SCbjJsN7+6t2GpRk5J2bVrXdlulvp1I2VwHHFZkiPjkaMSAqVIYMrMl7HwllU72BINtKVcI4pzWiTtrflZPvs337X1ClyMe3MbAYbEtFKI5MJLO8alXyBWw5z3uL5VlbbUjtfSuhYGLc6UZK6mopu6vfPp4tLsXWxM2zJknG0hnxEcjMbZpQP1IkhjaQjbNYt7IufF5VpWFlVpQnBLku9uTS7tt3ZaFzWZfTirMplEcqrGWDoY2zucoyhBbUXa5YHTLbzI1vDqMsjkm3s7qy638tu2/S65dHFwYopVjZxKwUBWRrXvY3DZSCRuCd7+dY+rP0koNpZVfW6/a9+9BsiTczKocmCf6pS8wAS8Khytz4/HcI7AJfRD3IB2xwDk0s8fado76u1+mm6WttX3mOYkz8bRAWdHVVMwZtDl6SlybA3IKqSLeWtq1Rwkpu0Wm3lt/3O3ye/wAi3I+J4pL9Q/QnVizqYfBmf6lnGz5N1ABzDW4rbDD0/bjni1ZPNrZe0l0vz6C7MrhMQsiJIhujqrqbWurAEaHbQ1yVIOEnCW6dn4Ga1L1YAUBoPPU/UxCRLrlW1h+sx1/hXjcQkp1I0+f7s+o4NT9HQdR6XfyX4zaOA8DjwyAAAyfnNbX3DyFejh8NCjGy3PFxuOqYmd29OS+5lq6DhFAKAUAFAVqGIoChqlQoUx3H+HflELRggNoVvtcbfPatNel6SDideCxHq9ZTe3PuOWOZYXYK7xP7LZWyn0v8tK+adSrQk4rR/nmj7B06WIgnut1z/N9S0iFiFUEknQDUkk/fWqSqVHY3LLBN8uZt/LHKbXEk4IUeyh3b1by/jXr4LhuV56i8Dw+IcXVslF6vd/Y3q9eyfNC9LAhcW4XFiUySgka2INiMyMjWO4JVmFx2JrdQxE6Es0PyzT+qTI0mWxwWPNnzS3zrJbqtbOABmttqBqNjcm19ay9anly2WzWy2fL7EaKwcFiRURTIFjZWQdQkKFvlUX/NF7W8rDsLJYqcpOTSu009Frfd95LFh+W4CLEykFWR/rWHURnLlZLHxDMze4Ow2JrNY6qndW3utFo0rXXTS3knuhlRJ/otQ2dS5dXeVQZCFLstiDobLbTY2udK1+sNrK7WaS21sn9fqWxjsPwFo0wkaZQsTM7lZXUqxRltH4TmUZyAGIsFUa9uieMU5VJy3kklonomnrqrPTkt29jHLsS4uXoFy26gAyXXqsQ5Qkqz3Pia5uSfasL3sK1SxtWV7258lpfdLoui5ci5URcNy6HjK4i+ZusCqTuyKJmJbLcLrlOW9tLm1rmts8a4zTpbLLvFJ+ytL789d9dL7Ey9S9xLgSyqyG7JM6GbPIfZVbeEAalgApGgIJ9xwo4yVNqS0cU8tkt2+fdut9bFauX8TwSJ2Z2z52sM2fVQHV8qndVzKDbbT1Na4YupCKirWXZvpa77bNq4sSMJw9I2kdbl5LZmY3JALFVufzQXaw7XttWFStKcVF7Lb5Xfe7K5bEqtIFAUNUqKChStqAwnM/Gxh47KfrXHhHkP1j/CubE4j0UdN2ejw7BPETvL9K3+xz3hOE608cZ2LC/u3P2A14FGmq1dRf51PqsVW9DQlNdP7EvnCYNipRpZLL6ABR9lZ8Snev3WNHCoOOGi+t38zoXL+I6mGhbT2ADbzAt/Cvfw81KlFrofK42nkxE12v56mQrccpZlwqMyOwu0ZJU3IsSLHQGx0019azjUlGLitnuQjYbguHjKFIwmQkqFJAUm97KDbYkbbabVtniqs01KV777fXcJIpJwXDsLGO4yNHbM1gjkZkAvYKbDTawA2AosVVTunzT2W62ff2jKisnBsO1y0Ya7K3iJbxKpUHxE2OUlT5gkG4osVVjtK260stG7/XXseqGVHqLhUKxdFUAj00ue1sut7i2UW10sLbVjLEVJT9I3r99+zXn1FlsW+JcK6qRRqUVEkR2DRl8wU3sLOpV76h9bEXsTWdHEejlKbu201o7b+DuuVtNNCNHl+XcIQAYUIAYd/EGcOwfX6wFxmIa9zrRY3EJtqb5fJWVullorW0JlRefg2HMhlMSdQkktbe6ZGv2N1AB8wq3vlFsViqyhkUnb+t/k9V0u7bstkUh4LAgRVTKI75LOwy3XL+t2UZR5DQWpLFVZNuTvffRdb9Our6vclkScLh1jRY0GVEAVR5AbAX7CtU5ynJylq3uZrQu1iCHxXiKQRmRu2w/WPYCtdWrGlBzkdGGw8q9RQj/Y55y9PnxkTvqzOSb+ZB/javDwtTPiIuT1+59VjqeTCSjDZKx0+voD40UAoBQCgAoCtQxFAUNUqFCigLUuGRjdkVj5lQfvFRxT3RnGpOKsm14lY4FX2VUe5QPuoklsSU5S/U2y5VMRQCgFAVFCMVCCgFAKAUAoBQCgFAKAUBiObT/oeI/uH7xXPi/9xLuO/hf/ABdPvOTjiLgAZ7eYDn1/D7a+aVaotE3bxPuPV4Sk9L+Bfbicmnikv/eP41ksVO36n5mCwtPovJFs407v+cNybk+6+tT08pX5/UzVBbQ5eBuvIHC2u2IdbaWS4sddz8tPia9XhmGcL1JL86nznG8VFpUYPvMdztw4xTmW3gl7/vDt6Vp4lRy1PSPZ/U6+EYlVKHo+cfoYLh/FJUzdOTKN/C5+ZB3rjpVqsIvI2vH8uenXwtOds8b+H7ktOa8XoOttp21Pr4a2fxKv1ND4Thd8n55nmfj+KbedrHaxtf5WqyxtbnL8+RYcPw0dqZmORuJzNiRGzuylGJBNwSALHU6fDzro4biak6uWT0scHGMLSjh88YpO67Dode6fKCgFAVFCMVCCgFARuIuVilYaEI5HoQptWNR2g32M30IqVWKfNr6nL5OYcZv+UMB6gfhXzix1f4/p9j7NcOwn+WQMXi3k8TyF7b5muNfL5Vz1Ks5/rk3Y6aVGFP2YRt4HhH1BDAFfJtvWpm9pSWhm46Wa3Jb8cxJ06zn/AHhBra8ZWtrNmhYHDx1yLyRc/p3E2t13/wAd/t3qvGVkrZ38jD1HD3v6NeRCTGtc5ne+xIZtft3rWsRN6uTOh0IbqK+R1XlpicLASSSV3JuTqa+lwrboxb6HxPEEliZpdTJ10HGBQFahiKAoapUc35m4piExUyxysoDCwzaDwjtXhYrEV41pKGy+yPr+H4WhPDQlOKenTtZihxye/ilkH+8P8K5vXKqftP5nd6jQt7MV5I9NxSbU9aX/ADGv99ZetSfvfNmKwtH4I+SPA4pPr9dNYf2jD/zVFXqS95+bMvVaPwR8l9isnFZwdJ5NN/rW/idKjxFZbS+YjhaDWtNeS+xci45ixvM2nrWfreJ5M1ywOF5QRfXmbFi9pWPne34VsjjcQ3+fY1vhmFe8F8zauSuKSz9fqvmy9O2g0vnvt55fsr0MFWnVzZuz9/6HicXwtKhk9HG17/K33NpFd54rFQgoBQCgFAKAUAoBQCgFAeJ4ldSrAFToQdjRpNWZnCTi80XZmPTgGFF7Qx66+z93lWr1el8K8jqlj8S95vzKScvYU/oUHuFvuqPDUXvFFjxHEr32Vw/AMMjZliTMO9r/AH++kcPSi7qKuSePxE1llN2Mlat5x3PMkQYFWAIO4IuDUdnozKMnF3TszEvytgyb9Fd76XGtaHhaLd3FHdHimLStnZcTlzCj9Cvx1qrDUl7qMXxLEv32VPL2F/ZLT1el8KJ/EcT8bPeD4JBE/UjQK1iNCdjvVhQpweaKsY1cdWqwyTldGQtW45bigFAVFCMVCCgFAW5YwysrC4YEEeYIsaNJqzNkZOLUlujBtydgze8W/wC8fxrl9RofCeiuL4taqXyRdTlXBgACIAD1NV4Kg94owfFcU/fPa8s4QbQrWXqlH4UR8TxT99kqLhOHXRYYx/2AfvrYqUFskaJYuvLeb8z0/DYDvFH/AIB+FV04PdLyMViay2m/Nkd+X8Kf0KfAWrVLC0ZbxRuXEMSvfZOwuHWNFRBZVFgPIVuhBQiox2RzVKkqknOW7LtZGAFAVqGIoChqlRgsfyph5pGlfPmc3Nm0va33VyVMFSqSztanqUeLYijTVONrLsPKcoYUC1nPqXP8KLA0bWsV8YxLe68j0vKWE3yE+9jRYGgvdMXxbFfF8i+OXML+yHzP41s9WpfCjX/EcT8ZcXgOFH6GP/DV9XpfCjB4/Ev32DwHC/sU+VX0FP4UPX8T8bLUvLWFbTpge4kfdWEsLSatlM48SxMXfMXeD8Fiw2cx38eW9zf2c1v+Y1lSoQp3y8zDFY2ribek5Xt42+xkxW442KhBQCgFAKAUAoBQCgFAKAUKKAUIKAUAoBQCgFAKAUAoUWoBQChBQCgFqFFqAWoBagFqAWoBagFqAWoBQChBQChRagFqAWoBagFqAWoBagFqAUAoQUAoBQCgFAKAUAoBQH//2Q=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9568" y="5733257"/>
            <a:ext cx="3888432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lobe (Pars nervosa) 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7528" y="4149081"/>
            <a:ext cx="3168352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lobe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0099"/>
                </a:solidFill>
                <a:latin typeface="Calibri"/>
              </a:rPr>
              <a:t>Pars anterior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7B6F403D-A436-4522-9737-FAB8E6CFFA38}"/>
              </a:ext>
            </a:extLst>
          </p:cNvPr>
          <p:cNvSpPr>
            <a:spLocks/>
          </p:cNvSpPr>
          <p:nvPr/>
        </p:nvSpPr>
        <p:spPr bwMode="auto">
          <a:xfrm>
            <a:off x="7196572" y="3495646"/>
            <a:ext cx="4896544" cy="1008112"/>
          </a:xfrm>
          <a:prstGeom prst="callout2">
            <a:avLst>
              <a:gd name="adj1" fmla="val 53279"/>
              <a:gd name="adj2" fmla="val 22101"/>
              <a:gd name="adj3" fmla="val 43364"/>
              <a:gd name="adj4" fmla="val 808"/>
              <a:gd name="adj5" fmla="val 59331"/>
              <a:gd name="adj6" fmla="val -909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Hypophyseal stalk (infundibulum)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50F8514E-DA55-4697-BE72-8C62ECAD26AC}"/>
              </a:ext>
            </a:extLst>
          </p:cNvPr>
          <p:cNvSpPr>
            <a:spLocks/>
          </p:cNvSpPr>
          <p:nvPr/>
        </p:nvSpPr>
        <p:spPr bwMode="auto">
          <a:xfrm flipH="1">
            <a:off x="2063552" y="6146335"/>
            <a:ext cx="3672408" cy="646331"/>
          </a:xfrm>
          <a:prstGeom prst="callout2">
            <a:avLst>
              <a:gd name="adj1" fmla="val 58818"/>
              <a:gd name="adj2" fmla="val 13404"/>
              <a:gd name="adj3" fmla="val 63807"/>
              <a:gd name="adj4" fmla="val -16769"/>
              <a:gd name="adj5" fmla="val -93743"/>
              <a:gd name="adj6" fmla="val -2287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Pars intermedia</a:t>
            </a:r>
            <a:endParaRPr kumimoji="0" lang="en-US" altLang="zh-CN" sz="3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4C0E56B2-C63B-4B42-AF44-E70D6B2F6028}"/>
              </a:ext>
            </a:extLst>
          </p:cNvPr>
          <p:cNvSpPr>
            <a:spLocks/>
          </p:cNvSpPr>
          <p:nvPr/>
        </p:nvSpPr>
        <p:spPr bwMode="auto">
          <a:xfrm flipH="1">
            <a:off x="2080320" y="2852936"/>
            <a:ext cx="3672408" cy="1008112"/>
          </a:xfrm>
          <a:prstGeom prst="callout2">
            <a:avLst>
              <a:gd name="adj1" fmla="val 52387"/>
              <a:gd name="adj2" fmla="val 18078"/>
              <a:gd name="adj3" fmla="val 88181"/>
              <a:gd name="adj4" fmla="val -62"/>
              <a:gd name="adj5" fmla="val 155827"/>
              <a:gd name="adj6" fmla="val -1427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tuberalis</a:t>
            </a: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D4D27-3510-4721-8048-88E0DDDFEC69}"/>
              </a:ext>
            </a:extLst>
          </p:cNvPr>
          <p:cNvSpPr/>
          <p:nvPr/>
        </p:nvSpPr>
        <p:spPr>
          <a:xfrm rot="20273361">
            <a:off x="47299" y="2646290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2E022-99D5-4AB1-8985-AC1851BF9EC2}"/>
              </a:ext>
            </a:extLst>
          </p:cNvPr>
          <p:cNvSpPr/>
          <p:nvPr/>
        </p:nvSpPr>
        <p:spPr>
          <a:xfrm>
            <a:off x="6439274" y="2564904"/>
            <a:ext cx="301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90099"/>
                </a:solidFill>
              </a:rPr>
              <a:t>Hypothalamus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BD573-9473-456D-A9FA-64FB6D492C21}"/>
              </a:ext>
            </a:extLst>
          </p:cNvPr>
          <p:cNvSpPr txBox="1"/>
          <p:nvPr/>
        </p:nvSpPr>
        <p:spPr>
          <a:xfrm>
            <a:off x="154744" y="1059627"/>
            <a:ext cx="486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10FC"/>
                </a:solidFill>
              </a:rPr>
              <a:t>- The posterior lobe </a:t>
            </a:r>
            <a:r>
              <a:rPr lang="en-US" sz="2400" b="1" dirty="0"/>
              <a:t>is connected to the hypothalamus by infundibulum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 The anterior lobe </a:t>
            </a:r>
            <a:r>
              <a:rPr lang="en-US" sz="2400" b="1" dirty="0"/>
              <a:t>is connected to the brain by blood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/>
      <p:bldP spid="14" grpId="0"/>
      <p:bldP spid="25" grpId="0" animBg="1"/>
      <p:bldP spid="26" grpId="0" animBg="1"/>
      <p:bldP spid="2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6606" t="7501" r="48695" b="41312"/>
          <a:stretch>
            <a:fillRect/>
          </a:stretch>
        </p:blipFill>
        <p:spPr bwMode="auto">
          <a:xfrm>
            <a:off x="4151784" y="620689"/>
            <a:ext cx="4248472" cy="47004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AutoShape 13"/>
          <p:cNvSpPr>
            <a:spLocks/>
          </p:cNvSpPr>
          <p:nvPr/>
        </p:nvSpPr>
        <p:spPr bwMode="auto">
          <a:xfrm flipH="1">
            <a:off x="118623" y="1273730"/>
            <a:ext cx="3672408" cy="1008112"/>
          </a:xfrm>
          <a:prstGeom prst="callout2">
            <a:avLst>
              <a:gd name="adj1" fmla="val 36984"/>
              <a:gd name="adj2" fmla="val 31920"/>
              <a:gd name="adj3" fmla="val 36839"/>
              <a:gd name="adj4" fmla="val 17320"/>
              <a:gd name="adj5" fmla="val 122374"/>
              <a:gd name="adj6" fmla="val -3588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Superior Hypophyseal artery from ICA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outside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cavernous sinus</a:t>
            </a:r>
            <a:endParaRPr kumimoji="0" lang="en-US" altLang="zh-CN" sz="2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8317" y="23460"/>
            <a:ext cx="4104456" cy="54654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7051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6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Hypothalamo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-Hypophyseal portal system </a:t>
            </a:r>
          </a:p>
          <a:p>
            <a:pPr marL="27051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67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These are venous capillaries arise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hypothalamus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terminated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lobe of the gland.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70510" lvl="0">
              <a:lnSpc>
                <a:spcPct val="122000"/>
              </a:lnSpc>
              <a:tabLst>
                <a:tab pos="40767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carry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releasing stimulating factors or releasing-inhibiting factors that control hormones of the anterior lobe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862DAFCD-C89F-48E8-9DB2-F21D8E3476C1}"/>
              </a:ext>
            </a:extLst>
          </p:cNvPr>
          <p:cNvSpPr>
            <a:spLocks/>
          </p:cNvSpPr>
          <p:nvPr/>
        </p:nvSpPr>
        <p:spPr bwMode="auto">
          <a:xfrm>
            <a:off x="7608166" y="5782791"/>
            <a:ext cx="4324757" cy="903047"/>
          </a:xfrm>
          <a:prstGeom prst="accentCallout2">
            <a:avLst>
              <a:gd name="adj1" fmla="val 98637"/>
              <a:gd name="adj2" fmla="val 2267"/>
              <a:gd name="adj3" fmla="val 27984"/>
              <a:gd name="adj4" fmla="val -11590"/>
              <a:gd name="adj5" fmla="val -68410"/>
              <a:gd name="adj6" fmla="val -18510"/>
            </a:avLst>
          </a:prstGeom>
          <a:noFill/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Inferior hypophysial artery from ICA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cavernous sinus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E7FDB3E6-1A31-4010-A0F8-71657375BB0F}"/>
              </a:ext>
            </a:extLst>
          </p:cNvPr>
          <p:cNvSpPr>
            <a:spLocks/>
          </p:cNvSpPr>
          <p:nvPr/>
        </p:nvSpPr>
        <p:spPr bwMode="auto">
          <a:xfrm flipH="1">
            <a:off x="-1" y="3562920"/>
            <a:ext cx="4682392" cy="1094233"/>
          </a:xfrm>
          <a:prstGeom prst="callout2">
            <a:avLst>
              <a:gd name="adj1" fmla="val 45638"/>
              <a:gd name="adj2" fmla="val 13214"/>
              <a:gd name="adj3" fmla="val 33808"/>
              <a:gd name="adj4" fmla="val -3715"/>
              <a:gd name="adj5" fmla="val 20123"/>
              <a:gd name="adj6" fmla="val -1021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Hypophyseal veins Carry hormones into general circulation </a:t>
            </a:r>
            <a:endParaRPr kumimoji="0" lang="en-US" altLang="zh-CN" sz="2400" b="1" i="0" u="none" strike="noStrike" kern="1200" cap="none" spc="0" normalizeH="0" baseline="0" noProof="0" dirty="0">
              <a:ln w="11430"/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4EA8D-EBFA-4FBE-8A6B-5B259524334D}"/>
              </a:ext>
            </a:extLst>
          </p:cNvPr>
          <p:cNvSpPr txBox="1"/>
          <p:nvPr/>
        </p:nvSpPr>
        <p:spPr>
          <a:xfrm>
            <a:off x="5128168" y="1075209"/>
            <a:ext cx="259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Hypothalamus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1E503-8054-46DB-94A8-9AFC696074CF}"/>
              </a:ext>
            </a:extLst>
          </p:cNvPr>
          <p:cNvSpPr txBox="1"/>
          <p:nvPr/>
        </p:nvSpPr>
        <p:spPr>
          <a:xfrm>
            <a:off x="659752" y="247354"/>
            <a:ext cx="3131279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Blood supply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14F73-4CC1-4ABF-A866-16A1A6AC2C1F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666845" y="1543064"/>
            <a:ext cx="8786843" cy="388620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Pancreas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789" r="42871" b="41406"/>
          <a:stretch>
            <a:fillRect/>
          </a:stretch>
        </p:blipFill>
        <p:spPr bwMode="auto">
          <a:xfrm>
            <a:off x="4754880" y="90718"/>
            <a:ext cx="7437120" cy="628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44847" y="2039972"/>
            <a:ext cx="1813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36957" y="737377"/>
            <a:ext cx="140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Spleen</a:t>
            </a:r>
          </a:p>
        </p:txBody>
      </p:sp>
      <p:sp>
        <p:nvSpPr>
          <p:cNvPr id="5" name="TextBox 4"/>
          <p:cNvSpPr txBox="1"/>
          <p:nvPr/>
        </p:nvSpPr>
        <p:spPr>
          <a:xfrm rot="3501894">
            <a:off x="6164478" y="4286987"/>
            <a:ext cx="188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Duodenum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CE29463-5395-419E-B024-79EB1AC3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77" y="167142"/>
            <a:ext cx="4743245" cy="586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0113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Pancreas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011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combined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exocrine and endocrine gland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10FC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00113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it lies transversely across the posterior abdominal wall.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lvl="0" algn="justLow">
              <a:lnSpc>
                <a:spcPct val="150000"/>
              </a:lnSpc>
              <a:buFontTx/>
              <a:buChar char="•"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extends from duodenum 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to </a:t>
            </a:r>
            <a:r>
              <a:rPr lang="en-US" alt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spleen (</a:t>
            </a: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lang="en-US" alt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side),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a slight upward inclination.</a:t>
            </a:r>
          </a:p>
          <a:p>
            <a:pPr lvl="0" algn="justLow">
              <a:lnSpc>
                <a:spcPct val="150000"/>
              </a:lnSpc>
              <a:buFontTx/>
              <a:buChar char="•"/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It is retroperitoneal except its tail completely covered by peritoneum (lienorenal ligament)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A0049-4F91-42D8-A778-5B8BDB735525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18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/>
          <a:stretch/>
        </p:blipFill>
        <p:spPr>
          <a:xfrm>
            <a:off x="2757054" y="91997"/>
            <a:ext cx="8381999" cy="6441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6633" y="3568336"/>
            <a:ext cx="113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8558" y="5746046"/>
            <a:ext cx="145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SMVs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3010858" y="6093916"/>
            <a:ext cx="2743200" cy="678873"/>
          </a:xfrm>
          <a:prstGeom prst="callout1">
            <a:avLst>
              <a:gd name="adj1" fmla="val -232616"/>
              <a:gd name="adj2" fmla="val 134433"/>
              <a:gd name="adj3" fmla="val 7727"/>
              <a:gd name="adj4" fmla="val 97526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Uncinate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9152" y="2587313"/>
            <a:ext cx="98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0966" y="5225731"/>
            <a:ext cx="683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3rd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3686" y="3629891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6879" y="2834271"/>
            <a:ext cx="112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neck</a:t>
            </a:r>
          </a:p>
        </p:txBody>
      </p:sp>
      <p:sp>
        <p:nvSpPr>
          <p:cNvPr id="12" name="Line Callout 2 (No Border) 11"/>
          <p:cNvSpPr/>
          <p:nvPr/>
        </p:nvSpPr>
        <p:spPr>
          <a:xfrm>
            <a:off x="8025508" y="33633"/>
            <a:ext cx="2618509" cy="471054"/>
          </a:xfrm>
          <a:prstGeom prst="callout2">
            <a:avLst>
              <a:gd name="adj1" fmla="val 42280"/>
              <a:gd name="adj2" fmla="val 26588"/>
              <a:gd name="adj3" fmla="val 136397"/>
              <a:gd name="adj4" fmla="val -4498"/>
              <a:gd name="adj5" fmla="val 458926"/>
              <a:gd name="adj6" fmla="val 16271"/>
            </a:avLst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Splenic vein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8308" y="4544291"/>
            <a:ext cx="355369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 of the head of pancreas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1CE50C-BC37-4189-B152-7D6400883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46183" r="71660" b="32561"/>
          <a:stretch/>
        </p:blipFill>
        <p:spPr>
          <a:xfrm>
            <a:off x="0" y="822122"/>
            <a:ext cx="2757053" cy="3485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9534D-C106-46F3-B3A1-D5C5551E48B0}"/>
              </a:ext>
            </a:extLst>
          </p:cNvPr>
          <p:cNvSpPr txBox="1"/>
          <p:nvPr/>
        </p:nvSpPr>
        <p:spPr>
          <a:xfrm>
            <a:off x="0" y="1577009"/>
            <a:ext cx="887896" cy="1263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Callout 1 (No Border) 5">
            <a:extLst>
              <a:ext uri="{FF2B5EF4-FFF2-40B4-BE49-F238E27FC236}">
                <a16:creationId xmlns:a16="http://schemas.microsoft.com/office/drawing/2014/main" id="{9F170214-5C72-4635-BEBE-17DF26AFE9CC}"/>
              </a:ext>
            </a:extLst>
          </p:cNvPr>
          <p:cNvSpPr/>
          <p:nvPr/>
        </p:nvSpPr>
        <p:spPr>
          <a:xfrm>
            <a:off x="73477" y="4591511"/>
            <a:ext cx="1892826" cy="678873"/>
          </a:xfrm>
          <a:prstGeom prst="callout1">
            <a:avLst>
              <a:gd name="adj1" fmla="val -227390"/>
              <a:gd name="adj2" fmla="val 37704"/>
              <a:gd name="adj3" fmla="val -3294"/>
              <a:gd name="adj4" fmla="val 39086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Renal vein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6BA1D-FFE1-4A74-97F1-E1C408EF40A9}"/>
              </a:ext>
            </a:extLst>
          </p:cNvPr>
          <p:cNvSpPr txBox="1"/>
          <p:nvPr/>
        </p:nvSpPr>
        <p:spPr>
          <a:xfrm>
            <a:off x="281390" y="2171575"/>
            <a:ext cx="81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6A3835-F2D0-4DD8-A5A9-E9634E46ED44}"/>
              </a:ext>
            </a:extLst>
          </p:cNvPr>
          <p:cNvSpPr txBox="1"/>
          <p:nvPr/>
        </p:nvSpPr>
        <p:spPr>
          <a:xfrm>
            <a:off x="73477" y="5648411"/>
            <a:ext cx="199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of head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6C22E5-AD0B-4974-A4C3-81C44AAA8B74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1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476BF-2DCB-424E-BA4C-0BD66ADB04BE}"/>
              </a:ext>
            </a:extLst>
          </p:cNvPr>
          <p:cNvSpPr/>
          <p:nvPr/>
        </p:nvSpPr>
        <p:spPr>
          <a:xfrm>
            <a:off x="96982" y="415636"/>
            <a:ext cx="11956473" cy="650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 of the Head of pancreas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48285" marR="0" lvl="0" indent="-7556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lies in the concavity of the duodenum.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79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Anteriorly: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7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a- Transverse colon (upper part).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7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	b- Small intestine (lower part).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Posteriorly (pancreatic bed):	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7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Inferior vena cava and two renal veins.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97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b- Common Bile duct.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51460" algn="l"/>
                <a:tab pos="88519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Uncinate process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projection from the lower and left part of the head-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meaning hooked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51460" algn="l"/>
                <a:tab pos="88519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abdominal aorta.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51460" algn="l"/>
                <a:tab pos="88519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superior mesenteric vessels.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5C84A-8927-494B-A254-D70691631E72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70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64E4E78B-64BD-480B-AB1F-995E01D6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9694" r="27312" b="23528"/>
          <a:stretch>
            <a:fillRect/>
          </a:stretch>
        </p:blipFill>
        <p:spPr bwMode="auto">
          <a:xfrm>
            <a:off x="3827464" y="0"/>
            <a:ext cx="6840537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AutoShape 4">
            <a:extLst>
              <a:ext uri="{FF2B5EF4-FFF2-40B4-BE49-F238E27FC236}">
                <a16:creationId xmlns:a16="http://schemas.microsoft.com/office/drawing/2014/main" id="{CB1490E6-E36F-4F54-BB45-DBC24DA23AB7}"/>
              </a:ext>
            </a:extLst>
          </p:cNvPr>
          <p:cNvSpPr>
            <a:spLocks/>
          </p:cNvSpPr>
          <p:nvPr/>
        </p:nvSpPr>
        <p:spPr bwMode="auto">
          <a:xfrm>
            <a:off x="3719513" y="260350"/>
            <a:ext cx="1511300" cy="1047750"/>
          </a:xfrm>
          <a:prstGeom prst="borderCallout2">
            <a:avLst>
              <a:gd name="adj1" fmla="val 11940"/>
              <a:gd name="adj2" fmla="val 103824"/>
              <a:gd name="adj3" fmla="val 11940"/>
              <a:gd name="adj4" fmla="val 127171"/>
              <a:gd name="adj5" fmla="val 229549"/>
              <a:gd name="adj6" fmla="val 266589"/>
            </a:avLst>
          </a:prstGeom>
          <a:solidFill>
            <a:srgbClr val="00FFFF"/>
          </a:solidFill>
          <a:ln w="762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Portal vein</a:t>
            </a:r>
          </a:p>
        </p:txBody>
      </p:sp>
      <p:sp>
        <p:nvSpPr>
          <p:cNvPr id="77829" name="AutoShape 5">
            <a:extLst>
              <a:ext uri="{FF2B5EF4-FFF2-40B4-BE49-F238E27FC236}">
                <a16:creationId xmlns:a16="http://schemas.microsoft.com/office/drawing/2014/main" id="{F780C139-4758-4F98-813A-6E1168D23D5B}"/>
              </a:ext>
            </a:extLst>
          </p:cNvPr>
          <p:cNvSpPr>
            <a:spLocks/>
          </p:cNvSpPr>
          <p:nvPr/>
        </p:nvSpPr>
        <p:spPr bwMode="auto">
          <a:xfrm flipH="1">
            <a:off x="1809751" y="4214814"/>
            <a:ext cx="3167063" cy="974725"/>
          </a:xfrm>
          <a:prstGeom prst="borderCallout2">
            <a:avLst>
              <a:gd name="adj1" fmla="val 11727"/>
              <a:gd name="adj2" fmla="val -2407"/>
              <a:gd name="adj3" fmla="val 11727"/>
              <a:gd name="adj4" fmla="val -8171"/>
              <a:gd name="adj5" fmla="val -14250"/>
              <a:gd name="adj6" fmla="val -71208"/>
            </a:avLst>
          </a:prstGeom>
          <a:solidFill>
            <a:srgbClr val="0000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mesentric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vein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F7D0DCDF-966C-4FA4-B7A2-C32E5656633D}"/>
              </a:ext>
            </a:extLst>
          </p:cNvPr>
          <p:cNvSpPr>
            <a:spLocks/>
          </p:cNvSpPr>
          <p:nvPr/>
        </p:nvSpPr>
        <p:spPr bwMode="auto">
          <a:xfrm>
            <a:off x="2495550" y="1484313"/>
            <a:ext cx="1957388" cy="957262"/>
          </a:xfrm>
          <a:prstGeom prst="borderCallout2">
            <a:avLst>
              <a:gd name="adj1" fmla="val 11940"/>
              <a:gd name="adj2" fmla="val 103894"/>
              <a:gd name="adj3" fmla="val 11940"/>
              <a:gd name="adj4" fmla="val 129685"/>
              <a:gd name="adj5" fmla="val 173386"/>
              <a:gd name="adj6" fmla="val 236230"/>
            </a:avLst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Neck of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pancreas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1C9469EC-E7BD-4B23-9540-1E7C60E19C27}"/>
              </a:ext>
            </a:extLst>
          </p:cNvPr>
          <p:cNvSpPr>
            <a:spLocks/>
          </p:cNvSpPr>
          <p:nvPr/>
        </p:nvSpPr>
        <p:spPr bwMode="auto">
          <a:xfrm>
            <a:off x="1881189" y="3000376"/>
            <a:ext cx="1957387" cy="957263"/>
          </a:xfrm>
          <a:prstGeom prst="borderCallout2">
            <a:avLst>
              <a:gd name="adj1" fmla="val 11940"/>
              <a:gd name="adj2" fmla="val 103894"/>
              <a:gd name="adj3" fmla="val 11940"/>
              <a:gd name="adj4" fmla="val 103894"/>
              <a:gd name="adj5" fmla="val 29282"/>
              <a:gd name="adj6" fmla="val 226001"/>
            </a:avLst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Splenic vein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CFF1ED1B-441E-4F87-8B6D-3DBE1BF6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6" y="5772748"/>
            <a:ext cx="11928764" cy="92333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  relation of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Neck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pancreas: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union of superior mesenteric and splenic veins to form portal vein.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9D92E5-27E5-4599-8523-F3786BF1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852739"/>
            <a:ext cx="719138" cy="936625"/>
          </a:xfrm>
          <a:prstGeom prst="ellipse">
            <a:avLst/>
          </a:prstGeom>
          <a:noFill/>
          <a:ln w="57150" algn="ctr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557BA-98A3-4F8F-B1C7-B6692439BAD6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9619" r="4243"/>
          <a:stretch/>
        </p:blipFill>
        <p:spPr>
          <a:xfrm>
            <a:off x="1479425" y="2060338"/>
            <a:ext cx="8600661" cy="360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236" y="106017"/>
            <a:ext cx="713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Transverse section of the body of pancreas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F44F98-D924-4B9D-A5B0-E63FB5333570}"/>
              </a:ext>
            </a:extLst>
          </p:cNvPr>
          <p:cNvSpPr/>
          <p:nvPr/>
        </p:nvSpPr>
        <p:spPr>
          <a:xfrm>
            <a:off x="5112327" y="1285461"/>
            <a:ext cx="20438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Splenic Artery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A2D6D-EC35-4225-AFC3-680D76C605D5}"/>
              </a:ext>
            </a:extLst>
          </p:cNvPr>
          <p:cNvSpPr/>
          <p:nvPr/>
        </p:nvSpPr>
        <p:spPr>
          <a:xfrm>
            <a:off x="604940" y="5796640"/>
            <a:ext cx="9945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Greater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omentum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attached to the anterior border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Tortuous Splenic artery passes on the superior border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894BE-4A8B-4E76-93B7-1B386E7CCA43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0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1-12_subdivisions_of_t_c">
            <a:extLst>
              <a:ext uri="{FF2B5EF4-FFF2-40B4-BE49-F238E27FC236}">
                <a16:creationId xmlns:a16="http://schemas.microsoft.com/office/drawing/2014/main" id="{80B6CBA1-BE68-4146-9402-706ACE1A1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3" t="4869" b="9783"/>
          <a:stretch/>
        </p:blipFill>
        <p:spPr bwMode="auto">
          <a:xfrm>
            <a:off x="2495550" y="333376"/>
            <a:ext cx="6381750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0E45FEC9-825A-4C10-B8BB-4A726D89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3500438"/>
            <a:ext cx="1584325" cy="1370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31AEFCD-75F0-42FF-9D97-1995FF2E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2060575"/>
            <a:ext cx="1584325" cy="14414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30CDFCF-C59C-45EC-BB95-0C78F80D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4868864"/>
            <a:ext cx="1512887" cy="1368425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993D7EA-3C72-4439-B97F-8AD01B1E7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060575"/>
            <a:ext cx="936625" cy="144145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9C6479-0CB1-48D9-B73C-740B3C88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500439"/>
            <a:ext cx="936625" cy="13684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E2611974-D857-4382-9426-8946B48E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868864"/>
            <a:ext cx="936625" cy="136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A2748FA5-397C-4CD0-90A8-D276AC1D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2060575"/>
            <a:ext cx="936625" cy="14414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26BCD73-78F1-41F0-966B-A678F761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500439"/>
            <a:ext cx="936625" cy="13684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959D0C45-48C3-4FF9-A9CA-DED04B72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868864"/>
            <a:ext cx="936625" cy="13684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2" name="Line 13">
            <a:extLst>
              <a:ext uri="{FF2B5EF4-FFF2-40B4-BE49-F238E27FC236}">
                <a16:creationId xmlns:a16="http://schemas.microsoft.com/office/drawing/2014/main" id="{2FD14342-0CC3-4EC2-899E-210D303D37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6725" y="1916114"/>
            <a:ext cx="0" cy="4321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3" name="Line 14">
            <a:extLst>
              <a:ext uri="{FF2B5EF4-FFF2-40B4-BE49-F238E27FC236}">
                <a16:creationId xmlns:a16="http://schemas.microsoft.com/office/drawing/2014/main" id="{67986DD6-0B43-4522-9B91-DF07F1A6AC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8" y="1916114"/>
            <a:ext cx="0" cy="4321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4" name="Line 15">
            <a:extLst>
              <a:ext uri="{FF2B5EF4-FFF2-40B4-BE49-F238E27FC236}">
                <a16:creationId xmlns:a16="http://schemas.microsoft.com/office/drawing/2014/main" id="{D49F4268-5402-41DF-880C-051703FB1E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3500438"/>
            <a:ext cx="3384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5" name="Line 16">
            <a:extLst>
              <a:ext uri="{FF2B5EF4-FFF2-40B4-BE49-F238E27FC236}">
                <a16:creationId xmlns:a16="http://schemas.microsoft.com/office/drawing/2014/main" id="{64CADD84-86FD-4C8D-A46B-19F1BAEA5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4" y="4868863"/>
            <a:ext cx="34575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B41F825-BBF9-4B13-BE5B-05C55AF2BB6E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268414"/>
            <a:ext cx="2089150" cy="1512887"/>
            <a:chOff x="2486" y="535"/>
            <a:chExt cx="1316" cy="953"/>
          </a:xfrm>
        </p:grpSpPr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D03CD349-FBA6-435E-852D-CB517E23B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535"/>
              <a:ext cx="13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/>
                </a:rPr>
                <a:t>Epigastric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/>
                </a:rPr>
                <a:t> </a:t>
              </a:r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132F2B81-BD88-41E9-BD98-4CE5B6238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9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33199241-3ABE-4A58-A88E-F947158B6F51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2362201"/>
            <a:ext cx="2663825" cy="830263"/>
            <a:chOff x="3696" y="1440"/>
            <a:chExt cx="1678" cy="523"/>
          </a:xfrm>
        </p:grpSpPr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311A032A-3465-435A-A038-C9AFC29C9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440"/>
              <a:ext cx="1451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Left hypochondriac </a:t>
              </a:r>
            </a:p>
          </p:txBody>
        </p:sp>
        <p:sp>
          <p:nvSpPr>
            <p:cNvPr id="5147" name="Line 21">
              <a:extLst>
                <a:ext uri="{FF2B5EF4-FFF2-40B4-BE49-F238E27FC236}">
                  <a16:creationId xmlns:a16="http://schemas.microsoft.com/office/drawing/2014/main" id="{DB5E9651-D122-4222-97C2-BC5ED5163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6" y="1613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5" descr="arteries of st">
            <a:extLst>
              <a:ext uri="{FF2B5EF4-FFF2-40B4-BE49-F238E27FC236}">
                <a16:creationId xmlns:a16="http://schemas.microsoft.com/office/drawing/2014/main" id="{755C5019-8B01-4BFF-A339-ED8E93D4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0208" r="26122" b="25838"/>
          <a:stretch>
            <a:fillRect/>
          </a:stretch>
        </p:blipFill>
        <p:spPr bwMode="auto">
          <a:xfrm>
            <a:off x="2243138" y="188913"/>
            <a:ext cx="766921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 Box 12">
            <a:extLst>
              <a:ext uri="{FF2B5EF4-FFF2-40B4-BE49-F238E27FC236}">
                <a16:creationId xmlns:a16="http://schemas.microsoft.com/office/drawing/2014/main" id="{122EF48A-E7B3-475D-830F-2D3C95C7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" y="333376"/>
            <a:ext cx="4677322" cy="2277547"/>
          </a:xfrm>
          <a:prstGeom prst="rect">
            <a:avLst/>
          </a:prstGeom>
          <a:solidFill>
            <a:srgbClr val="9900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Ant. relations of pancreas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- Stomach &amp; lesser sac</a:t>
            </a: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D39BEC6C-D498-4811-8CDB-BA431853CE3E}"/>
              </a:ext>
            </a:extLst>
          </p:cNvPr>
          <p:cNvSpPr>
            <a:spLocks/>
          </p:cNvSpPr>
          <p:nvPr/>
        </p:nvSpPr>
        <p:spPr bwMode="auto">
          <a:xfrm>
            <a:off x="1703388" y="2714626"/>
            <a:ext cx="2571750" cy="785813"/>
          </a:xfrm>
          <a:prstGeom prst="callout2">
            <a:avLst>
              <a:gd name="adj1" fmla="val 60893"/>
              <a:gd name="adj2" fmla="val 76782"/>
              <a:gd name="adj3" fmla="val 63873"/>
              <a:gd name="adj4" fmla="val 86484"/>
              <a:gd name="adj5" fmla="val 85663"/>
              <a:gd name="adj6" fmla="val 15703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Pancreas 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103CBF89-DE3D-4B7B-B55B-251841E280C7}"/>
              </a:ext>
            </a:extLst>
          </p:cNvPr>
          <p:cNvSpPr>
            <a:spLocks/>
          </p:cNvSpPr>
          <p:nvPr/>
        </p:nvSpPr>
        <p:spPr bwMode="auto">
          <a:xfrm>
            <a:off x="1847850" y="3722688"/>
            <a:ext cx="2571750" cy="785812"/>
          </a:xfrm>
          <a:prstGeom prst="callout2">
            <a:avLst>
              <a:gd name="adj1" fmla="val 63318"/>
              <a:gd name="adj2" fmla="val 75301"/>
              <a:gd name="adj3" fmla="val 63873"/>
              <a:gd name="adj4" fmla="val 86484"/>
              <a:gd name="adj5" fmla="val 15360"/>
              <a:gd name="adj6" fmla="val 192595"/>
            </a:avLst>
          </a:prstGeom>
          <a:noFill/>
          <a:ln w="3810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stomach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AC914F-7A5F-4DFE-9AB7-D6C00008A642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3432F6F8-DC1A-4BCF-9E0A-A7CDF58E3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704" y="2449689"/>
            <a:ext cx="6837140" cy="2554545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Suprarenal gland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CDDF8-8CF5-4D15-95FD-5EE936FA3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3" r="27517" b="69469"/>
          <a:stretch/>
        </p:blipFill>
        <p:spPr>
          <a:xfrm>
            <a:off x="2387199" y="0"/>
            <a:ext cx="9912626" cy="6750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97271-A2C0-4F66-B84F-74FDDDCE5E0C}"/>
              </a:ext>
            </a:extLst>
          </p:cNvPr>
          <p:cNvSpPr txBox="1"/>
          <p:nvPr/>
        </p:nvSpPr>
        <p:spPr>
          <a:xfrm>
            <a:off x="0" y="107160"/>
            <a:ext cx="446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 relations body of pancreas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165BF-0193-471B-B487-D244F6249BD1}"/>
              </a:ext>
            </a:extLst>
          </p:cNvPr>
          <p:cNvSpPr txBox="1"/>
          <p:nvPr/>
        </p:nvSpPr>
        <p:spPr>
          <a:xfrm>
            <a:off x="267287" y="2213282"/>
            <a:ext cx="2387199" cy="1815882"/>
          </a:xfrm>
          <a:prstGeom prst="rect">
            <a:avLst/>
          </a:prstGeom>
          <a:noFill/>
          <a:ln w="28575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Organs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Arteries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veins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muscles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EEB94-DDEE-4A98-A34E-4D86C53D321A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40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b="6321"/>
          <a:stretch/>
        </p:blipFill>
        <p:spPr>
          <a:xfrm>
            <a:off x="4447861" y="647911"/>
            <a:ext cx="7744139" cy="5649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0618" y="124691"/>
            <a:ext cx="656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Pancreatic 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860" y="5327374"/>
            <a:ext cx="12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5495" y="4100108"/>
            <a:ext cx="278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 duodenal papilla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89A4A-446F-4849-85A0-1BA5421CD299}"/>
              </a:ext>
            </a:extLst>
          </p:cNvPr>
          <p:cNvSpPr txBox="1"/>
          <p:nvPr/>
        </p:nvSpPr>
        <p:spPr>
          <a:xfrm>
            <a:off x="106094" y="37347"/>
            <a:ext cx="4161132" cy="6594819"/>
          </a:xfrm>
          <a:prstGeom prst="rect">
            <a:avLst/>
          </a:prstGeom>
          <a:solidFill>
            <a:schemeClr val="bg1"/>
          </a:solidFill>
          <a:ln w="38100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Main pancreatic duct (duct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Wirsung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 along the long axis of the pancreas from tail to the head.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fuses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CBD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hepato-pancreatic duct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opens into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 duodenal papilla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(ampulla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in the 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duodenum.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Accessory pancreatic duct,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begins from the lower part of the head and uncinate process.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opens into the 2nd part of the duodenum on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minor duodenal papilla,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inch above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major duodenal papilla.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B51E4-81F8-452A-970A-759801C37325}"/>
              </a:ext>
            </a:extLst>
          </p:cNvPr>
          <p:cNvSpPr txBox="1"/>
          <p:nvPr/>
        </p:nvSpPr>
        <p:spPr>
          <a:xfrm>
            <a:off x="4447860" y="4500218"/>
            <a:ext cx="18999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FA3448-2FA0-4D98-B096-3B3DB534AD6A}"/>
              </a:ext>
            </a:extLst>
          </p:cNvPr>
          <p:cNvSpPr/>
          <p:nvPr/>
        </p:nvSpPr>
        <p:spPr>
          <a:xfrm>
            <a:off x="6977529" y="4289011"/>
            <a:ext cx="1547493" cy="707887"/>
          </a:xfrm>
          <a:custGeom>
            <a:avLst/>
            <a:gdLst>
              <a:gd name="connsiteX0" fmla="*/ 47 w 1823349"/>
              <a:gd name="connsiteY0" fmla="*/ 192 h 732051"/>
              <a:gd name="connsiteX1" fmla="*/ 1631899 w 1823349"/>
              <a:gd name="connsiteY1" fmla="*/ 703576 h 732051"/>
              <a:gd name="connsiteX2" fmla="*/ 1631899 w 1823349"/>
              <a:gd name="connsiteY2" fmla="*/ 605103 h 732051"/>
              <a:gd name="connsiteX3" fmla="*/ 1702237 w 1823349"/>
              <a:gd name="connsiteY3" fmla="*/ 703576 h 732051"/>
              <a:gd name="connsiteX4" fmla="*/ 1688170 w 1823349"/>
              <a:gd name="connsiteY4" fmla="*/ 633238 h 732051"/>
              <a:gd name="connsiteX5" fmla="*/ 47 w 1823349"/>
              <a:gd name="connsiteY5" fmla="*/ 192 h 73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349" h="732051">
                <a:moveTo>
                  <a:pt x="47" y="192"/>
                </a:moveTo>
                <a:cubicBezTo>
                  <a:pt x="-9332" y="11915"/>
                  <a:pt x="1359924" y="602758"/>
                  <a:pt x="1631899" y="703576"/>
                </a:cubicBezTo>
                <a:cubicBezTo>
                  <a:pt x="1903874" y="804394"/>
                  <a:pt x="1620176" y="605103"/>
                  <a:pt x="1631899" y="605103"/>
                </a:cubicBezTo>
                <a:cubicBezTo>
                  <a:pt x="1643622" y="605103"/>
                  <a:pt x="1692859" y="698887"/>
                  <a:pt x="1702237" y="703576"/>
                </a:cubicBezTo>
                <a:cubicBezTo>
                  <a:pt x="1711615" y="708265"/>
                  <a:pt x="1978902" y="750469"/>
                  <a:pt x="1688170" y="633238"/>
                </a:cubicBezTo>
                <a:cubicBezTo>
                  <a:pt x="1397438" y="516007"/>
                  <a:pt x="9426" y="-11531"/>
                  <a:pt x="47" y="1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03A32A-6457-4DE7-B423-7EEC811198F3}"/>
              </a:ext>
            </a:extLst>
          </p:cNvPr>
          <p:cNvCxnSpPr/>
          <p:nvPr/>
        </p:nvCxnSpPr>
        <p:spPr>
          <a:xfrm flipH="1">
            <a:off x="7751275" y="4289011"/>
            <a:ext cx="196971" cy="353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3894F-0CD6-4DF9-9F70-5B5C1719D67F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67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4650748A-619E-499E-A830-2C0F9E1E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33376"/>
            <a:ext cx="6913562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A15D42A-BE5F-4128-BDEB-EE41382C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2"/>
            <a:ext cx="8028384" cy="76944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Arterial supply of pancreas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99C25E2A-ACE9-4330-AB53-11033C46F0DC}"/>
              </a:ext>
            </a:extLst>
          </p:cNvPr>
          <p:cNvSpPr>
            <a:spLocks/>
          </p:cNvSpPr>
          <p:nvPr/>
        </p:nvSpPr>
        <p:spPr bwMode="auto">
          <a:xfrm>
            <a:off x="2424114" y="765175"/>
            <a:ext cx="1957387" cy="1104900"/>
          </a:xfrm>
          <a:prstGeom prst="borderCallout2">
            <a:avLst>
              <a:gd name="adj1" fmla="val 10343"/>
              <a:gd name="adj2" fmla="val 103894"/>
              <a:gd name="adj3" fmla="val 55269"/>
              <a:gd name="adj4" fmla="val 98923"/>
              <a:gd name="adj5" fmla="val 122491"/>
              <a:gd name="adj6" fmla="val 208754"/>
            </a:avLst>
          </a:prstGeom>
          <a:noFill/>
          <a:ln w="762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Ceoliac trunk</a:t>
            </a: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3A46F2BA-8E81-481A-87C6-387782758F81}"/>
              </a:ext>
            </a:extLst>
          </p:cNvPr>
          <p:cNvSpPr>
            <a:spLocks/>
          </p:cNvSpPr>
          <p:nvPr/>
        </p:nvSpPr>
        <p:spPr bwMode="auto">
          <a:xfrm>
            <a:off x="2351089" y="5905501"/>
            <a:ext cx="4897437" cy="836613"/>
          </a:xfrm>
          <a:prstGeom prst="borderCallout2">
            <a:avLst>
              <a:gd name="adj1" fmla="val 342"/>
              <a:gd name="adj2" fmla="val 83648"/>
              <a:gd name="adj3" fmla="val -11251"/>
              <a:gd name="adj4" fmla="val 84891"/>
              <a:gd name="adj5" fmla="val -186123"/>
              <a:gd name="adj6" fmla="val 73242"/>
            </a:avLst>
          </a:prstGeom>
          <a:noFill/>
          <a:ln w="3810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  Pancreaticoduodenal a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3144BB11-974F-44B7-BCF6-B7B6970C6057}"/>
              </a:ext>
            </a:extLst>
          </p:cNvPr>
          <p:cNvSpPr>
            <a:spLocks/>
          </p:cNvSpPr>
          <p:nvPr/>
        </p:nvSpPr>
        <p:spPr bwMode="auto">
          <a:xfrm>
            <a:off x="1576389" y="4629150"/>
            <a:ext cx="3006725" cy="1176338"/>
          </a:xfrm>
          <a:prstGeom prst="borderCallout2">
            <a:avLst>
              <a:gd name="adj1" fmla="val 3969"/>
              <a:gd name="adj2" fmla="val 63004"/>
              <a:gd name="adj3" fmla="val -77353"/>
              <a:gd name="adj4" fmla="val 72252"/>
              <a:gd name="adj5" fmla="val -85212"/>
              <a:gd name="adj6" fmla="val 108427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Pancreaticoduod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6C71FA9-8567-4F82-8B2A-1980EE9B7CAA}"/>
              </a:ext>
            </a:extLst>
          </p:cNvPr>
          <p:cNvSpPr>
            <a:spLocks/>
          </p:cNvSpPr>
          <p:nvPr/>
        </p:nvSpPr>
        <p:spPr bwMode="auto">
          <a:xfrm flipH="1">
            <a:off x="845706" y="3219451"/>
            <a:ext cx="2571750" cy="857250"/>
          </a:xfrm>
          <a:prstGeom prst="borderCallout2">
            <a:avLst>
              <a:gd name="adj1" fmla="val 11727"/>
              <a:gd name="adj2" fmla="val -2407"/>
              <a:gd name="adj3" fmla="val -22395"/>
              <a:gd name="adj4" fmla="val -41409"/>
              <a:gd name="adj5" fmla="val -95165"/>
              <a:gd name="adj6" fmla="val -81777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Gastroduodenal artery 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1FE6CFB-17FF-482C-AF1C-88871F655DD9}"/>
              </a:ext>
            </a:extLst>
          </p:cNvPr>
          <p:cNvSpPr>
            <a:spLocks/>
          </p:cNvSpPr>
          <p:nvPr/>
        </p:nvSpPr>
        <p:spPr bwMode="auto">
          <a:xfrm flipH="1">
            <a:off x="8183563" y="4076701"/>
            <a:ext cx="2417762" cy="957263"/>
          </a:xfrm>
          <a:prstGeom prst="accentCallout2">
            <a:avLst>
              <a:gd name="adj1" fmla="val 13343"/>
              <a:gd name="adj2" fmla="val 99457"/>
              <a:gd name="adj3" fmla="val 22355"/>
              <a:gd name="adj4" fmla="val 99689"/>
              <a:gd name="adj5" fmla="val 8174"/>
              <a:gd name="adj6" fmla="val 170872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mesenteric a.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F8A60190-7B30-4135-AD81-9461E7927CCB}"/>
              </a:ext>
            </a:extLst>
          </p:cNvPr>
          <p:cNvSpPr>
            <a:spLocks/>
          </p:cNvSpPr>
          <p:nvPr/>
        </p:nvSpPr>
        <p:spPr bwMode="auto">
          <a:xfrm>
            <a:off x="7326314" y="1125538"/>
            <a:ext cx="3341687" cy="506412"/>
          </a:xfrm>
          <a:prstGeom prst="callout2">
            <a:avLst>
              <a:gd name="adj1" fmla="val 90280"/>
              <a:gd name="adj2" fmla="val 17101"/>
              <a:gd name="adj3" fmla="val 97804"/>
              <a:gd name="adj4" fmla="val 7604"/>
              <a:gd name="adj5" fmla="val 226520"/>
              <a:gd name="adj6" fmla="val -58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Splenic artery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D07055-75E1-4F67-A419-F7F18FFAD39E}"/>
              </a:ext>
            </a:extLst>
          </p:cNvPr>
          <p:cNvCxnSpPr/>
          <p:nvPr/>
        </p:nvCxnSpPr>
        <p:spPr bwMode="auto">
          <a:xfrm flipV="1">
            <a:off x="3503614" y="3716339"/>
            <a:ext cx="1800225" cy="865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3" name="AutoShape 5">
            <a:extLst>
              <a:ext uri="{FF2B5EF4-FFF2-40B4-BE49-F238E27FC236}">
                <a16:creationId xmlns:a16="http://schemas.microsoft.com/office/drawing/2014/main" id="{F88B6C9E-29FB-48D9-8CA0-518DCD7A337C}"/>
              </a:ext>
            </a:extLst>
          </p:cNvPr>
          <p:cNvSpPr>
            <a:spLocks/>
          </p:cNvSpPr>
          <p:nvPr/>
        </p:nvSpPr>
        <p:spPr bwMode="auto">
          <a:xfrm flipH="1">
            <a:off x="705669" y="1993899"/>
            <a:ext cx="2571750" cy="857250"/>
          </a:xfrm>
          <a:prstGeom prst="borderCallout2">
            <a:avLst>
              <a:gd name="adj1" fmla="val 11727"/>
              <a:gd name="adj2" fmla="val -2407"/>
              <a:gd name="adj3" fmla="val 27706"/>
              <a:gd name="adj4" fmla="val -38177"/>
              <a:gd name="adj5" fmla="val 8269"/>
              <a:gd name="adj6" fmla="val -85009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Hepatic artery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5B84B-DA90-4387-95F5-38FEBD91060F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89" y="214532"/>
            <a:ext cx="11800022" cy="632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Applied Anatomy;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954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Cancer head of pancreas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affects structures related to the head leading to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Compression of the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bile duct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jaundice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Compression of the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vena cava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edema of the lower limb.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Compression of the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vein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ascites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Vessels related to the pancreas;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  <a:spcAft>
                <a:spcPts val="1000"/>
              </a:spcAft>
              <a:tabLst>
                <a:tab pos="129540" algn="l"/>
              </a:tabLst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Aorta.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1010FC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Splenic vessels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mesenteric vessels.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10F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and inferior </a:t>
            </a:r>
            <a:r>
              <a:rPr lang="en-US" sz="2600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pancreatico</a:t>
            </a:r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-duodenal vessels    </a:t>
            </a:r>
          </a:p>
          <a:p>
            <a:pPr lvl="0" algn="justLow">
              <a:lnSpc>
                <a:spcPct val="125000"/>
              </a:lnSpc>
              <a:spcAft>
                <a:spcPts val="1000"/>
              </a:spcAft>
              <a:tabLst>
                <a:tab pos="129540" algn="l"/>
              </a:tabLst>
            </a:pPr>
            <a:r>
              <a:rPr lang="en-US" sz="26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</a:t>
            </a:r>
            <a:r>
              <a:rPr lang="en-US" sz="2600" dirty="0">
                <a:solidFill>
                  <a:srgbClr val="1010FC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I.V.C.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</a:t>
            </a:r>
            <a:r>
              <a:rPr lang="en-US" sz="26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renal veins. 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vein.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F67D0A-1480-4C12-A875-A2A0D0F1629B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496" y="2635376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96" y="2635376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717" y="2683597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17" y="2683597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8929" y="2160105"/>
          <a:ext cx="1492020" cy="21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29" y="2160105"/>
                        <a:ext cx="1492020" cy="2159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5074" y="2597427"/>
          <a:ext cx="1105186" cy="159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74" y="2597427"/>
                        <a:ext cx="1105186" cy="159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2846" y="148289"/>
          <a:ext cx="4319680" cy="625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46" y="148289"/>
                        <a:ext cx="4319680" cy="625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166" y="147117"/>
          <a:ext cx="4319680" cy="62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66" y="147117"/>
                        <a:ext cx="4319680" cy="625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69" y="4446148"/>
            <a:ext cx="337542" cy="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6" rIns="28931" bIns="144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382931" y="1590264"/>
            <a:ext cx="371214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64181" y="3834582"/>
            <a:ext cx="5888570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</a:t>
            </a:r>
            <a:r>
              <a:rPr kumimoji="0" lang="en-US" sz="3038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0158F-5261-4E2F-9C4E-1B7D7068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3782" b="2801"/>
          <a:stretch/>
        </p:blipFill>
        <p:spPr>
          <a:xfrm>
            <a:off x="1110394" y="109331"/>
            <a:ext cx="9343280" cy="6639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3FCA4-0280-45E3-B003-BBEAF31596EC}"/>
              </a:ext>
            </a:extLst>
          </p:cNvPr>
          <p:cNvSpPr txBox="1"/>
          <p:nvPr/>
        </p:nvSpPr>
        <p:spPr>
          <a:xfrm>
            <a:off x="106017" y="109331"/>
            <a:ext cx="445273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Suprarenal glands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3516E-0BF5-4236-913A-0A2C87815E56}"/>
              </a:ext>
            </a:extLst>
          </p:cNvPr>
          <p:cNvSpPr/>
          <p:nvPr/>
        </p:nvSpPr>
        <p:spPr>
          <a:xfrm rot="20273361">
            <a:off x="48749" y="2412234"/>
            <a:ext cx="11346739" cy="148573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51C56-31D8-4C38-95FA-591368EB5153}"/>
              </a:ext>
            </a:extLst>
          </p:cNvPr>
          <p:cNvSpPr txBox="1"/>
          <p:nvPr/>
        </p:nvSpPr>
        <p:spPr>
          <a:xfrm>
            <a:off x="9270608" y="2883877"/>
            <a:ext cx="2602523" cy="1815882"/>
          </a:xfrm>
          <a:prstGeom prst="rect">
            <a:avLst/>
          </a:prstGeom>
          <a:noFill/>
          <a:ln w="38100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hape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Lower border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Hilum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Medial relations</a:t>
            </a:r>
          </a:p>
        </p:txBody>
      </p:sp>
    </p:spTree>
    <p:extLst>
      <p:ext uri="{BB962C8B-B14F-4D97-AF65-F5344CB8AC3E}">
        <p14:creationId xmlns:p14="http://schemas.microsoft.com/office/powerpoint/2010/main" val="355962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>
            <a:extLst>
              <a:ext uri="{FF2B5EF4-FFF2-40B4-BE49-F238E27FC236}">
                <a16:creationId xmlns:a16="http://schemas.microsoft.com/office/drawing/2014/main" id="{78022B35-9FB4-478A-A51F-C23A0958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438" t="9694" r="35834" b="22278"/>
          <a:stretch>
            <a:fillRect/>
          </a:stretch>
        </p:blipFill>
        <p:spPr bwMode="auto">
          <a:xfrm>
            <a:off x="5448300" y="44451"/>
            <a:ext cx="513715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491" name="Rectangle 5">
            <a:extLst>
              <a:ext uri="{FF2B5EF4-FFF2-40B4-BE49-F238E27FC236}">
                <a16:creationId xmlns:a16="http://schemas.microsoft.com/office/drawing/2014/main" id="{ED33E2BB-4CE5-4E76-81E4-F414E1D6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58" y="331428"/>
            <a:ext cx="4121834" cy="1077218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 of Right Suprarenal gland</a:t>
            </a:r>
          </a:p>
        </p:txBody>
      </p:sp>
      <p:sp>
        <p:nvSpPr>
          <p:cNvPr id="165894" name="AutoShape 6">
            <a:extLst>
              <a:ext uri="{FF2B5EF4-FFF2-40B4-BE49-F238E27FC236}">
                <a16:creationId xmlns:a16="http://schemas.microsoft.com/office/drawing/2014/main" id="{7BF2008C-39B6-4130-B206-0FFEADABD6E8}"/>
              </a:ext>
            </a:extLst>
          </p:cNvPr>
          <p:cNvSpPr>
            <a:spLocks/>
          </p:cNvSpPr>
          <p:nvPr/>
        </p:nvSpPr>
        <p:spPr bwMode="auto">
          <a:xfrm>
            <a:off x="323557" y="1857375"/>
            <a:ext cx="3740443" cy="977900"/>
          </a:xfrm>
          <a:prstGeom prst="borderCallout2">
            <a:avLst>
              <a:gd name="adj1" fmla="val 15824"/>
              <a:gd name="adj2" fmla="val 103824"/>
              <a:gd name="adj3" fmla="val 38841"/>
              <a:gd name="adj4" fmla="val 131913"/>
              <a:gd name="adj5" fmla="val -49951"/>
              <a:gd name="adj6" fmla="val 196074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Bare area of Liver</a:t>
            </a:r>
          </a:p>
        </p:txBody>
      </p:sp>
      <p:sp>
        <p:nvSpPr>
          <p:cNvPr id="165895" name="AutoShape 7">
            <a:extLst>
              <a:ext uri="{FF2B5EF4-FFF2-40B4-BE49-F238E27FC236}">
                <a16:creationId xmlns:a16="http://schemas.microsoft.com/office/drawing/2014/main" id="{E191F88D-FA0A-44EB-8841-24C1AE552E69}"/>
              </a:ext>
            </a:extLst>
          </p:cNvPr>
          <p:cNvSpPr>
            <a:spLocks/>
          </p:cNvSpPr>
          <p:nvPr/>
        </p:nvSpPr>
        <p:spPr bwMode="auto">
          <a:xfrm>
            <a:off x="1950244" y="3214154"/>
            <a:ext cx="1547812" cy="650875"/>
          </a:xfrm>
          <a:prstGeom prst="borderCallout2">
            <a:avLst>
              <a:gd name="adj1" fmla="val 17560"/>
              <a:gd name="adj2" fmla="val 104921"/>
              <a:gd name="adj3" fmla="val -84024"/>
              <a:gd name="adj4" fmla="val 287681"/>
              <a:gd name="adj5" fmla="val -177983"/>
              <a:gd name="adj6" fmla="val 42570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IVC</a:t>
            </a:r>
          </a:p>
        </p:txBody>
      </p:sp>
      <p:sp>
        <p:nvSpPr>
          <p:cNvPr id="165896" name="AutoShape 8">
            <a:extLst>
              <a:ext uri="{FF2B5EF4-FFF2-40B4-BE49-F238E27FC236}">
                <a16:creationId xmlns:a16="http://schemas.microsoft.com/office/drawing/2014/main" id="{9A478B97-8E22-4739-BB9E-572CAFA77DE9}"/>
              </a:ext>
            </a:extLst>
          </p:cNvPr>
          <p:cNvSpPr>
            <a:spLocks/>
          </p:cNvSpPr>
          <p:nvPr/>
        </p:nvSpPr>
        <p:spPr bwMode="auto">
          <a:xfrm>
            <a:off x="1672025" y="4640783"/>
            <a:ext cx="2157412" cy="977900"/>
          </a:xfrm>
          <a:prstGeom prst="borderCallout2">
            <a:avLst>
              <a:gd name="adj1" fmla="val 11690"/>
              <a:gd name="adj2" fmla="val 103532"/>
              <a:gd name="adj3" fmla="val 11690"/>
              <a:gd name="adj4" fmla="val 127375"/>
              <a:gd name="adj5" fmla="val -96327"/>
              <a:gd name="adj6" fmla="val 268550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Kidney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2492F-646C-482C-8CA1-29EB9F49DC96}"/>
              </a:ext>
            </a:extLst>
          </p:cNvPr>
          <p:cNvSpPr/>
          <p:nvPr/>
        </p:nvSpPr>
        <p:spPr>
          <a:xfrm rot="20273361">
            <a:off x="48749" y="2412234"/>
            <a:ext cx="11346739" cy="1485730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2AC5E-D5D7-45C8-A285-DEF90E00C1EE}"/>
              </a:ext>
            </a:extLst>
          </p:cNvPr>
          <p:cNvSpPr txBox="1"/>
          <p:nvPr/>
        </p:nvSpPr>
        <p:spPr>
          <a:xfrm>
            <a:off x="478302" y="5978770"/>
            <a:ext cx="42975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Right crus of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228A0C22-375D-473A-B15D-0F1B03DC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3472" r="23541" b="21028"/>
          <a:stretch>
            <a:fillRect/>
          </a:stretch>
        </p:blipFill>
        <p:spPr bwMode="auto">
          <a:xfrm>
            <a:off x="1524001" y="549276"/>
            <a:ext cx="7561263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4" name="Text Box 12">
            <a:extLst>
              <a:ext uri="{FF2B5EF4-FFF2-40B4-BE49-F238E27FC236}">
                <a16:creationId xmlns:a16="http://schemas.microsoft.com/office/drawing/2014/main" id="{7AF513F4-892E-47FF-8018-0436471E9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021389"/>
            <a:ext cx="7993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 of the left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Suprarenal gland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C196F88F-C54B-4D3E-86F9-16FB619DA03B}"/>
              </a:ext>
            </a:extLst>
          </p:cNvPr>
          <p:cNvGrpSpPr>
            <a:grpSpLocks/>
          </p:cNvGrpSpPr>
          <p:nvPr/>
        </p:nvGrpSpPr>
        <p:grpSpPr bwMode="auto">
          <a:xfrm rot="19734457" flipH="1">
            <a:off x="1703388" y="5084764"/>
            <a:ext cx="4032250" cy="1190625"/>
            <a:chOff x="3070" y="-12627"/>
            <a:chExt cx="903" cy="4154794"/>
          </a:xfrm>
        </p:grpSpPr>
        <p:sp>
          <p:nvSpPr>
            <p:cNvPr id="64522" name="Text Box 17">
              <a:extLst>
                <a:ext uri="{FF2B5EF4-FFF2-40B4-BE49-F238E27FC236}">
                  <a16:creationId xmlns:a16="http://schemas.microsoft.com/office/drawing/2014/main" id="{57E78E3A-5124-4D5B-99D7-F04FFE890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-12627"/>
              <a:ext cx="903" cy="415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pacreas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523" name="Line 18">
              <a:extLst>
                <a:ext uri="{FF2B5EF4-FFF2-40B4-BE49-F238E27FC236}">
                  <a16:creationId xmlns:a16="http://schemas.microsoft.com/office/drawing/2014/main" id="{14B524B9-0587-4F7E-99CA-5659BFBE6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2784"/>
              <a:ext cx="4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E83A390-A319-4A80-A341-09C1C023F370}"/>
              </a:ext>
            </a:extLst>
          </p:cNvPr>
          <p:cNvGrpSpPr>
            <a:grpSpLocks/>
          </p:cNvGrpSpPr>
          <p:nvPr/>
        </p:nvGrpSpPr>
        <p:grpSpPr bwMode="auto">
          <a:xfrm rot="19672751" flipH="1">
            <a:off x="1200150" y="4581525"/>
            <a:ext cx="3759200" cy="661988"/>
            <a:chOff x="3072" y="2784"/>
            <a:chExt cx="907" cy="30063"/>
          </a:xfrm>
        </p:grpSpPr>
        <p:sp>
          <p:nvSpPr>
            <p:cNvPr id="64520" name="Text Box 20">
              <a:extLst>
                <a:ext uri="{FF2B5EF4-FFF2-40B4-BE49-F238E27FC236}">
                  <a16:creationId xmlns:a16="http://schemas.microsoft.com/office/drawing/2014/main" id="{BF92D60F-2C89-443F-B555-789643661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" y="6533"/>
              <a:ext cx="903" cy="2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splenic artery</a:t>
              </a:r>
            </a:p>
          </p:txBody>
        </p:sp>
        <p:sp>
          <p:nvSpPr>
            <p:cNvPr id="64521" name="Line 21">
              <a:extLst>
                <a:ext uri="{FF2B5EF4-FFF2-40B4-BE49-F238E27FC236}">
                  <a16:creationId xmlns:a16="http://schemas.microsoft.com/office/drawing/2014/main" id="{FC6413EB-1D39-44BC-BEFF-C2A29FF8A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2784"/>
              <a:ext cx="4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2054" name="Oval 22">
            <a:extLst>
              <a:ext uri="{FF2B5EF4-FFF2-40B4-BE49-F238E27FC236}">
                <a16:creationId xmlns:a16="http://schemas.microsoft.com/office/drawing/2014/main" id="{BF54D912-526D-4A20-AC07-F0981112AFB0}"/>
              </a:ext>
            </a:extLst>
          </p:cNvPr>
          <p:cNvSpPr>
            <a:spLocks noChangeArrowheads="1"/>
          </p:cNvSpPr>
          <p:nvPr/>
        </p:nvSpPr>
        <p:spPr bwMode="auto">
          <a:xfrm rot="18690443" flipH="1">
            <a:off x="1774032" y="1558132"/>
            <a:ext cx="2019300" cy="70008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Stomach</a:t>
            </a:r>
          </a:p>
        </p:txBody>
      </p:sp>
      <p:sp>
        <p:nvSpPr>
          <p:cNvPr id="172055" name="AutoShape 23">
            <a:extLst>
              <a:ext uri="{FF2B5EF4-FFF2-40B4-BE49-F238E27FC236}">
                <a16:creationId xmlns:a16="http://schemas.microsoft.com/office/drawing/2014/main" id="{C57DF405-73BC-4141-B3ED-71519B8DC9F8}"/>
              </a:ext>
            </a:extLst>
          </p:cNvPr>
          <p:cNvSpPr>
            <a:spLocks/>
          </p:cNvSpPr>
          <p:nvPr/>
        </p:nvSpPr>
        <p:spPr bwMode="auto">
          <a:xfrm>
            <a:off x="9085264" y="368669"/>
            <a:ext cx="2584450" cy="722312"/>
          </a:xfrm>
          <a:prstGeom prst="borderCallout2">
            <a:avLst>
              <a:gd name="adj1" fmla="val 15824"/>
              <a:gd name="adj2" fmla="val -2949"/>
              <a:gd name="adj3" fmla="val 15824"/>
              <a:gd name="adj4" fmla="val -13329"/>
              <a:gd name="adj5" fmla="val 384000"/>
              <a:gd name="adj6" fmla="val -188553"/>
            </a:avLst>
          </a:prstGeom>
          <a:solidFill>
            <a:srgbClr val="66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kidney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FEB4C-4D56-4FCD-B1C4-ABA76F70898E}"/>
              </a:ext>
            </a:extLst>
          </p:cNvPr>
          <p:cNvSpPr/>
          <p:nvPr/>
        </p:nvSpPr>
        <p:spPr>
          <a:xfrm rot="20273361">
            <a:off x="982877" y="2358017"/>
            <a:ext cx="11346739" cy="1485730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ECA7D-99FC-4E6E-9BB3-A5E546B71B01}"/>
              </a:ext>
            </a:extLst>
          </p:cNvPr>
          <p:cNvSpPr txBox="1"/>
          <p:nvPr/>
        </p:nvSpPr>
        <p:spPr>
          <a:xfrm>
            <a:off x="9085264" y="2365363"/>
            <a:ext cx="2773801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Left crus of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4" grpId="0" animBg="1"/>
      <p:bldP spid="17205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D2BBC5-7ABA-4BC5-B94D-3A1D69F93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98643"/>
              </p:ext>
            </p:extLst>
          </p:nvPr>
        </p:nvGraphicFramePr>
        <p:xfrm>
          <a:off x="190349" y="308827"/>
          <a:ext cx="11811301" cy="58038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6543">
                  <a:extLst>
                    <a:ext uri="{9D8B030D-6E8A-4147-A177-3AD203B41FA5}">
                      <a16:colId xmlns:a16="http://schemas.microsoft.com/office/drawing/2014/main" val="4289408754"/>
                    </a:ext>
                  </a:extLst>
                </a:gridCol>
                <a:gridCol w="5056826">
                  <a:extLst>
                    <a:ext uri="{9D8B030D-6E8A-4147-A177-3AD203B41FA5}">
                      <a16:colId xmlns:a16="http://schemas.microsoft.com/office/drawing/2014/main" val="158582240"/>
                    </a:ext>
                  </a:extLst>
                </a:gridCol>
                <a:gridCol w="4787932">
                  <a:extLst>
                    <a:ext uri="{9D8B030D-6E8A-4147-A177-3AD203B41FA5}">
                      <a16:colId xmlns:a16="http://schemas.microsoft.com/office/drawing/2014/main" val="4243326040"/>
                    </a:ext>
                  </a:extLst>
                </a:gridCol>
              </a:tblGrid>
              <a:tr h="423076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 suprarenal gland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suprarenal gland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560403"/>
                  </a:ext>
                </a:extLst>
              </a:tr>
              <a:tr h="423076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Shape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Triangular, </a:t>
                      </a:r>
                      <a:endParaRPr lang="en-US" sz="2400" b="1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Semilunar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680521"/>
                  </a:ext>
                </a:extLst>
              </a:tr>
              <a:tr h="42307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Lower end 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reaching the hilum of the kidney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reaching the hilum of the kidney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31765"/>
                  </a:ext>
                </a:extLst>
              </a:tr>
              <a:tr h="730092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Hilum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Directed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upward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Directed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downward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42940"/>
                  </a:ext>
                </a:extLst>
              </a:tr>
              <a:tr h="88252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Anteriorly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Bare area of the liver (lateral).</a:t>
                      </a:r>
                      <a:endParaRPr lang="en-US" sz="2400" b="1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Inferior vena cava (medial).</a:t>
                      </a:r>
                      <a:endParaRPr lang="en-US" sz="2400" b="1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Body of Stomach (upper)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Body of pancreas and splenic artery (lower).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3064"/>
                  </a:ext>
                </a:extLst>
              </a:tr>
              <a:tr h="516785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Posteriorly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Right kidney. </a:t>
                      </a:r>
                      <a:endParaRPr lang="en-US" sz="2400" b="1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Right crus of diaphragm.</a:t>
                      </a:r>
                      <a:endParaRPr lang="en-US" sz="2400" b="1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Left kidney.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Left crus of diaphragm.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62334"/>
                  </a:ext>
                </a:extLst>
              </a:tr>
              <a:tr h="574311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Medially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 dirty="0">
                          <a:solidFill>
                            <a:srgbClr val="1010F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Inferior vena cava.</a:t>
                      </a:r>
                      <a:endParaRPr lang="en-US" sz="2400" b="1" strike="noStrike" dirty="0">
                        <a:solidFill>
                          <a:srgbClr val="1010F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9540" algn="l"/>
                        </a:tabLst>
                        <a:defRPr/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Abdominal aorta.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1114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2A35A4-ABC2-429B-AAA6-125FEE58F1AB}"/>
              </a:ext>
            </a:extLst>
          </p:cNvPr>
          <p:cNvSpPr/>
          <p:nvPr/>
        </p:nvSpPr>
        <p:spPr>
          <a:xfrm rot="20273361">
            <a:off x="-269148" y="1834949"/>
            <a:ext cx="11346739" cy="1485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54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79CAA-6F68-4893-9A29-AFBD3129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42103-CD8C-4E95-B7D7-8F94BE7282B2}"/>
              </a:ext>
            </a:extLst>
          </p:cNvPr>
          <p:cNvSpPr txBox="1"/>
          <p:nvPr/>
        </p:nvSpPr>
        <p:spPr>
          <a:xfrm>
            <a:off x="6255026" y="0"/>
            <a:ext cx="593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blood supply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3794D-9682-4A6C-9CB0-DF29342D0B89}"/>
              </a:ext>
            </a:extLst>
          </p:cNvPr>
          <p:cNvSpPr/>
          <p:nvPr/>
        </p:nvSpPr>
        <p:spPr>
          <a:xfrm rot="20273361">
            <a:off x="1144142" y="2198213"/>
            <a:ext cx="10196961" cy="142140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C9D88-9E03-4DAD-A764-A8C76531D9D7}"/>
              </a:ext>
            </a:extLst>
          </p:cNvPr>
          <p:cNvSpPr txBox="1"/>
          <p:nvPr/>
        </p:nvSpPr>
        <p:spPr>
          <a:xfrm>
            <a:off x="7530904" y="4821752"/>
            <a:ext cx="4304714" cy="1938992"/>
          </a:xfrm>
          <a:prstGeom prst="rect">
            <a:avLst/>
          </a:prstGeom>
          <a:noFill/>
          <a:ln w="38100">
            <a:solidFill>
              <a:srgbClr val="1010FC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Venous 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suprarenal vein ends in IVC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suprarenal vein ends in left renal vein</a:t>
            </a:r>
          </a:p>
        </p:txBody>
      </p:sp>
    </p:spTree>
    <p:extLst>
      <p:ext uri="{BB962C8B-B14F-4D97-AF65-F5344CB8AC3E}">
        <p14:creationId xmlns:p14="http://schemas.microsoft.com/office/powerpoint/2010/main" val="306469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3432F6F8-DC1A-4BCF-9E0A-A7CDF58E3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993" y="1967346"/>
            <a:ext cx="7870587" cy="4247317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Pituitary gland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Hypophysis cerebri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3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10562" t="7875" r="57198" b="39954"/>
          <a:stretch>
            <a:fillRect/>
          </a:stretch>
        </p:blipFill>
        <p:spPr bwMode="auto">
          <a:xfrm>
            <a:off x="3000375" y="-26988"/>
            <a:ext cx="635158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7622460" y="44351"/>
            <a:ext cx="3154060" cy="936104"/>
          </a:xfrm>
          <a:prstGeom prst="callout2">
            <a:avLst>
              <a:gd name="adj1" fmla="val 41319"/>
              <a:gd name="adj2" fmla="val 9293"/>
              <a:gd name="adj3" fmla="val 238315"/>
              <a:gd name="adj4" fmla="val -53099"/>
              <a:gd name="adj5" fmla="val 350000"/>
              <a:gd name="adj6" fmla="val -57303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Hypophyseal fossa</a:t>
            </a:r>
            <a:endParaRPr kumimoji="0" lang="en-US" altLang="zh-CN" sz="3200" b="1" i="0" u="none" strike="noStrike" kern="1200" cap="none" spc="50" normalizeH="0" baseline="0" noProof="0" dirty="0">
              <a:ln w="11430"/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7262420" y="4004791"/>
            <a:ext cx="3226068" cy="1000132"/>
          </a:xfrm>
          <a:prstGeom prst="callout2">
            <a:avLst>
              <a:gd name="adj1" fmla="val 24072"/>
              <a:gd name="adj2" fmla="val 12214"/>
              <a:gd name="adj3" fmla="val -41592"/>
              <a:gd name="adj4" fmla="val -8372"/>
              <a:gd name="adj5" fmla="val -89981"/>
              <a:gd name="adj6" fmla="val -36882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Dorsum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sellae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1524000" y="1196479"/>
            <a:ext cx="2771800" cy="1008112"/>
          </a:xfrm>
          <a:prstGeom prst="callout2">
            <a:avLst>
              <a:gd name="adj1" fmla="val 50895"/>
              <a:gd name="adj2" fmla="val 20788"/>
              <a:gd name="adj3" fmla="val 138235"/>
              <a:gd name="adj4" fmla="val -52070"/>
              <a:gd name="adj5" fmla="val 201471"/>
              <a:gd name="adj6" fmla="val -46934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Tuberculum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sellae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17" y="5416063"/>
            <a:ext cx="1165359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lies in the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sella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turcica (saddle like)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>
                <a:ln w="11430"/>
                <a:solidFill>
                  <a:srgbClr val="000099"/>
                </a:solidFill>
                <a:latin typeface="Calibri"/>
              </a:rPr>
              <a:t>It is 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covered by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diaphragma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sellae separating it from the hypothalamus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7533A-380E-4703-AA37-E8E967143E19}"/>
              </a:ext>
            </a:extLst>
          </p:cNvPr>
          <p:cNvSpPr/>
          <p:nvPr/>
        </p:nvSpPr>
        <p:spPr>
          <a:xfrm rot="20273361">
            <a:off x="867592" y="2106130"/>
            <a:ext cx="10196961" cy="142140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924</Words>
  <Application>Microsoft Office PowerPoint</Application>
  <PresentationFormat>Widescreen</PresentationFormat>
  <Paragraphs>191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Times New Roman</vt:lpstr>
      <vt:lpstr>2_Default Design</vt:lpstr>
      <vt:lpstr>3_Default Design</vt:lpstr>
      <vt:lpstr>1_Office Theme</vt:lpstr>
      <vt:lpstr>3_Office Theme</vt:lpstr>
      <vt:lpstr>4_Office Theme</vt:lpstr>
      <vt:lpstr>Default Design</vt:lpstr>
      <vt:lpstr>10_Office Theme</vt:lpstr>
      <vt:lpstr>5_Default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35</cp:revision>
  <dcterms:created xsi:type="dcterms:W3CDTF">2019-10-13T18:06:20Z</dcterms:created>
  <dcterms:modified xsi:type="dcterms:W3CDTF">2020-03-24T19:48:24Z</dcterms:modified>
</cp:coreProperties>
</file>