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6041" units="1/cm"/>
          <inkml:channelProperty channel="Y" name="resolution" value="28.36041" units="1/cm"/>
        </inkml:channelProperties>
      </inkml:inkSource>
      <inkml:timestamp xml:id="ts0" timeString="2022-09-16T22:06:07.454"/>
    </inkml:context>
    <inkml:brush xml:id="br0">
      <inkml:brushProperty name="width" value="0.15875" units="cm"/>
      <inkml:brushProperty name="height" value="0.3175" units="cm"/>
      <inkml:brushProperty name="color" value="#FFCC00"/>
      <inkml:brushProperty name="tip" value="rectangle"/>
      <inkml:brushProperty name="rasterOp" value="maskPen"/>
      <inkml:brushProperty name="fitToCurve" value="1"/>
    </inkml:brush>
  </inkml:definitions>
  <inkml:trace contextRef="#ctx0" brushRef="#br0">15735 2799,'116'-27,"0"27,1-25,28 25,59-27,-67 27,16-26,-16 26,17 0,-19-24,20-4,-38 28,28-26,60 0,-89 0,43 4,27-7,-36 1,-34 28,0-26,1 26,-1 0,0 0,1 0,-234-27,-56 27,55 0,2 0,-1 0,1 0,1 0,-90 0,2 0,57 0,-29 0,30 0,-1 0,6 0,22 26,-1 1,-23-2,22 2,4 0,-1-27,1 0,0 0,-1 0,1 0,232 78,1-51,-1-27,87 0,0 0,-86 0,-1 0,89 0,-32 0,31-27,-88 27,1 0,88 0,-61 0,2 0,0 0,-2 0,-27 0,28 0,1 0,0 0,-2 0,2 0,-4 0,-22 0,-4 0,1 0,-234-26,-58 0,-57 0,28 26,9 0,-16 0,16 0,-18 0,10 0,29 0,35 0,-44 0,39 0,-2 0,0 0,30 0,-88 0,29 0,31 0,28 0,-1 0,1 26,299 0,-46-26,-4 0,53-26,-46 1,40-3,19 28,-20-26,-5 26,2-26,-7 26,11-26,-38 26,-22-27,-4 27,1 0,-1 0,53 0,-21 0,-29 0,27 0,-30 0,0 27,-232-1,-30-26,7 0,-13 0,-17 0,-39 0,33 0,1 0,36 0,-16 0,10 0,28 0,-31 0,30 0,1 0,0 0,-25 0,20 0,4 0,-28 0,28 0,-27 0,28 0,-1 26,-58 27,31-53,-2 52,30-52,-1 26,1-26,0 0,-1 0,1 0,314 0,-18 0,-63 0,27 0,-8 0,77 0,-43-25,39 24,-40 1,40 0,-39-26,-21 26,-16-24,54 22,-47 2,13-27,-37 27,0 0,21 0,-13-26,11 26,-8 0,-11-26,1 26,57 0,1 0,-30 0,-28 0,-1 0,29-26,0 26,1-27,-30 27,1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65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68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6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68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87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6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4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6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Testicular tumor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By:                                  supervised By 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samer</a:t>
            </a:r>
            <a:r>
              <a:rPr lang="en-US" dirty="0" smtClean="0"/>
              <a:t> </a:t>
            </a:r>
            <a:r>
              <a:rPr lang="en-US" dirty="0" err="1" smtClean="0"/>
              <a:t>rawashdeh</a:t>
            </a:r>
            <a:endParaRPr lang="en-US" dirty="0" smtClean="0"/>
          </a:p>
          <a:p>
            <a:r>
              <a:rPr lang="en-US" dirty="0" err="1" smtClean="0"/>
              <a:t>Ayman</a:t>
            </a:r>
            <a:r>
              <a:rPr lang="en-US" dirty="0" smtClean="0"/>
              <a:t> </a:t>
            </a:r>
            <a:r>
              <a:rPr lang="en-US" dirty="0" err="1" smtClean="0"/>
              <a:t>Qtemat</a:t>
            </a:r>
            <a:endParaRPr lang="en-US" dirty="0" smtClean="0"/>
          </a:p>
          <a:p>
            <a:r>
              <a:rPr lang="en-US" dirty="0" err="1" smtClean="0"/>
              <a:t>Issa</a:t>
            </a:r>
            <a:r>
              <a:rPr lang="en-US" dirty="0" smtClean="0"/>
              <a:t> </a:t>
            </a:r>
            <a:r>
              <a:rPr lang="en-US" dirty="0" err="1" smtClean="0"/>
              <a:t>samardali</a:t>
            </a:r>
            <a:endParaRPr lang="en-US" dirty="0" smtClean="0"/>
          </a:p>
          <a:p>
            <a:r>
              <a:rPr lang="en-US" dirty="0" err="1" smtClean="0"/>
              <a:t>Qusai</a:t>
            </a:r>
            <a:r>
              <a:rPr lang="en-US" dirty="0" smtClean="0"/>
              <a:t> </a:t>
            </a:r>
            <a:r>
              <a:rPr lang="en-US" dirty="0" err="1" smtClean="0"/>
              <a:t>albajawi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7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مستطيل 3"/>
          <p:cNvSpPr/>
          <p:nvPr/>
        </p:nvSpPr>
        <p:spPr>
          <a:xfrm>
            <a:off x="418010" y="485227"/>
            <a:ext cx="11051177" cy="169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Spread :</a:t>
            </a:r>
          </a:p>
          <a:p>
            <a:r>
              <a:rPr lang="en-US" altLang="en-US" dirty="0"/>
              <a:t>1- TC spreads by </a:t>
            </a:r>
            <a:r>
              <a:rPr lang="en-US" altLang="en-US" b="1" dirty="0">
                <a:solidFill>
                  <a:srgbClr val="FF0000"/>
                </a:solidFill>
              </a:rPr>
              <a:t>local extension </a:t>
            </a:r>
            <a:r>
              <a:rPr lang="en-US" altLang="en-US" dirty="0"/>
              <a:t>into the </a:t>
            </a:r>
            <a:r>
              <a:rPr lang="en-US" altLang="en-US" dirty="0" err="1"/>
              <a:t>epididymis</a:t>
            </a:r>
            <a:r>
              <a:rPr lang="en-US" altLang="en-US" dirty="0"/>
              <a:t>, spermatic cord, and rarely, the scrotal wall. </a:t>
            </a:r>
          </a:p>
          <a:p>
            <a:r>
              <a:rPr lang="en-US" altLang="en-US" b="1" dirty="0"/>
              <a:t>2- </a:t>
            </a:r>
            <a:r>
              <a:rPr lang="en-US" altLang="en-US" b="1" dirty="0">
                <a:solidFill>
                  <a:srgbClr val="FF0000"/>
                </a:solidFill>
              </a:rPr>
              <a:t>Lymphatic spread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occurs via the testicular vessels, initially to the </a:t>
            </a:r>
            <a:r>
              <a:rPr lang="en-US" altLang="en-US" b="1" dirty="0" err="1"/>
              <a:t>para</a:t>
            </a:r>
            <a:r>
              <a:rPr lang="en-US" altLang="en-US" b="1" dirty="0"/>
              <a:t>-aortic nodes</a:t>
            </a:r>
            <a:r>
              <a:rPr lang="en-US" altLang="en-US" dirty="0"/>
              <a:t>. Involvement of the </a:t>
            </a:r>
            <a:r>
              <a:rPr lang="en-US" altLang="en-US" dirty="0" err="1"/>
              <a:t>epididymis</a:t>
            </a:r>
            <a:r>
              <a:rPr lang="en-US" altLang="en-US" dirty="0"/>
              <a:t>, spermatic cord, or scrotum may lead to pelvic and inguinal node metastasis. </a:t>
            </a:r>
          </a:p>
          <a:p>
            <a:r>
              <a:rPr lang="en-US" altLang="en-US" b="1" dirty="0"/>
              <a:t>3- </a:t>
            </a:r>
            <a:r>
              <a:rPr lang="en-US" altLang="en-US" b="1" dirty="0" err="1">
                <a:solidFill>
                  <a:srgbClr val="FF0000"/>
                </a:solidFill>
              </a:rPr>
              <a:t>Bloodborne</a:t>
            </a:r>
            <a:r>
              <a:rPr lang="en-US" altLang="en-US" b="1" dirty="0">
                <a:solidFill>
                  <a:srgbClr val="FF0000"/>
                </a:solidFill>
              </a:rPr>
              <a:t> metastasis </a:t>
            </a:r>
            <a:r>
              <a:rPr lang="en-US" altLang="en-US" dirty="0"/>
              <a:t>to the </a:t>
            </a:r>
            <a:r>
              <a:rPr lang="en-US" altLang="en-US" b="1" u="sng" dirty="0">
                <a:solidFill>
                  <a:srgbClr val="00B0F0"/>
                </a:solidFill>
              </a:rPr>
              <a:t>lungs</a:t>
            </a:r>
            <a:r>
              <a:rPr lang="en-US" altLang="en-US" b="1" dirty="0">
                <a:solidFill>
                  <a:srgbClr val="00B0F0"/>
                </a:solidFill>
              </a:rPr>
              <a:t>( most common </a:t>
            </a:r>
            <a:r>
              <a:rPr lang="en-US" altLang="en-US" dirty="0"/>
              <a:t>), liver, and bones is more likely once the disease has breached the tunica </a:t>
            </a:r>
            <a:r>
              <a:rPr lang="en-US" altLang="en-US" dirty="0" err="1"/>
              <a:t>albuginea</a:t>
            </a:r>
            <a:r>
              <a:rPr lang="en-US" altLang="en-US" dirty="0"/>
              <a:t>.</a:t>
            </a:r>
          </a:p>
        </p:txBody>
      </p:sp>
      <p:sp>
        <p:nvSpPr>
          <p:cNvPr id="1048623" name="مستطيل 4"/>
          <p:cNvSpPr/>
          <p:nvPr/>
        </p:nvSpPr>
        <p:spPr>
          <a:xfrm>
            <a:off x="552994" y="2517841"/>
            <a:ext cx="10576560" cy="1424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TNM Staging:</a:t>
            </a:r>
          </a:p>
          <a:p>
            <a:pPr>
              <a:buFont typeface="Wingdings" pitchFamily="2" charset="2"/>
              <a:buChar char="Ø"/>
            </a:pPr>
            <a:r>
              <a:rPr lang="en-US" altLang="en-US" b="1" dirty="0"/>
              <a:t>  Tumor: (pathological) </a:t>
            </a:r>
          </a:p>
          <a:p>
            <a:pPr>
              <a:buFont typeface="Wingdings" pitchFamily="2" charset="2"/>
              <a:buChar char="Ø"/>
            </a:pPr>
            <a:r>
              <a:rPr lang="en-US" altLang="en-US" b="1" dirty="0"/>
              <a:t>  Node: clinical (physical examination, imaging with CT abdomen and chest)</a:t>
            </a:r>
          </a:p>
          <a:p>
            <a:pPr>
              <a:buFont typeface="Wingdings" pitchFamily="2" charset="2"/>
              <a:buChar char="Ø"/>
            </a:pPr>
            <a:r>
              <a:rPr lang="en-US" altLang="en-US" b="1" dirty="0"/>
              <a:t>  Metastasis: involves physical examination, imaging(with CT), and biochemical investigations.</a:t>
            </a:r>
          </a:p>
          <a:p>
            <a:endParaRPr lang="en-US" altLang="en-US" dirty="0"/>
          </a:p>
        </p:txBody>
      </p:sp>
      <p:sp>
        <p:nvSpPr>
          <p:cNvPr id="1048624" name="مستطيل 5"/>
          <p:cNvSpPr/>
          <p:nvPr/>
        </p:nvSpPr>
        <p:spPr>
          <a:xfrm>
            <a:off x="679268" y="3840055"/>
            <a:ext cx="8033657" cy="226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Stage </a:t>
            </a:r>
            <a:r>
              <a:rPr lang="en-US" b="1" u="sng" dirty="0">
                <a:solidFill>
                  <a:srgbClr val="FF0000"/>
                </a:solidFill>
              </a:rPr>
              <a:t>1</a:t>
            </a:r>
            <a:r>
              <a:rPr lang="en-US" dirty="0"/>
              <a:t> disease : </a:t>
            </a:r>
          </a:p>
          <a:p>
            <a:r>
              <a:rPr lang="en-US" dirty="0"/>
              <a:t>   disease limited </a:t>
            </a:r>
            <a:r>
              <a:rPr lang="en-US" b="1" u="sng" dirty="0">
                <a:solidFill>
                  <a:srgbClr val="FF0000"/>
                </a:solidFill>
              </a:rPr>
              <a:t>to the testis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Stage </a:t>
            </a:r>
            <a:r>
              <a:rPr lang="en-US" b="1" u="sng" dirty="0">
                <a:solidFill>
                  <a:srgbClr val="FF0000"/>
                </a:solidFill>
              </a:rPr>
              <a:t>2</a:t>
            </a:r>
            <a:r>
              <a:rPr lang="en-US" dirty="0"/>
              <a:t> disease </a:t>
            </a:r>
          </a:p>
          <a:p>
            <a:pPr>
              <a:spcBef>
                <a:spcPts val="600"/>
              </a:spcBef>
            </a:pPr>
            <a:r>
              <a:rPr lang="en-US" dirty="0"/>
              <a:t>  disease limited </a:t>
            </a:r>
            <a:r>
              <a:rPr lang="en-US" b="1" u="sng" dirty="0">
                <a:solidFill>
                  <a:srgbClr val="FF0000"/>
                </a:solidFill>
              </a:rPr>
              <a:t>to lymph nodes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/>
              <a:t>Stage </a:t>
            </a:r>
            <a:r>
              <a:rPr lang="en-US" b="1" u="sng" dirty="0">
                <a:solidFill>
                  <a:srgbClr val="FF0000"/>
                </a:solidFill>
              </a:rPr>
              <a:t>3</a:t>
            </a:r>
            <a:r>
              <a:rPr lang="en-US" dirty="0"/>
              <a:t> disease </a:t>
            </a:r>
          </a:p>
          <a:p>
            <a:pPr>
              <a:spcBef>
                <a:spcPts val="600"/>
              </a:spcBef>
            </a:pPr>
            <a:r>
              <a:rPr lang="en-US" dirty="0"/>
              <a:t>  disease involves </a:t>
            </a:r>
            <a:r>
              <a:rPr lang="en-US" b="1" u="sng" dirty="0">
                <a:solidFill>
                  <a:srgbClr val="FF0000"/>
                </a:solidFill>
              </a:rPr>
              <a:t>distant areas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48625" name="حبر 1048624"/>
              <p14:cNvContentPartPr/>
              <p14:nvPr/>
            </p14:nvContentPartPr>
            <p14:xfrm>
              <a:off x="7233781" y="1164921"/>
              <a:ext cx="1816274" cy="145733"/>
            </p14:xfrm>
          </p:contentPart>
        </mc:Choice>
        <mc:Fallback xmlns="">
          <p:sp>
            <p:nvSpPr>
              <p:cNvPr id="1048625" name=""/>
              <p:cNvSpPr/>
              <p:nvPr/>
            </p:nvSpPr>
            <p:spPr>
              <a:xfrm>
                <a:off x="7233781" y="1164921"/>
                <a:ext cx="1816274" cy="145733"/>
              </a:xfrm>
            </p:spPr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97168" name="Picture 2" descr="N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09" y="229143"/>
            <a:ext cx="11534501" cy="641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 descr="N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785" y="1211640"/>
            <a:ext cx="9718764" cy="4431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مستطيل 1"/>
          <p:cNvSpPr/>
          <p:nvPr/>
        </p:nvSpPr>
        <p:spPr>
          <a:xfrm>
            <a:off x="757646" y="681169"/>
            <a:ext cx="10189028" cy="391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Seminoma</a:t>
            </a:r>
            <a:r>
              <a:rPr lang="en-US" altLang="en-US" b="1" u="sng" dirty="0">
                <a:solidFill>
                  <a:srgbClr val="FF0000"/>
                </a:solidFill>
              </a:rPr>
              <a:t> :</a:t>
            </a:r>
          </a:p>
          <a:p>
            <a:r>
              <a:rPr lang="en-US" altLang="en-US" dirty="0">
                <a:solidFill>
                  <a:srgbClr val="00B0F0"/>
                </a:solidFill>
              </a:rPr>
              <a:t>Most common germ cell tumor</a:t>
            </a:r>
          </a:p>
          <a:p>
            <a:r>
              <a:rPr lang="en-US" altLang="en-US" dirty="0">
                <a:solidFill>
                  <a:srgbClr val="00B050"/>
                </a:solidFill>
              </a:rPr>
              <a:t>Pure </a:t>
            </a:r>
            <a:r>
              <a:rPr lang="en-US" altLang="en-US" dirty="0" err="1">
                <a:solidFill>
                  <a:srgbClr val="00B050"/>
                </a:solidFill>
              </a:rPr>
              <a:t>seminomas</a:t>
            </a:r>
            <a:r>
              <a:rPr lang="en-US" altLang="en-US" dirty="0">
                <a:solidFill>
                  <a:srgbClr val="00B050"/>
                </a:solidFill>
              </a:rPr>
              <a:t> never secrete AFP</a:t>
            </a:r>
          </a:p>
          <a:p>
            <a:r>
              <a:rPr lang="en-US" altLang="en-US" dirty="0"/>
              <a:t>5-10% secrete HCG (usually classic)</a:t>
            </a:r>
          </a:p>
          <a:p>
            <a:r>
              <a:rPr lang="en-US" altLang="en-US" dirty="0"/>
              <a:t>At diagnosis:</a:t>
            </a:r>
          </a:p>
          <a:p>
            <a:pPr lvl="1"/>
            <a:r>
              <a:rPr lang="en-US" altLang="en-US" dirty="0"/>
              <a:t> 65-75% confined to the testis</a:t>
            </a:r>
          </a:p>
          <a:p>
            <a:pPr lvl="1"/>
            <a:r>
              <a:rPr lang="en-US" altLang="en-US" dirty="0"/>
              <a:t>10-15% with regional retroperitoneal nodes</a:t>
            </a:r>
          </a:p>
          <a:p>
            <a:pPr lvl="1"/>
            <a:r>
              <a:rPr lang="en-US" altLang="en-US" dirty="0"/>
              <a:t>5-10% with advanced </a:t>
            </a:r>
            <a:r>
              <a:rPr lang="en-US" altLang="en-US" dirty="0" err="1"/>
              <a:t>juxtorenal</a:t>
            </a:r>
            <a:r>
              <a:rPr lang="en-US" altLang="en-US" dirty="0"/>
              <a:t> or visceral disease</a:t>
            </a:r>
          </a:p>
          <a:p>
            <a:pPr lvl="1"/>
            <a:r>
              <a:rPr lang="en-US" altLang="en-US" dirty="0"/>
              <a:t>Types of </a:t>
            </a:r>
            <a:r>
              <a:rPr lang="en-US" altLang="en-US" dirty="0" err="1"/>
              <a:t>seminoma</a:t>
            </a:r>
            <a:r>
              <a:rPr lang="en-US" altLang="en-US" dirty="0"/>
              <a:t> :</a:t>
            </a:r>
          </a:p>
          <a:p>
            <a:pPr lvl="1"/>
            <a:r>
              <a:rPr lang="en-US" altLang="en-US" dirty="0"/>
              <a:t>1- classic (82-85%)   : on age 30s </a:t>
            </a:r>
          </a:p>
          <a:p>
            <a:pPr lvl="1"/>
            <a:r>
              <a:rPr lang="en-US" altLang="en-US" dirty="0"/>
              <a:t>2-anaplastic (5-10%)   : </a:t>
            </a:r>
          </a:p>
          <a:p>
            <a:pPr lvl="1"/>
            <a:r>
              <a:rPr lang="en-US" altLang="en-US" dirty="0"/>
              <a:t>3-spermatocytic (2-12%) : in older population , low metastasis potential</a:t>
            </a:r>
          </a:p>
          <a:p>
            <a:pPr lvl="1"/>
            <a:r>
              <a:rPr lang="en-US" altLang="en-US" sz="2400" b="1" u="sng" dirty="0">
                <a:solidFill>
                  <a:srgbClr val="FF00FF"/>
                </a:solidFill>
              </a:rPr>
              <a:t>“ fried egg “ appearance </a:t>
            </a:r>
            <a:r>
              <a:rPr lang="en-US" altLang="en-US" dirty="0"/>
              <a:t>. </a:t>
            </a:r>
          </a:p>
          <a:p>
            <a:endParaRPr lang="en-US" altLang="en-US" dirty="0"/>
          </a:p>
        </p:txBody>
      </p:sp>
      <p:pic>
        <p:nvPicPr>
          <p:cNvPr id="2097170" name="Picture 2" descr="N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8892" y="600892"/>
            <a:ext cx="2281294" cy="2808513"/>
          </a:xfrm>
          <a:prstGeom prst="rect">
            <a:avLst/>
          </a:prstGeom>
          <a:noFill/>
        </p:spPr>
      </p:pic>
      <p:pic>
        <p:nvPicPr>
          <p:cNvPr id="2097171" name="Picture 7" descr="sem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4948" y="4567333"/>
            <a:ext cx="2586446" cy="1683243"/>
          </a:xfrm>
          <a:prstGeom prst="rect">
            <a:avLst/>
          </a:prstGeom>
        </p:spPr>
      </p:pic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069" y="4545874"/>
            <a:ext cx="2490652" cy="171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6738" y="4480561"/>
            <a:ext cx="2808972" cy="191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مربع نص 1"/>
          <p:cNvSpPr txBox="1"/>
          <p:nvPr/>
        </p:nvSpPr>
        <p:spPr>
          <a:xfrm>
            <a:off x="927463" y="300447"/>
            <a:ext cx="4807131" cy="11582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Treatment of </a:t>
            </a:r>
            <a:r>
              <a:rPr lang="en-US" dirty="0" err="1"/>
              <a:t>seminoma</a:t>
            </a:r>
            <a:r>
              <a:rPr lang="en-US" dirty="0"/>
              <a:t> :</a:t>
            </a:r>
          </a:p>
          <a:p>
            <a:r>
              <a:rPr lang="en-US" dirty="0"/>
              <a:t>1- radical inguinal </a:t>
            </a:r>
            <a:r>
              <a:rPr lang="en-US" dirty="0" err="1"/>
              <a:t>orchiectomy</a:t>
            </a:r>
            <a:r>
              <a:rPr lang="en-US" dirty="0"/>
              <a:t> .</a:t>
            </a:r>
          </a:p>
          <a:p>
            <a:r>
              <a:rPr lang="en-US" dirty="0"/>
              <a:t>2- radiotherapy . </a:t>
            </a:r>
          </a:p>
          <a:p>
            <a:endParaRPr lang="ar-JO" dirty="0"/>
          </a:p>
        </p:txBody>
      </p:sp>
      <p:sp>
        <p:nvSpPr>
          <p:cNvPr id="1048629" name="مستطيل 2"/>
          <p:cNvSpPr/>
          <p:nvPr/>
        </p:nvSpPr>
        <p:spPr>
          <a:xfrm>
            <a:off x="7894319" y="171884"/>
            <a:ext cx="3222172" cy="1691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Radical inguinal </a:t>
            </a:r>
            <a:r>
              <a:rPr lang="en-US" altLang="en-US" b="1" u="sng" dirty="0" err="1">
                <a:solidFill>
                  <a:srgbClr val="FF0000"/>
                </a:solidFill>
              </a:rPr>
              <a:t>orchiectomy</a:t>
            </a:r>
            <a:r>
              <a:rPr lang="en-US" altLang="en-US" b="1" u="sng" dirty="0">
                <a:solidFill>
                  <a:srgbClr val="FF0000"/>
                </a:solidFill>
              </a:rPr>
              <a:t> :</a:t>
            </a:r>
          </a:p>
          <a:p>
            <a:r>
              <a:rPr lang="en-US" altLang="en-US" dirty="0"/>
              <a:t>Inguinal approach</a:t>
            </a:r>
          </a:p>
          <a:p>
            <a:r>
              <a:rPr lang="en-US" altLang="en-US" dirty="0"/>
              <a:t>Avoid seeding the scrotum and disrupting </a:t>
            </a:r>
            <a:r>
              <a:rPr lang="en-US" altLang="en-US" dirty="0" err="1"/>
              <a:t>lymphatics</a:t>
            </a:r>
            <a:endParaRPr lang="en-US" altLang="en-US" dirty="0"/>
          </a:p>
          <a:p>
            <a:r>
              <a:rPr lang="en-US" altLang="en-US" dirty="0"/>
              <a:t>Wait 5 half lives before rechecking markers</a:t>
            </a:r>
          </a:p>
        </p:txBody>
      </p:sp>
      <p:pic>
        <p:nvPicPr>
          <p:cNvPr id="2097174" name="Picture 7" descr="or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80441" y="0"/>
            <a:ext cx="2217193" cy="1862553"/>
          </a:xfrm>
        </p:spPr>
      </p:pic>
      <p:graphicFrame>
        <p:nvGraphicFramePr>
          <p:cNvPr id="4194305" name="عنصر نائب للمحتوى 6"/>
          <p:cNvGraphicFramePr>
            <a:graphicFrameLocks/>
          </p:cNvGraphicFramePr>
          <p:nvPr/>
        </p:nvGraphicFramePr>
        <p:xfrm>
          <a:off x="668382" y="1878874"/>
          <a:ext cx="8229600" cy="377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902">
                <a:tc>
                  <a:txBody>
                    <a:bodyPr/>
                    <a:lstStyle/>
                    <a:p>
                      <a:r>
                        <a:rPr lang="en-US" sz="1800" dirty="0" err="1"/>
                        <a:t>Tis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Carcinoma in situ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r>
                        <a:rPr lang="en-US" sz="1800" dirty="0"/>
                        <a:t>T1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Localized to tunica </a:t>
                      </a:r>
                      <a:r>
                        <a:rPr lang="en-US" sz="1800" dirty="0" err="1"/>
                        <a:t>albugina</a:t>
                      </a:r>
                      <a:endParaRPr lang="en-US" sz="1800" dirty="0"/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188">
                <a:tc>
                  <a:txBody>
                    <a:bodyPr/>
                    <a:lstStyle/>
                    <a:p>
                      <a:r>
                        <a:rPr lang="en-US" sz="1800" dirty="0"/>
                        <a:t>T2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Invading tunica </a:t>
                      </a:r>
                      <a:r>
                        <a:rPr lang="en-US" sz="1800" dirty="0" err="1"/>
                        <a:t>albugina</a:t>
                      </a:r>
                      <a:r>
                        <a:rPr lang="en-US" sz="1800" dirty="0"/>
                        <a:t> &amp; </a:t>
                      </a:r>
                      <a:r>
                        <a:rPr lang="en-US" sz="1800" dirty="0" err="1"/>
                        <a:t>epididymis</a:t>
                      </a:r>
                      <a:r>
                        <a:rPr lang="en-US" sz="1800" dirty="0"/>
                        <a:t> &amp; showing vascular or lymphatic involvement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r>
                        <a:rPr lang="en-US" sz="1800" dirty="0"/>
                        <a:t>T3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 spermatic cord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r>
                        <a:rPr lang="en-US" sz="1800" dirty="0"/>
                        <a:t>T4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Invading the scrotum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188">
                <a:tc>
                  <a:txBody>
                    <a:bodyPr/>
                    <a:lstStyle/>
                    <a:p>
                      <a:r>
                        <a:rPr lang="en-US" sz="1800" dirty="0"/>
                        <a:t>N1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Lymph node mass or multiple lymph node masses ≤ 2 cm in greatest dimension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188">
                <a:tc>
                  <a:txBody>
                    <a:bodyPr/>
                    <a:lstStyle/>
                    <a:p>
                      <a:r>
                        <a:rPr lang="en-US" sz="1800" dirty="0"/>
                        <a:t>N2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Lymph node mass or multiple lymph node masses &gt;2 cm but ≤ 5 cm in greatest dimension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902">
                <a:tc>
                  <a:txBody>
                    <a:bodyPr/>
                    <a:lstStyle/>
                    <a:p>
                      <a:r>
                        <a:rPr lang="en-US" sz="1800" dirty="0"/>
                        <a:t>N3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Lymph node mass &gt;5 cm in greatest dimension</a:t>
                      </a:r>
                    </a:p>
                  </a:txBody>
                  <a:tcPr marT="45728" marB="45728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194306" name="جدول 5"/>
          <p:cNvGraphicFramePr>
            <a:graphicFrameLocks noGrp="1"/>
          </p:cNvGraphicFramePr>
          <p:nvPr/>
        </p:nvGraphicFramePr>
        <p:xfrm>
          <a:off x="696685" y="5668645"/>
          <a:ext cx="830580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0484">
                <a:tc>
                  <a:txBody>
                    <a:bodyPr/>
                    <a:lstStyle/>
                    <a:p>
                      <a:r>
                        <a:rPr lang="en-US" sz="1800" dirty="0"/>
                        <a:t>M1a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Nonregional</a:t>
                      </a:r>
                      <a:r>
                        <a:rPr lang="en-US" sz="1800" dirty="0"/>
                        <a:t>  </a:t>
                      </a:r>
                      <a:r>
                        <a:rPr lang="en-US" sz="1800" dirty="0" err="1"/>
                        <a:t>ln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mets</a:t>
                      </a:r>
                      <a:r>
                        <a:rPr lang="en-US" sz="1800" baseline="0" dirty="0"/>
                        <a:t> or </a:t>
                      </a:r>
                      <a:r>
                        <a:rPr lang="en-US" sz="1800" dirty="0"/>
                        <a:t>pulmonary </a:t>
                      </a:r>
                      <a:r>
                        <a:rPr lang="en-US" sz="1800" dirty="0" err="1"/>
                        <a:t>mets</a:t>
                      </a:r>
                      <a:endParaRPr lang="en-US" sz="1800" dirty="0"/>
                    </a:p>
                  </a:txBody>
                  <a:tcPr marT="45749" marB="4574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991">
                <a:tc>
                  <a:txBody>
                    <a:bodyPr/>
                    <a:lstStyle/>
                    <a:p>
                      <a:r>
                        <a:rPr lang="en-US" sz="1800" dirty="0"/>
                        <a:t>M1b</a:t>
                      </a:r>
                    </a:p>
                  </a:txBody>
                  <a:tcPr marT="45749" marB="4574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Other distant </a:t>
                      </a:r>
                      <a:r>
                        <a:rPr lang="en-US" sz="1800" dirty="0" err="1"/>
                        <a:t>mets</a:t>
                      </a:r>
                      <a:endParaRPr lang="en-US" sz="1800" dirty="0"/>
                    </a:p>
                  </a:txBody>
                  <a:tcPr marT="45749" marB="4574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48630" name="مربع نص 1048629"/>
          <p:cNvSpPr txBox="1"/>
          <p:nvPr/>
        </p:nvSpPr>
        <p:spPr>
          <a:xfrm>
            <a:off x="9002485" y="2125980"/>
            <a:ext cx="3066297" cy="3025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ar" sz="2800" b="1" u="sng">
                <a:solidFill>
                  <a:srgbClr val="FF0000"/>
                </a:solidFill>
                <a:effectLst/>
              </a:rPr>
              <a:t>Radical inguinal </a:t>
            </a:r>
            <a:r>
              <a:rPr lang="en-US" altLang="ar" sz="2800" b="1" u="sng">
                <a:solidFill>
                  <a:srgbClr val="FF0000"/>
                </a:solidFill>
              </a:rPr>
              <a:t>orciectomy</a:t>
            </a:r>
            <a:r>
              <a:rPr lang="en-US" altLang="ar" sz="2800">
                <a:solidFill>
                  <a:srgbClr val="000000"/>
                </a:solidFill>
              </a:rPr>
              <a:t> :</a:t>
            </a:r>
            <a:endParaRPr lang="x-none" sz="2800">
              <a:solidFill>
                <a:srgbClr val="000000"/>
              </a:solidFill>
            </a:endParaRPr>
          </a:p>
          <a:p>
            <a:r>
              <a:rPr lang="en-US" altLang="ar" sz="2800">
                <a:solidFill>
                  <a:srgbClr val="000000"/>
                </a:solidFill>
              </a:rPr>
              <a:t>Surgical removal of spermatic cord and testicle through inguinal canal </a:t>
            </a:r>
            <a:endParaRPr lang="x-none" sz="2800">
              <a:solidFill>
                <a:srgbClr val="000000"/>
              </a:solidFill>
            </a:endParaRPr>
          </a:p>
        </p:txBody>
      </p:sp>
      <p:sp>
        <p:nvSpPr>
          <p:cNvPr id="1048631" name="مربع نص 1048630"/>
          <p:cNvSpPr txBox="1"/>
          <p:nvPr/>
        </p:nvSpPr>
        <p:spPr>
          <a:xfrm>
            <a:off x="4096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x-none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مستطيل 3"/>
          <p:cNvSpPr/>
          <p:nvPr/>
        </p:nvSpPr>
        <p:spPr>
          <a:xfrm>
            <a:off x="474617" y="403231"/>
            <a:ext cx="8682446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NSGCT :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1- Yolk Sac  (Infantile </a:t>
            </a:r>
            <a:r>
              <a:rPr lang="en-US" altLang="en-US" sz="2800" dirty="0" err="1">
                <a:solidFill>
                  <a:srgbClr val="FF0000"/>
                </a:solidFill>
              </a:rPr>
              <a:t>embryonal</a:t>
            </a:r>
            <a:r>
              <a:rPr lang="en-US" altLang="en-US" sz="2800" dirty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Peak age: infants and children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Also may spread </a:t>
            </a:r>
            <a:r>
              <a:rPr lang="en-US" altLang="en-US" dirty="0" err="1"/>
              <a:t>hematogenously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Secretes AFB and B-HCG</a:t>
            </a:r>
          </a:p>
          <a:p>
            <a:pPr lvl="1">
              <a:lnSpc>
                <a:spcPct val="90000"/>
              </a:lnSpc>
            </a:pPr>
            <a:r>
              <a:rPr lang="en-US" altLang="en-US" b="1" u="sng" dirty="0">
                <a:solidFill>
                  <a:srgbClr val="00B050"/>
                </a:solidFill>
              </a:rPr>
              <a:t>MOST COMMON TUMOR IN INFANTS AND CHILDREN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Epithelial like cells arranged in glands with vacuolated cytoplasm</a:t>
            </a:r>
          </a:p>
          <a:p>
            <a:pPr lvl="1">
              <a:lnSpc>
                <a:spcPct val="90000"/>
              </a:lnSpc>
            </a:pPr>
            <a:r>
              <a:rPr lang="en-US" altLang="en-US" b="1" u="sng" dirty="0">
                <a:solidFill>
                  <a:srgbClr val="FF00FF"/>
                </a:solidFill>
              </a:rPr>
              <a:t>( SCHILLER-DUVAL bodies )</a:t>
            </a:r>
          </a:p>
        </p:txBody>
      </p:sp>
      <p:pic>
        <p:nvPicPr>
          <p:cNvPr id="2097175" name="Picture 13" descr="yolk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1219" y="666206"/>
            <a:ext cx="4271147" cy="2220686"/>
          </a:xfrm>
          <a:prstGeom prst="rect">
            <a:avLst/>
          </a:prstGeom>
        </p:spPr>
      </p:pic>
      <p:sp>
        <p:nvSpPr>
          <p:cNvPr id="1048633" name="مستطيل 5"/>
          <p:cNvSpPr/>
          <p:nvPr/>
        </p:nvSpPr>
        <p:spPr>
          <a:xfrm>
            <a:off x="496388" y="3393521"/>
            <a:ext cx="7981405" cy="218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2- </a:t>
            </a:r>
            <a:r>
              <a:rPr lang="en-US" altLang="en-US" sz="2800" dirty="0" err="1">
                <a:solidFill>
                  <a:srgbClr val="FF0000"/>
                </a:solidFill>
              </a:rPr>
              <a:t>Choriocarcinoma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Peak age 20-30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u="sng" dirty="0">
                <a:solidFill>
                  <a:srgbClr val="00B050"/>
                </a:solidFill>
              </a:rPr>
              <a:t>Worst prognosis of all testis tumors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Hematogenous</a:t>
            </a:r>
            <a:r>
              <a:rPr lang="en-US" altLang="en-US" dirty="0"/>
              <a:t> spread (especially to lungs)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>
                <a:solidFill>
                  <a:srgbClr val="7030A0"/>
                </a:solidFill>
              </a:rPr>
              <a:t>Always secrete B-HCG (100%)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Central hemorrhage, </a:t>
            </a:r>
            <a:r>
              <a:rPr lang="en-US" altLang="en-US" b="1" u="sng" dirty="0" err="1">
                <a:solidFill>
                  <a:srgbClr val="00B0F0"/>
                </a:solidFill>
              </a:rPr>
              <a:t>syncytiotrophoblasts</a:t>
            </a:r>
            <a:r>
              <a:rPr lang="en-US" altLang="en-US" dirty="0"/>
              <a:t> (</a:t>
            </a:r>
            <a:r>
              <a:rPr lang="en-US" altLang="en-US" dirty="0" err="1"/>
              <a:t>eosinophilic</a:t>
            </a:r>
            <a:r>
              <a:rPr lang="en-US" altLang="en-US" dirty="0"/>
              <a:t> cytoplasm) and </a:t>
            </a:r>
            <a:r>
              <a:rPr lang="en-US" altLang="en-US" b="1" u="sng" dirty="0" err="1">
                <a:solidFill>
                  <a:srgbClr val="00B0F0"/>
                </a:solidFill>
              </a:rPr>
              <a:t>cytotrophoblasts</a:t>
            </a:r>
            <a:r>
              <a:rPr lang="en-US" altLang="en-US" b="1" u="sng" dirty="0">
                <a:solidFill>
                  <a:srgbClr val="00B0F0"/>
                </a:solidFill>
              </a:rPr>
              <a:t> </a:t>
            </a:r>
            <a:r>
              <a:rPr lang="en-US" altLang="en-US" dirty="0"/>
              <a:t>(closely packed, clear cytoplasm, single nuclei)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20971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8195" y="3797413"/>
            <a:ext cx="3984171" cy="220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مستطيل 3"/>
          <p:cNvSpPr/>
          <p:nvPr/>
        </p:nvSpPr>
        <p:spPr>
          <a:xfrm>
            <a:off x="731520" y="918662"/>
            <a:ext cx="10162904" cy="166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u="sng" dirty="0">
                <a:solidFill>
                  <a:srgbClr val="FF0000"/>
                </a:solidFill>
              </a:rPr>
              <a:t>3-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Teratoma</a:t>
            </a:r>
            <a:endParaRPr lang="en-US" altLang="en-US" sz="2800" b="1" u="sng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Peak age 25-35</a:t>
            </a:r>
          </a:p>
          <a:p>
            <a:pPr lvl="1">
              <a:lnSpc>
                <a:spcPct val="90000"/>
              </a:lnSpc>
            </a:pPr>
            <a:r>
              <a:rPr lang="en-US" altLang="en-US" b="1" u="sng" dirty="0">
                <a:solidFill>
                  <a:srgbClr val="00B050"/>
                </a:solidFill>
              </a:rPr>
              <a:t>Poor response to chemotherapy and XRT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Pure forms should not secrete AFB or B-HCG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Can arise from malignant transformation after chemotherapy for NSGCT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Contains all </a:t>
            </a:r>
            <a:r>
              <a:rPr lang="en-US" altLang="en-US" b="1" u="sng" dirty="0">
                <a:solidFill>
                  <a:srgbClr val="00B0F0"/>
                </a:solidFill>
              </a:rPr>
              <a:t>3 germ layers </a:t>
            </a:r>
            <a:r>
              <a:rPr lang="en-US" altLang="en-US" dirty="0"/>
              <a:t>in the mature form and is undifferentiated in immature form</a:t>
            </a:r>
          </a:p>
        </p:txBody>
      </p:sp>
      <p:pic>
        <p:nvPicPr>
          <p:cNvPr id="2097177" name="Picture 6" descr="teritom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758645" y="548641"/>
            <a:ext cx="2529390" cy="1570899"/>
          </a:xfrm>
          <a:prstGeom prst="rect">
            <a:avLst/>
          </a:prstGeom>
        </p:spPr>
      </p:pic>
      <p:sp>
        <p:nvSpPr>
          <p:cNvPr id="1048635" name="مستطيل 5"/>
          <p:cNvSpPr/>
          <p:nvPr/>
        </p:nvSpPr>
        <p:spPr>
          <a:xfrm>
            <a:off x="957943" y="3291227"/>
            <a:ext cx="6096000" cy="1428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u="sng" dirty="0">
                <a:solidFill>
                  <a:srgbClr val="FF0000"/>
                </a:solidFill>
              </a:rPr>
              <a:t>4-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Embryonal</a:t>
            </a:r>
            <a:endParaRPr lang="en-US" altLang="en-US" sz="2800" b="1" u="sng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Peak age 25-35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May secrete both AFP and B-HCG</a:t>
            </a:r>
          </a:p>
          <a:p>
            <a:pPr lvl="1">
              <a:lnSpc>
                <a:spcPct val="90000"/>
              </a:lnSpc>
            </a:pPr>
            <a:r>
              <a:rPr lang="en-US" altLang="en-US" dirty="0" err="1"/>
              <a:t>Epitheloid</a:t>
            </a:r>
            <a:r>
              <a:rPr lang="en-US" altLang="en-US" dirty="0"/>
              <a:t> cells in glands or tubules with pale cytoplasm, 1+ nucleoli and giant cells</a:t>
            </a:r>
          </a:p>
        </p:txBody>
      </p:sp>
      <p:pic>
        <p:nvPicPr>
          <p:cNvPr id="2097178" name="Picture 5" descr="embryon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33359" y="3631473"/>
            <a:ext cx="2643051" cy="1580607"/>
          </a:xfrm>
          <a:prstGeom prst="rect">
            <a:avLst/>
          </a:prstGeom>
        </p:spPr>
      </p:pic>
      <p:pic>
        <p:nvPicPr>
          <p:cNvPr id="20971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7259" y="5000047"/>
            <a:ext cx="3997234" cy="149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مستطيل 4"/>
          <p:cNvSpPr/>
          <p:nvPr/>
        </p:nvSpPr>
        <p:spPr>
          <a:xfrm>
            <a:off x="457198" y="261207"/>
            <a:ext cx="10972802" cy="370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ts val="930"/>
              </a:spcBef>
            </a:pPr>
            <a:r>
              <a:rPr lang="en-US" altLang="en-US" b="1" u="sng" dirty="0">
                <a:solidFill>
                  <a:srgbClr val="FF0000"/>
                </a:solidFill>
              </a:rPr>
              <a:t>Treatment of stage 1 :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b="1" u="sng" dirty="0">
                <a:solidFill>
                  <a:srgbClr val="FF0000"/>
                </a:solidFill>
              </a:rPr>
              <a:t>1- RPLND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dirty="0"/>
              <a:t>- Retroperitoneal lymph</a:t>
            </a:r>
            <a:r>
              <a:rPr lang="en-US" altLang="ar" dirty="0"/>
              <a:t>adenopsthy</a:t>
            </a:r>
            <a:r>
              <a:rPr lang="en-US" altLang="en-US" dirty="0"/>
              <a:t> is usually the </a:t>
            </a:r>
            <a:r>
              <a:rPr lang="en-US" altLang="en-US" b="1" u="sng" dirty="0">
                <a:solidFill>
                  <a:srgbClr val="FF0000"/>
                </a:solidFill>
              </a:rPr>
              <a:t>first and only evidence </a:t>
            </a:r>
            <a:r>
              <a:rPr lang="en-US" altLang="en-US" dirty="0"/>
              <a:t>of </a:t>
            </a:r>
            <a:r>
              <a:rPr lang="en-US" altLang="en-US" dirty="0" err="1"/>
              <a:t>extragonadal</a:t>
            </a:r>
            <a:r>
              <a:rPr lang="en-US" altLang="en-US" dirty="0"/>
              <a:t> metastasis of NSGCT .</a:t>
            </a:r>
            <a:endParaRPr lang="en-US" alt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640080" lvl="1" indent="-320040">
              <a:spcBef>
                <a:spcPts val="930"/>
              </a:spcBef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B050"/>
                </a:solidFill>
              </a:rPr>
              <a:t>Allows for more accurate staging .</a:t>
            </a:r>
          </a:p>
          <a:p>
            <a:pPr marL="960120" lvl="2" indent="-320040">
              <a:spcBef>
                <a:spcPts val="930"/>
              </a:spcBef>
            </a:pPr>
            <a:r>
              <a:rPr lang="en-US" altLang="en-US" dirty="0"/>
              <a:t>30% clinical stage I is pathologic stage II</a:t>
            </a:r>
          </a:p>
          <a:p>
            <a:pPr marL="640080" lvl="1" indent="-320040">
              <a:spcBef>
                <a:spcPts val="930"/>
              </a:spcBef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00B050"/>
                </a:solidFill>
              </a:rPr>
              <a:t>Definitive treatment for N1 </a:t>
            </a:r>
            <a:r>
              <a:rPr lang="en-US" altLang="en-US" dirty="0"/>
              <a:t>.</a:t>
            </a:r>
          </a:p>
          <a:p>
            <a:pPr marL="960120" lvl="2" indent="-320040">
              <a:spcBef>
                <a:spcPts val="930"/>
              </a:spcBef>
            </a:pPr>
            <a:r>
              <a:rPr lang="en-US" altLang="en-US" dirty="0"/>
              <a:t>N2 will need post RPLND chemotherapy</a:t>
            </a:r>
          </a:p>
          <a:p>
            <a:pPr marL="640080" lvl="1" indent="-320040">
              <a:spcBef>
                <a:spcPts val="930"/>
              </a:spcBef>
            </a:pPr>
            <a:r>
              <a:rPr lang="en-US" altLang="en-US" dirty="0"/>
              <a:t>Relapse rate 5-13% (5-10% outside of RPLND field: primarily in the lungs)</a:t>
            </a:r>
          </a:p>
          <a:p>
            <a:pPr marL="640080" lvl="1" indent="-320040">
              <a:spcBef>
                <a:spcPts val="930"/>
              </a:spcBef>
            </a:pPr>
            <a:r>
              <a:rPr lang="en-US" altLang="en-US" b="1" u="sng" dirty="0">
                <a:solidFill>
                  <a:srgbClr val="00B0F0"/>
                </a:solidFill>
              </a:rPr>
              <a:t>Treat relapses with chemotherapy</a:t>
            </a:r>
          </a:p>
        </p:txBody>
      </p:sp>
      <p:sp>
        <p:nvSpPr>
          <p:cNvPr id="1048637" name="مستطيل 2"/>
          <p:cNvSpPr/>
          <p:nvPr/>
        </p:nvSpPr>
        <p:spPr>
          <a:xfrm>
            <a:off x="326572" y="4896381"/>
            <a:ext cx="11129554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altLang="en-US" b="1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2- Chemotherapy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Traditionally not used for </a:t>
            </a:r>
            <a:r>
              <a:rPr lang="en-US" altLang="en-US" b="1" dirty="0">
                <a:solidFill>
                  <a:srgbClr val="7030A0"/>
                </a:solidFill>
              </a:rPr>
              <a:t>lower stages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2 cycles of BEP</a:t>
            </a:r>
            <a:r>
              <a:rPr lang="en-US" altLang="en-US" sz="1600" dirty="0"/>
              <a:t>(</a:t>
            </a:r>
            <a:r>
              <a:rPr lang="en-US" altLang="en-US" sz="1600" dirty="0" err="1"/>
              <a:t>bleomycin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etoposide</a:t>
            </a:r>
            <a:r>
              <a:rPr lang="en-US" altLang="en-US" sz="1600" dirty="0"/>
              <a:t>, platinum).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Added advantage of treating </a:t>
            </a:r>
            <a:r>
              <a:rPr lang="en-US" altLang="en-US" b="1" dirty="0">
                <a:solidFill>
                  <a:srgbClr val="7030A0"/>
                </a:solidFill>
              </a:rPr>
              <a:t>metastatic disease</a:t>
            </a:r>
            <a:r>
              <a:rPr lang="en-US" altLang="en-US" dirty="0"/>
              <a:t> that RPLND misses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Initial data promising but long term unconfirmed</a:t>
            </a:r>
          </a:p>
        </p:txBody>
      </p:sp>
      <p:sp>
        <p:nvSpPr>
          <p:cNvPr id="1048638" name="مستطيل 3"/>
          <p:cNvSpPr/>
          <p:nvPr/>
        </p:nvSpPr>
        <p:spPr>
          <a:xfrm>
            <a:off x="448491" y="3761643"/>
            <a:ext cx="6096000" cy="13715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u="sng" dirty="0">
                <a:solidFill>
                  <a:srgbClr val="FF0000"/>
                </a:solidFill>
              </a:rPr>
              <a:t>RPLND 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Major morbidity is </a:t>
            </a:r>
            <a:r>
              <a:rPr lang="en-US" altLang="en-US" b="1" dirty="0">
                <a:solidFill>
                  <a:srgbClr val="FF0000"/>
                </a:solidFill>
              </a:rPr>
              <a:t>ejaculatory dysfunction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B0F0"/>
                </a:solidFill>
              </a:rPr>
              <a:t>Modified nerve sparing RPLND</a:t>
            </a:r>
            <a:r>
              <a:rPr lang="en-US" altLang="en-US" dirty="0"/>
              <a:t> preserves function in  90-99%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/>
              <a:t>Identify the sympathetic nerves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/>
              <a:t>Dissection is limited to below the level of the IMA on the </a:t>
            </a:r>
            <a:r>
              <a:rPr lang="en-US" altLang="en-US" sz="1200" dirty="0" err="1"/>
              <a:t>ipsilateral</a:t>
            </a:r>
            <a:r>
              <a:rPr lang="en-US" altLang="en-US" sz="1200" dirty="0"/>
              <a:t> side only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مستطيل 1"/>
          <p:cNvSpPr/>
          <p:nvPr/>
        </p:nvSpPr>
        <p:spPr>
          <a:xfrm>
            <a:off x="613953" y="472726"/>
            <a:ext cx="10463350" cy="497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ts val="930"/>
              </a:spcBef>
            </a:pPr>
            <a:r>
              <a:rPr lang="en-US" altLang="en-US" b="1" u="sng" dirty="0">
                <a:solidFill>
                  <a:srgbClr val="FF0000"/>
                </a:solidFill>
              </a:rPr>
              <a:t>Surveillance :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b="1" dirty="0"/>
              <a:t>Surveillance requires the following: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b="1" u="sng" dirty="0">
                <a:solidFill>
                  <a:srgbClr val="00B0F0"/>
                </a:solidFill>
              </a:rPr>
              <a:t>1- Year 1: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b="1" dirty="0"/>
              <a:t> monthly clinic visit, serum markers and chest X-ray, abdominal CT – months 3 and 12 .</a:t>
            </a:r>
          </a:p>
          <a:p>
            <a:pPr marL="320040" indent="-320040">
              <a:spcBef>
                <a:spcPts val="930"/>
              </a:spcBef>
            </a:pPr>
            <a:endParaRPr lang="en-US" altLang="en-US" b="1" dirty="0"/>
          </a:p>
          <a:p>
            <a:pPr marL="320040" indent="-320040">
              <a:spcBef>
                <a:spcPts val="930"/>
              </a:spcBef>
            </a:pPr>
            <a:r>
              <a:rPr lang="en-US" altLang="en-US" b="1" u="sng" dirty="0">
                <a:solidFill>
                  <a:srgbClr val="00B0F0"/>
                </a:solidFill>
              </a:rPr>
              <a:t>2- Year 2: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b="1" dirty="0"/>
              <a:t> 2-monthly clinic visit with serum markers and chest X-ray, abdominal CT –months 24 .</a:t>
            </a:r>
          </a:p>
          <a:p>
            <a:pPr marL="320040" indent="-320040">
              <a:spcBef>
                <a:spcPts val="930"/>
              </a:spcBef>
            </a:pPr>
            <a:endParaRPr lang="en-US" altLang="en-US" b="1" dirty="0"/>
          </a:p>
          <a:p>
            <a:pPr marL="320040" indent="-320040">
              <a:spcBef>
                <a:spcPts val="930"/>
              </a:spcBef>
            </a:pPr>
            <a:r>
              <a:rPr lang="en-US" altLang="en-US" b="1" u="sng" dirty="0">
                <a:solidFill>
                  <a:srgbClr val="00B0F0"/>
                </a:solidFill>
              </a:rPr>
              <a:t>3- Years 3, 4, and 5</a:t>
            </a:r>
            <a:r>
              <a:rPr lang="en-US" altLang="en-US" b="1" dirty="0"/>
              <a:t>: 3-monthly clinic visit, serum markers, and chest x-ray .</a:t>
            </a:r>
          </a:p>
          <a:p>
            <a:pPr marL="320040" indent="-320040">
              <a:spcBef>
                <a:spcPts val="930"/>
              </a:spcBef>
            </a:pPr>
            <a:endParaRPr lang="en-US" altLang="en-US" b="1" dirty="0"/>
          </a:p>
          <a:p>
            <a:pPr marL="320040" indent="-320040">
              <a:spcBef>
                <a:spcPts val="930"/>
              </a:spcBef>
            </a:pPr>
            <a:r>
              <a:rPr lang="en-US" altLang="en-US" b="1" u="sng" dirty="0">
                <a:solidFill>
                  <a:srgbClr val="00B0F0"/>
                </a:solidFill>
              </a:rPr>
              <a:t>4- Annual clinic visit</a:t>
            </a:r>
            <a:r>
              <a:rPr lang="en-US" altLang="en-US" b="1" dirty="0"/>
              <a:t>, serum markers, and chest X-ray thereafter to 10y</a:t>
            </a:r>
          </a:p>
          <a:p>
            <a:pPr marL="320040" indent="-320040">
              <a:spcBef>
                <a:spcPts val="930"/>
              </a:spcBef>
            </a:pPr>
            <a:endParaRPr lang="en-US" altLang="en-US" b="1" dirty="0"/>
          </a:p>
          <a:p>
            <a:pPr marL="320040" indent="-320040">
              <a:spcBef>
                <a:spcPts val="930"/>
              </a:spcBef>
            </a:pPr>
            <a:r>
              <a:rPr lang="en-US" altLang="en-US" b="1" dirty="0"/>
              <a:t>Relapse rate 25% and usually occurs in first 8-10 months (commonly outside of the </a:t>
            </a:r>
            <a:r>
              <a:rPr lang="en-US" altLang="en-US" b="1" dirty="0" err="1"/>
              <a:t>retroperitoneum</a:t>
            </a:r>
            <a:r>
              <a:rPr lang="en-US" altLang="en-US" b="1" dirty="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مستطيل 3"/>
          <p:cNvSpPr/>
          <p:nvPr/>
        </p:nvSpPr>
        <p:spPr>
          <a:xfrm>
            <a:off x="299699" y="187625"/>
            <a:ext cx="2849879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</a:rPr>
              <a:t>Treatment IIA-IIB</a:t>
            </a:r>
            <a:endParaRPr lang="ar-JO" sz="2800" b="1" u="sng" dirty="0">
              <a:solidFill>
                <a:srgbClr val="FF0000"/>
              </a:solidFill>
            </a:endParaRPr>
          </a:p>
        </p:txBody>
      </p:sp>
      <p:sp>
        <p:nvSpPr>
          <p:cNvPr id="1048641" name="مستطيل 4"/>
          <p:cNvSpPr/>
          <p:nvPr/>
        </p:nvSpPr>
        <p:spPr>
          <a:xfrm>
            <a:off x="470262" y="737202"/>
            <a:ext cx="9692641" cy="4053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</a:rPr>
              <a:t>1- RPLND</a:t>
            </a:r>
          </a:p>
          <a:p>
            <a:pPr lvl="1"/>
            <a:r>
              <a:rPr lang="en-US" altLang="en-US" dirty="0"/>
              <a:t>Advocated for lower volume disease</a:t>
            </a:r>
          </a:p>
          <a:p>
            <a:pPr lvl="1"/>
            <a:r>
              <a:rPr lang="en-US" altLang="en-US" dirty="0"/>
              <a:t>Cures 50-70% of stage </a:t>
            </a:r>
            <a:r>
              <a:rPr lang="en-US" altLang="en-US" dirty="0" err="1"/>
              <a:t>IIa</a:t>
            </a:r>
            <a:r>
              <a:rPr lang="en-US" altLang="en-US" dirty="0"/>
              <a:t>/b without further intervention</a:t>
            </a:r>
          </a:p>
          <a:p>
            <a:r>
              <a:rPr lang="en-US" altLang="en-US" sz="2800" b="1" dirty="0">
                <a:solidFill>
                  <a:srgbClr val="00B050"/>
                </a:solidFill>
              </a:rPr>
              <a:t>2- Chemotherapy</a:t>
            </a:r>
          </a:p>
          <a:p>
            <a:pPr lvl="1"/>
            <a:r>
              <a:rPr lang="en-US" altLang="en-US" dirty="0"/>
              <a:t>Favored for patients with nodes &gt;3cm</a:t>
            </a:r>
          </a:p>
          <a:p>
            <a:pPr lvl="1"/>
            <a:r>
              <a:rPr lang="en-US" altLang="en-US" dirty="0"/>
              <a:t>If markers normalize but residual mass is seen on CT, RPLND is advocated</a:t>
            </a:r>
          </a:p>
          <a:p>
            <a:pPr lvl="2"/>
            <a:r>
              <a:rPr lang="en-US" altLang="en-US" sz="2000" b="1" dirty="0">
                <a:solidFill>
                  <a:srgbClr val="00B0F0"/>
                </a:solidFill>
              </a:rPr>
              <a:t>20% residual cancer</a:t>
            </a:r>
          </a:p>
          <a:p>
            <a:pPr lvl="2"/>
            <a:r>
              <a:rPr lang="en-US" altLang="en-US" sz="2000" b="1" dirty="0">
                <a:solidFill>
                  <a:srgbClr val="00B0F0"/>
                </a:solidFill>
              </a:rPr>
              <a:t>40% </a:t>
            </a:r>
            <a:r>
              <a:rPr lang="en-US" altLang="en-US" sz="2000" b="1" dirty="0" err="1">
                <a:solidFill>
                  <a:srgbClr val="00B0F0"/>
                </a:solidFill>
              </a:rPr>
              <a:t>teratoma</a:t>
            </a:r>
            <a:endParaRPr lang="en-US" altLang="en-US" sz="2000" b="1" dirty="0">
              <a:solidFill>
                <a:srgbClr val="00B0F0"/>
              </a:solidFill>
            </a:endParaRPr>
          </a:p>
          <a:p>
            <a:pPr lvl="2"/>
            <a:r>
              <a:rPr lang="en-US" altLang="en-US" sz="2000" b="1" dirty="0">
                <a:solidFill>
                  <a:srgbClr val="00B0F0"/>
                </a:solidFill>
              </a:rPr>
              <a:t>40% fibrosis</a:t>
            </a:r>
          </a:p>
          <a:p>
            <a:r>
              <a:rPr lang="en-US" altLang="en-US" sz="2800" dirty="0"/>
              <a:t>Relapse or residual cancer is treated with salvage chemotherapy (VIP) – </a:t>
            </a:r>
            <a:r>
              <a:rPr lang="en-US" altLang="en-US" sz="1600" dirty="0" err="1"/>
              <a:t>vinblastin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ifosfamide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cisplatin</a:t>
            </a:r>
            <a:r>
              <a:rPr lang="en-US" altLang="en-US" sz="1600" dirty="0"/>
              <a:t> </a:t>
            </a:r>
          </a:p>
          <a:p>
            <a:pPr lvl="2"/>
            <a:endParaRPr lang="en-US" altLang="en-US" sz="2000" dirty="0"/>
          </a:p>
        </p:txBody>
      </p:sp>
      <p:sp>
        <p:nvSpPr>
          <p:cNvPr id="1048642" name="مستطيل 5"/>
          <p:cNvSpPr/>
          <p:nvPr/>
        </p:nvSpPr>
        <p:spPr>
          <a:xfrm>
            <a:off x="477453" y="4720437"/>
            <a:ext cx="2392679" cy="447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Treatment IIC-III</a:t>
            </a:r>
            <a:endParaRPr lang="ar-JO" sz="2400" b="1" u="sng" dirty="0">
              <a:solidFill>
                <a:srgbClr val="FF0000"/>
              </a:solidFill>
            </a:endParaRPr>
          </a:p>
        </p:txBody>
      </p:sp>
      <p:sp>
        <p:nvSpPr>
          <p:cNvPr id="1048643" name="مستطيل 6"/>
          <p:cNvSpPr/>
          <p:nvPr/>
        </p:nvSpPr>
        <p:spPr>
          <a:xfrm>
            <a:off x="613954" y="5182664"/>
            <a:ext cx="10724605" cy="142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>
                <a:solidFill>
                  <a:srgbClr val="00B0F0"/>
                </a:solidFill>
              </a:rPr>
              <a:t>Primary chemotherapy</a:t>
            </a:r>
          </a:p>
          <a:p>
            <a:pPr lvl="1"/>
            <a:r>
              <a:rPr lang="en-US" altLang="en-US" dirty="0"/>
              <a:t>In IIC disease with partial response, may proceed to RPLND</a:t>
            </a:r>
          </a:p>
          <a:p>
            <a:r>
              <a:rPr lang="en-US" altLang="en-US" b="1" u="sng" dirty="0">
                <a:solidFill>
                  <a:srgbClr val="00B0F0"/>
                </a:solidFill>
              </a:rPr>
              <a:t>Salvage chemotherapy or high dose chemotherapy with </a:t>
            </a:r>
            <a:r>
              <a:rPr lang="en-US" altLang="en-US" b="1" u="sng" dirty="0" err="1">
                <a:solidFill>
                  <a:srgbClr val="00B0F0"/>
                </a:solidFill>
              </a:rPr>
              <a:t>autologous</a:t>
            </a:r>
            <a:r>
              <a:rPr lang="en-US" altLang="en-US" b="1" u="sng" dirty="0">
                <a:solidFill>
                  <a:srgbClr val="00B0F0"/>
                </a:solidFill>
              </a:rPr>
              <a:t> bone marrow transplant</a:t>
            </a:r>
          </a:p>
          <a:p>
            <a:pPr lvl="1"/>
            <a:r>
              <a:rPr lang="en-US" altLang="en-US" dirty="0"/>
              <a:t>No response to first line chemotherapy</a:t>
            </a:r>
          </a:p>
          <a:p>
            <a:pPr lvl="1"/>
            <a:r>
              <a:rPr lang="en-US" altLang="en-US" dirty="0"/>
              <a:t>Incomplete resection after RPLND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مستطيل 3"/>
          <p:cNvSpPr/>
          <p:nvPr/>
        </p:nvSpPr>
        <p:spPr>
          <a:xfrm>
            <a:off x="300446" y="339021"/>
            <a:ext cx="7067005" cy="493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testis ( testicle ) </a:t>
            </a:r>
            <a:r>
              <a:rPr lang="en-US" dirty="0"/>
              <a:t>: </a:t>
            </a:r>
            <a:r>
              <a:rPr lang="en-US" dirty="0" err="1">
                <a:solidFill>
                  <a:srgbClr val="FF00FF"/>
                </a:solidFill>
              </a:rPr>
              <a:t>revission</a:t>
            </a:r>
            <a:r>
              <a:rPr lang="en-US" dirty="0">
                <a:solidFill>
                  <a:srgbClr val="FF00FF"/>
                </a:solidFill>
              </a:rPr>
              <a:t> 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The male gonads are the testes , located in the scrotum 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They serve </a:t>
            </a:r>
            <a:r>
              <a:rPr lang="en-US" b="1" u="sng" dirty="0">
                <a:solidFill>
                  <a:srgbClr val="00B0F0"/>
                </a:solidFill>
              </a:rPr>
              <a:t>two important functions :</a:t>
            </a:r>
          </a:p>
          <a:p>
            <a:r>
              <a:rPr lang="en-US" b="1" dirty="0">
                <a:solidFill>
                  <a:srgbClr val="00B0F0"/>
                </a:solidFill>
              </a:rPr>
              <a:t>1-hormon production  </a:t>
            </a:r>
            <a:r>
              <a:rPr lang="en-US" dirty="0"/>
              <a:t>( androgen ) , such as testosterone .</a:t>
            </a:r>
          </a:p>
          <a:p>
            <a:r>
              <a:rPr lang="en-US" b="1" dirty="0">
                <a:solidFill>
                  <a:srgbClr val="00B0F0"/>
                </a:solidFill>
              </a:rPr>
              <a:t>2- sperm production </a:t>
            </a:r>
            <a:r>
              <a:rPr lang="en-US" dirty="0"/>
              <a:t>. The male cells needed to fertilize female egg.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Covered by </a:t>
            </a:r>
            <a:r>
              <a:rPr lang="en-US" b="1" u="sng" dirty="0">
                <a:solidFill>
                  <a:srgbClr val="00B050"/>
                </a:solidFill>
              </a:rPr>
              <a:t>Tunica </a:t>
            </a:r>
            <a:r>
              <a:rPr lang="en-US" b="1" u="sng" dirty="0" err="1">
                <a:solidFill>
                  <a:srgbClr val="00B050"/>
                </a:solidFill>
              </a:rPr>
              <a:t>Albuginea</a:t>
            </a:r>
            <a:r>
              <a:rPr lang="en-US" b="1" u="sng" dirty="0">
                <a:solidFill>
                  <a:srgbClr val="00B050"/>
                </a:solidFill>
              </a:rPr>
              <a:t> </a:t>
            </a:r>
            <a:r>
              <a:rPr lang="en-US" dirty="0"/>
              <a:t>( white fibrous layer 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Each lobule contain up to 4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seminiferous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tubules </a:t>
            </a:r>
            <a:r>
              <a:rPr lang="en-US" dirty="0"/>
              <a:t>where sperm is synthesized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Three main cells </a:t>
            </a:r>
            <a:r>
              <a:rPr lang="en-US" dirty="0"/>
              <a:t>: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1- germ cells (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spermatogonia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) :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Sperm production </a:t>
            </a:r>
          </a:p>
          <a:p>
            <a:r>
              <a:rPr lang="en-US" b="1" dirty="0">
                <a:solidFill>
                  <a:srgbClr val="FF00FF"/>
                </a:solidFill>
              </a:rPr>
              <a:t>2- </a:t>
            </a:r>
            <a:r>
              <a:rPr lang="en-US" b="1" dirty="0" err="1">
                <a:solidFill>
                  <a:srgbClr val="FF00FF"/>
                </a:solidFill>
              </a:rPr>
              <a:t>sertoli</a:t>
            </a:r>
            <a:r>
              <a:rPr lang="en-US" b="1" dirty="0">
                <a:solidFill>
                  <a:srgbClr val="FF00FF"/>
                </a:solidFill>
              </a:rPr>
              <a:t> cell :</a:t>
            </a:r>
          </a:p>
          <a:p>
            <a:r>
              <a:rPr lang="en-US" b="1" dirty="0">
                <a:solidFill>
                  <a:srgbClr val="FF00FF"/>
                </a:solidFill>
              </a:rPr>
              <a:t>Provide nutrients to developing sperm </a:t>
            </a:r>
          </a:p>
          <a:p>
            <a:r>
              <a:rPr lang="en-US" b="1" dirty="0">
                <a:solidFill>
                  <a:srgbClr val="00B050"/>
                </a:solidFill>
              </a:rPr>
              <a:t>3- </a:t>
            </a:r>
            <a:r>
              <a:rPr lang="en-US" b="1" dirty="0" err="1">
                <a:solidFill>
                  <a:srgbClr val="00B050"/>
                </a:solidFill>
              </a:rPr>
              <a:t>leydig</a:t>
            </a:r>
            <a:r>
              <a:rPr lang="en-US" b="1" dirty="0">
                <a:solidFill>
                  <a:srgbClr val="00B050"/>
                </a:solidFill>
              </a:rPr>
              <a:t> cell :</a:t>
            </a:r>
          </a:p>
          <a:p>
            <a:r>
              <a:rPr lang="en-US" b="1" dirty="0">
                <a:solidFill>
                  <a:srgbClr val="00B050"/>
                </a:solidFill>
              </a:rPr>
              <a:t>Testosterone hormone synthesis </a:t>
            </a:r>
          </a:p>
          <a:p>
            <a:endParaRPr lang="en-US" dirty="0"/>
          </a:p>
          <a:p>
            <a:endParaRPr lang="ar-JO" dirty="0"/>
          </a:p>
        </p:txBody>
      </p:sp>
      <p:pic>
        <p:nvPicPr>
          <p:cNvPr id="2097156" name="Picture 2" descr="N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2297" y="193274"/>
            <a:ext cx="2730137" cy="1867299"/>
          </a:xfrm>
          <a:prstGeom prst="rect">
            <a:avLst/>
          </a:prstGeom>
          <a:noFill/>
        </p:spPr>
      </p:pic>
      <p:pic>
        <p:nvPicPr>
          <p:cNvPr id="2097157" name="Picture 4" descr="No description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159" y="2257503"/>
            <a:ext cx="3401764" cy="2469832"/>
          </a:xfrm>
          <a:prstGeom prst="rect">
            <a:avLst/>
          </a:prstGeom>
          <a:noFill/>
        </p:spPr>
      </p:pic>
      <p:pic>
        <p:nvPicPr>
          <p:cNvPr id="2097158" name="Picture 6" descr="No description availabl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206" y="4088675"/>
            <a:ext cx="2657563" cy="2473187"/>
          </a:xfrm>
          <a:prstGeom prst="rect">
            <a:avLst/>
          </a:prstGeom>
          <a:noFill/>
        </p:spPr>
      </p:pic>
      <p:sp>
        <p:nvSpPr>
          <p:cNvPr id="1048601" name="مربع نص 7"/>
          <p:cNvSpPr txBox="1"/>
          <p:nvPr/>
        </p:nvSpPr>
        <p:spPr>
          <a:xfrm>
            <a:off x="5525589" y="3644537"/>
            <a:ext cx="22076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Germ cell </a:t>
            </a:r>
            <a:endParaRPr lang="ar-J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8602" name="مربع نص 8"/>
          <p:cNvSpPr txBox="1"/>
          <p:nvPr/>
        </p:nvSpPr>
        <p:spPr>
          <a:xfrm>
            <a:off x="2664823" y="5564778"/>
            <a:ext cx="20900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>
                <a:solidFill>
                  <a:srgbClr val="FF00FF"/>
                </a:solidFill>
              </a:rPr>
              <a:t>Sertoli</a:t>
            </a:r>
            <a:r>
              <a:rPr lang="en-US" sz="2000" b="1" dirty="0">
                <a:solidFill>
                  <a:srgbClr val="FF00FF"/>
                </a:solidFill>
              </a:rPr>
              <a:t> cell </a:t>
            </a:r>
            <a:endParaRPr lang="ar-JO" sz="2000" b="1" dirty="0">
              <a:solidFill>
                <a:srgbClr val="FF00FF"/>
              </a:solidFill>
            </a:endParaRPr>
          </a:p>
        </p:txBody>
      </p:sp>
      <p:sp>
        <p:nvSpPr>
          <p:cNvPr id="1048603" name="مربع نص 12"/>
          <p:cNvSpPr txBox="1"/>
          <p:nvPr/>
        </p:nvSpPr>
        <p:spPr>
          <a:xfrm>
            <a:off x="8268788" y="5081451"/>
            <a:ext cx="19202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Leydig</a:t>
            </a:r>
            <a:r>
              <a:rPr lang="en-US" sz="2000" b="1" dirty="0">
                <a:solidFill>
                  <a:srgbClr val="00B050"/>
                </a:solidFill>
              </a:rPr>
              <a:t> cell</a:t>
            </a:r>
            <a:endParaRPr lang="ar-JO" sz="2000" b="1" dirty="0">
              <a:solidFill>
                <a:srgbClr val="00B050"/>
              </a:solidFill>
            </a:endParaRPr>
          </a:p>
        </p:txBody>
      </p:sp>
      <p:sp>
        <p:nvSpPr>
          <p:cNvPr id="1048604" name="سهم إلى اليمين 13"/>
          <p:cNvSpPr/>
          <p:nvPr/>
        </p:nvSpPr>
        <p:spPr>
          <a:xfrm>
            <a:off x="7772400" y="5212079"/>
            <a:ext cx="431074" cy="24819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>
              <a:solidFill>
                <a:srgbClr val="00B050"/>
              </a:solidFill>
            </a:endParaRPr>
          </a:p>
        </p:txBody>
      </p:sp>
      <p:sp>
        <p:nvSpPr>
          <p:cNvPr id="1048605" name="سهم للأسفل 14"/>
          <p:cNvSpPr/>
          <p:nvPr/>
        </p:nvSpPr>
        <p:spPr>
          <a:xfrm>
            <a:off x="5630091" y="3997234"/>
            <a:ext cx="182880" cy="7707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48606" name="سهم إلى اليمين 15"/>
          <p:cNvSpPr/>
          <p:nvPr/>
        </p:nvSpPr>
        <p:spPr>
          <a:xfrm>
            <a:off x="4167051" y="5551714"/>
            <a:ext cx="1280160" cy="261257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مستطيل 3"/>
          <p:cNvSpPr/>
          <p:nvPr/>
        </p:nvSpPr>
        <p:spPr>
          <a:xfrm>
            <a:off x="631371" y="2980233"/>
            <a:ext cx="6971212" cy="2834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u="sng" dirty="0">
                <a:solidFill>
                  <a:srgbClr val="FF0000"/>
                </a:solidFill>
              </a:rPr>
              <a:t>Prognosis :</a:t>
            </a:r>
          </a:p>
          <a:p>
            <a:r>
              <a:rPr lang="en-US" altLang="en-US" sz="2000" b="1" dirty="0" err="1"/>
              <a:t>Seminoma</a:t>
            </a:r>
            <a:r>
              <a:rPr lang="en-US" altLang="en-US" sz="2000" b="1" dirty="0"/>
              <a:t> (at 5 years)</a:t>
            </a:r>
          </a:p>
          <a:p>
            <a:pPr lvl="1"/>
            <a:r>
              <a:rPr lang="en-US" altLang="en-US" sz="2000" b="1" dirty="0"/>
              <a:t>I: 98% </a:t>
            </a:r>
          </a:p>
          <a:p>
            <a:pPr lvl="1"/>
            <a:r>
              <a:rPr lang="en-US" altLang="en-US" sz="2000" b="1" dirty="0"/>
              <a:t>IIA: 92-94%</a:t>
            </a:r>
          </a:p>
          <a:p>
            <a:pPr lvl="1"/>
            <a:r>
              <a:rPr lang="en-US" altLang="en-US" sz="2000" b="1" dirty="0"/>
              <a:t>IIB-III: 33-75%</a:t>
            </a:r>
          </a:p>
          <a:p>
            <a:r>
              <a:rPr lang="en-US" altLang="en-US" sz="2000" b="1" dirty="0"/>
              <a:t>NSGT (at 5 years)</a:t>
            </a:r>
          </a:p>
          <a:p>
            <a:pPr lvl="1"/>
            <a:r>
              <a:rPr lang="en-US" altLang="en-US" sz="2000" b="1" dirty="0"/>
              <a:t>I: 96-100%</a:t>
            </a:r>
          </a:p>
          <a:p>
            <a:pPr lvl="1"/>
            <a:r>
              <a:rPr lang="en-US" altLang="en-US" sz="2000" b="1" dirty="0"/>
              <a:t>IIA: &gt;90%</a:t>
            </a:r>
          </a:p>
          <a:p>
            <a:pPr lvl="1"/>
            <a:r>
              <a:rPr lang="en-US" altLang="en-US" sz="2000" b="1" dirty="0"/>
              <a:t>IIB-III: 55-80%</a:t>
            </a:r>
          </a:p>
        </p:txBody>
      </p:sp>
      <p:sp>
        <p:nvSpPr>
          <p:cNvPr id="1048593" name="مربع نص 4"/>
          <p:cNvSpPr txBox="1"/>
          <p:nvPr/>
        </p:nvSpPr>
        <p:spPr>
          <a:xfrm>
            <a:off x="640079" y="378823"/>
            <a:ext cx="7171509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Summary of treatment in NSGCT :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After </a:t>
            </a:r>
            <a:r>
              <a:rPr lang="en-US" sz="2000" b="1" dirty="0" err="1">
                <a:solidFill>
                  <a:srgbClr val="00B050"/>
                </a:solidFill>
              </a:rPr>
              <a:t>orchiectomy</a:t>
            </a:r>
            <a:r>
              <a:rPr lang="en-US" sz="2000" b="1" dirty="0">
                <a:solidFill>
                  <a:srgbClr val="00B050"/>
                </a:solidFill>
              </a:rPr>
              <a:t> :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1- stage 1 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RPLND +/- chemotherapy ( if relapse )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2- stage 2A+2b :</a:t>
            </a:r>
          </a:p>
          <a:p>
            <a:r>
              <a:rPr lang="en-US" sz="2000" b="1" dirty="0"/>
              <a:t>RPLND + chemotherapy 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3- stage 2C+ stage 3 : </a:t>
            </a:r>
          </a:p>
          <a:p>
            <a:r>
              <a:rPr lang="en-US" sz="2000" b="1" dirty="0"/>
              <a:t>Chemotherapy </a:t>
            </a:r>
          </a:p>
        </p:txBody>
      </p:sp>
      <p:graphicFrame>
        <p:nvGraphicFramePr>
          <p:cNvPr id="4194304" name="جدول 5"/>
          <p:cNvGraphicFramePr>
            <a:graphicFrameLocks noGrp="1"/>
          </p:cNvGraphicFramePr>
          <p:nvPr/>
        </p:nvGraphicFramePr>
        <p:xfrm>
          <a:off x="3868060" y="1973700"/>
          <a:ext cx="7653381" cy="3307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511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1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11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Histolopathology</a:t>
                      </a:r>
                      <a:r>
                        <a:rPr lang="en-US" baseline="0" dirty="0"/>
                        <a:t>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Notes :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Fried egg appearance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1- M</a:t>
                      </a:r>
                      <a:r>
                        <a:rPr lang="en-US" baseline="0" dirty="0"/>
                        <a:t> . C germ cell tumor</a:t>
                      </a:r>
                    </a:p>
                    <a:p>
                      <a:pPr rtl="1"/>
                      <a:r>
                        <a:rPr lang="en-US" baseline="0" dirty="0"/>
                        <a:t>2- never secrete AFP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Seminoma</a:t>
                      </a:r>
                      <a:r>
                        <a:rPr lang="en-US" dirty="0"/>
                        <a:t> 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Schiller-</a:t>
                      </a:r>
                      <a:r>
                        <a:rPr lang="en-US" dirty="0" err="1"/>
                        <a:t>duval</a:t>
                      </a:r>
                      <a:r>
                        <a:rPr lang="en-US" dirty="0"/>
                        <a:t> bodies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1- M.C</a:t>
                      </a:r>
                      <a:r>
                        <a:rPr lang="en-US" baseline="0" dirty="0"/>
                        <a:t> in children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Yolk sac 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Two</a:t>
                      </a:r>
                      <a:r>
                        <a:rPr lang="en-US" baseline="0" dirty="0"/>
                        <a:t> cells L</a:t>
                      </a:r>
                    </a:p>
                    <a:p>
                      <a:pPr rtl="1"/>
                      <a:r>
                        <a:rPr lang="en-US" baseline="0" dirty="0"/>
                        <a:t>1- </a:t>
                      </a:r>
                      <a:r>
                        <a:rPr lang="en-US" baseline="0" dirty="0" err="1"/>
                        <a:t>cytotrophoblast</a:t>
                      </a:r>
                      <a:endParaRPr lang="en-US" baseline="0" dirty="0"/>
                    </a:p>
                    <a:p>
                      <a:pPr rtl="1"/>
                      <a:r>
                        <a:rPr lang="en-US" baseline="0" dirty="0"/>
                        <a:t>2-syncytiotrophoblast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1-</a:t>
                      </a:r>
                      <a:r>
                        <a:rPr lang="en-US" baseline="0" dirty="0"/>
                        <a:t> most aggressive </a:t>
                      </a:r>
                    </a:p>
                    <a:p>
                      <a:pPr rtl="1"/>
                      <a:r>
                        <a:rPr lang="en-US" baseline="0" dirty="0"/>
                        <a:t>2- 100% beta HCG </a:t>
                      </a:r>
                    </a:p>
                    <a:p>
                      <a:pPr rtl="1"/>
                      <a:r>
                        <a:rPr lang="en-US" baseline="0" dirty="0"/>
                        <a:t>3-</a:t>
                      </a:r>
                      <a:r>
                        <a:rPr lang="en-US" altLang="ar" baseline="0" dirty="0"/>
                        <a:t>spread hematogenously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Choriocarcinoma</a:t>
                      </a:r>
                      <a:r>
                        <a:rPr lang="en-US" dirty="0"/>
                        <a:t> 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Three germ cell layers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Mature </a:t>
                      </a:r>
                      <a:r>
                        <a:rPr lang="en-US" dirty="0" err="1"/>
                        <a:t>vs</a:t>
                      </a:r>
                      <a:r>
                        <a:rPr lang="en-US" dirty="0"/>
                        <a:t> immature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teratoma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Epitheloid</a:t>
                      </a:r>
                      <a:r>
                        <a:rPr lang="en-US" dirty="0"/>
                        <a:t> cell and giant cells with pale cytoplasm 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err="1"/>
                        <a:t>Embryonal</a:t>
                      </a:r>
                      <a:r>
                        <a:rPr lang="en-US" dirty="0"/>
                        <a:t> 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مستطيل 3"/>
          <p:cNvSpPr/>
          <p:nvPr/>
        </p:nvSpPr>
        <p:spPr>
          <a:xfrm>
            <a:off x="320460" y="252940"/>
            <a:ext cx="2151379" cy="574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</a:rPr>
              <a:t>Leydig</a:t>
            </a:r>
            <a:r>
              <a:rPr lang="en-US" sz="3200" b="1" u="sng" dirty="0">
                <a:solidFill>
                  <a:srgbClr val="FF0000"/>
                </a:solidFill>
              </a:rPr>
              <a:t> Cell</a:t>
            </a:r>
            <a:endParaRPr lang="ar-JO" sz="3200" b="1" u="sng" dirty="0">
              <a:solidFill>
                <a:srgbClr val="FF0000"/>
              </a:solidFill>
            </a:endParaRPr>
          </a:p>
        </p:txBody>
      </p:sp>
      <p:sp>
        <p:nvSpPr>
          <p:cNvPr id="1048590" name="مستطيل 4"/>
          <p:cNvSpPr/>
          <p:nvPr/>
        </p:nvSpPr>
        <p:spPr>
          <a:xfrm>
            <a:off x="500742" y="1003639"/>
            <a:ext cx="9309464" cy="33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spcBef>
                <a:spcPts val="930"/>
              </a:spcBef>
            </a:pPr>
            <a:r>
              <a:rPr lang="en-US" altLang="en-US" dirty="0"/>
              <a:t>usually secret </a:t>
            </a:r>
            <a:r>
              <a:rPr lang="en-US" altLang="en-US" b="1" u="sng" dirty="0">
                <a:solidFill>
                  <a:srgbClr val="FF0000"/>
                </a:solidFill>
              </a:rPr>
              <a:t>androgen</a:t>
            </a:r>
            <a:r>
              <a:rPr lang="en-US" altLang="en-US" dirty="0"/>
              <a:t> causing </a:t>
            </a:r>
            <a:r>
              <a:rPr lang="en-US" altLang="en-US" b="1" dirty="0">
                <a:solidFill>
                  <a:srgbClr val="00B050"/>
                </a:solidFill>
              </a:rPr>
              <a:t>precocious puberty in children</a:t>
            </a:r>
            <a:r>
              <a:rPr lang="en-US" altLang="en-US" dirty="0"/>
              <a:t> or </a:t>
            </a:r>
            <a:r>
              <a:rPr lang="en-US" altLang="en-US" b="1" dirty="0" err="1">
                <a:solidFill>
                  <a:srgbClr val="00B050"/>
                </a:solidFill>
              </a:rPr>
              <a:t>gynecomastia</a:t>
            </a:r>
            <a:r>
              <a:rPr lang="en-US" altLang="en-US" b="1" dirty="0">
                <a:solidFill>
                  <a:srgbClr val="00B050"/>
                </a:solidFill>
              </a:rPr>
              <a:t> in adults.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dirty="0"/>
              <a:t>1-3% of all testis tumors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b="1" u="sng" dirty="0">
                <a:solidFill>
                  <a:srgbClr val="00B0F0"/>
                </a:solidFill>
              </a:rPr>
              <a:t>Bimodal age distribution</a:t>
            </a:r>
            <a:r>
              <a:rPr lang="en-US" altLang="en-US" dirty="0"/>
              <a:t>: ages 5-9 and 25-35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dirty="0"/>
              <a:t>Bilateral in 5-10%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b="1" dirty="0">
                <a:solidFill>
                  <a:srgbClr val="FF00FF"/>
                </a:solidFill>
              </a:rPr>
              <a:t>No association with </a:t>
            </a:r>
            <a:r>
              <a:rPr lang="en-US" altLang="en-US" b="1" dirty="0" err="1">
                <a:solidFill>
                  <a:srgbClr val="FF00FF"/>
                </a:solidFill>
              </a:rPr>
              <a:t>cryptorchidism</a:t>
            </a:r>
            <a:endParaRPr lang="en-US" altLang="en-US" b="1" dirty="0">
              <a:solidFill>
                <a:srgbClr val="FF00FF"/>
              </a:solidFill>
            </a:endParaRPr>
          </a:p>
          <a:p>
            <a:pPr marL="320040" indent="-320040">
              <a:spcBef>
                <a:spcPts val="930"/>
              </a:spcBef>
            </a:pPr>
            <a:r>
              <a:rPr lang="en-US" altLang="en-US" dirty="0" err="1"/>
              <a:t>Prepubertal</a:t>
            </a:r>
            <a:r>
              <a:rPr lang="en-US" altLang="en-US" dirty="0"/>
              <a:t> children may present with </a:t>
            </a:r>
            <a:r>
              <a:rPr lang="en-US" altLang="en-US" dirty="0" err="1"/>
              <a:t>virilization</a:t>
            </a:r>
            <a:r>
              <a:rPr lang="en-US" altLang="en-US" dirty="0"/>
              <a:t> and elevated urinary 17-ketosteroid levels, 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dirty="0"/>
              <a:t>adults are usually asymptomatic (25% </a:t>
            </a:r>
            <a:r>
              <a:rPr lang="en-US" altLang="en-US" dirty="0" err="1"/>
              <a:t>gynecomastia</a:t>
            </a:r>
            <a:r>
              <a:rPr lang="en-US" altLang="en-US" dirty="0"/>
              <a:t>)</a:t>
            </a:r>
          </a:p>
          <a:p>
            <a:pPr marL="320040" indent="-320040">
              <a:spcBef>
                <a:spcPts val="930"/>
              </a:spcBef>
            </a:pPr>
            <a:r>
              <a:rPr lang="en-US" altLang="en-US" b="1" dirty="0">
                <a:solidFill>
                  <a:srgbClr val="00B0F0"/>
                </a:solidFill>
              </a:rPr>
              <a:t>Treatment: radical </a:t>
            </a:r>
            <a:r>
              <a:rPr lang="en-US" altLang="en-US" b="1" dirty="0" err="1">
                <a:solidFill>
                  <a:srgbClr val="00B0F0"/>
                </a:solidFill>
              </a:rPr>
              <a:t>orchiectomy</a:t>
            </a:r>
            <a:r>
              <a:rPr lang="en-US" altLang="en-US" b="1" dirty="0">
                <a:solidFill>
                  <a:srgbClr val="00B0F0"/>
                </a:solidFill>
              </a:rPr>
              <a:t> and RPLND for malignant tumors (10% malignant)</a:t>
            </a:r>
          </a:p>
        </p:txBody>
      </p:sp>
      <p:sp>
        <p:nvSpPr>
          <p:cNvPr id="1048591" name="مستطيل 5"/>
          <p:cNvSpPr/>
          <p:nvPr/>
        </p:nvSpPr>
        <p:spPr>
          <a:xfrm>
            <a:off x="487680" y="4247495"/>
            <a:ext cx="9048206" cy="1196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Histopathology :</a:t>
            </a:r>
          </a:p>
          <a:p>
            <a:r>
              <a:rPr lang="en-US" altLang="en-US" dirty="0"/>
              <a:t>Solid sheets of cells with oval nuclei</a:t>
            </a:r>
          </a:p>
          <a:p>
            <a:r>
              <a:rPr lang="en-US" altLang="en-US" sz="2000" b="1" u="sng" dirty="0" err="1">
                <a:solidFill>
                  <a:srgbClr val="FF00FF"/>
                </a:solidFill>
              </a:rPr>
              <a:t>Reinke</a:t>
            </a:r>
            <a:r>
              <a:rPr lang="en-US" altLang="en-US" sz="2000" b="1" u="sng" dirty="0">
                <a:solidFill>
                  <a:srgbClr val="FF00FF"/>
                </a:solidFill>
              </a:rPr>
              <a:t> crystals </a:t>
            </a:r>
            <a:r>
              <a:rPr lang="en-US" altLang="en-US" dirty="0"/>
              <a:t>(</a:t>
            </a:r>
            <a:r>
              <a:rPr lang="en-US" altLang="en-US" dirty="0" err="1"/>
              <a:t>fusiform</a:t>
            </a:r>
            <a:r>
              <a:rPr lang="en-US" altLang="en-US" dirty="0"/>
              <a:t> shaped </a:t>
            </a:r>
            <a:r>
              <a:rPr lang="en-US" altLang="en-US" dirty="0" err="1"/>
              <a:t>cytoplasmic</a:t>
            </a:r>
            <a:r>
              <a:rPr lang="en-US" altLang="en-US" dirty="0"/>
              <a:t> inclusion) are </a:t>
            </a:r>
            <a:r>
              <a:rPr lang="en-US" altLang="en-US" sz="2000" b="1" dirty="0" err="1">
                <a:solidFill>
                  <a:srgbClr val="FF00FF"/>
                </a:solidFill>
              </a:rPr>
              <a:t>pathognomic</a:t>
            </a:r>
            <a:r>
              <a:rPr lang="en-US" altLang="en-US" dirty="0"/>
              <a:t> al though rare</a:t>
            </a:r>
          </a:p>
        </p:txBody>
      </p:sp>
      <p:pic>
        <p:nvPicPr>
          <p:cNvPr id="209715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75" y="5286319"/>
            <a:ext cx="2523307" cy="123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3" name="Picture 7" descr="ren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46418" y="5303520"/>
            <a:ext cx="2627811" cy="1280160"/>
          </a:xfrm>
          <a:prstGeom prst="rect">
            <a:avLst/>
          </a:prstGeom>
        </p:spPr>
      </p:pic>
      <p:pic>
        <p:nvPicPr>
          <p:cNvPr id="2097154" name="Picture 2" descr="No description availabl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36424" y="899737"/>
            <a:ext cx="3155576" cy="2048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مستطيل 3"/>
          <p:cNvSpPr/>
          <p:nvPr/>
        </p:nvSpPr>
        <p:spPr>
          <a:xfrm>
            <a:off x="343988" y="495776"/>
            <a:ext cx="9191897" cy="197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sertoli</a:t>
            </a:r>
            <a:r>
              <a:rPr lang="en-US" altLang="en-US" sz="2400" b="1" u="sng" dirty="0">
                <a:solidFill>
                  <a:srgbClr val="FF0000"/>
                </a:solidFill>
              </a:rPr>
              <a:t> cell :</a:t>
            </a:r>
          </a:p>
          <a:p>
            <a:r>
              <a:rPr lang="en-US" altLang="en-US" sz="2000" b="1" dirty="0"/>
              <a:t>Less than 1% of all testicular tumors</a:t>
            </a:r>
          </a:p>
          <a:p>
            <a:r>
              <a:rPr lang="en-US" altLang="en-US" sz="2000" b="1" dirty="0">
                <a:solidFill>
                  <a:srgbClr val="00B0F0"/>
                </a:solidFill>
              </a:rPr>
              <a:t>Bimodal age </a:t>
            </a:r>
            <a:r>
              <a:rPr lang="en-US" altLang="en-US" sz="2000" b="1" dirty="0"/>
              <a:t>of distribution: &lt; 1 year and 20-45 years old</a:t>
            </a:r>
          </a:p>
          <a:p>
            <a:r>
              <a:rPr lang="en-US" altLang="en-US" sz="2000" b="1" dirty="0"/>
              <a:t>10% lesions are malignant</a:t>
            </a:r>
          </a:p>
          <a:p>
            <a:r>
              <a:rPr lang="en-US" altLang="en-US" sz="2000" b="1" dirty="0" err="1">
                <a:solidFill>
                  <a:srgbClr val="00B0F0"/>
                </a:solidFill>
              </a:rPr>
              <a:t>Virilization</a:t>
            </a:r>
            <a:r>
              <a:rPr lang="en-US" altLang="en-US" sz="2000" b="1" dirty="0">
                <a:solidFill>
                  <a:srgbClr val="00B0F0"/>
                </a:solidFill>
              </a:rPr>
              <a:t> seen in children and </a:t>
            </a:r>
            <a:r>
              <a:rPr lang="en-US" altLang="en-US" sz="2000" b="1" dirty="0" err="1">
                <a:solidFill>
                  <a:srgbClr val="00B0F0"/>
                </a:solidFill>
              </a:rPr>
              <a:t>gynecomastia</a:t>
            </a:r>
            <a:r>
              <a:rPr lang="en-US" altLang="en-US" sz="2000" b="1" dirty="0">
                <a:solidFill>
                  <a:srgbClr val="00B0F0"/>
                </a:solidFill>
              </a:rPr>
              <a:t> in adults</a:t>
            </a:r>
          </a:p>
          <a:p>
            <a:r>
              <a:rPr lang="en-US" altLang="en-US" sz="2000" b="1" dirty="0">
                <a:solidFill>
                  <a:srgbClr val="00B050"/>
                </a:solidFill>
              </a:rPr>
              <a:t>Radical </a:t>
            </a:r>
            <a:r>
              <a:rPr lang="en-US" altLang="en-US" sz="2000" b="1" dirty="0" err="1">
                <a:solidFill>
                  <a:srgbClr val="00B050"/>
                </a:solidFill>
              </a:rPr>
              <a:t>orchiectomy</a:t>
            </a:r>
            <a:r>
              <a:rPr lang="en-US" altLang="en-US" sz="2000" b="1" dirty="0">
                <a:solidFill>
                  <a:srgbClr val="00B050"/>
                </a:solidFill>
              </a:rPr>
              <a:t> with RPLND in malignant disease</a:t>
            </a:r>
          </a:p>
        </p:txBody>
      </p:sp>
      <p:sp>
        <p:nvSpPr>
          <p:cNvPr id="1048588" name="مستطيل 4"/>
          <p:cNvSpPr/>
          <p:nvPr/>
        </p:nvSpPr>
        <p:spPr>
          <a:xfrm>
            <a:off x="513806" y="3069159"/>
            <a:ext cx="7924800" cy="319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FF0000"/>
                </a:solidFill>
              </a:rPr>
              <a:t>Gonadoblstoma</a:t>
            </a:r>
            <a:r>
              <a:rPr lang="en-US" altLang="en-US" sz="2000" b="1" dirty="0">
                <a:solidFill>
                  <a:srgbClr val="FF0000"/>
                </a:solidFill>
              </a:rPr>
              <a:t> :</a:t>
            </a:r>
          </a:p>
          <a:p>
            <a:r>
              <a:rPr lang="en-US" altLang="en-US" sz="2000" b="1" dirty="0"/>
              <a:t>0.5% of testicular tumors</a:t>
            </a:r>
          </a:p>
          <a:p>
            <a:r>
              <a:rPr lang="en-US" altLang="en-US" sz="2000" b="1" dirty="0"/>
              <a:t>Seen in patients with </a:t>
            </a:r>
            <a:r>
              <a:rPr lang="en-US" altLang="en-US" sz="2000" b="1" dirty="0" err="1">
                <a:solidFill>
                  <a:srgbClr val="00B050"/>
                </a:solidFill>
              </a:rPr>
              <a:t>gonadal</a:t>
            </a:r>
            <a:r>
              <a:rPr lang="en-US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>
                <a:solidFill>
                  <a:srgbClr val="00B050"/>
                </a:solidFill>
              </a:rPr>
              <a:t>dysgenesis</a:t>
            </a:r>
            <a:endParaRPr lang="en-US" altLang="en-US" sz="2000" b="1" dirty="0">
              <a:solidFill>
                <a:srgbClr val="00B050"/>
              </a:solidFill>
            </a:endParaRPr>
          </a:p>
          <a:p>
            <a:r>
              <a:rPr lang="en-US" altLang="en-US" sz="2000" b="1" dirty="0"/>
              <a:t>4/5 patients are phenotypic females with streak gonads</a:t>
            </a:r>
          </a:p>
          <a:p>
            <a:r>
              <a:rPr lang="en-US" altLang="en-US" sz="2000" b="1" dirty="0">
                <a:solidFill>
                  <a:srgbClr val="00B0F0"/>
                </a:solidFill>
              </a:rPr>
              <a:t>Radical </a:t>
            </a:r>
            <a:r>
              <a:rPr lang="en-US" altLang="en-US" sz="2000" b="1" dirty="0" err="1">
                <a:solidFill>
                  <a:srgbClr val="00B0F0"/>
                </a:solidFill>
              </a:rPr>
              <a:t>orchiectomy</a:t>
            </a:r>
            <a:r>
              <a:rPr lang="en-US" altLang="en-US" sz="2000" b="1" dirty="0">
                <a:solidFill>
                  <a:srgbClr val="00B0F0"/>
                </a:solidFill>
              </a:rPr>
              <a:t> with </a:t>
            </a:r>
            <a:r>
              <a:rPr lang="en-US" altLang="en-US" sz="2000" b="1" dirty="0" err="1">
                <a:solidFill>
                  <a:srgbClr val="00B0F0"/>
                </a:solidFill>
              </a:rPr>
              <a:t>gonadectomy</a:t>
            </a:r>
            <a:r>
              <a:rPr lang="en-US" altLang="en-US" sz="2000" b="1" dirty="0">
                <a:solidFill>
                  <a:srgbClr val="00B0F0"/>
                </a:solidFill>
              </a:rPr>
              <a:t> of the </a:t>
            </a:r>
            <a:r>
              <a:rPr lang="en-US" altLang="en-US" sz="2000" b="1" dirty="0" err="1">
                <a:solidFill>
                  <a:srgbClr val="00B0F0"/>
                </a:solidFill>
              </a:rPr>
              <a:t>contralateral</a:t>
            </a:r>
            <a:r>
              <a:rPr lang="en-US" altLang="en-US" sz="2000" b="1" dirty="0">
                <a:solidFill>
                  <a:srgbClr val="00B0F0"/>
                </a:solidFill>
              </a:rPr>
              <a:t> gonad (bilateral in 50%)</a:t>
            </a:r>
          </a:p>
          <a:p>
            <a:endParaRPr lang="en-US" altLang="en-US" sz="2000" b="1" dirty="0">
              <a:solidFill>
                <a:srgbClr val="00B0F0"/>
              </a:solidFill>
            </a:endParaRPr>
          </a:p>
          <a:p>
            <a:r>
              <a:rPr lang="en-US" altLang="en-US" sz="2000" b="1" dirty="0">
                <a:solidFill>
                  <a:srgbClr val="00B0F0"/>
                </a:solidFill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</a:rPr>
              <a:t>testicular lymphoma :</a:t>
            </a:r>
            <a:endParaRPr lang="en-US" altLang="en-US" sz="2000" b="1" u="sng" dirty="0">
              <a:solidFill>
                <a:srgbClr val="FF0000"/>
              </a:solidFill>
            </a:endParaRPr>
          </a:p>
          <a:p>
            <a:r>
              <a:rPr lang="en-US" altLang="en-US" sz="2000" b="1" dirty="0">
                <a:solidFill>
                  <a:srgbClr val="00B050"/>
                </a:solidFill>
              </a:rPr>
              <a:t>Old age more than 60 years </a:t>
            </a:r>
          </a:p>
          <a:p>
            <a:r>
              <a:rPr lang="en-US" altLang="en-US" sz="2000" b="1" dirty="0">
                <a:solidFill>
                  <a:srgbClr val="00B050"/>
                </a:solidFill>
              </a:rPr>
              <a:t>Usually bilateral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مربع نص 3"/>
          <p:cNvSpPr txBox="1"/>
          <p:nvPr/>
        </p:nvSpPr>
        <p:spPr>
          <a:xfrm>
            <a:off x="2965269" y="1946366"/>
            <a:ext cx="6035040" cy="891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/>
              <a:t>Thank you </a:t>
            </a:r>
            <a:endParaRPr lang="ar-JO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مستطيل 3"/>
          <p:cNvSpPr/>
          <p:nvPr/>
        </p:nvSpPr>
        <p:spPr>
          <a:xfrm>
            <a:off x="552993" y="304673"/>
            <a:ext cx="10589623" cy="1932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>
                <a:solidFill>
                  <a:srgbClr val="FF0000"/>
                </a:solidFill>
              </a:rPr>
              <a:t>Incidence and mortality :</a:t>
            </a:r>
          </a:p>
          <a:p>
            <a:pPr>
              <a:buFont typeface="Wingdings" pitchFamily="2" charset="2"/>
              <a:buChar char="Ø"/>
            </a:pPr>
            <a:r>
              <a:rPr lang="en-US" altLang="en-US" b="1" u="sng" dirty="0">
                <a:solidFill>
                  <a:srgbClr val="FF0000"/>
                </a:solidFill>
              </a:rPr>
              <a:t> Most common solid tumor in males ages20-45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dirty="0"/>
              <a:t>rare below 15y and above 60y</a:t>
            </a:r>
          </a:p>
          <a:p>
            <a:r>
              <a:rPr lang="en-US" altLang="en-US" dirty="0"/>
              <a:t>Constituting 1–2% of all male cancers and 5% of all urological </a:t>
            </a:r>
            <a:r>
              <a:rPr lang="en-US" altLang="en-US" dirty="0" err="1"/>
              <a:t>tumours</a:t>
            </a:r>
            <a:r>
              <a:rPr lang="en-US" altLang="en-US" dirty="0"/>
              <a:t>, It is considered the </a:t>
            </a:r>
            <a:r>
              <a:rPr lang="en-US" altLang="en-US" b="1" u="sng" dirty="0">
                <a:solidFill>
                  <a:srgbClr val="FF0000"/>
                </a:solidFill>
              </a:rPr>
              <a:t>most curable cancer</a:t>
            </a:r>
          </a:p>
          <a:p>
            <a:r>
              <a:rPr lang="en-US" altLang="en-US" dirty="0"/>
              <a:t> The </a:t>
            </a:r>
            <a:r>
              <a:rPr lang="en-US" altLang="en-US" b="1" dirty="0">
                <a:solidFill>
                  <a:srgbClr val="00B0F0"/>
                </a:solidFill>
              </a:rPr>
              <a:t>incidence is increasing</a:t>
            </a:r>
            <a:r>
              <a:rPr lang="en-US" altLang="en-US" dirty="0"/>
              <a:t> in most European countries</a:t>
            </a:r>
          </a:p>
          <a:p>
            <a:r>
              <a:rPr lang="en-US" altLang="en-US" dirty="0"/>
              <a:t>But </a:t>
            </a:r>
            <a:r>
              <a:rPr lang="en-US" altLang="en-US" b="1" dirty="0">
                <a:solidFill>
                  <a:srgbClr val="00B0F0"/>
                </a:solidFill>
              </a:rPr>
              <a:t>mortality is decreasing </a:t>
            </a:r>
            <a:r>
              <a:rPr lang="en-US" altLang="en-US" dirty="0"/>
              <a:t>because of the introduction of platinum based chemotherapy </a:t>
            </a:r>
          </a:p>
          <a:p>
            <a:endParaRPr lang="en-US" altLang="en-US" sz="1600" b="1" dirty="0"/>
          </a:p>
        </p:txBody>
      </p:sp>
      <p:sp>
        <p:nvSpPr>
          <p:cNvPr id="1048608" name="مستطيل 4"/>
          <p:cNvSpPr/>
          <p:nvPr/>
        </p:nvSpPr>
        <p:spPr>
          <a:xfrm>
            <a:off x="561703" y="1775453"/>
            <a:ext cx="11273245" cy="225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b="1" u="sng" dirty="0">
                <a:solidFill>
                  <a:srgbClr val="FF0000"/>
                </a:solidFill>
              </a:rPr>
              <a:t> Risk factors :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7030A0"/>
                </a:solidFill>
              </a:rPr>
              <a:t>1</a:t>
            </a:r>
            <a:r>
              <a:rPr lang="en-US" altLang="en-US" dirty="0">
                <a:solidFill>
                  <a:srgbClr val="7030A0"/>
                </a:solidFill>
              </a:rPr>
              <a:t>- </a:t>
            </a:r>
            <a:r>
              <a:rPr lang="en-US" altLang="en-US" b="1" dirty="0">
                <a:solidFill>
                  <a:srgbClr val="7030A0"/>
                </a:solidFill>
              </a:rPr>
              <a:t>Age</a:t>
            </a:r>
            <a:r>
              <a:rPr lang="en-US" altLang="en-US" dirty="0"/>
              <a:t>: the commonest affected age group is </a:t>
            </a:r>
            <a:r>
              <a:rPr lang="en-US" altLang="en-US" b="1" u="sng" dirty="0">
                <a:solidFill>
                  <a:srgbClr val="FF0000"/>
                </a:solidFill>
              </a:rPr>
              <a:t>20–45y</a:t>
            </a:r>
            <a:r>
              <a:rPr lang="en-US" altLang="en-US" dirty="0"/>
              <a:t>, with germ cell </a:t>
            </a:r>
            <a:r>
              <a:rPr lang="en-US" altLang="en-US" dirty="0" err="1"/>
              <a:t>tumours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7030A0"/>
                </a:solidFill>
              </a:rPr>
              <a:t>2- Race</a:t>
            </a:r>
            <a:r>
              <a:rPr lang="en-US" altLang="en-US" dirty="0"/>
              <a:t>: - </a:t>
            </a:r>
            <a:r>
              <a:rPr lang="en-US" altLang="en-US" b="1" dirty="0">
                <a:solidFill>
                  <a:srgbClr val="FF0000"/>
                </a:solidFill>
              </a:rPr>
              <a:t>white Caucasian </a:t>
            </a:r>
            <a:r>
              <a:rPr lang="en-US" altLang="en-US" dirty="0"/>
              <a:t>people living in Europe and USA have the </a:t>
            </a:r>
            <a:r>
              <a:rPr lang="en-US" altLang="en-US" dirty="0">
                <a:solidFill>
                  <a:srgbClr val="FF0000"/>
                </a:solidFill>
              </a:rPr>
              <a:t>highest risk</a:t>
            </a:r>
            <a:r>
              <a:rPr lang="en-US" alt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-Whites are </a:t>
            </a:r>
            <a:r>
              <a:rPr lang="en-US" altLang="en-US" dirty="0">
                <a:solidFill>
                  <a:srgbClr val="FF0000"/>
                </a:solidFill>
              </a:rPr>
              <a:t>three times </a:t>
            </a:r>
            <a:r>
              <a:rPr lang="en-US" altLang="en-US" dirty="0"/>
              <a:t>more likely to develop TC than blacks in the USA.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-TC is </a:t>
            </a:r>
            <a:r>
              <a:rPr lang="en-US" altLang="en-US" dirty="0">
                <a:solidFill>
                  <a:srgbClr val="FF0000"/>
                </a:solidFill>
              </a:rPr>
              <a:t>rare</a:t>
            </a:r>
            <a:r>
              <a:rPr lang="en-US" altLang="en-US" dirty="0"/>
              <a:t> in non-Caucasian races.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7030A0"/>
                </a:solidFill>
              </a:rPr>
              <a:t>3-Previous TC</a:t>
            </a:r>
            <a:r>
              <a:rPr lang="en-US" altLang="en-US" dirty="0">
                <a:solidFill>
                  <a:srgbClr val="7030A0"/>
                </a:solidFill>
              </a:rPr>
              <a:t>: </a:t>
            </a:r>
            <a:r>
              <a:rPr lang="en-US" altLang="en-US" dirty="0"/>
              <a:t>confers a 12-fold increased risk of </a:t>
            </a:r>
            <a:r>
              <a:rPr lang="en-US" altLang="en-US" dirty="0" err="1"/>
              <a:t>metachronous</a:t>
            </a:r>
            <a:r>
              <a:rPr lang="en-US" altLang="en-US" dirty="0"/>
              <a:t> TC.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7030A0"/>
                </a:solidFill>
              </a:rPr>
              <a:t>4-cryptorchidism</a:t>
            </a:r>
            <a:r>
              <a:rPr lang="en-US" altLang="en-US" dirty="0">
                <a:solidFill>
                  <a:srgbClr val="7030A0"/>
                </a:solidFill>
              </a:rPr>
              <a:t>:</a:t>
            </a:r>
            <a:r>
              <a:rPr lang="en-US" altLang="en-US" dirty="0"/>
              <a:t>Ultrastructural changes are present in these testes by age 3y, although </a:t>
            </a:r>
            <a:r>
              <a:rPr lang="en-US" altLang="en-US" b="1" dirty="0">
                <a:solidFill>
                  <a:srgbClr val="00B050"/>
                </a:solidFill>
              </a:rPr>
              <a:t>earlier </a:t>
            </a:r>
            <a:r>
              <a:rPr lang="en-US" altLang="en-US" b="1" dirty="0" err="1">
                <a:solidFill>
                  <a:srgbClr val="00B050"/>
                </a:solidFill>
              </a:rPr>
              <a:t>orchidopexy</a:t>
            </a:r>
            <a:r>
              <a:rPr lang="en-US" altLang="en-US" b="1" dirty="0">
                <a:solidFill>
                  <a:srgbClr val="00B050"/>
                </a:solidFill>
              </a:rPr>
              <a:t> does not completely eliminate the risk of developing TC.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048609" name="مستطيل 5"/>
          <p:cNvSpPr/>
          <p:nvPr/>
        </p:nvSpPr>
        <p:spPr>
          <a:xfrm>
            <a:off x="618309" y="3839703"/>
            <a:ext cx="11072948" cy="1958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7030A0"/>
                </a:solidFill>
              </a:rPr>
              <a:t>5- Human immunodeficiency virus</a:t>
            </a:r>
            <a:r>
              <a:rPr lang="en-US" altLang="en-US" dirty="0">
                <a:solidFill>
                  <a:srgbClr val="7030A0"/>
                </a:solidFill>
              </a:rPr>
              <a:t> (</a:t>
            </a:r>
            <a:r>
              <a:rPr lang="en-US" altLang="en-US" b="1" dirty="0">
                <a:solidFill>
                  <a:srgbClr val="7030A0"/>
                </a:solidFill>
              </a:rPr>
              <a:t>HIV</a:t>
            </a:r>
            <a:r>
              <a:rPr lang="en-US" altLang="en-US" dirty="0">
                <a:solidFill>
                  <a:srgbClr val="7030A0"/>
                </a:solidFill>
              </a:rPr>
              <a:t>): </a:t>
            </a:r>
            <a:r>
              <a:rPr lang="en-US" altLang="en-US" dirty="0"/>
              <a:t>patients develop </a:t>
            </a:r>
            <a:r>
              <a:rPr lang="en-US" altLang="en-US" dirty="0" err="1"/>
              <a:t>seminoma</a:t>
            </a:r>
            <a:r>
              <a:rPr lang="en-US" altLang="en-US" dirty="0"/>
              <a:t> 35% more frequently than expected.</a:t>
            </a:r>
            <a:endParaRPr lang="ar-JO" altLang="en-US" b="1" dirty="0"/>
          </a:p>
          <a:p>
            <a:r>
              <a:rPr lang="en-US" altLang="en-US" b="1" dirty="0">
                <a:solidFill>
                  <a:srgbClr val="7030A0"/>
                </a:solidFill>
              </a:rPr>
              <a:t>6- Genetic factors</a:t>
            </a:r>
            <a:r>
              <a:rPr lang="en-US" altLang="en-US" dirty="0"/>
              <a:t>: appear to play a role, given that first-degree relatives are at higher risk by 4–9-fold, but a defined familial inheritance pattern is not apparent.</a:t>
            </a:r>
          </a:p>
          <a:p>
            <a:r>
              <a:rPr lang="en-US" altLang="en-US" b="1" dirty="0">
                <a:solidFill>
                  <a:srgbClr val="7030A0"/>
                </a:solidFill>
              </a:rPr>
              <a:t>7- Maternal </a:t>
            </a:r>
            <a:r>
              <a:rPr lang="en-US" altLang="en-US" b="1" dirty="0" err="1">
                <a:solidFill>
                  <a:srgbClr val="7030A0"/>
                </a:solidFill>
              </a:rPr>
              <a:t>oestrogen</a:t>
            </a:r>
            <a:r>
              <a:rPr lang="en-US" altLang="en-US" b="1" dirty="0">
                <a:solidFill>
                  <a:srgbClr val="7030A0"/>
                </a:solidFill>
              </a:rPr>
              <a:t> exposure</a:t>
            </a:r>
            <a:r>
              <a:rPr lang="en-US" altLang="en-US" dirty="0"/>
              <a:t>:  during pregnancy  increase risk of </a:t>
            </a:r>
            <a:r>
              <a:rPr lang="en-US" altLang="en-US" dirty="0" err="1"/>
              <a:t>cryptorchidism</a:t>
            </a:r>
            <a:r>
              <a:rPr lang="en-US" altLang="en-US" dirty="0"/>
              <a:t>, urethral anomalies, and TC in male offspring. </a:t>
            </a:r>
          </a:p>
          <a:p>
            <a:endParaRPr lang="en-US" altLang="en-US" dirty="0"/>
          </a:p>
          <a:p>
            <a:pPr>
              <a:buFont typeface="Wingdings" pitchFamily="2" charset="2"/>
              <a:buChar char="Ø"/>
            </a:pPr>
            <a:r>
              <a:rPr lang="en-US" altLang="en-US" b="1" dirty="0">
                <a:solidFill>
                  <a:srgbClr val="FF0000"/>
                </a:solidFill>
              </a:rPr>
              <a:t>Trauma</a:t>
            </a:r>
            <a:r>
              <a:rPr lang="en-US" altLang="en-US" b="1" dirty="0"/>
              <a:t> and </a:t>
            </a:r>
            <a:r>
              <a:rPr lang="en-US" altLang="en-US" b="1" dirty="0">
                <a:solidFill>
                  <a:srgbClr val="FF0000"/>
                </a:solidFill>
              </a:rPr>
              <a:t>viral-induced atrophy</a:t>
            </a:r>
            <a:r>
              <a:rPr lang="en-US" altLang="en-US" b="1" dirty="0"/>
              <a:t>: </a:t>
            </a:r>
            <a:r>
              <a:rPr lang="en-US" altLang="en-US" dirty="0"/>
              <a:t>have not been convincingly implicated as risk factors for TC.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مستطيل 3"/>
          <p:cNvSpPr/>
          <p:nvPr/>
        </p:nvSpPr>
        <p:spPr>
          <a:xfrm>
            <a:off x="418011" y="1444380"/>
            <a:ext cx="11390812" cy="3418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err="1"/>
              <a:t>Intratubular</a:t>
            </a:r>
            <a:r>
              <a:rPr lang="en-US" altLang="en-US" sz="2400" b="1" dirty="0"/>
              <a:t> germ cell </a:t>
            </a:r>
            <a:r>
              <a:rPr lang="en-US" altLang="en-US" sz="2400" b="1" dirty="0" err="1"/>
              <a:t>neoplasia</a:t>
            </a:r>
            <a:r>
              <a:rPr lang="en-US" altLang="en-US" sz="2400" b="1" dirty="0"/>
              <a:t> </a:t>
            </a:r>
            <a:r>
              <a:rPr lang="en-US" altLang="en-US" sz="2000" b="1" dirty="0"/>
              <a:t>(</a:t>
            </a:r>
            <a:r>
              <a:rPr lang="en-US" altLang="en-US" sz="2000" b="1" dirty="0">
                <a:solidFill>
                  <a:srgbClr val="FF0000"/>
                </a:solidFill>
              </a:rPr>
              <a:t>testicular intraepithelial </a:t>
            </a:r>
            <a:r>
              <a:rPr lang="en-US" altLang="en-US" sz="2000" b="1" dirty="0" err="1">
                <a:solidFill>
                  <a:srgbClr val="FF0000"/>
                </a:solidFill>
              </a:rPr>
              <a:t>neoplasia</a:t>
            </a:r>
            <a:r>
              <a:rPr lang="ar-JO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,TIN</a:t>
            </a:r>
            <a:r>
              <a:rPr lang="en-US" altLang="en-US" sz="2000" b="1" dirty="0"/>
              <a:t>):</a:t>
            </a:r>
          </a:p>
          <a:p>
            <a:r>
              <a:rPr lang="en-US" altLang="en-US" sz="2000" b="1" dirty="0"/>
              <a:t> </a:t>
            </a:r>
            <a:r>
              <a:rPr lang="en-US" altLang="en-US" dirty="0"/>
              <a:t>synonymous with </a:t>
            </a:r>
            <a:r>
              <a:rPr lang="en-US" altLang="en-US" b="1" u="sng" dirty="0">
                <a:solidFill>
                  <a:srgbClr val="FF0000"/>
                </a:solidFill>
              </a:rPr>
              <a:t>carcinoma in situ</a:t>
            </a:r>
            <a:r>
              <a:rPr lang="en-US" altLang="en-US" dirty="0"/>
              <a:t>, although the disease arises from malignant change in </a:t>
            </a:r>
            <a:r>
              <a:rPr lang="en-US" altLang="en-US" dirty="0" err="1"/>
              <a:t>spermatogonia</a:t>
            </a:r>
            <a:r>
              <a:rPr lang="en-US" altLang="en-US" dirty="0"/>
              <a:t>; 50% of cases develop invasive germ cell TC within 5y. </a:t>
            </a:r>
            <a:endParaRPr lang="ar-JO" altLang="en-US" dirty="0"/>
          </a:p>
          <a:p>
            <a:pPr>
              <a:buFont typeface="Wingdings" pitchFamily="2" charset="2"/>
              <a:buChar char="Ø"/>
            </a:pPr>
            <a:r>
              <a:rPr lang="en-US" altLang="en-US" dirty="0"/>
              <a:t>The precursor lesion </a:t>
            </a:r>
            <a:r>
              <a:rPr lang="en-US" altLang="en-US" b="1" u="sng" dirty="0">
                <a:solidFill>
                  <a:srgbClr val="FF0000"/>
                </a:solidFill>
              </a:rPr>
              <a:t>for most testicular GCTs</a:t>
            </a:r>
            <a:r>
              <a:rPr lang="en-US" altLang="en-US" dirty="0"/>
              <a:t>, TIN may be observed adjacent to TC. </a:t>
            </a:r>
            <a:endParaRPr lang="ar-JO" altLang="en-US" dirty="0"/>
          </a:p>
          <a:p>
            <a:pPr>
              <a:buFont typeface="Wingdings" pitchFamily="2" charset="2"/>
              <a:buChar char="Ø"/>
            </a:pPr>
            <a:r>
              <a:rPr lang="en-US" altLang="en-US" b="1" u="sng" dirty="0">
                <a:solidFill>
                  <a:srgbClr val="FF0000"/>
                </a:solidFill>
              </a:rPr>
              <a:t>Risk factors include</a:t>
            </a:r>
            <a:r>
              <a:rPr lang="en-US" altLang="en-US" b="1" dirty="0"/>
              <a:t> :</a:t>
            </a:r>
            <a:endParaRPr lang="ar-JO" altLang="en-US" b="1" dirty="0"/>
          </a:p>
          <a:p>
            <a:r>
              <a:rPr lang="en-US" altLang="en-US" dirty="0">
                <a:solidFill>
                  <a:srgbClr val="00B0F0"/>
                </a:solidFill>
              </a:rPr>
              <a:t>1-cryptorchidism</a:t>
            </a:r>
            <a:r>
              <a:rPr lang="en-US" altLang="en-US" dirty="0"/>
              <a:t>  </a:t>
            </a:r>
            <a:r>
              <a:rPr lang="en-US" altLang="en-US" dirty="0">
                <a:solidFill>
                  <a:srgbClr val="00B0F0"/>
                </a:solidFill>
              </a:rPr>
              <a:t> 2- </a:t>
            </a:r>
            <a:r>
              <a:rPr lang="en-US" altLang="en-US" dirty="0" err="1">
                <a:solidFill>
                  <a:srgbClr val="00B0F0"/>
                </a:solidFill>
              </a:rPr>
              <a:t>extragonadal</a:t>
            </a:r>
            <a:r>
              <a:rPr lang="en-US" altLang="en-US" dirty="0">
                <a:solidFill>
                  <a:srgbClr val="00B0F0"/>
                </a:solidFill>
              </a:rPr>
              <a:t> germ cell </a:t>
            </a:r>
            <a:r>
              <a:rPr lang="en-US" altLang="en-US" dirty="0" err="1">
                <a:solidFill>
                  <a:srgbClr val="00B0F0"/>
                </a:solidFill>
              </a:rPr>
              <a:t>tumour</a:t>
            </a:r>
            <a:r>
              <a:rPr lang="en-US" altLang="en-US" dirty="0">
                <a:solidFill>
                  <a:srgbClr val="00B0F0"/>
                </a:solidFill>
              </a:rPr>
              <a:t>    3-atrophic </a:t>
            </a:r>
            <a:r>
              <a:rPr lang="en-US" altLang="en-US" dirty="0" err="1">
                <a:solidFill>
                  <a:srgbClr val="00B0F0"/>
                </a:solidFill>
              </a:rPr>
              <a:t>contralateral</a:t>
            </a:r>
            <a:r>
              <a:rPr lang="en-US" altLang="en-US" dirty="0">
                <a:solidFill>
                  <a:srgbClr val="00B0F0"/>
                </a:solidFill>
              </a:rPr>
              <a:t> testis (&lt;12mL)</a:t>
            </a:r>
            <a:r>
              <a:rPr lang="en-US" altLang="en-US" dirty="0">
                <a:solidFill>
                  <a:srgbClr val="000000"/>
                </a:solidFill>
              </a:rPr>
              <a:t>  </a:t>
            </a:r>
            <a:r>
              <a:rPr lang="en-US" altLang="en-US" dirty="0">
                <a:solidFill>
                  <a:srgbClr val="00B0F0"/>
                </a:solidFill>
              </a:rPr>
              <a:t>4- </a:t>
            </a:r>
            <a:r>
              <a:rPr lang="en-US" altLang="en-US" dirty="0" err="1">
                <a:solidFill>
                  <a:srgbClr val="00B0F0"/>
                </a:solidFill>
              </a:rPr>
              <a:t>Klinefelter’s</a:t>
            </a:r>
            <a:r>
              <a:rPr lang="en-US" altLang="en-US" dirty="0">
                <a:solidFill>
                  <a:srgbClr val="00B0F0"/>
                </a:solidFill>
              </a:rPr>
              <a:t> syndrome</a:t>
            </a:r>
          </a:p>
          <a:p>
            <a:r>
              <a:rPr lang="en-US" altLang="en-US" dirty="0">
                <a:solidFill>
                  <a:srgbClr val="00B0F0"/>
                </a:solidFill>
              </a:rPr>
              <a:t>5-previous or </a:t>
            </a:r>
            <a:r>
              <a:rPr lang="en-US" altLang="en-US" dirty="0" err="1">
                <a:solidFill>
                  <a:srgbClr val="00B0F0"/>
                </a:solidFill>
              </a:rPr>
              <a:t>contralateral</a:t>
            </a:r>
            <a:r>
              <a:rPr lang="en-US" altLang="en-US" dirty="0">
                <a:solidFill>
                  <a:srgbClr val="00B0F0"/>
                </a:solidFill>
              </a:rPr>
              <a:t> TC (5%)     6- and infertility</a:t>
            </a:r>
            <a:r>
              <a:rPr lang="en-US" altLang="en-US" dirty="0"/>
              <a:t>.</a:t>
            </a:r>
            <a:endParaRPr lang="ar-JO" altLang="en-US" dirty="0"/>
          </a:p>
          <a:p>
            <a:pPr>
              <a:buClr>
                <a:srgbClr val="B71E42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</a:rPr>
              <a:t>It is present in the </a:t>
            </a:r>
            <a:r>
              <a:rPr lang="en-US" altLang="en-US" b="1" u="sng" dirty="0" err="1">
                <a:solidFill>
                  <a:srgbClr val="FF0000"/>
                </a:solidFill>
              </a:rPr>
              <a:t>contralateral</a:t>
            </a:r>
            <a:r>
              <a:rPr lang="en-US" altLang="en-US" b="1" u="sng" dirty="0">
                <a:solidFill>
                  <a:srgbClr val="FF0000"/>
                </a:solidFill>
              </a:rPr>
              <a:t> testis </a:t>
            </a:r>
            <a:r>
              <a:rPr lang="en-US" altLang="en-US" dirty="0">
                <a:solidFill>
                  <a:srgbClr val="000000"/>
                </a:solidFill>
              </a:rPr>
              <a:t>of up to 5% of TC patients. </a:t>
            </a:r>
          </a:p>
          <a:p>
            <a:pPr>
              <a:buClr>
                <a:srgbClr val="B71E42"/>
              </a:buClr>
              <a:buFont typeface="Wingdings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</a:rPr>
              <a:t>If TIN is diagnosed, treatment is with </a:t>
            </a:r>
            <a:r>
              <a:rPr lang="en-US" altLang="en-US" b="1" u="sng" dirty="0">
                <a:solidFill>
                  <a:srgbClr val="FF0000"/>
                </a:solidFill>
              </a:rPr>
              <a:t>radiotherapy.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ar-JO" altLang="en-US" dirty="0">
              <a:solidFill>
                <a:srgbClr val="000000"/>
              </a:solidFill>
            </a:endParaRPr>
          </a:p>
          <a:p>
            <a:pPr>
              <a:buClr>
                <a:srgbClr val="B71E42"/>
              </a:buClr>
            </a:pPr>
            <a:endParaRPr lang="en-US" altLang="en-US" dirty="0">
              <a:solidFill>
                <a:srgbClr val="000000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مستطيل 3"/>
          <p:cNvSpPr/>
          <p:nvPr/>
        </p:nvSpPr>
        <p:spPr>
          <a:xfrm>
            <a:off x="457199" y="385916"/>
            <a:ext cx="10502537" cy="236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u="sng" dirty="0">
                <a:solidFill>
                  <a:srgbClr val="FF0000"/>
                </a:solidFill>
              </a:rPr>
              <a:t>Symptoms 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1- Most patients present with a </a:t>
            </a:r>
            <a:r>
              <a:rPr lang="en-US" altLang="en-US" sz="2000" b="1" u="sng" dirty="0">
                <a:solidFill>
                  <a:srgbClr val="FF0000"/>
                </a:solidFill>
              </a:rPr>
              <a:t>painless scrotal lump</a:t>
            </a:r>
            <a:r>
              <a:rPr lang="en-US" altLang="en-US" sz="2000" b="1" u="sng" dirty="0"/>
              <a:t>. </a:t>
            </a:r>
            <a:endParaRPr lang="en-US" altLang="en-US" b="1" u="sng" dirty="0"/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b="1" u="sng" dirty="0">
                <a:solidFill>
                  <a:srgbClr val="FF0000"/>
                </a:solidFill>
              </a:rPr>
              <a:t> Delay in presentations </a:t>
            </a:r>
            <a:r>
              <a:rPr lang="en-US" altLang="en-US" dirty="0"/>
              <a:t>not uncommon, particularly those </a:t>
            </a:r>
            <a:r>
              <a:rPr lang="en-US" altLang="en-US" b="1" dirty="0"/>
              <a:t>with metastatic disease</a:t>
            </a:r>
            <a:r>
              <a:rPr lang="en-US" altLang="en-US" dirty="0"/>
              <a:t>. This may be due to patient factors (</a:t>
            </a:r>
            <a:r>
              <a:rPr lang="en-US" altLang="en-US" b="1" dirty="0">
                <a:solidFill>
                  <a:srgbClr val="00B050"/>
                </a:solidFill>
              </a:rPr>
              <a:t>fear, self-neglect, ignorance, denial) or earlier misdiagnosis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2- 5%</a:t>
            </a:r>
            <a:r>
              <a:rPr lang="en-US" altLang="en-US" dirty="0"/>
              <a:t> of patients develop </a:t>
            </a:r>
            <a:r>
              <a:rPr lang="en-US" altLang="en-US" b="1" u="sng" dirty="0">
                <a:solidFill>
                  <a:srgbClr val="00B0F0"/>
                </a:solidFill>
              </a:rPr>
              <a:t>acute scrotal pain </a:t>
            </a:r>
            <a:r>
              <a:rPr lang="en-US" altLang="en-US" dirty="0"/>
              <a:t>due to </a:t>
            </a:r>
            <a:r>
              <a:rPr lang="en-US" altLang="en-US" b="1" dirty="0" err="1">
                <a:solidFill>
                  <a:srgbClr val="00B0F0"/>
                </a:solidFill>
              </a:rPr>
              <a:t>intratumoural</a:t>
            </a:r>
            <a:r>
              <a:rPr lang="en-US" altLang="en-US" b="1" dirty="0">
                <a:solidFill>
                  <a:srgbClr val="00B0F0"/>
                </a:solidFill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</a:rPr>
              <a:t>haemorrhage</a:t>
            </a:r>
            <a:r>
              <a:rPr lang="en-US" altLang="en-US" b="1" dirty="0"/>
              <a:t> </a:t>
            </a:r>
            <a:r>
              <a:rPr lang="en-US" altLang="en-US" dirty="0"/>
              <a:t>, causing diagnostic confusion.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3- 10%</a:t>
            </a:r>
            <a:r>
              <a:rPr lang="en-US" altLang="en-US" b="1" dirty="0"/>
              <a:t> </a:t>
            </a:r>
            <a:r>
              <a:rPr lang="en-US" altLang="en-US" dirty="0"/>
              <a:t>of patients develop </a:t>
            </a:r>
            <a:r>
              <a:rPr lang="en-US" altLang="en-US" b="1" dirty="0">
                <a:solidFill>
                  <a:srgbClr val="00B0F0"/>
                </a:solidFill>
              </a:rPr>
              <a:t>symptoms suggestive of advanced disease</a:t>
            </a:r>
            <a:r>
              <a:rPr lang="en-US" altLang="en-US" dirty="0"/>
              <a:t>, including </a:t>
            </a:r>
            <a:r>
              <a:rPr lang="en-US" altLang="en-US" b="1" dirty="0">
                <a:solidFill>
                  <a:srgbClr val="7030A0"/>
                </a:solidFill>
              </a:rPr>
              <a:t>weight loss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7030A0"/>
                </a:solidFill>
              </a:rPr>
              <a:t>lumps in the neck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7030A0"/>
                </a:solidFill>
              </a:rPr>
              <a:t>chest symptoms</a:t>
            </a:r>
            <a:r>
              <a:rPr lang="en-US" altLang="en-US" dirty="0"/>
              <a:t> or  </a:t>
            </a:r>
            <a:r>
              <a:rPr lang="en-US" altLang="en-US" b="1" dirty="0">
                <a:solidFill>
                  <a:srgbClr val="7030A0"/>
                </a:solidFill>
              </a:rPr>
              <a:t>bone pain.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/>
              <a:t> More common on the </a:t>
            </a:r>
            <a:r>
              <a:rPr lang="en-US" altLang="en-US" sz="2400" b="1" dirty="0">
                <a:solidFill>
                  <a:srgbClr val="FF00FF"/>
                </a:solidFill>
              </a:rPr>
              <a:t>right</a:t>
            </a:r>
            <a:endParaRPr lang="en-US" altLang="en-US" b="1" dirty="0">
              <a:solidFill>
                <a:srgbClr val="FF00FF"/>
              </a:solidFill>
            </a:endParaRPr>
          </a:p>
        </p:txBody>
      </p:sp>
      <p:sp>
        <p:nvSpPr>
          <p:cNvPr id="1048612" name="مستطيل 4"/>
          <p:cNvSpPr/>
          <p:nvPr/>
        </p:nvSpPr>
        <p:spPr>
          <a:xfrm>
            <a:off x="561703" y="2496741"/>
            <a:ext cx="11155679" cy="279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u="sng" dirty="0">
                <a:solidFill>
                  <a:srgbClr val="FF0000"/>
                </a:solidFill>
              </a:rPr>
              <a:t>Signs</a:t>
            </a:r>
            <a:r>
              <a:rPr lang="en-US" altLang="en-US" sz="2000" b="1" dirty="0">
                <a:solidFill>
                  <a:srgbClr val="FF0000"/>
                </a:solidFill>
              </a:rPr>
              <a:t> :</a:t>
            </a:r>
          </a:p>
          <a:p>
            <a:r>
              <a:rPr lang="en-US" altLang="en-US" dirty="0"/>
              <a:t>1-Observation may reveal </a:t>
            </a:r>
            <a:r>
              <a:rPr lang="en-US" altLang="en-US" b="1" dirty="0">
                <a:solidFill>
                  <a:srgbClr val="00B0F0"/>
                </a:solidFill>
              </a:rPr>
              <a:t>asymmetry or slight scrotal skin discoloration</a:t>
            </a:r>
            <a:r>
              <a:rPr lang="en-US" altLang="en-US" dirty="0">
                <a:solidFill>
                  <a:srgbClr val="00B0F0"/>
                </a:solidFill>
              </a:rPr>
              <a:t>.</a:t>
            </a:r>
          </a:p>
          <a:p>
            <a:r>
              <a:rPr lang="en-US" altLang="en-US" dirty="0"/>
              <a:t>2-palpation may reveal a </a:t>
            </a:r>
            <a:r>
              <a:rPr lang="en-US" altLang="en-US" b="1" dirty="0">
                <a:solidFill>
                  <a:srgbClr val="00B0F0"/>
                </a:solidFill>
              </a:rPr>
              <a:t>hard , non-tender </a:t>
            </a:r>
            <a:r>
              <a:rPr lang="en-US" altLang="en-US" dirty="0">
                <a:solidFill>
                  <a:srgbClr val="00B0F0"/>
                </a:solidFill>
              </a:rPr>
              <a:t>, </a:t>
            </a:r>
            <a:r>
              <a:rPr lang="en-US" altLang="en-US" b="1" dirty="0">
                <a:solidFill>
                  <a:srgbClr val="00B0F0"/>
                </a:solidFill>
              </a:rPr>
              <a:t>irregular</a:t>
            </a:r>
            <a:r>
              <a:rPr lang="en-US" altLang="en-US" dirty="0">
                <a:solidFill>
                  <a:srgbClr val="00B0F0"/>
                </a:solidFill>
              </a:rPr>
              <a:t>, </a:t>
            </a:r>
            <a:r>
              <a:rPr lang="en-US" altLang="en-US" b="1" u="sng" dirty="0">
                <a:solidFill>
                  <a:srgbClr val="00B050"/>
                </a:solidFill>
              </a:rPr>
              <a:t>non-</a:t>
            </a:r>
            <a:r>
              <a:rPr lang="en-US" altLang="en-US" b="1" u="sng" dirty="0" err="1">
                <a:solidFill>
                  <a:srgbClr val="00B050"/>
                </a:solidFill>
              </a:rPr>
              <a:t>transilluminable</a:t>
            </a:r>
            <a:r>
              <a:rPr lang="en-US" altLang="en-US" b="1" u="sng" dirty="0">
                <a:solidFill>
                  <a:srgbClr val="00B050"/>
                </a:solidFill>
              </a:rPr>
              <a:t> mass </a:t>
            </a:r>
            <a:r>
              <a:rPr lang="en-US" altLang="en-US" dirty="0"/>
              <a:t>in the testis or replacing the testis.</a:t>
            </a:r>
          </a:p>
          <a:p>
            <a:r>
              <a:rPr lang="en-US" altLang="en-US" dirty="0"/>
              <a:t>3-assess the </a:t>
            </a:r>
            <a:r>
              <a:rPr lang="en-US" altLang="en-US" b="1" dirty="0" err="1"/>
              <a:t>epididymis</a:t>
            </a:r>
            <a:r>
              <a:rPr lang="en-US" altLang="en-US" dirty="0"/>
              <a:t>, </a:t>
            </a:r>
            <a:r>
              <a:rPr lang="en-US" altLang="en-US" b="1" dirty="0"/>
              <a:t>spermatic</a:t>
            </a:r>
            <a:r>
              <a:rPr lang="en-US" altLang="en-US" dirty="0"/>
              <a:t> </a:t>
            </a:r>
            <a:r>
              <a:rPr lang="en-US" altLang="en-US" b="1" dirty="0"/>
              <a:t>cord</a:t>
            </a:r>
            <a:r>
              <a:rPr lang="en-US" altLang="en-US" dirty="0"/>
              <a:t>, and overlying </a:t>
            </a:r>
            <a:r>
              <a:rPr lang="en-US" altLang="en-US" b="1" dirty="0"/>
              <a:t>scrotal wall</a:t>
            </a:r>
            <a:r>
              <a:rPr lang="en-US" altLang="en-US" dirty="0"/>
              <a:t>, which may be normal or involved in10–15% of cases.</a:t>
            </a:r>
          </a:p>
          <a:p>
            <a:r>
              <a:rPr lang="en-US" altLang="en-US" dirty="0"/>
              <a:t>4-Rarely , a </a:t>
            </a:r>
            <a:r>
              <a:rPr lang="en-US" altLang="en-US" b="1" dirty="0"/>
              <a:t>secondary </a:t>
            </a:r>
            <a:r>
              <a:rPr lang="en-US" altLang="en-US" b="1" dirty="0" err="1"/>
              <a:t>hydrocele</a:t>
            </a:r>
            <a:r>
              <a:rPr lang="en-US" altLang="en-US" b="1" dirty="0"/>
              <a:t> </a:t>
            </a:r>
            <a:r>
              <a:rPr lang="en-US" altLang="en-US" dirty="0"/>
              <a:t>may be present.</a:t>
            </a:r>
          </a:p>
          <a:p>
            <a:r>
              <a:rPr lang="en-US" altLang="en-US" dirty="0"/>
              <a:t>5-General examination may reveal </a:t>
            </a:r>
            <a:r>
              <a:rPr lang="en-US" altLang="en-US" b="1" dirty="0" err="1">
                <a:solidFill>
                  <a:srgbClr val="00B0F0"/>
                </a:solidFill>
              </a:rPr>
              <a:t>cachexia</a:t>
            </a:r>
            <a:r>
              <a:rPr lang="en-US" altLang="en-US" b="1" dirty="0">
                <a:solidFill>
                  <a:srgbClr val="00B0F0"/>
                </a:solidFill>
              </a:rPr>
              <a:t> </a:t>
            </a:r>
            <a:r>
              <a:rPr lang="en-US" altLang="en-US" dirty="0">
                <a:solidFill>
                  <a:srgbClr val="00B0F0"/>
                </a:solidFill>
              </a:rPr>
              <a:t>, </a:t>
            </a:r>
            <a:r>
              <a:rPr lang="en-US" altLang="en-US" b="1" dirty="0" err="1">
                <a:solidFill>
                  <a:srgbClr val="00B0F0"/>
                </a:solidFill>
              </a:rPr>
              <a:t>supraclavicular</a:t>
            </a:r>
            <a:r>
              <a:rPr lang="en-US" altLang="en-US" dirty="0">
                <a:solidFill>
                  <a:srgbClr val="00B0F0"/>
                </a:solidFill>
              </a:rPr>
              <a:t> </a:t>
            </a:r>
            <a:r>
              <a:rPr lang="en-US" altLang="en-US" b="1" dirty="0" err="1">
                <a:solidFill>
                  <a:srgbClr val="00B0F0"/>
                </a:solidFill>
              </a:rPr>
              <a:t>lymphadenopathy</a:t>
            </a:r>
            <a:r>
              <a:rPr lang="en-US" altLang="en-US" b="1" dirty="0">
                <a:solidFill>
                  <a:srgbClr val="00B0F0"/>
                </a:solidFill>
              </a:rPr>
              <a:t> </a:t>
            </a:r>
            <a:r>
              <a:rPr lang="en-US" altLang="en-US" dirty="0">
                <a:solidFill>
                  <a:srgbClr val="00B0F0"/>
                </a:solidFill>
              </a:rPr>
              <a:t>, </a:t>
            </a:r>
            <a:r>
              <a:rPr lang="en-US" altLang="en-US" b="1" dirty="0">
                <a:solidFill>
                  <a:srgbClr val="00B0F0"/>
                </a:solidFill>
              </a:rPr>
              <a:t>chest signs </a:t>
            </a:r>
            <a:r>
              <a:rPr lang="en-US" altLang="en-US" dirty="0">
                <a:solidFill>
                  <a:srgbClr val="00B0F0"/>
                </a:solidFill>
              </a:rPr>
              <a:t>, </a:t>
            </a:r>
            <a:r>
              <a:rPr lang="en-US" altLang="en-US" b="1" dirty="0" err="1">
                <a:solidFill>
                  <a:srgbClr val="00B0F0"/>
                </a:solidFill>
              </a:rPr>
              <a:t>hepatomegaly</a:t>
            </a:r>
            <a:r>
              <a:rPr lang="en-US" altLang="en-US" b="1" dirty="0">
                <a:solidFill>
                  <a:srgbClr val="00B0F0"/>
                </a:solidFill>
              </a:rPr>
              <a:t> </a:t>
            </a:r>
            <a:r>
              <a:rPr lang="en-US" altLang="en-US" dirty="0">
                <a:solidFill>
                  <a:srgbClr val="00B0F0"/>
                </a:solidFill>
              </a:rPr>
              <a:t>, </a:t>
            </a:r>
            <a:r>
              <a:rPr lang="en-US" altLang="en-US" b="1" dirty="0">
                <a:solidFill>
                  <a:srgbClr val="00B0F0"/>
                </a:solidFill>
              </a:rPr>
              <a:t>lower limb </a:t>
            </a:r>
            <a:r>
              <a:rPr lang="en-US" altLang="en-US" b="1" dirty="0" err="1">
                <a:solidFill>
                  <a:srgbClr val="00B0F0"/>
                </a:solidFill>
              </a:rPr>
              <a:t>oedema</a:t>
            </a:r>
            <a:r>
              <a:rPr lang="en-US" altLang="en-US" dirty="0">
                <a:solidFill>
                  <a:srgbClr val="00B0F0"/>
                </a:solidFill>
              </a:rPr>
              <a:t>, or </a:t>
            </a:r>
            <a:r>
              <a:rPr lang="en-US" altLang="en-US" b="1" dirty="0">
                <a:solidFill>
                  <a:srgbClr val="00B0F0"/>
                </a:solidFill>
              </a:rPr>
              <a:t>abdominal mass </a:t>
            </a:r>
            <a:r>
              <a:rPr lang="en-US" altLang="en-US" dirty="0"/>
              <a:t>, </a:t>
            </a:r>
            <a:r>
              <a:rPr lang="en-US" altLang="en-US" b="1" u="sng" dirty="0">
                <a:solidFill>
                  <a:srgbClr val="FF0000"/>
                </a:solidFill>
              </a:rPr>
              <a:t>all suggestive of metastatic disease</a:t>
            </a:r>
            <a:r>
              <a:rPr lang="en-US" altLang="en-US" b="1" u="sng" dirty="0"/>
              <a:t>.</a:t>
            </a:r>
          </a:p>
          <a:p>
            <a:r>
              <a:rPr lang="en-US" altLang="en-US" b="1" dirty="0"/>
              <a:t>6-</a:t>
            </a:r>
            <a:r>
              <a:rPr lang="en-US" altLang="en-US" b="1" dirty="0">
                <a:solidFill>
                  <a:srgbClr val="FF00FF"/>
                </a:solidFill>
              </a:rPr>
              <a:t> </a:t>
            </a:r>
            <a:r>
              <a:rPr lang="en-US" altLang="en-US" b="1" dirty="0" err="1">
                <a:solidFill>
                  <a:srgbClr val="FF00FF"/>
                </a:solidFill>
              </a:rPr>
              <a:t>Gynaecomastia</a:t>
            </a:r>
            <a:r>
              <a:rPr lang="en-US" altLang="en-US" dirty="0">
                <a:solidFill>
                  <a:srgbClr val="FF00FF"/>
                </a:solidFill>
              </a:rPr>
              <a:t> </a:t>
            </a:r>
            <a:r>
              <a:rPr lang="en-US" altLang="en-US" dirty="0"/>
              <a:t>is seen in about 5% of patients with TC due to endocrine manifestations of some </a:t>
            </a:r>
            <a:r>
              <a:rPr lang="en-US" altLang="en-US" dirty="0" err="1"/>
              <a:t>tumours</a:t>
            </a:r>
            <a:r>
              <a:rPr lang="en-US" altLang="en-US" dirty="0"/>
              <a:t>.</a:t>
            </a:r>
          </a:p>
        </p:txBody>
      </p:sp>
      <p:pic>
        <p:nvPicPr>
          <p:cNvPr id="2097159" name="Picture 2" descr="N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8815" y="1568921"/>
            <a:ext cx="1635877" cy="1371600"/>
          </a:xfrm>
          <a:prstGeom prst="rect">
            <a:avLst/>
          </a:prstGeom>
          <a:noFill/>
        </p:spPr>
      </p:pic>
      <p:pic>
        <p:nvPicPr>
          <p:cNvPr id="2097160" name="Picture 4" descr="No description availabl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528" y="5128403"/>
            <a:ext cx="3681353" cy="1533654"/>
          </a:xfrm>
          <a:prstGeom prst="rect">
            <a:avLst/>
          </a:prstGeom>
          <a:noFill/>
        </p:spPr>
      </p:pic>
      <p:pic>
        <p:nvPicPr>
          <p:cNvPr id="2097161" name="Picture 6" descr="No description available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8977" y="5341285"/>
            <a:ext cx="1914525" cy="1516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مستطيل 3"/>
          <p:cNvSpPr/>
          <p:nvPr/>
        </p:nvSpPr>
        <p:spPr>
          <a:xfrm>
            <a:off x="1088571" y="2053662"/>
            <a:ext cx="2791097" cy="2758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B050"/>
                </a:solidFill>
              </a:rPr>
              <a:t>causes of painless scrotal swellings </a:t>
            </a:r>
            <a:r>
              <a:rPr lang="en-US" altLang="en-US" sz="2400" b="1" dirty="0"/>
              <a:t>: </a:t>
            </a:r>
          </a:p>
          <a:p>
            <a:r>
              <a:rPr lang="en-US" altLang="en-US" b="1" dirty="0">
                <a:solidFill>
                  <a:srgbClr val="00B0F0"/>
                </a:solidFill>
              </a:rPr>
              <a:t>1- </a:t>
            </a:r>
            <a:r>
              <a:rPr lang="en-US" altLang="en-US" b="1" dirty="0" err="1">
                <a:solidFill>
                  <a:srgbClr val="00B0F0"/>
                </a:solidFill>
              </a:rPr>
              <a:t>Hydrocele</a:t>
            </a:r>
            <a:endParaRPr lang="en-US" altLang="en-US" b="1" dirty="0">
              <a:solidFill>
                <a:srgbClr val="00B0F0"/>
              </a:solidFill>
            </a:endParaRPr>
          </a:p>
          <a:p>
            <a:r>
              <a:rPr lang="en-US" altLang="en-US" b="1" dirty="0">
                <a:solidFill>
                  <a:srgbClr val="00B0F0"/>
                </a:solidFill>
              </a:rPr>
              <a:t>2- </a:t>
            </a:r>
            <a:r>
              <a:rPr lang="en-US" altLang="en-US" b="1" dirty="0" err="1">
                <a:solidFill>
                  <a:srgbClr val="00B0F0"/>
                </a:solidFill>
              </a:rPr>
              <a:t>Spermatocele</a:t>
            </a:r>
            <a:endParaRPr lang="en-US" altLang="en-US" b="1" dirty="0">
              <a:solidFill>
                <a:srgbClr val="00B0F0"/>
              </a:solidFill>
            </a:endParaRPr>
          </a:p>
          <a:p>
            <a:r>
              <a:rPr lang="en-US" altLang="en-US" b="1" dirty="0">
                <a:solidFill>
                  <a:srgbClr val="00B0F0"/>
                </a:solidFill>
              </a:rPr>
              <a:t>3- Indirect inguinal Hernia</a:t>
            </a:r>
          </a:p>
          <a:p>
            <a:r>
              <a:rPr lang="en-US" altLang="en-US" b="1" dirty="0">
                <a:solidFill>
                  <a:srgbClr val="00B0F0"/>
                </a:solidFill>
              </a:rPr>
              <a:t>4- Syphilitic </a:t>
            </a:r>
            <a:r>
              <a:rPr lang="en-US" altLang="en-US" b="1" dirty="0" err="1">
                <a:solidFill>
                  <a:srgbClr val="00B0F0"/>
                </a:solidFill>
              </a:rPr>
              <a:t>gumma</a:t>
            </a:r>
            <a:endParaRPr lang="en-US" altLang="en-US" b="1" dirty="0">
              <a:solidFill>
                <a:srgbClr val="00B0F0"/>
              </a:solidFill>
            </a:endParaRPr>
          </a:p>
          <a:p>
            <a:r>
              <a:rPr lang="en-US" altLang="en-US" b="1" dirty="0">
                <a:solidFill>
                  <a:srgbClr val="00B0F0"/>
                </a:solidFill>
              </a:rPr>
              <a:t> 5- TB</a:t>
            </a:r>
          </a:p>
          <a:p>
            <a:endParaRPr lang="en-US" altLang="en-US" dirty="0"/>
          </a:p>
        </p:txBody>
      </p:sp>
      <p:sp>
        <p:nvSpPr>
          <p:cNvPr id="1048614" name="مستطيل 4"/>
          <p:cNvSpPr/>
          <p:nvPr/>
        </p:nvSpPr>
        <p:spPr>
          <a:xfrm>
            <a:off x="5725886" y="2068863"/>
            <a:ext cx="4032068" cy="1628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B050"/>
                </a:solidFill>
              </a:rPr>
              <a:t>most presentations of acute scrotal pain:</a:t>
            </a:r>
          </a:p>
          <a:p>
            <a:r>
              <a:rPr lang="en-US" altLang="en-US" sz="1600" b="1" dirty="0">
                <a:solidFill>
                  <a:srgbClr val="00B0F0"/>
                </a:solidFill>
              </a:rPr>
              <a:t>1-Epididimoorchitis</a:t>
            </a:r>
          </a:p>
          <a:p>
            <a:r>
              <a:rPr lang="en-US" altLang="en-US" sz="1600" b="1" dirty="0">
                <a:solidFill>
                  <a:srgbClr val="00B0F0"/>
                </a:solidFill>
              </a:rPr>
              <a:t>2- </a:t>
            </a:r>
            <a:r>
              <a:rPr lang="en-US" altLang="en-US" sz="1600" b="1" dirty="0" err="1">
                <a:solidFill>
                  <a:srgbClr val="00B0F0"/>
                </a:solidFill>
              </a:rPr>
              <a:t>Epididymitis</a:t>
            </a:r>
            <a:endParaRPr lang="en-US" altLang="en-US" sz="1600" b="1" dirty="0">
              <a:solidFill>
                <a:srgbClr val="00B0F0"/>
              </a:solidFill>
            </a:endParaRPr>
          </a:p>
          <a:p>
            <a:r>
              <a:rPr lang="en-US" altLang="en-US" sz="1600" b="1" dirty="0">
                <a:solidFill>
                  <a:srgbClr val="00B0F0"/>
                </a:solidFill>
              </a:rPr>
              <a:t>3- testicular Torsion</a:t>
            </a:r>
          </a:p>
          <a:p>
            <a:endParaRPr lang="en-US" altLang="en-US" sz="1400" dirty="0"/>
          </a:p>
        </p:txBody>
      </p:sp>
      <p:sp>
        <p:nvSpPr>
          <p:cNvPr id="1048615" name="مربع نص 5"/>
          <p:cNvSpPr txBox="1"/>
          <p:nvPr/>
        </p:nvSpPr>
        <p:spPr>
          <a:xfrm>
            <a:off x="1606731" y="627017"/>
            <a:ext cx="53688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Differential diagnosis :</a:t>
            </a:r>
            <a:endParaRPr lang="ar-JO" sz="2400" b="1" u="sng" dirty="0">
              <a:solidFill>
                <a:srgbClr val="FF0000"/>
              </a:solidFill>
            </a:endParaRPr>
          </a:p>
        </p:txBody>
      </p:sp>
      <p:pic>
        <p:nvPicPr>
          <p:cNvPr id="2097162" name="Picture 2" descr="No description availabl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121" y="4493623"/>
            <a:ext cx="1879719" cy="1776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مستطيل 3"/>
          <p:cNvSpPr/>
          <p:nvPr/>
        </p:nvSpPr>
        <p:spPr>
          <a:xfrm>
            <a:off x="352696" y="182880"/>
            <a:ext cx="10763795" cy="336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b="1" dirty="0"/>
              <a:t>Investigation :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1- Ultrasound</a:t>
            </a:r>
            <a:r>
              <a:rPr lang="en-US" altLang="en-US" sz="2000" dirty="0"/>
              <a:t> </a:t>
            </a:r>
            <a:r>
              <a:rPr lang="en-US" altLang="en-US" sz="2800" dirty="0"/>
              <a:t>is the </a:t>
            </a:r>
            <a:r>
              <a:rPr lang="en-US" altLang="en-US" sz="2800" b="1" u="sng" dirty="0">
                <a:solidFill>
                  <a:srgbClr val="FF0000"/>
                </a:solidFill>
              </a:rPr>
              <a:t>first-line investigation </a:t>
            </a:r>
            <a:r>
              <a:rPr lang="en-US" altLang="en-US" sz="2800" dirty="0"/>
              <a:t>of any scrotal lump and will confirm whether the palpable lesion is within the testis</a:t>
            </a:r>
            <a:r>
              <a:rPr lang="en-US" altLang="ar" sz="2800" dirty="0"/>
              <a:t>.</a:t>
            </a:r>
            <a:endParaRPr lang="zh-CN" altLang="en-US"/>
          </a:p>
          <a:p>
            <a:pPr algn="justLow"/>
            <a:r>
              <a:rPr lang="en-US" sz="2000" dirty="0"/>
              <a:t>The sensitivity of USS for detecting a testicular tumor is </a:t>
            </a:r>
            <a:r>
              <a:rPr lang="en-US" sz="2000" b="1" u="sng" dirty="0">
                <a:solidFill>
                  <a:srgbClr val="00B050"/>
                </a:solidFill>
              </a:rPr>
              <a:t>almost 100%, </a:t>
            </a:r>
            <a:r>
              <a:rPr lang="en-US" sz="2000" dirty="0"/>
              <a:t>including impalpable lesions of 1–2mm and ‘occult’ primary </a:t>
            </a:r>
            <a:r>
              <a:rPr lang="en-US" sz="2000" dirty="0" err="1"/>
              <a:t>tumours</a:t>
            </a:r>
            <a:r>
              <a:rPr lang="en-US" sz="2000" dirty="0"/>
              <a:t> in patients presenting with systemic symptoms and signs.</a:t>
            </a:r>
          </a:p>
          <a:p>
            <a:pPr algn="justLow"/>
            <a:r>
              <a:rPr lang="en-US" sz="2000" dirty="0"/>
              <a:t>Any </a:t>
            </a:r>
            <a:r>
              <a:rPr lang="en-US" sz="2000" b="1" u="sng" dirty="0" err="1">
                <a:solidFill>
                  <a:srgbClr val="FF0000"/>
                </a:solidFill>
              </a:rPr>
              <a:t>hypoechoic</a:t>
            </a:r>
            <a:r>
              <a:rPr lang="en-US" sz="2000" dirty="0"/>
              <a:t> area within the tunica </a:t>
            </a:r>
            <a:r>
              <a:rPr lang="en-US" sz="2000" dirty="0" err="1"/>
              <a:t>albuginea</a:t>
            </a:r>
            <a:r>
              <a:rPr lang="en-US" sz="2000" dirty="0"/>
              <a:t> should be regarded with suspicion. 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2- </a:t>
            </a:r>
            <a:r>
              <a:rPr lang="en-US" altLang="ar" sz="2800" b="1" dirty="0"/>
              <a:t>abdominal and chest CT for staging purpose</a:t>
            </a:r>
            <a:endParaRPr lang="zh-CN" altLang="en-US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Can identify small nodal deposits &lt;2 cm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MRI and PET scan no advantage over CT</a:t>
            </a:r>
          </a:p>
        </p:txBody>
      </p:sp>
      <p:pic>
        <p:nvPicPr>
          <p:cNvPr id="20971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09" y="4611189"/>
            <a:ext cx="2521131" cy="19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2032" y="4558937"/>
            <a:ext cx="2108607" cy="2024743"/>
          </a:xfrm>
        </p:spPr>
      </p:pic>
      <p:pic>
        <p:nvPicPr>
          <p:cNvPr id="20971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8077" y="4506685"/>
            <a:ext cx="2095500" cy="212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898" y="4544704"/>
            <a:ext cx="2704011" cy="206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7" name="Picture 2" descr="No description available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7788" y="2487706"/>
            <a:ext cx="2339788" cy="1531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مستطيل 3"/>
          <p:cNvSpPr/>
          <p:nvPr/>
        </p:nvSpPr>
        <p:spPr>
          <a:xfrm>
            <a:off x="587827" y="526410"/>
            <a:ext cx="11168743" cy="5041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B71E42"/>
              </a:buClr>
            </a:pPr>
            <a:r>
              <a:rPr lang="en-US" sz="2400" b="1" u="sng" dirty="0">
                <a:solidFill>
                  <a:srgbClr val="FF0000"/>
                </a:solidFill>
              </a:rPr>
              <a:t>3- Serum tumor marker :</a:t>
            </a:r>
          </a:p>
          <a:p>
            <a:pPr>
              <a:spcBef>
                <a:spcPts val="600"/>
              </a:spcBef>
              <a:buClr>
                <a:srgbClr val="B71E42"/>
              </a:buClr>
            </a:pPr>
            <a:r>
              <a:rPr lang="en-US" sz="2400" dirty="0">
                <a:solidFill>
                  <a:prstClr val="black"/>
                </a:solidFill>
              </a:rPr>
              <a:t>These tumor markers incorporated into staging system and used for making decisions regarding treatment 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sz="2000" b="1" u="sng" dirty="0">
                <a:solidFill>
                  <a:srgbClr val="00B050"/>
                </a:solidFill>
              </a:rPr>
              <a:t> Clinical uses</a:t>
            </a:r>
            <a:r>
              <a:rPr lang="en-US" altLang="en-US" sz="20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 </a:t>
            </a:r>
            <a:r>
              <a:rPr lang="en-US" altLang="en-US" sz="2000" b="1" dirty="0"/>
              <a:t>1- </a:t>
            </a:r>
            <a:r>
              <a:rPr lang="en-US" altLang="en-US" sz="2000" dirty="0"/>
              <a:t>measured at presentation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</a:t>
            </a:r>
            <a:r>
              <a:rPr lang="en-US" altLang="en-US" sz="2000" b="1" dirty="0"/>
              <a:t>2-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1-2 weeks after radical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orchidectomy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3-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during follow-up to assess response to treatment 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4-</a:t>
            </a:r>
            <a:r>
              <a:rPr lang="en-US" altLang="en-US" sz="2000" dirty="0"/>
              <a:t> Elevation after </a:t>
            </a:r>
            <a:r>
              <a:rPr lang="en-US" altLang="en-US" sz="2000" dirty="0" err="1"/>
              <a:t>orchidectomy</a:t>
            </a:r>
            <a:r>
              <a:rPr lang="en-US" altLang="en-US" sz="2000" dirty="0"/>
              <a:t> generally represents metastatic disease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/>
              <a:t>5-</a:t>
            </a:r>
            <a:r>
              <a:rPr lang="en-US" altLang="en-US" sz="2000" dirty="0"/>
              <a:t> Conversely normalization does not  rule out metastatic disease .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000" b="1" u="sng" dirty="0">
                <a:solidFill>
                  <a:srgbClr val="00B050"/>
                </a:solidFill>
              </a:rPr>
              <a:t> 2 main types </a:t>
            </a:r>
            <a:r>
              <a:rPr lang="en-US" sz="20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1-oncofetal proteins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 2-cellular enzymes </a:t>
            </a:r>
            <a:endParaRPr lang="ar-JO" sz="2000" b="1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مستطيل 3"/>
          <p:cNvSpPr/>
          <p:nvPr/>
        </p:nvSpPr>
        <p:spPr>
          <a:xfrm>
            <a:off x="992778" y="1211085"/>
            <a:ext cx="3553097" cy="2971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b="1" u="sng" dirty="0">
                <a:solidFill>
                  <a:srgbClr val="00B050"/>
                </a:solidFill>
              </a:rPr>
              <a:t>1- alpha fetoprotein :</a:t>
            </a:r>
          </a:p>
          <a:p>
            <a:pPr>
              <a:lnSpc>
                <a:spcPct val="90000"/>
              </a:lnSpc>
            </a:pPr>
            <a:r>
              <a:rPr lang="en-US" altLang="en-US" i="1" dirty="0"/>
              <a:t> is expressed by </a:t>
            </a:r>
            <a:r>
              <a:rPr lang="en-US" altLang="en-US" i="1" dirty="0" err="1"/>
              <a:t>trophoblastic</a:t>
            </a:r>
            <a:r>
              <a:rPr lang="en-US" altLang="en-US" i="1" dirty="0"/>
              <a:t> elements within </a:t>
            </a:r>
            <a:r>
              <a:rPr lang="en-US" altLang="en-US" dirty="0"/>
              <a:t>50–70% of </a:t>
            </a:r>
            <a:r>
              <a:rPr lang="en-US" altLang="en-US" dirty="0" err="1"/>
              <a:t>teratomas</a:t>
            </a:r>
            <a:r>
              <a:rPr lang="en-US" altLang="en-US" dirty="0"/>
              <a:t> and yolk sac </a:t>
            </a:r>
            <a:r>
              <a:rPr lang="en-US" altLang="en-US" dirty="0" err="1"/>
              <a:t>tumours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The presence of elevated serum AFP strongly suggests a </a:t>
            </a:r>
            <a:r>
              <a:rPr lang="en-US" altLang="en-US" b="1" dirty="0">
                <a:solidFill>
                  <a:srgbClr val="FF0000"/>
                </a:solidFill>
              </a:rPr>
              <a:t>non-</a:t>
            </a:r>
            <a:r>
              <a:rPr lang="en-US" altLang="en-US" b="1" dirty="0" err="1">
                <a:solidFill>
                  <a:srgbClr val="FF0000"/>
                </a:solidFill>
              </a:rPr>
              <a:t>seminomatous</a:t>
            </a:r>
            <a:r>
              <a:rPr lang="en-US" altLang="en-US" b="1" dirty="0">
                <a:solidFill>
                  <a:srgbClr val="FF0000"/>
                </a:solidFill>
              </a:rPr>
              <a:t> element </a:t>
            </a:r>
            <a:r>
              <a:rPr lang="en-US" altLang="en-US" dirty="0"/>
              <a:t>, normally &lt;10ng/</a:t>
            </a:r>
            <a:r>
              <a:rPr lang="en-US" altLang="en-US" dirty="0" err="1"/>
              <a:t>mL.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Half-life: 4-6 days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Falsely elevated in liver dysfunction, viral hepatitis and ETOH</a:t>
            </a:r>
          </a:p>
        </p:txBody>
      </p:sp>
      <p:sp>
        <p:nvSpPr>
          <p:cNvPr id="1048619" name="مستطيل 4"/>
          <p:cNvSpPr/>
          <p:nvPr/>
        </p:nvSpPr>
        <p:spPr>
          <a:xfrm>
            <a:off x="5399313" y="1219425"/>
            <a:ext cx="3783875" cy="2491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u="sng" dirty="0">
                <a:solidFill>
                  <a:srgbClr val="00B050"/>
                </a:solidFill>
              </a:rPr>
              <a:t>2- human chorionic </a:t>
            </a:r>
            <a:r>
              <a:rPr lang="en-US" altLang="en-US" b="1" u="sng" dirty="0" err="1">
                <a:solidFill>
                  <a:srgbClr val="00B050"/>
                </a:solidFill>
              </a:rPr>
              <a:t>gonadotrophin</a:t>
            </a:r>
            <a:r>
              <a:rPr lang="en-US" altLang="en-US" b="1" u="sng" dirty="0">
                <a:solidFill>
                  <a:srgbClr val="00B050"/>
                </a:solidFill>
              </a:rPr>
              <a:t> :</a:t>
            </a:r>
          </a:p>
          <a:p>
            <a:r>
              <a:rPr lang="en-US" altLang="en-US" i="1" dirty="0"/>
              <a:t>is expressed by </a:t>
            </a:r>
            <a:r>
              <a:rPr lang="en-US" altLang="en-US" i="1" dirty="0" err="1"/>
              <a:t>syncytiotrophoblastic</a:t>
            </a:r>
            <a:r>
              <a:rPr lang="en-US" altLang="en-US" i="1" dirty="0"/>
              <a:t> </a:t>
            </a:r>
            <a:r>
              <a:rPr lang="en-US" altLang="en-US" dirty="0"/>
              <a:t>elements of : </a:t>
            </a:r>
            <a:r>
              <a:rPr lang="en-US" altLang="en-US" dirty="0" err="1">
                <a:solidFill>
                  <a:srgbClr val="FF0000"/>
                </a:solidFill>
              </a:rPr>
              <a:t>choriocarcinomas</a:t>
            </a:r>
            <a:r>
              <a:rPr lang="en-US" altLang="en-US" dirty="0">
                <a:solidFill>
                  <a:srgbClr val="FF0000"/>
                </a:solidFill>
              </a:rPr>
              <a:t> (100%)</a:t>
            </a:r>
            <a:r>
              <a:rPr lang="en-US" altLang="en-US" dirty="0"/>
              <a:t>,  </a:t>
            </a:r>
          </a:p>
          <a:p>
            <a:r>
              <a:rPr lang="en-US" altLang="en-US" dirty="0" err="1">
                <a:solidFill>
                  <a:srgbClr val="FF0000"/>
                </a:solidFill>
              </a:rPr>
              <a:t>teratomas</a:t>
            </a:r>
            <a:r>
              <a:rPr lang="en-US" altLang="en-US" dirty="0">
                <a:solidFill>
                  <a:srgbClr val="FF0000"/>
                </a:solidFill>
              </a:rPr>
              <a:t> (40%)</a:t>
            </a:r>
            <a:r>
              <a:rPr lang="en-US" altLang="en-US" dirty="0"/>
              <a:t>, and </a:t>
            </a:r>
          </a:p>
          <a:p>
            <a:r>
              <a:rPr lang="en-US" altLang="en-US" dirty="0" err="1">
                <a:solidFill>
                  <a:srgbClr val="FF0000"/>
                </a:solidFill>
              </a:rPr>
              <a:t>seminomas</a:t>
            </a:r>
            <a:r>
              <a:rPr lang="en-US" altLang="en-US" dirty="0">
                <a:solidFill>
                  <a:srgbClr val="FF0000"/>
                </a:solidFill>
              </a:rPr>
              <a:t> (10%) </a:t>
            </a:r>
          </a:p>
          <a:p>
            <a:r>
              <a:rPr lang="en-US" altLang="en-US" dirty="0"/>
              <a:t>Half life 24-36 hours</a:t>
            </a:r>
          </a:p>
          <a:p>
            <a:r>
              <a:rPr lang="en-US" altLang="en-US" dirty="0"/>
              <a:t>Falsely elevated in </a:t>
            </a:r>
            <a:r>
              <a:rPr lang="en-US" altLang="en-US" dirty="0" err="1"/>
              <a:t>hypogonadism</a:t>
            </a:r>
            <a:r>
              <a:rPr lang="en-US" altLang="en-US" dirty="0"/>
              <a:t> and marijuana use</a:t>
            </a:r>
          </a:p>
        </p:txBody>
      </p:sp>
      <p:sp>
        <p:nvSpPr>
          <p:cNvPr id="1048620" name="مربع نص 5"/>
          <p:cNvSpPr txBox="1"/>
          <p:nvPr/>
        </p:nvSpPr>
        <p:spPr>
          <a:xfrm>
            <a:off x="3513908" y="391886"/>
            <a:ext cx="51337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u="sng" dirty="0">
                <a:solidFill>
                  <a:srgbClr val="00B050"/>
                </a:solidFill>
              </a:rPr>
              <a:t>1- oncofetal proteins :</a:t>
            </a:r>
            <a:endParaRPr lang="ar-JO" sz="2800" b="1" u="sng" dirty="0">
              <a:solidFill>
                <a:srgbClr val="00B050"/>
              </a:solidFill>
            </a:endParaRPr>
          </a:p>
        </p:txBody>
      </p:sp>
      <p:sp>
        <p:nvSpPr>
          <p:cNvPr id="1048621" name="مستطيل 6"/>
          <p:cNvSpPr/>
          <p:nvPr/>
        </p:nvSpPr>
        <p:spPr>
          <a:xfrm>
            <a:off x="809896" y="3811012"/>
            <a:ext cx="11168744" cy="255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b="1" u="sng" dirty="0">
                <a:solidFill>
                  <a:srgbClr val="00B050"/>
                </a:solidFill>
              </a:rPr>
              <a:t>2-Cellular enzymes</a:t>
            </a:r>
          </a:p>
          <a:p>
            <a:r>
              <a:rPr lang="en-US" altLang="en-US" b="1" u="sng" dirty="0">
                <a:solidFill>
                  <a:srgbClr val="00B050"/>
                </a:solidFill>
              </a:rPr>
              <a:t>1- Lactic Acid </a:t>
            </a:r>
            <a:r>
              <a:rPr lang="en-US" altLang="en-US" b="1" u="sng" dirty="0" err="1">
                <a:solidFill>
                  <a:srgbClr val="00B050"/>
                </a:solidFill>
              </a:rPr>
              <a:t>Dehydrogenase</a:t>
            </a:r>
            <a:r>
              <a:rPr lang="en-US" altLang="en-US" b="1" u="sng" dirty="0">
                <a:solidFill>
                  <a:srgbClr val="00B050"/>
                </a:solidFill>
              </a:rPr>
              <a:t>:</a:t>
            </a:r>
          </a:p>
          <a:p>
            <a:pPr lvl="1"/>
            <a:r>
              <a:rPr lang="en-US" altLang="en-US" sz="1600" dirty="0"/>
              <a:t>Presents normally in smooth, cardiac and  skeletal muscle, liver and brain(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</a:rPr>
              <a:t>therefore, less specific</a:t>
            </a:r>
            <a:r>
              <a:rPr lang="en-US" altLang="en-US" sz="1600" dirty="0">
                <a:latin typeface="Calibri" pitchFamily="34" charset="0"/>
              </a:rPr>
              <a:t>)</a:t>
            </a:r>
            <a:endParaRPr lang="en-US" altLang="en-US" sz="1600" dirty="0"/>
          </a:p>
          <a:p>
            <a:pPr lvl="1"/>
            <a:r>
              <a:rPr lang="en-US" altLang="en-US" sz="1600" dirty="0"/>
              <a:t>Most useful in monitoring treatment response in </a:t>
            </a:r>
            <a:r>
              <a:rPr lang="en-US" altLang="en-US" sz="1600" b="1" dirty="0"/>
              <a:t>advanced </a:t>
            </a:r>
            <a:r>
              <a:rPr lang="en-US" altLang="en-US" sz="1600" b="1" dirty="0" err="1"/>
              <a:t>seminoma</a:t>
            </a:r>
            <a:r>
              <a:rPr lang="en-US" altLang="en-US" sz="1600" b="1" dirty="0"/>
              <a:t> </a:t>
            </a:r>
            <a:r>
              <a:rPr lang="en-US" altLang="en-US" sz="1600" dirty="0"/>
              <a:t>or tumors where </a:t>
            </a:r>
            <a:r>
              <a:rPr lang="en-US" altLang="en-US" sz="1600" b="1" dirty="0"/>
              <a:t>other markers are not elevated</a:t>
            </a:r>
          </a:p>
          <a:p>
            <a:pPr lvl="1"/>
            <a:r>
              <a:rPr lang="en-US" altLang="en-US" sz="1600" dirty="0"/>
              <a:t>Many false positives</a:t>
            </a:r>
          </a:p>
          <a:p>
            <a:pPr lvl="1"/>
            <a:r>
              <a:rPr lang="en-US" altLang="en-US" sz="1600" dirty="0"/>
              <a:t>LDH correlates to tumor burden</a:t>
            </a:r>
          </a:p>
          <a:p>
            <a:r>
              <a:rPr lang="en-US" altLang="en-US" b="1" i="1" u="sng" dirty="0">
                <a:solidFill>
                  <a:srgbClr val="00B050"/>
                </a:solidFill>
              </a:rPr>
              <a:t>2- Placental alkaline </a:t>
            </a:r>
            <a:r>
              <a:rPr lang="en-US" altLang="en-US" b="1" i="1" u="sng" dirty="0" err="1">
                <a:solidFill>
                  <a:srgbClr val="00B050"/>
                </a:solidFill>
              </a:rPr>
              <a:t>phosphatase</a:t>
            </a:r>
            <a:r>
              <a:rPr lang="en-US" altLang="en-US" b="1" i="1" u="sng" dirty="0">
                <a:solidFill>
                  <a:srgbClr val="00B050"/>
                </a:solidFill>
              </a:rPr>
              <a:t> (</a:t>
            </a:r>
            <a:r>
              <a:rPr lang="en-US" altLang="en-US" b="1" u="sng" dirty="0">
                <a:solidFill>
                  <a:srgbClr val="00B050"/>
                </a:solidFill>
              </a:rPr>
              <a:t>PLAP</a:t>
            </a:r>
            <a:r>
              <a:rPr lang="en-US" altLang="en-US" b="1" i="1" u="sng" dirty="0">
                <a:solidFill>
                  <a:srgbClr val="00B050"/>
                </a:solidFill>
              </a:rPr>
              <a:t>): </a:t>
            </a:r>
          </a:p>
          <a:p>
            <a:r>
              <a:rPr lang="en-US" altLang="en-US" sz="1400" i="1" dirty="0"/>
              <a:t>is a fetal </a:t>
            </a:r>
            <a:r>
              <a:rPr lang="en-US" altLang="en-US" sz="1400" i="1" dirty="0" err="1"/>
              <a:t>isoenzyme</a:t>
            </a:r>
            <a:r>
              <a:rPr lang="en-US" altLang="en-US" sz="1400" i="1" dirty="0"/>
              <a:t>, elevated in up </a:t>
            </a:r>
            <a:r>
              <a:rPr lang="en-US" altLang="en-US" sz="1400" dirty="0"/>
              <a:t>to 40% of patients with advanced germ cell </a:t>
            </a:r>
            <a:r>
              <a:rPr lang="en-US" altLang="en-US" sz="1400" dirty="0" err="1"/>
              <a:t>tumours</a:t>
            </a:r>
            <a:r>
              <a:rPr lang="en-US" altLang="en-US" sz="1400" dirty="0"/>
              <a:t>. It is not widely used as</a:t>
            </a:r>
            <a:r>
              <a:rPr lang="en-US" altLang="en-US" sz="1400" dirty="0">
                <a:solidFill>
                  <a:srgbClr val="FF0000"/>
                </a:solidFill>
              </a:rPr>
              <a:t> it is non-specific</a:t>
            </a:r>
            <a:r>
              <a:rPr lang="en-US" altLang="en-US" sz="1400" dirty="0"/>
              <a:t>, may be elevated in smokers.</a:t>
            </a:r>
            <a:endParaRPr lang="ar-JO" altLang="en-US" sz="1400" dirty="0"/>
          </a:p>
          <a:p>
            <a:endParaRPr lang="en-US" alt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2253</Words>
  <Application>Microsoft Office PowerPoint</Application>
  <PresentationFormat>مخصص</PresentationFormat>
  <Paragraphs>309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Office Theme</vt:lpstr>
      <vt:lpstr>                  Testicular tumor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AGS3-L09</dc:creator>
  <cp:lastModifiedBy>pc</cp:lastModifiedBy>
  <cp:revision>2</cp:revision>
  <dcterms:created xsi:type="dcterms:W3CDTF">2022-09-16T06:21:11Z</dcterms:created>
  <dcterms:modified xsi:type="dcterms:W3CDTF">2024-08-09T15:33:13Z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5dedc15bc59f43608aee2311b8c21334</vt:lpwstr>
  </property>
</Properties>
</file>