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4" y="-72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0708E-6B69-4767-B321-665167866CD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A0871-F6A5-4F9F-96EC-E5345D6FA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="" xmlns:a16="http://schemas.microsoft.com/office/drawing/2014/main" id="{0ABE9A39-E549-4690-9FED-08B49C906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="" xmlns:a16="http://schemas.microsoft.com/office/drawing/2014/main" id="{D7A711EE-D9C0-4E6C-A519-7C6215AE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="" xmlns:a16="http://schemas.microsoft.com/office/drawing/2014/main" id="{38B9F6DF-E9ED-47EE-B128-C5E0C3985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59910-6608-4AAA-93C6-CB19B1D950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4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0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050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E41A-A07A-4072-89DB-ECB4D61A82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2488-86AD-44CC-8A95-3AA250C8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6" y="114312"/>
            <a:ext cx="10730288" cy="3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65" y="3124214"/>
            <a:ext cx="11589641" cy="3555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87777" tIns="43887" rIns="87777" bIns="43887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29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49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3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3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3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3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3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3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40" y="136930"/>
            <a:ext cx="2776531" cy="8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7" tIns="43887" rIns="87777" bIns="438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7" y="136938"/>
            <a:ext cx="3065797" cy="8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7" tIns="43887" rIns="87777" bIns="438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7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5984" y="6356356"/>
            <a:ext cx="2837762" cy="365125"/>
          </a:xfrm>
        </p:spPr>
        <p:txBody>
          <a:bodyPr/>
          <a:lstStyle/>
          <a:p>
            <a:fld id="{DC3C6F1D-206F-4627-8E1C-1C98388AC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1371600"/>
            <a:ext cx="9296400" cy="4318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Development of Brain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989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48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906"/>
            <a:ext cx="1216183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DEVELOPMENT OF THE BRAIN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- The </a:t>
            </a:r>
            <a:r>
              <a:rPr lang="en-US" sz="3000" dirty="0"/>
              <a:t>brain develops from the part of the neural tube cranial to the 4th somite. </a:t>
            </a:r>
            <a:endParaRPr lang="en-US" sz="3000" dirty="0" smtClean="0"/>
          </a:p>
          <a:p>
            <a:r>
              <a:rPr lang="en-US" sz="3000" dirty="0" smtClean="0"/>
              <a:t>- This </a:t>
            </a:r>
            <a:r>
              <a:rPr lang="en-US" sz="3000" dirty="0"/>
              <a:t>part shows 3 dilatations, forebrain, midbrain and hindbrain vesicles. </a:t>
            </a:r>
            <a:endParaRPr lang="en-US" sz="3000" dirty="0" smtClean="0"/>
          </a:p>
          <a:p>
            <a:pPr algn="ctr"/>
            <a:r>
              <a:rPr lang="en-US" sz="3000" b="1" dirty="0" smtClean="0">
                <a:solidFill>
                  <a:srgbClr val="003399"/>
                </a:solidFill>
              </a:rPr>
              <a:t>• </a:t>
            </a:r>
            <a:r>
              <a:rPr lang="en-US" sz="3000" b="1" dirty="0">
                <a:solidFill>
                  <a:srgbClr val="003399"/>
                </a:solidFill>
              </a:rPr>
              <a:t>Differentiation of the brain </a:t>
            </a:r>
            <a:r>
              <a:rPr lang="en-US" sz="3000" b="1" dirty="0" smtClean="0">
                <a:solidFill>
                  <a:srgbClr val="003399"/>
                </a:solidFill>
              </a:rPr>
              <a:t>vesicle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1- Forebrain vesicle (</a:t>
            </a:r>
            <a:r>
              <a:rPr lang="en-US" sz="3000" b="1" dirty="0" err="1">
                <a:solidFill>
                  <a:srgbClr val="FF0000"/>
                </a:solidFill>
              </a:rPr>
              <a:t>prosencephalon</a:t>
            </a:r>
            <a:r>
              <a:rPr lang="en-US" sz="3000" b="1" dirty="0">
                <a:solidFill>
                  <a:srgbClr val="FF0000"/>
                </a:solidFill>
              </a:rPr>
              <a:t>): divided into 2 parts</a:t>
            </a:r>
            <a:r>
              <a:rPr lang="en-US" sz="3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000" dirty="0" smtClean="0"/>
              <a:t>  1- </a:t>
            </a:r>
            <a:r>
              <a:rPr lang="en-US" sz="3000" dirty="0"/>
              <a:t>A median part (diencephalon) gives rise to</a:t>
            </a:r>
            <a:r>
              <a:rPr lang="en-US" sz="3000" dirty="0" smtClean="0"/>
              <a:t>;</a:t>
            </a:r>
          </a:p>
          <a:p>
            <a:r>
              <a:rPr lang="en-US" sz="3000" dirty="0" smtClean="0"/>
              <a:t>    - </a:t>
            </a:r>
            <a:r>
              <a:rPr lang="en-US" sz="3000" dirty="0"/>
              <a:t>Thalamus and 3rd ventricle</a:t>
            </a:r>
            <a:r>
              <a:rPr lang="en-US" sz="3000" dirty="0" smtClean="0"/>
              <a:t>.                          </a:t>
            </a:r>
            <a:r>
              <a:rPr lang="en-US" sz="3000" dirty="0" smtClean="0"/>
              <a:t>- Hypothalamus</a:t>
            </a:r>
            <a:endParaRPr lang="en-US" sz="3000" dirty="0" smtClean="0"/>
          </a:p>
          <a:p>
            <a:r>
              <a:rPr lang="en-US" sz="3000" dirty="0" smtClean="0"/>
              <a:t>    - </a:t>
            </a:r>
            <a:r>
              <a:rPr lang="en-US" sz="3000" dirty="0" err="1"/>
              <a:t>Epithalamus</a:t>
            </a:r>
            <a:r>
              <a:rPr lang="en-US" sz="3000" dirty="0" smtClean="0"/>
              <a:t>.                                                    - </a:t>
            </a:r>
            <a:r>
              <a:rPr lang="en-US" sz="3000" dirty="0" err="1"/>
              <a:t>Metathalamus</a:t>
            </a:r>
            <a:r>
              <a:rPr lang="en-US" sz="3000" dirty="0"/>
              <a:t>. </a:t>
            </a:r>
            <a:endParaRPr lang="en-US" sz="3000" dirty="0" smtClean="0"/>
          </a:p>
          <a:p>
            <a:r>
              <a:rPr lang="en-US" sz="3000" dirty="0" smtClean="0"/>
              <a:t>  2- </a:t>
            </a:r>
            <a:r>
              <a:rPr lang="en-US" sz="3000" dirty="0"/>
              <a:t>Two lateral parts </a:t>
            </a:r>
            <a:r>
              <a:rPr lang="en-US" sz="3000" b="1" dirty="0">
                <a:solidFill>
                  <a:srgbClr val="003399"/>
                </a:solidFill>
              </a:rPr>
              <a:t>(telencephalon) </a:t>
            </a:r>
            <a:r>
              <a:rPr lang="en-US" sz="3000" dirty="0"/>
              <a:t>gives rise cerebrum and lateral ventricles</a:t>
            </a:r>
            <a:r>
              <a:rPr lang="en-US" sz="3000" dirty="0" smtClean="0"/>
              <a:t>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2- </a:t>
            </a:r>
            <a:r>
              <a:rPr lang="en-US" sz="3000" b="1" dirty="0">
                <a:solidFill>
                  <a:srgbClr val="FF0000"/>
                </a:solidFill>
              </a:rPr>
              <a:t>Midbrain vesicle (mesencephalon) </a:t>
            </a:r>
            <a:r>
              <a:rPr lang="en-US" sz="3000" dirty="0"/>
              <a:t>Gives rise to the midbrain</a:t>
            </a:r>
            <a:r>
              <a:rPr lang="en-US" sz="3000" dirty="0" smtClean="0"/>
              <a:t>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3- </a:t>
            </a:r>
            <a:r>
              <a:rPr lang="en-US" sz="3000" b="1" dirty="0">
                <a:solidFill>
                  <a:srgbClr val="FF0000"/>
                </a:solidFill>
              </a:rPr>
              <a:t>Hindbrain vesicle (</a:t>
            </a:r>
            <a:r>
              <a:rPr lang="en-US" sz="3000" b="1" dirty="0" err="1">
                <a:solidFill>
                  <a:srgbClr val="FF0000"/>
                </a:solidFill>
              </a:rPr>
              <a:t>Rhombencephalon</a:t>
            </a:r>
            <a:r>
              <a:rPr lang="en-US" sz="3000" b="1" dirty="0">
                <a:solidFill>
                  <a:srgbClr val="FF0000"/>
                </a:solidFill>
              </a:rPr>
              <a:t>):</a:t>
            </a:r>
            <a:r>
              <a:rPr lang="en-US" sz="3000" dirty="0"/>
              <a:t>divided into 2 parts: </a:t>
            </a:r>
            <a:endParaRPr lang="en-US" sz="3000" dirty="0" smtClean="0"/>
          </a:p>
          <a:p>
            <a:r>
              <a:rPr lang="en-US" sz="3000" dirty="0" smtClean="0"/>
              <a:t>- Cranial </a:t>
            </a:r>
            <a:r>
              <a:rPr lang="en-US" sz="3000" dirty="0"/>
              <a:t>part or </a:t>
            </a:r>
            <a:r>
              <a:rPr lang="en-US" sz="3000" b="1" dirty="0" err="1">
                <a:solidFill>
                  <a:srgbClr val="003399"/>
                </a:solidFill>
              </a:rPr>
              <a:t>metencephalon</a:t>
            </a:r>
            <a:r>
              <a:rPr lang="en-US" sz="3000" dirty="0"/>
              <a:t> gives pons and cerebellum and 4th ventricle. </a:t>
            </a:r>
            <a:endParaRPr lang="en-US" sz="3000" dirty="0" smtClean="0"/>
          </a:p>
          <a:p>
            <a:r>
              <a:rPr lang="en-US" sz="3000" dirty="0" smtClean="0"/>
              <a:t>- </a:t>
            </a:r>
            <a:r>
              <a:rPr lang="en-US" sz="3000" dirty="0"/>
              <a:t>Caudal part or</a:t>
            </a:r>
            <a:r>
              <a:rPr lang="en-US" sz="3000" b="1" dirty="0">
                <a:solidFill>
                  <a:srgbClr val="003399"/>
                </a:solidFill>
              </a:rPr>
              <a:t> </a:t>
            </a:r>
            <a:r>
              <a:rPr lang="en-US" sz="3000" b="1" dirty="0" err="1">
                <a:solidFill>
                  <a:srgbClr val="003399"/>
                </a:solidFill>
              </a:rPr>
              <a:t>myelencephalon</a:t>
            </a:r>
            <a:r>
              <a:rPr lang="en-US" sz="3000" b="1" dirty="0">
                <a:solidFill>
                  <a:srgbClr val="003399"/>
                </a:solidFill>
              </a:rPr>
              <a:t> </a:t>
            </a:r>
            <a:r>
              <a:rPr lang="en-US" sz="3000" dirty="0"/>
              <a:t>gives medulla oblongata.</a:t>
            </a:r>
          </a:p>
        </p:txBody>
      </p:sp>
    </p:spTree>
    <p:extLst>
      <p:ext uri="{BB962C8B-B14F-4D97-AF65-F5344CB8AC3E}">
        <p14:creationId xmlns:p14="http://schemas.microsoft.com/office/powerpoint/2010/main" val="4214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" y="1524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-15240"/>
            <a:ext cx="12186743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-15240"/>
            <a:ext cx="12242306" cy="6873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19" y="1036320"/>
            <a:ext cx="5486400" cy="422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19" y="103632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• Anencephaly:</a:t>
            </a:r>
          </a:p>
          <a:p>
            <a:r>
              <a:rPr lang="en-US" sz="4000" dirty="0" smtClean="0">
                <a:cs typeface="Arial" pitchFamily="34" charset="0"/>
              </a:rPr>
              <a:t>Failure of development of greater part of the brain &amp; vault of the skull due to failure of cephalic part of the neural tube to close</a:t>
            </a:r>
            <a:endParaRPr lang="en-US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0"/>
            <a:ext cx="1171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121618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DERIVATIVES OF THE NEURAL CRESTS </a:t>
            </a:r>
            <a:endParaRPr lang="en-US" sz="3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400" dirty="0" smtClean="0">
                <a:cs typeface="Arial" pitchFamily="34" charset="0"/>
              </a:rPr>
              <a:t> </a:t>
            </a:r>
            <a:r>
              <a:rPr lang="en-US" sz="3400" dirty="0">
                <a:cs typeface="Arial" pitchFamily="34" charset="0"/>
              </a:rPr>
              <a:t>A special </a:t>
            </a:r>
            <a:r>
              <a:rPr lang="en-US" sz="3400" dirty="0" err="1">
                <a:cs typeface="Arial" pitchFamily="34" charset="0"/>
              </a:rPr>
              <a:t>neuro</a:t>
            </a:r>
            <a:r>
              <a:rPr lang="en-US" sz="3400" dirty="0">
                <a:cs typeface="Arial" pitchFamily="34" charset="0"/>
              </a:rPr>
              <a:t>-ectodermal cells dorsolateral to the neural tube. </a:t>
            </a:r>
            <a:endParaRPr lang="en-US" sz="3400" dirty="0" smtClean="0">
              <a:cs typeface="Arial" pitchFamily="34" charset="0"/>
            </a:endParaRPr>
          </a:p>
          <a:p>
            <a:r>
              <a:rPr lang="en-US" sz="3400" dirty="0" smtClean="0">
                <a:cs typeface="Arial" pitchFamily="34" charset="0"/>
              </a:rPr>
              <a:t>1- </a:t>
            </a:r>
            <a:r>
              <a:rPr lang="en-US" sz="3400" dirty="0">
                <a:cs typeface="Arial" pitchFamily="34" charset="0"/>
              </a:rPr>
              <a:t>Sensory Cells of the </a:t>
            </a:r>
            <a:r>
              <a:rPr lang="en-US" sz="3400" b="1" dirty="0" err="1">
                <a:solidFill>
                  <a:srgbClr val="FF0000"/>
                </a:solidFill>
                <a:cs typeface="Arial" pitchFamily="34" charset="0"/>
              </a:rPr>
              <a:t>para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-sympathetic ganglia </a:t>
            </a:r>
            <a:r>
              <a:rPr lang="en-US" sz="3400" dirty="0">
                <a:cs typeface="Arial" pitchFamily="34" charset="0"/>
              </a:rPr>
              <a:t>((</a:t>
            </a:r>
            <a:r>
              <a:rPr lang="en-US" sz="3400" dirty="0" err="1">
                <a:cs typeface="Arial" pitchFamily="34" charset="0"/>
              </a:rPr>
              <a:t>Ciliary</a:t>
            </a:r>
            <a:r>
              <a:rPr lang="en-US" sz="3400" dirty="0">
                <a:cs typeface="Arial" pitchFamily="34" charset="0"/>
              </a:rPr>
              <a:t> of 3rd, </a:t>
            </a:r>
            <a:r>
              <a:rPr lang="en-US" sz="3400" dirty="0" err="1">
                <a:cs typeface="Arial" pitchFamily="34" charset="0"/>
              </a:rPr>
              <a:t>pterygopalatine</a:t>
            </a:r>
            <a:r>
              <a:rPr lang="en-US" sz="3400" dirty="0">
                <a:cs typeface="Arial" pitchFamily="34" charset="0"/>
              </a:rPr>
              <a:t> and submandibular of 7th, </a:t>
            </a:r>
            <a:r>
              <a:rPr lang="en-US" sz="3400" dirty="0" err="1">
                <a:cs typeface="Arial" pitchFamily="34" charset="0"/>
              </a:rPr>
              <a:t>Otic</a:t>
            </a:r>
            <a:r>
              <a:rPr lang="en-US" sz="3400" dirty="0">
                <a:cs typeface="Arial" pitchFamily="34" charset="0"/>
              </a:rPr>
              <a:t> of 9th and enteric ganglia of 10th cranial nerves)) </a:t>
            </a:r>
            <a:endParaRPr lang="en-US" sz="3400" dirty="0" smtClean="0">
              <a:cs typeface="Arial" pitchFamily="34" charset="0"/>
            </a:endParaRPr>
          </a:p>
          <a:p>
            <a:r>
              <a:rPr lang="en-US" sz="3400" dirty="0" smtClean="0">
                <a:cs typeface="Arial" pitchFamily="34" charset="0"/>
              </a:rPr>
              <a:t>2- </a:t>
            </a:r>
            <a:r>
              <a:rPr lang="en-US" sz="3400" dirty="0">
                <a:cs typeface="Arial" pitchFamily="34" charset="0"/>
              </a:rPr>
              <a:t>Sensory Cells of the 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sympathetic </a:t>
            </a:r>
            <a:r>
              <a:rPr lang="en-US" sz="3400" b="1" dirty="0" smtClean="0">
                <a:solidFill>
                  <a:srgbClr val="FF0000"/>
                </a:solidFill>
                <a:cs typeface="Arial" pitchFamily="34" charset="0"/>
              </a:rPr>
              <a:t>ganglia</a:t>
            </a:r>
          </a:p>
          <a:p>
            <a:r>
              <a:rPr lang="en-US" sz="3400" dirty="0" smtClean="0">
                <a:cs typeface="Arial" pitchFamily="34" charset="0"/>
              </a:rPr>
              <a:t>3- </a:t>
            </a:r>
            <a:r>
              <a:rPr lang="en-US" sz="3400" dirty="0">
                <a:cs typeface="Arial" pitchFamily="34" charset="0"/>
              </a:rPr>
              <a:t>Sensory Cells of the 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dorsal root ganglia of the spinal nerves</a:t>
            </a:r>
            <a:r>
              <a:rPr lang="en-US" sz="3400" dirty="0">
                <a:cs typeface="Arial" pitchFamily="34" charset="0"/>
              </a:rPr>
              <a:t> </a:t>
            </a:r>
            <a:endParaRPr lang="en-US" sz="3400" dirty="0" smtClean="0">
              <a:cs typeface="Arial" pitchFamily="34" charset="0"/>
            </a:endParaRPr>
          </a:p>
          <a:p>
            <a:r>
              <a:rPr lang="en-US" sz="3400" dirty="0" smtClean="0">
                <a:cs typeface="Arial" pitchFamily="34" charset="0"/>
              </a:rPr>
              <a:t>4- </a:t>
            </a:r>
            <a:r>
              <a:rPr lang="en-US" sz="3400" b="1" dirty="0" err="1">
                <a:solidFill>
                  <a:srgbClr val="FF0000"/>
                </a:solidFill>
                <a:cs typeface="Arial" pitchFamily="34" charset="0"/>
              </a:rPr>
              <a:t>Pia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 and arachnoid matters</a:t>
            </a:r>
            <a:r>
              <a:rPr lang="en-US" sz="3400" dirty="0">
                <a:cs typeface="Arial" pitchFamily="34" charset="0"/>
              </a:rPr>
              <a:t> of the meninges (</a:t>
            </a:r>
            <a:r>
              <a:rPr lang="en-US" sz="3400" dirty="0" err="1">
                <a:cs typeface="Arial" pitchFamily="34" charset="0"/>
              </a:rPr>
              <a:t>dura</a:t>
            </a:r>
            <a:r>
              <a:rPr lang="en-US" sz="3400" dirty="0">
                <a:cs typeface="Arial" pitchFamily="34" charset="0"/>
              </a:rPr>
              <a:t> matter mesodermal in origin</a:t>
            </a:r>
            <a:r>
              <a:rPr lang="en-US" sz="3400" dirty="0" smtClean="0">
                <a:cs typeface="Arial" pitchFamily="34" charset="0"/>
              </a:rPr>
              <a:t>).</a:t>
            </a:r>
          </a:p>
          <a:p>
            <a:r>
              <a:rPr lang="en-US" sz="3400" dirty="0" smtClean="0">
                <a:cs typeface="Arial" pitchFamily="34" charset="0"/>
              </a:rPr>
              <a:t>5- 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Schwan cells </a:t>
            </a:r>
            <a:r>
              <a:rPr lang="en-US" sz="3400" dirty="0">
                <a:cs typeface="Arial" pitchFamily="34" charset="0"/>
              </a:rPr>
              <a:t>that form the myelin </a:t>
            </a:r>
            <a:r>
              <a:rPr lang="en-US" sz="3400" dirty="0" smtClean="0">
                <a:cs typeface="Arial" pitchFamily="34" charset="0"/>
              </a:rPr>
              <a:t>sheath</a:t>
            </a:r>
          </a:p>
          <a:p>
            <a:r>
              <a:rPr lang="en-US" sz="3400" dirty="0" smtClean="0">
                <a:cs typeface="Arial" pitchFamily="34" charset="0"/>
              </a:rPr>
              <a:t>6- </a:t>
            </a:r>
            <a:r>
              <a:rPr lang="en-US" sz="3400" b="1" dirty="0" err="1">
                <a:solidFill>
                  <a:srgbClr val="FF0000"/>
                </a:solidFill>
                <a:cs typeface="Arial" pitchFamily="34" charset="0"/>
              </a:rPr>
              <a:t>Chromaffin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 cells </a:t>
            </a:r>
            <a:r>
              <a:rPr lang="en-US" sz="3400" dirty="0">
                <a:cs typeface="Arial" pitchFamily="34" charset="0"/>
              </a:rPr>
              <a:t>of the suprarenal medulla </a:t>
            </a:r>
            <a:endParaRPr lang="en-US" sz="3400" dirty="0" smtClean="0">
              <a:cs typeface="Arial" pitchFamily="34" charset="0"/>
            </a:endParaRPr>
          </a:p>
          <a:p>
            <a:r>
              <a:rPr lang="en-US" sz="3400" dirty="0" smtClean="0">
                <a:cs typeface="Arial" pitchFamily="34" charset="0"/>
              </a:rPr>
              <a:t>7- </a:t>
            </a:r>
            <a:r>
              <a:rPr lang="en-US" sz="3400" b="1" dirty="0">
                <a:solidFill>
                  <a:srgbClr val="FF0000"/>
                </a:solidFill>
                <a:cs typeface="Arial" pitchFamily="34" charset="0"/>
              </a:rPr>
              <a:t>Pigment cells </a:t>
            </a:r>
            <a:r>
              <a:rPr lang="en-US" sz="3400" dirty="0">
                <a:cs typeface="Arial" pitchFamily="34" charset="0"/>
              </a:rPr>
              <a:t>in the skin, iris and retina.</a:t>
            </a:r>
          </a:p>
        </p:txBody>
      </p:sp>
    </p:spTree>
    <p:extLst>
      <p:ext uri="{BB962C8B-B14F-4D97-AF65-F5344CB8AC3E}">
        <p14:creationId xmlns:p14="http://schemas.microsoft.com/office/powerpoint/2010/main" val="21220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1371600"/>
            <a:ext cx="9296400" cy="4318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 smtClean="0"/>
              <a:t>Development of CNS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 smtClean="0"/>
              <a:t>Central nervous system</a:t>
            </a:r>
            <a:endParaRPr lang="en-US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8332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>
            <a:extLst>
              <a:ext uri="{FF2B5EF4-FFF2-40B4-BE49-F238E27FC236}">
                <a16:creationId xmlns="" xmlns:a16="http://schemas.microsoft.com/office/drawing/2014/main" id="{F0B860A7-0D4C-42E5-B4E0-22F308F0C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1658" y="92075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658" y="92075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>
            <a:extLst>
              <a:ext uri="{FF2B5EF4-FFF2-40B4-BE49-F238E27FC236}">
                <a16:creationId xmlns="" xmlns:a16="http://schemas.microsoft.com/office/drawing/2014/main" id="{DA9C1CAD-D43B-4F78-9EE0-5C631680F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3680" y="107315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680" y="107315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>
            <a:extLst>
              <a:ext uri="{FF2B5EF4-FFF2-40B4-BE49-F238E27FC236}">
                <a16:creationId xmlns="" xmlns:a16="http://schemas.microsoft.com/office/drawing/2014/main" id="{0B696030-8771-4481-BFDA-4B5F40936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703" y="122555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703" y="122555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>
            <a:extLst>
              <a:ext uri="{FF2B5EF4-FFF2-40B4-BE49-F238E27FC236}">
                <a16:creationId xmlns="" xmlns:a16="http://schemas.microsoft.com/office/drawing/2014/main" id="{AAA4FB71-04B9-4681-B4E5-DC1B8C95F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0632" y="83820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632" y="83820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>
            <a:extLst>
              <a:ext uri="{FF2B5EF4-FFF2-40B4-BE49-F238E27FC236}">
                <a16:creationId xmlns="" xmlns:a16="http://schemas.microsoft.com/office/drawing/2014/main" id="{A2248357-9BA9-4AA1-8C93-10417888E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0804" y="22860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04" y="22860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>
            <a:extLst>
              <a:ext uri="{FF2B5EF4-FFF2-40B4-BE49-F238E27FC236}">
                <a16:creationId xmlns="" xmlns:a16="http://schemas.microsoft.com/office/drawing/2014/main" id="{C3758E89-36EC-4AC9-BE13-E0EBB822B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4276" y="838200"/>
          <a:ext cx="3458523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276" y="838200"/>
                        <a:ext cx="3458523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8">
            <a:extLst>
              <a:ext uri="{FF2B5EF4-FFF2-40B4-BE49-F238E27FC236}">
                <a16:creationId xmlns="" xmlns:a16="http://schemas.microsoft.com/office/drawing/2014/main" id="{17635952-B541-4317-99CA-FBA07803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447" y="6643688"/>
            <a:ext cx="1064161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72184" y="2833690"/>
            <a:ext cx="5168781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15706" y="4357688"/>
            <a:ext cx="5168781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9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1" y="152400"/>
            <a:ext cx="1220413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7319" y="228600"/>
            <a:ext cx="6934200" cy="580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319" y="186690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Development of the neural tube: </a:t>
            </a:r>
            <a:endParaRPr lang="en-US" sz="27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neural tube develops as neural plate from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ectoderm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dorsal to the notochord.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en-US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neural pit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that forming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neural groove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edges of the neural groove fused forming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neural tube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that later on separated from the ectoderm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- Neural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tube lies opposite developed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somites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: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a-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The part </a:t>
            </a:r>
            <a:r>
              <a:rPr lang="en-US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cranial to the 4th somite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is dilated and forms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brain. </a:t>
            </a:r>
            <a:endParaRPr lang="en-US" sz="2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b-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The part </a:t>
            </a:r>
            <a:r>
              <a:rPr lang="en-US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caudal to the 4th somite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remains narrow and forms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spinal cord.</a:t>
            </a:r>
          </a:p>
        </p:txBody>
      </p:sp>
    </p:spTree>
    <p:extLst>
      <p:ext uri="{BB962C8B-B14F-4D97-AF65-F5344CB8AC3E}">
        <p14:creationId xmlns:p14="http://schemas.microsoft.com/office/powerpoint/2010/main" val="21417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76200"/>
            <a:ext cx="12069927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119" y="76199"/>
            <a:ext cx="6034963" cy="66294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19" y="76200"/>
            <a:ext cx="60349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**</a:t>
            </a:r>
            <a:r>
              <a:rPr lang="en-US" sz="2400" b="1" dirty="0" err="1" smtClean="0">
                <a:solidFill>
                  <a:srgbClr val="003399"/>
                </a:solidFill>
              </a:rPr>
              <a:t>Cyto</a:t>
            </a:r>
            <a:r>
              <a:rPr lang="en-US" sz="2400" b="1" dirty="0" smtClean="0">
                <a:solidFill>
                  <a:srgbClr val="003399"/>
                </a:solidFill>
              </a:rPr>
              <a:t>-differentiation </a:t>
            </a:r>
            <a:r>
              <a:rPr lang="en-US" sz="2400" b="1" dirty="0">
                <a:solidFill>
                  <a:srgbClr val="003399"/>
                </a:solidFill>
              </a:rPr>
              <a:t>of the neural tube: </a:t>
            </a:r>
            <a:endParaRPr lang="en-US" sz="2400" b="1" dirty="0" smtClean="0">
              <a:solidFill>
                <a:srgbClr val="003399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(1) Ependymal </a:t>
            </a:r>
            <a:r>
              <a:rPr lang="en-US" sz="2400" b="1" dirty="0">
                <a:solidFill>
                  <a:srgbClr val="FF0000"/>
                </a:solidFill>
              </a:rPr>
              <a:t>layer: </a:t>
            </a:r>
            <a:r>
              <a:rPr lang="en-US" sz="2400" dirty="0"/>
              <a:t>the most inner layer which contains 2 types of cells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a- Ependymal cells </a:t>
            </a:r>
            <a:r>
              <a:rPr lang="en-US" sz="2400" dirty="0"/>
              <a:t>line the cavity of the neural tube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b- Germinal cells </a:t>
            </a:r>
            <a:r>
              <a:rPr lang="en-US" sz="2400" dirty="0"/>
              <a:t>divide repeatedly and migrated </a:t>
            </a:r>
            <a:r>
              <a:rPr lang="en-US" sz="2400" dirty="0" smtClean="0"/>
              <a:t>peripherally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form the mantle layer.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(2) </a:t>
            </a:r>
            <a:r>
              <a:rPr lang="en-US" sz="2400" b="1" dirty="0">
                <a:solidFill>
                  <a:srgbClr val="FF0000"/>
                </a:solidFill>
              </a:rPr>
              <a:t>Mantle layer: </a:t>
            </a:r>
            <a:r>
              <a:rPr lang="en-US" sz="2400" dirty="0"/>
              <a:t>the middle layer; It forms the </a:t>
            </a:r>
            <a:r>
              <a:rPr lang="en-US" sz="2400" b="1" dirty="0"/>
              <a:t>gray matter</a:t>
            </a:r>
            <a:r>
              <a:rPr lang="en-US" sz="2400" dirty="0"/>
              <a:t> of the spinal cord and is formed of two types of cells: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a- </a:t>
            </a:r>
            <a:r>
              <a:rPr lang="en-US" sz="2400" b="1" dirty="0" err="1"/>
              <a:t>Neuroblasts</a:t>
            </a:r>
            <a:r>
              <a:rPr lang="en-US" sz="2400" b="1" dirty="0"/>
              <a:t> </a:t>
            </a:r>
            <a:r>
              <a:rPr lang="en-US" sz="2400" dirty="0"/>
              <a:t>(nerve cells or neurons), the axons of these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cells </a:t>
            </a:r>
            <a:r>
              <a:rPr lang="en-US" sz="2400" dirty="0"/>
              <a:t>extend to the marginal layer. </a:t>
            </a:r>
            <a:endParaRPr lang="en-US" sz="2400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b- </a:t>
            </a:r>
            <a:r>
              <a:rPr lang="en-US" sz="2400" b="1" dirty="0" err="1"/>
              <a:t>Neuroglial</a:t>
            </a:r>
            <a:r>
              <a:rPr lang="en-US" sz="2400" b="1" dirty="0"/>
              <a:t> cells </a:t>
            </a:r>
            <a:r>
              <a:rPr lang="en-US" sz="2400" dirty="0"/>
              <a:t>(supporting cells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(3) </a:t>
            </a:r>
            <a:r>
              <a:rPr lang="en-US" sz="2400" b="1" dirty="0">
                <a:solidFill>
                  <a:srgbClr val="FF0000"/>
                </a:solidFill>
              </a:rPr>
              <a:t>Marginal layer: </a:t>
            </a:r>
            <a:r>
              <a:rPr lang="en-US" sz="2400" dirty="0"/>
              <a:t>the outer layer containing ascending and descending tracts (</a:t>
            </a:r>
            <a:r>
              <a:rPr lang="en-US" sz="2400" b="1" dirty="0"/>
              <a:t>white matter </a:t>
            </a:r>
            <a:r>
              <a:rPr lang="en-US" sz="2400" dirty="0"/>
              <a:t>of the </a:t>
            </a:r>
            <a:r>
              <a:rPr lang="en-US" sz="2400" dirty="0" smtClean="0"/>
              <a:t>spinal cord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113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-1"/>
            <a:ext cx="12085638" cy="682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281" y="4114800"/>
            <a:ext cx="12009438" cy="2707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281" y="4114800"/>
            <a:ext cx="12009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** At first</a:t>
            </a:r>
            <a:r>
              <a:rPr lang="en-US" sz="2800" dirty="0"/>
              <a:t>, the </a:t>
            </a:r>
            <a:r>
              <a:rPr lang="en-US" sz="2800" b="1" dirty="0">
                <a:solidFill>
                  <a:srgbClr val="FF0000"/>
                </a:solidFill>
              </a:rPr>
              <a:t>neural tube </a:t>
            </a:r>
            <a:r>
              <a:rPr lang="en-US" sz="2800" dirty="0"/>
              <a:t>has thick lateral wall, thin roof plate and floor plate, and a narrow slit-like lumen.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003399"/>
                </a:solidFill>
              </a:rPr>
              <a:t>- </a:t>
            </a:r>
            <a:r>
              <a:rPr lang="en-US" sz="2800" b="1" dirty="0">
                <a:solidFill>
                  <a:srgbClr val="003399"/>
                </a:solidFill>
              </a:rPr>
              <a:t>The ventral and dorsal parts</a:t>
            </a:r>
            <a:r>
              <a:rPr lang="en-US" sz="2800" dirty="0"/>
              <a:t> of the lateral wall become thick by proliferation of the cells in the mantle zone. As a result, it is divided by lateral sulcus called sulcus </a:t>
            </a:r>
            <a:r>
              <a:rPr lang="en-US" sz="2800" dirty="0" err="1"/>
              <a:t>limitans</a:t>
            </a:r>
            <a:r>
              <a:rPr lang="en-US" sz="2800" dirty="0"/>
              <a:t> into ventral part </a:t>
            </a:r>
            <a:r>
              <a:rPr lang="en-US" sz="2800" b="1" dirty="0">
                <a:solidFill>
                  <a:srgbClr val="FF0000"/>
                </a:solidFill>
              </a:rPr>
              <a:t>(basal lamina) </a:t>
            </a:r>
            <a:r>
              <a:rPr lang="en-US" sz="2800" dirty="0"/>
              <a:t>and dorsal part </a:t>
            </a:r>
            <a:r>
              <a:rPr lang="en-US" sz="2800" b="1" dirty="0">
                <a:solidFill>
                  <a:srgbClr val="FF0000"/>
                </a:solidFill>
              </a:rPr>
              <a:t>(alar lamina) </a:t>
            </a:r>
            <a:r>
              <a:rPr lang="en-US" sz="2800" dirty="0"/>
              <a:t>and the cavity becomes </a:t>
            </a:r>
            <a:r>
              <a:rPr lang="en-US" sz="2800" dirty="0" smtClean="0"/>
              <a:t>rhomboidal </a:t>
            </a:r>
            <a:r>
              <a:rPr lang="en-US" sz="2800" dirty="0"/>
              <a:t>in </a:t>
            </a:r>
            <a:r>
              <a:rPr lang="en-US" sz="2800" dirty="0" smtClean="0"/>
              <a:t>shape.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" y="0"/>
            <a:ext cx="1199113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3519" y="3276600"/>
            <a:ext cx="117348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519" y="3276600"/>
            <a:ext cx="1173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 Ventral parts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contain motor cells, form the anterior and the lateral horns of the spinal cord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anterior horns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found in all segments.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lateral horns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found in;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thoracic and upper 2-3 lumbar segments (sympathetic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the 2nd, 3rd and 4th sacral segments (parasympathetic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B- Dorsal parts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contain the sensory cells, form the posterior horns of the spinal cord.</a:t>
            </a: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C- The cavity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becomes reduced in size (narrow) to form the central canal.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D- Marginal layer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the outer layer containing ascending and descending tracts (</a:t>
            </a:r>
            <a:r>
              <a:rPr lang="en-US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white matter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the spinal cord anterior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ateral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osterior columns.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2" y="95515"/>
            <a:ext cx="12243210" cy="653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119" y="228600"/>
            <a:ext cx="7391400" cy="640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4744EE-47EE-4877-BDDF-70B6371CF06D}"/>
              </a:ext>
            </a:extLst>
          </p:cNvPr>
          <p:cNvSpPr/>
          <p:nvPr/>
        </p:nvSpPr>
        <p:spPr>
          <a:xfrm>
            <a:off x="-243681" y="152401"/>
            <a:ext cx="73152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606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Termination of the spinal cord varies with the age: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At the 3rd month of intrauterine life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 of coccyx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At birth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intervertebral disc of L3/L4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Adult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level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intervertebral disc of L1/L2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8001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this level, vertebral canal contains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roots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lumbar, sacral, and coccygeal nerves around filum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terminale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form a bundle called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 Equina (</a:t>
            </a:r>
            <a:r>
              <a:rPr lang="en-US" sz="2400" b="1" i="1" dirty="0">
                <a:solidFill>
                  <a:srgbClr val="0000FF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L2-C1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8001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nerve roots are longer &amp; more oblique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 the spinal cord is shorter than the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vertebral canal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263582" cy="6888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081" y="0"/>
            <a:ext cx="12278663" cy="3191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" y="18039"/>
            <a:ext cx="12100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Congenital anomalies of the spinal cord</a:t>
            </a:r>
          </a:p>
          <a:p>
            <a:r>
              <a:rPr lang="en-US" sz="2400" b="1" dirty="0" smtClean="0"/>
              <a:t>1- </a:t>
            </a:r>
            <a:r>
              <a:rPr lang="en-US" sz="2400" b="1" dirty="0" err="1"/>
              <a:t>Spina</a:t>
            </a:r>
            <a:r>
              <a:rPr lang="en-US" sz="2400" b="1" dirty="0"/>
              <a:t> bifida</a:t>
            </a:r>
            <a:r>
              <a:rPr lang="en-US" sz="2400" dirty="0"/>
              <a:t>: the cord is exposed directly to the skin due to failure of fusion of neural arch of vertebra.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**Types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spina</a:t>
            </a:r>
            <a:r>
              <a:rPr lang="en-US" sz="2400" b="1" dirty="0">
                <a:solidFill>
                  <a:srgbClr val="FF0000"/>
                </a:solidFill>
              </a:rPr>
              <a:t> bifida: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a- </a:t>
            </a:r>
            <a:r>
              <a:rPr lang="en-US" sz="2400" b="1" dirty="0" err="1"/>
              <a:t>Spina</a:t>
            </a:r>
            <a:r>
              <a:rPr lang="en-US" sz="2400" b="1" dirty="0"/>
              <a:t> bifida </a:t>
            </a:r>
            <a:r>
              <a:rPr lang="en-US" sz="2400" b="1" dirty="0" err="1"/>
              <a:t>occulta</a:t>
            </a:r>
            <a:r>
              <a:rPr lang="en-US" sz="2400" b="1" dirty="0"/>
              <a:t>: </a:t>
            </a:r>
            <a:r>
              <a:rPr lang="en-US" sz="2400" dirty="0"/>
              <a:t>bifid spines of the vertebra with normal spinal cord. </a:t>
            </a:r>
            <a:endParaRPr lang="en-US" sz="2400" dirty="0" smtClean="0"/>
          </a:p>
          <a:p>
            <a:r>
              <a:rPr lang="en-US" sz="2400" b="1" dirty="0" smtClean="0"/>
              <a:t>b- </a:t>
            </a:r>
            <a:r>
              <a:rPr lang="en-US" sz="2400" b="1" dirty="0" err="1"/>
              <a:t>Meningocele</a:t>
            </a:r>
            <a:r>
              <a:rPr lang="en-US" sz="2400" dirty="0"/>
              <a:t>; bulge of the meninges through the </a:t>
            </a:r>
            <a:r>
              <a:rPr lang="en-US" sz="2400" dirty="0" err="1"/>
              <a:t>spina</a:t>
            </a:r>
            <a:r>
              <a:rPr lang="en-US" sz="2400" dirty="0"/>
              <a:t> bifida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c- </a:t>
            </a:r>
            <a:r>
              <a:rPr lang="en-US" sz="2400" b="1" dirty="0" err="1"/>
              <a:t>Meningo-myelocele</a:t>
            </a:r>
            <a:r>
              <a:rPr lang="en-US" sz="2400" b="1" dirty="0"/>
              <a:t>; </a:t>
            </a:r>
            <a:r>
              <a:rPr lang="en-US" sz="2400" dirty="0"/>
              <a:t>bulge of the meninges and spinal cord through the </a:t>
            </a:r>
            <a:r>
              <a:rPr lang="en-US" sz="2400" dirty="0" err="1"/>
              <a:t>spina</a:t>
            </a:r>
            <a:r>
              <a:rPr lang="en-US" sz="2400" dirty="0"/>
              <a:t> bifida. </a:t>
            </a:r>
            <a:endParaRPr lang="en-US" sz="2400" dirty="0" smtClean="0"/>
          </a:p>
          <a:p>
            <a:r>
              <a:rPr lang="en-US" sz="2400" b="1" dirty="0" smtClean="0"/>
              <a:t>d- </a:t>
            </a:r>
            <a:r>
              <a:rPr lang="en-US" sz="2400" b="1" dirty="0" err="1"/>
              <a:t>Myelocele</a:t>
            </a:r>
            <a:r>
              <a:rPr lang="en-US" sz="2400" b="1" dirty="0"/>
              <a:t>; </a:t>
            </a:r>
            <a:r>
              <a:rPr lang="en-US" sz="2400" dirty="0"/>
              <a:t>the spinal cord is exposed directly to the </a:t>
            </a:r>
            <a:r>
              <a:rPr lang="en-US" sz="2400" dirty="0" err="1"/>
              <a:t>spina</a:t>
            </a:r>
            <a:r>
              <a:rPr lang="en-US" sz="2400" dirty="0"/>
              <a:t> bifida.</a:t>
            </a:r>
          </a:p>
        </p:txBody>
      </p:sp>
    </p:spTree>
    <p:extLst>
      <p:ext uri="{BB962C8B-B14F-4D97-AF65-F5344CB8AC3E}">
        <p14:creationId xmlns:p14="http://schemas.microsoft.com/office/powerpoint/2010/main" val="1187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931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119" y="3922574"/>
            <a:ext cx="6400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119" y="3922574"/>
            <a:ext cx="6400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</a:rPr>
              <a:t>Craniorachischisis</a:t>
            </a:r>
            <a:r>
              <a:rPr lang="en-US" sz="3400" b="1" dirty="0" smtClean="0">
                <a:solidFill>
                  <a:srgbClr val="FF0000"/>
                </a:solidFill>
              </a:rPr>
              <a:t>: </a:t>
            </a:r>
            <a:r>
              <a:rPr lang="en-US" sz="3400" dirty="0" smtClean="0"/>
              <a:t>Failure of closure of the neural tube leading to longitudinal cleft in the back of the head &amp; vertebral column.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786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958</Words>
  <Application>Microsoft Office PowerPoint</Application>
  <PresentationFormat>Custom</PresentationFormat>
  <Paragraphs>83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2020-12-15T10:40:40Z</dcterms:created>
  <dcterms:modified xsi:type="dcterms:W3CDTF">2020-12-15T13:22:20Z</dcterms:modified>
</cp:coreProperties>
</file>