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7.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8.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6.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61" r:id="rId5"/>
    <p:sldId id="262" r:id="rId6"/>
    <p:sldId id="280" r:id="rId7"/>
    <p:sldId id="282" r:id="rId8"/>
    <p:sldId id="281" r:id="rId9"/>
    <p:sldId id="263" r:id="rId10"/>
    <p:sldId id="264" r:id="rId11"/>
    <p:sldId id="265" r:id="rId12"/>
    <p:sldId id="274" r:id="rId13"/>
    <p:sldId id="273" r:id="rId14"/>
    <p:sldId id="275" r:id="rId15"/>
    <p:sldId id="276" r:id="rId16"/>
    <p:sldId id="277" r:id="rId17"/>
    <p:sldId id="278" r:id="rId18"/>
    <p:sldId id="279"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6" r:id="rId42"/>
    <p:sldId id="308" r:id="rId43"/>
    <p:sldId id="309" r:id="rId44"/>
    <p:sldId id="310" r:id="rId45"/>
    <p:sldId id="311" r:id="rId46"/>
    <p:sldId id="312" r:id="rId47"/>
    <p:sldId id="313" r:id="rId48"/>
    <p:sldId id="30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4880B-249D-4651-802D-F2B6D0309483}" type="datetimeFigureOut">
              <a:rPr lang="en-US" smtClean="0"/>
              <a:t>7/25/2019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5FE4F-9168-4EE8-AF80-175607B579B1}" type="slidenum">
              <a:rPr lang="en-US" smtClean="0"/>
              <a:t>‹#›</a:t>
            </a:fld>
            <a:endParaRPr lang="en-US"/>
          </a:p>
        </p:txBody>
      </p:sp>
    </p:spTree>
    <p:extLst>
      <p:ext uri="{BB962C8B-B14F-4D97-AF65-F5344CB8AC3E}">
        <p14:creationId xmlns:p14="http://schemas.microsoft.com/office/powerpoint/2010/main" val="2717020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B33D5F-F6EE-4811-99A1-42B69C7C56F1}" type="slidenum">
              <a:rPr lang="en-US" altLang="en-US"/>
              <a:pPr eaLnBrk="1" hangingPunct="1"/>
              <a:t>3</a:t>
            </a:fld>
            <a:endParaRPr lang="en-US" alt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Dx based on symptoms is common but unreliable </a:t>
            </a:r>
          </a:p>
        </p:txBody>
      </p:sp>
    </p:spTree>
    <p:extLst>
      <p:ext uri="{BB962C8B-B14F-4D97-AF65-F5344CB8AC3E}">
        <p14:creationId xmlns:p14="http://schemas.microsoft.com/office/powerpoint/2010/main" val="634211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5FE4F-9168-4EE8-AF80-175607B579B1}" type="slidenum">
              <a:rPr lang="en-US" smtClean="0"/>
              <a:t>29</a:t>
            </a:fld>
            <a:endParaRPr lang="en-US"/>
          </a:p>
        </p:txBody>
      </p:sp>
    </p:spTree>
    <p:extLst>
      <p:ext uri="{BB962C8B-B14F-4D97-AF65-F5344CB8AC3E}">
        <p14:creationId xmlns:p14="http://schemas.microsoft.com/office/powerpoint/2010/main" val="2879268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FEEFC6-0CED-4A62-BC67-888FC9CBA5B1}"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26252-A188-423A-A3D4-434893EB0D94}" type="slidenum">
              <a:rPr lang="en-US" smtClean="0"/>
              <a:t>‹#›</a:t>
            </a:fld>
            <a:endParaRPr lang="en-US"/>
          </a:p>
        </p:txBody>
      </p:sp>
    </p:spTree>
    <p:extLst>
      <p:ext uri="{BB962C8B-B14F-4D97-AF65-F5344CB8AC3E}">
        <p14:creationId xmlns:p14="http://schemas.microsoft.com/office/powerpoint/2010/main" val="542608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FEEFC6-0CED-4A62-BC67-888FC9CBA5B1}"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26252-A188-423A-A3D4-434893EB0D94}" type="slidenum">
              <a:rPr lang="en-US" smtClean="0"/>
              <a:t>‹#›</a:t>
            </a:fld>
            <a:endParaRPr lang="en-US"/>
          </a:p>
        </p:txBody>
      </p:sp>
    </p:spTree>
    <p:extLst>
      <p:ext uri="{BB962C8B-B14F-4D97-AF65-F5344CB8AC3E}">
        <p14:creationId xmlns:p14="http://schemas.microsoft.com/office/powerpoint/2010/main" val="258520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FEEFC6-0CED-4A62-BC67-888FC9CBA5B1}"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26252-A188-423A-A3D4-434893EB0D94}" type="slidenum">
              <a:rPr lang="en-US" smtClean="0"/>
              <a:t>‹#›</a:t>
            </a:fld>
            <a:endParaRPr lang="en-US"/>
          </a:p>
        </p:txBody>
      </p:sp>
    </p:spTree>
    <p:extLst>
      <p:ext uri="{BB962C8B-B14F-4D97-AF65-F5344CB8AC3E}">
        <p14:creationId xmlns:p14="http://schemas.microsoft.com/office/powerpoint/2010/main" val="3442408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FEEFC6-0CED-4A62-BC67-888FC9CBA5B1}"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26252-A188-423A-A3D4-434893EB0D94}" type="slidenum">
              <a:rPr lang="en-US" smtClean="0"/>
              <a:t>‹#›</a:t>
            </a:fld>
            <a:endParaRPr lang="en-US"/>
          </a:p>
        </p:txBody>
      </p:sp>
    </p:spTree>
    <p:extLst>
      <p:ext uri="{BB962C8B-B14F-4D97-AF65-F5344CB8AC3E}">
        <p14:creationId xmlns:p14="http://schemas.microsoft.com/office/powerpoint/2010/main" val="3498579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FEEFC6-0CED-4A62-BC67-888FC9CBA5B1}" type="datetimeFigureOut">
              <a:rPr lang="en-US" smtClean="0"/>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26252-A188-423A-A3D4-434893EB0D94}" type="slidenum">
              <a:rPr lang="en-US" smtClean="0"/>
              <a:t>‹#›</a:t>
            </a:fld>
            <a:endParaRPr lang="en-US"/>
          </a:p>
        </p:txBody>
      </p:sp>
    </p:spTree>
    <p:extLst>
      <p:ext uri="{BB962C8B-B14F-4D97-AF65-F5344CB8AC3E}">
        <p14:creationId xmlns:p14="http://schemas.microsoft.com/office/powerpoint/2010/main" val="4261669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FEEFC6-0CED-4A62-BC67-888FC9CBA5B1}"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26252-A188-423A-A3D4-434893EB0D94}" type="slidenum">
              <a:rPr lang="en-US" smtClean="0"/>
              <a:t>‹#›</a:t>
            </a:fld>
            <a:endParaRPr lang="en-US"/>
          </a:p>
        </p:txBody>
      </p:sp>
    </p:spTree>
    <p:extLst>
      <p:ext uri="{BB962C8B-B14F-4D97-AF65-F5344CB8AC3E}">
        <p14:creationId xmlns:p14="http://schemas.microsoft.com/office/powerpoint/2010/main" val="4107644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FEEFC6-0CED-4A62-BC67-888FC9CBA5B1}" type="datetimeFigureOut">
              <a:rPr lang="en-US" smtClean="0"/>
              <a:t>7/25/2019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B26252-A188-423A-A3D4-434893EB0D94}" type="slidenum">
              <a:rPr lang="en-US" smtClean="0"/>
              <a:t>‹#›</a:t>
            </a:fld>
            <a:endParaRPr lang="en-US"/>
          </a:p>
        </p:txBody>
      </p:sp>
    </p:spTree>
    <p:extLst>
      <p:ext uri="{BB962C8B-B14F-4D97-AF65-F5344CB8AC3E}">
        <p14:creationId xmlns:p14="http://schemas.microsoft.com/office/powerpoint/2010/main" val="2536773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FEEFC6-0CED-4A62-BC67-888FC9CBA5B1}" type="datetimeFigureOut">
              <a:rPr lang="en-US" smtClean="0"/>
              <a:t>7/25/2019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B26252-A188-423A-A3D4-434893EB0D94}" type="slidenum">
              <a:rPr lang="en-US" smtClean="0"/>
              <a:t>‹#›</a:t>
            </a:fld>
            <a:endParaRPr lang="en-US"/>
          </a:p>
        </p:txBody>
      </p:sp>
    </p:spTree>
    <p:extLst>
      <p:ext uri="{BB962C8B-B14F-4D97-AF65-F5344CB8AC3E}">
        <p14:creationId xmlns:p14="http://schemas.microsoft.com/office/powerpoint/2010/main" val="2985443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FEEFC6-0CED-4A62-BC67-888FC9CBA5B1}" type="datetimeFigureOut">
              <a:rPr lang="en-US" smtClean="0"/>
              <a:t>7/25/2019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26252-A188-423A-A3D4-434893EB0D94}" type="slidenum">
              <a:rPr lang="en-US" smtClean="0"/>
              <a:t>‹#›</a:t>
            </a:fld>
            <a:endParaRPr lang="en-US"/>
          </a:p>
        </p:txBody>
      </p:sp>
    </p:spTree>
    <p:extLst>
      <p:ext uri="{BB962C8B-B14F-4D97-AF65-F5344CB8AC3E}">
        <p14:creationId xmlns:p14="http://schemas.microsoft.com/office/powerpoint/2010/main" val="2431907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FEEFC6-0CED-4A62-BC67-888FC9CBA5B1}"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26252-A188-423A-A3D4-434893EB0D94}" type="slidenum">
              <a:rPr lang="en-US" smtClean="0"/>
              <a:t>‹#›</a:t>
            </a:fld>
            <a:endParaRPr lang="en-US"/>
          </a:p>
        </p:txBody>
      </p:sp>
    </p:spTree>
    <p:extLst>
      <p:ext uri="{BB962C8B-B14F-4D97-AF65-F5344CB8AC3E}">
        <p14:creationId xmlns:p14="http://schemas.microsoft.com/office/powerpoint/2010/main" val="3354702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FEEFC6-0CED-4A62-BC67-888FC9CBA5B1}" type="datetimeFigureOut">
              <a:rPr lang="en-US" smtClean="0"/>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26252-A188-423A-A3D4-434893EB0D94}" type="slidenum">
              <a:rPr lang="en-US" smtClean="0"/>
              <a:t>‹#›</a:t>
            </a:fld>
            <a:endParaRPr lang="en-US"/>
          </a:p>
        </p:txBody>
      </p:sp>
    </p:spTree>
    <p:extLst>
      <p:ext uri="{BB962C8B-B14F-4D97-AF65-F5344CB8AC3E}">
        <p14:creationId xmlns:p14="http://schemas.microsoft.com/office/powerpoint/2010/main" val="162852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EEFC6-0CED-4A62-BC67-888FC9CBA5B1}" type="datetimeFigureOut">
              <a:rPr lang="en-US" smtClean="0"/>
              <a:t>7/25/2019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26252-A188-423A-A3D4-434893EB0D94}" type="slidenum">
              <a:rPr lang="en-US" smtClean="0"/>
              <a:t>‹#›</a:t>
            </a:fld>
            <a:endParaRPr lang="en-US"/>
          </a:p>
        </p:txBody>
      </p:sp>
    </p:spTree>
    <p:extLst>
      <p:ext uri="{BB962C8B-B14F-4D97-AF65-F5344CB8AC3E}">
        <p14:creationId xmlns:p14="http://schemas.microsoft.com/office/powerpoint/2010/main" val="2836535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Chronic Rhinosinusitis (</a:t>
            </a:r>
            <a:r>
              <a:rPr lang="en-US" dirty="0"/>
              <a:t>C</a:t>
            </a:r>
            <a:r>
              <a:rPr lang="en-US" dirty="0" smtClean="0"/>
              <a:t>RS)</a:t>
            </a:r>
            <a:br>
              <a:rPr lang="en-US" dirty="0" smtClean="0"/>
            </a:br>
            <a:r>
              <a:rPr lang="en-US" dirty="0" smtClean="0"/>
              <a:t>Nasal polyps &amp; Fungal RS</a:t>
            </a:r>
            <a:endParaRPr lang="en-US" dirty="0"/>
          </a:p>
        </p:txBody>
      </p:sp>
      <p:sp>
        <p:nvSpPr>
          <p:cNvPr id="3" name="Subtitle 2"/>
          <p:cNvSpPr>
            <a:spLocks noGrp="1"/>
          </p:cNvSpPr>
          <p:nvPr>
            <p:ph type="subTitle" idx="1"/>
          </p:nvPr>
        </p:nvSpPr>
        <p:spPr>
          <a:xfrm>
            <a:off x="1524000" y="3602038"/>
            <a:ext cx="9144000" cy="1993544"/>
          </a:xfrm>
        </p:spPr>
        <p:txBody>
          <a:bodyPr>
            <a:normAutofit/>
          </a:bodyPr>
          <a:lstStyle/>
          <a:p>
            <a:r>
              <a:rPr lang="en" sz="2800" b="1" dirty="0" smtClean="0"/>
              <a:t>Dr. Islam Alzayadneh MD</a:t>
            </a:r>
          </a:p>
          <a:p>
            <a:r>
              <a:rPr lang="en-US" sz="2000" b="1" dirty="0"/>
              <a:t>Otolaryngology, Head and Neck </a:t>
            </a:r>
            <a:r>
              <a:rPr lang="en-US" sz="2000" b="1" dirty="0" smtClean="0"/>
              <a:t>Surgeon</a:t>
            </a:r>
            <a:r>
              <a:rPr lang="en" sz="2000" b="1" dirty="0" smtClean="0"/>
              <a:t/>
            </a:r>
            <a:br>
              <a:rPr lang="en" sz="2000" b="1" dirty="0" smtClean="0"/>
            </a:br>
            <a:r>
              <a:rPr lang="en" dirty="0" smtClean="0"/>
              <a:t>Mutah University</a:t>
            </a:r>
            <a:br>
              <a:rPr lang="en" dirty="0" smtClean="0"/>
            </a:br>
            <a:r>
              <a:rPr lang="en-US" dirty="0" smtClean="0"/>
              <a:t>S</a:t>
            </a:r>
            <a:r>
              <a:rPr lang="en" dirty="0" smtClean="0"/>
              <a:t>chool of Medicine-</a:t>
            </a:r>
            <a:r>
              <a:rPr lang="en-US" dirty="0" smtClean="0"/>
              <a:t>S</a:t>
            </a:r>
            <a:r>
              <a:rPr lang="en" dirty="0" smtClean="0"/>
              <a:t>pecial Surgery Department</a:t>
            </a:r>
            <a:br>
              <a:rPr lang="en" dirty="0" smtClean="0"/>
            </a:br>
            <a:r>
              <a:rPr lang="en-US" dirty="0" smtClean="0"/>
              <a:t>U</a:t>
            </a:r>
            <a:r>
              <a:rPr lang="en" dirty="0" smtClean="0"/>
              <a:t>ndergraduate Seminars 2019</a:t>
            </a:r>
            <a:endParaRPr lang="en-US" dirty="0"/>
          </a:p>
        </p:txBody>
      </p:sp>
      <p:pic>
        <p:nvPicPr>
          <p:cNvPr id="4" name="Picture 3"/>
          <p:cNvPicPr>
            <a:picLocks noChangeAspect="1"/>
          </p:cNvPicPr>
          <p:nvPr/>
        </p:nvPicPr>
        <p:blipFill rotWithShape="1">
          <a:blip r:embed="rId2"/>
          <a:srcRect l="53620" t="35615" r="19515" b="22573"/>
          <a:stretch/>
        </p:blipFill>
        <p:spPr>
          <a:xfrm>
            <a:off x="9416955" y="3991970"/>
            <a:ext cx="2775045" cy="2866030"/>
          </a:xfrm>
          <a:prstGeom prst="rect">
            <a:avLst/>
          </a:prstGeom>
        </p:spPr>
      </p:pic>
    </p:spTree>
    <p:extLst>
      <p:ext uri="{BB962C8B-B14F-4D97-AF65-F5344CB8AC3E}">
        <p14:creationId xmlns:p14="http://schemas.microsoft.com/office/powerpoint/2010/main" val="4268367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3684896" y="445826"/>
            <a:ext cx="8458200" cy="6248400"/>
          </a:xfrm>
          <a:noFill/>
        </p:spPr>
      </p:pic>
      <p:sp>
        <p:nvSpPr>
          <p:cNvPr id="3" name="TextBox 2"/>
          <p:cNvSpPr txBox="1"/>
          <p:nvPr/>
        </p:nvSpPr>
        <p:spPr>
          <a:xfrm>
            <a:off x="0" y="1091822"/>
            <a:ext cx="3684896" cy="1323439"/>
          </a:xfrm>
          <a:prstGeom prst="rect">
            <a:avLst/>
          </a:prstGeom>
          <a:solidFill>
            <a:schemeClr val="accent1">
              <a:lumMod val="20000"/>
              <a:lumOff val="80000"/>
            </a:schemeClr>
          </a:solidFill>
        </p:spPr>
        <p:txBody>
          <a:bodyPr wrap="square" rtlCol="0">
            <a:spAutoFit/>
          </a:bodyPr>
          <a:lstStyle/>
          <a:p>
            <a:pPr algn="ctr"/>
            <a:r>
              <a:rPr lang="en-US" sz="4000" b="1" dirty="0" smtClean="0"/>
              <a:t>Pathophysiology of CRS</a:t>
            </a:r>
            <a:endParaRPr lang="en-US" sz="4000" b="1" dirty="0"/>
          </a:p>
        </p:txBody>
      </p:sp>
    </p:spTree>
    <p:extLst>
      <p:ext uri="{BB962C8B-B14F-4D97-AF65-F5344CB8AC3E}">
        <p14:creationId xmlns:p14="http://schemas.microsoft.com/office/powerpoint/2010/main" val="327590672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419107" y="409432"/>
            <a:ext cx="8229600" cy="1143000"/>
          </a:xfrm>
        </p:spPr>
        <p:txBody>
          <a:bodyPr/>
          <a:lstStyle/>
          <a:p>
            <a:r>
              <a:rPr lang="en-US" altLang="en-US" dirty="0" smtClean="0">
                <a:solidFill>
                  <a:schemeClr val="tx1"/>
                </a:solidFill>
              </a:rPr>
              <a:t>Pathophysiology of CRS </a:t>
            </a:r>
          </a:p>
        </p:txBody>
      </p:sp>
      <p:sp>
        <p:nvSpPr>
          <p:cNvPr id="3" name="Content Placeholder 2"/>
          <p:cNvSpPr>
            <a:spLocks noGrp="1"/>
          </p:cNvSpPr>
          <p:nvPr>
            <p:ph idx="1"/>
          </p:nvPr>
        </p:nvSpPr>
        <p:spPr/>
        <p:txBody>
          <a:bodyPr>
            <a:normAutofit fontScale="85000" lnSpcReduction="20000"/>
          </a:bodyPr>
          <a:lstStyle/>
          <a:p>
            <a:pPr>
              <a:defRPr/>
            </a:pPr>
            <a:r>
              <a:rPr lang="en-US" dirty="0" smtClean="0"/>
              <a:t>CRS is a proliferative process with remarkable  thickening of  the mucosa and lamina propria, eosinophils being the predominant infiltrative cell  in CRS.</a:t>
            </a:r>
          </a:p>
          <a:p>
            <a:pPr>
              <a:defRPr/>
            </a:pPr>
            <a:endParaRPr lang="en-US" dirty="0" smtClean="0"/>
          </a:p>
          <a:p>
            <a:pPr>
              <a:defRPr/>
            </a:pPr>
            <a:r>
              <a:rPr lang="en-US" dirty="0" smtClean="0"/>
              <a:t>T-cell</a:t>
            </a:r>
            <a:r>
              <a:rPr lang="en-US" dirty="0" smtClean="0">
                <a:sym typeface="Wingdings"/>
              </a:rPr>
              <a:t> </a:t>
            </a:r>
            <a:r>
              <a:rPr lang="en-US" dirty="0" smtClean="0">
                <a:effectLst>
                  <a:outerShdw blurRad="38100" dist="38100" dir="2700000" algn="tl">
                    <a:srgbClr val="000000">
                      <a:alpha val="43137"/>
                    </a:srgbClr>
                  </a:outerShdw>
                </a:effectLst>
                <a:sym typeface="Wingdings"/>
              </a:rPr>
              <a:t></a:t>
            </a:r>
            <a:r>
              <a:rPr lang="en-US" dirty="0" smtClean="0">
                <a:effectLst>
                  <a:outerShdw blurRad="38100" dist="38100" dir="2700000" algn="tl">
                    <a:srgbClr val="000000">
                      <a:alpha val="43137"/>
                    </a:srgbClr>
                  </a:outerShdw>
                </a:effectLst>
              </a:rPr>
              <a:t> </a:t>
            </a:r>
            <a:r>
              <a:rPr lang="en-US" dirty="0" smtClean="0">
                <a:sym typeface="Wingdings"/>
              </a:rPr>
              <a:t>Cytokines </a:t>
            </a:r>
            <a:r>
              <a:rPr lang="en-US" b="1" dirty="0" smtClean="0">
                <a:effectLst>
                  <a:outerShdw blurRad="38100" dist="38100" dir="2700000" algn="tl">
                    <a:srgbClr val="000000">
                      <a:alpha val="43137"/>
                    </a:srgbClr>
                  </a:outerShdw>
                </a:effectLst>
                <a:sym typeface="Wingdings"/>
              </a:rPr>
              <a:t></a:t>
            </a:r>
            <a:r>
              <a:rPr lang="en-US" dirty="0" smtClean="0">
                <a:effectLst>
                  <a:outerShdw blurRad="38100" dist="38100" dir="2700000" algn="tl">
                    <a:srgbClr val="000000">
                      <a:alpha val="43137"/>
                    </a:srgbClr>
                  </a:outerShdw>
                </a:effectLst>
                <a:sym typeface="Wingdings"/>
              </a:rPr>
              <a:t> </a:t>
            </a:r>
            <a:r>
              <a:rPr lang="en-US" dirty="0" smtClean="0">
                <a:sym typeface="Wingdings"/>
              </a:rPr>
              <a:t>Stimulation of various cell type </a:t>
            </a:r>
            <a:r>
              <a:rPr lang="en-US" b="1" dirty="0" smtClean="0">
                <a:effectLst>
                  <a:outerShdw blurRad="38100" dist="38100" dir="2700000" algn="tl">
                    <a:srgbClr val="000000">
                      <a:alpha val="43137"/>
                    </a:srgbClr>
                  </a:outerShdw>
                </a:effectLst>
                <a:sym typeface="Wingdings"/>
              </a:rPr>
              <a:t></a:t>
            </a:r>
            <a:r>
              <a:rPr lang="en-US" dirty="0" smtClean="0">
                <a:effectLst>
                  <a:outerShdw blurRad="38100" dist="38100" dir="2700000" algn="tl">
                    <a:srgbClr val="000000">
                      <a:alpha val="43137"/>
                    </a:srgbClr>
                  </a:outerShdw>
                </a:effectLst>
                <a:sym typeface="Wingdings"/>
              </a:rPr>
              <a:t> </a:t>
            </a:r>
            <a:r>
              <a:rPr lang="en-US" dirty="0" smtClean="0">
                <a:sym typeface="Wingdings"/>
              </a:rPr>
              <a:t>Chemokines </a:t>
            </a:r>
            <a:r>
              <a:rPr lang="en-US" b="1" dirty="0" smtClean="0">
                <a:effectLst>
                  <a:outerShdw blurRad="38100" dist="38100" dir="2700000" algn="tl">
                    <a:srgbClr val="000000">
                      <a:alpha val="43137"/>
                    </a:srgbClr>
                  </a:outerShdw>
                </a:effectLst>
                <a:sym typeface="Wingdings"/>
              </a:rPr>
              <a:t></a:t>
            </a:r>
            <a:r>
              <a:rPr lang="en-US" dirty="0" smtClean="0">
                <a:effectLst>
                  <a:outerShdw blurRad="38100" dist="38100" dir="2700000" algn="tl">
                    <a:srgbClr val="000000">
                      <a:alpha val="43137"/>
                    </a:srgbClr>
                  </a:outerShdw>
                </a:effectLst>
                <a:sym typeface="Wingdings"/>
              </a:rPr>
              <a:t> </a:t>
            </a:r>
            <a:r>
              <a:rPr lang="en-US" dirty="0" smtClean="0">
                <a:sym typeface="Wingdings"/>
              </a:rPr>
              <a:t>Attract eosinophils.</a:t>
            </a:r>
          </a:p>
          <a:p>
            <a:pPr>
              <a:defRPr/>
            </a:pPr>
            <a:endParaRPr lang="en-US" dirty="0" smtClean="0">
              <a:sym typeface="Wingdings"/>
            </a:endParaRPr>
          </a:p>
          <a:p>
            <a:pPr>
              <a:defRPr/>
            </a:pPr>
            <a:r>
              <a:rPr lang="en-US" dirty="0" smtClean="0">
                <a:sym typeface="Wingdings"/>
              </a:rPr>
              <a:t>↑ Levels of IL-4 &amp; IL-5 in sinonasal tract </a:t>
            </a:r>
            <a:r>
              <a:rPr lang="en-US" b="1" dirty="0" smtClean="0">
                <a:effectLst>
                  <a:outerShdw blurRad="38100" dist="38100" dir="2700000" algn="tl">
                    <a:srgbClr val="000000">
                      <a:alpha val="43137"/>
                    </a:srgbClr>
                  </a:outerShdw>
                </a:effectLst>
                <a:sym typeface="Wingdings"/>
              </a:rPr>
              <a:t></a:t>
            </a:r>
            <a:r>
              <a:rPr lang="en-US" dirty="0" smtClean="0">
                <a:effectLst>
                  <a:outerShdw blurRad="38100" dist="38100" dir="2700000" algn="tl">
                    <a:srgbClr val="000000">
                      <a:alpha val="43137"/>
                    </a:srgbClr>
                  </a:outerShdw>
                </a:effectLst>
                <a:sym typeface="Wingdings"/>
              </a:rPr>
              <a:t> </a:t>
            </a:r>
            <a:r>
              <a:rPr lang="en-US" dirty="0" smtClean="0">
                <a:sym typeface="Wingdings"/>
              </a:rPr>
              <a:t>↑ Life &amp; proliferation of eosinophils.</a:t>
            </a:r>
          </a:p>
          <a:p>
            <a:pPr>
              <a:defRPr/>
            </a:pPr>
            <a:endParaRPr lang="en-US" dirty="0" smtClean="0">
              <a:sym typeface="Wingdings"/>
            </a:endParaRPr>
          </a:p>
          <a:p>
            <a:pPr>
              <a:defRPr/>
            </a:pPr>
            <a:r>
              <a:rPr lang="en-US" dirty="0" smtClean="0">
                <a:sym typeface="Wingdings"/>
              </a:rPr>
              <a:t>Degranulation of eosinophils </a:t>
            </a:r>
            <a:r>
              <a:rPr lang="en-US" b="1" dirty="0" smtClean="0">
                <a:effectLst>
                  <a:outerShdw blurRad="38100" dist="38100" dir="2700000" algn="tl">
                    <a:srgbClr val="000000">
                      <a:alpha val="43137"/>
                    </a:srgbClr>
                  </a:outerShdw>
                </a:effectLst>
                <a:sym typeface="Wingdings"/>
              </a:rPr>
              <a:t></a:t>
            </a:r>
            <a:r>
              <a:rPr lang="en-US" dirty="0" smtClean="0">
                <a:sym typeface="Wingdings"/>
              </a:rPr>
              <a:t>Release of a number of destructive enzymes </a:t>
            </a:r>
            <a:r>
              <a:rPr lang="en-US" b="1" dirty="0" smtClean="0">
                <a:effectLst>
                  <a:outerShdw blurRad="38100" dist="38100" dir="2700000" algn="tl">
                    <a:srgbClr val="000000">
                      <a:alpha val="43137"/>
                    </a:srgbClr>
                  </a:outerShdw>
                </a:effectLst>
                <a:sym typeface="Wingdings"/>
              </a:rPr>
              <a:t></a:t>
            </a:r>
            <a:r>
              <a:rPr lang="en-US" dirty="0" smtClean="0">
                <a:effectLst>
                  <a:outerShdw blurRad="38100" dist="38100" dir="2700000" algn="tl">
                    <a:srgbClr val="000000">
                      <a:alpha val="43137"/>
                    </a:srgbClr>
                  </a:outerShdw>
                </a:effectLst>
                <a:sym typeface="Wingdings"/>
              </a:rPr>
              <a:t> </a:t>
            </a:r>
            <a:r>
              <a:rPr lang="en-US" dirty="0" smtClean="0">
                <a:sym typeface="Wingdings"/>
              </a:rPr>
              <a:t>Epithelial damage </a:t>
            </a:r>
            <a:r>
              <a:rPr lang="en-US" b="1" dirty="0" smtClean="0">
                <a:effectLst>
                  <a:outerShdw blurRad="38100" dist="38100" dir="2700000" algn="tl">
                    <a:srgbClr val="000000">
                      <a:alpha val="43137"/>
                    </a:srgbClr>
                  </a:outerShdw>
                </a:effectLst>
                <a:sym typeface="Wingdings"/>
              </a:rPr>
              <a:t></a:t>
            </a:r>
            <a:r>
              <a:rPr lang="en-US" dirty="0" smtClean="0">
                <a:effectLst>
                  <a:outerShdw blurRad="38100" dist="38100" dir="2700000" algn="tl">
                    <a:srgbClr val="000000">
                      <a:alpha val="43137"/>
                    </a:srgbClr>
                  </a:outerShdw>
                </a:effectLst>
                <a:sym typeface="Wingdings"/>
              </a:rPr>
              <a:t> </a:t>
            </a:r>
            <a:r>
              <a:rPr lang="en-US" dirty="0" smtClean="0">
                <a:sym typeface="Wingdings"/>
              </a:rPr>
              <a:t>Disruption of the normal  barrier + M.C. clearance activity </a:t>
            </a:r>
            <a:r>
              <a:rPr lang="en-US" b="1" dirty="0" smtClean="0">
                <a:effectLst>
                  <a:outerShdw blurRad="38100" dist="38100" dir="2700000" algn="tl">
                    <a:srgbClr val="000000">
                      <a:alpha val="43137"/>
                    </a:srgbClr>
                  </a:outerShdw>
                </a:effectLst>
                <a:sym typeface="Wingdings"/>
              </a:rPr>
              <a:t></a:t>
            </a:r>
          </a:p>
          <a:p>
            <a:pPr>
              <a:buFontTx/>
              <a:buNone/>
              <a:defRPr/>
            </a:pPr>
            <a:r>
              <a:rPr lang="en-US" dirty="0" smtClean="0">
                <a:sym typeface="Wingdings"/>
              </a:rPr>
              <a:t>                      </a:t>
            </a:r>
            <a:r>
              <a:rPr lang="en-US" dirty="0" smtClean="0">
                <a:sym typeface="Wingdings 2"/>
              </a:rPr>
              <a:t></a:t>
            </a:r>
            <a:r>
              <a:rPr lang="en-US" dirty="0" smtClean="0">
                <a:sym typeface="Wingdings"/>
              </a:rPr>
              <a:t> Bacteria &amp; fungi colonizing the sinus cavity, </a:t>
            </a:r>
          </a:p>
          <a:p>
            <a:pPr>
              <a:buFontTx/>
              <a:buNone/>
              <a:defRPr/>
            </a:pPr>
            <a:r>
              <a:rPr lang="en-US" dirty="0" smtClean="0">
                <a:sym typeface="Wingdings"/>
              </a:rPr>
              <a:t>                      </a:t>
            </a:r>
            <a:r>
              <a:rPr lang="en-US" dirty="0" smtClean="0">
                <a:sym typeface="Wingdings 2"/>
              </a:rPr>
              <a:t> </a:t>
            </a:r>
            <a:r>
              <a:rPr lang="en-US" dirty="0" smtClean="0">
                <a:sym typeface="Wingdings"/>
              </a:rPr>
              <a:t>Irritation of sensory nerve endings </a:t>
            </a:r>
            <a:r>
              <a:rPr lang="en-US" b="1" dirty="0" smtClean="0">
                <a:effectLst>
                  <a:outerShdw blurRad="38100" dist="38100" dir="2700000" algn="tl">
                    <a:srgbClr val="000000">
                      <a:alpha val="43137"/>
                    </a:srgbClr>
                  </a:outerShdw>
                </a:effectLst>
                <a:sym typeface="Wingdings"/>
              </a:rPr>
              <a:t>.</a:t>
            </a:r>
            <a:endParaRPr lang="en-US" dirty="0" smtClean="0"/>
          </a:p>
          <a:p>
            <a:pPr>
              <a:defRPr/>
            </a:pPr>
            <a:endParaRPr lang="en-US" dirty="0"/>
          </a:p>
        </p:txBody>
      </p:sp>
    </p:spTree>
    <p:extLst>
      <p:ext uri="{BB962C8B-B14F-4D97-AF65-F5344CB8AC3E}">
        <p14:creationId xmlns:p14="http://schemas.microsoft.com/office/powerpoint/2010/main" val="427772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Approach to CRS</a:t>
            </a:r>
          </a:p>
        </p:txBody>
      </p:sp>
      <p:pic>
        <p:nvPicPr>
          <p:cNvPr id="20483"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00376" y="1700213"/>
            <a:ext cx="6335713" cy="3816350"/>
          </a:xfrm>
        </p:spPr>
      </p:pic>
    </p:spTree>
    <p:extLst>
      <p:ext uri="{BB962C8B-B14F-4D97-AF65-F5344CB8AC3E}">
        <p14:creationId xmlns:p14="http://schemas.microsoft.com/office/powerpoint/2010/main" val="31556858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smtClean="0"/>
              <a:t>Clinical picture </a:t>
            </a:r>
          </a:p>
        </p:txBody>
      </p:sp>
      <p:sp>
        <p:nvSpPr>
          <p:cNvPr id="22531" name="Content Placeholder 2"/>
          <p:cNvSpPr>
            <a:spLocks noGrp="1"/>
          </p:cNvSpPr>
          <p:nvPr>
            <p:ph idx="1"/>
          </p:nvPr>
        </p:nvSpPr>
        <p:spPr/>
        <p:txBody>
          <a:bodyPr/>
          <a:lstStyle/>
          <a:p>
            <a:pPr algn="ctr">
              <a:buFontTx/>
              <a:buNone/>
            </a:pPr>
            <a:r>
              <a:rPr lang="en-US" altLang="en-US" b="1" smtClean="0"/>
              <a:t>Symptoms Associated with the Diagnosis of Rhinosinusitis</a:t>
            </a:r>
          </a:p>
          <a:p>
            <a:endParaRPr lang="en-US" altLang="en-US" smtClean="0"/>
          </a:p>
          <a:p>
            <a:endParaRPr lang="en-US" altLang="en-US" smtClean="0"/>
          </a:p>
        </p:txBody>
      </p:sp>
      <p:sp>
        <p:nvSpPr>
          <p:cNvPr id="4" name="Rectangle 3"/>
          <p:cNvSpPr/>
          <p:nvPr/>
        </p:nvSpPr>
        <p:spPr>
          <a:xfrm>
            <a:off x="6383338" y="2781300"/>
            <a:ext cx="3600450" cy="32400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Minor symptoms</a:t>
            </a:r>
          </a:p>
          <a:p>
            <a:pPr>
              <a:buFont typeface="Arial" pitchFamily="34" charset="0"/>
              <a:buChar char="•"/>
              <a:defRPr/>
            </a:pPr>
            <a:r>
              <a:rPr lang="en-US" dirty="0">
                <a:solidFill>
                  <a:schemeClr val="tx1"/>
                </a:solidFill>
              </a:rPr>
              <a:t>Headache</a:t>
            </a:r>
          </a:p>
          <a:p>
            <a:pPr>
              <a:buFont typeface="Arial" pitchFamily="34" charset="0"/>
              <a:buChar char="•"/>
              <a:defRPr/>
            </a:pPr>
            <a:r>
              <a:rPr lang="en-US" dirty="0" err="1">
                <a:solidFill>
                  <a:schemeClr val="tx1"/>
                </a:solidFill>
              </a:rPr>
              <a:t>Otalgia</a:t>
            </a:r>
            <a:r>
              <a:rPr lang="en-US" dirty="0">
                <a:solidFill>
                  <a:schemeClr val="tx1"/>
                </a:solidFill>
              </a:rPr>
              <a:t>/aural fullness</a:t>
            </a:r>
          </a:p>
          <a:p>
            <a:pPr>
              <a:buFont typeface="Arial" pitchFamily="34" charset="0"/>
              <a:buChar char="•"/>
              <a:defRPr/>
            </a:pPr>
            <a:r>
              <a:rPr lang="en-US" dirty="0">
                <a:solidFill>
                  <a:schemeClr val="tx1"/>
                </a:solidFill>
              </a:rPr>
              <a:t>Halitosis</a:t>
            </a:r>
          </a:p>
          <a:p>
            <a:pPr>
              <a:buFont typeface="Arial" pitchFamily="34" charset="0"/>
              <a:buChar char="•"/>
              <a:defRPr/>
            </a:pPr>
            <a:r>
              <a:rPr lang="en-US" dirty="0">
                <a:solidFill>
                  <a:schemeClr val="tx1"/>
                </a:solidFill>
              </a:rPr>
              <a:t>Dental pain</a:t>
            </a:r>
          </a:p>
          <a:p>
            <a:pPr>
              <a:buFont typeface="Arial" pitchFamily="34" charset="0"/>
              <a:buChar char="•"/>
              <a:defRPr/>
            </a:pPr>
            <a:r>
              <a:rPr lang="en-US" dirty="0">
                <a:solidFill>
                  <a:schemeClr val="tx1"/>
                </a:solidFill>
              </a:rPr>
              <a:t>Cough</a:t>
            </a:r>
          </a:p>
          <a:p>
            <a:pPr>
              <a:buFont typeface="Arial" pitchFamily="34" charset="0"/>
              <a:buChar char="•"/>
              <a:defRPr/>
            </a:pPr>
            <a:r>
              <a:rPr lang="en-US" dirty="0">
                <a:solidFill>
                  <a:schemeClr val="tx1"/>
                </a:solidFill>
              </a:rPr>
              <a:t>Fever</a:t>
            </a:r>
          </a:p>
          <a:p>
            <a:pPr>
              <a:buFont typeface="Arial" pitchFamily="34" charset="0"/>
              <a:buChar char="•"/>
              <a:defRPr/>
            </a:pPr>
            <a:r>
              <a:rPr lang="en-US" dirty="0">
                <a:solidFill>
                  <a:schemeClr val="tx1"/>
                </a:solidFill>
              </a:rPr>
              <a:t>Fatigue</a:t>
            </a:r>
            <a:endParaRPr lang="en-US" dirty="0"/>
          </a:p>
        </p:txBody>
      </p:sp>
      <p:sp>
        <p:nvSpPr>
          <p:cNvPr id="5" name="Rectangle 4"/>
          <p:cNvSpPr/>
          <p:nvPr/>
        </p:nvSpPr>
        <p:spPr>
          <a:xfrm>
            <a:off x="2063751" y="2781300"/>
            <a:ext cx="3744913" cy="32400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chemeClr val="tx1"/>
                </a:solidFill>
              </a:rPr>
              <a:t>	Major symptoms	</a:t>
            </a:r>
          </a:p>
          <a:p>
            <a:pPr>
              <a:buFont typeface="Arial" pitchFamily="34" charset="0"/>
              <a:buChar char="•"/>
              <a:defRPr/>
            </a:pPr>
            <a:r>
              <a:rPr lang="en-US" dirty="0">
                <a:solidFill>
                  <a:schemeClr val="tx1"/>
                </a:solidFill>
              </a:rPr>
              <a:t>Purulent anterior nasal discharge</a:t>
            </a:r>
          </a:p>
          <a:p>
            <a:pPr>
              <a:buFont typeface="Arial" pitchFamily="34" charset="0"/>
              <a:buChar char="•"/>
              <a:defRPr/>
            </a:pPr>
            <a:r>
              <a:rPr lang="en-US" dirty="0">
                <a:solidFill>
                  <a:schemeClr val="tx1"/>
                </a:solidFill>
              </a:rPr>
              <a:t>Purulent posterior nasal discharge</a:t>
            </a:r>
          </a:p>
          <a:p>
            <a:pPr>
              <a:buFont typeface="Arial" pitchFamily="34" charset="0"/>
              <a:buChar char="•"/>
              <a:defRPr/>
            </a:pPr>
            <a:r>
              <a:rPr lang="en-US" dirty="0">
                <a:solidFill>
                  <a:schemeClr val="tx1"/>
                </a:solidFill>
              </a:rPr>
              <a:t>Nasal obstruction</a:t>
            </a:r>
          </a:p>
          <a:p>
            <a:pPr>
              <a:buFont typeface="Arial" pitchFamily="34" charset="0"/>
              <a:buChar char="•"/>
              <a:defRPr/>
            </a:pPr>
            <a:r>
              <a:rPr lang="en-US" dirty="0">
                <a:solidFill>
                  <a:schemeClr val="tx1"/>
                </a:solidFill>
              </a:rPr>
              <a:t>Facial congestion</a:t>
            </a:r>
          </a:p>
          <a:p>
            <a:pPr>
              <a:buFont typeface="Arial" pitchFamily="34" charset="0"/>
              <a:buChar char="•"/>
              <a:defRPr/>
            </a:pPr>
            <a:r>
              <a:rPr lang="en-US" dirty="0">
                <a:solidFill>
                  <a:schemeClr val="tx1"/>
                </a:solidFill>
              </a:rPr>
              <a:t>Facial pain/pressure</a:t>
            </a:r>
          </a:p>
          <a:p>
            <a:pPr>
              <a:buFont typeface="Arial" pitchFamily="34" charset="0"/>
              <a:buChar char="•"/>
              <a:defRPr/>
            </a:pPr>
            <a:r>
              <a:rPr lang="en-US" dirty="0" err="1">
                <a:solidFill>
                  <a:schemeClr val="tx1"/>
                </a:solidFill>
              </a:rPr>
              <a:t>Hyposmia</a:t>
            </a:r>
            <a:r>
              <a:rPr lang="en-US" dirty="0">
                <a:solidFill>
                  <a:schemeClr val="tx1"/>
                </a:solidFill>
              </a:rPr>
              <a:t>/</a:t>
            </a:r>
            <a:r>
              <a:rPr lang="en-US" dirty="0" err="1">
                <a:solidFill>
                  <a:schemeClr val="tx1"/>
                </a:solidFill>
              </a:rPr>
              <a:t>anosmia</a:t>
            </a:r>
            <a:endParaRPr lang="en-US" dirty="0">
              <a:solidFill>
                <a:schemeClr val="tx1"/>
              </a:solidFill>
            </a:endParaRPr>
          </a:p>
          <a:p>
            <a:pPr>
              <a:buFont typeface="Arial" pitchFamily="34" charset="0"/>
              <a:buChar char="•"/>
              <a:defRPr/>
            </a:pPr>
            <a:r>
              <a:rPr lang="en-US" dirty="0">
                <a:solidFill>
                  <a:schemeClr val="tx1"/>
                </a:solidFill>
              </a:rPr>
              <a:t>Fever (acute)</a:t>
            </a:r>
          </a:p>
        </p:txBody>
      </p:sp>
    </p:spTree>
    <p:extLst>
      <p:ext uri="{BB962C8B-B14F-4D97-AF65-F5344CB8AC3E}">
        <p14:creationId xmlns:p14="http://schemas.microsoft.com/office/powerpoint/2010/main" val="1243035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 </a:t>
            </a:r>
            <a:endParaRPr lang="en-US" dirty="0"/>
          </a:p>
        </p:txBody>
      </p:sp>
      <p:sp>
        <p:nvSpPr>
          <p:cNvPr id="3" name="Content Placeholder 2"/>
          <p:cNvSpPr>
            <a:spLocks noGrp="1"/>
          </p:cNvSpPr>
          <p:nvPr>
            <p:ph idx="1"/>
          </p:nvPr>
        </p:nvSpPr>
        <p:spPr>
          <a:xfrm>
            <a:off x="796119" y="1593613"/>
            <a:ext cx="10515600" cy="4351338"/>
          </a:xfrm>
        </p:spPr>
        <p:txBody>
          <a:bodyPr>
            <a:normAutofit fontScale="55000" lnSpcReduction="20000"/>
          </a:bodyPr>
          <a:lstStyle/>
          <a:p>
            <a:r>
              <a:rPr lang="en-US" sz="3600" dirty="0" smtClean="0"/>
              <a:t>In order to diagnose CRS you need </a:t>
            </a:r>
            <a:r>
              <a:rPr lang="en-US" sz="3600" b="1" dirty="0" smtClean="0">
                <a:solidFill>
                  <a:srgbClr val="FF0000"/>
                </a:solidFill>
              </a:rPr>
              <a:t>one of those 2 symptoms </a:t>
            </a:r>
            <a:r>
              <a:rPr lang="en-US" sz="3600" dirty="0" smtClean="0"/>
              <a:t>for more than 12 weeks</a:t>
            </a:r>
          </a:p>
          <a:p>
            <a:pPr marL="514350" indent="-514350">
              <a:lnSpc>
                <a:spcPct val="80000"/>
              </a:lnSpc>
              <a:buFont typeface="+mj-lt"/>
              <a:buAutoNum type="arabicPeriod"/>
              <a:defRPr/>
            </a:pPr>
            <a:r>
              <a:rPr lang="en-US" sz="3600" dirty="0"/>
              <a:t>Blockage/congestion.</a:t>
            </a:r>
          </a:p>
          <a:p>
            <a:pPr marL="514350" indent="-514350">
              <a:lnSpc>
                <a:spcPct val="80000"/>
              </a:lnSpc>
              <a:buFont typeface="+mj-lt"/>
              <a:buAutoNum type="arabicPeriod"/>
              <a:defRPr/>
            </a:pPr>
            <a:r>
              <a:rPr lang="en-US" sz="3600" dirty="0"/>
              <a:t>Discharge anterior/posterior (discolored</a:t>
            </a:r>
            <a:r>
              <a:rPr lang="en-US" sz="3600" dirty="0" smtClean="0"/>
              <a:t>)</a:t>
            </a:r>
            <a:endParaRPr lang="en-US" sz="3600" dirty="0"/>
          </a:p>
          <a:p>
            <a:pPr>
              <a:lnSpc>
                <a:spcPct val="80000"/>
              </a:lnSpc>
              <a:buNone/>
              <a:defRPr/>
            </a:pPr>
            <a:r>
              <a:rPr lang="en-US" sz="3600" b="1" dirty="0"/>
              <a:t>Plus either:</a:t>
            </a:r>
          </a:p>
          <a:p>
            <a:pPr>
              <a:lnSpc>
                <a:spcPct val="80000"/>
              </a:lnSpc>
              <a:defRPr/>
            </a:pPr>
            <a:r>
              <a:rPr lang="en-US" sz="3600" b="1" u="sng" dirty="0" smtClean="0">
                <a:solidFill>
                  <a:srgbClr val="FF0000"/>
                </a:solidFill>
              </a:rPr>
              <a:t>Endoscopic </a:t>
            </a:r>
            <a:r>
              <a:rPr lang="en-US" sz="3600" b="1" u="sng" dirty="0">
                <a:solidFill>
                  <a:srgbClr val="FF0000"/>
                </a:solidFill>
              </a:rPr>
              <a:t>signs of</a:t>
            </a:r>
            <a:r>
              <a:rPr lang="en-US" sz="3600" b="1" dirty="0">
                <a:solidFill>
                  <a:srgbClr val="FF0000"/>
                </a:solidFill>
              </a:rPr>
              <a:t>:</a:t>
            </a:r>
          </a:p>
          <a:p>
            <a:pPr>
              <a:lnSpc>
                <a:spcPct val="80000"/>
              </a:lnSpc>
              <a:buNone/>
              <a:defRPr/>
            </a:pPr>
            <a:r>
              <a:rPr lang="en-US" sz="3600" dirty="0"/>
              <a:t>           - Polyps;</a:t>
            </a:r>
          </a:p>
          <a:p>
            <a:pPr>
              <a:lnSpc>
                <a:spcPct val="80000"/>
              </a:lnSpc>
              <a:buNone/>
              <a:defRPr/>
            </a:pPr>
            <a:r>
              <a:rPr lang="en-US" sz="3600" dirty="0"/>
              <a:t>           - Mucopurulent discharge from middle meatus;</a:t>
            </a:r>
          </a:p>
          <a:p>
            <a:pPr>
              <a:lnSpc>
                <a:spcPct val="80000"/>
              </a:lnSpc>
              <a:buNone/>
              <a:defRPr/>
            </a:pPr>
            <a:r>
              <a:rPr lang="en-US" sz="3600" dirty="0"/>
              <a:t>           - or Edema/mucosal obstruction primarily in</a:t>
            </a:r>
          </a:p>
          <a:p>
            <a:pPr>
              <a:lnSpc>
                <a:spcPct val="80000"/>
              </a:lnSpc>
              <a:buNone/>
              <a:defRPr/>
            </a:pPr>
            <a:r>
              <a:rPr lang="en-US" sz="3600" dirty="0"/>
              <a:t>               middle </a:t>
            </a:r>
            <a:r>
              <a:rPr lang="en-US" sz="3600" dirty="0" smtClean="0"/>
              <a:t>meatus;</a:t>
            </a:r>
          </a:p>
          <a:p>
            <a:pPr>
              <a:lnSpc>
                <a:spcPct val="80000"/>
              </a:lnSpc>
              <a:buNone/>
              <a:defRPr/>
            </a:pPr>
            <a:r>
              <a:rPr lang="en-US" sz="3600" b="1" dirty="0" smtClean="0"/>
              <a:t>And/or</a:t>
            </a:r>
            <a:r>
              <a:rPr lang="en-US" sz="3600" b="1" dirty="0"/>
              <a:t>:</a:t>
            </a:r>
          </a:p>
          <a:p>
            <a:pPr>
              <a:lnSpc>
                <a:spcPct val="80000"/>
              </a:lnSpc>
              <a:buNone/>
              <a:defRPr/>
            </a:pPr>
            <a:endParaRPr lang="en-US" sz="3600" dirty="0"/>
          </a:p>
          <a:p>
            <a:pPr>
              <a:lnSpc>
                <a:spcPct val="80000"/>
              </a:lnSpc>
              <a:defRPr/>
            </a:pPr>
            <a:r>
              <a:rPr lang="en-US" sz="3600" b="1" u="sng" dirty="0">
                <a:solidFill>
                  <a:srgbClr val="FF0000"/>
                </a:solidFill>
              </a:rPr>
              <a:t>Com. tomography (CT) changes</a:t>
            </a:r>
          </a:p>
          <a:p>
            <a:pPr>
              <a:lnSpc>
                <a:spcPct val="80000"/>
              </a:lnSpc>
              <a:buNone/>
              <a:defRPr/>
            </a:pPr>
            <a:r>
              <a:rPr lang="en-US" sz="3600" dirty="0"/>
              <a:t>           - Mucosal changes within ostiomeatal complex and sinuses.</a:t>
            </a:r>
          </a:p>
          <a:p>
            <a:endParaRPr lang="en-US" dirty="0"/>
          </a:p>
        </p:txBody>
      </p:sp>
    </p:spTree>
    <p:extLst>
      <p:ext uri="{BB962C8B-B14F-4D97-AF65-F5344CB8AC3E}">
        <p14:creationId xmlns:p14="http://schemas.microsoft.com/office/powerpoint/2010/main" val="2613653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992313" y="0"/>
            <a:ext cx="8229600" cy="1143000"/>
          </a:xfrm>
        </p:spPr>
        <p:txBody>
          <a:bodyPr/>
          <a:lstStyle/>
          <a:p>
            <a:r>
              <a:rPr lang="en-US" altLang="en-US" smtClean="0"/>
              <a:t>Physical examination</a:t>
            </a:r>
          </a:p>
        </p:txBody>
      </p:sp>
      <p:sp>
        <p:nvSpPr>
          <p:cNvPr id="23555" name="Content Placeholder 2"/>
          <p:cNvSpPr>
            <a:spLocks noGrp="1"/>
          </p:cNvSpPr>
          <p:nvPr>
            <p:ph idx="1"/>
          </p:nvPr>
        </p:nvSpPr>
        <p:spPr>
          <a:xfrm>
            <a:off x="660780" y="1414794"/>
            <a:ext cx="10515600" cy="4351338"/>
          </a:xfrm>
        </p:spPr>
        <p:txBody>
          <a:bodyPr/>
          <a:lstStyle/>
          <a:p>
            <a:r>
              <a:rPr lang="en-US" altLang="en-US" dirty="0" smtClean="0"/>
              <a:t>Anterior rhinoscopy.</a:t>
            </a:r>
          </a:p>
          <a:p>
            <a:endParaRPr lang="en-US" altLang="en-US" dirty="0" smtClean="0"/>
          </a:p>
          <a:p>
            <a:endParaRPr lang="en-US" altLang="en-US" dirty="0" smtClean="0"/>
          </a:p>
          <a:p>
            <a:endParaRPr lang="en-US" altLang="en-US" dirty="0" smtClean="0"/>
          </a:p>
          <a:p>
            <a:endParaRPr lang="en-US" altLang="en-US" dirty="0" smtClean="0"/>
          </a:p>
          <a:p>
            <a:r>
              <a:rPr lang="en-US" altLang="en-US" dirty="0" smtClean="0"/>
              <a:t>Endoscopy.</a:t>
            </a:r>
          </a:p>
          <a:p>
            <a:endParaRPr lang="en-US" altLang="en-US" dirty="0" smtClean="0"/>
          </a:p>
        </p:txBody>
      </p:sp>
      <p:pic>
        <p:nvPicPr>
          <p:cNvPr id="23556" name="Picture 5" descr="http://www.ctajournal.com/content/figures/2045-7022-1-2-6-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283" y="2063768"/>
            <a:ext cx="4175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9" descr="http://www.michaelwareing-ent.com/images/IMG_35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4512966"/>
            <a:ext cx="5508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9074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255334" y="604046"/>
            <a:ext cx="8229600" cy="1143000"/>
          </a:xfrm>
        </p:spPr>
        <p:txBody>
          <a:bodyPr/>
          <a:lstStyle/>
          <a:p>
            <a:r>
              <a:rPr lang="en-US" altLang="en-US" dirty="0" smtClean="0"/>
              <a:t>Plain Films</a:t>
            </a:r>
          </a:p>
        </p:txBody>
      </p:sp>
      <p:sp>
        <p:nvSpPr>
          <p:cNvPr id="25603" name="Content Placeholder 2"/>
          <p:cNvSpPr>
            <a:spLocks noGrp="1"/>
          </p:cNvSpPr>
          <p:nvPr>
            <p:ph idx="1"/>
          </p:nvPr>
        </p:nvSpPr>
        <p:spPr>
          <a:xfrm>
            <a:off x="838200" y="1825625"/>
            <a:ext cx="5780964" cy="4351338"/>
          </a:xfrm>
        </p:spPr>
        <p:txBody>
          <a:bodyPr/>
          <a:lstStyle/>
          <a:p>
            <a:r>
              <a:rPr lang="en-US" altLang="en-US" dirty="0" smtClean="0"/>
              <a:t>Plain radiographs have  less role in CRS than in acute rhinosinusitis.</a:t>
            </a:r>
          </a:p>
          <a:p>
            <a:endParaRPr lang="en-US" altLang="en-US" dirty="0" smtClean="0"/>
          </a:p>
          <a:p>
            <a:r>
              <a:rPr lang="en-US" altLang="en-US" dirty="0" smtClean="0"/>
              <a:t>Plain films may  show mucosal thickenings or sinus opacities. </a:t>
            </a:r>
          </a:p>
        </p:txBody>
      </p:sp>
      <p:pic>
        <p:nvPicPr>
          <p:cNvPr id="25604" name="Picture 2" descr="http://img.webmd.com/dtmcms/live/webmd/consumer_assets/site_images/articles/health_tools/sinusitis_slideshow/PRinc_rm_x-ray_of_acute_sinusit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3329" y="1747046"/>
            <a:ext cx="3706813"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098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CT scans</a:t>
            </a:r>
          </a:p>
        </p:txBody>
      </p:sp>
      <p:sp>
        <p:nvSpPr>
          <p:cNvPr id="3" name="Content Placeholder 2"/>
          <p:cNvSpPr>
            <a:spLocks noGrp="1"/>
          </p:cNvSpPr>
          <p:nvPr>
            <p:ph sz="half" idx="1"/>
          </p:nvPr>
        </p:nvSpPr>
        <p:spPr/>
        <p:txBody>
          <a:bodyPr>
            <a:normAutofit fontScale="77500" lnSpcReduction="20000"/>
          </a:bodyPr>
          <a:lstStyle/>
          <a:p>
            <a:pPr>
              <a:defRPr/>
            </a:pPr>
            <a:r>
              <a:rPr lang="en-US" dirty="0" smtClean="0"/>
              <a:t>The imaging study of choice with fine coronal sections at the level of the ostiomeatal complex.</a:t>
            </a:r>
          </a:p>
          <a:p>
            <a:pPr>
              <a:defRPr/>
            </a:pPr>
            <a:endParaRPr lang="en-US" dirty="0" smtClean="0"/>
          </a:p>
          <a:p>
            <a:pPr>
              <a:defRPr/>
            </a:pPr>
            <a:r>
              <a:rPr lang="en-US" dirty="0" smtClean="0"/>
              <a:t>After failure of maximal medical therapy.</a:t>
            </a:r>
          </a:p>
          <a:p>
            <a:pPr>
              <a:defRPr/>
            </a:pPr>
            <a:endParaRPr lang="en-US" dirty="0" smtClean="0"/>
          </a:p>
          <a:p>
            <a:pPr>
              <a:defRPr/>
            </a:pPr>
            <a:r>
              <a:rPr lang="en-US" dirty="0" smtClean="0"/>
              <a:t>Before surgical procedures.</a:t>
            </a:r>
          </a:p>
          <a:p>
            <a:pPr>
              <a:defRPr/>
            </a:pPr>
            <a:endParaRPr lang="en-US" dirty="0" smtClean="0"/>
          </a:p>
          <a:p>
            <a:pPr>
              <a:defRPr/>
            </a:pPr>
            <a:r>
              <a:rPr lang="en-US" dirty="0" smtClean="0"/>
              <a:t>For evaluation of suspected complications.</a:t>
            </a:r>
          </a:p>
          <a:p>
            <a:pPr>
              <a:defRPr/>
            </a:pPr>
            <a:endParaRPr lang="en-US" dirty="0" smtClean="0"/>
          </a:p>
          <a:p>
            <a:pPr>
              <a:defRPr/>
            </a:pPr>
            <a:r>
              <a:rPr lang="en-US" dirty="0" smtClean="0"/>
              <a:t>When neoplasm is a possibility.</a:t>
            </a:r>
          </a:p>
          <a:p>
            <a:pPr>
              <a:defRPr/>
            </a:pPr>
            <a:endParaRPr lang="en-US" dirty="0" smtClean="0"/>
          </a:p>
          <a:p>
            <a:pPr>
              <a:defRPr/>
            </a:pPr>
            <a:endParaRPr lang="en-US" dirty="0"/>
          </a:p>
        </p:txBody>
      </p:sp>
      <p:pic>
        <p:nvPicPr>
          <p:cNvPr id="26630" name="Picture 2" descr="http://www.medscape.com/content/1997/00/40/87/408719/art-mrc3100.fig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6324079" y="1690688"/>
            <a:ext cx="5178092" cy="4351338"/>
          </a:xfrm>
          <a:noFill/>
        </p:spPr>
      </p:pic>
    </p:spTree>
    <p:extLst>
      <p:ext uri="{BB962C8B-B14F-4D97-AF65-F5344CB8AC3E}">
        <p14:creationId xmlns:p14="http://schemas.microsoft.com/office/powerpoint/2010/main" val="40715304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smtClean="0"/>
              <a:t>MRI</a:t>
            </a:r>
          </a:p>
        </p:txBody>
      </p:sp>
      <p:sp>
        <p:nvSpPr>
          <p:cNvPr id="27651" name="Content Placeholder 2"/>
          <p:cNvSpPr>
            <a:spLocks noGrp="1"/>
          </p:cNvSpPr>
          <p:nvPr>
            <p:ph sz="half" idx="1"/>
          </p:nvPr>
        </p:nvSpPr>
        <p:spPr/>
        <p:txBody>
          <a:bodyPr/>
          <a:lstStyle/>
          <a:p>
            <a:r>
              <a:rPr lang="en-US" altLang="en-US" dirty="0" smtClean="0"/>
              <a:t>MRI is generally reserved for complex cases, (better evaluation of soft tissue)</a:t>
            </a:r>
          </a:p>
          <a:p>
            <a:endParaRPr lang="en-US" altLang="en-US" dirty="0" smtClean="0"/>
          </a:p>
          <a:p>
            <a:pPr marL="514350" indent="-514350">
              <a:buFont typeface="+mj-lt"/>
              <a:buAutoNum type="arabicPeriod"/>
            </a:pPr>
            <a:r>
              <a:rPr lang="en-US" altLang="en-US" dirty="0" smtClean="0"/>
              <a:t>Paranasal sinus tumors.</a:t>
            </a:r>
          </a:p>
          <a:p>
            <a:pPr marL="514350" indent="-514350">
              <a:buFont typeface="+mj-lt"/>
              <a:buAutoNum type="arabicPeriod"/>
            </a:pPr>
            <a:r>
              <a:rPr lang="en-US" altLang="en-US" dirty="0" smtClean="0"/>
              <a:t>Cases with cranial base and orbital involvement.</a:t>
            </a:r>
          </a:p>
          <a:p>
            <a:pPr marL="514350" indent="-514350">
              <a:buFont typeface="+mj-lt"/>
              <a:buAutoNum type="arabicPeriod"/>
            </a:pPr>
            <a:r>
              <a:rPr lang="en-US" altLang="en-US" dirty="0" smtClean="0"/>
              <a:t>Fungal sinusitis</a:t>
            </a:r>
          </a:p>
          <a:p>
            <a:endParaRPr lang="en-US" altLang="en-US" dirty="0" smtClean="0"/>
          </a:p>
        </p:txBody>
      </p:sp>
      <p:pic>
        <p:nvPicPr>
          <p:cNvPr id="3" name="Picture 2"/>
          <p:cNvPicPr>
            <a:picLocks noChangeAspect="1"/>
          </p:cNvPicPr>
          <p:nvPr/>
        </p:nvPicPr>
        <p:blipFill rotWithShape="1">
          <a:blip r:embed="rId2"/>
          <a:srcRect l="1344" t="44773" r="47388" b="10827"/>
          <a:stretch/>
        </p:blipFill>
        <p:spPr>
          <a:xfrm>
            <a:off x="6096000" y="1904775"/>
            <a:ext cx="5718412" cy="4193038"/>
          </a:xfrm>
          <a:prstGeom prst="rect">
            <a:avLst/>
          </a:prstGeom>
        </p:spPr>
      </p:pic>
    </p:spTree>
    <p:extLst>
      <p:ext uri="{BB962C8B-B14F-4D97-AF65-F5344CB8AC3E}">
        <p14:creationId xmlns:p14="http://schemas.microsoft.com/office/powerpoint/2010/main" val="3010890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smtClean="0"/>
              <a:t>Cultures and biopsies</a:t>
            </a:r>
          </a:p>
        </p:txBody>
      </p:sp>
      <p:sp>
        <p:nvSpPr>
          <p:cNvPr id="28675" name="Content Placeholder 2"/>
          <p:cNvSpPr>
            <a:spLocks noGrp="1"/>
          </p:cNvSpPr>
          <p:nvPr>
            <p:ph idx="1"/>
          </p:nvPr>
        </p:nvSpPr>
        <p:spPr/>
        <p:txBody>
          <a:bodyPr/>
          <a:lstStyle/>
          <a:p>
            <a:r>
              <a:rPr lang="en-US" dirty="0"/>
              <a:t>Maxillary sinus </a:t>
            </a:r>
            <a:r>
              <a:rPr lang="en-US" dirty="0" smtClean="0"/>
              <a:t>tap, endoscopically </a:t>
            </a:r>
            <a:r>
              <a:rPr lang="en-US" dirty="0"/>
              <a:t>directed middle meatal </a:t>
            </a:r>
            <a:r>
              <a:rPr lang="en-US" dirty="0" smtClean="0"/>
              <a:t>culture</a:t>
            </a:r>
          </a:p>
          <a:p>
            <a:pPr marL="0" indent="0">
              <a:buNone/>
            </a:pPr>
            <a:endParaRPr lang="en-US" dirty="0"/>
          </a:p>
          <a:p>
            <a:r>
              <a:rPr lang="en-US" dirty="0"/>
              <a:t>Biopsy samples from the maxillary sinus mucosa of patients with chronic sinusitis show basement membrane thickening, atypical gland formation, goblet cell hyperplasia, mononuclear cell infiltration, and </a:t>
            </a:r>
            <a:r>
              <a:rPr lang="en-US" dirty="0" smtClean="0"/>
              <a:t>sub-epithelial </a:t>
            </a:r>
            <a:r>
              <a:rPr lang="en-US" dirty="0"/>
              <a:t>edema. The mononuclear cell infiltrate often predominantly demonstrates neutrophils in acute disease and eosinophils in chronic disease. Rarely, squamous cell metaplasia may be </a:t>
            </a:r>
            <a:r>
              <a:rPr lang="en-US" dirty="0" smtClean="0"/>
              <a:t>seen.</a:t>
            </a:r>
            <a:endParaRPr lang="en-US" dirty="0"/>
          </a:p>
          <a:p>
            <a:endParaRPr lang="en-US" dirty="0"/>
          </a:p>
          <a:p>
            <a:endParaRPr lang="en-US" dirty="0"/>
          </a:p>
          <a:p>
            <a:endParaRPr lang="en-US" altLang="en-US" dirty="0" smtClean="0"/>
          </a:p>
        </p:txBody>
      </p:sp>
    </p:spTree>
    <p:extLst>
      <p:ext uri="{BB962C8B-B14F-4D97-AF65-F5344CB8AC3E}">
        <p14:creationId xmlns:p14="http://schemas.microsoft.com/office/powerpoint/2010/main" val="549599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14391" y="518615"/>
            <a:ext cx="8229600" cy="1143000"/>
          </a:xfrm>
        </p:spPr>
        <p:txBody>
          <a:bodyPr/>
          <a:lstStyle/>
          <a:p>
            <a:r>
              <a:rPr lang="en-US" altLang="en-US" dirty="0" smtClean="0">
                <a:solidFill>
                  <a:schemeClr val="tx1"/>
                </a:solidFill>
              </a:rPr>
              <a:t>Classification </a:t>
            </a:r>
          </a:p>
        </p:txBody>
      </p:sp>
      <p:sp>
        <p:nvSpPr>
          <p:cNvPr id="3" name="Content Placeholder 2"/>
          <p:cNvSpPr>
            <a:spLocks noGrp="1"/>
          </p:cNvSpPr>
          <p:nvPr>
            <p:ph idx="1"/>
          </p:nvPr>
        </p:nvSpPr>
        <p:spPr/>
        <p:txBody>
          <a:bodyPr>
            <a:normAutofit fontScale="92500" lnSpcReduction="20000"/>
          </a:bodyPr>
          <a:lstStyle/>
          <a:p>
            <a:pPr>
              <a:defRPr/>
            </a:pPr>
            <a:r>
              <a:rPr lang="en-US" dirty="0" smtClean="0">
                <a:latin typeface="+mj-lt"/>
              </a:rPr>
              <a:t>Rhinosinusitis task force of the American academy :</a:t>
            </a:r>
          </a:p>
          <a:p>
            <a:pPr>
              <a:buFontTx/>
              <a:buNone/>
              <a:defRPr/>
            </a:pPr>
            <a:r>
              <a:rPr lang="en-US" dirty="0" smtClean="0">
                <a:latin typeface="+mj-lt"/>
              </a:rPr>
              <a:t>                </a:t>
            </a:r>
            <a:r>
              <a:rPr lang="en-US" dirty="0" smtClean="0">
                <a:latin typeface="+mj-lt"/>
                <a:cs typeface="Aharoni" pitchFamily="2" charset="-79"/>
                <a:sym typeface="Wingdings 2"/>
              </a:rPr>
              <a:t> A</a:t>
            </a:r>
            <a:r>
              <a:rPr lang="en-US" dirty="0" smtClean="0">
                <a:latin typeface="+mj-lt"/>
                <a:cs typeface="Aharoni" pitchFamily="2" charset="-79"/>
              </a:rPr>
              <a:t>cute                    </a:t>
            </a:r>
            <a:r>
              <a:rPr lang="en-US" dirty="0" smtClean="0">
                <a:latin typeface="+mj-lt"/>
                <a:cs typeface="Angsana New" pitchFamily="18" charset="-34"/>
              </a:rPr>
              <a:t>7 days – 4 weeks.</a:t>
            </a:r>
          </a:p>
          <a:p>
            <a:pPr>
              <a:buFontTx/>
              <a:buNone/>
              <a:defRPr/>
            </a:pPr>
            <a:r>
              <a:rPr lang="en-US" dirty="0" smtClean="0">
                <a:latin typeface="+mj-lt"/>
              </a:rPr>
              <a:t>                </a:t>
            </a:r>
            <a:r>
              <a:rPr lang="en-US" dirty="0" smtClean="0">
                <a:latin typeface="+mj-lt"/>
                <a:cs typeface="Aharoni" pitchFamily="2" charset="-79"/>
                <a:sym typeface="Wingdings 2"/>
              </a:rPr>
              <a:t></a:t>
            </a:r>
            <a:r>
              <a:rPr lang="en-US" dirty="0" smtClean="0">
                <a:latin typeface="+mj-lt"/>
                <a:cs typeface="Aharoni" pitchFamily="2" charset="-79"/>
              </a:rPr>
              <a:t> Subacute              </a:t>
            </a:r>
            <a:r>
              <a:rPr lang="en-US" dirty="0" smtClean="0">
                <a:latin typeface="+mj-lt"/>
              </a:rPr>
              <a:t>4weeks </a:t>
            </a:r>
            <a:r>
              <a:rPr lang="en-US" dirty="0" smtClean="0">
                <a:cs typeface="Angsana New" pitchFamily="18" charset="-34"/>
              </a:rPr>
              <a:t>–</a:t>
            </a:r>
            <a:r>
              <a:rPr lang="en-US" dirty="0" smtClean="0">
                <a:latin typeface="+mj-lt"/>
              </a:rPr>
              <a:t> 12 weeks.</a:t>
            </a:r>
          </a:p>
          <a:p>
            <a:pPr>
              <a:buFontTx/>
              <a:buNone/>
              <a:defRPr/>
            </a:pPr>
            <a:r>
              <a:rPr lang="en-US" dirty="0" smtClean="0">
                <a:latin typeface="+mj-lt"/>
              </a:rPr>
              <a:t>                </a:t>
            </a:r>
            <a:r>
              <a:rPr lang="en-US" dirty="0" smtClean="0">
                <a:latin typeface="+mj-lt"/>
                <a:sym typeface="Wingdings 2"/>
              </a:rPr>
              <a:t> </a:t>
            </a:r>
            <a:r>
              <a:rPr lang="en-US" dirty="0" smtClean="0">
                <a:latin typeface="+mj-lt"/>
                <a:cs typeface="Aharoni" pitchFamily="2" charset="-79"/>
                <a:sym typeface="Wingdings 2"/>
              </a:rPr>
              <a:t>R</a:t>
            </a:r>
            <a:r>
              <a:rPr lang="en-US" dirty="0" smtClean="0">
                <a:latin typeface="+mj-lt"/>
                <a:cs typeface="Aharoni" pitchFamily="2" charset="-79"/>
              </a:rPr>
              <a:t>ecurrent ARS.</a:t>
            </a:r>
            <a:r>
              <a:rPr lang="en-US" dirty="0" smtClean="0">
                <a:latin typeface="+mj-lt"/>
              </a:rPr>
              <a:t>     </a:t>
            </a:r>
            <a:r>
              <a:rPr lang="en-US" dirty="0" smtClean="0">
                <a:latin typeface="+mj-lt"/>
                <a:sym typeface="Wingdings 2"/>
              </a:rPr>
              <a:t>≥ </a:t>
            </a:r>
            <a:r>
              <a:rPr lang="en-US" dirty="0" smtClean="0">
                <a:latin typeface="+mj-lt"/>
              </a:rPr>
              <a:t>4 Episodes of ARS / Y.</a:t>
            </a:r>
          </a:p>
          <a:p>
            <a:pPr>
              <a:buFontTx/>
              <a:buNone/>
              <a:defRPr/>
            </a:pPr>
            <a:r>
              <a:rPr lang="en-US" dirty="0" smtClean="0">
                <a:latin typeface="+mj-lt"/>
              </a:rPr>
              <a:t>                </a:t>
            </a:r>
            <a:r>
              <a:rPr lang="en-US" dirty="0" smtClean="0">
                <a:latin typeface="+mj-lt"/>
                <a:cs typeface="Aharoni" pitchFamily="2" charset="-79"/>
                <a:sym typeface="Wingdings 2"/>
              </a:rPr>
              <a:t> C</a:t>
            </a:r>
            <a:r>
              <a:rPr lang="en-US" dirty="0" smtClean="0">
                <a:latin typeface="+mj-lt"/>
                <a:cs typeface="Aharoni" pitchFamily="2" charset="-79"/>
              </a:rPr>
              <a:t>hronic RS.           </a:t>
            </a:r>
            <a:r>
              <a:rPr lang="en-US" dirty="0" smtClean="0">
                <a:latin typeface="+mj-lt"/>
                <a:sym typeface="Wingdings 2"/>
              </a:rPr>
              <a:t>≥ </a:t>
            </a:r>
            <a:r>
              <a:rPr lang="en-US" dirty="0" smtClean="0">
                <a:latin typeface="+mj-lt"/>
              </a:rPr>
              <a:t>12 weeks / Y.</a:t>
            </a:r>
          </a:p>
          <a:p>
            <a:pPr>
              <a:buFontTx/>
              <a:buNone/>
              <a:defRPr/>
            </a:pPr>
            <a:r>
              <a:rPr lang="en-US" dirty="0" smtClean="0">
                <a:latin typeface="+mj-lt"/>
              </a:rPr>
              <a:t>                </a:t>
            </a:r>
            <a:r>
              <a:rPr lang="en-US" dirty="0" smtClean="0">
                <a:latin typeface="+mj-lt"/>
                <a:sym typeface="Wingdings 2"/>
              </a:rPr>
              <a:t> </a:t>
            </a:r>
            <a:r>
              <a:rPr lang="en-US" dirty="0" smtClean="0">
                <a:latin typeface="+mj-lt"/>
                <a:cs typeface="Aharoni" pitchFamily="2" charset="-79"/>
                <a:sym typeface="Wingdings 2"/>
              </a:rPr>
              <a:t>A</a:t>
            </a:r>
            <a:r>
              <a:rPr lang="en-US" dirty="0" smtClean="0">
                <a:latin typeface="+mj-lt"/>
                <a:cs typeface="Aharoni" pitchFamily="2" charset="-79"/>
              </a:rPr>
              <a:t>cute exacerbations of CRS.</a:t>
            </a:r>
          </a:p>
          <a:p>
            <a:pPr>
              <a:defRPr/>
            </a:pPr>
            <a:endParaRPr lang="en-US" dirty="0" smtClean="0">
              <a:latin typeface="+mj-lt"/>
            </a:endParaRPr>
          </a:p>
          <a:p>
            <a:pPr>
              <a:defRPr/>
            </a:pPr>
            <a:r>
              <a:rPr lang="en-US" dirty="0" smtClean="0">
                <a:latin typeface="+mj-lt"/>
              </a:rPr>
              <a:t>European position paper on RS 2007</a:t>
            </a:r>
          </a:p>
          <a:p>
            <a:pPr>
              <a:buFontTx/>
              <a:buNone/>
              <a:defRPr/>
            </a:pPr>
            <a:r>
              <a:rPr lang="en-US" dirty="0" smtClean="0">
                <a:latin typeface="+mj-lt"/>
              </a:rPr>
              <a:t>                </a:t>
            </a:r>
            <a:r>
              <a:rPr lang="en-US" dirty="0" smtClean="0">
                <a:latin typeface="+mj-lt"/>
                <a:sym typeface="Wingdings 3"/>
              </a:rPr>
              <a:t></a:t>
            </a:r>
            <a:r>
              <a:rPr lang="en-US" dirty="0" smtClean="0">
                <a:latin typeface="+mj-lt"/>
              </a:rPr>
              <a:t> Acute rhinosinusitis             ≤ 4 weeks.</a:t>
            </a:r>
          </a:p>
          <a:p>
            <a:pPr>
              <a:buFontTx/>
              <a:buNone/>
              <a:defRPr/>
            </a:pPr>
            <a:r>
              <a:rPr lang="en-US" dirty="0" smtClean="0">
                <a:latin typeface="+mj-lt"/>
              </a:rPr>
              <a:t>                </a:t>
            </a:r>
            <a:r>
              <a:rPr lang="en-US" dirty="0" smtClean="0">
                <a:latin typeface="+mj-lt"/>
                <a:sym typeface="Wingdings 3"/>
              </a:rPr>
              <a:t></a:t>
            </a:r>
            <a:r>
              <a:rPr lang="en-US" dirty="0" smtClean="0">
                <a:latin typeface="+mj-lt"/>
              </a:rPr>
              <a:t> Chronic rhinosinusitis          ≥ 12 weeks.</a:t>
            </a:r>
          </a:p>
          <a:p>
            <a:pPr>
              <a:defRPr/>
            </a:pPr>
            <a:endParaRPr lang="en-US" dirty="0">
              <a:latin typeface="+mj-lt"/>
            </a:endParaRPr>
          </a:p>
        </p:txBody>
      </p:sp>
    </p:spTree>
    <p:extLst>
      <p:ext uri="{BB962C8B-B14F-4D97-AF65-F5344CB8AC3E}">
        <p14:creationId xmlns:p14="http://schemas.microsoft.com/office/powerpoint/2010/main" val="345850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01"/>
            <a:ext cx="10515600" cy="1325563"/>
          </a:xfrm>
        </p:spPr>
        <p:txBody>
          <a:bodyPr>
            <a:normAutofit/>
          </a:bodyPr>
          <a:lstStyle/>
          <a:p>
            <a:r>
              <a:rPr lang="en-US" dirty="0" smtClean="0"/>
              <a:t>Management</a:t>
            </a:r>
            <a:endParaRPr lang="en-US" dirty="0"/>
          </a:p>
        </p:txBody>
      </p:sp>
      <p:sp>
        <p:nvSpPr>
          <p:cNvPr id="3" name="Content Placeholder 2"/>
          <p:cNvSpPr>
            <a:spLocks noGrp="1"/>
          </p:cNvSpPr>
          <p:nvPr>
            <p:ph idx="1"/>
          </p:nvPr>
        </p:nvSpPr>
        <p:spPr>
          <a:xfrm>
            <a:off x="838200" y="2603547"/>
            <a:ext cx="10612272" cy="2446125"/>
          </a:xfrm>
        </p:spPr>
        <p:txBody>
          <a:bodyPr>
            <a:normAutofit/>
          </a:bodyPr>
          <a:lstStyle/>
          <a:p>
            <a:r>
              <a:rPr lang="en-US" sz="2000" dirty="0" smtClean="0"/>
              <a:t>Assess </a:t>
            </a:r>
            <a:r>
              <a:rPr lang="en-US" sz="2000" dirty="0"/>
              <a:t>patients with CRS or recurrent acute rhinosinusitis for multiple chronic conditions that would modify management </a:t>
            </a:r>
            <a:r>
              <a:rPr lang="en-US" sz="2000" dirty="0" smtClean="0"/>
              <a:t>(e.g., </a:t>
            </a:r>
            <a:r>
              <a:rPr lang="en-US" sz="2000" dirty="0"/>
              <a:t>asthma, cystic fibrosis, immunodeficiency, ciliary dyskinesia)</a:t>
            </a:r>
          </a:p>
          <a:p>
            <a:r>
              <a:rPr lang="en-US" sz="2000" dirty="0"/>
              <a:t>Assess for nasal polyps in patients with CRS</a:t>
            </a:r>
          </a:p>
          <a:p>
            <a:r>
              <a:rPr lang="en-US" sz="2000" dirty="0"/>
              <a:t>Recommend </a:t>
            </a:r>
            <a:r>
              <a:rPr lang="en-US" sz="2000" b="1" u="sng" dirty="0"/>
              <a:t>saline nasal irrigation</a:t>
            </a:r>
            <a:r>
              <a:rPr lang="en-US" sz="2000" dirty="0"/>
              <a:t>, t</a:t>
            </a:r>
            <a:r>
              <a:rPr lang="en-US" sz="2000" b="1" u="sng" dirty="0"/>
              <a:t>opical intranasal corticosteroids</a:t>
            </a:r>
            <a:r>
              <a:rPr lang="en-US" sz="2000" dirty="0"/>
              <a:t>, or both for symptomatic relief of </a:t>
            </a:r>
            <a:r>
              <a:rPr lang="en-US" sz="2000" dirty="0" smtClean="0"/>
              <a:t>CRS</a:t>
            </a:r>
            <a:endParaRPr lang="en-US" sz="2000" dirty="0"/>
          </a:p>
        </p:txBody>
      </p:sp>
      <p:sp>
        <p:nvSpPr>
          <p:cNvPr id="4" name="Rectangle 3"/>
          <p:cNvSpPr/>
          <p:nvPr/>
        </p:nvSpPr>
        <p:spPr>
          <a:xfrm>
            <a:off x="955344" y="5205568"/>
            <a:ext cx="10590662" cy="646331"/>
          </a:xfrm>
          <a:prstGeom prst="rect">
            <a:avLst/>
          </a:prstGeom>
        </p:spPr>
        <p:txBody>
          <a:bodyPr wrap="square">
            <a:spAutoFit/>
          </a:bodyPr>
          <a:lstStyle/>
          <a:p>
            <a:r>
              <a:rPr lang="en-US" b="1" dirty="0">
                <a:solidFill>
                  <a:srgbClr val="C00000"/>
                </a:solidFill>
              </a:rPr>
              <a:t>According to recommendations of last update2015 guidelines by the American Academy of Otolaryngology--Head and Neck Surgery Foundation</a:t>
            </a:r>
            <a:r>
              <a:rPr lang="en-US" dirty="0"/>
              <a:t> </a:t>
            </a:r>
          </a:p>
        </p:txBody>
      </p:sp>
    </p:spTree>
    <p:extLst>
      <p:ext uri="{BB962C8B-B14F-4D97-AF65-F5344CB8AC3E}">
        <p14:creationId xmlns:p14="http://schemas.microsoft.com/office/powerpoint/2010/main" val="2438300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528289" y="450376"/>
            <a:ext cx="8229600" cy="1143000"/>
          </a:xfrm>
        </p:spPr>
        <p:txBody>
          <a:bodyPr/>
          <a:lstStyle/>
          <a:p>
            <a:r>
              <a:rPr lang="en-US" altLang="en-US" dirty="0" smtClean="0">
                <a:solidFill>
                  <a:schemeClr val="tx1"/>
                </a:solidFill>
              </a:rPr>
              <a:t>Nasal douching (saline irrigation)</a:t>
            </a:r>
          </a:p>
        </p:txBody>
      </p:sp>
      <p:sp>
        <p:nvSpPr>
          <p:cNvPr id="3" name="Content Placeholder 2"/>
          <p:cNvSpPr>
            <a:spLocks noGrp="1"/>
          </p:cNvSpPr>
          <p:nvPr>
            <p:ph idx="1"/>
          </p:nvPr>
        </p:nvSpPr>
        <p:spPr/>
        <p:txBody>
          <a:bodyPr>
            <a:normAutofit/>
          </a:bodyPr>
          <a:lstStyle/>
          <a:p>
            <a:pPr eaLnBrk="1" hangingPunct="1">
              <a:lnSpc>
                <a:spcPct val="90000"/>
              </a:lnSpc>
              <a:defRPr/>
            </a:pPr>
            <a:r>
              <a:rPr lang="en-US" dirty="0" smtClean="0">
                <a:latin typeface="+mj-lt"/>
              </a:rPr>
              <a:t>This    &gt; Reduces nasal symptoms.</a:t>
            </a:r>
          </a:p>
          <a:p>
            <a:pPr eaLnBrk="1" hangingPunct="1">
              <a:lnSpc>
                <a:spcPct val="90000"/>
              </a:lnSpc>
              <a:buFontTx/>
              <a:buNone/>
              <a:defRPr/>
            </a:pPr>
            <a:r>
              <a:rPr lang="en-US" dirty="0" smtClean="0">
                <a:latin typeface="+mj-lt"/>
              </a:rPr>
              <a:t>              &gt; Improve quality of life.</a:t>
            </a:r>
          </a:p>
          <a:p>
            <a:pPr eaLnBrk="1" hangingPunct="1">
              <a:lnSpc>
                <a:spcPct val="90000"/>
              </a:lnSpc>
              <a:buFontTx/>
              <a:buNone/>
              <a:defRPr/>
            </a:pPr>
            <a:r>
              <a:rPr lang="en-US" dirty="0" smtClean="0">
                <a:latin typeface="+mj-lt"/>
              </a:rPr>
              <a:t>              &gt; Improve endoscopic findings.</a:t>
            </a:r>
          </a:p>
          <a:p>
            <a:pPr eaLnBrk="1" hangingPunct="1">
              <a:lnSpc>
                <a:spcPct val="90000"/>
              </a:lnSpc>
              <a:buFontTx/>
              <a:buNone/>
              <a:defRPr/>
            </a:pPr>
            <a:endParaRPr lang="en-US" dirty="0" smtClean="0">
              <a:latin typeface="+mj-lt"/>
            </a:endParaRPr>
          </a:p>
          <a:p>
            <a:pPr eaLnBrk="1" hangingPunct="1">
              <a:lnSpc>
                <a:spcPct val="90000"/>
              </a:lnSpc>
              <a:defRPr/>
            </a:pPr>
            <a:r>
              <a:rPr lang="en-US" sz="3600" dirty="0">
                <a:latin typeface="+mj-lt"/>
              </a:rPr>
              <a:t>Mechanism</a:t>
            </a:r>
            <a:r>
              <a:rPr lang="en-US" dirty="0" smtClean="0">
                <a:latin typeface="+mj-lt"/>
              </a:rPr>
              <a:t>   </a:t>
            </a:r>
            <a:r>
              <a:rPr lang="en-US" dirty="0" smtClean="0">
                <a:effectLst>
                  <a:outerShdw blurRad="38100" dist="38100" dir="2700000" algn="tl">
                    <a:srgbClr val="C0C0C0"/>
                  </a:outerShdw>
                </a:effectLst>
                <a:latin typeface="+mj-lt"/>
              </a:rPr>
              <a:t>- </a:t>
            </a:r>
            <a:r>
              <a:rPr lang="en-US" dirty="0" smtClean="0">
                <a:latin typeface="+mj-lt"/>
              </a:rPr>
              <a:t>Prevents crust accumulation.</a:t>
            </a:r>
          </a:p>
          <a:p>
            <a:pPr eaLnBrk="1" hangingPunct="1">
              <a:lnSpc>
                <a:spcPct val="90000"/>
              </a:lnSpc>
              <a:buFontTx/>
              <a:buNone/>
              <a:defRPr/>
            </a:pPr>
            <a:r>
              <a:rPr lang="en-US" dirty="0" smtClean="0">
                <a:latin typeface="+mj-lt"/>
              </a:rPr>
              <a:t>                           </a:t>
            </a:r>
            <a:r>
              <a:rPr lang="en-US" dirty="0" smtClean="0">
                <a:effectLst>
                  <a:outerShdw blurRad="38100" dist="38100" dir="2700000" algn="tl">
                    <a:srgbClr val="C0C0C0"/>
                  </a:outerShdw>
                </a:effectLst>
                <a:latin typeface="+mj-lt"/>
              </a:rPr>
              <a:t>- </a:t>
            </a:r>
            <a:r>
              <a:rPr lang="en-US" dirty="0" smtClean="0">
                <a:latin typeface="+mj-lt"/>
              </a:rPr>
              <a:t>Promotes mucociliary clearance</a:t>
            </a:r>
          </a:p>
          <a:p>
            <a:pPr eaLnBrk="1" hangingPunct="1">
              <a:lnSpc>
                <a:spcPct val="90000"/>
              </a:lnSpc>
              <a:buFontTx/>
              <a:buNone/>
              <a:defRPr/>
            </a:pPr>
            <a:r>
              <a:rPr lang="en-US" dirty="0" smtClean="0">
                <a:latin typeface="+mj-lt"/>
              </a:rPr>
              <a:t>    </a:t>
            </a:r>
          </a:p>
          <a:p>
            <a:pPr eaLnBrk="1" hangingPunct="1">
              <a:lnSpc>
                <a:spcPct val="90000"/>
              </a:lnSpc>
              <a:buFontTx/>
              <a:buNone/>
              <a:defRPr/>
            </a:pPr>
            <a:endParaRPr lang="en-US" dirty="0" smtClean="0">
              <a:latin typeface="+mj-lt"/>
            </a:endParaRPr>
          </a:p>
          <a:p>
            <a:pPr>
              <a:defRPr/>
            </a:pPr>
            <a:endParaRPr lang="en-US" dirty="0">
              <a:latin typeface="+mj-lt"/>
            </a:endParaRPr>
          </a:p>
        </p:txBody>
      </p:sp>
    </p:spTree>
    <p:extLst>
      <p:ext uri="{BB962C8B-B14F-4D97-AF65-F5344CB8AC3E}">
        <p14:creationId xmlns:p14="http://schemas.microsoft.com/office/powerpoint/2010/main" val="1177560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Corticosteroids </a:t>
            </a:r>
            <a:endParaRPr lang="en-US" dirty="0"/>
          </a:p>
        </p:txBody>
      </p:sp>
      <p:sp>
        <p:nvSpPr>
          <p:cNvPr id="3" name="Content Placeholder 2"/>
          <p:cNvSpPr>
            <a:spLocks noGrp="1"/>
          </p:cNvSpPr>
          <p:nvPr>
            <p:ph idx="1"/>
          </p:nvPr>
        </p:nvSpPr>
        <p:spPr/>
        <p:txBody>
          <a:bodyPr>
            <a:normAutofit/>
          </a:bodyPr>
          <a:lstStyle/>
          <a:p>
            <a:r>
              <a:rPr lang="en-US" sz="2000" dirty="0" smtClean="0"/>
              <a:t>Initial </a:t>
            </a:r>
            <a:r>
              <a:rPr lang="en-US" sz="2000" dirty="0"/>
              <a:t>oral steroid therapy followed by topical steroid therapy was found to be more effective than topical steroid therapy alone in decreasing polyp size and improving olfaction in patients with CRS with at least moderate nasal </a:t>
            </a:r>
            <a:r>
              <a:rPr lang="en-US" sz="2000" dirty="0" smtClean="0"/>
              <a:t>polyposis.</a:t>
            </a:r>
          </a:p>
          <a:p>
            <a:r>
              <a:rPr lang="en-US" sz="2000" dirty="0" smtClean="0"/>
              <a:t>For maintenance therapy topical corticosteroids are the main stay.</a:t>
            </a:r>
          </a:p>
          <a:p>
            <a:endParaRPr lang="en-US" sz="2000" dirty="0"/>
          </a:p>
          <a:p>
            <a:r>
              <a:rPr lang="en-US" sz="2000" dirty="0" smtClean="0"/>
              <a:t>Side effects of systemic steroids:</a:t>
            </a:r>
          </a:p>
          <a:p>
            <a:pPr marL="457200" indent="-457200">
              <a:lnSpc>
                <a:spcPct val="80000"/>
              </a:lnSpc>
              <a:buFont typeface="+mj-lt"/>
              <a:buAutoNum type="arabicPeriod"/>
              <a:defRPr/>
            </a:pPr>
            <a:r>
              <a:rPr lang="en-US" sz="2000" dirty="0">
                <a:sym typeface="Wingdings" pitchFamily="2" charset="2"/>
              </a:rPr>
              <a:t>O</a:t>
            </a:r>
            <a:r>
              <a:rPr lang="en-US" sz="2000" dirty="0"/>
              <a:t>steoporosis.            </a:t>
            </a:r>
            <a:endParaRPr lang="en-US" sz="2000" dirty="0" smtClean="0"/>
          </a:p>
          <a:p>
            <a:pPr marL="457200" indent="-457200">
              <a:lnSpc>
                <a:spcPct val="80000"/>
              </a:lnSpc>
              <a:buFont typeface="+mj-lt"/>
              <a:buAutoNum type="arabicPeriod"/>
              <a:defRPr/>
            </a:pPr>
            <a:r>
              <a:rPr lang="en-US" sz="2000" dirty="0" smtClean="0">
                <a:cs typeface="Times New Roman" pitchFamily="18" charset="0"/>
                <a:sym typeface="Wingdings" pitchFamily="2" charset="2"/>
              </a:rPr>
              <a:t>G</a:t>
            </a:r>
            <a:r>
              <a:rPr lang="en-US" sz="2000" dirty="0" smtClean="0"/>
              <a:t>rowth </a:t>
            </a:r>
            <a:r>
              <a:rPr lang="en-US" sz="2000" dirty="0"/>
              <a:t>retardation.</a:t>
            </a:r>
          </a:p>
          <a:p>
            <a:pPr marL="457200" indent="-457200">
              <a:lnSpc>
                <a:spcPct val="80000"/>
              </a:lnSpc>
              <a:buFont typeface="+mj-lt"/>
              <a:buAutoNum type="arabicPeriod"/>
              <a:defRPr/>
            </a:pPr>
            <a:r>
              <a:rPr lang="en-US" sz="2000" dirty="0" smtClean="0">
                <a:sym typeface="Wingdings" pitchFamily="2" charset="2"/>
              </a:rPr>
              <a:t>C</a:t>
            </a:r>
            <a:r>
              <a:rPr lang="en-US" sz="2000" dirty="0" smtClean="0"/>
              <a:t>ataract </a:t>
            </a:r>
            <a:r>
              <a:rPr lang="en-US" sz="2000" dirty="0"/>
              <a:t>,</a:t>
            </a:r>
            <a:r>
              <a:rPr lang="en-US" sz="2000" dirty="0" smtClean="0"/>
              <a:t>glaucoma</a:t>
            </a:r>
          </a:p>
          <a:p>
            <a:pPr marL="457200" indent="-457200">
              <a:lnSpc>
                <a:spcPct val="80000"/>
              </a:lnSpc>
              <a:buFont typeface="+mj-lt"/>
              <a:buAutoNum type="arabicPeriod"/>
              <a:defRPr/>
            </a:pPr>
            <a:endParaRPr lang="en-US" sz="2000" dirty="0"/>
          </a:p>
          <a:p>
            <a:pPr>
              <a:lnSpc>
                <a:spcPct val="80000"/>
              </a:lnSpc>
              <a:defRPr/>
            </a:pPr>
            <a:r>
              <a:rPr lang="en-US" sz="2000" dirty="0" smtClean="0"/>
              <a:t>Ant leukotriene </a:t>
            </a:r>
            <a:r>
              <a:rPr lang="en-US" sz="2000" dirty="0"/>
              <a:t>agents can be adjunctive to the effect of the steroids, especially in patients with asthma or an allergy to aspirin</a:t>
            </a:r>
          </a:p>
        </p:txBody>
      </p:sp>
    </p:spTree>
    <p:extLst>
      <p:ext uri="{BB962C8B-B14F-4D97-AF65-F5344CB8AC3E}">
        <p14:creationId xmlns:p14="http://schemas.microsoft.com/office/powerpoint/2010/main" val="4009537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Antimicrobial therapy</a:t>
            </a:r>
            <a:endParaRPr lang="en-US" dirty="0"/>
          </a:p>
        </p:txBody>
      </p:sp>
      <p:sp>
        <p:nvSpPr>
          <p:cNvPr id="3" name="Content Placeholder 2"/>
          <p:cNvSpPr>
            <a:spLocks noGrp="1"/>
          </p:cNvSpPr>
          <p:nvPr>
            <p:ph idx="1"/>
          </p:nvPr>
        </p:nvSpPr>
        <p:spPr/>
        <p:txBody>
          <a:bodyPr>
            <a:normAutofit/>
          </a:bodyPr>
          <a:lstStyle/>
          <a:p>
            <a:r>
              <a:rPr lang="en-US" sz="2000" dirty="0"/>
              <a:t>An adequate antibiotic trial in CRS usually consists of a minimum of 3-4 weeks of treatment, preferably culture directed</a:t>
            </a:r>
            <a:r>
              <a:rPr lang="en-US" sz="2000" dirty="0" smtClean="0"/>
              <a:t>.</a:t>
            </a:r>
          </a:p>
          <a:p>
            <a:endParaRPr lang="en-US" sz="2000" dirty="0" smtClean="0"/>
          </a:p>
          <a:p>
            <a:r>
              <a:rPr lang="en-US" sz="2000" dirty="0" smtClean="0"/>
              <a:t>Empiric therapeutic </a:t>
            </a:r>
            <a:r>
              <a:rPr lang="en-US" sz="2000" dirty="0"/>
              <a:t>regimens include the combination of a penicillin (</a:t>
            </a:r>
            <a:r>
              <a:rPr lang="en-US" sz="2000" dirty="0" err="1"/>
              <a:t>eg</a:t>
            </a:r>
            <a:r>
              <a:rPr lang="en-US" sz="2000" dirty="0"/>
              <a:t>, amoxicillin) plus a beta-lactamase inhibitor (</a:t>
            </a:r>
            <a:r>
              <a:rPr lang="en-US" sz="2000" dirty="0" err="1"/>
              <a:t>eg</a:t>
            </a:r>
            <a:r>
              <a:rPr lang="en-US" sz="2000" dirty="0"/>
              <a:t>, clavulanic acid), a combination of metronidazole plus a macrolide or a second- or third-generation cephalosporin, and the newer quinolones (</a:t>
            </a:r>
            <a:r>
              <a:rPr lang="en-US" sz="2000" dirty="0" err="1"/>
              <a:t>eg</a:t>
            </a:r>
            <a:r>
              <a:rPr lang="en-US" sz="2000" dirty="0"/>
              <a:t>, moxifloxacin</a:t>
            </a:r>
            <a:r>
              <a:rPr lang="en-US" sz="2000" dirty="0" smtClean="0"/>
              <a:t>).</a:t>
            </a:r>
          </a:p>
          <a:p>
            <a:endParaRPr lang="en-US" sz="2000" dirty="0" smtClean="0"/>
          </a:p>
          <a:p>
            <a:r>
              <a:rPr lang="en-US" sz="2000" dirty="0" smtClean="0"/>
              <a:t>Antibiotic </a:t>
            </a:r>
            <a:r>
              <a:rPr lang="en-US" sz="2000" dirty="0"/>
              <a:t>therapy is often required for up to 6 weeks or longer and should not be discontinued until the patient is asymptomatic. Discontinuation of antimicrobial therapy prior to complete resolution increases the likelihood of relapse.</a:t>
            </a:r>
          </a:p>
        </p:txBody>
      </p:sp>
    </p:spTree>
    <p:extLst>
      <p:ext uri="{BB962C8B-B14F-4D97-AF65-F5344CB8AC3E}">
        <p14:creationId xmlns:p14="http://schemas.microsoft.com/office/powerpoint/2010/main" val="4103772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228038" y="518615"/>
            <a:ext cx="8229600" cy="1143000"/>
          </a:xfrm>
        </p:spPr>
        <p:txBody>
          <a:bodyPr/>
          <a:lstStyle/>
          <a:p>
            <a:r>
              <a:rPr lang="en-US" altLang="en-US" dirty="0" smtClean="0">
                <a:solidFill>
                  <a:schemeClr val="tx1"/>
                </a:solidFill>
              </a:rPr>
              <a:t>Decongestants</a:t>
            </a:r>
          </a:p>
        </p:txBody>
      </p:sp>
      <p:sp>
        <p:nvSpPr>
          <p:cNvPr id="3" name="Content Placeholder 2"/>
          <p:cNvSpPr>
            <a:spLocks noGrp="1"/>
          </p:cNvSpPr>
          <p:nvPr>
            <p:ph idx="1"/>
          </p:nvPr>
        </p:nvSpPr>
        <p:spPr/>
        <p:txBody>
          <a:bodyPr>
            <a:normAutofit/>
          </a:bodyPr>
          <a:lstStyle/>
          <a:p>
            <a:pPr eaLnBrk="1" hangingPunct="1">
              <a:lnSpc>
                <a:spcPct val="80000"/>
              </a:lnSpc>
              <a:defRPr/>
            </a:pPr>
            <a:r>
              <a:rPr lang="en-US" dirty="0" smtClean="0">
                <a:latin typeface="+mj-lt"/>
              </a:rPr>
              <a:t>Vasoconstriction of dilated blood vessels.</a:t>
            </a:r>
          </a:p>
          <a:p>
            <a:pPr eaLnBrk="1" hangingPunct="1">
              <a:lnSpc>
                <a:spcPct val="80000"/>
              </a:lnSpc>
              <a:defRPr/>
            </a:pPr>
            <a:endParaRPr lang="en-US" dirty="0" smtClean="0">
              <a:latin typeface="+mj-lt"/>
            </a:endParaRPr>
          </a:p>
          <a:p>
            <a:pPr eaLnBrk="1" hangingPunct="1">
              <a:lnSpc>
                <a:spcPct val="80000"/>
              </a:lnSpc>
              <a:defRPr/>
            </a:pPr>
            <a:r>
              <a:rPr lang="en-US" dirty="0" smtClean="0">
                <a:latin typeface="+mj-lt"/>
              </a:rPr>
              <a:t>Symptomatic relief nasal congestion.</a:t>
            </a:r>
          </a:p>
          <a:p>
            <a:pPr eaLnBrk="1" hangingPunct="1">
              <a:lnSpc>
                <a:spcPct val="80000"/>
              </a:lnSpc>
              <a:defRPr/>
            </a:pPr>
            <a:endParaRPr lang="en-US" dirty="0" smtClean="0">
              <a:latin typeface="+mj-lt"/>
            </a:endParaRPr>
          </a:p>
          <a:p>
            <a:pPr eaLnBrk="1" hangingPunct="1">
              <a:lnSpc>
                <a:spcPct val="80000"/>
              </a:lnSpc>
              <a:defRPr/>
            </a:pPr>
            <a:r>
              <a:rPr lang="en-US" dirty="0" smtClean="0">
                <a:latin typeface="+mj-lt"/>
              </a:rPr>
              <a:t>No therapeutic efficacy for the treatment of sinusitis or polyps.</a:t>
            </a:r>
          </a:p>
          <a:p>
            <a:pPr>
              <a:defRPr/>
            </a:pPr>
            <a:endParaRPr lang="en-US" dirty="0">
              <a:latin typeface="+mj-lt"/>
            </a:endParaRPr>
          </a:p>
        </p:txBody>
      </p:sp>
    </p:spTree>
    <p:extLst>
      <p:ext uri="{BB962C8B-B14F-4D97-AF65-F5344CB8AC3E}">
        <p14:creationId xmlns:p14="http://schemas.microsoft.com/office/powerpoint/2010/main" val="35952491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smtClean="0">
                <a:cs typeface="Times New Roman" panose="02020603050405020304" pitchFamily="18" charset="0"/>
              </a:rPr>
              <a:t>Surgical Treatment  of Chronic Rhinosinusitis</a:t>
            </a:r>
            <a:endParaRPr lang="en-US" dirty="0"/>
          </a:p>
        </p:txBody>
      </p:sp>
      <p:sp>
        <p:nvSpPr>
          <p:cNvPr id="3" name="Content Placeholder 2"/>
          <p:cNvSpPr>
            <a:spLocks noGrp="1"/>
          </p:cNvSpPr>
          <p:nvPr>
            <p:ph idx="1"/>
          </p:nvPr>
        </p:nvSpPr>
        <p:spPr/>
        <p:txBody>
          <a:bodyPr>
            <a:normAutofit/>
          </a:bodyPr>
          <a:lstStyle/>
          <a:p>
            <a:r>
              <a:rPr lang="en-US" sz="2000" dirty="0"/>
              <a:t>Surgical care is used as an adjunct to medical treatment in some cases. Surgical care is usually reserved for cases that are </a:t>
            </a:r>
            <a:r>
              <a:rPr lang="en-US" sz="2000" b="1" dirty="0"/>
              <a:t>refractory to medical treatment and for patients with anatomic obstruction</a:t>
            </a:r>
            <a:r>
              <a:rPr lang="en-US" sz="2000" dirty="0"/>
              <a:t>. </a:t>
            </a:r>
            <a:endParaRPr lang="en-US" sz="2000" dirty="0" smtClean="0"/>
          </a:p>
          <a:p>
            <a:r>
              <a:rPr lang="en-US" sz="2000" dirty="0"/>
              <a:t>The goal in surgical treatment is to </a:t>
            </a:r>
            <a:r>
              <a:rPr lang="en-US" sz="2000" b="1" dirty="0"/>
              <a:t>reestablish sinus ventilation and to correct mucosal opposition in order to restore the mucociliary clearance system</a:t>
            </a:r>
            <a:r>
              <a:rPr lang="en-US" sz="2000" dirty="0"/>
              <a:t>. Surgery strives to restore the functional integrity of the inflamed </a:t>
            </a:r>
            <a:r>
              <a:rPr lang="en-US" sz="2000" dirty="0" smtClean="0"/>
              <a:t>mucosal lining.</a:t>
            </a:r>
          </a:p>
          <a:p>
            <a:endParaRPr lang="en-US" sz="2000" dirty="0"/>
          </a:p>
          <a:p>
            <a:r>
              <a:rPr lang="en-US" sz="2000" dirty="0"/>
              <a:t>Recent advances in endoscopic technology and a better understanding of the importance of the ostiomeatal complex in the pathophysiology of sinusitis have led to the establishment of </a:t>
            </a:r>
            <a:r>
              <a:rPr lang="en-US" sz="2000" b="1" dirty="0">
                <a:solidFill>
                  <a:srgbClr val="FF0000"/>
                </a:solidFill>
              </a:rPr>
              <a:t>functional endoscopic sinus surgery (FESS) </a:t>
            </a:r>
            <a:r>
              <a:rPr lang="en-US" sz="2000" dirty="0"/>
              <a:t>as the surgical procedure of choice for the treatment of chronic sinusitis</a:t>
            </a:r>
            <a:endParaRPr lang="en-US" sz="2000" dirty="0" smtClean="0"/>
          </a:p>
        </p:txBody>
      </p:sp>
    </p:spTree>
    <p:extLst>
      <p:ext uri="{BB962C8B-B14F-4D97-AF65-F5344CB8AC3E}">
        <p14:creationId xmlns:p14="http://schemas.microsoft.com/office/powerpoint/2010/main" val="47794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rtlCol="0">
            <a:normAutofit/>
          </a:bodyPr>
          <a:lstStyle/>
          <a:p>
            <a:pPr>
              <a:defRPr/>
            </a:pPr>
            <a:r>
              <a:rPr lang="en-US" b="1" dirty="0">
                <a:cs typeface="Times New Roman" panose="02020603050405020304" pitchFamily="18" charset="0"/>
              </a:rPr>
              <a:t>Extent of surgery</a:t>
            </a:r>
          </a:p>
        </p:txBody>
      </p:sp>
      <p:sp>
        <p:nvSpPr>
          <p:cNvPr id="58371" name="Rectangle 3"/>
          <p:cNvSpPr>
            <a:spLocks noGrp="1" noChangeArrowheads="1"/>
          </p:cNvSpPr>
          <p:nvPr>
            <p:ph type="body" idx="1"/>
          </p:nvPr>
        </p:nvSpPr>
        <p:spPr>
          <a:xfrm>
            <a:off x="504968" y="1825625"/>
            <a:ext cx="5813945" cy="4351338"/>
          </a:xfrm>
        </p:spPr>
        <p:txBody>
          <a:bodyPr>
            <a:normAutofit/>
          </a:bodyPr>
          <a:lstStyle/>
          <a:p>
            <a:pPr>
              <a:buNone/>
              <a:defRPr/>
            </a:pPr>
            <a:r>
              <a:rPr lang="en-US" sz="2400" dirty="0" smtClean="0"/>
              <a:t>Extended </a:t>
            </a:r>
            <a:r>
              <a:rPr lang="en-US" sz="2400" dirty="0"/>
              <a:t>surgery doesn´t yield better </a:t>
            </a:r>
            <a:r>
              <a:rPr lang="en-US" sz="2400" dirty="0" smtClean="0"/>
              <a:t>results than </a:t>
            </a:r>
            <a:r>
              <a:rPr lang="en-US" sz="2400" dirty="0"/>
              <a:t>limited surgery.</a:t>
            </a:r>
          </a:p>
          <a:p>
            <a:pPr>
              <a:buNone/>
              <a:defRPr/>
            </a:pPr>
            <a:r>
              <a:rPr lang="en-US" sz="2400" dirty="0" smtClean="0">
                <a:cs typeface="Vrinda" pitchFamily="2" charset="0"/>
              </a:rPr>
              <a:t>{</a:t>
            </a:r>
            <a:r>
              <a:rPr lang="en-US" sz="2400" dirty="0"/>
              <a:t>Surgery stops there ,where pathology stops </a:t>
            </a:r>
            <a:r>
              <a:rPr lang="en-US" sz="2400" dirty="0">
                <a:cs typeface="Vrinda" pitchFamily="2" charset="0"/>
              </a:rPr>
              <a:t>}</a:t>
            </a:r>
            <a:endParaRPr lang="en-US" sz="2400" dirty="0"/>
          </a:p>
          <a:p>
            <a:pPr>
              <a:buNone/>
              <a:defRPr/>
            </a:pPr>
            <a:r>
              <a:rPr lang="en-US" sz="2400" dirty="0"/>
              <a:t>                                                     </a:t>
            </a:r>
            <a:endParaRPr lang="en-US" altLang="en-US" sz="2400" b="1" i="1" dirty="0">
              <a:latin typeface="Century Schoolbook" panose="02040604050505020304" pitchFamily="18" charset="0"/>
            </a:endParaRPr>
          </a:p>
        </p:txBody>
      </p:sp>
      <p:pic>
        <p:nvPicPr>
          <p:cNvPr id="58372" name="Picture 2" descr="C:\Users\user\Desktop\CRS photos\F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5641" y="221656"/>
            <a:ext cx="5159915" cy="35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srcRect l="58433" t="34619" r="24888" b="21379"/>
          <a:stretch/>
        </p:blipFill>
        <p:spPr>
          <a:xfrm>
            <a:off x="614148" y="3227504"/>
            <a:ext cx="2797792" cy="3378011"/>
          </a:xfrm>
          <a:prstGeom prst="rect">
            <a:avLst/>
          </a:prstGeom>
        </p:spPr>
      </p:pic>
      <p:sp>
        <p:nvSpPr>
          <p:cNvPr id="3" name="Rectangle 1"/>
          <p:cNvSpPr>
            <a:spLocks noChangeArrowheads="1"/>
          </p:cNvSpPr>
          <p:nvPr/>
        </p:nvSpPr>
        <p:spPr bwMode="auto">
          <a:xfrm>
            <a:off x="3548416" y="5463328"/>
            <a:ext cx="6242698" cy="142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4436" rIns="0" bIns="8887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smtClean="0">
                <a:ln>
                  <a:noFill/>
                </a:ln>
                <a:solidFill>
                  <a:srgbClr val="333333"/>
                </a:solidFill>
                <a:effectLst/>
                <a:latin typeface="Playfair Display"/>
              </a:rPr>
              <a:t> Professor Heinz Stammberger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0" i="0" u="none" strike="noStrike" cap="none" normalizeH="0" baseline="0" dirty="0" smtClean="0">
                <a:ln>
                  <a:noFill/>
                </a:ln>
                <a:solidFill>
                  <a:srgbClr val="333333"/>
                </a:solidFill>
                <a:effectLst/>
                <a:latin typeface="Playfair Display"/>
              </a:rPr>
              <a:t>(1946-2018) </a:t>
            </a:r>
            <a:br>
              <a:rPr kumimoji="0" lang="en-US" altLang="en-US" sz="2500" b="0" i="0" u="none" strike="noStrike" cap="none" normalizeH="0" baseline="0" dirty="0" smtClean="0">
                <a:ln>
                  <a:noFill/>
                </a:ln>
                <a:solidFill>
                  <a:srgbClr val="333333"/>
                </a:solidFill>
                <a:effectLst/>
                <a:latin typeface="Playfair Display"/>
              </a:rPr>
            </a:br>
            <a:r>
              <a:rPr kumimoji="0" lang="en-US" altLang="en-US" sz="1600" b="0" i="0" u="none" strike="noStrike" cap="none" normalizeH="0" baseline="0" dirty="0" smtClean="0">
                <a:ln>
                  <a:noFill/>
                </a:ln>
                <a:solidFill>
                  <a:srgbClr val="999999"/>
                </a:solidFill>
                <a:effectLst/>
                <a:latin typeface="Playfair Display"/>
              </a:rPr>
              <a:t>The Father of Endoscopic Sinus Surgery</a:t>
            </a:r>
            <a:endParaRPr kumimoji="0" lang="en-US" altLang="en-US" sz="2500" b="0" i="0" u="none" strike="noStrike" cap="none" normalizeH="0" baseline="0" dirty="0" smtClean="0">
              <a:ln>
                <a:noFill/>
              </a:ln>
              <a:solidFill>
                <a:srgbClr val="333333"/>
              </a:solidFill>
              <a:effectLst/>
              <a:latin typeface="Playfair Display"/>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1794302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dirty="0" smtClean="0"/>
              <a:t>Complications of CRS</a:t>
            </a:r>
          </a:p>
        </p:txBody>
      </p:sp>
      <p:sp>
        <p:nvSpPr>
          <p:cNvPr id="69636" name="Content Placeholder 2"/>
          <p:cNvSpPr>
            <a:spLocks noGrp="1"/>
          </p:cNvSpPr>
          <p:nvPr>
            <p:ph sz="half" idx="1"/>
          </p:nvPr>
        </p:nvSpPr>
        <p:spPr/>
        <p:txBody>
          <a:bodyPr/>
          <a:lstStyle/>
          <a:p>
            <a:r>
              <a:rPr lang="en-US" altLang="en-US" b="1" dirty="0" smtClean="0"/>
              <a:t>Mucoceles</a:t>
            </a:r>
            <a:r>
              <a:rPr lang="en-US" altLang="en-US" dirty="0" smtClean="0"/>
              <a:t> are chronic, slowly expanding lesions in any of the sinuses that may result in bony erosion and subsequent extension beyond the sinus. </a:t>
            </a:r>
          </a:p>
          <a:p>
            <a:r>
              <a:rPr lang="en-US" altLang="en-US" dirty="0" smtClean="0"/>
              <a:t>If the Mucocele becomes secondarily infected and the contents purulent, it is described as a </a:t>
            </a:r>
            <a:r>
              <a:rPr lang="en-US" altLang="en-US" b="1" dirty="0" smtClean="0">
                <a:solidFill>
                  <a:srgbClr val="FF0000"/>
                </a:solidFill>
              </a:rPr>
              <a:t>pyocele.</a:t>
            </a:r>
          </a:p>
        </p:txBody>
      </p:sp>
      <p:pic>
        <p:nvPicPr>
          <p:cNvPr id="6963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6838017" y="1293362"/>
            <a:ext cx="4368582" cy="4351338"/>
          </a:xfrm>
          <a:noFill/>
        </p:spPr>
      </p:pic>
    </p:spTree>
    <p:extLst>
      <p:ext uri="{BB962C8B-B14F-4D97-AF65-F5344CB8AC3E}">
        <p14:creationId xmlns:p14="http://schemas.microsoft.com/office/powerpoint/2010/main" val="1047593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Nasal polyps</a:t>
            </a:r>
            <a:endParaRPr lang="en-US" dirty="0"/>
          </a:p>
        </p:txBody>
      </p:sp>
      <p:sp>
        <p:nvSpPr>
          <p:cNvPr id="6" name="Text Placeholder 5"/>
          <p:cNvSpPr>
            <a:spLocks noGrp="1"/>
          </p:cNvSpPr>
          <p:nvPr>
            <p:ph type="body" idx="1"/>
          </p:nvPr>
        </p:nvSpPr>
        <p:spPr/>
        <p:txBody>
          <a:bodyPr/>
          <a:lstStyle/>
          <a:p>
            <a:r>
              <a:rPr lang="en-US" dirty="0" smtClean="0"/>
              <a:t>Edematous pedunculated masses arising from the mucous lining of paranasal sinuses</a:t>
            </a:r>
            <a:endParaRPr lang="en-US" dirty="0"/>
          </a:p>
        </p:txBody>
      </p:sp>
      <p:pic>
        <p:nvPicPr>
          <p:cNvPr id="7" name="Picture 6"/>
          <p:cNvPicPr>
            <a:picLocks noChangeAspect="1"/>
          </p:cNvPicPr>
          <p:nvPr/>
        </p:nvPicPr>
        <p:blipFill rotWithShape="1">
          <a:blip r:embed="rId2"/>
          <a:srcRect l="43545" t="34221" r="8880" b="23569"/>
          <a:stretch/>
        </p:blipFill>
        <p:spPr>
          <a:xfrm>
            <a:off x="5295331" y="764275"/>
            <a:ext cx="5800300" cy="2893325"/>
          </a:xfrm>
          <a:prstGeom prst="rect">
            <a:avLst/>
          </a:prstGeom>
        </p:spPr>
      </p:pic>
    </p:spTree>
    <p:extLst>
      <p:ext uri="{BB962C8B-B14F-4D97-AF65-F5344CB8AC3E}">
        <p14:creationId xmlns:p14="http://schemas.microsoft.com/office/powerpoint/2010/main" val="47438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0522" t="24267" r="23097" b="12612"/>
          <a:stretch/>
        </p:blipFill>
        <p:spPr>
          <a:xfrm>
            <a:off x="4558352" y="465116"/>
            <a:ext cx="6741994" cy="5513653"/>
          </a:xfrm>
          <a:prstGeom prst="rect">
            <a:avLst/>
          </a:prstGeom>
        </p:spPr>
      </p:pic>
      <p:sp>
        <p:nvSpPr>
          <p:cNvPr id="5" name="TextBox 4"/>
          <p:cNvSpPr txBox="1"/>
          <p:nvPr/>
        </p:nvSpPr>
        <p:spPr>
          <a:xfrm>
            <a:off x="491319" y="1009934"/>
            <a:ext cx="3289111" cy="3170099"/>
          </a:xfrm>
          <a:prstGeom prst="rect">
            <a:avLst/>
          </a:prstGeom>
          <a:noFill/>
        </p:spPr>
        <p:txBody>
          <a:bodyPr wrap="square" rtlCol="0">
            <a:spAutoFit/>
          </a:bodyPr>
          <a:lstStyle/>
          <a:p>
            <a:pPr marL="342900" indent="-342900">
              <a:buFont typeface="Arial" panose="020B0604020202020204" pitchFamily="34" charset="0"/>
              <a:buChar char="•"/>
            </a:pPr>
            <a:r>
              <a:rPr lang="en-US" sz="2000" b="1" dirty="0"/>
              <a:t>Glistening</a:t>
            </a:r>
            <a:r>
              <a:rPr lang="en-US" sz="2000" dirty="0"/>
              <a:t> and</a:t>
            </a:r>
            <a:r>
              <a:rPr lang="en-US" sz="2000" b="1" dirty="0"/>
              <a:t> pale </a:t>
            </a:r>
            <a:r>
              <a:rPr lang="en-US" sz="2000" dirty="0"/>
              <a:t>growth </a:t>
            </a:r>
            <a:r>
              <a:rPr lang="en-US" sz="2000" dirty="0" smtClean="0"/>
              <a:t>liken </a:t>
            </a:r>
            <a:r>
              <a:rPr lang="en-US" sz="2000" dirty="0"/>
              <a:t>to peel grape appearance are characteristic features of nasal polyps. </a:t>
            </a:r>
            <a:endParaRPr lang="en-US" sz="2000" dirty="0" smtClean="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 </a:t>
            </a:r>
            <a:r>
              <a:rPr lang="en-US" sz="2000" dirty="0"/>
              <a:t>It is </a:t>
            </a:r>
            <a:r>
              <a:rPr lang="en-US" sz="2000" b="1" dirty="0"/>
              <a:t>painles</a:t>
            </a:r>
            <a:r>
              <a:rPr lang="en-US" sz="2000" dirty="0"/>
              <a:t>s and can be quite </a:t>
            </a:r>
            <a:r>
              <a:rPr lang="en-US" sz="2000" b="1" dirty="0"/>
              <a:t>mobile</a:t>
            </a:r>
            <a:r>
              <a:rPr lang="en-US" sz="2000" dirty="0"/>
              <a:t> on probing as compared to nasal turbinates.</a:t>
            </a:r>
          </a:p>
        </p:txBody>
      </p:sp>
    </p:spTree>
    <p:extLst>
      <p:ext uri="{BB962C8B-B14F-4D97-AF65-F5344CB8AC3E}">
        <p14:creationId xmlns:p14="http://schemas.microsoft.com/office/powerpoint/2010/main" val="1447248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mtClean="0"/>
              <a:t>Other classification of Chronic Rhinosinusitis</a:t>
            </a:r>
          </a:p>
        </p:txBody>
      </p:sp>
      <p:sp>
        <p:nvSpPr>
          <p:cNvPr id="6147" name="Rectangle 3"/>
          <p:cNvSpPr>
            <a:spLocks noGrp="1" noChangeArrowheads="1"/>
          </p:cNvSpPr>
          <p:nvPr>
            <p:ph type="body" idx="1"/>
          </p:nvPr>
        </p:nvSpPr>
        <p:spPr>
          <a:xfrm>
            <a:off x="2133600" y="1600200"/>
            <a:ext cx="7772400" cy="4114800"/>
          </a:xfrm>
        </p:spPr>
        <p:txBody>
          <a:bodyPr/>
          <a:lstStyle/>
          <a:p>
            <a:pPr>
              <a:buFontTx/>
              <a:buNone/>
            </a:pPr>
            <a:endParaRPr lang="en-US" altLang="en-US" dirty="0" smtClean="0"/>
          </a:p>
          <a:p>
            <a:pPr lvl="1"/>
            <a:r>
              <a:rPr lang="en-US" altLang="en-US" sz="3200" dirty="0"/>
              <a:t>Symptoms for &gt; 12 weeks</a:t>
            </a:r>
          </a:p>
          <a:p>
            <a:pPr lvl="1"/>
            <a:r>
              <a:rPr lang="en-US" altLang="en-US" sz="3200" dirty="0"/>
              <a:t>Two main subtypes:</a:t>
            </a:r>
          </a:p>
          <a:p>
            <a:pPr lvl="2"/>
            <a:r>
              <a:rPr lang="en-US" altLang="en-US" sz="3200" dirty="0"/>
              <a:t>CRS without nasal </a:t>
            </a:r>
            <a:r>
              <a:rPr lang="en-US" altLang="en-US" sz="3200" dirty="0" smtClean="0"/>
              <a:t>polyps (CRSsNP)</a:t>
            </a:r>
            <a:endParaRPr lang="en-US" altLang="en-US" sz="3200" dirty="0"/>
          </a:p>
          <a:p>
            <a:pPr lvl="2"/>
            <a:r>
              <a:rPr lang="en-US" altLang="en-US" sz="3200" dirty="0"/>
              <a:t>CRS with nasal </a:t>
            </a:r>
            <a:r>
              <a:rPr lang="en-US" altLang="en-US" sz="3200" dirty="0" smtClean="0"/>
              <a:t>polyps (CRSwNP)</a:t>
            </a:r>
            <a:endParaRPr lang="en-US" altLang="en-US" sz="3200" dirty="0"/>
          </a:p>
          <a:p>
            <a:pPr lvl="3"/>
            <a:r>
              <a:rPr lang="en-US" altLang="en-US" sz="3200" dirty="0"/>
              <a:t>Strongly associated with asthma and aspirin tolerance</a:t>
            </a:r>
          </a:p>
          <a:p>
            <a:pPr lvl="2"/>
            <a:endParaRPr lang="en-US" altLang="en-US" sz="3200" dirty="0"/>
          </a:p>
          <a:p>
            <a:pPr lvl="1"/>
            <a:endParaRPr lang="en-US" altLang="en-US" sz="3200" dirty="0"/>
          </a:p>
        </p:txBody>
      </p:sp>
      <p:sp>
        <p:nvSpPr>
          <p:cNvPr id="6148" name="Text Box 4"/>
          <p:cNvSpPr txBox="1">
            <a:spLocks noChangeArrowheads="1"/>
          </p:cNvSpPr>
          <p:nvPr/>
        </p:nvSpPr>
        <p:spPr bwMode="auto">
          <a:xfrm>
            <a:off x="1524000" y="6019800"/>
            <a:ext cx="4349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ar-JO" altLang="en-US" sz="1200"/>
          </a:p>
        </p:txBody>
      </p:sp>
      <p:sp>
        <p:nvSpPr>
          <p:cNvPr id="6149" name="Text Box 5"/>
          <p:cNvSpPr txBox="1">
            <a:spLocks noChangeArrowheads="1"/>
          </p:cNvSpPr>
          <p:nvPr/>
        </p:nvSpPr>
        <p:spPr bwMode="auto">
          <a:xfrm>
            <a:off x="1524000" y="6430964"/>
            <a:ext cx="4191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a:t>Meltzer et al. JACI 2004;114:155</a:t>
            </a:r>
          </a:p>
          <a:p>
            <a:pPr eaLnBrk="1" hangingPunct="1">
              <a:spcBef>
                <a:spcPct val="50000"/>
              </a:spcBef>
            </a:pPr>
            <a:endParaRPr lang="en-US" altLang="en-US" sz="2000"/>
          </a:p>
        </p:txBody>
      </p:sp>
    </p:spTree>
    <p:extLst>
      <p:ext uri="{BB962C8B-B14F-4D97-AF65-F5344CB8AC3E}">
        <p14:creationId xmlns:p14="http://schemas.microsoft.com/office/powerpoint/2010/main" val="261866561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000" t="41190" r="26343" b="15406"/>
          <a:stretch/>
        </p:blipFill>
        <p:spPr>
          <a:xfrm>
            <a:off x="3643952" y="818866"/>
            <a:ext cx="5529223" cy="4708479"/>
          </a:xfrm>
          <a:prstGeom prst="rect">
            <a:avLst/>
          </a:prstGeom>
        </p:spPr>
      </p:pic>
      <p:sp>
        <p:nvSpPr>
          <p:cNvPr id="3" name="Rectangle 2"/>
          <p:cNvSpPr/>
          <p:nvPr/>
        </p:nvSpPr>
        <p:spPr>
          <a:xfrm>
            <a:off x="941696" y="5862683"/>
            <a:ext cx="11368585" cy="369332"/>
          </a:xfrm>
          <a:prstGeom prst="rect">
            <a:avLst/>
          </a:prstGeom>
        </p:spPr>
        <p:txBody>
          <a:bodyPr wrap="square">
            <a:spAutoFit/>
          </a:bodyPr>
          <a:lstStyle/>
          <a:p>
            <a:r>
              <a:rPr lang="en-US" b="0" i="0" dirty="0" smtClean="0">
                <a:effectLst/>
                <a:latin typeface="Arial" panose="020B0604020202020204" pitchFamily="34" charset="0"/>
              </a:rPr>
              <a:t>Close-up view of nasal polyp (P).  Compare it with the inferior turbinate appearance (IT)</a:t>
            </a:r>
            <a:endParaRPr lang="en-US" dirty="0"/>
          </a:p>
        </p:txBody>
      </p:sp>
    </p:spTree>
    <p:extLst>
      <p:ext uri="{BB962C8B-B14F-4D97-AF65-F5344CB8AC3E}">
        <p14:creationId xmlns:p14="http://schemas.microsoft.com/office/powerpoint/2010/main" val="45085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Theories of pathogenesis </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Bernstein </a:t>
            </a:r>
            <a:r>
              <a:rPr lang="en-US" dirty="0"/>
              <a:t>theory </a:t>
            </a:r>
            <a:r>
              <a:rPr lang="en-US" dirty="0" smtClean="0"/>
              <a:t>: </a:t>
            </a:r>
            <a:r>
              <a:rPr lang="en-US" dirty="0"/>
              <a:t> </a:t>
            </a:r>
            <a:endParaRPr lang="en-US" dirty="0" smtClean="0"/>
          </a:p>
          <a:p>
            <a:pPr marL="0" indent="0">
              <a:buNone/>
            </a:pPr>
            <a:r>
              <a:rPr lang="en-US" sz="1800" dirty="0" smtClean="0"/>
              <a:t>Inflammatory </a:t>
            </a:r>
            <a:r>
              <a:rPr lang="en-US" sz="1800" dirty="0"/>
              <a:t>changes in lateral nasal wall or sinus </a:t>
            </a:r>
            <a:r>
              <a:rPr lang="en-US" sz="1800" dirty="0" smtClean="0"/>
              <a:t>mucosa, polyps </a:t>
            </a:r>
            <a:r>
              <a:rPr lang="en-US" sz="1800" dirty="0"/>
              <a:t>originate from contact </a:t>
            </a:r>
            <a:r>
              <a:rPr lang="en-US" sz="1800" dirty="0" smtClean="0"/>
              <a:t>area. Ulceration</a:t>
            </a:r>
            <a:r>
              <a:rPr lang="en-US" sz="1800" dirty="0"/>
              <a:t>, reepithelialisation and new gland </a:t>
            </a:r>
            <a:r>
              <a:rPr lang="en-US" sz="1800" dirty="0" smtClean="0"/>
              <a:t>formation. Inflammatory </a:t>
            </a:r>
            <a:r>
              <a:rPr lang="en-US" sz="1800" dirty="0"/>
              <a:t>processes from epithelial cells, endothelium and </a:t>
            </a:r>
            <a:r>
              <a:rPr lang="en-US" sz="1800" dirty="0" smtClean="0"/>
              <a:t>fibroblasts. Integrity </a:t>
            </a:r>
            <a:r>
              <a:rPr lang="en-US" sz="1800" dirty="0"/>
              <a:t>of sodium channels </a:t>
            </a:r>
            <a:r>
              <a:rPr lang="en-US" sz="1800" dirty="0" smtClean="0"/>
              <a:t>affected</a:t>
            </a:r>
            <a:endParaRPr lang="en-US" sz="1800" dirty="0"/>
          </a:p>
          <a:p>
            <a:pPr marL="514350" indent="-514350">
              <a:buFont typeface="+mj-lt"/>
              <a:buAutoNum type="arabicPeriod" startAt="2"/>
            </a:pPr>
            <a:r>
              <a:rPr lang="en-US" dirty="0" smtClean="0"/>
              <a:t>Vasomotor theory:</a:t>
            </a:r>
          </a:p>
          <a:p>
            <a:pPr marL="0" indent="0">
              <a:buNone/>
            </a:pPr>
            <a:r>
              <a:rPr lang="en-US" sz="1800" dirty="0"/>
              <a:t>increased vascular permeability and impaired vascular regulation cause detoxification of mast-cell products (</a:t>
            </a:r>
            <a:r>
              <a:rPr lang="en-US" sz="1800" dirty="0" err="1"/>
              <a:t>eg</a:t>
            </a:r>
            <a:r>
              <a:rPr lang="en-US" sz="1800" dirty="0"/>
              <a:t>, histamine). </a:t>
            </a:r>
            <a:r>
              <a:rPr lang="en-US" sz="1800" dirty="0" smtClean="0"/>
              <a:t>The </a:t>
            </a:r>
            <a:r>
              <a:rPr lang="en-US" sz="1800" dirty="0"/>
              <a:t>prolonged effects of these products within the polyp stroma result in marked edema (especially in the polyp pedicle) that is worsened by venous drainage obstruction. </a:t>
            </a:r>
          </a:p>
          <a:p>
            <a:pPr marL="514350" indent="-514350">
              <a:buFont typeface="+mj-lt"/>
              <a:buAutoNum type="arabicPeriod" startAt="3"/>
            </a:pPr>
            <a:r>
              <a:rPr lang="en-US" dirty="0" smtClean="0"/>
              <a:t>Epithelial </a:t>
            </a:r>
            <a:r>
              <a:rPr lang="en-US" dirty="0"/>
              <a:t>rupture </a:t>
            </a:r>
            <a:r>
              <a:rPr lang="en-US" dirty="0" smtClean="0"/>
              <a:t>theory</a:t>
            </a:r>
          </a:p>
          <a:p>
            <a:pPr marL="0" indent="0">
              <a:buNone/>
            </a:pPr>
            <a:r>
              <a:rPr lang="en-US" sz="1800" dirty="0"/>
              <a:t> suggests that rupture of the epithelium of the nasal mucosa is caused by increased tissue turgor in illness (</a:t>
            </a:r>
            <a:r>
              <a:rPr lang="en-US" sz="1800" dirty="0" err="1"/>
              <a:t>eg</a:t>
            </a:r>
            <a:r>
              <a:rPr lang="en-US" sz="1800" dirty="0"/>
              <a:t>, allergies, infections). This rupture leads to prolapse of the lamina propria mucosa, forming polyps.</a:t>
            </a:r>
          </a:p>
        </p:txBody>
      </p:sp>
    </p:spTree>
    <p:extLst>
      <p:ext uri="{BB962C8B-B14F-4D97-AF65-F5344CB8AC3E}">
        <p14:creationId xmlns:p14="http://schemas.microsoft.com/office/powerpoint/2010/main" val="1587125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933" t="40791" r="17276" b="15008"/>
          <a:stretch/>
        </p:blipFill>
        <p:spPr>
          <a:xfrm>
            <a:off x="4271749" y="573206"/>
            <a:ext cx="7532427" cy="5888021"/>
          </a:xfrm>
          <a:prstGeom prst="rect">
            <a:avLst/>
          </a:prstGeom>
        </p:spPr>
      </p:pic>
      <p:sp>
        <p:nvSpPr>
          <p:cNvPr id="5" name="Title 4"/>
          <p:cNvSpPr>
            <a:spLocks noGrp="1"/>
          </p:cNvSpPr>
          <p:nvPr>
            <p:ph type="title"/>
          </p:nvPr>
        </p:nvSpPr>
        <p:spPr/>
        <p:txBody>
          <a:bodyPr/>
          <a:lstStyle/>
          <a:p>
            <a:r>
              <a:rPr lang="en-US" dirty="0" smtClean="0"/>
              <a:t>Classification </a:t>
            </a:r>
            <a:endParaRPr lang="en-US" dirty="0"/>
          </a:p>
        </p:txBody>
      </p:sp>
      <p:sp>
        <p:nvSpPr>
          <p:cNvPr id="6" name="Rectangle 5"/>
          <p:cNvSpPr/>
          <p:nvPr/>
        </p:nvSpPr>
        <p:spPr>
          <a:xfrm>
            <a:off x="6871078" y="1475688"/>
            <a:ext cx="2333767" cy="42308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Multifactorial , Asthma is a common association</a:t>
            </a:r>
            <a:endParaRPr lang="en-US" sz="1600" b="1" dirty="0">
              <a:solidFill>
                <a:schemeClr val="tx1"/>
              </a:solidFill>
            </a:endParaRPr>
          </a:p>
        </p:txBody>
      </p:sp>
      <p:sp>
        <p:nvSpPr>
          <p:cNvPr id="7" name="TextBox 6"/>
          <p:cNvSpPr txBox="1"/>
          <p:nvPr/>
        </p:nvSpPr>
        <p:spPr>
          <a:xfrm>
            <a:off x="368490" y="2238233"/>
            <a:ext cx="3575713" cy="1015663"/>
          </a:xfrm>
          <a:prstGeom prst="rect">
            <a:avLst/>
          </a:prstGeom>
          <a:noFill/>
        </p:spPr>
        <p:txBody>
          <a:bodyPr wrap="square" rtlCol="0">
            <a:spAutoFit/>
          </a:bodyPr>
          <a:lstStyle/>
          <a:p>
            <a:r>
              <a:rPr lang="en-US" sz="2000" b="1" u="sng" dirty="0" smtClean="0"/>
              <a:t>Polyps can also be a presenting feature </a:t>
            </a:r>
            <a:r>
              <a:rPr lang="en-US" sz="2000" b="1" u="sng" dirty="0" smtClean="0">
                <a:solidFill>
                  <a:srgbClr val="C00000"/>
                </a:solidFill>
              </a:rPr>
              <a:t>of fungal sinusitis or Sino nasal malignancy</a:t>
            </a:r>
            <a:endParaRPr lang="en-US" sz="2000" b="1" u="sng" dirty="0">
              <a:solidFill>
                <a:srgbClr val="C00000"/>
              </a:solidFill>
            </a:endParaRPr>
          </a:p>
        </p:txBody>
      </p:sp>
    </p:spTree>
    <p:extLst>
      <p:ext uri="{BB962C8B-B14F-4D97-AF65-F5344CB8AC3E}">
        <p14:creationId xmlns:p14="http://schemas.microsoft.com/office/powerpoint/2010/main" val="3575397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Antrochoanal polyp</a:t>
            </a:r>
            <a:endParaRPr lang="en-US" dirty="0"/>
          </a:p>
        </p:txBody>
      </p:sp>
      <p:pic>
        <p:nvPicPr>
          <p:cNvPr id="3" name="Picture 2"/>
          <p:cNvPicPr>
            <a:picLocks noChangeAspect="1"/>
          </p:cNvPicPr>
          <p:nvPr/>
        </p:nvPicPr>
        <p:blipFill rotWithShape="1">
          <a:blip r:embed="rId2"/>
          <a:srcRect l="37724" t="42783" r="4179" b="28745"/>
          <a:stretch/>
        </p:blipFill>
        <p:spPr>
          <a:xfrm>
            <a:off x="582304" y="2229661"/>
            <a:ext cx="11027391" cy="3652524"/>
          </a:xfrm>
          <a:prstGeom prst="rect">
            <a:avLst/>
          </a:prstGeom>
        </p:spPr>
      </p:pic>
      <p:sp>
        <p:nvSpPr>
          <p:cNvPr id="4" name="Right Arrow 3"/>
          <p:cNvSpPr/>
          <p:nvPr/>
        </p:nvSpPr>
        <p:spPr>
          <a:xfrm>
            <a:off x="477672" y="3905798"/>
            <a:ext cx="1392071" cy="5160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517410" y="3116766"/>
            <a:ext cx="1419367" cy="736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38200" y="1590050"/>
            <a:ext cx="5931090" cy="370124"/>
          </a:xfrm>
          <a:prstGeom prst="rect">
            <a:avLst/>
          </a:prstGeom>
          <a:noFill/>
        </p:spPr>
        <p:txBody>
          <a:bodyPr wrap="square" rtlCol="0">
            <a:spAutoFit/>
          </a:bodyPr>
          <a:lstStyle/>
          <a:p>
            <a:r>
              <a:rPr lang="en-US" dirty="0" smtClean="0"/>
              <a:t>Seen more commonly in adolescents and young children</a:t>
            </a:r>
            <a:endParaRPr lang="en-US" dirty="0"/>
          </a:p>
        </p:txBody>
      </p:sp>
    </p:spTree>
    <p:extLst>
      <p:ext uri="{BB962C8B-B14F-4D97-AF65-F5344CB8AC3E}">
        <p14:creationId xmlns:p14="http://schemas.microsoft.com/office/powerpoint/2010/main" val="2397045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Ethmoid polyps</a:t>
            </a:r>
            <a:endParaRPr lang="en-US" dirty="0"/>
          </a:p>
        </p:txBody>
      </p:sp>
      <p:pic>
        <p:nvPicPr>
          <p:cNvPr id="3" name="Picture 2"/>
          <p:cNvPicPr>
            <a:picLocks noChangeAspect="1"/>
          </p:cNvPicPr>
          <p:nvPr/>
        </p:nvPicPr>
        <p:blipFill rotWithShape="1">
          <a:blip r:embed="rId2"/>
          <a:srcRect l="47239" t="39199" r="14030" b="25759"/>
          <a:stretch/>
        </p:blipFill>
        <p:spPr>
          <a:xfrm>
            <a:off x="5172499" y="2145663"/>
            <a:ext cx="6311155" cy="3845704"/>
          </a:xfrm>
          <a:prstGeom prst="rect">
            <a:avLst/>
          </a:prstGeom>
        </p:spPr>
      </p:pic>
      <p:pic>
        <p:nvPicPr>
          <p:cNvPr id="4" name="Picture 3"/>
          <p:cNvPicPr>
            <a:picLocks noChangeAspect="1"/>
          </p:cNvPicPr>
          <p:nvPr/>
        </p:nvPicPr>
        <p:blipFill rotWithShape="1">
          <a:blip r:embed="rId3"/>
          <a:srcRect l="54067" t="34420" r="19851" b="21578"/>
          <a:stretch/>
        </p:blipFill>
        <p:spPr>
          <a:xfrm>
            <a:off x="982639" y="2289134"/>
            <a:ext cx="3903260" cy="3702233"/>
          </a:xfrm>
          <a:prstGeom prst="rect">
            <a:avLst/>
          </a:prstGeom>
        </p:spPr>
      </p:pic>
      <p:sp>
        <p:nvSpPr>
          <p:cNvPr id="5" name="TextBox 4"/>
          <p:cNvSpPr txBox="1"/>
          <p:nvPr/>
        </p:nvSpPr>
        <p:spPr>
          <a:xfrm>
            <a:off x="1078173" y="1446663"/>
            <a:ext cx="5841242" cy="369332"/>
          </a:xfrm>
          <a:prstGeom prst="rect">
            <a:avLst/>
          </a:prstGeom>
          <a:noFill/>
        </p:spPr>
        <p:txBody>
          <a:bodyPr wrap="square" rtlCol="0">
            <a:spAutoFit/>
          </a:bodyPr>
          <a:lstStyle/>
          <a:p>
            <a:r>
              <a:rPr lang="en-US" dirty="0" smtClean="0"/>
              <a:t>Usually presents in middle aged adults</a:t>
            </a:r>
            <a:endParaRPr lang="en-US" dirty="0"/>
          </a:p>
        </p:txBody>
      </p:sp>
    </p:spTree>
    <p:extLst>
      <p:ext uri="{BB962C8B-B14F-4D97-AF65-F5344CB8AC3E}">
        <p14:creationId xmlns:p14="http://schemas.microsoft.com/office/powerpoint/2010/main" val="447610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presentation</a:t>
            </a:r>
            <a:endParaRPr lang="en-US" dirty="0"/>
          </a:p>
        </p:txBody>
      </p:sp>
      <p:pic>
        <p:nvPicPr>
          <p:cNvPr id="5" name="Picture 4"/>
          <p:cNvPicPr>
            <a:picLocks noChangeAspect="1"/>
          </p:cNvPicPr>
          <p:nvPr/>
        </p:nvPicPr>
        <p:blipFill rotWithShape="1">
          <a:blip r:embed="rId2"/>
          <a:srcRect l="35373" t="33425" r="21082" b="16600"/>
          <a:stretch/>
        </p:blipFill>
        <p:spPr>
          <a:xfrm>
            <a:off x="1856095" y="1432348"/>
            <a:ext cx="8038533" cy="5186816"/>
          </a:xfrm>
          <a:prstGeom prst="rect">
            <a:avLst/>
          </a:prstGeom>
        </p:spPr>
      </p:pic>
    </p:spTree>
    <p:extLst>
      <p:ext uri="{BB962C8B-B14F-4D97-AF65-F5344CB8AC3E}">
        <p14:creationId xmlns:p14="http://schemas.microsoft.com/office/powerpoint/2010/main" val="592375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exam </a:t>
            </a:r>
            <a:endParaRPr lang="en-US" dirty="0"/>
          </a:p>
        </p:txBody>
      </p:sp>
      <p:pic>
        <p:nvPicPr>
          <p:cNvPr id="3" name="Picture 2"/>
          <p:cNvPicPr>
            <a:picLocks noChangeAspect="1"/>
          </p:cNvPicPr>
          <p:nvPr/>
        </p:nvPicPr>
        <p:blipFill rotWithShape="1">
          <a:blip r:embed="rId2"/>
          <a:srcRect l="16903" t="37606" r="39776" b="16800"/>
          <a:stretch/>
        </p:blipFill>
        <p:spPr>
          <a:xfrm>
            <a:off x="1528549" y="1487607"/>
            <a:ext cx="9457899" cy="5069886"/>
          </a:xfrm>
          <a:prstGeom prst="rect">
            <a:avLst/>
          </a:prstGeom>
        </p:spPr>
      </p:pic>
    </p:spTree>
    <p:extLst>
      <p:ext uri="{BB962C8B-B14F-4D97-AF65-F5344CB8AC3E}">
        <p14:creationId xmlns:p14="http://schemas.microsoft.com/office/powerpoint/2010/main" val="4208998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 </a:t>
            </a:r>
            <a:endParaRPr lang="en-US" dirty="0"/>
          </a:p>
        </p:txBody>
      </p:sp>
      <p:pic>
        <p:nvPicPr>
          <p:cNvPr id="3" name="Picture 2"/>
          <p:cNvPicPr>
            <a:picLocks noChangeAspect="1"/>
          </p:cNvPicPr>
          <p:nvPr/>
        </p:nvPicPr>
        <p:blipFill rotWithShape="1">
          <a:blip r:embed="rId2"/>
          <a:srcRect l="17240" t="39000" r="41902" b="13216"/>
          <a:stretch/>
        </p:blipFill>
        <p:spPr>
          <a:xfrm>
            <a:off x="2183641" y="1690688"/>
            <a:ext cx="7274257" cy="4783072"/>
          </a:xfrm>
          <a:prstGeom prst="rect">
            <a:avLst/>
          </a:prstGeom>
        </p:spPr>
      </p:pic>
    </p:spTree>
    <p:extLst>
      <p:ext uri="{BB962C8B-B14F-4D97-AF65-F5344CB8AC3E}">
        <p14:creationId xmlns:p14="http://schemas.microsoft.com/office/powerpoint/2010/main" val="3273487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br>
              <a:rPr lang="en-US" dirty="0" smtClean="0"/>
            </a:br>
            <a:r>
              <a:rPr lang="en-US" dirty="0" smtClean="0"/>
              <a:t>ethmoidal polyps </a:t>
            </a:r>
            <a:endParaRPr lang="en-US" dirty="0"/>
          </a:p>
        </p:txBody>
      </p:sp>
      <p:sp>
        <p:nvSpPr>
          <p:cNvPr id="4" name="Content Placeholder 3"/>
          <p:cNvSpPr>
            <a:spLocks noGrp="1"/>
          </p:cNvSpPr>
          <p:nvPr>
            <p:ph idx="1"/>
          </p:nvPr>
        </p:nvSpPr>
        <p:spPr/>
        <p:txBody>
          <a:bodyPr/>
          <a:lstStyle/>
          <a:p>
            <a:r>
              <a:rPr lang="en-US" dirty="0" smtClean="0"/>
              <a:t>Aggressive medical management as mentioned previously in management of CRSwNP ( combination of systemic and topical steroids, antimicrobial therapy, nasal irrigation).</a:t>
            </a:r>
          </a:p>
          <a:p>
            <a:r>
              <a:rPr lang="en-US" dirty="0" smtClean="0"/>
              <a:t>For refractory symptoms despite aggressive medical therapy FESS + polypectomy.</a:t>
            </a:r>
          </a:p>
          <a:p>
            <a:r>
              <a:rPr lang="en-US" dirty="0"/>
              <a:t> Endoscopic sinus surgery appears to improve both olfaction and quality of life in chronic rhinosinusitis patients with nasal </a:t>
            </a:r>
            <a:r>
              <a:rPr lang="en-US" dirty="0" smtClean="0"/>
              <a:t>polyps.</a:t>
            </a:r>
          </a:p>
          <a:p>
            <a:r>
              <a:rPr lang="en-US" dirty="0"/>
              <a:t>Polyposis recurrence is common following treatment with medical or </a:t>
            </a:r>
            <a:r>
              <a:rPr lang="en-US" dirty="0" smtClean="0"/>
              <a:t>surgical.</a:t>
            </a:r>
            <a:endParaRPr lang="en-US" dirty="0"/>
          </a:p>
        </p:txBody>
      </p:sp>
    </p:spTree>
    <p:extLst>
      <p:ext uri="{BB962C8B-B14F-4D97-AF65-F5344CB8AC3E}">
        <p14:creationId xmlns:p14="http://schemas.microsoft.com/office/powerpoint/2010/main" val="3791152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br>
              <a:rPr lang="en-US" dirty="0" smtClean="0"/>
            </a:br>
            <a:r>
              <a:rPr lang="en-US" dirty="0" smtClean="0"/>
              <a:t>Antrochoanal polyps </a:t>
            </a:r>
            <a:endParaRPr lang="en-US" dirty="0"/>
          </a:p>
        </p:txBody>
      </p:sp>
      <p:sp>
        <p:nvSpPr>
          <p:cNvPr id="3" name="Content Placeholder 2"/>
          <p:cNvSpPr>
            <a:spLocks noGrp="1"/>
          </p:cNvSpPr>
          <p:nvPr>
            <p:ph idx="1"/>
          </p:nvPr>
        </p:nvSpPr>
        <p:spPr>
          <a:xfrm>
            <a:off x="838200" y="1825625"/>
            <a:ext cx="5794612" cy="4351338"/>
          </a:xfrm>
        </p:spPr>
        <p:txBody>
          <a:bodyPr/>
          <a:lstStyle/>
          <a:p>
            <a:r>
              <a:rPr lang="en-US" dirty="0"/>
              <a:t>Simple polypectomy </a:t>
            </a:r>
            <a:r>
              <a:rPr lang="en-US" dirty="0" smtClean="0"/>
              <a:t> ( avulsion from the stalk).</a:t>
            </a:r>
          </a:p>
          <a:p>
            <a:r>
              <a:rPr lang="en-US" dirty="0" smtClean="0"/>
              <a:t>FESS </a:t>
            </a:r>
            <a:r>
              <a:rPr lang="en-US" dirty="0"/>
              <a:t>is a better technique that not only removes the polyps but also opens the clefts in the middle meatus, where they most often form, which helps decrease the recurrence </a:t>
            </a:r>
            <a:r>
              <a:rPr lang="en-US" dirty="0" smtClean="0"/>
              <a:t>rate.</a:t>
            </a:r>
            <a:endParaRPr lang="en-US" dirty="0"/>
          </a:p>
        </p:txBody>
      </p:sp>
      <p:pic>
        <p:nvPicPr>
          <p:cNvPr id="4" name="Picture 3"/>
          <p:cNvPicPr>
            <a:picLocks noChangeAspect="1"/>
          </p:cNvPicPr>
          <p:nvPr/>
        </p:nvPicPr>
        <p:blipFill rotWithShape="1">
          <a:blip r:embed="rId2"/>
          <a:srcRect l="31455" t="52937" r="40672" b="14609"/>
          <a:stretch/>
        </p:blipFill>
        <p:spPr>
          <a:xfrm>
            <a:off x="7178721" y="805218"/>
            <a:ext cx="4440714" cy="2906974"/>
          </a:xfrm>
          <a:prstGeom prst="rect">
            <a:avLst/>
          </a:prstGeom>
        </p:spPr>
      </p:pic>
    </p:spTree>
    <p:extLst>
      <p:ext uri="{BB962C8B-B14F-4D97-AF65-F5344CB8AC3E}">
        <p14:creationId xmlns:p14="http://schemas.microsoft.com/office/powerpoint/2010/main" val="2393481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582881" y="423080"/>
            <a:ext cx="8229600" cy="1143000"/>
          </a:xfrm>
        </p:spPr>
        <p:txBody>
          <a:bodyPr/>
          <a:lstStyle/>
          <a:p>
            <a:r>
              <a:rPr lang="en-US" altLang="en-US" dirty="0" smtClean="0">
                <a:solidFill>
                  <a:schemeClr val="tx1"/>
                </a:solidFill>
              </a:rPr>
              <a:t>Epidemiology </a:t>
            </a:r>
          </a:p>
        </p:txBody>
      </p:sp>
      <p:sp>
        <p:nvSpPr>
          <p:cNvPr id="3" name="Content Placeholder 2"/>
          <p:cNvSpPr>
            <a:spLocks noGrp="1"/>
          </p:cNvSpPr>
          <p:nvPr>
            <p:ph idx="1"/>
          </p:nvPr>
        </p:nvSpPr>
        <p:spPr/>
        <p:txBody>
          <a:bodyPr>
            <a:normAutofit/>
          </a:bodyPr>
          <a:lstStyle/>
          <a:p>
            <a:pPr>
              <a:defRPr/>
            </a:pPr>
            <a:r>
              <a:rPr lang="en-US" dirty="0"/>
              <a:t>Chronic sinusitis is one of the more prevalent chronic illnesses in the United States, affecting persons of all age groups. </a:t>
            </a:r>
            <a:endParaRPr lang="en-US" dirty="0" smtClean="0"/>
          </a:p>
          <a:p>
            <a:pPr>
              <a:defRPr/>
            </a:pPr>
            <a:r>
              <a:rPr lang="en-US" dirty="0" smtClean="0"/>
              <a:t>The </a:t>
            </a:r>
            <a:r>
              <a:rPr lang="en-US" dirty="0"/>
              <a:t>overall prevalence of CRS in the United States is 146 per 1000 population. </a:t>
            </a:r>
            <a:endParaRPr lang="en-US" dirty="0" smtClean="0"/>
          </a:p>
          <a:p>
            <a:pPr>
              <a:defRPr/>
            </a:pPr>
            <a:r>
              <a:rPr lang="en-US" dirty="0" smtClean="0"/>
              <a:t>For </a:t>
            </a:r>
            <a:r>
              <a:rPr lang="en-US" dirty="0"/>
              <a:t>unknown reasons, the incidence of this disease appears to be increasing yearly. This results in a conservative estimate of 18-22 million physician visits in the United States each year and a direct treatment cost of $3.4-5 billion annually</a:t>
            </a:r>
            <a:r>
              <a:rPr lang="en-US" dirty="0" smtClean="0"/>
              <a:t>.</a:t>
            </a:r>
            <a:endParaRPr lang="en-US" baseline="30000" dirty="0" smtClean="0"/>
          </a:p>
          <a:p>
            <a:pPr>
              <a:defRPr/>
            </a:pPr>
            <a:r>
              <a:rPr lang="en-US" baseline="30000" dirty="0"/>
              <a:t> </a:t>
            </a:r>
            <a:r>
              <a:rPr lang="en-US" dirty="0"/>
              <a:t>Chronic sinusitis is the fifth most common disease treated with antibiotics. Up to 64% of patients with AIDS develop chronic sinusitis</a:t>
            </a:r>
          </a:p>
        </p:txBody>
      </p:sp>
    </p:spTree>
    <p:extLst>
      <p:ext uri="{BB962C8B-B14F-4D97-AF65-F5344CB8AC3E}">
        <p14:creationId xmlns:p14="http://schemas.microsoft.com/office/powerpoint/2010/main" val="6798258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1455" t="46565" r="41119" b="6845"/>
          <a:stretch/>
        </p:blipFill>
        <p:spPr>
          <a:xfrm>
            <a:off x="341193" y="668743"/>
            <a:ext cx="5058421" cy="4831307"/>
          </a:xfrm>
          <a:prstGeom prst="rect">
            <a:avLst/>
          </a:prstGeom>
        </p:spPr>
      </p:pic>
      <p:pic>
        <p:nvPicPr>
          <p:cNvPr id="5" name="Picture 4"/>
          <p:cNvPicPr>
            <a:picLocks noChangeAspect="1"/>
          </p:cNvPicPr>
          <p:nvPr/>
        </p:nvPicPr>
        <p:blipFill rotWithShape="1">
          <a:blip r:embed="rId3"/>
          <a:srcRect l="31567" t="28646" r="41343" b="26954"/>
          <a:stretch/>
        </p:blipFill>
        <p:spPr>
          <a:xfrm>
            <a:off x="6084696" y="668743"/>
            <a:ext cx="5242945" cy="4831307"/>
          </a:xfrm>
          <a:prstGeom prst="rect">
            <a:avLst/>
          </a:prstGeom>
        </p:spPr>
      </p:pic>
    </p:spTree>
    <p:extLst>
      <p:ext uri="{BB962C8B-B14F-4D97-AF65-F5344CB8AC3E}">
        <p14:creationId xmlns:p14="http://schemas.microsoft.com/office/powerpoint/2010/main" val="560269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Algerian" pitchFamily="82" charset="0"/>
              </a:rPr>
              <a:t>Fungal sinusitis</a:t>
            </a:r>
            <a:endParaRPr lang="en-US" sz="4400" dirty="0">
              <a:latin typeface="Algerian" pitchFamily="82" charset="0"/>
            </a:endParaRPr>
          </a:p>
        </p:txBody>
      </p:sp>
      <p:sp>
        <p:nvSpPr>
          <p:cNvPr id="3" name="Text Placeholder 2"/>
          <p:cNvSpPr>
            <a:spLocks noGrp="1"/>
          </p:cNvSpPr>
          <p:nvPr>
            <p:ph type="body" idx="1"/>
          </p:nvPr>
        </p:nvSpPr>
        <p:spPr/>
        <p:txBody>
          <a:bodyPr/>
          <a:lstStyle/>
          <a:p>
            <a:r>
              <a:rPr lang="en-US" dirty="0" smtClean="0"/>
              <a:t>Classification </a:t>
            </a:r>
            <a:endParaRPr lang="en-US" dirty="0"/>
          </a:p>
        </p:txBody>
      </p:sp>
    </p:spTree>
    <p:extLst>
      <p:ext uri="{BB962C8B-B14F-4D97-AF65-F5344CB8AC3E}">
        <p14:creationId xmlns:p14="http://schemas.microsoft.com/office/powerpoint/2010/main" val="2689561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pPr algn="ctr">
              <a:defRPr/>
            </a:pPr>
            <a:r>
              <a:rPr lang="en-US" dirty="0" smtClean="0">
                <a:latin typeface="Algerian" pitchFamily="82" charset="0"/>
              </a:rPr>
              <a:t>Classification of Infection</a:t>
            </a:r>
          </a:p>
        </p:txBody>
      </p:sp>
      <p:sp>
        <p:nvSpPr>
          <p:cNvPr id="15363" name="Content Placeholder 2"/>
          <p:cNvSpPr>
            <a:spLocks noGrp="1"/>
          </p:cNvSpPr>
          <p:nvPr>
            <p:ph sz="quarter" idx="1"/>
          </p:nvPr>
        </p:nvSpPr>
        <p:spPr>
          <a:xfrm>
            <a:off x="1981200" y="1711350"/>
            <a:ext cx="8229600" cy="4525963"/>
          </a:xfrm>
        </p:spPr>
        <p:txBody>
          <a:bodyPr>
            <a:normAutofit/>
          </a:bodyPr>
          <a:lstStyle/>
          <a:p>
            <a:pPr algn="l" rtl="0" eaLnBrk="1" hangingPunct="1"/>
            <a:r>
              <a:rPr lang="en-US" sz="2000" b="1" dirty="0"/>
              <a:t>Non-invasive</a:t>
            </a:r>
          </a:p>
          <a:p>
            <a:pPr lvl="1" algn="l" rtl="0" eaLnBrk="1" hangingPunct="1"/>
            <a:r>
              <a:rPr lang="en-US" sz="2000" dirty="0" smtClean="0"/>
              <a:t>Sinus </a:t>
            </a:r>
            <a:r>
              <a:rPr lang="en-US" sz="2000" dirty="0"/>
              <a:t>fungal ball </a:t>
            </a:r>
            <a:r>
              <a:rPr lang="en-US" sz="2000" dirty="0" smtClean="0"/>
              <a:t>(Mycetoma)</a:t>
            </a:r>
            <a:endParaRPr lang="en-US" sz="2000" dirty="0"/>
          </a:p>
          <a:p>
            <a:pPr lvl="1" algn="l" rtl="0" eaLnBrk="1" hangingPunct="1"/>
            <a:r>
              <a:rPr lang="en-US" sz="2000" dirty="0"/>
              <a:t>Allergic fungal RS</a:t>
            </a:r>
          </a:p>
          <a:p>
            <a:pPr algn="l" rtl="0" eaLnBrk="1" hangingPunct="1"/>
            <a:endParaRPr lang="en-US" sz="2000" dirty="0"/>
          </a:p>
          <a:p>
            <a:pPr algn="l" rtl="0" eaLnBrk="1" hangingPunct="1"/>
            <a:r>
              <a:rPr lang="en-US" sz="2000" b="1" dirty="0"/>
              <a:t>Invasive</a:t>
            </a:r>
          </a:p>
          <a:p>
            <a:pPr lvl="1" algn="l" rtl="0" eaLnBrk="1" hangingPunct="1"/>
            <a:r>
              <a:rPr lang="en-US" sz="2000" dirty="0"/>
              <a:t>Acute fulminant invasive fungal sinusitis</a:t>
            </a:r>
          </a:p>
          <a:p>
            <a:pPr lvl="1" algn="l" rtl="0" eaLnBrk="1" hangingPunct="1"/>
            <a:r>
              <a:rPr lang="en-US" sz="2000" dirty="0"/>
              <a:t>Chronic invasive fungal sinusitis</a:t>
            </a:r>
          </a:p>
          <a:p>
            <a:pPr lvl="1" algn="l" rtl="0" eaLnBrk="1" hangingPunct="1"/>
            <a:r>
              <a:rPr lang="en-US" sz="2000" dirty="0"/>
              <a:t>Granulomatous invasive fungal sinusitis</a:t>
            </a:r>
          </a:p>
        </p:txBody>
      </p:sp>
    </p:spTree>
    <p:extLst>
      <p:ext uri="{BB962C8B-B14F-4D97-AF65-F5344CB8AC3E}">
        <p14:creationId xmlns:p14="http://schemas.microsoft.com/office/powerpoint/2010/main" val="36938051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pPr algn="ctr">
              <a:defRPr/>
            </a:pPr>
            <a:r>
              <a:rPr lang="en-US" dirty="0" smtClean="0">
                <a:latin typeface="Algerian" pitchFamily="82" charset="0"/>
              </a:rPr>
              <a:t>Sinus Fungal Ball </a:t>
            </a:r>
          </a:p>
        </p:txBody>
      </p:sp>
      <p:sp>
        <p:nvSpPr>
          <p:cNvPr id="17411" name="Content Placeholder 2"/>
          <p:cNvSpPr>
            <a:spLocks noGrp="1"/>
          </p:cNvSpPr>
          <p:nvPr>
            <p:ph sz="quarter" idx="1"/>
          </p:nvPr>
        </p:nvSpPr>
        <p:spPr>
          <a:xfrm>
            <a:off x="838200" y="1825625"/>
            <a:ext cx="4170528" cy="4351338"/>
          </a:xfrm>
        </p:spPr>
        <p:txBody>
          <a:bodyPr/>
          <a:lstStyle/>
          <a:p>
            <a:pPr algn="l" rtl="0" eaLnBrk="1" hangingPunct="1"/>
            <a:r>
              <a:rPr lang="en-US" sz="2000" dirty="0" smtClean="0"/>
              <a:t>Sequestration </a:t>
            </a:r>
            <a:r>
              <a:rPr lang="en-US" sz="2000" dirty="0"/>
              <a:t>without invasion </a:t>
            </a:r>
            <a:endParaRPr lang="en-US" sz="2000" dirty="0">
              <a:sym typeface="Wingdings" pitchFamily="2" charset="2"/>
            </a:endParaRPr>
          </a:p>
          <a:p>
            <a:pPr algn="l" rtl="0" eaLnBrk="1" hangingPunct="1"/>
            <a:r>
              <a:rPr lang="en-US" sz="2000" dirty="0">
                <a:sym typeface="Wingdings" pitchFamily="2" charset="2"/>
              </a:rPr>
              <a:t>Aspergillus </a:t>
            </a:r>
          </a:p>
          <a:p>
            <a:pPr algn="l" rtl="0" eaLnBrk="1" hangingPunct="1"/>
            <a:r>
              <a:rPr lang="en-US" sz="2000" dirty="0">
                <a:sym typeface="Wingdings" pitchFamily="2" charset="2"/>
              </a:rPr>
              <a:t>Maxillary sinus  (70-80% </a:t>
            </a:r>
            <a:r>
              <a:rPr lang="en-US" sz="2000" dirty="0">
                <a:sym typeface="Wingdings" pitchFamily="2" charset="2"/>
              </a:rPr>
              <a:t>)</a:t>
            </a:r>
            <a:endParaRPr lang="en-US" sz="2000" dirty="0">
              <a:sym typeface="Wingdings" pitchFamily="2" charset="2"/>
            </a:endParaRPr>
          </a:p>
          <a:p>
            <a:pPr algn="l" rtl="0" eaLnBrk="1" hangingPunct="1"/>
            <a:r>
              <a:rPr lang="en-US" sz="2000" dirty="0">
                <a:sym typeface="Wingdings" pitchFamily="2" charset="2"/>
              </a:rPr>
              <a:t>concomitant in southern India.</a:t>
            </a:r>
          </a:p>
          <a:p>
            <a:r>
              <a:rPr lang="en-US" sz="2000" dirty="0"/>
              <a:t>normal immunologic </a:t>
            </a:r>
            <a:r>
              <a:rPr lang="en-US" sz="2000" dirty="0" smtClean="0"/>
              <a:t>status and in immunocompromised </a:t>
            </a:r>
            <a:r>
              <a:rPr lang="en-US" sz="2000" dirty="0"/>
              <a:t>as </a:t>
            </a:r>
            <a:r>
              <a:rPr lang="en-US" sz="2000" dirty="0" smtClean="0"/>
              <a:t>well</a:t>
            </a:r>
          </a:p>
          <a:p>
            <a:r>
              <a:rPr lang="en-US" sz="2000" dirty="0" smtClean="0"/>
              <a:t>Treatment : surgical (FESS)</a:t>
            </a:r>
          </a:p>
          <a:p>
            <a:pPr marL="420624" indent="-384048">
              <a:buFont typeface="Wingdings 2"/>
              <a:buChar char=""/>
              <a:defRPr/>
            </a:pPr>
            <a:r>
              <a:rPr lang="en-US" sz="2000" dirty="0"/>
              <a:t>surgical removal of the fungus ball </a:t>
            </a:r>
          </a:p>
          <a:p>
            <a:pPr marL="420624" indent="-384048">
              <a:buFont typeface="Wingdings 2"/>
              <a:buChar char=""/>
              <a:defRPr/>
            </a:pPr>
            <a:r>
              <a:rPr lang="en-US" sz="2000" dirty="0"/>
              <a:t>No medical treatment is required </a:t>
            </a:r>
          </a:p>
          <a:p>
            <a:pPr marL="420624" indent="-384048">
              <a:buFont typeface="Wingdings 2"/>
              <a:buChar char=""/>
              <a:defRPr/>
            </a:pPr>
            <a:r>
              <a:rPr lang="en-US" sz="2000" dirty="0"/>
              <a:t>recurrence or relapse is exceptional.</a:t>
            </a:r>
          </a:p>
          <a:p>
            <a:endParaRPr lang="en-US" sz="2000" dirty="0"/>
          </a:p>
          <a:p>
            <a:pPr marL="36512" indent="0">
              <a:buNone/>
            </a:pPr>
            <a:endParaRPr lang="en-US" sz="2000" dirty="0">
              <a:sym typeface="Wingdings" pitchFamily="2" charset="2"/>
            </a:endParaRPr>
          </a:p>
          <a:p>
            <a:pPr lvl="1" algn="l" rtl="0" eaLnBrk="1" hangingPunct="1"/>
            <a:endParaRPr lang="en-US" sz="2000" dirty="0"/>
          </a:p>
        </p:txBody>
      </p:sp>
      <p:pic>
        <p:nvPicPr>
          <p:cNvPr id="2" name="Picture 1"/>
          <p:cNvPicPr>
            <a:picLocks noChangeAspect="1"/>
          </p:cNvPicPr>
          <p:nvPr/>
        </p:nvPicPr>
        <p:blipFill rotWithShape="1">
          <a:blip r:embed="rId2"/>
          <a:srcRect l="19029" t="35216" r="33173" b="16203"/>
          <a:stretch/>
        </p:blipFill>
        <p:spPr>
          <a:xfrm>
            <a:off x="5904932" y="1351129"/>
            <a:ext cx="5827595" cy="3330053"/>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9513" y="4144595"/>
            <a:ext cx="3054287" cy="271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93946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latin typeface="Algerian" pitchFamily="82" charset="0"/>
              </a:rPr>
              <a:t>Allergic Fungal </a:t>
            </a:r>
            <a:r>
              <a:rPr lang="en-GB" dirty="0" smtClean="0">
                <a:latin typeface="Algerian" pitchFamily="82" charset="0"/>
              </a:rPr>
              <a:t>Rhinosinusitis (AFRS)</a:t>
            </a:r>
            <a:endParaRPr lang="ar-JO" dirty="0">
              <a:latin typeface="Algerian" pitchFamily="82" charset="0"/>
            </a:endParaRPr>
          </a:p>
        </p:txBody>
      </p:sp>
      <p:sp>
        <p:nvSpPr>
          <p:cNvPr id="3" name="Content Placeholder 2"/>
          <p:cNvSpPr>
            <a:spLocks noGrp="1"/>
          </p:cNvSpPr>
          <p:nvPr>
            <p:ph sz="quarter" idx="1"/>
          </p:nvPr>
        </p:nvSpPr>
        <p:spPr>
          <a:xfrm>
            <a:off x="707226" y="1896309"/>
            <a:ext cx="6853634" cy="4525963"/>
          </a:xfrm>
        </p:spPr>
        <p:txBody>
          <a:bodyPr/>
          <a:lstStyle/>
          <a:p>
            <a:pPr algn="l" rtl="0"/>
            <a:r>
              <a:rPr lang="en-US" sz="2000" dirty="0"/>
              <a:t>hyphal elements detected by </a:t>
            </a:r>
            <a:r>
              <a:rPr lang="en-US" sz="2000" dirty="0"/>
              <a:t>fungal </a:t>
            </a:r>
            <a:r>
              <a:rPr lang="en-US" sz="2000" dirty="0"/>
              <a:t>stains.</a:t>
            </a:r>
          </a:p>
          <a:p>
            <a:pPr algn="l" rtl="0"/>
            <a:r>
              <a:rPr lang="en-US" sz="2000" dirty="0"/>
              <a:t>Culture : variety </a:t>
            </a:r>
            <a:r>
              <a:rPr lang="en-US" sz="2000" dirty="0"/>
              <a:t>of fungal </a:t>
            </a:r>
            <a:r>
              <a:rPr lang="en-US" sz="2000" dirty="0"/>
              <a:t>species.</a:t>
            </a:r>
          </a:p>
          <a:p>
            <a:pPr algn="l" rtl="0"/>
            <a:r>
              <a:rPr lang="en-US" sz="2000" dirty="0"/>
              <a:t>vary geographically:</a:t>
            </a:r>
          </a:p>
          <a:p>
            <a:pPr marL="36512" indent="0">
              <a:buNone/>
            </a:pPr>
            <a:r>
              <a:rPr lang="en-US" sz="2000" dirty="0"/>
              <a:t>** </a:t>
            </a:r>
            <a:r>
              <a:rPr lang="en-US" sz="2000" dirty="0">
                <a:solidFill>
                  <a:srgbClr val="FF0000"/>
                </a:solidFill>
              </a:rPr>
              <a:t>In </a:t>
            </a:r>
            <a:r>
              <a:rPr lang="en-US" sz="2000" dirty="0">
                <a:solidFill>
                  <a:srgbClr val="FF0000"/>
                </a:solidFill>
              </a:rPr>
              <a:t>North </a:t>
            </a:r>
            <a:r>
              <a:rPr lang="en-US" sz="2000" dirty="0">
                <a:solidFill>
                  <a:srgbClr val="FF0000"/>
                </a:solidFill>
              </a:rPr>
              <a:t>America </a:t>
            </a:r>
            <a:r>
              <a:rPr lang="en-US" sz="2000" dirty="0"/>
              <a:t>: Bipolaris </a:t>
            </a:r>
            <a:r>
              <a:rPr lang="en-US" sz="2000" dirty="0"/>
              <a:t>and Alternaria </a:t>
            </a:r>
            <a:r>
              <a:rPr lang="en-US" sz="2000" dirty="0"/>
              <a:t>and </a:t>
            </a:r>
            <a:r>
              <a:rPr lang="en-US" sz="2000" dirty="0"/>
              <a:t>Curvularia </a:t>
            </a:r>
            <a:r>
              <a:rPr lang="en-US" sz="2000" dirty="0"/>
              <a:t>.</a:t>
            </a:r>
          </a:p>
          <a:p>
            <a:pPr marL="36512" indent="0">
              <a:buNone/>
            </a:pPr>
            <a:r>
              <a:rPr lang="en-US" sz="2000" dirty="0"/>
              <a:t>** </a:t>
            </a:r>
            <a:r>
              <a:rPr lang="en-US" sz="2000" dirty="0">
                <a:solidFill>
                  <a:srgbClr val="FF0000"/>
                </a:solidFill>
              </a:rPr>
              <a:t>In </a:t>
            </a:r>
            <a:r>
              <a:rPr lang="en-US" sz="2000" dirty="0">
                <a:solidFill>
                  <a:srgbClr val="FF0000"/>
                </a:solidFill>
              </a:rPr>
              <a:t>northern </a:t>
            </a:r>
            <a:r>
              <a:rPr lang="en-US" sz="2000" dirty="0">
                <a:solidFill>
                  <a:srgbClr val="FF0000"/>
                </a:solidFill>
              </a:rPr>
              <a:t>India</a:t>
            </a:r>
            <a:r>
              <a:rPr lang="en-US" sz="2000" dirty="0">
                <a:solidFill>
                  <a:srgbClr val="FF0000"/>
                </a:solidFill>
              </a:rPr>
              <a:t> </a:t>
            </a:r>
            <a:r>
              <a:rPr lang="en-US" sz="2000" dirty="0"/>
              <a:t>: </a:t>
            </a:r>
            <a:r>
              <a:rPr lang="en-US" sz="2000" dirty="0"/>
              <a:t>Aspergillus </a:t>
            </a:r>
            <a:r>
              <a:rPr lang="en-US" sz="2000" dirty="0"/>
              <a:t>flavus</a:t>
            </a:r>
            <a:endParaRPr lang="en-US" sz="2000" dirty="0"/>
          </a:p>
          <a:p>
            <a:pPr marL="379412" indent="-342900"/>
            <a:r>
              <a:rPr lang="en-US" sz="2000" dirty="0"/>
              <a:t>Diagnosis :  high IgE  + no </a:t>
            </a:r>
            <a:r>
              <a:rPr lang="en-US" sz="2000" dirty="0" smtClean="0"/>
              <a:t>invasion</a:t>
            </a:r>
          </a:p>
          <a:p>
            <a:pPr marL="379412" indent="-342900"/>
            <a:r>
              <a:rPr lang="en-US" sz="2000" dirty="0" smtClean="0"/>
              <a:t>Treatment :</a:t>
            </a:r>
          </a:p>
          <a:p>
            <a:pPr marL="493712" indent="-457200">
              <a:buFont typeface="+mj-lt"/>
              <a:buAutoNum type="arabicPeriod"/>
            </a:pPr>
            <a:r>
              <a:rPr lang="en-US" sz="2000" dirty="0" smtClean="0"/>
              <a:t>Surgery (FESS)</a:t>
            </a:r>
          </a:p>
          <a:p>
            <a:pPr marL="493712" indent="-457200">
              <a:buFont typeface="+mj-lt"/>
              <a:buAutoNum type="arabicPeriod"/>
            </a:pPr>
            <a:r>
              <a:rPr lang="en-US" sz="2000" dirty="0" smtClean="0"/>
              <a:t>Post operative topical +/- systemic steroids</a:t>
            </a:r>
          </a:p>
          <a:p>
            <a:pPr marL="493712" indent="-457200">
              <a:buFont typeface="+mj-lt"/>
              <a:buAutoNum type="arabicPeriod"/>
            </a:pPr>
            <a:r>
              <a:rPr lang="en-US" sz="2000" dirty="0" smtClean="0"/>
              <a:t>Immunotherapy </a:t>
            </a:r>
          </a:p>
          <a:p>
            <a:pPr marL="379412" indent="-342900"/>
            <a:endParaRPr lang="en-US" sz="2000" dirty="0"/>
          </a:p>
        </p:txBody>
      </p:sp>
      <p:pic>
        <p:nvPicPr>
          <p:cNvPr id="4" name="Picture 3"/>
          <p:cNvPicPr>
            <a:picLocks noChangeAspect="1"/>
          </p:cNvPicPr>
          <p:nvPr/>
        </p:nvPicPr>
        <p:blipFill rotWithShape="1">
          <a:blip r:embed="rId2"/>
          <a:srcRect l="18470" t="36212" r="34291" b="37506"/>
          <a:stretch/>
        </p:blipFill>
        <p:spPr>
          <a:xfrm>
            <a:off x="5841242" y="3782835"/>
            <a:ext cx="5732059" cy="2639437"/>
          </a:xfrm>
          <a:prstGeom prst="rect">
            <a:avLst/>
          </a:prstGeom>
        </p:spPr>
      </p:pic>
    </p:spTree>
    <p:extLst>
      <p:ext uri="{BB962C8B-B14F-4D97-AF65-F5344CB8AC3E}">
        <p14:creationId xmlns:p14="http://schemas.microsoft.com/office/powerpoint/2010/main" val="25332004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Algerian" pitchFamily="82" charset="0"/>
              </a:rPr>
              <a:t>Diagnostic criteria of AFRS </a:t>
            </a:r>
            <a:endParaRPr lang="en-US" dirty="0">
              <a:latin typeface="Algerian" pitchFamily="82" charset="0"/>
            </a:endParaRPr>
          </a:p>
        </p:txBody>
      </p:sp>
      <p:sp>
        <p:nvSpPr>
          <p:cNvPr id="6" name="Content Placeholder 5"/>
          <p:cNvSpPr>
            <a:spLocks noGrp="1"/>
          </p:cNvSpPr>
          <p:nvPr>
            <p:ph sz="half" idx="1"/>
          </p:nvPr>
        </p:nvSpPr>
        <p:spPr/>
        <p:txBody>
          <a:bodyPr/>
          <a:lstStyle/>
          <a:p>
            <a:endParaRPr lang="en-US"/>
          </a:p>
        </p:txBody>
      </p:sp>
      <p:pic>
        <p:nvPicPr>
          <p:cNvPr id="4" name="Picture 3"/>
          <p:cNvPicPr>
            <a:picLocks noChangeAspect="1"/>
          </p:cNvPicPr>
          <p:nvPr/>
        </p:nvPicPr>
        <p:blipFill rotWithShape="1">
          <a:blip r:embed="rId2"/>
          <a:srcRect l="45112" t="27253" r="33059" b="15207"/>
          <a:stretch/>
        </p:blipFill>
        <p:spPr>
          <a:xfrm>
            <a:off x="6810234" y="1257419"/>
            <a:ext cx="4804011" cy="4919544"/>
          </a:xfrm>
          <a:prstGeom prst="rect">
            <a:avLst/>
          </a:prstGeom>
        </p:spPr>
      </p:pic>
      <p:pic>
        <p:nvPicPr>
          <p:cNvPr id="9" name="Picture 8"/>
          <p:cNvPicPr>
            <a:picLocks noChangeAspect="1"/>
          </p:cNvPicPr>
          <p:nvPr/>
        </p:nvPicPr>
        <p:blipFill rotWithShape="1">
          <a:blip r:embed="rId3"/>
          <a:srcRect l="53954" t="37208" r="19292" b="22175"/>
          <a:stretch/>
        </p:blipFill>
        <p:spPr>
          <a:xfrm>
            <a:off x="562401" y="1542197"/>
            <a:ext cx="5788124" cy="4940490"/>
          </a:xfrm>
          <a:prstGeom prst="rect">
            <a:avLst/>
          </a:prstGeom>
        </p:spPr>
      </p:pic>
    </p:spTree>
    <p:extLst>
      <p:ext uri="{BB962C8B-B14F-4D97-AF65-F5344CB8AC3E}">
        <p14:creationId xmlns:p14="http://schemas.microsoft.com/office/powerpoint/2010/main" val="1783912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49366" t="34420" r="15597" b="23370"/>
          <a:stretch/>
        </p:blipFill>
        <p:spPr>
          <a:xfrm>
            <a:off x="491319" y="379914"/>
            <a:ext cx="11122926" cy="6198305"/>
          </a:xfrm>
          <a:prstGeom prst="rect">
            <a:avLst/>
          </a:prstGeom>
        </p:spPr>
      </p:pic>
    </p:spTree>
    <p:extLst>
      <p:ext uri="{BB962C8B-B14F-4D97-AF65-F5344CB8AC3E}">
        <p14:creationId xmlns:p14="http://schemas.microsoft.com/office/powerpoint/2010/main" val="1084717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70" y="365125"/>
            <a:ext cx="11211818" cy="1325563"/>
          </a:xfrm>
        </p:spPr>
        <p:txBody>
          <a:bodyPr>
            <a:normAutofit/>
          </a:bodyPr>
          <a:lstStyle/>
          <a:p>
            <a:pPr algn="ctr"/>
            <a:r>
              <a:rPr lang="en-GB" dirty="0">
                <a:latin typeface="Algerian" pitchFamily="82" charset="0"/>
              </a:rPr>
              <a:t>Acute fulminant Invasive </a:t>
            </a:r>
            <a:r>
              <a:rPr lang="en-GB" dirty="0">
                <a:latin typeface="Algerian" pitchFamily="82" charset="0"/>
              </a:rPr>
              <a:t>Fungal Rhinosinusitis</a:t>
            </a:r>
            <a:endParaRPr lang="ar-JO" dirty="0">
              <a:latin typeface="Algerian" pitchFamily="82" charset="0"/>
            </a:endParaRPr>
          </a:p>
        </p:txBody>
      </p:sp>
      <p:sp>
        <p:nvSpPr>
          <p:cNvPr id="3" name="Content Placeholder 2"/>
          <p:cNvSpPr>
            <a:spLocks noGrp="1"/>
          </p:cNvSpPr>
          <p:nvPr>
            <p:ph sz="quarter" idx="1"/>
          </p:nvPr>
        </p:nvSpPr>
        <p:spPr>
          <a:xfrm>
            <a:off x="866929" y="1813518"/>
            <a:ext cx="6679806" cy="4495800"/>
          </a:xfrm>
        </p:spPr>
        <p:txBody>
          <a:bodyPr>
            <a:normAutofit fontScale="85000" lnSpcReduction="20000"/>
          </a:bodyPr>
          <a:lstStyle/>
          <a:p>
            <a:pPr algn="l" rtl="0"/>
            <a:r>
              <a:rPr lang="en-US" sz="2000" dirty="0" smtClean="0"/>
              <a:t>Altered </a:t>
            </a:r>
            <a:r>
              <a:rPr lang="en-US" sz="2000" dirty="0"/>
              <a:t>host </a:t>
            </a:r>
            <a:r>
              <a:rPr lang="en-US" sz="2000" dirty="0"/>
              <a:t>defenses</a:t>
            </a:r>
            <a:r>
              <a:rPr lang="en-US" sz="2000" dirty="0"/>
              <a:t> </a:t>
            </a:r>
            <a:r>
              <a:rPr lang="en-US" sz="2000" dirty="0"/>
              <a:t>: </a:t>
            </a:r>
          </a:p>
          <a:p>
            <a:pPr marL="36512" indent="0">
              <a:buNone/>
            </a:pPr>
            <a:r>
              <a:rPr lang="en-US" sz="2000" dirty="0"/>
              <a:t>**  transplantation</a:t>
            </a:r>
          </a:p>
          <a:p>
            <a:pPr marL="36512" indent="0">
              <a:buNone/>
            </a:pPr>
            <a:r>
              <a:rPr lang="en-US" sz="2000" dirty="0"/>
              <a:t>**  DKA</a:t>
            </a:r>
          </a:p>
          <a:p>
            <a:pPr marL="36512" indent="0">
              <a:buNone/>
            </a:pPr>
            <a:r>
              <a:rPr lang="en-US" sz="2000" dirty="0"/>
              <a:t>**  leukemia</a:t>
            </a:r>
            <a:r>
              <a:rPr lang="en-US" sz="2000" dirty="0" smtClean="0"/>
              <a:t>.</a:t>
            </a:r>
          </a:p>
          <a:p>
            <a:pPr marL="379412" indent="-342900"/>
            <a:r>
              <a:rPr lang="en-US" sz="2000" dirty="0" smtClean="0"/>
              <a:t>Mainly due to </a:t>
            </a:r>
            <a:r>
              <a:rPr lang="en-GB" sz="2000" dirty="0"/>
              <a:t>Aspergillus (A. fumigatus or A. </a:t>
            </a:r>
            <a:r>
              <a:rPr lang="en-GB" sz="2000" dirty="0" err="1"/>
              <a:t>flavus</a:t>
            </a:r>
            <a:r>
              <a:rPr lang="en-GB" sz="2000" dirty="0" smtClean="0"/>
              <a:t>.), Mucormycosis</a:t>
            </a:r>
            <a:endParaRPr lang="en-US" sz="2000" dirty="0"/>
          </a:p>
          <a:p>
            <a:pPr algn="l" rtl="0"/>
            <a:r>
              <a:rPr lang="en-US" sz="2000" dirty="0"/>
              <a:t> The </a:t>
            </a:r>
            <a:r>
              <a:rPr lang="en-US" sz="2000" dirty="0"/>
              <a:t>time course is rapid, and on histopathologic inspection, </a:t>
            </a:r>
            <a:r>
              <a:rPr lang="en-US" sz="2000" dirty="0"/>
              <a:t>the fungus </a:t>
            </a:r>
            <a:r>
              <a:rPr lang="en-US" sz="2000" dirty="0"/>
              <a:t>can be seen invading </a:t>
            </a:r>
            <a:r>
              <a:rPr lang="en-US" sz="2000" dirty="0"/>
              <a:t>tissue</a:t>
            </a:r>
            <a:r>
              <a:rPr lang="en-US" sz="2000" dirty="0" smtClean="0"/>
              <a:t>.</a:t>
            </a:r>
          </a:p>
          <a:p>
            <a:r>
              <a:rPr lang="en-US" sz="2000" b="1" dirty="0" smtClean="0">
                <a:solidFill>
                  <a:srgbClr val="FF0000"/>
                </a:solidFill>
              </a:rPr>
              <a:t>Invasive </a:t>
            </a:r>
            <a:r>
              <a:rPr lang="en-US" sz="2000" b="1" dirty="0">
                <a:solidFill>
                  <a:srgbClr val="FF0000"/>
                </a:solidFill>
              </a:rPr>
              <a:t>FRS may be present  </a:t>
            </a:r>
            <a:r>
              <a:rPr lang="en-US" sz="2000" b="1" dirty="0"/>
              <a:t>:</a:t>
            </a:r>
          </a:p>
          <a:p>
            <a:pPr marL="36512" indent="0">
              <a:buNone/>
            </a:pPr>
            <a:r>
              <a:rPr lang="en-US" sz="2000" dirty="0"/>
              <a:t>     **  </a:t>
            </a:r>
            <a:r>
              <a:rPr lang="en-US" sz="2000" dirty="0" smtClean="0"/>
              <a:t>Ophthalmoplegia, </a:t>
            </a:r>
            <a:r>
              <a:rPr lang="en-US" sz="2000" dirty="0"/>
              <a:t>orbital swelling</a:t>
            </a:r>
          </a:p>
          <a:p>
            <a:pPr marL="36512" indent="0">
              <a:buNone/>
            </a:pPr>
            <a:r>
              <a:rPr lang="en-US" sz="2000" dirty="0"/>
              <a:t>     **  proptosis, and visual loss</a:t>
            </a:r>
          </a:p>
          <a:p>
            <a:pPr marL="36512" indent="0">
              <a:buNone/>
            </a:pPr>
            <a:endParaRPr lang="en-US" sz="2000" dirty="0"/>
          </a:p>
          <a:p>
            <a:r>
              <a:rPr lang="en-US" sz="2000" b="1" dirty="0">
                <a:solidFill>
                  <a:srgbClr val="FF0000"/>
                </a:solidFill>
              </a:rPr>
              <a:t>Nasal endoscopy </a:t>
            </a:r>
            <a:r>
              <a:rPr lang="en-US" sz="2000" dirty="0"/>
              <a:t>: necrosis of the nasal </a:t>
            </a:r>
            <a:r>
              <a:rPr lang="en-US" sz="2000" dirty="0" smtClean="0"/>
              <a:t>mucosa, only edema and pallor </a:t>
            </a:r>
          </a:p>
          <a:p>
            <a:r>
              <a:rPr lang="en-US" sz="2000" b="1" dirty="0" smtClean="0">
                <a:solidFill>
                  <a:srgbClr val="FF0000"/>
                </a:solidFill>
              </a:rPr>
              <a:t>Management</a:t>
            </a:r>
            <a:r>
              <a:rPr lang="en-US" sz="2000" dirty="0" smtClean="0">
                <a:solidFill>
                  <a:srgbClr val="FF0000"/>
                </a:solidFill>
              </a:rPr>
              <a:t> :</a:t>
            </a:r>
          </a:p>
          <a:p>
            <a:pPr marL="457200" indent="-457200">
              <a:buFont typeface="+mj-lt"/>
              <a:buAutoNum type="arabicPeriod"/>
            </a:pPr>
            <a:r>
              <a:rPr lang="en-US" sz="2000" b="1" dirty="0" smtClean="0"/>
              <a:t>Urgent Endoscopic </a:t>
            </a:r>
            <a:r>
              <a:rPr lang="en-US" sz="2000" b="1" dirty="0"/>
              <a:t>debridement.</a:t>
            </a:r>
          </a:p>
          <a:p>
            <a:pPr marL="457200" indent="-457200">
              <a:buFont typeface="+mj-lt"/>
              <a:buAutoNum type="arabicPeriod"/>
            </a:pPr>
            <a:r>
              <a:rPr lang="en-US" sz="2000" b="1" dirty="0"/>
              <a:t>Combined </a:t>
            </a:r>
            <a:r>
              <a:rPr lang="en-US" sz="2000" b="1" dirty="0" smtClean="0"/>
              <a:t>with systemic </a:t>
            </a:r>
            <a:r>
              <a:rPr lang="en-US" sz="2000" b="1" dirty="0"/>
              <a:t>antifungal therapy </a:t>
            </a:r>
            <a:r>
              <a:rPr lang="en-US" sz="2000" b="1" dirty="0" smtClean="0"/>
              <a:t>(Amphotericin B)</a:t>
            </a:r>
            <a:endParaRPr lang="en-US" sz="2000" b="1" dirty="0"/>
          </a:p>
          <a:p>
            <a:pPr marL="0" indent="0">
              <a:buNone/>
            </a:pPr>
            <a:endParaRPr lang="en-US" sz="2000" dirty="0"/>
          </a:p>
          <a:p>
            <a:pPr algn="l" rtl="0"/>
            <a:endParaRPr lang="ar-JO" sz="2000" dirty="0"/>
          </a:p>
        </p:txBody>
      </p:sp>
      <p:pic>
        <p:nvPicPr>
          <p:cNvPr id="4" name="Picture 3"/>
          <p:cNvPicPr>
            <a:picLocks noChangeAspect="1"/>
          </p:cNvPicPr>
          <p:nvPr/>
        </p:nvPicPr>
        <p:blipFill rotWithShape="1">
          <a:blip r:embed="rId2"/>
          <a:srcRect l="50597" t="33823" r="17053" b="21578"/>
          <a:stretch/>
        </p:blipFill>
        <p:spPr>
          <a:xfrm>
            <a:off x="7861111" y="1690688"/>
            <a:ext cx="4053386" cy="4408227"/>
          </a:xfrm>
          <a:prstGeom prst="rect">
            <a:avLst/>
          </a:prstGeom>
        </p:spPr>
      </p:pic>
    </p:spTree>
    <p:extLst>
      <p:ext uri="{BB962C8B-B14F-4D97-AF65-F5344CB8AC3E}">
        <p14:creationId xmlns:p14="http://schemas.microsoft.com/office/powerpoint/2010/main" val="41784497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 </a:t>
            </a:r>
            <a:endParaRPr lang="en-US" dirty="0"/>
          </a:p>
        </p:txBody>
      </p:sp>
      <p:sp>
        <p:nvSpPr>
          <p:cNvPr id="3" name="Subtitle 2"/>
          <p:cNvSpPr>
            <a:spLocks noGrp="1"/>
          </p:cNvSpPr>
          <p:nvPr>
            <p:ph type="subTitle" idx="1"/>
          </p:nvPr>
        </p:nvSpPr>
        <p:spPr/>
        <p:txBody>
          <a:bodyPr>
            <a:normAutofit/>
          </a:bodyPr>
          <a:lstStyle/>
          <a:p>
            <a:r>
              <a:rPr lang="en-US" sz="4000" dirty="0" smtClean="0"/>
              <a:t>Good luck</a:t>
            </a:r>
            <a:endParaRPr lang="en-US" sz="4000" dirty="0"/>
          </a:p>
        </p:txBody>
      </p:sp>
    </p:spTree>
    <p:extLst>
      <p:ext uri="{BB962C8B-B14F-4D97-AF65-F5344CB8AC3E}">
        <p14:creationId xmlns:p14="http://schemas.microsoft.com/office/powerpoint/2010/main" val="2077804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760301" y="208129"/>
            <a:ext cx="8229600" cy="1143000"/>
          </a:xfrm>
        </p:spPr>
        <p:txBody>
          <a:bodyPr/>
          <a:lstStyle/>
          <a:p>
            <a:r>
              <a:rPr lang="en-US" altLang="en-US" dirty="0" smtClean="0">
                <a:solidFill>
                  <a:schemeClr val="tx1"/>
                </a:solidFill>
              </a:rPr>
              <a:t>Predisposing factors </a:t>
            </a:r>
            <a:r>
              <a:rPr lang="en-US" altLang="en-US" dirty="0" smtClean="0"/>
              <a:t>to</a:t>
            </a:r>
            <a:r>
              <a:rPr lang="en-US" altLang="en-US" dirty="0" smtClean="0">
                <a:solidFill>
                  <a:schemeClr val="tx1"/>
                </a:solidFill>
              </a:rPr>
              <a:t> CRS</a:t>
            </a:r>
          </a:p>
        </p:txBody>
      </p:sp>
      <p:sp>
        <p:nvSpPr>
          <p:cNvPr id="3" name="Content Placeholder 2"/>
          <p:cNvSpPr>
            <a:spLocks noGrp="1"/>
          </p:cNvSpPr>
          <p:nvPr>
            <p:ph idx="1"/>
          </p:nvPr>
        </p:nvSpPr>
        <p:spPr>
          <a:xfrm>
            <a:off x="838200" y="1825625"/>
            <a:ext cx="4934803" cy="4351338"/>
          </a:xfrm>
        </p:spPr>
        <p:txBody>
          <a:bodyPr>
            <a:normAutofit fontScale="55000" lnSpcReduction="20000"/>
          </a:bodyPr>
          <a:lstStyle/>
          <a:p>
            <a:pPr eaLnBrk="1" hangingPunct="1">
              <a:lnSpc>
                <a:spcPct val="90000"/>
              </a:lnSpc>
              <a:buFontTx/>
              <a:buNone/>
              <a:defRPr/>
            </a:pPr>
            <a:endParaRPr lang="en-US" dirty="0" smtClean="0">
              <a:latin typeface="+mj-lt"/>
            </a:endParaRPr>
          </a:p>
          <a:p>
            <a:pPr eaLnBrk="1" hangingPunct="1">
              <a:lnSpc>
                <a:spcPct val="90000"/>
              </a:lnSpc>
              <a:buFontTx/>
              <a:buNone/>
              <a:defRPr/>
            </a:pPr>
            <a:r>
              <a:rPr lang="en-US" dirty="0" smtClean="0">
                <a:latin typeface="+mj-lt"/>
              </a:rPr>
              <a:t>     </a:t>
            </a:r>
            <a:r>
              <a:rPr lang="en-US" sz="3100" b="1" dirty="0">
                <a:solidFill>
                  <a:srgbClr val="FF0000"/>
                </a:solidFill>
                <a:latin typeface="+mj-lt"/>
              </a:rPr>
              <a:t>Host factors  </a:t>
            </a:r>
            <a:r>
              <a:rPr lang="en-US" sz="3100" b="1" dirty="0">
                <a:latin typeface="+mj-lt"/>
              </a:rPr>
              <a:t>	</a:t>
            </a:r>
            <a:r>
              <a:rPr lang="en-US" sz="3100" b="1" dirty="0">
                <a:solidFill>
                  <a:srgbClr val="FF0000"/>
                </a:solidFill>
                <a:latin typeface="+mj-lt"/>
              </a:rPr>
              <a:t>                  </a:t>
            </a:r>
            <a:r>
              <a:rPr lang="en-US" sz="3100" b="1" dirty="0" smtClean="0">
                <a:solidFill>
                  <a:srgbClr val="FF0000"/>
                </a:solidFill>
                <a:latin typeface="+mj-lt"/>
              </a:rPr>
              <a:t>Environmental </a:t>
            </a:r>
            <a:r>
              <a:rPr lang="en-US" sz="3100" b="1" dirty="0">
                <a:solidFill>
                  <a:srgbClr val="FF0000"/>
                </a:solidFill>
                <a:latin typeface="+mj-lt"/>
              </a:rPr>
              <a:t>factors</a:t>
            </a:r>
          </a:p>
          <a:p>
            <a:pPr eaLnBrk="1" hangingPunct="1">
              <a:lnSpc>
                <a:spcPct val="90000"/>
              </a:lnSpc>
              <a:buFontTx/>
              <a:buNone/>
              <a:defRPr/>
            </a:pPr>
            <a:endParaRPr lang="en-US" sz="3100" b="1" dirty="0">
              <a:latin typeface="+mj-lt"/>
            </a:endParaRPr>
          </a:p>
          <a:p>
            <a:pPr eaLnBrk="1" hangingPunct="1">
              <a:lnSpc>
                <a:spcPct val="90000"/>
              </a:lnSpc>
              <a:buFontTx/>
              <a:buNone/>
              <a:defRPr/>
            </a:pPr>
            <a:r>
              <a:rPr lang="en-US" dirty="0" smtClean="0">
                <a:latin typeface="+mj-lt"/>
              </a:rPr>
              <a:t> </a:t>
            </a:r>
            <a:r>
              <a:rPr lang="en-US" dirty="0" smtClean="0">
                <a:latin typeface="+mj-lt"/>
                <a:sym typeface="Wingdings 2" pitchFamily="18" charset="2"/>
              </a:rPr>
              <a:t></a:t>
            </a:r>
            <a:r>
              <a:rPr lang="en-US" dirty="0" smtClean="0">
                <a:latin typeface="+mj-lt"/>
              </a:rPr>
              <a:t> </a:t>
            </a:r>
            <a:r>
              <a:rPr lang="en-US" b="1" u="sng" dirty="0" smtClean="0">
                <a:latin typeface="+mj-lt"/>
              </a:rPr>
              <a:t>Systemic</a:t>
            </a:r>
            <a:r>
              <a:rPr lang="en-US" b="1" dirty="0" smtClean="0">
                <a:latin typeface="+mj-lt"/>
              </a:rPr>
              <a:t> .                           </a:t>
            </a:r>
            <a:r>
              <a:rPr lang="en-US" sz="3600" b="1" dirty="0">
                <a:latin typeface="+mj-lt"/>
                <a:sym typeface="Wingdings 2" pitchFamily="18" charset="2"/>
              </a:rPr>
              <a:t></a:t>
            </a:r>
            <a:r>
              <a:rPr lang="en-US" dirty="0" smtClean="0">
                <a:latin typeface="+mj-lt"/>
              </a:rPr>
              <a:t>  Microorganisms                  </a:t>
            </a:r>
          </a:p>
          <a:p>
            <a:pPr eaLnBrk="1" hangingPunct="1">
              <a:lnSpc>
                <a:spcPct val="90000"/>
              </a:lnSpc>
              <a:buFontTx/>
              <a:buNone/>
              <a:defRPr/>
            </a:pPr>
            <a:r>
              <a:rPr lang="en-US" dirty="0" smtClean="0">
                <a:latin typeface="+mj-lt"/>
              </a:rPr>
              <a:t>    </a:t>
            </a:r>
            <a:r>
              <a:rPr lang="en-US" dirty="0" smtClean="0">
                <a:latin typeface="+mj-lt"/>
                <a:sym typeface="Wingdings 3" pitchFamily="18" charset="2"/>
              </a:rPr>
              <a:t></a:t>
            </a:r>
            <a:r>
              <a:rPr lang="en-US" dirty="0" smtClean="0">
                <a:latin typeface="+mj-lt"/>
              </a:rPr>
              <a:t> AR.                                             </a:t>
            </a:r>
            <a:r>
              <a:rPr lang="en-US" dirty="0" smtClean="0">
                <a:latin typeface="+mj-lt"/>
                <a:sym typeface="Wingdings 2" pitchFamily="18" charset="2"/>
              </a:rPr>
              <a:t>V</a:t>
            </a:r>
            <a:r>
              <a:rPr lang="en-US" dirty="0" smtClean="0">
                <a:latin typeface="+mj-lt"/>
              </a:rPr>
              <a:t>iral, bacterial and fungal.</a:t>
            </a:r>
          </a:p>
          <a:p>
            <a:pPr eaLnBrk="1" hangingPunct="1">
              <a:lnSpc>
                <a:spcPct val="90000"/>
              </a:lnSpc>
              <a:buFontTx/>
              <a:buNone/>
              <a:defRPr/>
            </a:pPr>
            <a:r>
              <a:rPr lang="en-US" dirty="0" smtClean="0">
                <a:latin typeface="+mj-lt"/>
              </a:rPr>
              <a:t>    </a:t>
            </a:r>
            <a:r>
              <a:rPr lang="en-US" dirty="0" smtClean="0">
                <a:latin typeface="+mj-lt"/>
                <a:sym typeface="Wingdings 3" pitchFamily="18" charset="2"/>
              </a:rPr>
              <a:t> I</a:t>
            </a:r>
            <a:r>
              <a:rPr lang="en-US" dirty="0" smtClean="0">
                <a:latin typeface="+mj-lt"/>
              </a:rPr>
              <a:t>mmunodeficiency.             </a:t>
            </a:r>
            <a:r>
              <a:rPr lang="en-US" sz="3600" b="1" dirty="0">
                <a:latin typeface="+mj-lt"/>
                <a:sym typeface="Wingdings 2" pitchFamily="18" charset="2"/>
              </a:rPr>
              <a:t></a:t>
            </a:r>
            <a:r>
              <a:rPr lang="en-US" dirty="0" smtClean="0">
                <a:latin typeface="+mj-lt"/>
              </a:rPr>
              <a:t>  Pollutants</a:t>
            </a:r>
          </a:p>
          <a:p>
            <a:pPr eaLnBrk="1" hangingPunct="1">
              <a:lnSpc>
                <a:spcPct val="90000"/>
              </a:lnSpc>
              <a:buFontTx/>
              <a:buNone/>
              <a:defRPr/>
            </a:pPr>
            <a:r>
              <a:rPr lang="en-US" dirty="0" smtClean="0">
                <a:latin typeface="+mj-lt"/>
              </a:rPr>
              <a:t>    </a:t>
            </a:r>
            <a:r>
              <a:rPr lang="en-US" dirty="0" smtClean="0">
                <a:latin typeface="+mj-lt"/>
                <a:sym typeface="Wingdings 3" pitchFamily="18" charset="2"/>
              </a:rPr>
              <a:t> G</a:t>
            </a:r>
            <a:r>
              <a:rPr lang="en-US" dirty="0" smtClean="0">
                <a:latin typeface="+mj-lt"/>
              </a:rPr>
              <a:t>enetic/congenital                     </a:t>
            </a:r>
            <a:r>
              <a:rPr lang="en-US" dirty="0" smtClean="0">
                <a:latin typeface="+mj-lt"/>
                <a:sym typeface="Wingdings 2" pitchFamily="18" charset="2"/>
              </a:rPr>
              <a:t>C</a:t>
            </a:r>
            <a:r>
              <a:rPr lang="en-US" dirty="0" smtClean="0">
                <a:latin typeface="+mj-lt"/>
              </a:rPr>
              <a:t>igarette.</a:t>
            </a:r>
          </a:p>
          <a:p>
            <a:pPr eaLnBrk="1" hangingPunct="1">
              <a:lnSpc>
                <a:spcPct val="90000"/>
              </a:lnSpc>
              <a:buFontTx/>
              <a:buNone/>
              <a:defRPr/>
            </a:pPr>
            <a:r>
              <a:rPr lang="en-US" dirty="0" smtClean="0">
                <a:latin typeface="+mj-lt"/>
              </a:rPr>
              <a:t>            </a:t>
            </a:r>
            <a:r>
              <a:rPr lang="en-US" dirty="0" smtClean="0">
                <a:latin typeface="+mj-lt"/>
                <a:sym typeface="Wingdings 2" pitchFamily="18" charset="2"/>
              </a:rPr>
              <a:t></a:t>
            </a:r>
            <a:r>
              <a:rPr lang="en-US" dirty="0" smtClean="0">
                <a:latin typeface="+mj-lt"/>
              </a:rPr>
              <a:t> Cystic fibrosis.            </a:t>
            </a:r>
            <a:r>
              <a:rPr lang="en-US" sz="3600" b="1" dirty="0">
                <a:latin typeface="+mj-lt"/>
                <a:sym typeface="Wingdings 2" pitchFamily="18" charset="2"/>
              </a:rPr>
              <a:t></a:t>
            </a:r>
            <a:r>
              <a:rPr lang="en-US" dirty="0" smtClean="0">
                <a:latin typeface="+mj-lt"/>
              </a:rPr>
              <a:t>  Medications: </a:t>
            </a:r>
          </a:p>
          <a:p>
            <a:pPr eaLnBrk="1" hangingPunct="1">
              <a:lnSpc>
                <a:spcPct val="90000"/>
              </a:lnSpc>
              <a:buFontTx/>
              <a:buNone/>
              <a:defRPr/>
            </a:pPr>
            <a:r>
              <a:rPr lang="en-US" dirty="0" smtClean="0">
                <a:latin typeface="+mj-lt"/>
              </a:rPr>
              <a:t> </a:t>
            </a:r>
            <a:r>
              <a:rPr lang="en-US" dirty="0" smtClean="0">
                <a:latin typeface="+mj-lt"/>
                <a:sym typeface="Wingdings 2" pitchFamily="18" charset="2"/>
              </a:rPr>
              <a:t></a:t>
            </a:r>
            <a:r>
              <a:rPr lang="en-US" b="1" dirty="0" smtClean="0">
                <a:latin typeface="+mj-lt"/>
                <a:sym typeface="Wingdings 2" pitchFamily="18" charset="2"/>
              </a:rPr>
              <a:t> </a:t>
            </a:r>
            <a:r>
              <a:rPr lang="en-US" b="1" u="sng" dirty="0" smtClean="0">
                <a:latin typeface="+mj-lt"/>
                <a:sym typeface="Wingdings 2" pitchFamily="18" charset="2"/>
              </a:rPr>
              <a:t>L</a:t>
            </a:r>
            <a:r>
              <a:rPr lang="en-US" b="1" u="sng" dirty="0" smtClean="0">
                <a:latin typeface="+mj-lt"/>
              </a:rPr>
              <a:t>ocal</a:t>
            </a:r>
            <a:r>
              <a:rPr lang="en-US" b="1" dirty="0" smtClean="0">
                <a:latin typeface="+mj-lt"/>
              </a:rPr>
              <a:t> .</a:t>
            </a:r>
          </a:p>
          <a:p>
            <a:pPr eaLnBrk="1" hangingPunct="1">
              <a:lnSpc>
                <a:spcPct val="90000"/>
              </a:lnSpc>
              <a:buFontTx/>
              <a:buNone/>
              <a:defRPr/>
            </a:pPr>
            <a:endParaRPr lang="en-US" b="1" dirty="0" smtClean="0">
              <a:latin typeface="+mj-lt"/>
            </a:endParaRPr>
          </a:p>
          <a:p>
            <a:pPr eaLnBrk="1" hangingPunct="1">
              <a:lnSpc>
                <a:spcPct val="90000"/>
              </a:lnSpc>
              <a:buFontTx/>
              <a:buNone/>
              <a:defRPr/>
            </a:pPr>
            <a:r>
              <a:rPr lang="en-US" dirty="0" smtClean="0">
                <a:latin typeface="+mj-lt"/>
              </a:rPr>
              <a:t>    </a:t>
            </a:r>
            <a:r>
              <a:rPr lang="en-US" dirty="0" smtClean="0">
                <a:latin typeface="+mj-lt"/>
                <a:sym typeface="Wingdings 3" pitchFamily="18" charset="2"/>
              </a:rPr>
              <a:t> A</a:t>
            </a:r>
            <a:r>
              <a:rPr lang="en-US" dirty="0" smtClean="0">
                <a:latin typeface="+mj-lt"/>
              </a:rPr>
              <a:t>natomic obstruction.</a:t>
            </a:r>
          </a:p>
          <a:p>
            <a:pPr eaLnBrk="1" hangingPunct="1">
              <a:lnSpc>
                <a:spcPct val="90000"/>
              </a:lnSpc>
              <a:buFontTx/>
              <a:buNone/>
              <a:defRPr/>
            </a:pPr>
            <a:r>
              <a:rPr lang="en-US" dirty="0" smtClean="0">
                <a:latin typeface="+mj-lt"/>
              </a:rPr>
              <a:t>    </a:t>
            </a:r>
            <a:r>
              <a:rPr lang="en-US" dirty="0" smtClean="0">
                <a:latin typeface="+mj-lt"/>
                <a:sym typeface="Wingdings 3" pitchFamily="18" charset="2"/>
              </a:rPr>
              <a:t> </a:t>
            </a:r>
            <a:r>
              <a:rPr lang="en-US" dirty="0" smtClean="0">
                <a:latin typeface="+mj-lt"/>
              </a:rPr>
              <a:t>GERD/PLR.</a:t>
            </a:r>
          </a:p>
          <a:p>
            <a:pPr>
              <a:defRPr/>
            </a:pPr>
            <a:endParaRPr lang="en-US" dirty="0">
              <a:latin typeface="+mj-lt"/>
            </a:endParaRPr>
          </a:p>
        </p:txBody>
      </p:sp>
      <p:pic>
        <p:nvPicPr>
          <p:cNvPr id="2" name="Picture 1"/>
          <p:cNvPicPr>
            <a:picLocks noChangeAspect="1"/>
          </p:cNvPicPr>
          <p:nvPr/>
        </p:nvPicPr>
        <p:blipFill rotWithShape="1">
          <a:blip r:embed="rId2"/>
          <a:srcRect l="48918" t="36411" r="15261" b="22574"/>
          <a:stretch/>
        </p:blipFill>
        <p:spPr>
          <a:xfrm>
            <a:off x="5773003" y="1351129"/>
            <a:ext cx="6190517" cy="5227092"/>
          </a:xfrm>
          <a:prstGeom prst="rect">
            <a:avLst/>
          </a:prstGeom>
        </p:spPr>
      </p:pic>
    </p:spTree>
    <p:extLst>
      <p:ext uri="{BB962C8B-B14F-4D97-AF65-F5344CB8AC3E}">
        <p14:creationId xmlns:p14="http://schemas.microsoft.com/office/powerpoint/2010/main" val="141955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tx1"/>
                </a:solidFill>
              </a:rPr>
              <a:t>Predisposing factors to CRS</a:t>
            </a:r>
            <a:endParaRPr lang="en-US" dirty="0"/>
          </a:p>
        </p:txBody>
      </p:sp>
      <p:sp>
        <p:nvSpPr>
          <p:cNvPr id="3" name="Content Placeholder 2"/>
          <p:cNvSpPr>
            <a:spLocks noGrp="1"/>
          </p:cNvSpPr>
          <p:nvPr>
            <p:ph idx="1"/>
          </p:nvPr>
        </p:nvSpPr>
        <p:spPr>
          <a:xfrm>
            <a:off x="838200" y="1825625"/>
            <a:ext cx="6668069" cy="4351338"/>
          </a:xfrm>
        </p:spPr>
        <p:txBody>
          <a:bodyPr>
            <a:normAutofit fontScale="62500" lnSpcReduction="20000"/>
          </a:bodyPr>
          <a:lstStyle/>
          <a:p>
            <a:r>
              <a:rPr lang="en-US" b="1" dirty="0">
                <a:solidFill>
                  <a:srgbClr val="FF0000"/>
                </a:solidFill>
              </a:rPr>
              <a:t>The following conditions and risk factors predispose patients to the development of chronic sinusitis:</a:t>
            </a:r>
          </a:p>
          <a:p>
            <a:pPr marL="514350" indent="-514350">
              <a:buFont typeface="+mj-lt"/>
              <a:buAutoNum type="arabicPeriod"/>
            </a:pPr>
            <a:r>
              <a:rPr lang="en-US" dirty="0"/>
              <a:t>Anatomic abnormalities of the ostiomeatal complex </a:t>
            </a:r>
            <a:r>
              <a:rPr lang="en-US" dirty="0" smtClean="0"/>
              <a:t>(e.g., </a:t>
            </a:r>
            <a:r>
              <a:rPr lang="en-US" dirty="0"/>
              <a:t>septal deviation, concha bullosa, deviation of uncinate process, Haller cells)</a:t>
            </a:r>
          </a:p>
          <a:p>
            <a:pPr marL="514350" indent="-514350">
              <a:buFont typeface="+mj-lt"/>
              <a:buAutoNum type="arabicPeriod"/>
            </a:pPr>
            <a:r>
              <a:rPr lang="en-US" dirty="0"/>
              <a:t>Allergic rhinitis </a:t>
            </a:r>
          </a:p>
          <a:p>
            <a:pPr marL="514350" indent="-514350">
              <a:buFont typeface="+mj-lt"/>
              <a:buAutoNum type="arabicPeriod"/>
            </a:pPr>
            <a:r>
              <a:rPr lang="en-US" dirty="0"/>
              <a:t>Aspirin sensitivity</a:t>
            </a:r>
          </a:p>
          <a:p>
            <a:pPr marL="514350" indent="-514350">
              <a:buFont typeface="+mj-lt"/>
              <a:buAutoNum type="arabicPeriod"/>
            </a:pPr>
            <a:r>
              <a:rPr lang="en-US" dirty="0"/>
              <a:t>Asthma</a:t>
            </a:r>
          </a:p>
          <a:p>
            <a:pPr marL="514350" indent="-514350">
              <a:buFont typeface="+mj-lt"/>
              <a:buAutoNum type="arabicPeriod"/>
            </a:pPr>
            <a:r>
              <a:rPr lang="en-US" dirty="0"/>
              <a:t>Nasal polyps</a:t>
            </a:r>
          </a:p>
          <a:p>
            <a:pPr marL="514350" indent="-514350">
              <a:buFont typeface="+mj-lt"/>
              <a:buAutoNum type="arabicPeriod"/>
            </a:pPr>
            <a:r>
              <a:rPr lang="en-US" dirty="0"/>
              <a:t>Nonallergic rhinitis </a:t>
            </a:r>
            <a:r>
              <a:rPr lang="en-US" dirty="0" smtClean="0"/>
              <a:t>(e.g., </a:t>
            </a:r>
            <a:r>
              <a:rPr lang="en-US" dirty="0"/>
              <a:t>vasomotor rhinitis, rhinitis </a:t>
            </a:r>
            <a:r>
              <a:rPr lang="en-US" dirty="0" smtClean="0"/>
              <a:t>Medicamentosa, </a:t>
            </a:r>
            <a:r>
              <a:rPr lang="en-US" dirty="0"/>
              <a:t>cocaine abuse)</a:t>
            </a:r>
          </a:p>
          <a:p>
            <a:pPr marL="514350" indent="-514350">
              <a:buFont typeface="+mj-lt"/>
              <a:buAutoNum type="arabicPeriod"/>
            </a:pPr>
            <a:r>
              <a:rPr lang="en-US" dirty="0"/>
              <a:t>Defects in mucociliary clearance</a:t>
            </a:r>
          </a:p>
          <a:p>
            <a:pPr marL="514350" indent="-514350">
              <a:buFont typeface="+mj-lt"/>
              <a:buAutoNum type="arabicPeriod"/>
            </a:pPr>
            <a:r>
              <a:rPr lang="en-US" dirty="0"/>
              <a:t>Nasotracheal intubation</a:t>
            </a:r>
          </a:p>
          <a:p>
            <a:pPr marL="514350" indent="-514350">
              <a:buFont typeface="+mj-lt"/>
              <a:buAutoNum type="arabicPeriod"/>
            </a:pPr>
            <a:r>
              <a:rPr lang="en-US" dirty="0"/>
              <a:t>Nasogastric intubation</a:t>
            </a:r>
          </a:p>
          <a:p>
            <a:pPr marL="514350" indent="-514350">
              <a:buFont typeface="+mj-lt"/>
              <a:buAutoNum type="arabicPeriod"/>
            </a:pPr>
            <a:r>
              <a:rPr lang="en-US" dirty="0"/>
              <a:t>Hormonal </a:t>
            </a:r>
            <a:r>
              <a:rPr lang="en-US" dirty="0" smtClean="0"/>
              <a:t>(e.g., </a:t>
            </a:r>
            <a:r>
              <a:rPr lang="en-US" dirty="0"/>
              <a:t>puberty, pregnancy, oral contraception)</a:t>
            </a:r>
          </a:p>
          <a:p>
            <a:endParaRPr lang="en-US" dirty="0"/>
          </a:p>
        </p:txBody>
      </p:sp>
      <p:pic>
        <p:nvPicPr>
          <p:cNvPr id="4" name="Picture 3"/>
          <p:cNvPicPr>
            <a:picLocks noChangeAspect="1"/>
          </p:cNvPicPr>
          <p:nvPr/>
        </p:nvPicPr>
        <p:blipFill rotWithShape="1">
          <a:blip r:embed="rId2"/>
          <a:srcRect l="54739" t="34421" r="21306" b="20781"/>
          <a:stretch/>
        </p:blipFill>
        <p:spPr>
          <a:xfrm>
            <a:off x="7724632" y="2000747"/>
            <a:ext cx="3972047" cy="4176216"/>
          </a:xfrm>
          <a:prstGeom prst="rect">
            <a:avLst/>
          </a:prstGeom>
        </p:spPr>
      </p:pic>
    </p:spTree>
    <p:extLst>
      <p:ext uri="{BB962C8B-B14F-4D97-AF65-F5344CB8AC3E}">
        <p14:creationId xmlns:p14="http://schemas.microsoft.com/office/powerpoint/2010/main" val="3815234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1381" t="33624" r="17724" b="19985"/>
          <a:stretch/>
        </p:blipFill>
        <p:spPr>
          <a:xfrm>
            <a:off x="3002507" y="841612"/>
            <a:ext cx="6277970" cy="5299880"/>
          </a:xfrm>
          <a:prstGeom prst="rect">
            <a:avLst/>
          </a:prstGeom>
        </p:spPr>
      </p:pic>
    </p:spTree>
    <p:extLst>
      <p:ext uri="{BB962C8B-B14F-4D97-AF65-F5344CB8AC3E}">
        <p14:creationId xmlns:p14="http://schemas.microsoft.com/office/powerpoint/2010/main" val="756580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tx1"/>
                </a:solidFill>
              </a:rPr>
              <a:t>Predisposing factors to CRS</a:t>
            </a:r>
            <a:endParaRPr lang="en-US" dirty="0"/>
          </a:p>
        </p:txBody>
      </p:sp>
      <p:sp>
        <p:nvSpPr>
          <p:cNvPr id="3" name="Content Placeholder 2"/>
          <p:cNvSpPr>
            <a:spLocks noGrp="1"/>
          </p:cNvSpPr>
          <p:nvPr>
            <p:ph idx="1"/>
          </p:nvPr>
        </p:nvSpPr>
        <p:spPr>
          <a:xfrm>
            <a:off x="524301" y="1690688"/>
            <a:ext cx="10967114" cy="4351338"/>
          </a:xfrm>
        </p:spPr>
        <p:txBody>
          <a:bodyPr>
            <a:normAutofit fontScale="70000" lnSpcReduction="20000"/>
          </a:bodyPr>
          <a:lstStyle/>
          <a:p>
            <a:pPr marL="514350" indent="-514350">
              <a:buFont typeface="+mj-lt"/>
              <a:buAutoNum type="arabicPeriod" startAt="11"/>
            </a:pPr>
            <a:r>
              <a:rPr lang="en-US" dirty="0" smtClean="0"/>
              <a:t>Obstruction by tumor</a:t>
            </a:r>
          </a:p>
          <a:p>
            <a:pPr marL="514350" indent="-514350">
              <a:buFont typeface="+mj-lt"/>
              <a:buAutoNum type="arabicPeriod" startAt="11"/>
            </a:pPr>
            <a:r>
              <a:rPr lang="en-US" dirty="0" smtClean="0"/>
              <a:t>Immunologic disorders (e.g., common variable immunodeficiency, immunoglobulin A [IgA] deficiency, IgG subclass deficiency, AIDS)</a:t>
            </a:r>
          </a:p>
          <a:p>
            <a:pPr marL="514350" indent="-514350">
              <a:buFont typeface="+mj-lt"/>
              <a:buAutoNum type="arabicPeriod" startAt="11"/>
            </a:pPr>
            <a:r>
              <a:rPr lang="en-US" dirty="0" smtClean="0"/>
              <a:t>Cystic fibrosis</a:t>
            </a:r>
          </a:p>
          <a:p>
            <a:pPr marL="514350" indent="-514350">
              <a:buFont typeface="+mj-lt"/>
              <a:buAutoNum type="arabicPeriod" startAt="11"/>
            </a:pPr>
            <a:r>
              <a:rPr lang="en-US" dirty="0" smtClean="0"/>
              <a:t>Primary ciliary dyskinesia, Kartagener syndrome</a:t>
            </a:r>
          </a:p>
          <a:p>
            <a:pPr marL="514350" indent="-514350">
              <a:buFont typeface="+mj-lt"/>
              <a:buAutoNum type="arabicPeriod" startAt="11"/>
            </a:pPr>
            <a:r>
              <a:rPr lang="en-US" dirty="0" smtClean="0"/>
              <a:t>Wegener granulomatosis</a:t>
            </a:r>
          </a:p>
          <a:p>
            <a:pPr marL="514350" indent="-514350">
              <a:buFont typeface="+mj-lt"/>
              <a:buAutoNum type="arabicPeriod" startAt="11"/>
            </a:pPr>
            <a:r>
              <a:rPr lang="en-US" dirty="0" smtClean="0"/>
              <a:t>Repeated viral upper respiratory tract infections</a:t>
            </a:r>
          </a:p>
          <a:p>
            <a:pPr marL="514350" indent="-514350">
              <a:buFont typeface="+mj-lt"/>
              <a:buAutoNum type="arabicPeriod" startAt="11"/>
            </a:pPr>
            <a:r>
              <a:rPr lang="en-US" dirty="0" smtClean="0"/>
              <a:t>Smoking</a:t>
            </a:r>
          </a:p>
          <a:p>
            <a:pPr marL="514350" indent="-514350">
              <a:buFont typeface="+mj-lt"/>
              <a:buAutoNum type="arabicPeriod" startAt="11"/>
            </a:pPr>
            <a:r>
              <a:rPr lang="en-US" dirty="0" smtClean="0"/>
              <a:t>Environmental irritants and pollutants</a:t>
            </a:r>
          </a:p>
          <a:p>
            <a:pPr marL="514350" indent="-514350">
              <a:buFont typeface="+mj-lt"/>
              <a:buAutoNum type="arabicPeriod" startAt="11"/>
            </a:pPr>
            <a:r>
              <a:rPr lang="en-US" dirty="0" smtClean="0"/>
              <a:t>Gastroesophageal reflux disease (GERD). The reflux of gastric contents may play a contributing role in some cases of CRS; this relationship still needs to be better defined</a:t>
            </a:r>
          </a:p>
          <a:p>
            <a:pPr marL="514350" indent="-514350">
              <a:buFont typeface="+mj-lt"/>
              <a:buAutoNum type="arabicPeriod" startAt="11"/>
            </a:pPr>
            <a:r>
              <a:rPr lang="en-US" dirty="0" smtClean="0"/>
              <a:t>Periodontitis/significant dental disease</a:t>
            </a:r>
          </a:p>
          <a:p>
            <a:pPr marL="514350" indent="-514350">
              <a:buFont typeface="+mj-lt"/>
              <a:buAutoNum type="arabicPeriod" startAt="11"/>
            </a:pPr>
            <a:r>
              <a:rPr lang="en-US" dirty="0" smtClean="0"/>
              <a:t>Systemic diseases (</a:t>
            </a:r>
            <a:r>
              <a:rPr lang="en-US" dirty="0" err="1" smtClean="0"/>
              <a:t>ie</a:t>
            </a:r>
            <a:r>
              <a:rPr lang="en-US" dirty="0" smtClean="0"/>
              <a:t>, granulomatosis with </a:t>
            </a:r>
            <a:r>
              <a:rPr lang="en-US" dirty="0" err="1" smtClean="0"/>
              <a:t>polyangiitis</a:t>
            </a:r>
            <a:r>
              <a:rPr lang="en-US" dirty="0" smtClean="0"/>
              <a:t> (Wegener granulomatosis), </a:t>
            </a:r>
            <a:r>
              <a:rPr lang="en-US" dirty="0" err="1" smtClean="0"/>
              <a:t>Churg</a:t>
            </a:r>
            <a:r>
              <a:rPr lang="en-US" dirty="0" smtClean="0"/>
              <a:t>-Strauss vasculitis, sarcoidosis</a:t>
            </a:r>
          </a:p>
          <a:p>
            <a:endParaRPr lang="en-US" dirty="0"/>
          </a:p>
        </p:txBody>
      </p:sp>
    </p:spTree>
    <p:extLst>
      <p:ext uri="{BB962C8B-B14F-4D97-AF65-F5344CB8AC3E}">
        <p14:creationId xmlns:p14="http://schemas.microsoft.com/office/powerpoint/2010/main" val="2966263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4"/>
          <p:cNvSpPr>
            <a:spLocks noGrp="1"/>
          </p:cNvSpPr>
          <p:nvPr>
            <p:ph type="title"/>
          </p:nvPr>
        </p:nvSpPr>
        <p:spPr/>
        <p:txBody>
          <a:bodyPr/>
          <a:lstStyle/>
          <a:p>
            <a:r>
              <a:rPr lang="en-US" altLang="en-US" smtClean="0"/>
              <a:t>Physiology of the sinuses</a:t>
            </a:r>
          </a:p>
        </p:txBody>
      </p:sp>
      <p:pic>
        <p:nvPicPr>
          <p:cNvPr id="1024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64525" y="1844893"/>
            <a:ext cx="4716843" cy="4170976"/>
          </a:xfrm>
          <a:noFill/>
        </p:spPr>
      </p:pic>
      <p:sp>
        <p:nvSpPr>
          <p:cNvPr id="10246" name="Content Placeholder 7"/>
          <p:cNvSpPr>
            <a:spLocks noGrp="1"/>
          </p:cNvSpPr>
          <p:nvPr>
            <p:ph sz="quarter" idx="4"/>
          </p:nvPr>
        </p:nvSpPr>
        <p:spPr>
          <a:xfrm>
            <a:off x="6172199" y="2505075"/>
            <a:ext cx="5755943" cy="3684588"/>
          </a:xfrm>
        </p:spPr>
        <p:txBody>
          <a:bodyPr/>
          <a:lstStyle/>
          <a:p>
            <a:r>
              <a:rPr lang="en-US" altLang="en-US" dirty="0" smtClean="0"/>
              <a:t>Functions of the sinuses</a:t>
            </a:r>
          </a:p>
          <a:p>
            <a:r>
              <a:rPr lang="en-US" altLang="en-US" dirty="0" smtClean="0"/>
              <a:t>Normal cellular component , mucosa</a:t>
            </a:r>
          </a:p>
          <a:p>
            <a:r>
              <a:rPr lang="en-US" altLang="en-US" dirty="0" smtClean="0"/>
              <a:t>Cilia  ( PH , mechanical , thermal)</a:t>
            </a:r>
          </a:p>
          <a:p>
            <a:r>
              <a:rPr lang="en-US" altLang="en-US" dirty="0" smtClean="0"/>
              <a:t>Mucus secreting goblet cells</a:t>
            </a:r>
          </a:p>
          <a:p>
            <a:r>
              <a:rPr lang="en-US" altLang="en-US" dirty="0" smtClean="0"/>
              <a:t>Basal cells</a:t>
            </a:r>
          </a:p>
        </p:txBody>
      </p:sp>
    </p:spTree>
    <p:extLst>
      <p:ext uri="{BB962C8B-B14F-4D97-AF65-F5344CB8AC3E}">
        <p14:creationId xmlns:p14="http://schemas.microsoft.com/office/powerpoint/2010/main" val="45075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DE71F5D498A7468AA2A262088F09E7" ma:contentTypeVersion="0" ma:contentTypeDescription="Create a new document." ma:contentTypeScope="" ma:versionID="7c9094f9616c984d2365d1c3e2dcdf9f">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333EF77-434B-4619-AB66-DC78D03DFD3E}"/>
</file>

<file path=customXml/itemProps2.xml><?xml version="1.0" encoding="utf-8"?>
<ds:datastoreItem xmlns:ds="http://schemas.openxmlformats.org/officeDocument/2006/customXml" ds:itemID="{5524427C-182E-4E36-BFBB-517FB22D48B0}"/>
</file>

<file path=customXml/itemProps3.xml><?xml version="1.0" encoding="utf-8"?>
<ds:datastoreItem xmlns:ds="http://schemas.openxmlformats.org/officeDocument/2006/customXml" ds:itemID="{09D8EE5B-770F-4F8B-B265-3A49F17DF427}"/>
</file>

<file path=docProps/app.xml><?xml version="1.0" encoding="utf-8"?>
<Properties xmlns="http://schemas.openxmlformats.org/officeDocument/2006/extended-properties" xmlns:vt="http://schemas.openxmlformats.org/officeDocument/2006/docPropsVTypes">
  <TotalTime>672</TotalTime>
  <Words>1624</Words>
  <Application>Microsoft Office PowerPoint</Application>
  <PresentationFormat>Widescreen</PresentationFormat>
  <Paragraphs>280</Paragraphs>
  <Slides>48</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48</vt:i4>
      </vt:variant>
    </vt:vector>
  </HeadingPairs>
  <TitlesOfParts>
    <vt:vector size="62" baseType="lpstr">
      <vt:lpstr>Aharoni</vt:lpstr>
      <vt:lpstr>Algerian</vt:lpstr>
      <vt:lpstr>Angsana New</vt:lpstr>
      <vt:lpstr>Arial</vt:lpstr>
      <vt:lpstr>Calibri</vt:lpstr>
      <vt:lpstr>Calibri Light</vt:lpstr>
      <vt:lpstr>Century Schoolbook</vt:lpstr>
      <vt:lpstr>Playfair Display</vt:lpstr>
      <vt:lpstr>Times New Roman</vt:lpstr>
      <vt:lpstr>Vrinda</vt:lpstr>
      <vt:lpstr>Wingdings</vt:lpstr>
      <vt:lpstr>Wingdings 2</vt:lpstr>
      <vt:lpstr>Wingdings 3</vt:lpstr>
      <vt:lpstr>Office Theme</vt:lpstr>
      <vt:lpstr>Chronic Rhinosinusitis (CRS) Nasal polyps &amp; Fungal RS</vt:lpstr>
      <vt:lpstr>Classification </vt:lpstr>
      <vt:lpstr>Other classification of Chronic Rhinosinusitis</vt:lpstr>
      <vt:lpstr>Epidemiology </vt:lpstr>
      <vt:lpstr>Predisposing factors to CRS</vt:lpstr>
      <vt:lpstr>Predisposing factors to CRS</vt:lpstr>
      <vt:lpstr>PowerPoint Presentation</vt:lpstr>
      <vt:lpstr>Predisposing factors to CRS</vt:lpstr>
      <vt:lpstr>Physiology of the sinuses</vt:lpstr>
      <vt:lpstr>PowerPoint Presentation</vt:lpstr>
      <vt:lpstr>Pathophysiology of CRS </vt:lpstr>
      <vt:lpstr>Approach to CRS</vt:lpstr>
      <vt:lpstr>Clinical picture </vt:lpstr>
      <vt:lpstr>Diagnosis </vt:lpstr>
      <vt:lpstr>Physical examination</vt:lpstr>
      <vt:lpstr>Plain Films</vt:lpstr>
      <vt:lpstr>CT scans</vt:lpstr>
      <vt:lpstr>MRI</vt:lpstr>
      <vt:lpstr>Cultures and biopsies</vt:lpstr>
      <vt:lpstr>Management</vt:lpstr>
      <vt:lpstr>Nasal douching (saline irrigation)</vt:lpstr>
      <vt:lpstr>Corticosteroids </vt:lpstr>
      <vt:lpstr>Antimicrobial therapy</vt:lpstr>
      <vt:lpstr>Decongestants</vt:lpstr>
      <vt:lpstr>Surgical Treatment  of Chronic Rhinosinusitis</vt:lpstr>
      <vt:lpstr>Extent of surgery</vt:lpstr>
      <vt:lpstr>Complications of CRS</vt:lpstr>
      <vt:lpstr>Nasal polyps</vt:lpstr>
      <vt:lpstr>PowerPoint Presentation</vt:lpstr>
      <vt:lpstr>PowerPoint Presentation</vt:lpstr>
      <vt:lpstr>Theories of pathogenesis </vt:lpstr>
      <vt:lpstr>Classification </vt:lpstr>
      <vt:lpstr>Antrochoanal polyp</vt:lpstr>
      <vt:lpstr>Ethmoid polyps</vt:lpstr>
      <vt:lpstr>Clinical presentation</vt:lpstr>
      <vt:lpstr>Physical exam </vt:lpstr>
      <vt:lpstr>Diagnosis </vt:lpstr>
      <vt:lpstr>Management ethmoidal polyps </vt:lpstr>
      <vt:lpstr>Management Antrochoanal polyps </vt:lpstr>
      <vt:lpstr>PowerPoint Presentation</vt:lpstr>
      <vt:lpstr>Fungal sinusitis</vt:lpstr>
      <vt:lpstr>Classification of Infection</vt:lpstr>
      <vt:lpstr>Sinus Fungal Ball </vt:lpstr>
      <vt:lpstr>Allergic Fungal Rhinosinusitis (AFRS)</vt:lpstr>
      <vt:lpstr>Diagnostic criteria of AFRS </vt:lpstr>
      <vt:lpstr>PowerPoint Presentation</vt:lpstr>
      <vt:lpstr>Acute fulminant Invasive Fungal Rhinosinusitis</vt:lpstr>
      <vt:lpstr>Thank you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Chronic Rhinosinusitis (CRS)</dc:title>
  <dc:creator>User</dc:creator>
  <cp:lastModifiedBy>User</cp:lastModifiedBy>
  <cp:revision>21</cp:revision>
  <dcterms:created xsi:type="dcterms:W3CDTF">2019-07-21T21:23:47Z</dcterms:created>
  <dcterms:modified xsi:type="dcterms:W3CDTF">2019-07-25T08:13:51Z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0x01010095DE71F5D498A7468AA2A262088F09E7</vt:lpwstr>
  </property>
</Properties>
</file>