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  <Override PartName="/ppt/media/image1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2F2B20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2F2B20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2F2B20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2F2B20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2F2B20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2F2B20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2F2B20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2F2B20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2F2B20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2F2B20"/>
        </a:fontRef>
        <a:srgbClr val="2F2B2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1E0D6"/>
          </a:solidFill>
        </a:fill>
      </a:tcStyle>
    </a:wholeTbl>
    <a:band2H>
      <a:tcTxStyle b="def" i="def"/>
      <a:tcStyle>
        <a:tcBdr/>
        <a:fill>
          <a:solidFill>
            <a:srgbClr val="F1F0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2F2B20"/>
        </a:fontRef>
        <a:srgbClr val="2F2B2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EECD3"/>
          </a:solidFill>
        </a:fill>
      </a:tcStyle>
    </a:wholeTbl>
    <a:band2H>
      <a:tcTxStyle b="def" i="def"/>
      <a:tcStyle>
        <a:tcBdr/>
        <a:fill>
          <a:solidFill>
            <a:srgbClr val="F7F6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2F2B20"/>
        </a:fontRef>
        <a:srgbClr val="2F2B2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4DFD9"/>
          </a:solidFill>
        </a:fill>
      </a:tcStyle>
    </a:wholeTbl>
    <a:band2H>
      <a:tcTxStyle b="def" i="def"/>
      <a:tcStyle>
        <a:tcBdr/>
        <a:fill>
          <a:solidFill>
            <a:srgbClr val="F2F0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2F2B20"/>
        </a:fontRef>
        <a:srgbClr val="2F2B2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7E7E7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2F2B20"/>
        </a:fontRef>
        <a:srgbClr val="2F2B2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2F2B20"/>
              </a:solidFill>
              <a:prstDash val="solid"/>
              <a:round/>
            </a:ln>
          </a:top>
          <a:bottom>
            <a:ln w="254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2F2B20"/>
              </a:solidFill>
              <a:prstDash val="solid"/>
              <a:round/>
            </a:ln>
          </a:top>
          <a:bottom>
            <a:ln w="254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2F2B20"/>
        </a:fontRef>
        <a:srgbClr val="2F2B2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CCBCB"/>
          </a:solidFill>
        </a:fill>
      </a:tcStyle>
    </a:wholeTbl>
    <a:band2H>
      <a:tcTxStyle b="def" i="def"/>
      <a:tcStyle>
        <a:tcBdr/>
        <a:fill>
          <a:solidFill>
            <a:srgbClr val="E7E7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F2B2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F2B2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2F2B2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2F2B20"/>
        </a:fontRef>
        <a:srgbClr val="2F2B20"/>
      </a:tcTxStyle>
      <a:tcStyle>
        <a:tcBdr>
          <a:left>
            <a:ln w="12700" cap="flat">
              <a:solidFill>
                <a:srgbClr val="2F2B20"/>
              </a:solidFill>
              <a:prstDash val="solid"/>
              <a:round/>
            </a:ln>
          </a:left>
          <a:right>
            <a:ln w="12700" cap="flat">
              <a:solidFill>
                <a:srgbClr val="2F2B20"/>
              </a:solidFill>
              <a:prstDash val="solid"/>
              <a:round/>
            </a:ln>
          </a:right>
          <a:top>
            <a:ln w="12700" cap="flat">
              <a:solidFill>
                <a:srgbClr val="2F2B20"/>
              </a:solidFill>
              <a:prstDash val="solid"/>
              <a:round/>
            </a:ln>
          </a:top>
          <a:bottom>
            <a:ln w="127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solidFill>
                <a:srgbClr val="2F2B20"/>
              </a:solidFill>
              <a:prstDash val="solid"/>
              <a:round/>
            </a:ln>
          </a:insideH>
          <a:insideV>
            <a:ln w="12700" cap="flat">
              <a:solidFill>
                <a:srgbClr val="2F2B20"/>
              </a:solidFill>
              <a:prstDash val="solid"/>
              <a:round/>
            </a:ln>
          </a:insideV>
        </a:tcBdr>
        <a:fill>
          <a:solidFill>
            <a:srgbClr val="2F2B2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2F2B20"/>
        </a:fontRef>
        <a:srgbClr val="2F2B20"/>
      </a:tcTxStyle>
      <a:tcStyle>
        <a:tcBdr>
          <a:left>
            <a:ln w="12700" cap="flat">
              <a:solidFill>
                <a:srgbClr val="2F2B20"/>
              </a:solidFill>
              <a:prstDash val="solid"/>
              <a:round/>
            </a:ln>
          </a:left>
          <a:right>
            <a:ln w="12700" cap="flat">
              <a:solidFill>
                <a:srgbClr val="2F2B20"/>
              </a:solidFill>
              <a:prstDash val="solid"/>
              <a:round/>
            </a:ln>
          </a:right>
          <a:top>
            <a:ln w="12700" cap="flat">
              <a:solidFill>
                <a:srgbClr val="2F2B20"/>
              </a:solidFill>
              <a:prstDash val="solid"/>
              <a:round/>
            </a:ln>
          </a:top>
          <a:bottom>
            <a:ln w="127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solidFill>
                <a:srgbClr val="2F2B20"/>
              </a:solidFill>
              <a:prstDash val="solid"/>
              <a:round/>
            </a:ln>
          </a:insideH>
          <a:insideV>
            <a:ln w="12700" cap="flat">
              <a:solidFill>
                <a:srgbClr val="2F2B20"/>
              </a:solidFill>
              <a:prstDash val="solid"/>
              <a:round/>
            </a:ln>
          </a:insideV>
        </a:tcBdr>
        <a:fill>
          <a:solidFill>
            <a:srgbClr val="2F2B20">
              <a:alpha val="20000"/>
            </a:srgbClr>
          </a:solidFill>
        </a:fill>
      </a:tcStyle>
    </a:firstCol>
    <a:lastRow>
      <a:tcTxStyle b="on" i="off">
        <a:fontRef idx="major">
          <a:srgbClr val="2F2B20"/>
        </a:fontRef>
        <a:srgbClr val="2F2B20"/>
      </a:tcTxStyle>
      <a:tcStyle>
        <a:tcBdr>
          <a:left>
            <a:ln w="12700" cap="flat">
              <a:solidFill>
                <a:srgbClr val="2F2B20"/>
              </a:solidFill>
              <a:prstDash val="solid"/>
              <a:round/>
            </a:ln>
          </a:left>
          <a:right>
            <a:ln w="12700" cap="flat">
              <a:solidFill>
                <a:srgbClr val="2F2B20"/>
              </a:solidFill>
              <a:prstDash val="solid"/>
              <a:round/>
            </a:ln>
          </a:right>
          <a:top>
            <a:ln w="50800" cap="flat">
              <a:solidFill>
                <a:srgbClr val="2F2B20"/>
              </a:solidFill>
              <a:prstDash val="solid"/>
              <a:round/>
            </a:ln>
          </a:top>
          <a:bottom>
            <a:ln w="127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solidFill>
                <a:srgbClr val="2F2B20"/>
              </a:solidFill>
              <a:prstDash val="solid"/>
              <a:round/>
            </a:ln>
          </a:insideH>
          <a:insideV>
            <a:ln w="12700" cap="flat">
              <a:solidFill>
                <a:srgbClr val="2F2B2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2F2B20"/>
        </a:fontRef>
        <a:srgbClr val="2F2B20"/>
      </a:tcTxStyle>
      <a:tcStyle>
        <a:tcBdr>
          <a:left>
            <a:ln w="12700" cap="flat">
              <a:solidFill>
                <a:srgbClr val="2F2B20"/>
              </a:solidFill>
              <a:prstDash val="solid"/>
              <a:round/>
            </a:ln>
          </a:left>
          <a:right>
            <a:ln w="12700" cap="flat">
              <a:solidFill>
                <a:srgbClr val="2F2B20"/>
              </a:solidFill>
              <a:prstDash val="solid"/>
              <a:round/>
            </a:ln>
          </a:right>
          <a:top>
            <a:ln w="12700" cap="flat">
              <a:solidFill>
                <a:srgbClr val="2F2B20"/>
              </a:solidFill>
              <a:prstDash val="solid"/>
              <a:round/>
            </a:ln>
          </a:top>
          <a:bottom>
            <a:ln w="25400" cap="flat">
              <a:solidFill>
                <a:srgbClr val="2F2B20"/>
              </a:solidFill>
              <a:prstDash val="solid"/>
              <a:round/>
            </a:ln>
          </a:bottom>
          <a:insideH>
            <a:ln w="12700" cap="flat">
              <a:solidFill>
                <a:srgbClr val="2F2B20"/>
              </a:solidFill>
              <a:prstDash val="solid"/>
              <a:round/>
            </a:ln>
          </a:insideH>
          <a:insideV>
            <a:ln w="12700" cap="flat">
              <a:solidFill>
                <a:srgbClr val="2F2B2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Relationship Id="rId37" Type="http://schemas.openxmlformats.org/officeDocument/2006/relationships/slide" Target="slides/slide30.xml"/><Relationship Id="rId38" Type="http://schemas.openxmlformats.org/officeDocument/2006/relationships/slide" Target="slides/slide31.xml"/><Relationship Id="rId39" Type="http://schemas.openxmlformats.org/officeDocument/2006/relationships/slide" Target="slides/slide32.xml"/><Relationship Id="rId40" Type="http://schemas.openxmlformats.org/officeDocument/2006/relationships/slide" Target="slides/slide33.xml"/><Relationship Id="rId41" Type="http://schemas.openxmlformats.org/officeDocument/2006/relationships/slide" Target="slides/slide34.xml"/><Relationship Id="rId42" Type="http://schemas.openxmlformats.org/officeDocument/2006/relationships/slide" Target="slides/slide35.xml"/><Relationship Id="rId43" Type="http://schemas.openxmlformats.org/officeDocument/2006/relationships/slide" Target="slides/slide3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39" name="Shape 13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4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BJECT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/>
          <p:nvPr>
            <p:ph type="title"/>
          </p:nvPr>
        </p:nvSpPr>
        <p:spPr>
          <a:xfrm>
            <a:off x="406401" y="5495544"/>
            <a:ext cx="10363201" cy="594361"/>
          </a:xfrm>
          <a:prstGeom prst="rect">
            <a:avLst/>
          </a:prstGeom>
        </p:spPr>
        <p:txBody>
          <a:bodyPr anchor="b"/>
          <a:lstStyle>
            <a:lvl1pPr algn="ctr">
              <a:defRPr sz="2200"/>
            </a:lvl1pPr>
          </a:lstStyle>
          <a:p>
            <a:pPr/>
            <a:r>
              <a:t>Title Text</a:t>
            </a:r>
          </a:p>
        </p:txBody>
      </p:sp>
      <p:sp>
        <p:nvSpPr>
          <p:cNvPr id="102" name="Body Level One…"/>
          <p:cNvSpPr txBox="1"/>
          <p:nvPr>
            <p:ph type="body" sz="quarter" idx="1"/>
          </p:nvPr>
        </p:nvSpPr>
        <p:spPr>
          <a:xfrm>
            <a:off x="406400" y="6096000"/>
            <a:ext cx="10363201" cy="609600"/>
          </a:xfrm>
          <a:prstGeom prst="rect">
            <a:avLst/>
          </a:prstGeom>
        </p:spPr>
        <p:txBody>
          <a:bodyPr/>
          <a:lstStyle>
            <a:lvl1pPr marL="228600" indent="0" algn="ctr">
              <a:buClrTx/>
              <a:buSzTx/>
              <a:buFontTx/>
              <a:buNone/>
              <a:defRPr sz="1600"/>
            </a:lvl1pPr>
            <a:lvl2pPr marL="228600" indent="457200" algn="ctr">
              <a:buClrTx/>
              <a:buSzTx/>
              <a:buFontTx/>
              <a:buNone/>
              <a:defRPr sz="1600"/>
            </a:lvl2pPr>
            <a:lvl3pPr marL="228600" indent="914400" algn="ctr">
              <a:buClrTx/>
              <a:buSzTx/>
              <a:buFontTx/>
              <a:buNone/>
              <a:defRPr sz="1600"/>
            </a:lvl3pPr>
            <a:lvl4pPr marL="228600" indent="1371600" algn="ctr">
              <a:buClrTx/>
              <a:buSzTx/>
              <a:buFontTx/>
              <a:buNone/>
              <a:defRPr sz="1600"/>
            </a:lvl4pPr>
            <a:lvl5pPr marL="228600" indent="1828800" algn="ctr">
              <a:buClrTx/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Google Shape;71;p62"/>
          <p:cNvSpPr txBox="1"/>
          <p:nvPr>
            <p:ph type="body" idx="21"/>
          </p:nvPr>
        </p:nvSpPr>
        <p:spPr>
          <a:xfrm>
            <a:off x="406400" y="380999"/>
            <a:ext cx="10363200" cy="4942842"/>
          </a:xfrm>
          <a:prstGeom prst="rect">
            <a:avLst/>
          </a:prstGeom>
        </p:spPr>
        <p:txBody>
          <a:bodyPr/>
          <a:lstStyle/>
          <a:p>
            <a:pPr rtl="0">
              <a:defRPr/>
            </a:pPr>
          </a:p>
        </p:txBody>
      </p:sp>
      <p:sp>
        <p:nvSpPr>
          <p:cNvPr id="10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_WITH_CAPTIO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Text"/>
          <p:cNvSpPr txBox="1"/>
          <p:nvPr>
            <p:ph type="title"/>
          </p:nvPr>
        </p:nvSpPr>
        <p:spPr>
          <a:xfrm>
            <a:off x="402336" y="5495278"/>
            <a:ext cx="10363201" cy="594627"/>
          </a:xfrm>
          <a:prstGeom prst="rect">
            <a:avLst/>
          </a:prstGeom>
        </p:spPr>
        <p:txBody>
          <a:bodyPr anchor="b"/>
          <a:lstStyle>
            <a:lvl1pPr algn="ctr">
              <a:defRPr sz="2200"/>
            </a:lvl1pPr>
          </a:lstStyle>
          <a:p>
            <a:pPr/>
            <a:r>
              <a:t>Title Text</a:t>
            </a:r>
          </a:p>
        </p:txBody>
      </p:sp>
      <p:sp>
        <p:nvSpPr>
          <p:cNvPr id="112" name="Google Shape;74;p63"/>
          <p:cNvSpPr/>
          <p:nvPr>
            <p:ph type="pic" idx="21"/>
          </p:nvPr>
        </p:nvSpPr>
        <p:spPr>
          <a:xfrm>
            <a:off x="0" y="0"/>
            <a:ext cx="11277600" cy="5486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13" name="Body Level One…"/>
          <p:cNvSpPr txBox="1"/>
          <p:nvPr>
            <p:ph type="body" sz="quarter" idx="1"/>
          </p:nvPr>
        </p:nvSpPr>
        <p:spPr>
          <a:xfrm>
            <a:off x="402336" y="6096000"/>
            <a:ext cx="10363201" cy="612649"/>
          </a:xfrm>
          <a:prstGeom prst="rect">
            <a:avLst/>
          </a:prstGeom>
        </p:spPr>
        <p:txBody>
          <a:bodyPr/>
          <a:lstStyle>
            <a:lvl1pPr marL="228600" indent="0" algn="ctr">
              <a:buClrTx/>
              <a:buSzTx/>
              <a:buFontTx/>
              <a:buNone/>
              <a:defRPr sz="1600"/>
            </a:lvl1pPr>
            <a:lvl2pPr marL="228600" indent="457200" algn="ctr">
              <a:buClrTx/>
              <a:buSzTx/>
              <a:buFontTx/>
              <a:buNone/>
              <a:defRPr sz="1600"/>
            </a:lvl2pPr>
            <a:lvl3pPr marL="228600" indent="914400" algn="ctr">
              <a:buClrTx/>
              <a:buSzTx/>
              <a:buFontTx/>
              <a:buNone/>
              <a:defRPr sz="1600"/>
            </a:lvl3pPr>
            <a:lvl4pPr marL="228600" indent="1371600" algn="ctr">
              <a:buClrTx/>
              <a:buSzTx/>
              <a:buFontTx/>
              <a:buNone/>
              <a:defRPr sz="1600"/>
            </a:lvl4pPr>
            <a:lvl5pPr marL="228600" indent="1828800" algn="ctr">
              <a:buClrTx/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2" name="Body Level One…"/>
          <p:cNvSpPr txBox="1"/>
          <p:nvPr>
            <p:ph type="body" idx="1"/>
          </p:nvPr>
        </p:nvSpPr>
        <p:spPr>
          <a:xfrm rot="5400000">
            <a:off x="3289300" y="-1079500"/>
            <a:ext cx="4800600" cy="101600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ERTICAL_TITLE_AND_VERTICAL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Text"/>
          <p:cNvSpPr txBox="1"/>
          <p:nvPr>
            <p:ph type="title"/>
          </p:nvPr>
        </p:nvSpPr>
        <p:spPr>
          <a:xfrm rot="5400000">
            <a:off x="7081838" y="2032001"/>
            <a:ext cx="5851526" cy="2336801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31" name="Body Level One…"/>
          <p:cNvSpPr txBox="1"/>
          <p:nvPr>
            <p:ph type="body" idx="1"/>
          </p:nvPr>
        </p:nvSpPr>
        <p:spPr>
          <a:xfrm rot="5400000">
            <a:off x="1697038" y="-812799"/>
            <a:ext cx="5851526" cy="8026401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JEC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3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 lIns="0" tIns="0" rIns="0" bIns="0"/>
          <a:lstStyle>
            <a:lvl1pPr>
              <a:defRPr sz="2800">
                <a:solidFill>
                  <a:srgbClr val="90C22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8C8B8A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8C8B8A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itle Text"/>
          <p:cNvSpPr txBox="1"/>
          <p:nvPr>
            <p:ph type="title"/>
          </p:nvPr>
        </p:nvSpPr>
        <p:spPr>
          <a:xfrm>
            <a:off x="914400" y="1905000"/>
            <a:ext cx="10058400" cy="2593976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pPr/>
            <a:r>
              <a:t>Title Text</a:t>
            </a:r>
          </a:p>
        </p:txBody>
      </p:sp>
      <p:sp>
        <p:nvSpPr>
          <p:cNvPr id="47" name="Body Level One…"/>
          <p:cNvSpPr txBox="1"/>
          <p:nvPr>
            <p:ph type="body" sz="quarter" idx="1"/>
          </p:nvPr>
        </p:nvSpPr>
        <p:spPr>
          <a:xfrm>
            <a:off x="914400" y="4572000"/>
            <a:ext cx="8615681" cy="1066800"/>
          </a:xfrm>
          <a:prstGeom prst="rect">
            <a:avLst/>
          </a:prstGeom>
        </p:spPr>
        <p:txBody>
          <a:bodyPr/>
          <a:lstStyle>
            <a:lvl1pPr marL="368300" indent="-2794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1pPr>
            <a:lvl2pPr marL="368300" indent="1905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2pPr>
            <a:lvl3pPr marL="368300" indent="6604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3pPr>
            <a:lvl4pPr marL="368300" indent="11303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4pPr>
            <a:lvl5pPr marL="368300" indent="16002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Text"/>
          <p:cNvSpPr txBox="1"/>
          <p:nvPr>
            <p:ph type="title"/>
          </p:nvPr>
        </p:nvSpPr>
        <p:spPr>
          <a:xfrm>
            <a:off x="963085" y="5486400"/>
            <a:ext cx="10212917" cy="1168400"/>
          </a:xfrm>
          <a:prstGeom prst="rect">
            <a:avLst/>
          </a:prstGeom>
        </p:spPr>
        <p:txBody>
          <a:bodyPr anchor="t"/>
          <a:lstStyle>
            <a:lvl1pPr>
              <a:defRPr sz="3600"/>
            </a:lvl1pPr>
          </a:lstStyle>
          <a:p>
            <a:pPr/>
            <a:r>
              <a:t>Title Text</a:t>
            </a:r>
          </a:p>
        </p:txBody>
      </p:sp>
      <p:sp>
        <p:nvSpPr>
          <p:cNvPr id="56" name="Body Level One…"/>
          <p:cNvSpPr txBox="1"/>
          <p:nvPr>
            <p:ph type="body" sz="quarter" idx="1"/>
          </p:nvPr>
        </p:nvSpPr>
        <p:spPr>
          <a:xfrm>
            <a:off x="963085" y="3852862"/>
            <a:ext cx="8180917" cy="1633539"/>
          </a:xfrm>
          <a:prstGeom prst="rect">
            <a:avLst/>
          </a:prstGeom>
        </p:spPr>
        <p:txBody>
          <a:bodyPr anchor="b"/>
          <a:lstStyle>
            <a:lvl1pPr marL="228600" indent="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1pPr>
            <a:lvl2pPr marL="228600" indent="4572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2pPr>
            <a:lvl3pPr marL="228600" indent="9144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3pPr>
            <a:lvl4pPr marL="228600" indent="13716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4pPr>
            <a:lvl5pPr marL="228600" indent="1828800">
              <a:spcBef>
                <a:spcPts val="400"/>
              </a:spcBef>
              <a:buClrTx/>
              <a:buSzTx/>
              <a:buFontTx/>
              <a:buNone/>
              <a:defRPr sz="2000">
                <a:solidFill>
                  <a:srgbClr val="8C8B8A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_OBJE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5" name="Body Level One…"/>
          <p:cNvSpPr txBox="1"/>
          <p:nvPr>
            <p:ph type="body" sz="half" idx="1"/>
          </p:nvPr>
        </p:nvSpPr>
        <p:spPr>
          <a:xfrm>
            <a:off x="609600" y="1536191"/>
            <a:ext cx="4876800" cy="4590290"/>
          </a:xfrm>
          <a:prstGeom prst="rect">
            <a:avLst/>
          </a:prstGeom>
        </p:spPr>
        <p:txBody>
          <a:bodyPr/>
          <a:lstStyle>
            <a:lvl1pPr indent="-406400">
              <a:spcBef>
                <a:spcPts val="500"/>
              </a:spcBef>
              <a:buSzPts val="2800"/>
              <a:defRPr sz="2800"/>
            </a:lvl1pPr>
            <a:lvl2pPr marL="977900" indent="-444500">
              <a:spcBef>
                <a:spcPts val="500"/>
              </a:spcBef>
              <a:buSzPts val="2800"/>
              <a:defRPr sz="2800"/>
            </a:lvl2pPr>
            <a:lvl3pPr marL="1513839" indent="-497839">
              <a:spcBef>
                <a:spcPts val="500"/>
              </a:spcBef>
              <a:buSzPts val="2800"/>
              <a:defRPr sz="2800"/>
            </a:lvl3pPr>
            <a:lvl4pPr marL="2019300" indent="-533400">
              <a:spcBef>
                <a:spcPts val="500"/>
              </a:spcBef>
              <a:buSzPts val="2800"/>
              <a:defRPr sz="2800"/>
            </a:lvl4pPr>
            <a:lvl5pPr marL="2476500" indent="-533400">
              <a:spcBef>
                <a:spcPts val="500"/>
              </a:spcBef>
              <a:buSzPts val="2800"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6" name="Google Shape;43;p58"/>
          <p:cNvSpPr txBox="1"/>
          <p:nvPr>
            <p:ph type="body" sz="half" idx="21"/>
          </p:nvPr>
        </p:nvSpPr>
        <p:spPr>
          <a:xfrm>
            <a:off x="5892800" y="1536191"/>
            <a:ext cx="4876800" cy="4590290"/>
          </a:xfrm>
          <a:prstGeom prst="rect">
            <a:avLst/>
          </a:prstGeom>
        </p:spPr>
        <p:txBody>
          <a:bodyPr/>
          <a:lstStyle/>
          <a:p>
            <a:pPr indent="-406400" rtl="0">
              <a:spcBef>
                <a:spcPts val="500"/>
              </a:spcBef>
              <a:buSzPts val="2800"/>
              <a:defRPr sz="2800"/>
            </a:pPr>
          </a:p>
        </p:txBody>
      </p:sp>
      <p:sp>
        <p:nvSpPr>
          <p:cNvPr id="6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_OBJECT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5" name="Body Level One…"/>
          <p:cNvSpPr txBox="1"/>
          <p:nvPr>
            <p:ph type="body" sz="quarter" idx="1"/>
          </p:nvPr>
        </p:nvSpPr>
        <p:spPr>
          <a:xfrm>
            <a:off x="609600" y="1535112"/>
            <a:ext cx="4876800" cy="639763"/>
          </a:xfrm>
          <a:prstGeom prst="rect">
            <a:avLst/>
          </a:prstGeom>
        </p:spPr>
        <p:txBody>
          <a:bodyPr anchor="b"/>
          <a:lstStyle>
            <a:lvl1pPr marL="228600" indent="0" algn="ctr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lvl1pPr>
            <a:lvl2pPr marL="228600" indent="457200" algn="ctr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lvl2pPr>
            <a:lvl3pPr marL="228600" indent="914400" algn="ctr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lvl3pPr>
            <a:lvl4pPr marL="228600" indent="1371600" algn="ctr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lvl4pPr>
            <a:lvl5pPr marL="228600" indent="1828800" algn="ctr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Google Shape;50;p59"/>
          <p:cNvSpPr txBox="1"/>
          <p:nvPr>
            <p:ph type="body" sz="half" idx="21"/>
          </p:nvPr>
        </p:nvSpPr>
        <p:spPr>
          <a:xfrm>
            <a:off x="609600" y="2174875"/>
            <a:ext cx="4876800" cy="3951288"/>
          </a:xfrm>
          <a:prstGeom prst="rect">
            <a:avLst/>
          </a:prstGeom>
        </p:spPr>
        <p:txBody>
          <a:bodyPr/>
          <a:lstStyle/>
          <a:p>
            <a:pPr indent="-381000" rtl="0">
              <a:spcBef>
                <a:spcPts val="400"/>
              </a:spcBef>
              <a:buSzPts val="2400"/>
              <a:defRPr sz="2400"/>
            </a:pPr>
          </a:p>
        </p:txBody>
      </p:sp>
      <p:sp>
        <p:nvSpPr>
          <p:cNvPr id="77" name="Google Shape;51;p59"/>
          <p:cNvSpPr txBox="1"/>
          <p:nvPr>
            <p:ph type="body" sz="quarter" idx="22"/>
          </p:nvPr>
        </p:nvSpPr>
        <p:spPr>
          <a:xfrm>
            <a:off x="5892800" y="1535112"/>
            <a:ext cx="4876800" cy="639763"/>
          </a:xfrm>
          <a:prstGeom prst="rect">
            <a:avLst/>
          </a:prstGeom>
        </p:spPr>
        <p:txBody>
          <a:bodyPr anchor="b"/>
          <a:lstStyle/>
          <a:p>
            <a:pPr marL="228600" indent="0" algn="ctr" rtl="0">
              <a:spcBef>
                <a:spcPts val="400"/>
              </a:spcBef>
              <a:buClrTx/>
              <a:buSzTx/>
              <a:buFontTx/>
              <a:buNone/>
              <a:defRPr b="1" sz="2000">
                <a:solidFill>
                  <a:srgbClr val="675E47"/>
                </a:solidFill>
              </a:defRPr>
            </a:pPr>
          </a:p>
        </p:txBody>
      </p:sp>
      <p:sp>
        <p:nvSpPr>
          <p:cNvPr id="78" name="Google Shape;52;p59"/>
          <p:cNvSpPr txBox="1"/>
          <p:nvPr>
            <p:ph type="body" sz="half" idx="23"/>
          </p:nvPr>
        </p:nvSpPr>
        <p:spPr>
          <a:xfrm>
            <a:off x="5892800" y="2174875"/>
            <a:ext cx="4876800" cy="3951288"/>
          </a:xfrm>
          <a:prstGeom prst="rect">
            <a:avLst/>
          </a:prstGeom>
        </p:spPr>
        <p:txBody>
          <a:bodyPr/>
          <a:lstStyle/>
          <a:p>
            <a:pPr indent="-381000" rtl="0">
              <a:spcBef>
                <a:spcPts val="400"/>
              </a:spcBef>
              <a:buSzPts val="2400"/>
              <a:defRPr sz="2400"/>
            </a:pPr>
          </a:p>
        </p:txBody>
      </p:sp>
      <p:sp>
        <p:nvSpPr>
          <p:cNvPr id="7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FFFFFF"/>
            </a:gs>
            <a:gs pos="75000">
              <a:srgbClr val="FFFFFF"/>
            </a:gs>
            <a:gs pos="100000">
              <a:srgbClr val="D8D8D8"/>
            </a:gs>
          </a:gsLst>
          <a:path path="circle">
            <a:fillToRect l="50000" t="50000" r="50000" b="50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52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rgbClr val="675E47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" name="Google Shape;9;p52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4" name="Title Text"/>
          <p:cNvSpPr txBox="1"/>
          <p:nvPr>
            <p:ph type="title"/>
          </p:nvPr>
        </p:nvSpPr>
        <p:spPr>
          <a:xfrm>
            <a:off x="609600" y="274638"/>
            <a:ext cx="101600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 anchor="ctr">
            <a:normAutofit fontScale="100000" lnSpcReduction="0"/>
          </a:bodyPr>
          <a:lstStyle>
            <a:lvl1pPr rtl="1">
              <a:defRPr/>
            </a:lvl1pPr>
          </a:lstStyle>
          <a:p>
            <a:pPr/>
            <a:r>
              <a:t>Title Text</a:t>
            </a:r>
          </a:p>
        </p:txBody>
      </p:sp>
      <p:sp>
        <p:nvSpPr>
          <p:cNvPr id="5" name="Body Level One…"/>
          <p:cNvSpPr txBox="1"/>
          <p:nvPr>
            <p:ph type="body" idx="1"/>
          </p:nvPr>
        </p:nvSpPr>
        <p:spPr>
          <a:xfrm>
            <a:off x="609600" y="1600200"/>
            <a:ext cx="10160000" cy="4800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normAutofit fontScale="100000" lnSpcReduction="0"/>
          </a:bodyPr>
          <a:lstStyle>
            <a:lvl1pPr rtl="1">
              <a:defRPr/>
            </a:lvl1pPr>
            <a:lvl2pPr rtl="1">
              <a:defRPr/>
            </a:lvl2pPr>
            <a:lvl3pPr rtl="1">
              <a:defRPr/>
            </a:lvl3pPr>
            <a:lvl4pPr rtl="1">
              <a:defRPr/>
            </a:lvl4pPr>
            <a:lvl5pPr rtl="1">
              <a:defRPr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" name="Slide Number"/>
          <p:cNvSpPr txBox="1"/>
          <p:nvPr>
            <p:ph type="sldNum" sz="quarter" idx="2"/>
          </p:nvPr>
        </p:nvSpPr>
        <p:spPr>
          <a:xfrm>
            <a:off x="11375717" y="5716731"/>
            <a:ext cx="731521" cy="260698"/>
          </a:xfrm>
          <a:prstGeom prst="rect">
            <a:avLst/>
          </a:prstGeom>
          <a:ln w="19050">
            <a:solidFill>
              <a:srgbClr val="FFFFFF"/>
            </a:solidFill>
          </a:ln>
        </p:spPr>
        <p:txBody>
          <a:bodyPr lIns="0" tIns="0" rIns="0" bIns="0" anchor="ctr">
            <a:spAutoFit/>
          </a:bodyPr>
          <a:lstStyle>
            <a:lvl1pPr algn="ctr">
              <a:defRPr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600" u="none"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600" u="none"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600" u="none"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600" u="none"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600" u="none"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600" u="none"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600" u="none"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600" u="none"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600" u="none">
          <a:solidFill>
            <a:srgbClr val="675E47"/>
          </a:solidFill>
          <a:uFillTx/>
          <a:latin typeface="Cambria"/>
          <a:ea typeface="Cambria"/>
          <a:cs typeface="Cambria"/>
          <a:sym typeface="Cambria"/>
        </a:defRPr>
      </a:lvl9pPr>
    </p:titleStyle>
    <p:bodyStyle>
      <a:lvl1pPr marL="457200" marR="0" indent="-342900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>
          <a:schemeClr val="accent1"/>
        </a:buClr>
        <a:buSzPts val="2200"/>
        <a:buFont typeface="Arial"/>
        <a:buChar char="•"/>
        <a:tabLst/>
        <a:defRPr b="0" baseline="0" cap="none" i="0" spc="0" strike="noStrike" sz="2200" u="none">
          <a:solidFill>
            <a:srgbClr val="2F2B20"/>
          </a:solidFill>
          <a:uFillTx/>
          <a:latin typeface="Calibri"/>
          <a:ea typeface="Calibri"/>
          <a:cs typeface="Calibri"/>
          <a:sym typeface="Calibri"/>
        </a:defRPr>
      </a:lvl1pPr>
      <a:lvl2pPr marL="948689" marR="0" indent="-377189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>
          <a:schemeClr val="accent1"/>
        </a:buClr>
        <a:buSzPts val="2200"/>
        <a:buFont typeface="Arial"/>
        <a:buChar char="•"/>
        <a:tabLst/>
        <a:defRPr b="0" baseline="0" cap="none" i="0" spc="0" strike="noStrike" sz="2200" u="none">
          <a:solidFill>
            <a:srgbClr val="2F2B20"/>
          </a:solidFill>
          <a:uFillTx/>
          <a:latin typeface="Calibri"/>
          <a:ea typeface="Calibri"/>
          <a:cs typeface="Calibri"/>
          <a:sym typeface="Calibri"/>
        </a:defRPr>
      </a:lvl2pPr>
      <a:lvl3pPr marL="1447800" marR="0" indent="-419100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>
          <a:schemeClr val="accent1"/>
        </a:buClr>
        <a:buSzPts val="2200"/>
        <a:buFont typeface="Arial"/>
        <a:buChar char="•"/>
        <a:tabLst/>
        <a:defRPr b="0" baseline="0" cap="none" i="0" spc="0" strike="noStrike" sz="2200" u="none">
          <a:solidFill>
            <a:srgbClr val="2F2B20"/>
          </a:solidFill>
          <a:uFillTx/>
          <a:latin typeface="Calibri"/>
          <a:ea typeface="Calibri"/>
          <a:cs typeface="Calibri"/>
          <a:sym typeface="Calibri"/>
        </a:defRPr>
      </a:lvl3pPr>
      <a:lvl4pPr marL="1957387" marR="0" indent="-471487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>
          <a:schemeClr val="accent1"/>
        </a:buClr>
        <a:buSzPts val="2200"/>
        <a:buFont typeface="Arial"/>
        <a:buChar char="•"/>
        <a:tabLst/>
        <a:defRPr b="0" baseline="0" cap="none" i="0" spc="0" strike="noStrike" sz="2200" u="none">
          <a:solidFill>
            <a:srgbClr val="2F2B20"/>
          </a:solidFill>
          <a:uFillTx/>
          <a:latin typeface="Calibri"/>
          <a:ea typeface="Calibri"/>
          <a:cs typeface="Calibri"/>
          <a:sym typeface="Calibri"/>
        </a:defRPr>
      </a:lvl4pPr>
      <a:lvl5pPr marL="2481942" marR="0" indent="-538842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>
          <a:schemeClr val="accent1"/>
        </a:buClr>
        <a:buSzPts val="2200"/>
        <a:buFont typeface="Arial"/>
        <a:buChar char="•"/>
        <a:tabLst/>
        <a:defRPr b="0" baseline="0" cap="none" i="0" spc="0" strike="noStrike" sz="2200" u="none">
          <a:solidFill>
            <a:srgbClr val="2F2B20"/>
          </a:solidFill>
          <a:uFillTx/>
          <a:latin typeface="Calibri"/>
          <a:ea typeface="Calibri"/>
          <a:cs typeface="Calibri"/>
          <a:sym typeface="Calibri"/>
        </a:defRPr>
      </a:lvl5pPr>
      <a:lvl6pPr marL="2939142" marR="0" indent="-538842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>
          <a:schemeClr val="accent1"/>
        </a:buClr>
        <a:buSzPts val="2200"/>
        <a:buFont typeface="Arial"/>
        <a:buChar char="•"/>
        <a:tabLst/>
        <a:defRPr b="0" baseline="0" cap="none" i="0" spc="0" strike="noStrike" sz="2200" u="none">
          <a:solidFill>
            <a:srgbClr val="2F2B20"/>
          </a:solidFill>
          <a:uFillTx/>
          <a:latin typeface="Calibri"/>
          <a:ea typeface="Calibri"/>
          <a:cs typeface="Calibri"/>
          <a:sym typeface="Calibri"/>
        </a:defRPr>
      </a:lvl6pPr>
      <a:lvl7pPr marL="3396343" marR="0" indent="-538843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>
          <a:schemeClr val="accent1"/>
        </a:buClr>
        <a:buSzPts val="2200"/>
        <a:buFont typeface="Arial"/>
        <a:buChar char="•"/>
        <a:tabLst/>
        <a:defRPr b="0" baseline="0" cap="none" i="0" spc="0" strike="noStrike" sz="2200" u="none">
          <a:solidFill>
            <a:srgbClr val="2F2B20"/>
          </a:solidFill>
          <a:uFillTx/>
          <a:latin typeface="Calibri"/>
          <a:ea typeface="Calibri"/>
          <a:cs typeface="Calibri"/>
          <a:sym typeface="Calibri"/>
        </a:defRPr>
      </a:lvl7pPr>
      <a:lvl8pPr marL="3853543" marR="0" indent="-538843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>
          <a:schemeClr val="accent1"/>
        </a:buClr>
        <a:buSzPts val="2200"/>
        <a:buFont typeface="Arial"/>
        <a:buChar char="•"/>
        <a:tabLst/>
        <a:defRPr b="0" baseline="0" cap="none" i="0" spc="0" strike="noStrike" sz="2200" u="none">
          <a:solidFill>
            <a:srgbClr val="2F2B20"/>
          </a:solidFill>
          <a:uFillTx/>
          <a:latin typeface="Calibri"/>
          <a:ea typeface="Calibri"/>
          <a:cs typeface="Calibri"/>
          <a:sym typeface="Calibri"/>
        </a:defRPr>
      </a:lvl8pPr>
      <a:lvl9pPr marL="4310743" marR="0" indent="-538843" algn="l" defTabSz="914400" rtl="0" latinLnBrk="0">
        <a:lnSpc>
          <a:spcPct val="100000"/>
        </a:lnSpc>
        <a:spcBef>
          <a:spcPts val="300"/>
        </a:spcBef>
        <a:spcAft>
          <a:spcPts val="0"/>
        </a:spcAft>
        <a:buClr>
          <a:schemeClr val="accent1"/>
        </a:buClr>
        <a:buSzPts val="2200"/>
        <a:buFont typeface="Arial"/>
        <a:buChar char="•"/>
        <a:tabLst/>
        <a:defRPr b="0" baseline="0" cap="none" i="0" spc="0" strike="noStrike" sz="2200" u="none">
          <a:solidFill>
            <a:srgbClr val="2F2B2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6.jpeg"/><Relationship Id="rId3" Type="http://schemas.openxmlformats.org/officeDocument/2006/relationships/image" Target="../media/image7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jpeg"/><Relationship Id="rId3" Type="http://schemas.openxmlformats.org/officeDocument/2006/relationships/image" Target="../media/image11.jpeg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2.jpeg"/></Relationships>
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5" Type="http://schemas.openxmlformats.org/officeDocument/2006/relationships/image" Target="../media/image14.png"/><Relationship Id="rId16" Type="http://schemas.openxmlformats.org/officeDocument/2006/relationships/image" Target="../media/image15.png"/><Relationship Id="rId17" Type="http://schemas.openxmlformats.org/officeDocument/2006/relationships/image" Target="../media/image16.png"/><Relationship Id="rId18" Type="http://schemas.openxmlformats.org/officeDocument/2006/relationships/image" Target="../media/image17.png"/><Relationship Id="rId19" Type="http://schemas.openxmlformats.org/officeDocument/2006/relationships/image" Target="../media/image18.png"/><Relationship Id="rId20" Type="http://schemas.openxmlformats.org/officeDocument/2006/relationships/image" Target="../media/image19.png"/><Relationship Id="rId21" Type="http://schemas.openxmlformats.org/officeDocument/2006/relationships/image" Target="../media/image20.png"/><Relationship Id="rId22" Type="http://schemas.openxmlformats.org/officeDocument/2006/relationships/image" Target="../media/image21.png"/><Relationship Id="rId23" Type="http://schemas.openxmlformats.org/officeDocument/2006/relationships/image" Target="../media/image22.png"/><Relationship Id="rId24" Type="http://schemas.openxmlformats.org/officeDocument/2006/relationships/image" Target="../media/image23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95;p1"/>
          <p:cNvSpPr txBox="1"/>
          <p:nvPr>
            <p:ph type="title"/>
          </p:nvPr>
        </p:nvSpPr>
        <p:spPr>
          <a:xfrm>
            <a:off x="3073628" y="1946424"/>
            <a:ext cx="5751601" cy="840300"/>
          </a:xfrm>
          <a:prstGeom prst="rect">
            <a:avLst/>
          </a:prstGeom>
        </p:spPr>
        <p:txBody>
          <a:bodyPr lIns="0" tIns="0" rIns="0" bIns="0"/>
          <a:lstStyle>
            <a:lvl1pPr marL="762000" marR="5080" indent="-749934">
              <a:defRPr sz="5400"/>
            </a:lvl1pPr>
          </a:lstStyle>
          <a:p>
            <a:pPr rtl="0">
              <a:defRPr/>
            </a:pPr>
            <a:r>
              <a:t>Gastric cancers</a:t>
            </a:r>
          </a:p>
        </p:txBody>
      </p:sp>
      <p:sp>
        <p:nvSpPr>
          <p:cNvPr id="142" name="Google Shape;96;p1"/>
          <p:cNvSpPr txBox="1"/>
          <p:nvPr/>
        </p:nvSpPr>
        <p:spPr>
          <a:xfrm>
            <a:off x="457199" y="3670300"/>
            <a:ext cx="5240022" cy="23280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5080" indent="12064" algn="ctr">
              <a:lnSpc>
                <a:spcPct val="135100"/>
              </a:lnSpc>
              <a:defRPr sz="2400">
                <a:solidFill>
                  <a:srgbClr val="7E7E7E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Presented by :</a:t>
            </a:r>
            <a:endParaRPr>
              <a:solidFill>
                <a:srgbClr val="000000"/>
              </a:solidFill>
            </a:endParaRPr>
          </a:p>
          <a:p>
            <a:pPr marR="5080" indent="12064" algn="ctr">
              <a:lnSpc>
                <a:spcPct val="135100"/>
              </a:lnSpc>
              <a:spcBef>
                <a:spcPts val="100"/>
              </a:spcBef>
              <a:defRPr sz="2400">
                <a:solidFill>
                  <a:srgbClr val="7E7E7E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Wala’a Nawaiseh </a:t>
            </a:r>
            <a:endParaRPr>
              <a:solidFill>
                <a:srgbClr val="000000"/>
              </a:solidFill>
            </a:endParaRPr>
          </a:p>
          <a:p>
            <a:pPr marR="5080" indent="12064" algn="ctr">
              <a:lnSpc>
                <a:spcPct val="135100"/>
              </a:lnSpc>
              <a:spcBef>
                <a:spcPts val="100"/>
              </a:spcBef>
              <a:defRPr sz="2400">
                <a:solidFill>
                  <a:srgbClr val="7E7E7E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Batool Alhrout </a:t>
            </a:r>
            <a:endParaRPr>
              <a:solidFill>
                <a:srgbClr val="000000"/>
              </a:solidFill>
            </a:endParaRPr>
          </a:p>
          <a:p>
            <a:pPr marR="5080" indent="12064" algn="ctr">
              <a:lnSpc>
                <a:spcPct val="135100"/>
              </a:lnSpc>
              <a:spcBef>
                <a:spcPts val="100"/>
              </a:spcBef>
              <a:defRPr sz="2400">
                <a:solidFill>
                  <a:srgbClr val="7E7E7E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Eman Odibat </a:t>
            </a:r>
            <a:endParaRPr>
              <a:solidFill>
                <a:srgbClr val="000000"/>
              </a:solidFill>
            </a:endParaRPr>
          </a:p>
          <a:p>
            <a:pPr marR="5080" indent="12064" algn="ctr">
              <a:lnSpc>
                <a:spcPct val="135100"/>
              </a:lnSpc>
              <a:spcBef>
                <a:spcPts val="100"/>
              </a:spcBef>
              <a:defRPr sz="2400">
                <a:solidFill>
                  <a:srgbClr val="7E7E7E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Firas Nawaiseh </a:t>
            </a:r>
          </a:p>
        </p:txBody>
      </p:sp>
      <p:sp>
        <p:nvSpPr>
          <p:cNvPr id="143" name="Google Shape;97;p1"/>
          <p:cNvSpPr txBox="1"/>
          <p:nvPr/>
        </p:nvSpPr>
        <p:spPr>
          <a:xfrm>
            <a:off x="7132325" y="3733800"/>
            <a:ext cx="3947151" cy="6251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>
              <a:defRPr sz="1800">
                <a:latin typeface="Calibri"/>
                <a:ea typeface="Calibri"/>
                <a:cs typeface="Calibri"/>
                <a:sym typeface="Calibri"/>
              </a:defRPr>
            </a:pPr>
            <a:r>
              <a:t>Supervised by:</a:t>
            </a:r>
            <a:endParaRPr>
              <a:solidFill>
                <a:srgbClr val="000000"/>
              </a:solidFill>
            </a:endParaRPr>
          </a:p>
          <a:p>
            <a:pPr>
              <a:defRPr sz="1800">
                <a:latin typeface="Calibri"/>
                <a:ea typeface="Calibri"/>
                <a:cs typeface="Calibri"/>
                <a:sym typeface="Calibri"/>
              </a:defRPr>
            </a:pPr>
            <a:r>
              <a:t>Dr Saad Alazzawi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19;p12"/>
          <p:cNvSpPr txBox="1"/>
          <p:nvPr/>
        </p:nvSpPr>
        <p:spPr>
          <a:xfrm>
            <a:off x="756309" y="643762"/>
            <a:ext cx="5556887" cy="533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sz="3600">
                <a:solidFill>
                  <a:srgbClr val="90C225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2- Bormann’s Classification</a:t>
            </a:r>
          </a:p>
        </p:txBody>
      </p:sp>
      <p:sp>
        <p:nvSpPr>
          <p:cNvPr id="246" name="Google Shape;220;p12"/>
          <p:cNvSpPr txBox="1"/>
          <p:nvPr/>
        </p:nvSpPr>
        <p:spPr>
          <a:xfrm>
            <a:off x="756309" y="1529207"/>
            <a:ext cx="5228592" cy="558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Classification on gross appearance of the lesion</a:t>
            </a:r>
          </a:p>
        </p:txBody>
      </p:sp>
      <p:pic>
        <p:nvPicPr>
          <p:cNvPr id="247" name="IMG_6817.jpeg" descr="IMG_6817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4140" y="1980191"/>
            <a:ext cx="6550199" cy="456123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25;p13"/>
          <p:cNvSpPr txBox="1"/>
          <p:nvPr/>
        </p:nvSpPr>
        <p:spPr>
          <a:xfrm>
            <a:off x="756309" y="305387"/>
            <a:ext cx="8256907" cy="64105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3- Histopatholigical (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lauren 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classification) </a:t>
            </a:r>
            <a:r>
              <a:rPr sz="1800">
                <a:solidFill>
                  <a:srgbClr val="40404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sz="180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the most adapted classification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Intestinal type :</a:t>
            </a:r>
          </a:p>
          <a:p>
            <a:pPr marL="494030" indent="-481965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 more in elderly, males.</a:t>
            </a:r>
          </a:p>
          <a:p>
            <a:pPr lvl="1" marL="643255" indent="-153034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usually well to moderately differentiated.</a:t>
            </a:r>
          </a:p>
          <a:p>
            <a:pPr lvl="1" marL="643255" indent="-153034">
              <a:spcBef>
                <a:spcPts val="9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associated with metaplasia / chronic / atrophic gastritis.</a:t>
            </a:r>
          </a:p>
          <a:p>
            <a:pPr lvl="1" marL="667384" indent="-153034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More distal and localized than proximal</a:t>
            </a:r>
          </a:p>
          <a:p>
            <a:pPr lvl="1" marL="643255" indent="-153034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more tendency to spread through lymphatics and hematogenously.</a:t>
            </a:r>
          </a:p>
          <a:p>
            <a:pPr lvl="1" marL="643255" indent="-153034">
              <a:spcBef>
                <a:spcPts val="9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liver is the m.c site of mets.</a:t>
            </a:r>
          </a:p>
          <a:p>
            <a:pPr lvl="1" marL="643255" indent="-153034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Better prognosis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Diffuse type :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 more in younger , females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 usually poorly differentiated + signet ring cells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 without gastritis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-More proximal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-spread transmurally with local invasion, lymphatics and peritoneal mets.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-Usually worse prognoses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30;p14"/>
          <p:cNvSpPr txBox="1"/>
          <p:nvPr>
            <p:ph type="title"/>
          </p:nvPr>
        </p:nvSpPr>
        <p:spPr>
          <a:xfrm>
            <a:off x="756309" y="631062"/>
            <a:ext cx="3255011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Spread Patterns</a:t>
            </a:r>
          </a:p>
        </p:txBody>
      </p:sp>
      <p:sp>
        <p:nvSpPr>
          <p:cNvPr id="252" name="Google Shape;231;p14"/>
          <p:cNvSpPr txBox="1"/>
          <p:nvPr/>
        </p:nvSpPr>
        <p:spPr>
          <a:xfrm>
            <a:off x="1616963" y="1412747"/>
            <a:ext cx="8229601" cy="1870671"/>
          </a:xfrm>
          <a:prstGeom prst="rect">
            <a:avLst/>
          </a:prstGeom>
          <a:ln>
            <a:solidFill>
              <a:srgbClr val="EBEBEB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0805">
              <a:defRPr sz="19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Direct invasion / transmural</a:t>
            </a:r>
            <a:endParaRPr sz="24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90805">
              <a:spcBef>
                <a:spcPts val="1000"/>
              </a:spcBef>
              <a:defRPr sz="19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Lymph node dissemination</a:t>
            </a:r>
            <a:endParaRPr sz="24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90805">
              <a:spcBef>
                <a:spcPts val="900"/>
              </a:spcBef>
              <a:defRPr sz="19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hematogenous spread</a:t>
            </a:r>
            <a:endParaRPr sz="24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90805">
              <a:spcBef>
                <a:spcPts val="1000"/>
              </a:spcBef>
              <a:defRPr sz="19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4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Transperitoneal/transcoelemic spread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36;p15"/>
          <p:cNvSpPr txBox="1"/>
          <p:nvPr>
            <p:ph type="title"/>
          </p:nvPr>
        </p:nvSpPr>
        <p:spPr>
          <a:xfrm>
            <a:off x="756309" y="177545"/>
            <a:ext cx="4561842" cy="574042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Clinical Presentation :</a:t>
            </a:r>
          </a:p>
        </p:txBody>
      </p:sp>
      <p:sp>
        <p:nvSpPr>
          <p:cNvPr id="255" name="Google Shape;237;p15"/>
          <p:cNvSpPr txBox="1"/>
          <p:nvPr/>
        </p:nvSpPr>
        <p:spPr>
          <a:xfrm>
            <a:off x="756309" y="1041119"/>
            <a:ext cx="9486901" cy="58201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Asymptomatic, discovered incidentally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5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Early gastric CA :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 marL="155575" indent="-143510">
              <a:spcBef>
                <a:spcPts val="600"/>
              </a:spcBef>
              <a:buClr>
                <a:srgbClr val="404040"/>
              </a:buClr>
              <a:buSzPts val="1700"/>
              <a:buFont typeface="Trebuchet MS"/>
              <a:buChar char="-"/>
              <a:def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No obvious signs and symptoms.</a:t>
            </a:r>
          </a:p>
          <a:p>
            <a:pPr marL="356870" indent="-344804">
              <a:spcBef>
                <a:spcPts val="600"/>
              </a:spcBef>
              <a:buClr>
                <a:srgbClr val="90C225"/>
              </a:buClr>
              <a:buSzPts val="1700"/>
              <a:buFont typeface="Trebuchet MS"/>
              <a:buChar char="-"/>
              <a:def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Vague epigastric abdominal pain for months , Mistreated as dyspepsia or PUD.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2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lnSpc>
                <a:spcPct val="107941"/>
              </a:lnSpc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Progress to more obvious epigastric pain, anorexia, weight loss and vomiting +/- hematemesis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356870">
              <a:lnSpc>
                <a:spcPct val="107941"/>
              </a:lnSpc>
              <a:def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(most common Sx’s)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2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Dysphagia also in proximal tumors.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Symptoms of G.O.O in distal tumors (indicate locally advanced disease)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Palpable epigastric mass in 30%.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Chronic anemia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Sx’s &amp; Sx’s	of large bowel obstruction. (invasion to transverse colon)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42;p16"/>
          <p:cNvSpPr txBox="1"/>
          <p:nvPr/>
        </p:nvSpPr>
        <p:spPr>
          <a:xfrm>
            <a:off x="756309" y="984249"/>
            <a:ext cx="8156576" cy="4254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44804" marR="257175" indent="-332739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Signs and symptoms of metastatic disease : (40% have stage IV disease on  presentation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231775" indent="-153035">
              <a:spcBef>
                <a:spcPts val="9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palpable left supraclavicular (Virchows) LN.</a:t>
            </a:r>
          </a:p>
          <a:p>
            <a:pPr marL="231775" indent="-153035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palpable periumbilical (Sister Mary Joseph’s) nodule.</a:t>
            </a:r>
          </a:p>
          <a:p>
            <a:pPr marL="231775" indent="-153035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Blumer’s shelf on DRE. (palpable peritoneal deposit)</a:t>
            </a:r>
          </a:p>
          <a:p>
            <a:pPr marL="231775" indent="-153035">
              <a:spcBef>
                <a:spcPts val="9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ascites.</a:t>
            </a:r>
          </a:p>
          <a:p>
            <a:pPr marL="231775" indent="-153035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Jaundice.</a:t>
            </a:r>
          </a:p>
          <a:p>
            <a:pPr marL="231775" indent="-153035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Palpable ovarian mass	(Krukenberg tumor).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7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Elective vs. Emergency presentation ( G.O.O , perforating malignant gastric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356870"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ulcer, upper GI bleeding)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47;p17"/>
          <p:cNvSpPr txBox="1"/>
          <p:nvPr>
            <p:ph type="title"/>
          </p:nvPr>
        </p:nvSpPr>
        <p:spPr>
          <a:xfrm>
            <a:off x="756309" y="177545"/>
            <a:ext cx="6706236" cy="574042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Diagnosis / Assessment / Staging</a:t>
            </a:r>
          </a:p>
        </p:txBody>
      </p:sp>
      <p:sp>
        <p:nvSpPr>
          <p:cNvPr id="260" name="Google Shape;248;p17"/>
          <p:cNvSpPr txBox="1"/>
          <p:nvPr/>
        </p:nvSpPr>
        <p:spPr>
          <a:xfrm>
            <a:off x="756310" y="1111580"/>
            <a:ext cx="9437370" cy="5029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Full Hx and PEx (age, chronicity of pain and non response to usual antacids)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7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CBC (anemia) , KFT , LFT (usually normal but can be elevated in liver mets)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7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CEA 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High in only 30%.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Not useful for diagnosis / screening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Useful in monitoring response to treatment, surveillance for recurrence.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7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Assessment of nutritional status (weight, BMI, serum albumin, pre-albumin, zinc, Mg++ )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7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AXR : (distended stomach in GOO, perforation, obstruction)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53;p18"/>
          <p:cNvSpPr txBox="1"/>
          <p:nvPr/>
        </p:nvSpPr>
        <p:spPr>
          <a:xfrm>
            <a:off x="166216" y="187451"/>
            <a:ext cx="6328412" cy="2654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Upper Endoscopy 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17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The Gold standard for diagnosis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Allows direct anatomical localization for planning surgery.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Confirms Dx and histopathological features with biopsy.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Possible stenting for obstructed inoperable disease.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95 % accuracy</a:t>
            </a:r>
          </a:p>
        </p:txBody>
      </p:sp>
      <p:pic>
        <p:nvPicPr>
          <p:cNvPr id="263" name="Google Shape;254;p18" descr="Google Shape;254;p1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394192" y="2084832"/>
            <a:ext cx="3745993" cy="23408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64" name="Google Shape;255;p18" descr="Google Shape;255;p1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67200" y="2776727"/>
            <a:ext cx="3931921" cy="348691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Google Shape;260;p19" descr="Google Shape;260;p1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905000" y="2743200"/>
            <a:ext cx="4191000" cy="3886200"/>
          </a:xfrm>
          <a:prstGeom prst="rect">
            <a:avLst/>
          </a:prstGeom>
          <a:ln w="12700">
            <a:miter lim="400000"/>
          </a:ln>
        </p:spPr>
      </p:pic>
      <p:sp>
        <p:nvSpPr>
          <p:cNvPr id="267" name="Google Shape;261;p19"/>
          <p:cNvSpPr txBox="1"/>
          <p:nvPr/>
        </p:nvSpPr>
        <p:spPr>
          <a:xfrm>
            <a:off x="6176264" y="5516448"/>
            <a:ext cx="4374516" cy="6129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R="5080" indent="12700">
              <a:lnSpc>
                <a:spcPct val="101099"/>
              </a:lnSpc>
              <a:defRPr b="1" i="1" sz="1800">
                <a:latin typeface="Constantia"/>
                <a:ea typeface="Constantia"/>
                <a:cs typeface="Constantia"/>
                <a:sym typeface="Constantia"/>
              </a:defRPr>
            </a:lvl1pPr>
          </a:lstStyle>
          <a:p>
            <a:pPr/>
            <a:r>
              <a:t>Linitis plastica "leather-flask" appearing  stomach</a:t>
            </a:r>
          </a:p>
        </p:txBody>
      </p:sp>
      <p:pic>
        <p:nvPicPr>
          <p:cNvPr id="268" name="Google Shape;262;p19" descr="Google Shape;262;p1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248400" y="228600"/>
            <a:ext cx="3810000" cy="3810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Google Shape;263;p19"/>
          <p:cNvSpPr txBox="1"/>
          <p:nvPr/>
        </p:nvSpPr>
        <p:spPr>
          <a:xfrm>
            <a:off x="6786118" y="4074285"/>
            <a:ext cx="1721486" cy="304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12700">
              <a:defRPr b="1" i="1" sz="1800">
                <a:latin typeface="Constantia"/>
                <a:ea typeface="Constantia"/>
                <a:cs typeface="Constantia"/>
                <a:sym typeface="Constantia"/>
              </a:defRPr>
            </a:lvl1pPr>
          </a:lstStyle>
          <a:p>
            <a:pPr/>
            <a:r>
              <a:t>Apple core sign”</a:t>
            </a:r>
          </a:p>
        </p:txBody>
      </p:sp>
      <p:sp>
        <p:nvSpPr>
          <p:cNvPr id="270" name="Google Shape;264;p19"/>
          <p:cNvSpPr txBox="1"/>
          <p:nvPr>
            <p:ph type="title"/>
          </p:nvPr>
        </p:nvSpPr>
        <p:spPr>
          <a:xfrm>
            <a:off x="683462" y="861136"/>
            <a:ext cx="1876426" cy="329566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b="1" sz="2000">
                <a:solidFill>
                  <a:srgbClr val="000000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 rtl="0">
              <a:defRPr/>
            </a:pPr>
            <a:r>
              <a:t>Barium swallow</a:t>
            </a:r>
          </a:p>
        </p:txBody>
      </p:sp>
      <p:sp>
        <p:nvSpPr>
          <p:cNvPr id="271" name="Google Shape;265;p19"/>
          <p:cNvSpPr txBox="1"/>
          <p:nvPr/>
        </p:nvSpPr>
        <p:spPr>
          <a:xfrm>
            <a:off x="1095247" y="1453641"/>
            <a:ext cx="2792096" cy="800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79375">
              <a:defRPr sz="18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75% accuracy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defRPr sz="18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for obstructive lesions only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0;p20"/>
          <p:cNvSpPr txBox="1"/>
          <p:nvPr/>
        </p:nvSpPr>
        <p:spPr>
          <a:xfrm>
            <a:off x="461263" y="1178258"/>
            <a:ext cx="7999094" cy="2235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Endoscopic Ultrasound (EUS) 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Utilizes both endoscopy + direct Ultrasound imaging.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The most specific and sensitive for determining the ‘T’ stage of the tumor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Very accurate in evaluating the local LN status ‘N’ stage.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Allows sampling of local LN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for locally advanced gastric CA.</a:t>
            </a:r>
          </a:p>
        </p:txBody>
      </p:sp>
      <p:pic>
        <p:nvPicPr>
          <p:cNvPr id="274" name="Google Shape;271;p20" descr="Google Shape;271;p2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912864" y="2465832"/>
            <a:ext cx="4998721" cy="4191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1"/>
          <p:cNvSpPr txBox="1"/>
          <p:nvPr/>
        </p:nvSpPr>
        <p:spPr>
          <a:xfrm>
            <a:off x="756309" y="561037"/>
            <a:ext cx="6242687" cy="279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Contrasted CT (chest/abd/pelvis) 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Usually for staging purposes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Solid organ mets, non regional LN mets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Ascites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Large peritoneal deposits</a:t>
            </a: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Limitations : early gastric ca, small &lt;5mm peritoneal and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356870"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liver mets</a:t>
            </a:r>
          </a:p>
        </p:txBody>
      </p:sp>
      <p:sp>
        <p:nvSpPr>
          <p:cNvPr id="277" name="Google Shape;277;p21"/>
          <p:cNvSpPr txBox="1"/>
          <p:nvPr/>
        </p:nvSpPr>
        <p:spPr>
          <a:xfrm>
            <a:off x="756309" y="4046561"/>
            <a:ext cx="6020437" cy="199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PET/CT 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CT combined with FDG radiolabeled glucose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More uptake by metabolically active cells (including</a:t>
            </a:r>
          </a:p>
          <a:p>
            <a:pPr indent="356870"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malignant cells)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Improve detection of occult mets than regular CT , but</a:t>
            </a:r>
          </a:p>
          <a:p>
            <a:pPr indent="356870"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still limited.</a:t>
            </a:r>
          </a:p>
        </p:txBody>
      </p:sp>
      <p:pic>
        <p:nvPicPr>
          <p:cNvPr id="278" name="Google Shape;278;p21" descr="Google Shape;278;p2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028688" y="4041645"/>
            <a:ext cx="5026153" cy="274015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02;p2"/>
          <p:cNvSpPr txBox="1"/>
          <p:nvPr>
            <p:ph type="title"/>
          </p:nvPr>
        </p:nvSpPr>
        <p:spPr>
          <a:xfrm>
            <a:off x="756309" y="631062"/>
            <a:ext cx="1713865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Outlines</a:t>
            </a:r>
          </a:p>
        </p:txBody>
      </p:sp>
      <p:sp>
        <p:nvSpPr>
          <p:cNvPr id="146" name="Google Shape;103;p2"/>
          <p:cNvSpPr txBox="1"/>
          <p:nvPr/>
        </p:nvSpPr>
        <p:spPr>
          <a:xfrm>
            <a:off x="756310" y="2201381"/>
            <a:ext cx="4321810" cy="2171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000000"/>
                </a:solidFill>
              </a:defRPr>
            </a:pP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000000"/>
                </a:solidFill>
              </a:defRPr>
            </a:pP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Gastric adenocarcinoma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Gastric lymphoma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Gastrointestinal stromal tumors (GIST)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3;p22"/>
          <p:cNvSpPr txBox="1"/>
          <p:nvPr/>
        </p:nvSpPr>
        <p:spPr>
          <a:xfrm>
            <a:off x="756309" y="393919"/>
            <a:ext cx="10448292" cy="596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Staging Laparoscopy 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Now considered a Standard of care in locally advanced gastric CA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Before initiation of treatment.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Performed in O.R by inserting 1,2 or 3 trocars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44804" marR="5080" indent="-332739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Complete inspection of the abdominal cavity for small mets (peritoneal surfaces, mesentry, under  surface of diaphragm and liver surface)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Advantages 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Identify small mets that are missed by CT (&lt;5mm).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Obtain tissue biopsy of suspicious nodules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Perform peritoneal lavage and fluid cytology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Local disease status (involvement of adjacent organs)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44804" marR="243204" indent="-332739">
              <a:spcBef>
                <a:spcPts val="17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Among patients deemed to have non metastatic disease initially, 36% of patients were actually  stage IV disease which alter the treatment (occult peritoneal mets 21%, +ve wash cytology 13%,  liver mets 6%) – in a study performed at </a:t>
            </a:r>
            <a:r>
              <a:rPr i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MD Anderson cancer center –Texas, USA.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Might need to be repeated after NACTX, before definitive surgery.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8;p23"/>
          <p:cNvSpPr txBox="1"/>
          <p:nvPr>
            <p:ph type="title"/>
          </p:nvPr>
        </p:nvSpPr>
        <p:spPr>
          <a:xfrm>
            <a:off x="756309" y="99820"/>
            <a:ext cx="7559042" cy="512446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200"/>
            </a:lvl1pPr>
          </a:lstStyle>
          <a:p>
            <a:pPr rtl="0">
              <a:defRPr/>
            </a:pPr>
            <a:r>
              <a:t>Staging of Gastric Adenocarcinoma (TNM)</a:t>
            </a:r>
          </a:p>
        </p:txBody>
      </p:sp>
      <p:sp>
        <p:nvSpPr>
          <p:cNvPr id="283" name="Google Shape;289;p23"/>
          <p:cNvSpPr txBox="1"/>
          <p:nvPr/>
        </p:nvSpPr>
        <p:spPr>
          <a:xfrm>
            <a:off x="769009" y="917529"/>
            <a:ext cx="8972551" cy="53699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Necessary for </a:t>
            </a:r>
            <a:r>
              <a:rPr b="1"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1-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determining extent of disease, </a:t>
            </a:r>
            <a:r>
              <a:rPr b="1"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2-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planning of tx, </a:t>
            </a:r>
            <a:r>
              <a:rPr b="1"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3- 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reflecting prognosis.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spcBef>
                <a:spcPts val="7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(T) :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34645" indent="-334645">
              <a:spcBef>
                <a:spcPts val="800"/>
              </a:spcBef>
              <a:buClr>
                <a:srgbClr val="404040"/>
              </a:buClr>
              <a:buSzPts val="1700"/>
              <a:buFont typeface="Trebuchet MS"/>
              <a:buChar char="-"/>
              <a:def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Tis : carcinoma in situ, high grade dysplasia.</a:t>
            </a:r>
          </a:p>
          <a:p>
            <a:pPr marL="344170" indent="-344170">
              <a:spcBef>
                <a:spcPts val="700"/>
              </a:spcBef>
              <a:buClr>
                <a:srgbClr val="90C225"/>
              </a:buClr>
              <a:buSzPts val="1700"/>
              <a:buFont typeface="Trebuchet MS"/>
              <a:buChar char="-"/>
              <a:def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T1 : tumor invading submucosa/</a:t>
            </a:r>
            <a:r>
              <a:rPr b="1"/>
              <a:t>lamina propria.</a:t>
            </a:r>
          </a:p>
          <a:p>
            <a:pPr marL="344170" indent="-344170">
              <a:spcBef>
                <a:spcPts val="700"/>
              </a:spcBef>
              <a:buClr>
                <a:srgbClr val="90C225"/>
              </a:buClr>
              <a:buSzPts val="1700"/>
              <a:buFont typeface="Trebuchet MS"/>
              <a:buChar char="-"/>
              <a:def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T2 : tumor invading </a:t>
            </a:r>
            <a:r>
              <a:rPr b="1"/>
              <a:t>muscularis </a:t>
            </a:r>
            <a:r>
              <a:t>propria.</a:t>
            </a:r>
          </a:p>
          <a:p>
            <a:pPr marL="344170" indent="-344170">
              <a:spcBef>
                <a:spcPts val="700"/>
              </a:spcBef>
              <a:buClr>
                <a:srgbClr val="90C225"/>
              </a:buClr>
              <a:buSzPts val="1700"/>
              <a:buFont typeface="Trebuchet MS"/>
              <a:buChar char="-"/>
              <a:def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T3 : tumor invading subserosa without visceral peritoneium.</a:t>
            </a:r>
          </a:p>
          <a:p>
            <a:pPr marL="344170" indent="-344170">
              <a:spcBef>
                <a:spcPts val="700"/>
              </a:spcBef>
              <a:buClr>
                <a:srgbClr val="90C225"/>
              </a:buClr>
              <a:buSzPts val="1700"/>
              <a:buFont typeface="Trebuchet MS"/>
              <a:buChar char="-"/>
              <a:def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T4 : tumor invading serosa (visceral peritoneium) or adjacent organs.</a:t>
            </a:r>
          </a:p>
          <a:p>
            <a:pPr>
              <a:spcBef>
                <a:spcPts val="7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(N) :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44170" indent="-344170">
              <a:spcBef>
                <a:spcPts val="800"/>
              </a:spcBef>
              <a:buClr>
                <a:srgbClr val="90C225"/>
              </a:buClr>
              <a:buSzPts val="1700"/>
              <a:buFont typeface="Trebuchet MS"/>
              <a:buChar char="-"/>
              <a:def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N0 : no evidence of local LN involvement, N1 : 1-2 LN, N2: 3-6 LNs, N3 : 7 or more LNs.</a:t>
            </a:r>
          </a:p>
          <a:p>
            <a:pPr>
              <a:spcBef>
                <a:spcPts val="700"/>
              </a:spcBef>
              <a:defRPr sz="1300">
                <a:solidFill>
                  <a:srgbClr val="90C225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	</a:t>
            </a:r>
            <a:r>
              <a:rPr sz="1700">
                <a:solidFill>
                  <a:srgbClr val="404040"/>
                </a:solidFill>
              </a:rPr>
              <a:t>+ve LN makes it stage III</a:t>
            </a:r>
            <a:endParaRPr sz="1700"/>
          </a:p>
          <a:p>
            <a:pPr>
              <a:spcBef>
                <a:spcPts val="7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(M): </a:t>
            </a:r>
            <a:r>
              <a:rPr sz="1700">
                <a:solidFill>
                  <a:srgbClr val="40404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sz="170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M0 : no distant mets, M1: distant mets (stage IV)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spcBef>
                <a:spcPts val="7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Mets to non-regional LNs (mesenteric,para-aortic,portal,retroperitoneal) is M1.(stage IV)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spcBef>
                <a:spcPts val="7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+ve abd wash cytology is M1 (stage IV)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spcBef>
                <a:spcPts val="7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Staging might change after surgery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94;p24"/>
          <p:cNvSpPr txBox="1"/>
          <p:nvPr>
            <p:ph type="title"/>
          </p:nvPr>
        </p:nvSpPr>
        <p:spPr>
          <a:xfrm>
            <a:off x="756310" y="286334"/>
            <a:ext cx="2456180" cy="574676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Treatment :</a:t>
            </a:r>
          </a:p>
        </p:txBody>
      </p:sp>
      <p:sp>
        <p:nvSpPr>
          <p:cNvPr id="286" name="Google Shape;295;p24"/>
          <p:cNvSpPr txBox="1"/>
          <p:nvPr/>
        </p:nvSpPr>
        <p:spPr>
          <a:xfrm>
            <a:off x="2940698" y="424749"/>
            <a:ext cx="6869820" cy="1066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Various factors contribute to treatment selection: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Clinical stage of the disease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Patient related factors (Age, co-morbidities)</a:t>
            </a:r>
          </a:p>
        </p:txBody>
      </p:sp>
      <p:sp>
        <p:nvSpPr>
          <p:cNvPr id="287" name="Google Shape;296;p24"/>
          <p:cNvSpPr txBox="1"/>
          <p:nvPr/>
        </p:nvSpPr>
        <p:spPr>
          <a:xfrm>
            <a:off x="499442" y="1777340"/>
            <a:ext cx="8772104" cy="5511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8288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Possible treatment options </a:t>
            </a: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1828800"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1.Chemotherapy (Neoadjuvant, Adjuvant, palliative):</a:t>
            </a:r>
          </a:p>
          <a:p>
            <a:pPr marL="457200" indent="-342900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●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Neoadjuvant :for any patients with locally advanced non metastatic disease on clinical pre-op staging T3/T4, N+, M0 (stage II, III)</a:t>
            </a:r>
          </a:p>
          <a:p>
            <a:pPr>
              <a:spcBef>
                <a:spcPts val="1000"/>
              </a:spcBef>
              <a:defRPr>
                <a:solidFill>
                  <a:srgbClr val="000000"/>
                </a:solidFill>
              </a:defRPr>
            </a:pP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indent="-342900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●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Adjuvant chemotherapy :-Given as a continuation of pre op chemo regimen or for those who have higher stage than before surgery (pts who were thought to be less than T1/2,N-)</a:t>
            </a:r>
          </a:p>
          <a:p>
            <a:pPr>
              <a:spcBef>
                <a:spcPts val="1000"/>
              </a:spcBef>
              <a:defRPr>
                <a:solidFill>
                  <a:srgbClr val="000000"/>
                </a:solidFill>
              </a:defRPr>
            </a:pP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914400">
              <a:spcBef>
                <a:spcPts val="900"/>
              </a:spcBef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2.Radiotherapy (only for palliation)</a:t>
            </a:r>
          </a:p>
          <a:p>
            <a:pPr indent="914400">
              <a:spcBef>
                <a:spcPts val="900"/>
              </a:spcBef>
              <a:defRPr sz="1800"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3.</a:t>
            </a:r>
            <a:r>
              <a:rPr>
                <a:solidFill>
                  <a:srgbClr val="404040"/>
                </a:solidFill>
              </a:rPr>
              <a:t>Endoscopic resection (very early disease, selected patients):</a:t>
            </a:r>
            <a:endParaRPr>
              <a:solidFill>
                <a:srgbClr val="404040"/>
              </a:solidFill>
            </a:endParaRPr>
          </a:p>
          <a:p>
            <a:pPr lvl="1" marL="914400" indent="-342900">
              <a:spcBef>
                <a:spcPts val="900"/>
              </a:spcBef>
              <a:buClr>
                <a:srgbClr val="404040"/>
              </a:buClr>
              <a:buSzPts val="1800"/>
              <a:buAutoNum type="alphaLcPeriod" startAt="1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Only for early disease confined to mucosa (Tis, T1a)N0M0</a:t>
            </a:r>
          </a:p>
          <a:p>
            <a:pPr lvl="1" marL="914400" indent="-342900">
              <a:buClr>
                <a:srgbClr val="404040"/>
              </a:buClr>
              <a:buSzPts val="1800"/>
              <a:buAutoNum type="alphaLcPeriod" startAt="1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Absolute indications : well differentiated, &lt;2cm, no ulceration, T1a</a:t>
            </a:r>
          </a:p>
          <a:p>
            <a:pPr>
              <a:spcBef>
                <a:spcPts val="900"/>
              </a:spcBef>
              <a:defRPr>
                <a:solidFill>
                  <a:srgbClr val="000000"/>
                </a:solidFill>
              </a:defRPr>
            </a:pP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spcBef>
                <a:spcPts val="1000"/>
              </a:spcBef>
              <a:defRPr>
                <a:solidFill>
                  <a:srgbClr val="000000"/>
                </a:solidFill>
              </a:defRPr>
            </a:pP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301;p25"/>
          <p:cNvSpPr txBox="1"/>
          <p:nvPr/>
        </p:nvSpPr>
        <p:spPr>
          <a:xfrm>
            <a:off x="743782" y="137149"/>
            <a:ext cx="10046401" cy="645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0"/>
              </a:spcBef>
              <a:defRPr>
                <a:solidFill>
                  <a:srgbClr val="000000"/>
                </a:solidFill>
              </a:defRPr>
            </a:pP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spcBef>
                <a:spcPts val="1000"/>
              </a:spcBef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4.Surgical resection (mainstay of treatment, the only curative one)</a:t>
            </a:r>
          </a:p>
          <a:p>
            <a:pPr marL="457200" indent="-342900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●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GOAL is to remove the tumor with at least 5cm tumor free margins and performing routine Lymphadenectomy.</a:t>
            </a:r>
          </a:p>
          <a:p>
            <a:pPr marL="457200" indent="-342900">
              <a:buClr>
                <a:srgbClr val="404040"/>
              </a:buClr>
              <a:buSzPts val="1800"/>
              <a:buFont typeface="Trebuchet MS"/>
              <a:buChar char="●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Extent of gastrectomy depends on the anatomical location of the tumor and might include total/ subtotal or distal gastrectomy</a:t>
            </a:r>
          </a:p>
          <a:p>
            <a:pPr marL="457200" indent="-342900">
              <a:buClr>
                <a:srgbClr val="404040"/>
              </a:buClr>
              <a:buSzPts val="1800"/>
              <a:buFont typeface="Trebuchet MS"/>
              <a:buChar char="●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Total gastrectomy : (for proximal and midbody tumors) -Removal of the whole stomach and reconstruction with ROUX en-Y configuration </a:t>
            </a:r>
          </a:p>
          <a:p>
            <a:pPr>
              <a:spcBef>
                <a:spcPts val="1000"/>
              </a:spcBef>
              <a:defRPr>
                <a:solidFill>
                  <a:srgbClr val="000000"/>
                </a:solidFill>
              </a:defRPr>
            </a:pP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indent="-342900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●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Partial (distal/subtotal) gastrectomy: (for antral/distal tumors)Removing part of the stomach with remaining proximal gastric pouch (supplied by short gastric vessels),reconstruction can be done with Billroth II OR with ROUX en-Y configuration</a:t>
            </a:r>
          </a:p>
          <a:p>
            <a:pPr>
              <a:spcBef>
                <a:spcPts val="1000"/>
              </a:spcBef>
              <a:defRPr>
                <a:solidFill>
                  <a:srgbClr val="000000"/>
                </a:solidFill>
              </a:defRPr>
            </a:pPr>
            <a:endParaRPr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marL="457200" indent="-342900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●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Splenectomy :</a:t>
            </a:r>
          </a:p>
          <a:p>
            <a:pPr>
              <a:spcBef>
                <a:spcPts val="1000"/>
              </a:spcBef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-Only if spleen or splenic hilum are involved , no rule for prophylactic routine splenectomy </a:t>
            </a:r>
          </a:p>
          <a:p>
            <a:pPr marL="457200" indent="-342900">
              <a:spcBef>
                <a:spcPts val="1000"/>
              </a:spcBef>
              <a:buClr>
                <a:srgbClr val="404040"/>
              </a:buClr>
              <a:buSzPts val="1800"/>
              <a:buFont typeface="Trebuchet MS"/>
              <a:buChar char="●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Multivisceral organ resection : (e.g. pancreas, transverse colon):</a:t>
            </a:r>
          </a:p>
          <a:p>
            <a:pPr>
              <a:spcBef>
                <a:spcPts val="1000"/>
              </a:spcBef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For T4 tumor involving adjacent organ/s</a:t>
            </a:r>
          </a:p>
          <a:p>
            <a:pPr>
              <a:spcBef>
                <a:spcPts val="1000"/>
              </a:spcBef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Only if you can get –ve margins, patient can tolerate it, and no mets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3" name="Google Shape;306;p29"/>
          <p:cNvGrpSpPr/>
          <p:nvPr/>
        </p:nvGrpSpPr>
        <p:grpSpPr>
          <a:xfrm>
            <a:off x="1237488" y="-1"/>
            <a:ext cx="10954510" cy="6754368"/>
            <a:chOff x="0" y="0"/>
            <a:chExt cx="10954508" cy="6754366"/>
          </a:xfrm>
        </p:grpSpPr>
        <p:pic>
          <p:nvPicPr>
            <p:cNvPr id="291" name="Google Shape;307;p29" descr="Google Shape;307;p29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3773422" y="-1"/>
              <a:ext cx="7181088" cy="342595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92" name="Google Shape;308;p29" descr="Google Shape;308;p29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0" y="3328414"/>
              <a:ext cx="7184135" cy="342595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313;p30"/>
          <p:cNvSpPr txBox="1"/>
          <p:nvPr>
            <p:ph type="title"/>
          </p:nvPr>
        </p:nvSpPr>
        <p:spPr>
          <a:xfrm>
            <a:off x="698749" y="536526"/>
            <a:ext cx="6943191" cy="780453"/>
          </a:xfrm>
          <a:prstGeom prst="rect">
            <a:avLst/>
          </a:prstGeom>
        </p:spPr>
        <p:txBody>
          <a:bodyPr lIns="0" tIns="0" rIns="0" bIns="0"/>
          <a:lstStyle/>
          <a:p>
            <a:pPr marL="228600" indent="-215900" rtl="0">
              <a:spcBef>
                <a:spcPts val="300"/>
              </a:spcBef>
              <a:defRPr b="1" sz="2500">
                <a:solidFill>
                  <a:srgbClr val="2F2B20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t>▶	</a:t>
            </a:r>
            <a:r>
              <a:rPr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Lymphadenectomy (LN dissection) :</a:t>
            </a:r>
          </a:p>
        </p:txBody>
      </p:sp>
      <p:sp>
        <p:nvSpPr>
          <p:cNvPr id="296" name="Google Shape;314;p30"/>
          <p:cNvSpPr txBox="1"/>
          <p:nvPr>
            <p:ph type="body" idx="1"/>
          </p:nvPr>
        </p:nvSpPr>
        <p:spPr>
          <a:xfrm>
            <a:off x="609600" y="1494673"/>
            <a:ext cx="10160100" cy="5190037"/>
          </a:xfrm>
          <a:prstGeom prst="rect">
            <a:avLst/>
          </a:prstGeom>
        </p:spPr>
        <p:txBody>
          <a:bodyPr lIns="0" tIns="0" rIns="0" bIns="0"/>
          <a:lstStyle/>
          <a:p>
            <a:pPr marL="20864" indent="-20864" rtl="0">
              <a:spcBef>
                <a:spcPts val="0"/>
              </a:spcBef>
              <a:buSzPts val="2300"/>
              <a:defRPr sz="230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Current recommendation is D1 dissection</a:t>
            </a:r>
          </a:p>
          <a:p>
            <a:pPr marL="20864" indent="-20864" rtl="0">
              <a:spcBef>
                <a:spcPts val="0"/>
              </a:spcBef>
              <a:buSzPts val="2300"/>
              <a:defRPr sz="230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</a:p>
          <a:p>
            <a:pPr marL="20864" indent="-20864" rtl="0">
              <a:spcBef>
                <a:spcPts val="0"/>
              </a:spcBef>
              <a:buSzPts val="2300"/>
              <a:defRPr sz="230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D1:Removal of all Nodal tissue within 3 cm of the primary tumor.</a:t>
            </a:r>
          </a:p>
          <a:p>
            <a:pPr marL="20864" indent="-20864" rtl="0">
              <a:spcBef>
                <a:spcPts val="0"/>
              </a:spcBef>
              <a:buSzPts val="2300"/>
              <a:defRPr sz="230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</a:p>
          <a:p>
            <a:pPr marL="20864" indent="-20864" rtl="0">
              <a:spcBef>
                <a:spcPts val="0"/>
              </a:spcBef>
              <a:buSzPts val="2300"/>
              <a:defRPr sz="230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D2: D1+ removal of hepatic,splenic,celiac,and lymph gastric lymph nodes ; involves splenectomy and partial pancreatectomy to remove parasplenic and parapancreatic nodes when these are drainage sites of primary.</a:t>
            </a:r>
          </a:p>
          <a:p>
            <a:pPr marL="20864" indent="-20864" rtl="0">
              <a:spcBef>
                <a:spcPts val="0"/>
              </a:spcBef>
              <a:buSzPts val="2300"/>
              <a:defRPr sz="230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</a:p>
          <a:p>
            <a:pPr marL="20864" indent="-20864" rtl="0">
              <a:spcBef>
                <a:spcPts val="0"/>
              </a:spcBef>
              <a:buSzPts val="2300"/>
              <a:defRPr sz="230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</a:p>
          <a:p>
            <a:pPr marL="20864" indent="-20864" rtl="0">
              <a:spcBef>
                <a:spcPts val="0"/>
              </a:spcBef>
              <a:buSzPts val="2300"/>
              <a:defRPr sz="2300">
                <a:solidFill>
                  <a:srgbClr val="000000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D3: D2+ removal of para-aortic nodes.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326;p39"/>
          <p:cNvSpPr txBox="1"/>
          <p:nvPr>
            <p:ph type="title"/>
          </p:nvPr>
        </p:nvSpPr>
        <p:spPr>
          <a:xfrm>
            <a:off x="756309" y="177545"/>
            <a:ext cx="7162167" cy="574042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Metastatic gastric adenocarcinoma</a:t>
            </a:r>
          </a:p>
        </p:txBody>
      </p:sp>
      <p:sp>
        <p:nvSpPr>
          <p:cNvPr id="299" name="Google Shape;327;p39"/>
          <p:cNvSpPr txBox="1"/>
          <p:nvPr/>
        </p:nvSpPr>
        <p:spPr>
          <a:xfrm>
            <a:off x="756309" y="1298666"/>
            <a:ext cx="8842376" cy="3543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40% of pts present with metastatic disease at diagnoses.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36% of patients who were initially deemed to have a non metastatic disease found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356870"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to be metastatic</a:t>
            </a: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Some patients might be non metastatic but not fit for curative treatment and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356870"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surgery (severe comorbidities, locally unresectable disease)</a:t>
            </a: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Some pts may have recurrence after curative treatment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44804" marR="5080" indent="-332739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The goal of treatment in all of these patients is only palliative (improve symptoms  and quality of life only)- less chance of bleeding, perforation, relief of obstruction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32;p40"/>
          <p:cNvSpPr txBox="1"/>
          <p:nvPr/>
        </p:nvSpPr>
        <p:spPr>
          <a:xfrm>
            <a:off x="334202" y="519333"/>
            <a:ext cx="10578387" cy="543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Palliative treatment options 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Chemotherapy (minimal prolongation of survival, improve symptoms)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7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Radiotherapy (decrease tumor size, less chance of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356870"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bleeding/obstruction/perforation)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7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Ascites : repeated tapping.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7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Endoscopic : (stenting for obstruction, management of bleeding)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7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Surgical 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Palliative bypass (gastrojejunostomy)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Gastrostomy tube for decompression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Palliative resection not advised for most of patients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37;p41"/>
          <p:cNvSpPr txBox="1"/>
          <p:nvPr/>
        </p:nvSpPr>
        <p:spPr>
          <a:xfrm>
            <a:off x="279954" y="564582"/>
            <a:ext cx="6506216" cy="2311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i="1" sz="2500" u="sng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Survival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 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Depends on stage, completeness of resection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5 yrs- survival :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local disease 50-80%,</a:t>
            </a: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	</a:t>
            </a:r>
            <a:r>
              <a:rPr sz="1800">
                <a:solidFill>
                  <a:srgbClr val="404040"/>
                </a:solidFill>
              </a:rPr>
              <a:t>+ve LN 30%,</a:t>
            </a:r>
            <a:endParaRPr sz="1800"/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Metastatic 5%</a:t>
            </a:r>
          </a:p>
        </p:txBody>
      </p:sp>
      <p:sp>
        <p:nvSpPr>
          <p:cNvPr id="304" name="Google Shape;342;p42"/>
          <p:cNvSpPr txBox="1"/>
          <p:nvPr/>
        </p:nvSpPr>
        <p:spPr>
          <a:xfrm>
            <a:off x="87808" y="3179903"/>
            <a:ext cx="6890508" cy="311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i="1" sz="2300" u="sng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Recurrence :</a:t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High even after complete resection (30%)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Most occur in the first 2 years (80%)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Can be local (surgery site) ,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distant (liver) ,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peritoneal mets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Carry a dismal prognoses (6 months survival)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Treated as palliative only (usually chemotherapy)</a:t>
            </a:r>
          </a:p>
        </p:txBody>
      </p:sp>
      <p:sp>
        <p:nvSpPr>
          <p:cNvPr id="305" name="Google Shape;347;p43"/>
          <p:cNvSpPr txBox="1"/>
          <p:nvPr/>
        </p:nvSpPr>
        <p:spPr>
          <a:xfrm>
            <a:off x="7135749" y="2913203"/>
            <a:ext cx="3792271" cy="3644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b="1" i="1" sz="2400" u="sng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</a:t>
            </a:r>
            <a:r>
              <a:rPr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Post op follow up / surveillance:</a:t>
            </a:r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In clinic every 3 months in the first 2 years , then every 6 months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Include full Hx, PEx, labs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Endoscopy at 1,2,5 years if partial gastrectomy only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CT scan every 6 months	in the first 2 years , then annualy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52;p44"/>
          <p:cNvSpPr txBox="1"/>
          <p:nvPr>
            <p:ph type="title"/>
          </p:nvPr>
        </p:nvSpPr>
        <p:spPr>
          <a:xfrm>
            <a:off x="756309" y="631062"/>
            <a:ext cx="4086226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Gastric Lymphoma :</a:t>
            </a:r>
          </a:p>
        </p:txBody>
      </p:sp>
      <p:sp>
        <p:nvSpPr>
          <p:cNvPr id="308" name="Google Shape;353;p44"/>
          <p:cNvSpPr txBox="1"/>
          <p:nvPr/>
        </p:nvSpPr>
        <p:spPr>
          <a:xfrm>
            <a:off x="756309" y="1475910"/>
            <a:ext cx="8831582" cy="51126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5% of gastric neoplasms.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9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The Stomach is the commonest extranodal primary site for non-Hodgkin's lymphoma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Secondary Lymphoma is commonly seen in stomach from another site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The histologic types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0519" indent="-338454">
              <a:spcBef>
                <a:spcPts val="900"/>
              </a:spcBef>
              <a:buClr>
                <a:srgbClr val="404040"/>
              </a:buClr>
              <a:buSzPts val="1700"/>
              <a:buFont typeface="Trebuchet MS"/>
              <a:buChar char="-"/>
              <a:def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low-grade B-cell lymphomas of the mucosa-associated lymphoid tissue </a:t>
            </a:r>
            <a:r>
              <a:rPr b="1"/>
              <a:t>(MALT) </a:t>
            </a:r>
            <a:r>
              <a:t>type.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700"/>
              <a:buFont typeface="Trebuchet MS"/>
              <a:buChar char="-"/>
              <a:def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high-grade diffuse large B-cell lymphoma </a:t>
            </a:r>
            <a:r>
              <a:rPr b="1"/>
              <a:t>(DLBCL)</a:t>
            </a:r>
            <a:r>
              <a:t>;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700"/>
              <a:buFont typeface="Trebuchet MS"/>
              <a:buChar char="-"/>
              <a:defRPr b="1"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Mixed </a:t>
            </a:r>
            <a:r>
              <a:rPr b="0"/>
              <a:t>containing both</a:t>
            </a:r>
          </a:p>
          <a:p>
            <a:pPr indent="12700">
              <a:spcBef>
                <a:spcPts val="9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chronic gastritis and infection with H. pylori is the main predisposing factor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0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700"/>
              </a:spcBef>
              <a:defRPr sz="13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Symptoms :</a:t>
            </a: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pain (88%), anorexia(47%), weight loss (25%), bleeding (19%), and vomiting (18%).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Obstruction and perforation, </a:t>
            </a:r>
            <a:r>
              <a:rPr sz="17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Anaemia and epigastric mass.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08;p3"/>
          <p:cNvSpPr txBox="1"/>
          <p:nvPr>
            <p:ph type="title"/>
          </p:nvPr>
        </p:nvSpPr>
        <p:spPr>
          <a:xfrm>
            <a:off x="756309" y="3845762"/>
            <a:ext cx="4739642" cy="636906"/>
          </a:xfrm>
          <a:prstGeom prst="rect">
            <a:avLst/>
          </a:prstGeom>
        </p:spPr>
        <p:txBody>
          <a:bodyPr/>
          <a:lstStyle>
            <a:lvl1pPr indent="12700">
              <a:defRPr sz="4000">
                <a:solidFill>
                  <a:srgbClr val="2F2B20"/>
                </a:solidFill>
              </a:defRPr>
            </a:lvl1pPr>
          </a:lstStyle>
          <a:p>
            <a:pPr rtl="0">
              <a:defRPr/>
            </a:pPr>
            <a:r>
              <a:t>Gastric Cancers (GC)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58;p45"/>
          <p:cNvSpPr txBox="1"/>
          <p:nvPr>
            <p:ph type="title"/>
          </p:nvPr>
        </p:nvSpPr>
        <p:spPr>
          <a:xfrm>
            <a:off x="756309" y="631062"/>
            <a:ext cx="2830832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Investigations</a:t>
            </a:r>
          </a:p>
        </p:txBody>
      </p:sp>
      <p:sp>
        <p:nvSpPr>
          <p:cNvPr id="311" name="Google Shape;359;p45"/>
          <p:cNvSpPr txBox="1"/>
          <p:nvPr/>
        </p:nvSpPr>
        <p:spPr>
          <a:xfrm>
            <a:off x="756310" y="2213688"/>
            <a:ext cx="6278880" cy="1811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6870" indent="-344804"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Labs: CBC, LDH , B2-macroglobulin, bone marraow biopsy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Staging CT</a:t>
            </a:r>
          </a:p>
          <a:p>
            <a:pPr lvl="1" marL="216533" marR="1018538" indent="-137158">
              <a:lnSpc>
                <a:spcPct val="146800"/>
              </a:lnSpc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Endoscopy + biopsy (histology + test for H.pylori)  Might need deep biopsies</a:t>
            </a:r>
          </a:p>
          <a:p>
            <a:pPr lvl="1" marL="231775" indent="-153035">
              <a:spcBef>
                <a:spcPts val="900"/>
              </a:spcBef>
              <a:buClr>
                <a:srgbClr val="404040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EUS is the best modality.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64;p46"/>
          <p:cNvSpPr txBox="1"/>
          <p:nvPr>
            <p:ph type="title"/>
          </p:nvPr>
        </p:nvSpPr>
        <p:spPr>
          <a:xfrm>
            <a:off x="756309" y="631062"/>
            <a:ext cx="2452372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Treatment :</a:t>
            </a:r>
          </a:p>
        </p:txBody>
      </p:sp>
      <p:sp>
        <p:nvSpPr>
          <p:cNvPr id="314" name="Google Shape;365;p46"/>
          <p:cNvSpPr txBox="1"/>
          <p:nvPr/>
        </p:nvSpPr>
        <p:spPr>
          <a:xfrm>
            <a:off x="756309" y="2201381"/>
            <a:ext cx="8373111" cy="49063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Early low grade MALT lymphoma </a:t>
            </a:r>
            <a:r>
              <a:rPr sz="1800">
                <a:solidFill>
                  <a:srgbClr val="40404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sz="180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H.pylori eradication therapy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Assessment of response with endoscopy, most pt will have complete remission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persistent MALT lymphoma after </a:t>
            </a:r>
            <a:r>
              <a:rPr i="1" sz="1800">
                <a:solidFill>
                  <a:srgbClr val="404040"/>
                </a:solidFill>
                <a:latin typeface="+mj-lt"/>
                <a:ea typeface="+mj-ea"/>
                <a:cs typeface="+mj-cs"/>
                <a:sym typeface="Arial"/>
              </a:rPr>
              <a:t>H. pylori </a:t>
            </a:r>
            <a:r>
              <a: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therapy </a:t>
            </a:r>
            <a:r>
              <a:rPr sz="1800">
                <a:solidFill>
                  <a:srgbClr val="40404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sz="180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external beam radiation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R="3786504" algn="r">
              <a:def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(90% to 100% rate of complete response)</a:t>
            </a:r>
          </a:p>
          <a:p>
            <a:pPr marR="3808729" algn="r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Single agent chemotherapy +/- Rituximab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For DLBCL : combination of chemotherapy (R-CHOP)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Autologous stem cell transplantation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surgical intervention in bleeding, perforation, obstruction, and residual disease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356870">
              <a:def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after primary therapy.</a:t>
            </a: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 yrs-survival : 90% for low grade, 50% for high grade tumors.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70;p47"/>
          <p:cNvSpPr txBox="1"/>
          <p:nvPr>
            <p:ph type="title"/>
          </p:nvPr>
        </p:nvSpPr>
        <p:spPr>
          <a:xfrm>
            <a:off x="756309" y="631062"/>
            <a:ext cx="7975601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Gastrointestinal Stromal Tumors (GIST)</a:t>
            </a:r>
          </a:p>
        </p:txBody>
      </p:sp>
      <p:sp>
        <p:nvSpPr>
          <p:cNvPr id="317" name="Google Shape;371;p47"/>
          <p:cNvSpPr/>
          <p:nvPr/>
        </p:nvSpPr>
        <p:spPr>
          <a:xfrm>
            <a:off x="1113193" y="2311525"/>
            <a:ext cx="64010" cy="15241"/>
          </a:xfrm>
          <a:prstGeom prst="rect">
            <a:avLst/>
          </a:prstGeom>
          <a:solidFill>
            <a:srgbClr val="99C93B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 sz="18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18" name="Google Shape;372;p47"/>
          <p:cNvSpPr txBox="1"/>
          <p:nvPr/>
        </p:nvSpPr>
        <p:spPr>
          <a:xfrm>
            <a:off x="756309" y="1684184"/>
            <a:ext cx="9162417" cy="59560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356870" indent="-344804">
              <a:buClr>
                <a:srgbClr val="CC00CC"/>
              </a:buClr>
              <a:buSzPts val="1800"/>
              <a:buFont typeface="Helvetica Neue"/>
              <a:buChar char="-"/>
              <a:def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Historically, these lesions were classified as </a:t>
            </a:r>
            <a:r>
              <a:rPr>
                <a:solidFill>
                  <a:srgbClr val="2F2B20"/>
                </a:solidFill>
              </a:rPr>
              <a:t>leiomyomas </a:t>
            </a:r>
            <a:r>
              <a:t>or </a:t>
            </a:r>
            <a:r>
              <a:rPr>
                <a:solidFill>
                  <a:srgbClr val="2F2B20"/>
                </a:solidFill>
              </a:rPr>
              <a:t>leiomyosarcoma</a:t>
            </a:r>
          </a:p>
          <a:p>
            <a:pPr marL="421005" indent="-408940">
              <a:spcBef>
                <a:spcPts val="700"/>
              </a:spcBef>
              <a:buClr>
                <a:srgbClr val="CC00CC"/>
              </a:buClr>
              <a:buSzPts val="1800"/>
              <a:buFont typeface="Helvetica Neue"/>
              <a:buChar char="-"/>
              <a:def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&lt;1 % of gastric CA</a:t>
            </a:r>
          </a:p>
          <a:p>
            <a:pPr marL="356870" indent="-344804">
              <a:lnSpc>
                <a:spcPct val="107722"/>
              </a:lnSpc>
              <a:spcBef>
                <a:spcPts val="700"/>
              </a:spcBef>
              <a:buClr>
                <a:srgbClr val="CC00CC"/>
              </a:buClr>
              <a:buSzPts val="1800"/>
              <a:buFont typeface="Helvetica Neue"/>
              <a:buChar char="-"/>
              <a:def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mesenchymal tumors</a:t>
            </a:r>
          </a:p>
          <a:p>
            <a:pPr marL="356870" indent="-344804">
              <a:lnSpc>
                <a:spcPct val="184166"/>
              </a:lnSpc>
              <a:buClr>
                <a:srgbClr val="FF9900"/>
              </a:buClr>
              <a:buSzPts val="1800"/>
              <a:buFont typeface="Helvetica Neue"/>
              <a:buChar char="-"/>
              <a:def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Arises from interstitial cells of	Cajal	(pacemakers of GI motility)</a:t>
            </a:r>
          </a:p>
          <a:p>
            <a:pPr marL="356870" indent="-344804">
              <a:lnSpc>
                <a:spcPct val="175277"/>
              </a:lnSpc>
              <a:buClr>
                <a:srgbClr val="FF9900"/>
              </a:buClr>
              <a:buSzPts val="1800"/>
              <a:buFont typeface="Helvetica Neue"/>
              <a:buChar char="-"/>
              <a:def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95% stain with Ab against c-KIT (CD117) 70% stain for CD34</a:t>
            </a:r>
          </a:p>
          <a:p>
            <a:pPr marL="356870" indent="-344804">
              <a:lnSpc>
                <a:spcPct val="175277"/>
              </a:lnSpc>
              <a:buClr>
                <a:srgbClr val="FF9900"/>
              </a:buClr>
              <a:buSzPts val="1800"/>
              <a:buFont typeface="Helvetica Neue"/>
              <a:buChar char="-"/>
              <a:def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3-5% of the remainder of </a:t>
            </a:r>
            <a:r>
              <a:rPr i="1">
                <a:latin typeface="+mj-lt"/>
                <a:ea typeface="+mj-ea"/>
                <a:cs typeface="+mj-cs"/>
                <a:sym typeface="Arial"/>
              </a:rPr>
              <a:t>KIT</a:t>
            </a:r>
            <a:r>
              <a:t>-negative GISTs contain PDGFR-alpha mutations.</a:t>
            </a:r>
          </a:p>
          <a:p>
            <a:pPr marL="356870" indent="-344804">
              <a:lnSpc>
                <a:spcPct val="176111"/>
              </a:lnSpc>
              <a:buClr>
                <a:srgbClr val="FF9900"/>
              </a:buClr>
              <a:buSzPts val="1800"/>
              <a:buFont typeface="Helvetica Neue"/>
              <a:buChar char="-"/>
              <a:def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Solitary , grows extraluminaly to a large size</a:t>
            </a:r>
          </a:p>
          <a:p>
            <a:pPr marL="356870" indent="-344804">
              <a:lnSpc>
                <a:spcPct val="188333"/>
              </a:lnSpc>
              <a:buClr>
                <a:srgbClr val="FF9900"/>
              </a:buClr>
              <a:buSzPts val="1800"/>
              <a:buFont typeface="Helvetica Neue"/>
              <a:buChar char="-"/>
              <a:def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Variable clinical behavior, from slow-growing indolent tumors to aggressive malignant</a:t>
            </a:r>
          </a:p>
          <a:p>
            <a:pPr indent="356870">
              <a:lnSpc>
                <a:spcPct val="111888"/>
              </a:lnSpc>
              <a:def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cancers with the propensity to invade adjacent organs, metastasize to the liver, and</a:t>
            </a:r>
          </a:p>
          <a:p>
            <a:pPr indent="356870">
              <a:lnSpc>
                <a:spcPct val="106944"/>
              </a:lnSpc>
              <a:def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recur locally within the abdomen.</a:t>
            </a:r>
          </a:p>
          <a:p>
            <a:pPr marL="356870" indent="-344804">
              <a:lnSpc>
                <a:spcPct val="183333"/>
              </a:lnSpc>
              <a:buClr>
                <a:srgbClr val="FF9900"/>
              </a:buClr>
              <a:buSzPts val="1800"/>
              <a:buFont typeface="Helvetica Neue"/>
              <a:buChar char="-"/>
              <a:def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Site, size (&gt;5cm) and mitoses(&gt;5HPF) determines indolent vs more aggressive tumors</a:t>
            </a:r>
          </a:p>
          <a:p>
            <a:pPr marL="356870" indent="-344804">
              <a:lnSpc>
                <a:spcPct val="188333"/>
              </a:lnSpc>
              <a:buClr>
                <a:srgbClr val="FF9900"/>
              </a:buClr>
              <a:buSzPts val="1800"/>
              <a:buFont typeface="Helvetica Neue"/>
              <a:buChar char="-"/>
              <a:def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The stomach is the most common site of GIST. Other includes small bowel, colon and</a:t>
            </a:r>
          </a:p>
          <a:p>
            <a:pPr indent="356870">
              <a:lnSpc>
                <a:spcPct val="111888"/>
              </a:lnSpc>
              <a:defRPr sz="1800">
                <a:solidFill>
                  <a:srgbClr val="404040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rectum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77;p48"/>
          <p:cNvSpPr txBox="1"/>
          <p:nvPr>
            <p:ph type="title"/>
          </p:nvPr>
        </p:nvSpPr>
        <p:spPr>
          <a:xfrm>
            <a:off x="756309" y="631062"/>
            <a:ext cx="2741932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GIST tumours</a:t>
            </a:r>
          </a:p>
        </p:txBody>
      </p:sp>
      <p:sp>
        <p:nvSpPr>
          <p:cNvPr id="321" name="Google Shape;378;p48"/>
          <p:cNvSpPr txBox="1"/>
          <p:nvPr/>
        </p:nvSpPr>
        <p:spPr>
          <a:xfrm>
            <a:off x="756310" y="2155984"/>
            <a:ext cx="5615305" cy="340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Presentation-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5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might be asymptomatic/ discovered incidentally or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700"/>
              </a:spcBef>
              <a:buClr>
                <a:srgbClr val="90C225"/>
              </a:buClr>
              <a:buSzPts val="1800"/>
              <a:buFont typeface="Helvetica Neue"/>
              <a:buChar char="•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Abdominal pain</a:t>
            </a:r>
          </a:p>
          <a:p>
            <a:pPr marL="356870" indent="-344804">
              <a:spcBef>
                <a:spcPts val="700"/>
              </a:spcBef>
              <a:buClr>
                <a:srgbClr val="90C225"/>
              </a:buClr>
              <a:buSzPts val="1800"/>
              <a:buFont typeface="Helvetica Neue"/>
              <a:buChar char="•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Anorexia</a:t>
            </a:r>
          </a:p>
          <a:p>
            <a:pPr marL="356870" indent="-344804">
              <a:spcBef>
                <a:spcPts val="700"/>
              </a:spcBef>
              <a:buClr>
                <a:srgbClr val="90C225"/>
              </a:buClr>
              <a:buSzPts val="1800"/>
              <a:buFont typeface="Helvetica Neue"/>
              <a:buChar char="•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Nausea, Vomiting</a:t>
            </a:r>
          </a:p>
          <a:p>
            <a:pPr marL="356870" indent="-344804">
              <a:spcBef>
                <a:spcPts val="700"/>
              </a:spcBef>
              <a:buClr>
                <a:srgbClr val="90C225"/>
              </a:buClr>
              <a:buSzPts val="1800"/>
              <a:buFont typeface="Helvetica Neue"/>
              <a:buChar char="•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Weight loss</a:t>
            </a:r>
          </a:p>
          <a:p>
            <a:pPr marL="356870" indent="-344804">
              <a:spcBef>
                <a:spcPts val="700"/>
              </a:spcBef>
              <a:buClr>
                <a:srgbClr val="90C225"/>
              </a:buClr>
              <a:buSzPts val="1800"/>
              <a:buFont typeface="Helvetica Neue"/>
              <a:buChar char="•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Epigastric fullness</a:t>
            </a:r>
          </a:p>
          <a:p>
            <a:pPr marL="356870" indent="-344804">
              <a:spcBef>
                <a:spcPts val="700"/>
              </a:spcBef>
              <a:buClr>
                <a:srgbClr val="90C225"/>
              </a:buClr>
              <a:buSzPts val="1800"/>
              <a:buFont typeface="Helvetica Neue"/>
              <a:buChar char="•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Early satiety</a:t>
            </a:r>
          </a:p>
          <a:p>
            <a:pPr marL="356870" indent="-344804">
              <a:spcBef>
                <a:spcPts val="700"/>
              </a:spcBef>
              <a:buClr>
                <a:srgbClr val="90C225"/>
              </a:buClr>
              <a:buSzPts val="1800"/>
              <a:buFont typeface="Helvetica Neue"/>
              <a:buChar char="•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Bleeding/perforation/obstruction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83;p49"/>
          <p:cNvSpPr txBox="1"/>
          <p:nvPr>
            <p:ph type="title"/>
          </p:nvPr>
        </p:nvSpPr>
        <p:spPr>
          <a:xfrm>
            <a:off x="756309" y="631062"/>
            <a:ext cx="2997837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Investigations:</a:t>
            </a:r>
          </a:p>
        </p:txBody>
      </p:sp>
      <p:sp>
        <p:nvSpPr>
          <p:cNvPr id="324" name="Google Shape;384;p49"/>
          <p:cNvSpPr txBox="1"/>
          <p:nvPr/>
        </p:nvSpPr>
        <p:spPr>
          <a:xfrm>
            <a:off x="78739" y="1529158"/>
            <a:ext cx="6789419" cy="42134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Labs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Barium swallow, u/s , and AXR gives limited informations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CT scan </a:t>
            </a:r>
            <a:r>
              <a:rPr sz="1800">
                <a:solidFill>
                  <a:srgbClr val="404040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 sz="1800">
                <a:solidFill>
                  <a:srgbClr val="40404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very important to obtain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-	</a:t>
            </a:r>
            <a:r>
              <a:rPr sz="1800">
                <a:solidFill>
                  <a:srgbClr val="404040"/>
                </a:solidFill>
              </a:rPr>
              <a:t>site, size, characteristics of tumor, relation to surrounding</a:t>
            </a:r>
            <a:endParaRPr sz="1800"/>
          </a:p>
          <a:p>
            <a:pPr indent="356870"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organs</a:t>
            </a:r>
          </a:p>
          <a:p>
            <a:pPr indent="79375">
              <a:spcBef>
                <a:spcPts val="900"/>
              </a:spcBef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mets)</a:t>
            </a: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Endoscopy : (sometimes misses submucosal lesions)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EUS better than endoscopy , also can obtain biopsy.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Biopsy is not always indicated if dx is suggestive and surgery Is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356870"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needed anyway</a:t>
            </a:r>
          </a:p>
        </p:txBody>
      </p:sp>
      <p:pic>
        <p:nvPicPr>
          <p:cNvPr id="325" name="Google Shape;385;p49" descr="Google Shape;385;p4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214616" y="524255"/>
            <a:ext cx="4977384" cy="416661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90;p50"/>
          <p:cNvSpPr txBox="1"/>
          <p:nvPr>
            <p:ph type="title"/>
          </p:nvPr>
        </p:nvSpPr>
        <p:spPr>
          <a:xfrm>
            <a:off x="756309" y="631062"/>
            <a:ext cx="2741932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GIST tumours</a:t>
            </a:r>
          </a:p>
        </p:txBody>
      </p:sp>
      <p:sp>
        <p:nvSpPr>
          <p:cNvPr id="328" name="Google Shape;391;p50"/>
          <p:cNvSpPr txBox="1"/>
          <p:nvPr/>
        </p:nvSpPr>
        <p:spPr>
          <a:xfrm>
            <a:off x="756309" y="1603835"/>
            <a:ext cx="9625332" cy="47260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Treatment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9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Surgery-local excision of tumor with 1cm –ve margins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Lymph node clearance unnecessary as spread is not common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Large tumors may need formal gastrectomy+/- adjuvant therapy (imatinib)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Tumor rupture/spillage during surgery and positive margin significantly </a:t>
            </a:r>
            <a:r>
              <a:rPr b="1"/>
              <a:t>worsens </a:t>
            </a:r>
            <a:r>
              <a:t>the</a:t>
            </a:r>
          </a:p>
          <a:p>
            <a:pPr indent="356870"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prognoses</a:t>
            </a:r>
          </a:p>
          <a:p>
            <a:pPr indent="12700">
              <a:spcBef>
                <a:spcPts val="10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Medical therapy consists of tyrosine kinase inhibitors (TKI), c-KIT inhibitor imatinib mesylate</a:t>
            </a:r>
            <a:endParaRPr sz="1800"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356870">
              <a:def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(Gleevec).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Helvetica Neue"/>
              <a:buChar char="•"/>
              <a:def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Preoperatively, to enable resectability or decrease morbidity by shrinking the tumor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Helvetica Neue"/>
              <a:buChar char="•"/>
              <a:def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After surgery, to decrease recurrence</a:t>
            </a:r>
          </a:p>
          <a:p>
            <a:pPr marL="356870" indent="-344804">
              <a:spcBef>
                <a:spcPts val="900"/>
              </a:spcBef>
              <a:buClr>
                <a:srgbClr val="90C225"/>
              </a:buClr>
              <a:buSzPts val="1800"/>
              <a:buFont typeface="Helvetica Neue"/>
              <a:buChar char="•"/>
              <a:def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 metastatic disease, as definitive treatment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Helvetica Neue"/>
              <a:buChar char="•"/>
              <a:defRPr sz="1800">
                <a:solidFill>
                  <a:srgbClr val="2A2A2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In recurrent, unresectable disease, as definitive treatment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Google Shape;396;p51"/>
          <p:cNvSpPr txBox="1"/>
          <p:nvPr/>
        </p:nvSpPr>
        <p:spPr>
          <a:xfrm>
            <a:off x="1036325" y="1447800"/>
            <a:ext cx="10119350" cy="37493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/>
          <a:p>
            <a:pPr algn="ctr">
              <a:defRPr b="1" i="1" sz="7200">
                <a:latin typeface="Calibri"/>
                <a:ea typeface="Calibri"/>
                <a:cs typeface="Calibri"/>
                <a:sym typeface="Calibri"/>
              </a:defRPr>
            </a:pPr>
            <a:r>
              <a:t>Thank you</a:t>
            </a:r>
            <a:endParaRPr>
              <a:solidFill>
                <a:srgbClr val="000000"/>
              </a:solidFill>
            </a:endParaRPr>
          </a:p>
          <a:p>
            <a:pPr algn="ctr">
              <a:defRPr>
                <a:solidFill>
                  <a:srgbClr val="000000"/>
                </a:solidFill>
              </a:defRPr>
            </a:pPr>
            <a:endParaRPr sz="7200"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rgbClr val="2F2B20"/>
              </a:buClr>
              <a:buSzPts val="1800"/>
              <a:buFont typeface="Helvetica"/>
              <a:buChar char="❑"/>
              <a:defRPr b="1" i="1" sz="1800" u="sng">
                <a:latin typeface="Calibri"/>
                <a:ea typeface="Calibri"/>
                <a:cs typeface="Calibri"/>
                <a:sym typeface="Calibri"/>
              </a:defRPr>
            </a:pPr>
            <a:r>
              <a:t> </a:t>
            </a:r>
            <a:r>
              <a:rPr sz="2000"/>
              <a:t>Sources and references:</a:t>
            </a:r>
            <a:endParaRPr>
              <a:solidFill>
                <a:srgbClr val="000000"/>
              </a:solidFill>
            </a:endParaRPr>
          </a:p>
          <a:p>
            <a:pPr marL="285750" indent="-285750">
              <a:buClr>
                <a:srgbClr val="2F2B20"/>
              </a:buClr>
              <a:buSzPts val="1800"/>
              <a:buFont typeface="Helvetica"/>
              <a:buChar char="▪"/>
              <a:defRPr sz="1800">
                <a:latin typeface="Calibri"/>
                <a:ea typeface="Calibri"/>
                <a:cs typeface="Calibri"/>
                <a:sym typeface="Calibri"/>
              </a:defRPr>
            </a:pPr>
            <a:r>
              <a:t>   Schwartz’s Principles of Surgery eleventh edition.</a:t>
            </a:r>
            <a:endParaRPr>
              <a:solidFill>
                <a:srgbClr val="000000"/>
              </a:solidFill>
            </a:endParaRPr>
          </a:p>
          <a:p>
            <a:pPr marL="285750" indent="-285750">
              <a:buClr>
                <a:srgbClr val="2F2B20"/>
              </a:buClr>
              <a:buSzPts val="1800"/>
              <a:buFont typeface="Helvetica"/>
              <a:buChar char="▪"/>
              <a:defRPr sz="1800">
                <a:latin typeface="Calibri"/>
                <a:ea typeface="Calibri"/>
                <a:cs typeface="Calibri"/>
                <a:sym typeface="Calibri"/>
              </a:defRPr>
            </a:pPr>
            <a:r>
              <a:t>   Bailey &amp; Love's Short Practice of Surgery</a:t>
            </a:r>
            <a:endParaRPr>
              <a:solidFill>
                <a:srgbClr val="000000"/>
              </a:solidFill>
            </a:endParaRPr>
          </a:p>
          <a:p>
            <a:pPr marL="285750" indent="-285750">
              <a:buClr>
                <a:srgbClr val="2F2B20"/>
              </a:buClr>
              <a:buSzPts val="1800"/>
              <a:buFont typeface="Helvetica"/>
              <a:buChar char="▪"/>
              <a:defRPr sz="1800">
                <a:latin typeface="Calibri"/>
                <a:ea typeface="Calibri"/>
                <a:cs typeface="Calibri"/>
                <a:sym typeface="Calibri"/>
              </a:defRPr>
            </a:pPr>
            <a:r>
              <a:t>   Past material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13;p4"/>
          <p:cNvSpPr txBox="1"/>
          <p:nvPr>
            <p:ph type="title"/>
          </p:nvPr>
        </p:nvSpPr>
        <p:spPr>
          <a:xfrm>
            <a:off x="756309" y="631062"/>
            <a:ext cx="4271647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Gastric Cancers (GC)</a:t>
            </a:r>
          </a:p>
        </p:txBody>
      </p:sp>
      <p:sp>
        <p:nvSpPr>
          <p:cNvPr id="151" name="Google Shape;114;p4"/>
          <p:cNvSpPr txBox="1"/>
          <p:nvPr/>
        </p:nvSpPr>
        <p:spPr>
          <a:xfrm>
            <a:off x="820317" y="2174292"/>
            <a:ext cx="7139307" cy="3530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b="1" sz="17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Common Primary</a:t>
            </a:r>
          </a:p>
          <a:p>
            <a:pPr marL="646430" indent="-332740">
              <a:spcBef>
                <a:spcPts val="800"/>
              </a:spcBef>
              <a:buClr>
                <a:srgbClr val="488B1C"/>
              </a:buClr>
              <a:buSzPts val="1500"/>
              <a:buFont typeface="Helvetica"/>
              <a:buChar char="⚫"/>
              <a:defRPr b="1" sz="15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Adenocarcinoma (95%),</a:t>
            </a:r>
          </a:p>
          <a:p>
            <a:pPr marL="646430" indent="-332740">
              <a:spcBef>
                <a:spcPts val="800"/>
              </a:spcBef>
              <a:buClr>
                <a:srgbClr val="488B1C"/>
              </a:buClr>
              <a:buSzPts val="1500"/>
              <a:buFont typeface="Helvetica"/>
              <a:buChar char="⚫"/>
              <a:defRPr b="1" sz="15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Lymphoma (4%),</a:t>
            </a:r>
          </a:p>
          <a:p>
            <a:pPr marL="588644" indent="-274954">
              <a:spcBef>
                <a:spcPts val="800"/>
              </a:spcBef>
              <a:buClr>
                <a:srgbClr val="488B1C"/>
              </a:buClr>
              <a:buSzPts val="1500"/>
              <a:buFont typeface="Helvetica"/>
              <a:buChar char="⚫"/>
              <a:defRPr b="1" sz="15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Malignant GIST (1%)</a:t>
            </a:r>
          </a:p>
          <a:p>
            <a:pPr indent="12700">
              <a:spcBef>
                <a:spcPts val="700"/>
              </a:spcBef>
              <a:defRPr b="1" sz="170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Rare Primary</a:t>
            </a:r>
          </a:p>
          <a:p>
            <a:pPr marL="646430" indent="-332740">
              <a:spcBef>
                <a:spcPts val="800"/>
              </a:spcBef>
              <a:buClr>
                <a:srgbClr val="488B1C"/>
              </a:buClr>
              <a:buSzPts val="1500"/>
              <a:buFont typeface="Helvetica"/>
              <a:buChar char="⚫"/>
              <a:defRPr b="1" sz="15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Carcinoid, Angiosarcoma, Carcinosarcoma, and Squamous cell carcinoma</a:t>
            </a:r>
          </a:p>
          <a:p>
            <a:pPr>
              <a:defRPr>
                <a:solidFill>
                  <a:srgbClr val="000000"/>
                </a:solidFill>
              </a:defRPr>
            </a:pPr>
            <a:endParaRPr sz="17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>
              <a:latin typeface="Trebuchet MS"/>
              <a:ea typeface="Trebuchet MS"/>
              <a:cs typeface="Trebuchet MS"/>
              <a:sym typeface="Trebuchet MS"/>
            </a:endParaRPr>
          </a:p>
          <a:p>
            <a:pPr indent="79375">
              <a:defRPr b="1" sz="1700" u="sng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Secondary</a:t>
            </a:r>
            <a:r>
              <a:rPr u="none"/>
              <a:t>	</a:t>
            </a:r>
            <a:r>
              <a:t>From :</a:t>
            </a:r>
          </a:p>
          <a:p>
            <a:pPr marL="646430" indent="-332740">
              <a:spcBef>
                <a:spcPts val="800"/>
              </a:spcBef>
              <a:buClr>
                <a:srgbClr val="488B1C"/>
              </a:buClr>
              <a:buSzPts val="1500"/>
              <a:buFont typeface="Helvetica"/>
              <a:buChar char="⮚"/>
              <a:defRPr b="1" sz="15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Melanoma , Breast(Blood born)</a:t>
            </a:r>
          </a:p>
          <a:p>
            <a:pPr marL="646430" indent="-332740">
              <a:spcBef>
                <a:spcPts val="800"/>
              </a:spcBef>
              <a:buClr>
                <a:srgbClr val="488B1C"/>
              </a:buClr>
              <a:buSzPts val="1500"/>
              <a:buFont typeface="Helvetica"/>
              <a:buChar char="⮚"/>
              <a:defRPr b="1" sz="15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Colon or Pancreas (Direct ext.)</a:t>
            </a:r>
          </a:p>
          <a:p>
            <a:pPr marL="704215" indent="-390525">
              <a:spcBef>
                <a:spcPts val="800"/>
              </a:spcBef>
              <a:buClr>
                <a:srgbClr val="488B1C"/>
              </a:buClr>
              <a:buSzPts val="1500"/>
              <a:buFont typeface="Helvetica"/>
              <a:buChar char="⮚"/>
              <a:defRPr b="1" sz="15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Ovary (By peritoneal seeding 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19;p5"/>
          <p:cNvSpPr txBox="1"/>
          <p:nvPr>
            <p:ph type="title"/>
          </p:nvPr>
        </p:nvSpPr>
        <p:spPr>
          <a:xfrm>
            <a:off x="917244" y="178129"/>
            <a:ext cx="5139055" cy="574676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Gastric Adenocarcinoma:</a:t>
            </a:r>
          </a:p>
        </p:txBody>
      </p:sp>
      <p:sp>
        <p:nvSpPr>
          <p:cNvPr id="154" name="Google Shape;120;p5"/>
          <p:cNvSpPr txBox="1"/>
          <p:nvPr/>
        </p:nvSpPr>
        <p:spPr>
          <a:xfrm>
            <a:off x="917244" y="1338020"/>
            <a:ext cx="10217785" cy="57672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Worldwide : Fifth most common cancer and third most common cause of cancer related deaths.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2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Incidence and mortality are declining in developed countries.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2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Twice higher incidence and mortality in blacks/Asians.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3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Male to female 2:1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2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Geographical discrepancy (higher incidence in Japan/East Asia).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2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Requires treatment in a high volume tertiary centers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marR="3350259" algn="r">
              <a:lnSpc>
                <a:spcPct val="113888"/>
              </a:lnSpc>
              <a:spcBef>
                <a:spcPts val="13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Multidisciplinary approach for treatment offers better outcome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marR="3347084" algn="r">
              <a:lnSpc>
                <a:spcPct val="113888"/>
              </a:lnSpc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(nutritional,endoscopic,surgical,medical, radiation oncologists)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25;p6"/>
          <p:cNvSpPr txBox="1"/>
          <p:nvPr>
            <p:ph type="title"/>
          </p:nvPr>
        </p:nvSpPr>
        <p:spPr>
          <a:xfrm>
            <a:off x="1755394" y="311277"/>
            <a:ext cx="5535930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rtl="0">
              <a:defRPr/>
            </a:pPr>
            <a:r>
              <a:t>GC Worldwide incidence</a:t>
            </a:r>
          </a:p>
        </p:txBody>
      </p:sp>
      <p:grpSp>
        <p:nvGrpSpPr>
          <p:cNvPr id="162" name="Google Shape;126;p6"/>
          <p:cNvGrpSpPr/>
          <p:nvPr/>
        </p:nvGrpSpPr>
        <p:grpSpPr>
          <a:xfrm>
            <a:off x="8595359" y="1219200"/>
            <a:ext cx="1630680" cy="4837177"/>
            <a:chOff x="0" y="0"/>
            <a:chExt cx="1630679" cy="4837176"/>
          </a:xfrm>
        </p:grpSpPr>
        <p:sp>
          <p:nvSpPr>
            <p:cNvPr id="157" name="Google Shape;127;p6"/>
            <p:cNvSpPr/>
            <p:nvPr/>
          </p:nvSpPr>
          <p:spPr>
            <a:xfrm>
              <a:off x="15240" y="0"/>
              <a:ext cx="1615440" cy="4837177"/>
            </a:xfrm>
            <a:prstGeom prst="rect">
              <a:avLst/>
            </a:prstGeom>
            <a:noFill/>
            <a:ln w="12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pic>
          <p:nvPicPr>
            <p:cNvPr id="158" name="Google Shape;128;p6" descr="Google Shape;128;p6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1045488"/>
              <a:ext cx="568248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59" name="Google Shape;129;p6" descr="Google Shape;129;p6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917447" y="1045488"/>
              <a:ext cx="540805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0" name="Google Shape;130;p6" descr="Google Shape;130;p6"/>
            <p:cNvPicPr>
              <a:picLocks noChangeAspect="1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1213128"/>
              <a:ext cx="766381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1" name="Google Shape;131;p6" descr="Google Shape;131;p6"/>
            <p:cNvPicPr>
              <a:picLocks noChangeAspect="1"/>
            </p:cNvPicPr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917447" y="1213128"/>
              <a:ext cx="540805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63" name="Google Shape;132;p6"/>
          <p:cNvSpPr txBox="1"/>
          <p:nvPr/>
        </p:nvSpPr>
        <p:spPr>
          <a:xfrm>
            <a:off x="8610600" y="1219199"/>
            <a:ext cx="1615441" cy="5368594"/>
          </a:xfrm>
          <a:prstGeom prst="rect">
            <a:avLst/>
          </a:prstGeom>
          <a:ln w="12175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92075">
              <a:lnSpc>
                <a:spcPct val="111428"/>
              </a:lnSpc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Male	16.4</a:t>
            </a:r>
          </a:p>
          <a:p>
            <a:pPr indent="92075">
              <a:lnSpc>
                <a:spcPct val="111428"/>
              </a:lnSpc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Female	8.2</a:t>
            </a:r>
          </a:p>
          <a:p>
            <a:pPr indent="92075">
              <a:lnSpc>
                <a:spcPct val="110714"/>
              </a:lnSpc>
              <a:spcBef>
                <a:spcPts val="1100"/>
              </a:spcBef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Male	36.3</a:t>
            </a:r>
          </a:p>
          <a:p>
            <a:pPr indent="92075">
              <a:lnSpc>
                <a:spcPct val="110714"/>
              </a:lnSpc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Female	16.9</a:t>
            </a:r>
          </a:p>
          <a:p>
            <a:pPr indent="92075">
              <a:lnSpc>
                <a:spcPct val="110769"/>
              </a:lnSpc>
              <a:spcBef>
                <a:spcPts val="1100"/>
              </a:spcBef>
              <a:defRPr sz="1300">
                <a:solidFill>
                  <a:srgbClr val="FF0066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Male	77.9</a:t>
            </a:r>
          </a:p>
          <a:p>
            <a:pPr indent="92075">
              <a:lnSpc>
                <a:spcPct val="110769"/>
              </a:lnSpc>
              <a:defRPr sz="1300">
                <a:solidFill>
                  <a:srgbClr val="FF0066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Female	33.3</a:t>
            </a:r>
          </a:p>
          <a:p>
            <a:pPr indent="92075">
              <a:lnSpc>
                <a:spcPct val="111428"/>
              </a:lnSpc>
              <a:spcBef>
                <a:spcPts val="1100"/>
              </a:spcBef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Male	10.8</a:t>
            </a:r>
          </a:p>
          <a:p>
            <a:pPr indent="92075">
              <a:lnSpc>
                <a:spcPct val="111428"/>
              </a:lnSpc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Female	4.9</a:t>
            </a:r>
          </a:p>
          <a:p>
            <a:pPr indent="92075">
              <a:lnSpc>
                <a:spcPct val="111428"/>
              </a:lnSpc>
              <a:spcBef>
                <a:spcPts val="1100"/>
              </a:spcBef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Male	</a:t>
            </a:r>
            <a:r>
              <a:rPr sz="1300">
                <a:solidFill>
                  <a:srgbClr val="FF0066"/>
                </a:solidFill>
                <a:latin typeface="Trebuchet MS"/>
                <a:ea typeface="Trebuchet MS"/>
                <a:cs typeface="Trebuchet MS"/>
                <a:sym typeface="Trebuchet MS"/>
              </a:rPr>
              <a:t>43.6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92075">
              <a:lnSpc>
                <a:spcPct val="111428"/>
              </a:lnSpc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Female	</a:t>
            </a:r>
            <a:r>
              <a:rPr sz="1300">
                <a:solidFill>
                  <a:srgbClr val="FF0066"/>
                </a:solidFill>
                <a:latin typeface="Trebuchet MS"/>
                <a:ea typeface="Trebuchet MS"/>
                <a:cs typeface="Trebuchet MS"/>
                <a:sym typeface="Trebuchet MS"/>
              </a:rPr>
              <a:t>19.0</a:t>
            </a:r>
            <a:endParaRPr sz="13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92075">
              <a:lnSpc>
                <a:spcPct val="111428"/>
              </a:lnSpc>
              <a:spcBef>
                <a:spcPts val="1100"/>
              </a:spcBef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Male	5.9</a:t>
            </a:r>
          </a:p>
          <a:p>
            <a:pPr indent="92075">
              <a:lnSpc>
                <a:spcPct val="111428"/>
              </a:lnSpc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Female	2.6</a:t>
            </a:r>
          </a:p>
          <a:p>
            <a:pPr indent="92075">
              <a:lnSpc>
                <a:spcPct val="110714"/>
              </a:lnSpc>
              <a:spcBef>
                <a:spcPts val="1100"/>
              </a:spcBef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Male	11.5</a:t>
            </a:r>
          </a:p>
          <a:p>
            <a:pPr indent="92075">
              <a:lnSpc>
                <a:spcPct val="110714"/>
              </a:lnSpc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Female	4.3</a:t>
            </a:r>
          </a:p>
          <a:p>
            <a:pPr indent="92075">
              <a:lnSpc>
                <a:spcPct val="111428"/>
              </a:lnSpc>
              <a:spcBef>
                <a:spcPts val="1100"/>
              </a:spcBef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Male	18.6</a:t>
            </a:r>
          </a:p>
          <a:p>
            <a:pPr indent="92075">
              <a:lnSpc>
                <a:spcPct val="111428"/>
              </a:lnSpc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Female	13.3</a:t>
            </a:r>
          </a:p>
          <a:p>
            <a:pPr indent="92075">
              <a:lnSpc>
                <a:spcPct val="110714"/>
              </a:lnSpc>
              <a:spcBef>
                <a:spcPts val="1100"/>
              </a:spcBef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Male	8.4</a:t>
            </a:r>
          </a:p>
          <a:p>
            <a:pPr indent="92075">
              <a:lnSpc>
                <a:spcPct val="110714"/>
              </a:lnSpc>
              <a:defRPr>
                <a:latin typeface="Verdana"/>
                <a:ea typeface="Verdana"/>
                <a:cs typeface="Verdana"/>
                <a:sym typeface="Verdana"/>
              </a:defRPr>
            </a:pPr>
            <a:r>
              <a:t>Female	4.0</a:t>
            </a:r>
          </a:p>
        </p:txBody>
      </p:sp>
      <p:grpSp>
        <p:nvGrpSpPr>
          <p:cNvPr id="182" name="Google Shape;133;p6"/>
          <p:cNvGrpSpPr/>
          <p:nvPr/>
        </p:nvGrpSpPr>
        <p:grpSpPr>
          <a:xfrm>
            <a:off x="1517902" y="1392936"/>
            <a:ext cx="7123179" cy="3947160"/>
            <a:chOff x="0" y="0"/>
            <a:chExt cx="7123177" cy="3947159"/>
          </a:xfrm>
        </p:grpSpPr>
        <p:pic>
          <p:nvPicPr>
            <p:cNvPr id="164" name="Google Shape;134;p6" descr="Google Shape;134;p6"/>
            <p:cNvPicPr>
              <a:picLocks noChangeAspect="1"/>
            </p:cNvPicPr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5824728" y="2816350"/>
              <a:ext cx="257557" cy="306197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5" name="Google Shape;135;p6" descr="Google Shape;135;p6"/>
            <p:cNvPicPr>
              <a:picLocks noChangeAspect="1"/>
            </p:cNvPicPr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5532121" y="2965704"/>
              <a:ext cx="74550" cy="9601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6" name="Google Shape;136;p6" descr="Google Shape;136;p6"/>
            <p:cNvPicPr>
              <a:picLocks noChangeAspect="1"/>
            </p:cNvPicPr>
            <p:nvPr/>
          </p:nvPicPr>
          <p:blipFill>
            <a:blip r:embed="rId8">
              <a:extLst/>
            </a:blip>
            <a:stretch>
              <a:fillRect/>
            </a:stretch>
          </p:blipFill>
          <p:spPr>
            <a:xfrm>
              <a:off x="2426207" y="396240"/>
              <a:ext cx="3326893" cy="254343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74" name="Google Shape;137;p6"/>
            <p:cNvGrpSpPr/>
            <p:nvPr/>
          </p:nvGrpSpPr>
          <p:grpSpPr>
            <a:xfrm>
              <a:off x="2889505" y="76199"/>
              <a:ext cx="3447289" cy="3291842"/>
              <a:chOff x="0" y="0"/>
              <a:chExt cx="3447288" cy="3291840"/>
            </a:xfrm>
          </p:grpSpPr>
          <p:sp>
            <p:nvSpPr>
              <p:cNvPr id="167" name="Line"/>
              <p:cNvSpPr/>
              <p:nvPr/>
            </p:nvSpPr>
            <p:spPr>
              <a:xfrm>
                <a:off x="0" y="0"/>
                <a:ext cx="3133344" cy="96316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17368" y="0"/>
                    </a:lnTo>
                    <a:lnTo>
                      <a:pt x="0" y="21600"/>
                    </a:lnTo>
                  </a:path>
                </a:pathLst>
              </a:custGeom>
              <a:noFill/>
              <a:ln w="12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168" name="Line"/>
              <p:cNvSpPr/>
              <p:nvPr/>
            </p:nvSpPr>
            <p:spPr>
              <a:xfrm>
                <a:off x="265175" y="533400"/>
                <a:ext cx="2868168" cy="4632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16867" y="0"/>
                    </a:lnTo>
                    <a:lnTo>
                      <a:pt x="0" y="21600"/>
                    </a:lnTo>
                  </a:path>
                </a:pathLst>
              </a:custGeom>
              <a:noFill/>
              <a:ln w="12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169" name="Line"/>
              <p:cNvSpPr/>
              <p:nvPr/>
            </p:nvSpPr>
            <p:spPr>
              <a:xfrm>
                <a:off x="2151888" y="1063752"/>
                <a:ext cx="981456" cy="16764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8410" y="0"/>
                    </a:lnTo>
                    <a:lnTo>
                      <a:pt x="0" y="21600"/>
                    </a:lnTo>
                  </a:path>
                </a:pathLst>
              </a:custGeom>
              <a:noFill/>
              <a:ln w="12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170" name="Line"/>
              <p:cNvSpPr/>
              <p:nvPr/>
            </p:nvSpPr>
            <p:spPr>
              <a:xfrm>
                <a:off x="1673352" y="1365502"/>
                <a:ext cx="1767840" cy="8168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13508" y="21600"/>
                    </a:lnTo>
                    <a:lnTo>
                      <a:pt x="0" y="0"/>
                    </a:lnTo>
                  </a:path>
                </a:pathLst>
              </a:custGeom>
              <a:noFill/>
              <a:ln w="12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171" name="Line"/>
              <p:cNvSpPr/>
              <p:nvPr/>
            </p:nvSpPr>
            <p:spPr>
              <a:xfrm>
                <a:off x="70103" y="1496566"/>
                <a:ext cx="3364992" cy="12405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17351" y="21600"/>
                    </a:lnTo>
                    <a:lnTo>
                      <a:pt x="0" y="0"/>
                    </a:lnTo>
                  </a:path>
                </a:pathLst>
              </a:custGeom>
              <a:noFill/>
              <a:ln w="12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172" name="Line"/>
              <p:cNvSpPr/>
              <p:nvPr/>
            </p:nvSpPr>
            <p:spPr>
              <a:xfrm>
                <a:off x="310895" y="2398776"/>
                <a:ext cx="3136394" cy="8930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21600"/>
                    </a:moveTo>
                    <a:lnTo>
                      <a:pt x="17053" y="21600"/>
                    </a:lnTo>
                    <a:lnTo>
                      <a:pt x="0" y="0"/>
                    </a:lnTo>
                  </a:path>
                </a:pathLst>
              </a:custGeom>
              <a:noFill/>
              <a:ln w="12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173" name="Line"/>
              <p:cNvSpPr/>
              <p:nvPr/>
            </p:nvSpPr>
            <p:spPr>
              <a:xfrm>
                <a:off x="2535936" y="1597152"/>
                <a:ext cx="597408" cy="89001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1600" y="0"/>
                    </a:moveTo>
                    <a:lnTo>
                      <a:pt x="10341" y="1621"/>
                    </a:lnTo>
                    <a:lnTo>
                      <a:pt x="0" y="21600"/>
                    </a:lnTo>
                  </a:path>
                </a:pathLst>
              </a:custGeom>
              <a:noFill/>
              <a:ln w="12175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0" tIns="0" rIns="0" bIns="0" numCol="1" anchor="t">
                <a:noAutofit/>
              </a:bodyPr>
              <a:lstStyle/>
              <a:p>
                <a:pPr>
                  <a:defRPr sz="18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pic>
          <p:nvPicPr>
            <p:cNvPr id="175" name="Google Shape;138;p6" descr="Google Shape;138;p6"/>
            <p:cNvPicPr>
              <a:picLocks noChangeAspect="1"/>
            </p:cNvPicPr>
            <p:nvPr/>
          </p:nvPicPr>
          <p:blipFill>
            <a:blip r:embed="rId9">
              <a:extLst/>
            </a:blip>
            <a:stretch>
              <a:fillRect/>
            </a:stretch>
          </p:blipFill>
          <p:spPr>
            <a:xfrm>
              <a:off x="0" y="393190"/>
              <a:ext cx="2040509" cy="292747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76" name="Google Shape;139;p6"/>
            <p:cNvSpPr/>
            <p:nvPr/>
          </p:nvSpPr>
          <p:spPr>
            <a:xfrm>
              <a:off x="987551" y="1743455"/>
              <a:ext cx="5352289" cy="22037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lnTo>
                    <a:pt x="18928" y="21600"/>
                  </a:lnTo>
                  <a:lnTo>
                    <a:pt x="0" y="0"/>
                  </a:lnTo>
                  <a:lnTo>
                    <a:pt x="19" y="16"/>
                  </a:lnTo>
                </a:path>
              </a:pathLst>
            </a:custGeom>
            <a:noFill/>
            <a:ln w="12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77" name="Google Shape;140;p6"/>
            <p:cNvSpPr/>
            <p:nvPr/>
          </p:nvSpPr>
          <p:spPr>
            <a:xfrm>
              <a:off x="5980177" y="0"/>
              <a:ext cx="1143001" cy="320041"/>
            </a:xfrm>
            <a:prstGeom prst="rect">
              <a:avLst/>
            </a:prstGeom>
            <a:noFill/>
            <a:ln w="12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78" name="Google Shape;141;p6"/>
            <p:cNvSpPr/>
            <p:nvPr/>
          </p:nvSpPr>
          <p:spPr>
            <a:xfrm>
              <a:off x="5951221" y="458723"/>
              <a:ext cx="1143001" cy="365761"/>
            </a:xfrm>
            <a:prstGeom prst="rect">
              <a:avLst/>
            </a:pr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79" name="Google Shape;142;p6"/>
            <p:cNvSpPr/>
            <p:nvPr/>
          </p:nvSpPr>
          <p:spPr>
            <a:xfrm>
              <a:off x="5951221" y="458723"/>
              <a:ext cx="1143001" cy="365761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pic>
          <p:nvPicPr>
            <p:cNvPr id="180" name="Google Shape;143;p6" descr="Google Shape;143;p6"/>
            <p:cNvPicPr>
              <a:picLocks noChangeAspect="1"/>
            </p:cNvPicPr>
            <p:nvPr/>
          </p:nvPicPr>
          <p:blipFill>
            <a:blip r:embed="rId10">
              <a:extLst/>
            </a:blip>
            <a:stretch>
              <a:fillRect/>
            </a:stretch>
          </p:blipFill>
          <p:spPr>
            <a:xfrm>
              <a:off x="6117335" y="384073"/>
              <a:ext cx="824294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81" name="Google Shape;144;p6" descr="Google Shape;144;p6"/>
            <p:cNvPicPr>
              <a:picLocks noChangeAspect="1"/>
            </p:cNvPicPr>
            <p:nvPr/>
          </p:nvPicPr>
          <p:blipFill>
            <a:blip r:embed="rId11">
              <a:extLst/>
            </a:blip>
            <a:stretch>
              <a:fillRect/>
            </a:stretch>
          </p:blipFill>
          <p:spPr>
            <a:xfrm>
              <a:off x="6160008" y="551713"/>
              <a:ext cx="735915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83" name="Google Shape;145;p6"/>
          <p:cNvSpPr txBox="1"/>
          <p:nvPr/>
        </p:nvSpPr>
        <p:spPr>
          <a:xfrm>
            <a:off x="7476913" y="1830308"/>
            <a:ext cx="1127761" cy="4015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64159">
              <a:lnSpc>
                <a:spcPct val="110769"/>
              </a:lnSpc>
              <a:defRPr sz="1300">
                <a:solidFill>
                  <a:srgbClr val="FFFF27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Eastern</a:t>
            </a:r>
          </a:p>
          <a:p>
            <a:pPr indent="307340">
              <a:lnSpc>
                <a:spcPct val="110769"/>
              </a:lnSpc>
              <a:defRPr sz="1300">
                <a:solidFill>
                  <a:srgbClr val="FFFF27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Europe</a:t>
            </a:r>
          </a:p>
        </p:txBody>
      </p:sp>
      <p:grpSp>
        <p:nvGrpSpPr>
          <p:cNvPr id="187" name="Google Shape;146;p6"/>
          <p:cNvGrpSpPr/>
          <p:nvPr/>
        </p:nvGrpSpPr>
        <p:grpSpPr>
          <a:xfrm>
            <a:off x="7469123" y="2385060"/>
            <a:ext cx="1143001" cy="380746"/>
            <a:chOff x="0" y="0"/>
            <a:chExt cx="1143000" cy="380745"/>
          </a:xfrm>
        </p:grpSpPr>
        <p:sp>
          <p:nvSpPr>
            <p:cNvPr id="184" name="Google Shape;147;p6"/>
            <p:cNvSpPr/>
            <p:nvPr/>
          </p:nvSpPr>
          <p:spPr>
            <a:xfrm>
              <a:off x="0" y="-1"/>
              <a:ext cx="1143000" cy="365762"/>
            </a:xfrm>
            <a:prstGeom prst="rect">
              <a:avLst/>
            </a:pr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85" name="Google Shape;148;p6"/>
            <p:cNvSpPr/>
            <p:nvPr/>
          </p:nvSpPr>
          <p:spPr>
            <a:xfrm>
              <a:off x="0" y="-1"/>
              <a:ext cx="1143000" cy="365762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pic>
          <p:nvPicPr>
            <p:cNvPr id="186" name="Google Shape;149;p6" descr="Google Shape;149;p6"/>
            <p:cNvPicPr>
              <a:picLocks noChangeAspect="1"/>
            </p:cNvPicPr>
            <p:nvPr/>
          </p:nvPicPr>
          <p:blipFill>
            <a:blip r:embed="rId12">
              <a:extLst/>
            </a:blip>
            <a:stretch>
              <a:fillRect/>
            </a:stretch>
          </p:blipFill>
          <p:spPr>
            <a:xfrm>
              <a:off x="248411" y="10641"/>
              <a:ext cx="656629" cy="3701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88" name="Google Shape;150;p6"/>
          <p:cNvSpPr txBox="1"/>
          <p:nvPr/>
        </p:nvSpPr>
        <p:spPr>
          <a:xfrm>
            <a:off x="7472343" y="2447859"/>
            <a:ext cx="1132206" cy="19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51154">
              <a:defRPr sz="1300">
                <a:solidFill>
                  <a:srgbClr val="FF006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Japan</a:t>
            </a:r>
          </a:p>
        </p:txBody>
      </p:sp>
      <p:grpSp>
        <p:nvGrpSpPr>
          <p:cNvPr id="193" name="Google Shape;151;p6"/>
          <p:cNvGrpSpPr/>
          <p:nvPr/>
        </p:nvGrpSpPr>
        <p:grpSpPr>
          <a:xfrm>
            <a:off x="7461504" y="2843808"/>
            <a:ext cx="1171779" cy="540868"/>
            <a:chOff x="0" y="0"/>
            <a:chExt cx="1171777" cy="540867"/>
          </a:xfrm>
        </p:grpSpPr>
        <p:sp>
          <p:nvSpPr>
            <p:cNvPr id="189" name="Google Shape;152;p6"/>
            <p:cNvSpPr/>
            <p:nvPr/>
          </p:nvSpPr>
          <p:spPr>
            <a:xfrm>
              <a:off x="7619" y="74649"/>
              <a:ext cx="1143001" cy="365761"/>
            </a:xfrm>
            <a:prstGeom prst="rect">
              <a:avLst/>
            </a:pr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90" name="Google Shape;153;p6"/>
            <p:cNvSpPr/>
            <p:nvPr/>
          </p:nvSpPr>
          <p:spPr>
            <a:xfrm>
              <a:off x="7619" y="74649"/>
              <a:ext cx="1143001" cy="365761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pic>
          <p:nvPicPr>
            <p:cNvPr id="191" name="Google Shape;154;p6" descr="Google Shape;154;p6"/>
            <p:cNvPicPr>
              <a:picLocks noChangeAspect="1"/>
            </p:cNvPicPr>
            <p:nvPr/>
          </p:nvPicPr>
          <p:blipFill>
            <a:blip r:embed="rId13">
              <a:extLst/>
            </a:blip>
            <a:stretch>
              <a:fillRect/>
            </a:stretch>
          </p:blipFill>
          <p:spPr>
            <a:xfrm>
              <a:off x="106680" y="-1"/>
              <a:ext cx="958405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2" name="Google Shape;155;p6" descr="Google Shape;155;p6"/>
            <p:cNvPicPr>
              <a:picLocks noChangeAspect="1"/>
            </p:cNvPicPr>
            <p:nvPr/>
          </p:nvPicPr>
          <p:blipFill>
            <a:blip r:embed="rId14">
              <a:extLst/>
            </a:blip>
            <a:stretch>
              <a:fillRect/>
            </a:stretch>
          </p:blipFill>
          <p:spPr>
            <a:xfrm>
              <a:off x="0" y="167639"/>
              <a:ext cx="1171778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194" name="Google Shape;156;p6"/>
          <p:cNvSpPr txBox="1"/>
          <p:nvPr/>
        </p:nvSpPr>
        <p:spPr>
          <a:xfrm>
            <a:off x="7472343" y="2928868"/>
            <a:ext cx="1132206" cy="383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R="80644" indent="201294">
              <a:lnSpc>
                <a:spcPct val="101538"/>
              </a:lnSpc>
              <a:defRPr sz="1300">
                <a:solidFill>
                  <a:srgbClr val="FFFF27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Australia/  New Zealand</a:t>
            </a:r>
          </a:p>
        </p:txBody>
      </p:sp>
      <p:grpSp>
        <p:nvGrpSpPr>
          <p:cNvPr id="197" name="Google Shape;157;p6"/>
          <p:cNvGrpSpPr/>
          <p:nvPr/>
        </p:nvGrpSpPr>
        <p:grpSpPr>
          <a:xfrm>
            <a:off x="7469123" y="3451859"/>
            <a:ext cx="1143001" cy="365760"/>
            <a:chOff x="0" y="0"/>
            <a:chExt cx="1143000" cy="365758"/>
          </a:xfrm>
        </p:grpSpPr>
        <p:sp>
          <p:nvSpPr>
            <p:cNvPr id="195" name="Google Shape;158;p6"/>
            <p:cNvSpPr/>
            <p:nvPr/>
          </p:nvSpPr>
          <p:spPr>
            <a:xfrm>
              <a:off x="0" y="-1"/>
              <a:ext cx="1143000" cy="365760"/>
            </a:xfrm>
            <a:prstGeom prst="rect">
              <a:avLst/>
            </a:pr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96" name="Google Shape;159;p6"/>
            <p:cNvSpPr/>
            <p:nvPr/>
          </p:nvSpPr>
          <p:spPr>
            <a:xfrm>
              <a:off x="0" y="-1"/>
              <a:ext cx="1143000" cy="365760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198" name="Google Shape;160;p6"/>
          <p:cNvSpPr txBox="1"/>
          <p:nvPr/>
        </p:nvSpPr>
        <p:spPr>
          <a:xfrm>
            <a:off x="7472343" y="3515471"/>
            <a:ext cx="1132206" cy="190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indent="363220">
              <a:defRPr sz="1300">
                <a:solidFill>
                  <a:srgbClr val="FF0066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China</a:t>
            </a:r>
          </a:p>
        </p:txBody>
      </p:sp>
      <p:grpSp>
        <p:nvGrpSpPr>
          <p:cNvPr id="203" name="Google Shape;161;p6"/>
          <p:cNvGrpSpPr/>
          <p:nvPr/>
        </p:nvGrpSpPr>
        <p:grpSpPr>
          <a:xfrm>
            <a:off x="7469123" y="3934993"/>
            <a:ext cx="1143001" cy="540868"/>
            <a:chOff x="0" y="0"/>
            <a:chExt cx="1143000" cy="540867"/>
          </a:xfrm>
        </p:grpSpPr>
        <p:sp>
          <p:nvSpPr>
            <p:cNvPr id="199" name="Google Shape;162;p6"/>
            <p:cNvSpPr/>
            <p:nvPr/>
          </p:nvSpPr>
          <p:spPr>
            <a:xfrm>
              <a:off x="0" y="74650"/>
              <a:ext cx="1143000" cy="365760"/>
            </a:xfrm>
            <a:prstGeom prst="rect">
              <a:avLst/>
            </a:pr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00" name="Google Shape;163;p6"/>
            <p:cNvSpPr/>
            <p:nvPr/>
          </p:nvSpPr>
          <p:spPr>
            <a:xfrm>
              <a:off x="0" y="74650"/>
              <a:ext cx="1143000" cy="365760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pic>
          <p:nvPicPr>
            <p:cNvPr id="201" name="Google Shape;164;p6" descr="Google Shape;164;p6"/>
            <p:cNvPicPr>
              <a:picLocks noChangeAspect="1"/>
            </p:cNvPicPr>
            <p:nvPr/>
          </p:nvPicPr>
          <p:blipFill>
            <a:blip r:embed="rId15">
              <a:extLst/>
            </a:blip>
            <a:stretch>
              <a:fillRect/>
            </a:stretch>
          </p:blipFill>
          <p:spPr>
            <a:xfrm>
              <a:off x="111251" y="-1"/>
              <a:ext cx="930962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2" name="Google Shape;165;p6" descr="Google Shape;165;p6"/>
            <p:cNvPicPr>
              <a:picLocks noChangeAspect="1"/>
            </p:cNvPicPr>
            <p:nvPr/>
          </p:nvPicPr>
          <p:blipFill>
            <a:blip r:embed="rId16">
              <a:extLst/>
            </a:blip>
            <a:stretch>
              <a:fillRect/>
            </a:stretch>
          </p:blipFill>
          <p:spPr>
            <a:xfrm>
              <a:off x="248411" y="167639"/>
              <a:ext cx="659715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04" name="Google Shape;166;p6"/>
          <p:cNvSpPr txBox="1"/>
          <p:nvPr/>
        </p:nvSpPr>
        <p:spPr>
          <a:xfrm>
            <a:off x="7472343" y="4021577"/>
            <a:ext cx="1132206" cy="3839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L="137795" marR="254633" indent="75564">
              <a:lnSpc>
                <a:spcPct val="101538"/>
              </a:lnSpc>
              <a:defRPr sz="1300">
                <a:solidFill>
                  <a:srgbClr val="FFFF27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Northern  Africa</a:t>
            </a:r>
          </a:p>
        </p:txBody>
      </p:sp>
      <p:grpSp>
        <p:nvGrpSpPr>
          <p:cNvPr id="209" name="Google Shape;167;p6"/>
          <p:cNvGrpSpPr/>
          <p:nvPr/>
        </p:nvGrpSpPr>
        <p:grpSpPr>
          <a:xfrm>
            <a:off x="7469123" y="4520208"/>
            <a:ext cx="1143001" cy="540868"/>
            <a:chOff x="0" y="0"/>
            <a:chExt cx="1143000" cy="540867"/>
          </a:xfrm>
        </p:grpSpPr>
        <p:sp>
          <p:nvSpPr>
            <p:cNvPr id="205" name="Google Shape;168;p6"/>
            <p:cNvSpPr/>
            <p:nvPr/>
          </p:nvSpPr>
          <p:spPr>
            <a:xfrm>
              <a:off x="0" y="74649"/>
              <a:ext cx="1143000" cy="365761"/>
            </a:xfrm>
            <a:prstGeom prst="rect">
              <a:avLst/>
            </a:pr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06" name="Google Shape;169;p6"/>
            <p:cNvSpPr/>
            <p:nvPr/>
          </p:nvSpPr>
          <p:spPr>
            <a:xfrm>
              <a:off x="0" y="74649"/>
              <a:ext cx="1143000" cy="365761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pic>
          <p:nvPicPr>
            <p:cNvPr id="207" name="Google Shape;170;p6" descr="Google Shape;170;p6"/>
            <p:cNvPicPr>
              <a:picLocks noChangeAspect="1"/>
            </p:cNvPicPr>
            <p:nvPr/>
          </p:nvPicPr>
          <p:blipFill>
            <a:blip r:embed="rId17">
              <a:extLst/>
            </a:blip>
            <a:stretch>
              <a:fillRect/>
            </a:stretch>
          </p:blipFill>
          <p:spPr>
            <a:xfrm>
              <a:off x="111251" y="-1"/>
              <a:ext cx="930962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8" name="Google Shape;171;p6" descr="Google Shape;171;p6"/>
            <p:cNvPicPr>
              <a:picLocks noChangeAspect="1"/>
            </p:cNvPicPr>
            <p:nvPr/>
          </p:nvPicPr>
          <p:blipFill>
            <a:blip r:embed="rId18">
              <a:extLst/>
            </a:blip>
            <a:stretch>
              <a:fillRect/>
            </a:stretch>
          </p:blipFill>
          <p:spPr>
            <a:xfrm>
              <a:off x="248411" y="167639"/>
              <a:ext cx="659715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10" name="Google Shape;172;p6"/>
          <p:cNvSpPr txBox="1"/>
          <p:nvPr/>
        </p:nvSpPr>
        <p:spPr>
          <a:xfrm>
            <a:off x="7472343" y="4574347"/>
            <a:ext cx="1132206" cy="4015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R="39369" algn="ctr">
              <a:lnSpc>
                <a:spcPct val="110769"/>
              </a:lnSpc>
              <a:defRPr sz="1300">
                <a:solidFill>
                  <a:srgbClr val="FFFF27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Southern</a:t>
            </a:r>
          </a:p>
          <a:p>
            <a:pPr indent="8254" algn="ctr">
              <a:lnSpc>
                <a:spcPct val="110769"/>
              </a:lnSpc>
              <a:defRPr sz="1300">
                <a:solidFill>
                  <a:srgbClr val="FFFF27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Africa</a:t>
            </a:r>
          </a:p>
        </p:txBody>
      </p:sp>
      <p:grpSp>
        <p:nvGrpSpPr>
          <p:cNvPr id="215" name="Google Shape;173;p6"/>
          <p:cNvGrpSpPr/>
          <p:nvPr/>
        </p:nvGrpSpPr>
        <p:grpSpPr>
          <a:xfrm>
            <a:off x="7469123" y="5053608"/>
            <a:ext cx="1143001" cy="540842"/>
            <a:chOff x="0" y="0"/>
            <a:chExt cx="1143000" cy="540840"/>
          </a:xfrm>
        </p:grpSpPr>
        <p:sp>
          <p:nvSpPr>
            <p:cNvPr id="211" name="Google Shape;174;p6"/>
            <p:cNvSpPr/>
            <p:nvPr/>
          </p:nvSpPr>
          <p:spPr>
            <a:xfrm>
              <a:off x="0" y="74649"/>
              <a:ext cx="1143000" cy="365762"/>
            </a:xfrm>
            <a:prstGeom prst="rect">
              <a:avLst/>
            </a:pr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12" name="Google Shape;175;p6"/>
            <p:cNvSpPr/>
            <p:nvPr/>
          </p:nvSpPr>
          <p:spPr>
            <a:xfrm>
              <a:off x="0" y="74649"/>
              <a:ext cx="1143000" cy="365762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pic>
          <p:nvPicPr>
            <p:cNvPr id="213" name="Google Shape;176;p6" descr="Google Shape;176;p6"/>
            <p:cNvPicPr>
              <a:picLocks noChangeAspect="1"/>
            </p:cNvPicPr>
            <p:nvPr/>
          </p:nvPicPr>
          <p:blipFill>
            <a:blip r:embed="rId19">
              <a:extLst/>
            </a:blip>
            <a:stretch>
              <a:fillRect/>
            </a:stretch>
          </p:blipFill>
          <p:spPr>
            <a:xfrm>
              <a:off x="169163" y="0"/>
              <a:ext cx="818174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14" name="Google Shape;177;p6" descr="Google Shape;177;p6"/>
            <p:cNvPicPr>
              <a:picLocks noChangeAspect="1"/>
            </p:cNvPicPr>
            <p:nvPr/>
          </p:nvPicPr>
          <p:blipFill>
            <a:blip r:embed="rId20">
              <a:extLst/>
            </a:blip>
            <a:stretch>
              <a:fillRect/>
            </a:stretch>
          </p:blipFill>
          <p:spPr>
            <a:xfrm>
              <a:off x="166115" y="167614"/>
              <a:ext cx="824294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16" name="Google Shape;178;p6"/>
          <p:cNvSpPr txBox="1"/>
          <p:nvPr/>
        </p:nvSpPr>
        <p:spPr>
          <a:xfrm>
            <a:off x="7472343" y="5108433"/>
            <a:ext cx="1132206" cy="4015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71779">
              <a:lnSpc>
                <a:spcPct val="110769"/>
              </a:lnSpc>
              <a:defRPr sz="1300">
                <a:solidFill>
                  <a:srgbClr val="FFFF27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Central</a:t>
            </a:r>
          </a:p>
          <a:p>
            <a:pPr indent="268604">
              <a:lnSpc>
                <a:spcPct val="110769"/>
              </a:lnSpc>
              <a:defRPr sz="1300">
                <a:solidFill>
                  <a:srgbClr val="FFFF27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America</a:t>
            </a:r>
          </a:p>
        </p:txBody>
      </p:sp>
      <p:grpSp>
        <p:nvGrpSpPr>
          <p:cNvPr id="223" name="Google Shape;179;p6"/>
          <p:cNvGrpSpPr/>
          <p:nvPr/>
        </p:nvGrpSpPr>
        <p:grpSpPr>
          <a:xfrm>
            <a:off x="2325622" y="1243609"/>
            <a:ext cx="6286501" cy="4565878"/>
            <a:chOff x="0" y="0"/>
            <a:chExt cx="6286500" cy="4565878"/>
          </a:xfrm>
        </p:grpSpPr>
        <p:sp>
          <p:nvSpPr>
            <p:cNvPr id="217" name="Google Shape;180;p6"/>
            <p:cNvSpPr/>
            <p:nvPr/>
          </p:nvSpPr>
          <p:spPr>
            <a:xfrm>
              <a:off x="5141977" y="585190"/>
              <a:ext cx="1143001" cy="381001"/>
            </a:xfrm>
            <a:prstGeom prst="rect">
              <a:avLst/>
            </a:prstGeom>
            <a:noFill/>
            <a:ln w="12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18" name="Google Shape;181;p6"/>
            <p:cNvSpPr/>
            <p:nvPr/>
          </p:nvSpPr>
          <p:spPr>
            <a:xfrm>
              <a:off x="0" y="1359381"/>
              <a:ext cx="5138929" cy="320649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21600"/>
                  </a:moveTo>
                  <a:lnTo>
                    <a:pt x="19792" y="21600"/>
                  </a:lnTo>
                  <a:lnTo>
                    <a:pt x="0" y="0"/>
                  </a:lnTo>
                </a:path>
              </a:pathLst>
            </a:custGeom>
            <a:noFill/>
            <a:ln w="12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19" name="Google Shape;182;p6"/>
            <p:cNvSpPr/>
            <p:nvPr/>
          </p:nvSpPr>
          <p:spPr>
            <a:xfrm>
              <a:off x="5143500" y="74649"/>
              <a:ext cx="1143000" cy="365762"/>
            </a:xfrm>
            <a:prstGeom prst="rect">
              <a:avLst/>
            </a:pr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20" name="Google Shape;183;p6"/>
            <p:cNvSpPr/>
            <p:nvPr/>
          </p:nvSpPr>
          <p:spPr>
            <a:xfrm>
              <a:off x="5143500" y="74649"/>
              <a:ext cx="1143000" cy="365762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pic>
          <p:nvPicPr>
            <p:cNvPr id="221" name="Google Shape;184;p6" descr="Google Shape;184;p6"/>
            <p:cNvPicPr>
              <a:picLocks noChangeAspect="1"/>
            </p:cNvPicPr>
            <p:nvPr/>
          </p:nvPicPr>
          <p:blipFill>
            <a:blip r:embed="rId21">
              <a:extLst/>
            </a:blip>
            <a:stretch>
              <a:fillRect/>
            </a:stretch>
          </p:blipFill>
          <p:spPr>
            <a:xfrm>
              <a:off x="5309616" y="0"/>
              <a:ext cx="821259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2" name="Google Shape;185;p6" descr="Google Shape;185;p6"/>
            <p:cNvPicPr>
              <a:picLocks noChangeAspect="1"/>
            </p:cNvPicPr>
            <p:nvPr/>
          </p:nvPicPr>
          <p:blipFill>
            <a:blip r:embed="rId22">
              <a:extLst/>
            </a:blip>
            <a:stretch>
              <a:fillRect/>
            </a:stretch>
          </p:blipFill>
          <p:spPr>
            <a:xfrm>
              <a:off x="5352288" y="167639"/>
              <a:ext cx="787705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24" name="Google Shape;186;p6"/>
          <p:cNvSpPr txBox="1"/>
          <p:nvPr/>
        </p:nvSpPr>
        <p:spPr>
          <a:xfrm>
            <a:off x="7476913" y="1296223"/>
            <a:ext cx="1127761" cy="4015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264159">
              <a:lnSpc>
                <a:spcPct val="110769"/>
              </a:lnSpc>
              <a:defRPr sz="1300">
                <a:solidFill>
                  <a:srgbClr val="FFFF27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Western</a:t>
            </a:r>
          </a:p>
          <a:p>
            <a:pPr indent="306704">
              <a:lnSpc>
                <a:spcPct val="110769"/>
              </a:lnSpc>
              <a:defRPr sz="1300">
                <a:solidFill>
                  <a:srgbClr val="FFFF27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Europe</a:t>
            </a:r>
          </a:p>
        </p:txBody>
      </p:sp>
      <p:grpSp>
        <p:nvGrpSpPr>
          <p:cNvPr id="229" name="Google Shape;187;p6"/>
          <p:cNvGrpSpPr/>
          <p:nvPr/>
        </p:nvGrpSpPr>
        <p:grpSpPr>
          <a:xfrm>
            <a:off x="7469123" y="5593079"/>
            <a:ext cx="1143001" cy="540868"/>
            <a:chOff x="0" y="0"/>
            <a:chExt cx="1143000" cy="540867"/>
          </a:xfrm>
        </p:grpSpPr>
        <p:sp>
          <p:nvSpPr>
            <p:cNvPr id="225" name="Google Shape;188;p6"/>
            <p:cNvSpPr/>
            <p:nvPr/>
          </p:nvSpPr>
          <p:spPr>
            <a:xfrm>
              <a:off x="0" y="74675"/>
              <a:ext cx="1143000" cy="365761"/>
            </a:xfrm>
            <a:prstGeom prst="rect">
              <a:avLst/>
            </a:prstGeom>
            <a:solidFill>
              <a:srgbClr val="003366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26" name="Google Shape;189;p6"/>
            <p:cNvSpPr/>
            <p:nvPr/>
          </p:nvSpPr>
          <p:spPr>
            <a:xfrm>
              <a:off x="0" y="74675"/>
              <a:ext cx="1143000" cy="365761"/>
            </a:xfrm>
            <a:prstGeom prst="rect">
              <a:avLst/>
            </a:prstGeom>
            <a:noFill/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 sz="18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pic>
          <p:nvPicPr>
            <p:cNvPr id="227" name="Google Shape;190;p6" descr="Google Shape;190;p6"/>
            <p:cNvPicPr>
              <a:picLocks noChangeAspect="1"/>
            </p:cNvPicPr>
            <p:nvPr/>
          </p:nvPicPr>
          <p:blipFill>
            <a:blip r:embed="rId23">
              <a:extLst/>
            </a:blip>
            <a:stretch>
              <a:fillRect/>
            </a:stretch>
          </p:blipFill>
          <p:spPr>
            <a:xfrm>
              <a:off x="260604" y="-1"/>
              <a:ext cx="635305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28" name="Google Shape;191;p6" descr="Google Shape;191;p6"/>
            <p:cNvPicPr>
              <a:picLocks noChangeAspect="1"/>
            </p:cNvPicPr>
            <p:nvPr/>
          </p:nvPicPr>
          <p:blipFill>
            <a:blip r:embed="rId24">
              <a:extLst/>
            </a:blip>
            <a:stretch>
              <a:fillRect/>
            </a:stretch>
          </p:blipFill>
          <p:spPr>
            <a:xfrm>
              <a:off x="166115" y="167639"/>
              <a:ext cx="824294" cy="3732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30" name="Google Shape;192;p6"/>
          <p:cNvSpPr txBox="1"/>
          <p:nvPr/>
        </p:nvSpPr>
        <p:spPr>
          <a:xfrm>
            <a:off x="7472343" y="5679637"/>
            <a:ext cx="1132206" cy="3839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 marR="253365" indent="362583">
              <a:lnSpc>
                <a:spcPct val="101538"/>
              </a:lnSpc>
              <a:defRPr sz="1300">
                <a:solidFill>
                  <a:srgbClr val="FFFF27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</a:lstStyle>
          <a:p>
            <a:pPr/>
            <a:r>
              <a:t>North  America</a:t>
            </a:r>
          </a:p>
        </p:txBody>
      </p:sp>
      <p:sp>
        <p:nvSpPr>
          <p:cNvPr id="231" name="Google Shape;193;p6"/>
          <p:cNvSpPr txBox="1"/>
          <p:nvPr/>
        </p:nvSpPr>
        <p:spPr>
          <a:xfrm>
            <a:off x="1731009" y="4807010"/>
            <a:ext cx="5696587" cy="1548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marL="217169" marR="5080" indent="-205104">
              <a:defRPr sz="2000">
                <a:latin typeface="Constantia"/>
                <a:ea typeface="Constantia"/>
                <a:cs typeface="Constantia"/>
                <a:sym typeface="Constantia"/>
              </a:defRPr>
            </a:pPr>
            <a:r>
              <a:t>In terms of geographic distribution, high rates apply  to Japan, China and Eastern Europe and low rates  to North America.</a:t>
            </a:r>
          </a:p>
          <a:p>
            <a:pPr marL="40004" marR="409575" indent="149225">
              <a:lnSpc>
                <a:spcPct val="110000"/>
              </a:lnSpc>
              <a:spcBef>
                <a:spcPts val="400"/>
              </a:spcBef>
              <a:defRPr>
                <a:latin typeface="Constantia"/>
                <a:ea typeface="Constantia"/>
                <a:cs typeface="Constantia"/>
                <a:sym typeface="Constantia"/>
              </a:defRPr>
            </a:pPr>
            <a:r>
              <a:t>Pazdur R et al. Cancer management: A multidisciplinary approach.  edition,2002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198;p7"/>
          <p:cNvSpPr txBox="1"/>
          <p:nvPr>
            <p:ph type="title"/>
          </p:nvPr>
        </p:nvSpPr>
        <p:spPr>
          <a:xfrm>
            <a:off x="544453" y="193682"/>
            <a:ext cx="2707501" cy="570900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Risk factors :</a:t>
            </a:r>
          </a:p>
        </p:txBody>
      </p:sp>
      <p:sp>
        <p:nvSpPr>
          <p:cNvPr id="234" name="Google Shape;199;p7"/>
          <p:cNvSpPr txBox="1"/>
          <p:nvPr/>
        </p:nvSpPr>
        <p:spPr>
          <a:xfrm>
            <a:off x="273357" y="722299"/>
            <a:ext cx="10046101" cy="589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i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H.pylori 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infection :Usually with prolonged infection &gt;10 years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2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Diet 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salted, smoked, poorly preserved food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2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Occupations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: metal, mines, rubber, wood, asbestos workers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2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Obesity</a:t>
            </a:r>
            <a:endParaRPr b="1"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defRPr sz="16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20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Genetics </a:t>
            </a:r>
            <a:endParaRPr b="1" sz="1800">
              <a:solidFill>
                <a:srgbClr val="40404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Smoking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2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Alcohol is 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NOT 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 risk factor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2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Hyperplastic polyps 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: less risk factor than in colon ca (villous, &gt;1 cm)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3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Chronic atrophic gastritis 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(need </a:t>
            </a:r>
            <a:r>
              <a:rPr i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H.pylori 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eradication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2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Chronic non- healing gastric ulcers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2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Pernicious anemia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3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b="1"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Blood group 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04;p9"/>
          <p:cNvSpPr txBox="1"/>
          <p:nvPr>
            <p:ph type="title"/>
          </p:nvPr>
        </p:nvSpPr>
        <p:spPr>
          <a:xfrm>
            <a:off x="2028825" y="817828"/>
            <a:ext cx="4010660" cy="512445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200"/>
            </a:lvl1pPr>
          </a:lstStyle>
          <a:p>
            <a:pPr rtl="0">
              <a:defRPr/>
            </a:pPr>
            <a:r>
              <a:t>Precancerous changes</a:t>
            </a:r>
          </a:p>
        </p:txBody>
      </p:sp>
      <p:sp>
        <p:nvSpPr>
          <p:cNvPr id="237" name="Google Shape;205;p9"/>
          <p:cNvSpPr txBox="1"/>
          <p:nvPr/>
        </p:nvSpPr>
        <p:spPr>
          <a:xfrm>
            <a:off x="756309" y="2199059"/>
            <a:ext cx="4019551" cy="39318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 sz="17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200">
                <a:solidFill>
                  <a:srgbClr val="2F2B20"/>
                </a:solidFill>
                <a:latin typeface="Trebuchet MS"/>
                <a:ea typeface="Trebuchet MS"/>
                <a:cs typeface="Trebuchet MS"/>
                <a:sym typeface="Trebuchet MS"/>
              </a:rPr>
              <a:t>precancerous diseases</a:t>
            </a:r>
            <a:endParaRPr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469900">
              <a:spcBef>
                <a:spcPts val="1000"/>
              </a:spcBef>
              <a:defRPr sz="12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200">
                <a:solidFill>
                  <a:srgbClr val="2F2B20"/>
                </a:solidFill>
                <a:latin typeface="Trebuchet MS"/>
                <a:ea typeface="Trebuchet MS"/>
                <a:cs typeface="Trebuchet MS"/>
                <a:sym typeface="Trebuchet MS"/>
              </a:rPr>
              <a:t>chronic atrophic gastritis</a:t>
            </a:r>
            <a:endParaRPr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469900">
              <a:spcBef>
                <a:spcPts val="900"/>
              </a:spcBef>
              <a:defRPr sz="17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200">
                <a:solidFill>
                  <a:srgbClr val="2F2B20"/>
                </a:solidFill>
                <a:latin typeface="Trebuchet MS"/>
                <a:ea typeface="Trebuchet MS"/>
                <a:cs typeface="Trebuchet MS"/>
                <a:sym typeface="Trebuchet MS"/>
              </a:rPr>
              <a:t>gastric ulcer</a:t>
            </a:r>
            <a:endParaRPr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469900">
              <a:spcBef>
                <a:spcPts val="1000"/>
              </a:spcBef>
              <a:defRPr sz="17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200">
                <a:solidFill>
                  <a:srgbClr val="2F2B20"/>
                </a:solidFill>
                <a:latin typeface="Trebuchet MS"/>
                <a:ea typeface="Trebuchet MS"/>
                <a:cs typeface="Trebuchet MS"/>
                <a:sym typeface="Trebuchet MS"/>
              </a:rPr>
              <a:t>gastric polyps</a:t>
            </a:r>
            <a:endParaRPr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469900">
              <a:spcBef>
                <a:spcPts val="900"/>
              </a:spcBef>
              <a:defRPr sz="17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200">
                <a:solidFill>
                  <a:srgbClr val="2F2B20"/>
                </a:solidFill>
                <a:latin typeface="Trebuchet MS"/>
                <a:ea typeface="Trebuchet MS"/>
                <a:cs typeface="Trebuchet MS"/>
                <a:sym typeface="Trebuchet MS"/>
              </a:rPr>
              <a:t>gastric remnant</a:t>
            </a:r>
            <a:endParaRPr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469900">
              <a:spcBef>
                <a:spcPts val="1000"/>
              </a:spcBef>
              <a:defRPr sz="12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200">
                <a:solidFill>
                  <a:srgbClr val="2F2B20"/>
                </a:solidFill>
                <a:latin typeface="Trebuchet MS"/>
                <a:ea typeface="Trebuchet MS"/>
                <a:cs typeface="Trebuchet MS"/>
                <a:sym typeface="Trebuchet MS"/>
              </a:rPr>
              <a:t>Ménétrier's disease</a:t>
            </a:r>
            <a:endParaRPr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000"/>
              </a:spcBef>
              <a:defRPr sz="17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200">
                <a:solidFill>
                  <a:srgbClr val="2F2B20"/>
                </a:solidFill>
                <a:latin typeface="Trebuchet MS"/>
                <a:ea typeface="Trebuchet MS"/>
                <a:cs typeface="Trebuchet MS"/>
                <a:sym typeface="Trebuchet MS"/>
              </a:rPr>
              <a:t>precancerous lesion</a:t>
            </a:r>
            <a:endParaRPr sz="22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469900">
              <a:spcBef>
                <a:spcPts val="1000"/>
              </a:spcBef>
              <a:defRPr sz="1200"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2200">
                <a:solidFill>
                  <a:srgbClr val="2F2B20"/>
                </a:solidFill>
                <a:latin typeface="Trebuchet MS"/>
                <a:ea typeface="Trebuchet MS"/>
                <a:cs typeface="Trebuchet MS"/>
                <a:sym typeface="Trebuchet MS"/>
              </a:rPr>
              <a:t>atypical hyperplasia</a:t>
            </a:r>
          </a:p>
        </p:txBody>
      </p:sp>
      <p:pic>
        <p:nvPicPr>
          <p:cNvPr id="238" name="Google Shape;206;p9" descr="Google Shape;206;p9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974335" y="1597152"/>
            <a:ext cx="3886201" cy="4724401"/>
          </a:xfrm>
          <a:prstGeom prst="rect">
            <a:avLst/>
          </a:prstGeom>
          <a:ln w="12700">
            <a:miter lim="400000"/>
          </a:ln>
        </p:spPr>
      </p:pic>
      <p:pic>
        <p:nvPicPr>
          <p:cNvPr id="239" name="Google Shape;207;p9" descr="Google Shape;207;p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930640" y="2161031"/>
            <a:ext cx="3261360" cy="337413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12;p11"/>
          <p:cNvSpPr txBox="1"/>
          <p:nvPr>
            <p:ph type="title"/>
          </p:nvPr>
        </p:nvSpPr>
        <p:spPr>
          <a:xfrm>
            <a:off x="756309" y="631062"/>
            <a:ext cx="2317116" cy="574041"/>
          </a:xfrm>
          <a:prstGeom prst="rect">
            <a:avLst/>
          </a:prstGeom>
        </p:spPr>
        <p:txBody>
          <a:bodyPr lIns="0" tIns="0" rIns="0" bIns="0"/>
          <a:lstStyle>
            <a:lvl1pPr indent="12700">
              <a:defRPr sz="3600"/>
            </a:lvl1pPr>
          </a:lstStyle>
          <a:p>
            <a:pPr rtl="0">
              <a:defRPr/>
            </a:pPr>
            <a:r>
              <a:t>Pathology :</a:t>
            </a:r>
          </a:p>
        </p:txBody>
      </p:sp>
      <p:sp>
        <p:nvSpPr>
          <p:cNvPr id="242" name="Google Shape;213;p11"/>
          <p:cNvSpPr txBox="1"/>
          <p:nvPr/>
        </p:nvSpPr>
        <p:spPr>
          <a:xfrm>
            <a:off x="756310" y="1475561"/>
            <a:ext cx="7335519" cy="1384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Arises from the mucus producing cells, not the acid producing ones.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indent="12700">
              <a:spcBef>
                <a:spcPts val="1700"/>
              </a:spcBef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Various classifications schemes for gastric CA.</a:t>
            </a:r>
          </a:p>
        </p:txBody>
      </p:sp>
      <p:sp>
        <p:nvSpPr>
          <p:cNvPr id="243" name="Google Shape;214;p11"/>
          <p:cNvSpPr txBox="1"/>
          <p:nvPr/>
        </p:nvSpPr>
        <p:spPr>
          <a:xfrm>
            <a:off x="756309" y="3482035"/>
            <a:ext cx="10158097" cy="21603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defRPr>
                <a:solidFill>
                  <a:srgbClr val="90C225"/>
                </a:solidFill>
                <a:latin typeface="Lucida Sans"/>
                <a:ea typeface="Lucida Sans"/>
                <a:cs typeface="Lucida Sans"/>
                <a:sym typeface="Lucida Sans"/>
              </a:defRPr>
            </a:pPr>
            <a:r>
              <a:t>▶	</a:t>
            </a:r>
            <a:r>
              <a: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rPr>
              <a:t>Anatomical : (according to the site):</a:t>
            </a:r>
            <a:endParaRPr sz="1800">
              <a:latin typeface="Trebuchet MS"/>
              <a:ea typeface="Trebuchet MS"/>
              <a:cs typeface="Trebuchet MS"/>
              <a:sym typeface="Trebuchet MS"/>
            </a:endParaRPr>
          </a:p>
          <a:p>
            <a:pPr>
              <a:defRPr>
                <a:solidFill>
                  <a:srgbClr val="000000"/>
                </a:solidFill>
              </a:defRPr>
            </a:pPr>
            <a:endParaRPr sz="2100">
              <a:latin typeface="Trebuchet MS"/>
              <a:ea typeface="Trebuchet MS"/>
              <a:cs typeface="Trebuchet MS"/>
              <a:sym typeface="Trebuchet MS"/>
            </a:endParaRPr>
          </a:p>
          <a:p>
            <a:pPr marL="356870" indent="-344804">
              <a:spcBef>
                <a:spcPts val="17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Proximal (cardia) </a:t>
            </a:r>
            <a:r>
              <a:rPr>
                <a:latin typeface="Noto Sans Symbols"/>
                <a:ea typeface="Noto Sans Symbols"/>
                <a:cs typeface="Noto Sans Symbols"/>
                <a:sym typeface="Noto Sans Symbols"/>
              </a:rPr>
              <a:t>🡪</a:t>
            </a:r>
            <a:r>
              <a:rPr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t>might be treated as pure gastric or considered distal esophageal (siewert )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Distal (non cardia) – more with H.pylori infection.</a:t>
            </a:r>
          </a:p>
          <a:p>
            <a:pPr marL="356870" indent="-344804">
              <a:spcBef>
                <a:spcPts val="1000"/>
              </a:spcBef>
              <a:buClr>
                <a:srgbClr val="90C225"/>
              </a:buClr>
              <a:buSzPts val="1800"/>
              <a:buFont typeface="Trebuchet MS"/>
              <a:buChar char="-"/>
              <a:defRPr sz="1800">
                <a:solidFill>
                  <a:srgbClr val="404040"/>
                </a:solidFill>
                <a:latin typeface="Trebuchet MS"/>
                <a:ea typeface="Trebuchet MS"/>
                <a:cs typeface="Trebuchet MS"/>
                <a:sym typeface="Trebuchet MS"/>
              </a:defRPr>
            </a:pPr>
            <a:r>
              <a:t>Diffuse (9%) , linitis plastica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تجاور">
  <a:themeElements>
    <a:clrScheme name="تجاور">
      <a:dk1>
        <a:srgbClr val="2F2B20"/>
      </a:dk1>
      <a:lt1>
        <a:srgbClr val="0F182F"/>
      </a:lt1>
      <a:dk2>
        <a:srgbClr val="A7A7A7"/>
      </a:dk2>
      <a:lt2>
        <a:srgbClr val="535353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0000FF"/>
      </a:hlink>
      <a:folHlink>
        <a:srgbClr val="FF00FF"/>
      </a:folHlink>
    </a:clrScheme>
    <a:fontScheme name="تجاور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تجاو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2F2B2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2F2B2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تجاور">
  <a:themeElements>
    <a:clrScheme name="تجاو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0000FF"/>
      </a:hlink>
      <a:folHlink>
        <a:srgbClr val="FF00FF"/>
      </a:folHlink>
    </a:clrScheme>
    <a:fontScheme name="تجاور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تجاو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2F2B2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2F2B20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