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6.xml" ContentType="application/vnd.ms-office.drawingml.diagramDrawing+xml"/>
  <Override PartName="/ppt/notesMasters/notesMaster1.xml" ContentType="application/vnd.openxmlformats-officedocument.presentationml.notesMaster+xml"/>
  <Override PartName="/ppt/diagrams/drawing5.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theme/theme1.xml" ContentType="application/vnd.openxmlformats-officedocument.them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258" r:id="rId4"/>
    <p:sldId id="257" r:id="rId5"/>
    <p:sldId id="292" r:id="rId6"/>
    <p:sldId id="293" r:id="rId7"/>
    <p:sldId id="294" r:id="rId8"/>
    <p:sldId id="295" r:id="rId9"/>
    <p:sldId id="296" r:id="rId10"/>
    <p:sldId id="298" r:id="rId11"/>
    <p:sldId id="262" r:id="rId12"/>
    <p:sldId id="260" r:id="rId13"/>
    <p:sldId id="299" r:id="rId14"/>
    <p:sldId id="300" r:id="rId15"/>
    <p:sldId id="301" r:id="rId16"/>
    <p:sldId id="302" r:id="rId17"/>
    <p:sldId id="265" r:id="rId18"/>
    <p:sldId id="268" r:id="rId19"/>
    <p:sldId id="303" r:id="rId20"/>
    <p:sldId id="266" r:id="rId21"/>
    <p:sldId id="304" r:id="rId22"/>
    <p:sldId id="270" r:id="rId23"/>
    <p:sldId id="271" r:id="rId24"/>
    <p:sldId id="297" r:id="rId25"/>
    <p:sldId id="288" r:id="rId26"/>
    <p:sldId id="273" r:id="rId27"/>
    <p:sldId id="287" r:id="rId28"/>
    <p:sldId id="284" r:id="rId29"/>
    <p:sldId id="283" r:id="rId30"/>
    <p:sldId id="274" r:id="rId31"/>
    <p:sldId id="275" r:id="rId32"/>
    <p:sldId id="282" r:id="rId33"/>
    <p:sldId id="278" r:id="rId34"/>
    <p:sldId id="276" r:id="rId35"/>
    <p:sldId id="305" r:id="rId36"/>
    <p:sldId id="285" r:id="rId37"/>
    <p:sldId id="286"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47" d="100"/>
          <a:sy n="47" d="100"/>
        </p:scale>
        <p:origin x="58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t>
        <a:bodyPr/>
        <a:lstStyle/>
        <a:p>
          <a:endParaRPr lang="en-GB"/>
        </a:p>
      </dgm:t>
    </dgm:pt>
    <dgm:pt modelId="{67697D47-5B8F-4D6F-908E-316C060A54E1}" type="pres">
      <dgm:prSet presAssocID="{31D0A781-B59A-4166-ADBA-82C353605ADA}" presName="Name0" presStyleCnt="0">
        <dgm:presLayoutVars>
          <dgm:chMax/>
          <dgm:chPref val="3"/>
          <dgm:dir/>
          <dgm:animOne val="branch"/>
          <dgm:animLvl val="lvl"/>
        </dgm:presLayoutVars>
      </dgm:prSet>
      <dgm:spPr/>
      <dgm:t>
        <a:bodyPr/>
        <a:lstStyle/>
        <a:p>
          <a:endParaRPr lang="en-GB"/>
        </a:p>
      </dgm:t>
    </dgm:pt>
  </dgm:ptLst>
  <dgm:cxnLst>
    <dgm:cxn modelId="{5F3262CA-05CD-4566-9FFF-765286B87AE2}" type="presOf" srcId="{31D0A781-B59A-4166-ADBA-82C353605ADA}" destId="{67697D47-5B8F-4D6F-908E-316C060A54E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pt>
    <dgm:pt modelId="{67697D47-5B8F-4D6F-908E-316C060A54E1}" type="pres">
      <dgm:prSet presAssocID="{31D0A781-B59A-4166-ADBA-82C353605ADA}" presName="Name0" presStyleCnt="0">
        <dgm:presLayoutVars>
          <dgm:chMax/>
          <dgm:chPref val="3"/>
          <dgm:dir/>
          <dgm:animOne val="branch"/>
          <dgm:animLvl val="lvl"/>
        </dgm:presLayoutVars>
      </dgm:prSet>
      <dgm:spPr/>
    </dgm:pt>
  </dgm:ptLst>
  <dgm:cxnLst>
    <dgm:cxn modelId="{30D3FE92-90A4-4F15-964A-6F0768257205}" type="presOf" srcId="{31D0A781-B59A-4166-ADBA-82C353605ADA}" destId="{67697D47-5B8F-4D6F-908E-316C060A54E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pt>
    <dgm:pt modelId="{C200C1DE-D1C1-41A1-973D-1C4674FEF4F6}">
      <dgm:prSet/>
      <dgm:spPr>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gradFill>
        <a:effectLst>
          <a:glow rad="228600">
            <a:schemeClr val="accent4">
              <a:satMod val="175000"/>
              <a:alpha val="40000"/>
            </a:schemeClr>
          </a:glow>
        </a:effectLst>
      </dgm:spPr>
      <dgm:t>
        <a:bodyPr/>
        <a:lstStyle/>
        <a:p>
          <a:r>
            <a:rPr lang="en-US" dirty="0"/>
            <a:t>Identify Who is at Risk</a:t>
          </a:r>
        </a:p>
      </dgm:t>
    </dgm:pt>
    <dgm:pt modelId="{7FBF8943-12B5-4012-8EB5-ECC0ED05CD6F}" type="parTrans" cxnId="{3993F368-CF49-44D5-9093-F23FCF5C6EB0}">
      <dgm:prSet/>
      <dgm:spPr/>
      <dgm:t>
        <a:bodyPr/>
        <a:lstStyle/>
        <a:p>
          <a:endParaRPr lang="en-US"/>
        </a:p>
      </dgm:t>
    </dgm:pt>
    <dgm:pt modelId="{AA6BFA6B-40AE-4F99-9520-B2157F04790C}" type="sibTrans" cxnId="{3993F368-CF49-44D5-9093-F23FCF5C6EB0}">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90A176AE-D6E3-45BF-9210-CA341A8C9A45}" type="pres">
      <dgm:prSet presAssocID="{C200C1DE-D1C1-41A1-973D-1C4674FEF4F6}" presName="composite" presStyleCnt="0"/>
      <dgm:spPr/>
    </dgm:pt>
    <dgm:pt modelId="{39B1BF90-439A-4357-92BA-2F684473A30D}" type="pres">
      <dgm:prSet presAssocID="{C200C1DE-D1C1-41A1-973D-1C4674FEF4F6}" presName="FirstChild" presStyleLbl="revTx" presStyleIdx="0" presStyleCnt="1">
        <dgm:presLayoutVars>
          <dgm:chMax val="0"/>
          <dgm:chPref val="0"/>
          <dgm:bulletEnabled val="1"/>
        </dgm:presLayoutVars>
      </dgm:prSet>
      <dgm:spPr/>
    </dgm:pt>
    <dgm:pt modelId="{FA946206-C489-4A10-BA9C-4DE43257B48B}" type="pres">
      <dgm:prSet presAssocID="{C200C1DE-D1C1-41A1-973D-1C4674FEF4F6}" presName="Parent" presStyleLbl="alignNode1" presStyleIdx="0" presStyleCnt="1" custScaleX="139907" custScaleY="66626" custLinFactY="-26373" custLinFactNeighborX="-8126" custLinFactNeighborY="-100000">
        <dgm:presLayoutVars>
          <dgm:chMax val="3"/>
          <dgm:chPref val="3"/>
          <dgm:bulletEnabled val="1"/>
        </dgm:presLayoutVars>
      </dgm:prSet>
      <dgm:spPr/>
      <dgm:t>
        <a:bodyPr/>
        <a:lstStyle/>
        <a:p>
          <a:endParaRPr lang="en-GB"/>
        </a:p>
      </dgm:t>
    </dgm:pt>
    <dgm:pt modelId="{E94B57F5-9904-4885-8460-B91A98DFAB61}" type="pres">
      <dgm:prSet presAssocID="{C200C1DE-D1C1-41A1-973D-1C4674FEF4F6}" presName="Accent" presStyleLbl="parChTrans1D1" presStyleIdx="0" presStyleCnt="1"/>
      <dgm:spPr>
        <a:ln>
          <a:noFill/>
        </a:ln>
      </dgm:spPr>
    </dgm:pt>
  </dgm:ptLst>
  <dgm:cxnLst>
    <dgm:cxn modelId="{85890FB8-814F-4C9E-8959-2B0E5954DBB6}" type="presOf" srcId="{31D0A781-B59A-4166-ADBA-82C353605ADA}" destId="{67697D47-5B8F-4D6F-908E-316C060A54E1}" srcOrd="0" destOrd="0" presId="urn:microsoft.com/office/officeart/2011/layout/TabList"/>
    <dgm:cxn modelId="{512614EA-E8D6-4D1E-9196-1315EB7648E9}" type="presOf" srcId="{C200C1DE-D1C1-41A1-973D-1C4674FEF4F6}" destId="{FA946206-C489-4A10-BA9C-4DE43257B48B}" srcOrd="0" destOrd="0" presId="urn:microsoft.com/office/officeart/2011/layout/TabList"/>
    <dgm:cxn modelId="{3993F368-CF49-44D5-9093-F23FCF5C6EB0}" srcId="{31D0A781-B59A-4166-ADBA-82C353605ADA}" destId="{C200C1DE-D1C1-41A1-973D-1C4674FEF4F6}" srcOrd="0" destOrd="0" parTransId="{7FBF8943-12B5-4012-8EB5-ECC0ED05CD6F}" sibTransId="{AA6BFA6B-40AE-4F99-9520-B2157F04790C}"/>
    <dgm:cxn modelId="{6828BB78-FEAA-4926-BC00-BD84F9698BEE}" type="presParOf" srcId="{67697D47-5B8F-4D6F-908E-316C060A54E1}" destId="{90A176AE-D6E3-45BF-9210-CA341A8C9A45}" srcOrd="0" destOrd="0" presId="urn:microsoft.com/office/officeart/2011/layout/TabList"/>
    <dgm:cxn modelId="{B21BBBE1-963B-4CDB-B6FA-FB37E6F4C581}" type="presParOf" srcId="{90A176AE-D6E3-45BF-9210-CA341A8C9A45}" destId="{39B1BF90-439A-4357-92BA-2F684473A30D}" srcOrd="0" destOrd="0" presId="urn:microsoft.com/office/officeart/2011/layout/TabList"/>
    <dgm:cxn modelId="{609E17B2-9ECD-4EF7-949A-14CB56990245}" type="presParOf" srcId="{90A176AE-D6E3-45BF-9210-CA341A8C9A45}" destId="{FA946206-C489-4A10-BA9C-4DE43257B48B}" srcOrd="1" destOrd="0" presId="urn:microsoft.com/office/officeart/2011/layout/TabList"/>
    <dgm:cxn modelId="{BC30A43C-A117-47F2-96D3-2681EA4CB182}" type="presParOf" srcId="{90A176AE-D6E3-45BF-9210-CA341A8C9A45}" destId="{E94B57F5-9904-4885-8460-B91A98DFAB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3d1" qsCatId="3D" csTypeId="urn:microsoft.com/office/officeart/2005/8/colors/colorful4" csCatId="colorful" phldr="1"/>
      <dgm:spPr/>
    </dgm:pt>
    <dgm:pt modelId="{EF4A7651-44FE-427C-84F3-69B6DF1DCA54}">
      <dgm:prSet/>
      <dgm:spPr>
        <a:solidFill>
          <a:srgbClr val="00B050"/>
        </a:solidFill>
        <a:ln>
          <a:noFill/>
        </a:ln>
        <a:effectLst>
          <a:outerShdw blurRad="698500" dist="38100" dir="16200000" rotWithShape="0">
            <a:srgbClr val="00B050">
              <a:alpha val="40000"/>
            </a:srgbClr>
          </a:outerShdw>
        </a:effectLst>
      </dgm:spPr>
      <dgm:t>
        <a:bodyPr/>
        <a:lstStyle/>
        <a:p>
          <a:r>
            <a:rPr lang="en-US" dirty="0"/>
            <a:t>Risk assessment: Determine the Risk Level</a:t>
          </a:r>
        </a:p>
      </dgm:t>
    </dgm:pt>
    <dgm:pt modelId="{61B41761-F62F-4C87-9B60-63801C67DFE7}" type="parTrans" cxnId="{B189829D-F9FD-4AF9-80F4-97A05B6E6DF7}">
      <dgm:prSet/>
      <dgm:spPr/>
      <dgm:t>
        <a:bodyPr/>
        <a:lstStyle/>
        <a:p>
          <a:endParaRPr lang="en-US"/>
        </a:p>
      </dgm:t>
    </dgm:pt>
    <dgm:pt modelId="{E353CD08-A65D-40AD-AAD7-DE5C05775554}" type="sibTrans" cxnId="{B189829D-F9FD-4AF9-80F4-97A05B6E6DF7}">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0C2BEB9E-DC36-4217-A23C-C297DEC5A9C9}" type="pres">
      <dgm:prSet presAssocID="{EF4A7651-44FE-427C-84F3-69B6DF1DCA54}" presName="composite" presStyleCnt="0"/>
      <dgm:spPr/>
    </dgm:pt>
    <dgm:pt modelId="{49C5AEA3-BFB0-4C8C-86B2-09A0463C4975}" type="pres">
      <dgm:prSet presAssocID="{EF4A7651-44FE-427C-84F3-69B6DF1DCA54}" presName="FirstChild" presStyleLbl="revTx" presStyleIdx="0" presStyleCnt="1">
        <dgm:presLayoutVars>
          <dgm:chMax val="0"/>
          <dgm:chPref val="0"/>
          <dgm:bulletEnabled val="1"/>
        </dgm:presLayoutVars>
      </dgm:prSet>
      <dgm:spPr/>
    </dgm:pt>
    <dgm:pt modelId="{6DC68276-44A6-4631-92A4-642E0C7E6B9F}" type="pres">
      <dgm:prSet presAssocID="{EF4A7651-44FE-427C-84F3-69B6DF1DCA54}" presName="Parent" presStyleLbl="alignNode1" presStyleIdx="0" presStyleCnt="1" custScaleX="153204" custScaleY="66556" custLinFactX="100000" custLinFactY="-91778" custLinFactNeighborX="158820" custLinFactNeighborY="-100000">
        <dgm:presLayoutVars>
          <dgm:chMax val="3"/>
          <dgm:chPref val="3"/>
          <dgm:bulletEnabled val="1"/>
        </dgm:presLayoutVars>
      </dgm:prSet>
      <dgm:spPr/>
      <dgm:t>
        <a:bodyPr/>
        <a:lstStyle/>
        <a:p>
          <a:endParaRPr lang="en-GB"/>
        </a:p>
      </dgm:t>
    </dgm:pt>
    <dgm:pt modelId="{5FDE2CEC-4A87-4E36-8C01-11B739022E8E}" type="pres">
      <dgm:prSet presAssocID="{EF4A7651-44FE-427C-84F3-69B6DF1DCA54}" presName="Accent" presStyleLbl="parChTrans1D1" presStyleIdx="0" presStyleCnt="1"/>
      <dgm:spPr>
        <a:ln>
          <a:noFill/>
        </a:ln>
      </dgm:spPr>
    </dgm:pt>
  </dgm:ptLst>
  <dgm:cxnLst>
    <dgm:cxn modelId="{B189829D-F9FD-4AF9-80F4-97A05B6E6DF7}" srcId="{31D0A781-B59A-4166-ADBA-82C353605ADA}" destId="{EF4A7651-44FE-427C-84F3-69B6DF1DCA54}" srcOrd="0" destOrd="0" parTransId="{61B41761-F62F-4C87-9B60-63801C67DFE7}" sibTransId="{E353CD08-A65D-40AD-AAD7-DE5C05775554}"/>
    <dgm:cxn modelId="{DEB10572-1D43-445C-9E3D-E79224F2FA97}" type="presOf" srcId="{EF4A7651-44FE-427C-84F3-69B6DF1DCA54}" destId="{6DC68276-44A6-4631-92A4-642E0C7E6B9F}" srcOrd="0" destOrd="0" presId="urn:microsoft.com/office/officeart/2011/layout/TabList"/>
    <dgm:cxn modelId="{B9D9C011-6EB6-4AF2-9E22-25026E28B16A}" type="presOf" srcId="{31D0A781-B59A-4166-ADBA-82C353605ADA}" destId="{67697D47-5B8F-4D6F-908E-316C060A54E1}" srcOrd="0" destOrd="0" presId="urn:microsoft.com/office/officeart/2011/layout/TabList"/>
    <dgm:cxn modelId="{BEBA9CE3-AC95-410B-91AD-B854C1931AF5}" type="presParOf" srcId="{67697D47-5B8F-4D6F-908E-316C060A54E1}" destId="{0C2BEB9E-DC36-4217-A23C-C297DEC5A9C9}" srcOrd="0" destOrd="0" presId="urn:microsoft.com/office/officeart/2011/layout/TabList"/>
    <dgm:cxn modelId="{594EC93E-2D3F-4504-AA1B-AF74931BA33C}" type="presParOf" srcId="{0C2BEB9E-DC36-4217-A23C-C297DEC5A9C9}" destId="{49C5AEA3-BFB0-4C8C-86B2-09A0463C4975}" srcOrd="0" destOrd="0" presId="urn:microsoft.com/office/officeart/2011/layout/TabList"/>
    <dgm:cxn modelId="{1EE1A17D-82D5-4545-934B-3917C7E9E326}" type="presParOf" srcId="{0C2BEB9E-DC36-4217-A23C-C297DEC5A9C9}" destId="{6DC68276-44A6-4631-92A4-642E0C7E6B9F}" srcOrd="1" destOrd="0" presId="urn:microsoft.com/office/officeart/2011/layout/TabList"/>
    <dgm:cxn modelId="{36879043-98C1-4298-83C3-1584A3D7C646}" type="presParOf" srcId="{0C2BEB9E-DC36-4217-A23C-C297DEC5A9C9}" destId="{5FDE2CEC-4A87-4E36-8C01-11B739022E8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3d1" qsCatId="3D" csTypeId="urn:microsoft.com/office/officeart/2005/8/colors/colorful4" csCatId="colorful" phldr="1"/>
      <dgm:spPr/>
    </dgm:pt>
    <dgm:pt modelId="{67697D47-5B8F-4D6F-908E-316C060A54E1}" type="pres">
      <dgm:prSet presAssocID="{31D0A781-B59A-4166-ADBA-82C353605ADA}" presName="Name0" presStyleCnt="0">
        <dgm:presLayoutVars>
          <dgm:chMax/>
          <dgm:chPref val="3"/>
          <dgm:dir/>
          <dgm:animOne val="branch"/>
          <dgm:animLvl val="lvl"/>
        </dgm:presLayoutVars>
      </dgm:prSet>
      <dgm:spPr/>
    </dgm:pt>
  </dgm:ptLst>
  <dgm:cxnLst>
    <dgm:cxn modelId="{0E1A7FF9-523A-4845-8D1F-AF64D3A5CC36}" type="presOf" srcId="{31D0A781-B59A-4166-ADBA-82C353605ADA}" destId="{67697D47-5B8F-4D6F-908E-316C060A54E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t>
        <a:bodyPr/>
        <a:lstStyle/>
        <a:p>
          <a:endParaRPr lang="en-GB"/>
        </a:p>
      </dgm:t>
    </dgm:pt>
    <dgm:pt modelId="{8F4F07B6-DCA5-4F2C-BCC1-97154746CD61}">
      <dgm:prSet phldrT="[Text]"/>
      <dgm:spPr/>
      <dgm:t>
        <a:bodyPr/>
        <a:lstStyle/>
        <a:p>
          <a:r>
            <a:rPr lang="en-US" dirty="0"/>
            <a:t> Determine the action</a:t>
          </a:r>
        </a:p>
      </dgm:t>
    </dgm:pt>
    <dgm:pt modelId="{BFAEBB47-CEA3-4148-ACF5-73AA06711748}" type="parTrans" cxnId="{C611AC39-46E8-4CAB-B3B6-914A2B80B05B}">
      <dgm:prSet/>
      <dgm:spPr/>
      <dgm:t>
        <a:bodyPr/>
        <a:lstStyle/>
        <a:p>
          <a:endParaRPr lang="en-GB"/>
        </a:p>
      </dgm:t>
    </dgm:pt>
    <dgm:pt modelId="{1F27E2FD-F5A5-40F7-BECB-6E9030420128}" type="sibTrans" cxnId="{C611AC39-46E8-4CAB-B3B6-914A2B80B05B}">
      <dgm:prSet/>
      <dgm:spPr/>
      <dgm:t>
        <a:bodyPr/>
        <a:lstStyle/>
        <a:p>
          <a:endParaRPr lang="en-GB"/>
        </a:p>
      </dgm:t>
    </dgm:pt>
    <dgm:pt modelId="{67697D47-5B8F-4D6F-908E-316C060A54E1}" type="pres">
      <dgm:prSet presAssocID="{31D0A781-B59A-4166-ADBA-82C353605ADA}" presName="Name0" presStyleCnt="0">
        <dgm:presLayoutVars>
          <dgm:chMax/>
          <dgm:chPref val="3"/>
          <dgm:dir/>
          <dgm:animOne val="branch"/>
          <dgm:animLvl val="lvl"/>
        </dgm:presLayoutVars>
      </dgm:prSet>
      <dgm:spPr/>
      <dgm:t>
        <a:bodyPr/>
        <a:lstStyle/>
        <a:p>
          <a:endParaRPr lang="en-GB"/>
        </a:p>
      </dgm:t>
    </dgm:pt>
    <dgm:pt modelId="{952684FB-F512-47AF-9DF5-1834258FF214}" type="pres">
      <dgm:prSet presAssocID="{8F4F07B6-DCA5-4F2C-BCC1-97154746CD61}" presName="composite" presStyleCnt="0"/>
      <dgm:spPr/>
    </dgm:pt>
    <dgm:pt modelId="{D65071BA-29E1-4DA5-B6EC-761F20B3393E}" type="pres">
      <dgm:prSet presAssocID="{8F4F07B6-DCA5-4F2C-BCC1-97154746CD61}" presName="FirstChild" presStyleLbl="revTx" presStyleIdx="0" presStyleCnt="1">
        <dgm:presLayoutVars>
          <dgm:chMax val="0"/>
          <dgm:chPref val="0"/>
          <dgm:bulletEnabled val="1"/>
        </dgm:presLayoutVars>
      </dgm:prSet>
      <dgm:spPr/>
    </dgm:pt>
    <dgm:pt modelId="{A2C6FB4F-F56C-4784-966F-130C6CE0818B}" type="pres">
      <dgm:prSet presAssocID="{8F4F07B6-DCA5-4F2C-BCC1-97154746CD61}" presName="Parent" presStyleLbl="alignNode1" presStyleIdx="0" presStyleCnt="1" custScaleX="165933" custScaleY="58170" custLinFactNeighborX="5390" custLinFactNeighborY="-45047">
        <dgm:presLayoutVars>
          <dgm:chMax val="3"/>
          <dgm:chPref val="3"/>
          <dgm:bulletEnabled val="1"/>
        </dgm:presLayoutVars>
      </dgm:prSet>
      <dgm:spPr/>
      <dgm:t>
        <a:bodyPr/>
        <a:lstStyle/>
        <a:p>
          <a:endParaRPr lang="en-GB"/>
        </a:p>
      </dgm:t>
    </dgm:pt>
    <dgm:pt modelId="{EAC3215D-0951-4743-A340-106FEA0472B5}" type="pres">
      <dgm:prSet presAssocID="{8F4F07B6-DCA5-4F2C-BCC1-97154746CD61}" presName="Accent" presStyleLbl="parChTrans1D1" presStyleIdx="0" presStyleCnt="1"/>
      <dgm:spPr/>
    </dgm:pt>
  </dgm:ptLst>
  <dgm:cxnLst>
    <dgm:cxn modelId="{26640AD4-610B-4D39-A650-D3264B41412B}" type="presOf" srcId="{8F4F07B6-DCA5-4F2C-BCC1-97154746CD61}" destId="{A2C6FB4F-F56C-4784-966F-130C6CE0818B}" srcOrd="0" destOrd="0" presId="urn:microsoft.com/office/officeart/2011/layout/TabList"/>
    <dgm:cxn modelId="{C611AC39-46E8-4CAB-B3B6-914A2B80B05B}" srcId="{31D0A781-B59A-4166-ADBA-82C353605ADA}" destId="{8F4F07B6-DCA5-4F2C-BCC1-97154746CD61}" srcOrd="0" destOrd="0" parTransId="{BFAEBB47-CEA3-4148-ACF5-73AA06711748}" sibTransId="{1F27E2FD-F5A5-40F7-BECB-6E9030420128}"/>
    <dgm:cxn modelId="{6AD87D9D-1E19-4CB0-87BB-053175DCDEDE}" type="presOf" srcId="{31D0A781-B59A-4166-ADBA-82C353605ADA}" destId="{67697D47-5B8F-4D6F-908E-316C060A54E1}" srcOrd="0" destOrd="0" presId="urn:microsoft.com/office/officeart/2011/layout/TabList"/>
    <dgm:cxn modelId="{5D000B6F-6270-40E1-9CA1-2F18CDD04A35}" type="presParOf" srcId="{67697D47-5B8F-4D6F-908E-316C060A54E1}" destId="{952684FB-F512-47AF-9DF5-1834258FF214}" srcOrd="0" destOrd="0" presId="urn:microsoft.com/office/officeart/2011/layout/TabList"/>
    <dgm:cxn modelId="{0A30EA0D-0C04-4314-9D44-F8EF7FF14920}" type="presParOf" srcId="{952684FB-F512-47AF-9DF5-1834258FF214}" destId="{D65071BA-29E1-4DA5-B6EC-761F20B3393E}" srcOrd="0" destOrd="0" presId="urn:microsoft.com/office/officeart/2011/layout/TabList"/>
    <dgm:cxn modelId="{DB8FE688-378F-4948-8B50-FB4E7DC8D1DB}" type="presParOf" srcId="{952684FB-F512-47AF-9DF5-1834258FF214}" destId="{A2C6FB4F-F56C-4784-966F-130C6CE0818B}" srcOrd="1" destOrd="0" presId="urn:microsoft.com/office/officeart/2011/layout/TabList"/>
    <dgm:cxn modelId="{20D36553-5C5E-4DF1-AA86-1F6A17A62C3D}" type="presParOf" srcId="{952684FB-F512-47AF-9DF5-1834258FF214}" destId="{EAC3215D-0951-4743-A340-106FEA0472B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7F5-9904-4885-8460-B91A98DFAB61}">
      <dsp:nvSpPr>
        <dsp:cNvPr id="0" name=""/>
        <dsp:cNvSpPr/>
      </dsp:nvSpPr>
      <dsp:spPr>
        <a:xfrm>
          <a:off x="199523" y="3482491"/>
          <a:ext cx="7691846" cy="0"/>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9B1BF90-439A-4357-92BA-2F684473A30D}">
      <dsp:nvSpPr>
        <dsp:cNvPr id="0" name=""/>
        <dsp:cNvSpPr/>
      </dsp:nvSpPr>
      <dsp:spPr>
        <a:xfrm>
          <a:off x="2199402" y="1742651"/>
          <a:ext cx="5691966" cy="1739839"/>
        </a:xfrm>
        <a:prstGeom prst="rect">
          <a:avLst/>
        </a:prstGeom>
        <a:noFill/>
        <a:ln>
          <a:noFill/>
        </a:ln>
        <a:effectLst/>
      </dsp:spPr>
      <dsp:style>
        <a:lnRef idx="0">
          <a:scrgbClr r="0" g="0" b="0"/>
        </a:lnRef>
        <a:fillRef idx="0">
          <a:scrgbClr r="0" g="0" b="0"/>
        </a:fillRef>
        <a:effectRef idx="0">
          <a:scrgbClr r="0" g="0" b="0"/>
        </a:effectRef>
        <a:fontRef idx="minor"/>
      </dsp:style>
    </dsp:sp>
    <dsp:sp modelId="{FA946206-C489-4A10-BA9C-4DE43257B48B}">
      <dsp:nvSpPr>
        <dsp:cNvPr id="0" name=""/>
        <dsp:cNvSpPr/>
      </dsp:nvSpPr>
      <dsp:spPr>
        <a:xfrm>
          <a:off x="-199523" y="0"/>
          <a:ext cx="2797972" cy="1159185"/>
        </a:xfrm>
        <a:prstGeom prst="round2SameRect">
          <a:avLst>
            <a:gd name="adj1" fmla="val 16670"/>
            <a:gd name="adj2" fmla="val 0"/>
          </a:avLst>
        </a:prstGeom>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a:glow rad="228600">
            <a:schemeClr val="accent4">
              <a:satMod val="175000"/>
              <a:alpha val="4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a:t>Identify Who is at Risk</a:t>
          </a:r>
        </a:p>
      </dsp:txBody>
      <dsp:txXfrm>
        <a:off x="-142926" y="56597"/>
        <a:ext cx="2684778" cy="1102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2CEC-4A87-4E36-8C01-11B739022E8E}">
      <dsp:nvSpPr>
        <dsp:cNvPr id="0" name=""/>
        <dsp:cNvSpPr/>
      </dsp:nvSpPr>
      <dsp:spPr>
        <a:xfrm>
          <a:off x="379157" y="3295130"/>
          <a:ext cx="10963834" cy="0"/>
        </a:xfrm>
        <a:prstGeom prst="line">
          <a:avLst/>
        </a:prstGeom>
        <a:noFill/>
        <a:ln w="12700" cap="flat" cmpd="sng" algn="ctr">
          <a:no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C5AEA3-BFB0-4C8C-86B2-09A0463C4975}">
      <dsp:nvSpPr>
        <dsp:cNvPr id="0" name=""/>
        <dsp:cNvSpPr/>
      </dsp:nvSpPr>
      <dsp:spPr>
        <a:xfrm>
          <a:off x="3229754" y="1648895"/>
          <a:ext cx="8113237" cy="1646234"/>
        </a:xfrm>
        <a:prstGeom prst="rect">
          <a:avLst/>
        </a:prstGeom>
        <a:noFill/>
        <a:ln>
          <a:noFill/>
        </a:ln>
        <a:effectLst/>
      </dsp:spPr>
      <dsp:style>
        <a:lnRef idx="0">
          <a:scrgbClr r="0" g="0" b="0"/>
        </a:lnRef>
        <a:fillRef idx="0">
          <a:scrgbClr r="0" g="0" b="0"/>
        </a:fillRef>
        <a:effectRef idx="0">
          <a:scrgbClr r="0" g="0" b="0"/>
        </a:effectRef>
        <a:fontRef idx="minor"/>
      </dsp:style>
    </dsp:sp>
    <dsp:sp modelId="{6DC68276-44A6-4631-92A4-642E0C7E6B9F}">
      <dsp:nvSpPr>
        <dsp:cNvPr id="0" name=""/>
        <dsp:cNvSpPr/>
      </dsp:nvSpPr>
      <dsp:spPr>
        <a:xfrm>
          <a:off x="6596605" y="0"/>
          <a:ext cx="4367228" cy="1095667"/>
        </a:xfrm>
        <a:prstGeom prst="round2SameRect">
          <a:avLst>
            <a:gd name="adj1" fmla="val 16670"/>
            <a:gd name="adj2" fmla="val 0"/>
          </a:avLst>
        </a:prstGeom>
        <a:solidFill>
          <a:srgbClr val="00B050"/>
        </a:solidFill>
        <a:ln w="6350" cap="flat" cmpd="sng" algn="ctr">
          <a:noFill/>
          <a:prstDash val="solid"/>
          <a:miter lim="800000"/>
        </a:ln>
        <a:effectLst>
          <a:outerShdw blurRad="698500" dist="38100" dir="16200000" rotWithShape="0">
            <a:srgbClr val="00B05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a:t>Risk assessment: Determine the Risk Level</a:t>
          </a:r>
        </a:p>
      </dsp:txBody>
      <dsp:txXfrm>
        <a:off x="6650101" y="53496"/>
        <a:ext cx="4260236" cy="1042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3215D-0951-4743-A340-106FEA0472B5}">
      <dsp:nvSpPr>
        <dsp:cNvPr id="0" name=""/>
        <dsp:cNvSpPr/>
      </dsp:nvSpPr>
      <dsp:spPr>
        <a:xfrm>
          <a:off x="465846" y="2115613"/>
          <a:ext cx="1086993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071BA-29E1-4DA5-B6EC-761F20B3393E}">
      <dsp:nvSpPr>
        <dsp:cNvPr id="0" name=""/>
        <dsp:cNvSpPr/>
      </dsp:nvSpPr>
      <dsp:spPr>
        <a:xfrm>
          <a:off x="3292028" y="1058660"/>
          <a:ext cx="8043748" cy="1056952"/>
        </a:xfrm>
        <a:prstGeom prst="rect">
          <a:avLst/>
        </a:prstGeom>
        <a:noFill/>
        <a:ln>
          <a:noFill/>
        </a:ln>
        <a:effectLst/>
      </dsp:spPr>
      <dsp:style>
        <a:lnRef idx="0">
          <a:scrgbClr r="0" g="0" b="0"/>
        </a:lnRef>
        <a:fillRef idx="0">
          <a:scrgbClr r="0" g="0" b="0"/>
        </a:fillRef>
        <a:effectRef idx="0">
          <a:scrgbClr r="0" g="0" b="0"/>
        </a:effectRef>
        <a:fontRef idx="minor"/>
      </dsp:style>
    </dsp:sp>
    <dsp:sp modelId="{A2C6FB4F-F56C-4784-966F-130C6CE0818B}">
      <dsp:nvSpPr>
        <dsp:cNvPr id="0" name=""/>
        <dsp:cNvSpPr/>
      </dsp:nvSpPr>
      <dsp:spPr>
        <a:xfrm>
          <a:off x="-313515" y="803597"/>
          <a:ext cx="4689568" cy="614829"/>
        </a:xfrm>
        <a:prstGeom prst="round2SameRect">
          <a:avLst>
            <a:gd name="adj1" fmla="val 16670"/>
            <a:gd name="adj2" fmla="val 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a:t> Determine the action</a:t>
          </a:r>
        </a:p>
      </dsp:txBody>
      <dsp:txXfrm>
        <a:off x="-283496" y="833616"/>
        <a:ext cx="4629530" cy="58481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D0A0F-34FD-497D-A555-44F5A8EA012C}" type="datetimeFigureOut">
              <a:rPr lang="en-US" smtClean="0"/>
              <a:t>5/24/2022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EAA5-75F8-4E80-962E-52BA6DA7E605}" type="slidenum">
              <a:rPr lang="en-US" smtClean="0"/>
              <a:t>‹#›</a:t>
            </a:fld>
            <a:endParaRPr lang="en-US"/>
          </a:p>
        </p:txBody>
      </p:sp>
    </p:spTree>
    <p:extLst>
      <p:ext uri="{BB962C8B-B14F-4D97-AF65-F5344CB8AC3E}">
        <p14:creationId xmlns:p14="http://schemas.microsoft.com/office/powerpoint/2010/main" val="71642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28A070-674C-4B59-B656-F5BD1E323A6F}" type="datetime1">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11335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E6D1D-1235-42E5-920D-B4D8E59AE5D2}" type="datetime1">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38471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1CD72-0A19-44B6-98D6-8C9B2822796F}" type="datetime1">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156327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462A60-8813-45D3-BD25-60CFDC4D3013}" type="datetime1">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419033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29F23-1DD2-4A10-A2C2-C1A0D857F64A}" type="datetime1">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29070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9F565D-C111-4240-AD19-0B39E69E4029}" type="datetime1">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4944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D91440-AF8C-49A4-A205-E28BD851CC80}" type="datetime1">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74259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61E7C-350F-4219-A593-05318DFA52BD}" type="datetime1">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6811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5131B-EC17-404F-8917-C620D508F322}" type="datetime1">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59666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B2C67-2742-41F8-BB1D-BB4F30E2054C}" type="datetime1">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13434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00DDE-37AD-44EA-829E-BD071B492527}" type="datetime1">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23565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26A0E-C3C2-4095-895C-3E7D2E441B3B}" type="datetime1">
              <a:rPr lang="en-US" smtClean="0"/>
              <a:t>5/24/2022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97556-1052-47FC-8BA6-D4093AA436EC}" type="slidenum">
              <a:rPr lang="en-US" smtClean="0"/>
              <a:pPr/>
              <a:t>‹#›</a:t>
            </a:fld>
            <a:endParaRPr lang="en-US"/>
          </a:p>
        </p:txBody>
      </p:sp>
    </p:spTree>
    <p:extLst>
      <p:ext uri="{BB962C8B-B14F-4D97-AF65-F5344CB8AC3E}">
        <p14:creationId xmlns:p14="http://schemas.microsoft.com/office/powerpoint/2010/main" val="292213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9479" y="5877922"/>
            <a:ext cx="9852285" cy="956855"/>
          </a:xfrm>
        </p:spPr>
        <p:txBody>
          <a:bodyPr>
            <a:noAutofit/>
          </a:bodyPr>
          <a:lstStyle/>
          <a:p>
            <a:r>
              <a:rPr lang="en-US" b="1" dirty="0">
                <a:solidFill>
                  <a:srgbClr val="FF0000"/>
                </a:solidFill>
                <a:effectLst>
                  <a:outerShdw blurRad="38100" dist="38100" dir="2700000" algn="tl">
                    <a:srgbClr val="000000">
                      <a:alpha val="43137"/>
                    </a:srgbClr>
                  </a:outerShdw>
                </a:effectLst>
              </a:rPr>
              <a:t>Risk Management in Healthcare </a:t>
            </a:r>
          </a:p>
        </p:txBody>
      </p:sp>
      <p:sp>
        <p:nvSpPr>
          <p:cNvPr id="3" name="Subtitle 2"/>
          <p:cNvSpPr>
            <a:spLocks noGrp="1"/>
          </p:cNvSpPr>
          <p:nvPr>
            <p:ph type="subTitle" idx="1"/>
          </p:nvPr>
        </p:nvSpPr>
        <p:spPr>
          <a:xfrm>
            <a:off x="7180289" y="3267856"/>
            <a:ext cx="4806844" cy="1447208"/>
          </a:xfrm>
        </p:spPr>
        <p:txBody>
          <a:bodyPr>
            <a:normAutofit fontScale="47500" lnSpcReduction="20000"/>
          </a:bodyPr>
          <a:lstStyle/>
          <a:p>
            <a:r>
              <a:rPr lang="en-US" sz="3600" b="1" dirty="0">
                <a:solidFill>
                  <a:schemeClr val="tx1">
                    <a:lumMod val="85000"/>
                    <a:lumOff val="15000"/>
                  </a:schemeClr>
                </a:solidFill>
                <a:latin typeface="Arial Black" panose="020B0A04020102020204" pitchFamily="34" charset="0"/>
              </a:rPr>
              <a:t>Dr. Israa Al-Rawashdeh </a:t>
            </a:r>
            <a:r>
              <a:rPr lang="en-US" sz="3600" b="1" dirty="0" err="1">
                <a:solidFill>
                  <a:schemeClr val="tx1">
                    <a:lumMod val="85000"/>
                    <a:lumOff val="15000"/>
                  </a:schemeClr>
                </a:solidFill>
                <a:latin typeface="Arial Black" panose="020B0A04020102020204" pitchFamily="34" charset="0"/>
              </a:rPr>
              <a:t>MD,MPH,PhD</a:t>
            </a:r>
            <a:endParaRPr lang="en-US" sz="3600" b="1" dirty="0">
              <a:solidFill>
                <a:schemeClr val="tx1">
                  <a:lumMod val="85000"/>
                  <a:lumOff val="15000"/>
                </a:schemeClr>
              </a:solidFill>
              <a:latin typeface="Arial Black" panose="020B0A04020102020204" pitchFamily="34" charset="0"/>
            </a:endParaRPr>
          </a:p>
          <a:p>
            <a:r>
              <a:rPr lang="en-US" sz="3600" b="1" dirty="0">
                <a:solidFill>
                  <a:schemeClr val="tx1">
                    <a:lumMod val="85000"/>
                    <a:lumOff val="15000"/>
                  </a:schemeClr>
                </a:solidFill>
                <a:latin typeface="Arial Black" panose="020B0A04020102020204" pitchFamily="34" charset="0"/>
              </a:rPr>
              <a:t>Faculty of Medicine</a:t>
            </a:r>
          </a:p>
          <a:p>
            <a:r>
              <a:rPr lang="en-US" sz="3600" b="1" dirty="0" err="1">
                <a:solidFill>
                  <a:schemeClr val="tx1">
                    <a:lumMod val="85000"/>
                    <a:lumOff val="15000"/>
                  </a:schemeClr>
                </a:solidFill>
                <a:latin typeface="Arial Black" panose="020B0A04020102020204" pitchFamily="34" charset="0"/>
              </a:rPr>
              <a:t>Mutah</a:t>
            </a:r>
            <a:r>
              <a:rPr lang="en-US" sz="3600" b="1" dirty="0">
                <a:solidFill>
                  <a:schemeClr val="tx1">
                    <a:lumMod val="85000"/>
                    <a:lumOff val="15000"/>
                  </a:schemeClr>
                </a:solidFill>
                <a:latin typeface="Arial Black" panose="020B0A04020102020204" pitchFamily="34" charset="0"/>
              </a:rPr>
              <a:t> University</a:t>
            </a:r>
          </a:p>
          <a:p>
            <a:r>
              <a:rPr lang="en-US" sz="3600" b="1" smtClean="0">
                <a:solidFill>
                  <a:schemeClr val="tx1">
                    <a:lumMod val="85000"/>
                    <a:lumOff val="15000"/>
                  </a:schemeClr>
                </a:solidFill>
                <a:latin typeface="Arial Black" panose="020B0A04020102020204" pitchFamily="34" charset="0"/>
              </a:rPr>
              <a:t>2022</a:t>
            </a:r>
            <a:endParaRPr lang="en-US" sz="3600" b="1" dirty="0">
              <a:solidFill>
                <a:schemeClr val="tx1">
                  <a:lumMod val="85000"/>
                  <a:lumOff val="15000"/>
                </a:schemeClr>
              </a:solidFill>
              <a:latin typeface="Arial Black" panose="020B0A04020102020204" pitchFamily="34" charset="0"/>
            </a:endParaRPr>
          </a:p>
          <a:p>
            <a:endParaRPr lang="en-US" b="1" dirty="0">
              <a:solidFill>
                <a:schemeClr val="tx1">
                  <a:lumMod val="85000"/>
                  <a:lumOff val="15000"/>
                </a:schemeClr>
              </a:solidFill>
            </a:endParaRPr>
          </a:p>
        </p:txBody>
      </p:sp>
      <p:sp>
        <p:nvSpPr>
          <p:cNvPr id="4" name="Slide Number Placeholder 3">
            <a:extLst>
              <a:ext uri="{FF2B5EF4-FFF2-40B4-BE49-F238E27FC236}">
                <a16:creationId xmlns="" xmlns:a16="http://schemas.microsoft.com/office/drawing/2014/main" id="{C5848C77-5D3B-4449-A7FE-EB7ACAE62FC2}"/>
              </a:ext>
            </a:extLst>
          </p:cNvPr>
          <p:cNvSpPr>
            <a:spLocks noGrp="1"/>
          </p:cNvSpPr>
          <p:nvPr>
            <p:ph type="sldNum" sz="quarter" idx="12"/>
          </p:nvPr>
        </p:nvSpPr>
        <p:spPr/>
        <p:txBody>
          <a:bodyPr/>
          <a:lstStyle/>
          <a:p>
            <a:fld id="{E3697556-1052-47FC-8BA6-D4093AA436EC}" type="slidenum">
              <a:rPr lang="en-US" smtClean="0"/>
              <a:pPr/>
              <a:t>1</a:t>
            </a:fld>
            <a:endParaRPr lang="en-US"/>
          </a:p>
        </p:txBody>
      </p:sp>
    </p:spTree>
    <p:extLst>
      <p:ext uri="{BB962C8B-B14F-4D97-AF65-F5344CB8AC3E}">
        <p14:creationId xmlns:p14="http://schemas.microsoft.com/office/powerpoint/2010/main" val="4064302017"/>
      </p:ext>
    </p:extLst>
  </p:cSld>
  <p:clrMapOvr>
    <a:masterClrMapping/>
  </p:clrMapOvr>
  <mc:AlternateContent xmlns:mc="http://schemas.openxmlformats.org/markup-compatibility/2006" xmlns:p14="http://schemas.microsoft.com/office/powerpoint/2010/main">
    <mc:Choice Requires="p14">
      <p:transition spd="slow" p14:dur="2000" advTm="11298"/>
    </mc:Choice>
    <mc:Fallback xmlns="">
      <p:transition spd="slow" advTm="11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8743C57-79AD-4F81-A914-C853D2B4B270}"/>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Examples of risk in healthcare</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0430708-5F7E-4083-8223-2B69F5FB079F}"/>
              </a:ext>
            </a:extLst>
          </p:cNvPr>
          <p:cNvSpPr>
            <a:spLocks noGrp="1"/>
          </p:cNvSpPr>
          <p:nvPr>
            <p:ph idx="1"/>
          </p:nvPr>
        </p:nvSpPr>
        <p:spPr>
          <a:xfrm>
            <a:off x="4976031" y="963877"/>
            <a:ext cx="6377769" cy="4930246"/>
          </a:xfrm>
        </p:spPr>
        <p:txBody>
          <a:bodyPr anchor="ctr">
            <a:normAutofit/>
          </a:bodyPr>
          <a:lstStyle/>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Healthcare-acquired infections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Violent Incidents in Hospitals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Preparedness for Pandemics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Disruptive Staff Behaviour</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Environmental Pollutants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Emergency Preparedness</a:t>
            </a:r>
          </a:p>
          <a:p>
            <a:pPr marL="0" indent="0">
              <a:buNone/>
            </a:pPr>
            <a:endParaRPr lang="en-GB" sz="2400" dirty="0"/>
          </a:p>
        </p:txBody>
      </p:sp>
      <p:sp>
        <p:nvSpPr>
          <p:cNvPr id="4" name="Slide Number Placeholder 3">
            <a:extLst>
              <a:ext uri="{FF2B5EF4-FFF2-40B4-BE49-F238E27FC236}">
                <a16:creationId xmlns="" xmlns:a16="http://schemas.microsoft.com/office/drawing/2014/main" id="{5CB2B311-53E7-4889-8D22-CBAE7B154709}"/>
              </a:ext>
            </a:extLst>
          </p:cNvPr>
          <p:cNvSpPr>
            <a:spLocks noGrp="1"/>
          </p:cNvSpPr>
          <p:nvPr>
            <p:ph type="sldNum" sz="quarter" idx="12"/>
          </p:nvPr>
        </p:nvSpPr>
        <p:spPr/>
        <p:txBody>
          <a:bodyPr/>
          <a:lstStyle/>
          <a:p>
            <a:fld id="{E3697556-1052-47FC-8BA6-D4093AA436EC}" type="slidenum">
              <a:rPr lang="en-US" smtClean="0"/>
              <a:pPr/>
              <a:t>10</a:t>
            </a:fld>
            <a:endParaRPr lang="en-US"/>
          </a:p>
        </p:txBody>
      </p:sp>
    </p:spTree>
    <p:extLst>
      <p:ext uri="{BB962C8B-B14F-4D97-AF65-F5344CB8AC3E}">
        <p14:creationId xmlns:p14="http://schemas.microsoft.com/office/powerpoint/2010/main" val="3368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019"/>
          </a:xfrm>
        </p:spPr>
        <p:txBody>
          <a:bodyPr>
            <a:normAutofit fontScale="90000"/>
          </a:bodyPr>
          <a:lstStyle/>
          <a:p>
            <a:r>
              <a:rPr lang="en-US" dirty="0"/>
              <a:t/>
            </a:r>
            <a:br>
              <a:rPr lang="en-US" dirty="0"/>
            </a:br>
            <a:r>
              <a:rPr lang="en-US" dirty="0"/>
              <a:t>Examples of Projects that Pose risk</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7030A0"/>
                </a:solidFill>
              </a:rPr>
              <a:t>New equipment: </a:t>
            </a:r>
            <a:r>
              <a:rPr lang="en-US" dirty="0"/>
              <a:t>The purchase of anything from a new brand of tongue depressors to a new robotic operating system</a:t>
            </a:r>
          </a:p>
          <a:p>
            <a:r>
              <a:rPr lang="en-US" dirty="0">
                <a:solidFill>
                  <a:srgbClr val="7030A0"/>
                </a:solidFill>
              </a:rPr>
              <a:t>New physical space: </a:t>
            </a:r>
            <a:r>
              <a:rPr lang="en-US" dirty="0"/>
              <a:t>Expansion of the existing physical space or moving to a new location</a:t>
            </a:r>
          </a:p>
          <a:p>
            <a:r>
              <a:rPr lang="en-US" dirty="0">
                <a:solidFill>
                  <a:srgbClr val="7030A0"/>
                </a:solidFill>
              </a:rPr>
              <a:t> Additional staff: </a:t>
            </a:r>
            <a:r>
              <a:rPr lang="en-US" dirty="0"/>
              <a:t>The hiring of clinical or administrative staff</a:t>
            </a:r>
          </a:p>
          <a:p>
            <a:r>
              <a:rPr lang="en-US" dirty="0"/>
              <a:t> </a:t>
            </a:r>
            <a:r>
              <a:rPr lang="en-US" dirty="0">
                <a:solidFill>
                  <a:srgbClr val="7030A0"/>
                </a:solidFill>
              </a:rPr>
              <a:t>Additional services: </a:t>
            </a:r>
            <a:r>
              <a:rPr lang="en-US" dirty="0"/>
              <a:t>The addition of services provided to your patients, such as an in-house pharmacy or imaging equipment.</a:t>
            </a:r>
          </a:p>
          <a:p>
            <a:r>
              <a:rPr lang="en-US" dirty="0"/>
              <a:t> </a:t>
            </a:r>
            <a:r>
              <a:rPr lang="en-US" dirty="0">
                <a:solidFill>
                  <a:srgbClr val="7030A0"/>
                </a:solidFill>
              </a:rPr>
              <a:t>Expansion of population services: </a:t>
            </a:r>
            <a:r>
              <a:rPr lang="en-US" dirty="0"/>
              <a:t>The addition of community outreach initiatives, such as flu shots provided at the local community center.</a:t>
            </a:r>
          </a:p>
          <a:p>
            <a:r>
              <a:rPr lang="en-US" dirty="0">
                <a:solidFill>
                  <a:srgbClr val="7030A0"/>
                </a:solidFill>
              </a:rPr>
              <a:t> Technology: </a:t>
            </a:r>
            <a:r>
              <a:rPr lang="en-US" dirty="0"/>
              <a:t>The use of technology or enabling physicians to access patient information from outside the facility so they can provide interpretation and consults.</a:t>
            </a:r>
          </a:p>
          <a:p>
            <a:endParaRPr lang="en-US" dirty="0"/>
          </a:p>
        </p:txBody>
      </p:sp>
      <p:sp>
        <p:nvSpPr>
          <p:cNvPr id="4" name="Slide Number Placeholder 3">
            <a:extLst>
              <a:ext uri="{FF2B5EF4-FFF2-40B4-BE49-F238E27FC236}">
                <a16:creationId xmlns="" xmlns:a16="http://schemas.microsoft.com/office/drawing/2014/main" id="{05AE4D20-0BD8-4400-9A5D-A2E739EA5A99}"/>
              </a:ext>
            </a:extLst>
          </p:cNvPr>
          <p:cNvSpPr>
            <a:spLocks noGrp="1"/>
          </p:cNvSpPr>
          <p:nvPr>
            <p:ph type="sldNum" sz="quarter" idx="12"/>
          </p:nvPr>
        </p:nvSpPr>
        <p:spPr/>
        <p:txBody>
          <a:bodyPr/>
          <a:lstStyle/>
          <a:p>
            <a:fld id="{E3697556-1052-47FC-8BA6-D4093AA436EC}" type="slidenum">
              <a:rPr lang="en-US" smtClean="0"/>
              <a:pPr/>
              <a:t>11</a:t>
            </a:fld>
            <a:endParaRPr lang="en-US"/>
          </a:p>
        </p:txBody>
      </p:sp>
    </p:spTree>
    <p:extLst>
      <p:ext uri="{BB962C8B-B14F-4D97-AF65-F5344CB8AC3E}">
        <p14:creationId xmlns:p14="http://schemas.microsoft.com/office/powerpoint/2010/main" val="381770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554" y="365125"/>
            <a:ext cx="6738257" cy="939019"/>
          </a:xfrm>
        </p:spPr>
        <p:txBody>
          <a:bodyPr>
            <a:normAutofit/>
          </a:bodyPr>
          <a:lstStyle/>
          <a:p>
            <a:r>
              <a:rPr lang="en-US" b="1" dirty="0">
                <a:solidFill>
                  <a:schemeClr val="accent4">
                    <a:lumMod val="75000"/>
                  </a:schemeClr>
                </a:solidFill>
                <a:latin typeface="Aharoni" panose="02010803020104030203" pitchFamily="2" charset="-79"/>
                <a:cs typeface="Aharoni" panose="02010803020104030203" pitchFamily="2" charset="-79"/>
              </a:rPr>
              <a:t>Risk management</a:t>
            </a:r>
          </a:p>
        </p:txBody>
      </p:sp>
      <p:sp>
        <p:nvSpPr>
          <p:cNvPr id="3" name="Content Placeholder 2"/>
          <p:cNvSpPr>
            <a:spLocks noGrp="1"/>
          </p:cNvSpPr>
          <p:nvPr>
            <p:ph idx="1"/>
          </p:nvPr>
        </p:nvSpPr>
        <p:spPr>
          <a:xfrm>
            <a:off x="298554" y="1409075"/>
            <a:ext cx="6738257" cy="4486847"/>
          </a:xfrm>
          <a:solidFill>
            <a:schemeClr val="accent2">
              <a:lumMod val="40000"/>
              <a:lumOff val="60000"/>
            </a:schemeClr>
          </a:solidFill>
        </p:spPr>
        <p:txBody>
          <a:bodyPr>
            <a:normAutofit fontScale="77500" lnSpcReduction="20000"/>
          </a:bodyPr>
          <a:lstStyle/>
          <a:p>
            <a:r>
              <a:rPr lang="en-US" dirty="0"/>
              <a:t>Is the organized effort of </a:t>
            </a:r>
            <a:r>
              <a:rPr lang="en-US" i="1" dirty="0">
                <a:solidFill>
                  <a:srgbClr val="00B050"/>
                </a:solidFill>
              </a:rPr>
              <a:t>strategies</a:t>
            </a:r>
            <a:r>
              <a:rPr lang="en-US" dirty="0"/>
              <a:t> determined </a:t>
            </a:r>
            <a:r>
              <a:rPr lang="en-US" i="1" dirty="0">
                <a:solidFill>
                  <a:srgbClr val="00B050"/>
                </a:solidFill>
              </a:rPr>
              <a:t>to reduce </a:t>
            </a:r>
            <a:r>
              <a:rPr lang="en-US" dirty="0"/>
              <a:t>the negative impact of </a:t>
            </a:r>
            <a:r>
              <a:rPr lang="en-US" i="1" dirty="0">
                <a:solidFill>
                  <a:srgbClr val="00B050"/>
                </a:solidFill>
              </a:rPr>
              <a:t>risk</a:t>
            </a:r>
            <a:r>
              <a:rPr lang="en-US" dirty="0"/>
              <a:t>. </a:t>
            </a:r>
          </a:p>
          <a:p>
            <a:r>
              <a:rPr lang="en-US" dirty="0"/>
              <a:t>There are two ways :</a:t>
            </a:r>
          </a:p>
          <a:p>
            <a:pPr algn="ctr">
              <a:buNone/>
            </a:pPr>
            <a:r>
              <a:rPr lang="en-US" sz="4800" b="1" dirty="0">
                <a:solidFill>
                  <a:srgbClr val="FF0000"/>
                </a:solidFill>
                <a:effectLst>
                  <a:outerShdw blurRad="38100" dist="38100" dir="2700000" algn="tl">
                    <a:srgbClr val="000000">
                      <a:alpha val="43137"/>
                    </a:srgbClr>
                  </a:outerShdw>
                </a:effectLst>
              </a:rPr>
              <a:t>Reactive vs proactive  </a:t>
            </a:r>
          </a:p>
          <a:p>
            <a:pPr marL="514350" indent="-514350">
              <a:buAutoNum type="arabicPeriod"/>
            </a:pPr>
            <a:r>
              <a:rPr lang="en-US" dirty="0">
                <a:solidFill>
                  <a:srgbClr val="7030A0"/>
                </a:solidFill>
                <a:effectLst>
                  <a:outerShdw blurRad="38100" dist="38100" dir="2700000" algn="tl">
                    <a:srgbClr val="000000">
                      <a:alpha val="43137"/>
                    </a:srgbClr>
                  </a:outerShdw>
                </a:effectLst>
              </a:rPr>
              <a:t>Reactive: </a:t>
            </a:r>
            <a:r>
              <a:rPr lang="en-US" dirty="0"/>
              <a:t>strategy is a response based approach to </a:t>
            </a:r>
            <a:r>
              <a:rPr lang="en-US" b="1" dirty="0"/>
              <a:t>risk</a:t>
            </a:r>
            <a:r>
              <a:rPr lang="en-US" dirty="0"/>
              <a:t>. A plan that specifies what actions staff members should take</a:t>
            </a:r>
            <a:r>
              <a:rPr lang="en-US" dirty="0">
                <a:solidFill>
                  <a:srgbClr val="FF0000"/>
                </a:solidFill>
                <a:effectLst>
                  <a:outerShdw blurRad="38100" dist="38100" dir="2700000" algn="tl">
                    <a:srgbClr val="000000">
                      <a:alpha val="43137"/>
                    </a:srgbClr>
                  </a:outerShdw>
                </a:effectLst>
              </a:rPr>
              <a:t> after </a:t>
            </a:r>
            <a:r>
              <a:rPr lang="en-US" dirty="0"/>
              <a:t>an adverse outcome has occurred. </a:t>
            </a:r>
          </a:p>
          <a:p>
            <a:pPr marL="514350" indent="-514350">
              <a:buFont typeface="Arial" panose="020B0604020202020204" pitchFamily="34" charset="0"/>
              <a:buAutoNum type="arabicPeriod"/>
            </a:pPr>
            <a:r>
              <a:rPr lang="en-US" dirty="0">
                <a:solidFill>
                  <a:srgbClr val="7030A0"/>
                </a:solidFill>
                <a:effectLst>
                  <a:outerShdw blurRad="38100" dist="38100" dir="2700000" algn="tl">
                    <a:srgbClr val="000000">
                      <a:alpha val="43137"/>
                    </a:srgbClr>
                  </a:outerShdw>
                </a:effectLst>
              </a:rPr>
              <a:t>Proactive : </a:t>
            </a:r>
            <a:r>
              <a:rPr lang="en-US" dirty="0"/>
              <a:t>a plan to prevent the opportunity for an adverse outcome (harm) </a:t>
            </a:r>
            <a:r>
              <a:rPr lang="en-US" dirty="0">
                <a:solidFill>
                  <a:srgbClr val="FF0000"/>
                </a:solidFill>
                <a:effectLst>
                  <a:outerShdw blurRad="38100" dist="38100" dir="2700000" algn="tl">
                    <a:srgbClr val="000000">
                      <a:alpha val="43137"/>
                    </a:srgbClr>
                  </a:outerShdw>
                </a:effectLst>
              </a:rPr>
              <a:t>before</a:t>
            </a:r>
            <a:r>
              <a:rPr lang="en-US" dirty="0"/>
              <a:t> it happens. </a:t>
            </a:r>
          </a:p>
          <a:p>
            <a:pPr marL="514350" indent="-514350">
              <a:buNone/>
            </a:pPr>
            <a:r>
              <a:rPr lang="en-US" dirty="0"/>
              <a:t>Reactive strategies should be studied to determine if a proactive strategy might be developed to prevent this specific outcome from happening again.</a:t>
            </a:r>
          </a:p>
        </p:txBody>
      </p:sp>
      <p:pic>
        <p:nvPicPr>
          <p:cNvPr id="5" name="Picture 4">
            <a:extLst>
              <a:ext uri="{FF2B5EF4-FFF2-40B4-BE49-F238E27FC236}">
                <a16:creationId xmlns="" xmlns:a16="http://schemas.microsoft.com/office/drawing/2014/main" id="{20E1AD17-0AC6-49BC-A160-05D14721105C}"/>
              </a:ext>
            </a:extLst>
          </p:cNvPr>
          <p:cNvPicPr>
            <a:picLocks noChangeAspect="1"/>
          </p:cNvPicPr>
          <p:nvPr/>
        </p:nvPicPr>
        <p:blipFill rotWithShape="1">
          <a:blip r:embed="rId2"/>
          <a:srcRect b="13224"/>
          <a:stretch/>
        </p:blipFill>
        <p:spPr>
          <a:xfrm>
            <a:off x="7450110" y="1074362"/>
            <a:ext cx="4658372" cy="2444272"/>
          </a:xfrm>
          <a:prstGeom prst="rect">
            <a:avLst/>
          </a:prstGeom>
        </p:spPr>
      </p:pic>
      <p:pic>
        <p:nvPicPr>
          <p:cNvPr id="6" name="Picture 5">
            <a:extLst>
              <a:ext uri="{FF2B5EF4-FFF2-40B4-BE49-F238E27FC236}">
                <a16:creationId xmlns="" xmlns:a16="http://schemas.microsoft.com/office/drawing/2014/main" id="{CB604F92-3177-4C50-8457-8C8F62EAAC08}"/>
              </a:ext>
            </a:extLst>
          </p:cNvPr>
          <p:cNvPicPr>
            <a:picLocks noChangeAspect="1"/>
          </p:cNvPicPr>
          <p:nvPr/>
        </p:nvPicPr>
        <p:blipFill>
          <a:blip r:embed="rId3"/>
          <a:stretch>
            <a:fillRect/>
          </a:stretch>
        </p:blipFill>
        <p:spPr>
          <a:xfrm>
            <a:off x="7450110" y="3653571"/>
            <a:ext cx="4741889" cy="2242351"/>
          </a:xfrm>
          <a:prstGeom prst="rect">
            <a:avLst/>
          </a:prstGeom>
        </p:spPr>
      </p:pic>
      <p:sp>
        <p:nvSpPr>
          <p:cNvPr id="7" name="Slide Number Placeholder 6">
            <a:extLst>
              <a:ext uri="{FF2B5EF4-FFF2-40B4-BE49-F238E27FC236}">
                <a16:creationId xmlns="" xmlns:a16="http://schemas.microsoft.com/office/drawing/2014/main" id="{7CECDB8F-4EF9-44D1-BCF1-6759544403DA}"/>
              </a:ext>
            </a:extLst>
          </p:cNvPr>
          <p:cNvSpPr>
            <a:spLocks noGrp="1"/>
          </p:cNvSpPr>
          <p:nvPr>
            <p:ph type="sldNum" sz="quarter" idx="12"/>
          </p:nvPr>
        </p:nvSpPr>
        <p:spPr/>
        <p:txBody>
          <a:bodyPr/>
          <a:lstStyle/>
          <a:p>
            <a:fld id="{E3697556-1052-47FC-8BA6-D4093AA436EC}" type="slidenum">
              <a:rPr lang="en-US" smtClean="0"/>
              <a:pPr/>
              <a:t>12</a:t>
            </a:fld>
            <a:endParaRPr lang="en-US"/>
          </a:p>
        </p:txBody>
      </p:sp>
    </p:spTree>
    <p:extLst>
      <p:ext uri="{BB962C8B-B14F-4D97-AF65-F5344CB8AC3E}">
        <p14:creationId xmlns:p14="http://schemas.microsoft.com/office/powerpoint/2010/main" val="377522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7988C732-1CDD-474E-879B-053D79A849F8}"/>
              </a:ext>
            </a:extLst>
          </p:cNvPr>
          <p:cNvSpPr>
            <a:spLocks noGrp="1"/>
          </p:cNvSpPr>
          <p:nvPr>
            <p:ph type="title"/>
          </p:nvPr>
        </p:nvSpPr>
        <p:spPr>
          <a:solidFill>
            <a:schemeClr val="tx2">
              <a:lumMod val="40000"/>
              <a:lumOff val="60000"/>
            </a:schemeClr>
          </a:solidFill>
        </p:spPr>
        <p:txBody>
          <a:bodyPr/>
          <a:lstStyle/>
          <a:p>
            <a:r>
              <a:rPr lang="en-GB" b="1"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RISK MANAGEMENT STEPS</a:t>
            </a:r>
          </a:p>
        </p:txBody>
      </p:sp>
      <p:pic>
        <p:nvPicPr>
          <p:cNvPr id="12" name="Content Placeholder 11" descr="A screenshot of a cell phone&#10;&#10;Description automatically generated">
            <a:extLst>
              <a:ext uri="{FF2B5EF4-FFF2-40B4-BE49-F238E27FC236}">
                <a16:creationId xmlns="" xmlns:a16="http://schemas.microsoft.com/office/drawing/2014/main" id="{4160F9D4-88F6-4CA9-8E33-CD8422D4D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88" y="2193580"/>
            <a:ext cx="11522623" cy="2850958"/>
          </a:xfrm>
        </p:spPr>
      </p:pic>
      <p:sp>
        <p:nvSpPr>
          <p:cNvPr id="16" name="Slide Number Placeholder 15">
            <a:extLst>
              <a:ext uri="{FF2B5EF4-FFF2-40B4-BE49-F238E27FC236}">
                <a16:creationId xmlns="" xmlns:a16="http://schemas.microsoft.com/office/drawing/2014/main" id="{B3C09828-ACC8-48F5-936D-F7096D4C40D0}"/>
              </a:ext>
            </a:extLst>
          </p:cNvPr>
          <p:cNvSpPr>
            <a:spLocks noGrp="1"/>
          </p:cNvSpPr>
          <p:nvPr>
            <p:ph type="sldNum" sz="quarter" idx="12"/>
          </p:nvPr>
        </p:nvSpPr>
        <p:spPr/>
        <p:txBody>
          <a:bodyPr/>
          <a:lstStyle/>
          <a:p>
            <a:fld id="{E3697556-1052-47FC-8BA6-D4093AA436EC}" type="slidenum">
              <a:rPr lang="en-US" smtClean="0"/>
              <a:pPr/>
              <a:t>13</a:t>
            </a:fld>
            <a:endParaRPr lang="en-US"/>
          </a:p>
        </p:txBody>
      </p:sp>
    </p:spTree>
    <p:extLst>
      <p:ext uri="{BB962C8B-B14F-4D97-AF65-F5344CB8AC3E}">
        <p14:creationId xmlns:p14="http://schemas.microsoft.com/office/powerpoint/2010/main" val="102296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835992-B5B8-4E6B-A56E-D92AFFAC7892}"/>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689AF851-66AB-4D46-BBB0-F3362618B9A3}"/>
              </a:ext>
            </a:extLst>
          </p:cNvPr>
          <p:cNvSpPr>
            <a:spLocks noGrp="1"/>
          </p:cNvSpPr>
          <p:nvPr>
            <p:ph idx="1"/>
          </p:nvPr>
        </p:nvSpPr>
        <p:spPr/>
        <p:txBody>
          <a:bodyPr>
            <a:normAutofit fontScale="92500" lnSpcReduction="20000"/>
          </a:bodyPr>
          <a:lstStyle/>
          <a:p>
            <a:r>
              <a:rPr lang="en-GB" dirty="0"/>
              <a:t>Establishing the context defines the scope for the risk management process and sets the criteria against which the risks will be assessed.</a:t>
            </a:r>
          </a:p>
          <a:p>
            <a:r>
              <a:rPr lang="en-GB" dirty="0"/>
              <a:t>It is done by an evaluation of the </a:t>
            </a:r>
            <a:r>
              <a:rPr lang="en-GB" u="sng" dirty="0"/>
              <a:t>external and internal factors </a:t>
            </a:r>
            <a:r>
              <a:rPr lang="en-GB" dirty="0"/>
              <a:t>that may currently impact the healthcare system. </a:t>
            </a:r>
          </a:p>
          <a:p>
            <a:r>
              <a:rPr lang="en-GB" dirty="0"/>
              <a:t>Risks can arise due to </a:t>
            </a:r>
            <a:r>
              <a:rPr lang="en-GB" u="sng" dirty="0"/>
              <a:t>external or internal influences</a:t>
            </a:r>
            <a:r>
              <a:rPr lang="en-GB" dirty="0"/>
              <a:t>:</a:t>
            </a:r>
          </a:p>
          <a:p>
            <a:pPr>
              <a:buFont typeface="Wingdings" panose="05000000000000000000" pitchFamily="2" charset="2"/>
              <a:buChar char="ü"/>
            </a:pPr>
            <a:r>
              <a:rPr lang="en-GB" b="1" u="sng" dirty="0">
                <a:solidFill>
                  <a:srgbClr val="C00000"/>
                </a:solidFill>
              </a:rPr>
              <a:t>External risks </a:t>
            </a:r>
            <a:r>
              <a:rPr lang="en-GB" dirty="0"/>
              <a:t>are exposures that result from conditions that the health system commonly cannot influence, such as the  structural factors (economic, political or demographic structure), situational factors (focusing events, natural disasters, epi/pandemics), cultural factors (society norms) or international factors (globalisation, donors).</a:t>
            </a:r>
          </a:p>
          <a:p>
            <a:pPr>
              <a:buFont typeface="Wingdings" panose="05000000000000000000" pitchFamily="2" charset="2"/>
              <a:buChar char="ü"/>
            </a:pPr>
            <a:r>
              <a:rPr lang="en-GB" b="1" u="sng" dirty="0">
                <a:solidFill>
                  <a:srgbClr val="C00000"/>
                </a:solidFill>
              </a:rPr>
              <a:t>Internal risks </a:t>
            </a:r>
            <a:r>
              <a:rPr lang="en-GB" dirty="0"/>
              <a:t>are exposures that derive from decision-making and the use of internal and external resources, including the health system operations and its objectives</a:t>
            </a:r>
          </a:p>
          <a:p>
            <a:endParaRPr lang="en-GB" dirty="0"/>
          </a:p>
        </p:txBody>
      </p:sp>
      <p:sp>
        <p:nvSpPr>
          <p:cNvPr id="6" name="Rectangle: Top Corners Rounded 4">
            <a:extLst>
              <a:ext uri="{FF2B5EF4-FFF2-40B4-BE49-F238E27FC236}">
                <a16:creationId xmlns="" xmlns:a16="http://schemas.microsoft.com/office/drawing/2014/main" id="{8583D4BB-7C34-49B5-B8BF-ED16CB0188F2}"/>
              </a:ext>
            </a:extLst>
          </p:cNvPr>
          <p:cNvSpPr txBox="1"/>
          <p:nvPr/>
        </p:nvSpPr>
        <p:spPr>
          <a:xfrm>
            <a:off x="838200" y="463641"/>
            <a:ext cx="7067257" cy="960355"/>
          </a:xfrm>
          <a:prstGeom prst="rect">
            <a:avLst/>
          </a:prstGeom>
          <a:solidFill>
            <a:srgbClr val="A50021"/>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a:t>
            </a:r>
            <a:r>
              <a:rPr lang="en-US" sz="5400" b="1" kern="1200" dirty="0">
                <a:latin typeface="Aharoni" panose="02010803020104030203" pitchFamily="2" charset="-79"/>
                <a:cs typeface="Aharoni" panose="02010803020104030203" pitchFamily="2" charset="-79"/>
              </a:rPr>
              <a:t>1</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Establish the Context</a:t>
            </a:r>
            <a:endParaRPr lang="en-US" sz="3600" b="1" kern="1200" dirty="0">
              <a:latin typeface="Aharoni" panose="02010803020104030203" pitchFamily="2" charset="-79"/>
              <a:cs typeface="Aharoni" panose="02010803020104030203" pitchFamily="2" charset="-79"/>
            </a:endParaRPr>
          </a:p>
        </p:txBody>
      </p:sp>
      <p:sp>
        <p:nvSpPr>
          <p:cNvPr id="7" name="Slide Number Placeholder 6">
            <a:extLst>
              <a:ext uri="{FF2B5EF4-FFF2-40B4-BE49-F238E27FC236}">
                <a16:creationId xmlns="" xmlns:a16="http://schemas.microsoft.com/office/drawing/2014/main" id="{D3BF2538-713E-4C74-A356-95BB43ADAA1F}"/>
              </a:ext>
            </a:extLst>
          </p:cNvPr>
          <p:cNvSpPr>
            <a:spLocks noGrp="1"/>
          </p:cNvSpPr>
          <p:nvPr>
            <p:ph type="sldNum" sz="quarter" idx="12"/>
          </p:nvPr>
        </p:nvSpPr>
        <p:spPr/>
        <p:txBody>
          <a:bodyPr/>
          <a:lstStyle/>
          <a:p>
            <a:fld id="{E3697556-1052-47FC-8BA6-D4093AA436EC}" type="slidenum">
              <a:rPr lang="en-US" smtClean="0"/>
              <a:pPr/>
              <a:t>14</a:t>
            </a:fld>
            <a:endParaRPr lang="en-US"/>
          </a:p>
        </p:txBody>
      </p:sp>
    </p:spTree>
    <p:extLst>
      <p:ext uri="{BB962C8B-B14F-4D97-AF65-F5344CB8AC3E}">
        <p14:creationId xmlns:p14="http://schemas.microsoft.com/office/powerpoint/2010/main" val="193412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6B8886-1F4F-4E38-BBE2-7FCC692C2FC4}"/>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B2C4CE2E-FD8A-4B6C-94CB-A1E6591AA808}"/>
              </a:ext>
            </a:extLst>
          </p:cNvPr>
          <p:cNvSpPr>
            <a:spLocks noGrp="1"/>
          </p:cNvSpPr>
          <p:nvPr>
            <p:ph idx="1"/>
          </p:nvPr>
        </p:nvSpPr>
        <p:spPr/>
        <p:txBody>
          <a:bodyPr/>
          <a:lstStyle/>
          <a:p>
            <a:r>
              <a:rPr lang="en-GB" dirty="0"/>
              <a:t>Risk identification is the process whereby the healthcare professional and the healthcare employees become aware of the risks in the health care services and environment.</a:t>
            </a:r>
          </a:p>
          <a:p>
            <a:r>
              <a:rPr lang="en-GB" dirty="0"/>
              <a:t>The risks identified are entered in the Risk Management Tool (RMT) </a:t>
            </a:r>
            <a:r>
              <a:rPr lang="en-GB" i="1" dirty="0"/>
              <a:t>(See next slide)</a:t>
            </a:r>
          </a:p>
        </p:txBody>
      </p:sp>
      <p:sp>
        <p:nvSpPr>
          <p:cNvPr id="8" name="Rectangle: Top Corners Rounded 4">
            <a:extLst>
              <a:ext uri="{FF2B5EF4-FFF2-40B4-BE49-F238E27FC236}">
                <a16:creationId xmlns="" xmlns:a16="http://schemas.microsoft.com/office/drawing/2014/main" id="{E31215EC-6530-4773-B19F-622BE7F8627A}"/>
              </a:ext>
            </a:extLst>
          </p:cNvPr>
          <p:cNvSpPr txBox="1"/>
          <p:nvPr/>
        </p:nvSpPr>
        <p:spPr>
          <a:xfrm>
            <a:off x="568377" y="386595"/>
            <a:ext cx="7067257"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a:t>
            </a:r>
          </a:p>
          <a:p>
            <a:pPr marL="0" lvl="0" indent="0" algn="ctr" defTabSz="1066800">
              <a:lnSpc>
                <a:spcPct val="90000"/>
              </a:lnSpc>
              <a:spcBef>
                <a:spcPct val="0"/>
              </a:spcBef>
              <a:spcAft>
                <a:spcPct val="35000"/>
              </a:spcAft>
              <a:buNone/>
            </a:pPr>
            <a:endParaRPr lang="en-US" sz="3600" b="1" kern="1200" dirty="0">
              <a:latin typeface="Aharoni" panose="02010803020104030203" pitchFamily="2" charset="-79"/>
              <a:cs typeface="Aharoni" panose="02010803020104030203" pitchFamily="2" charset="-79"/>
            </a:endParaRPr>
          </a:p>
        </p:txBody>
      </p:sp>
      <p:sp>
        <p:nvSpPr>
          <p:cNvPr id="7" name="Slide Number Placeholder 6">
            <a:extLst>
              <a:ext uri="{FF2B5EF4-FFF2-40B4-BE49-F238E27FC236}">
                <a16:creationId xmlns="" xmlns:a16="http://schemas.microsoft.com/office/drawing/2014/main" id="{4AD4BC11-FCFC-4221-BB7F-A90A1B393388}"/>
              </a:ext>
            </a:extLst>
          </p:cNvPr>
          <p:cNvSpPr>
            <a:spLocks noGrp="1"/>
          </p:cNvSpPr>
          <p:nvPr>
            <p:ph type="sldNum" sz="quarter" idx="12"/>
          </p:nvPr>
        </p:nvSpPr>
        <p:spPr/>
        <p:txBody>
          <a:bodyPr/>
          <a:lstStyle/>
          <a:p>
            <a:fld id="{E3697556-1052-47FC-8BA6-D4093AA436EC}" type="slidenum">
              <a:rPr lang="en-US" smtClean="0"/>
              <a:pPr/>
              <a:t>15</a:t>
            </a:fld>
            <a:endParaRPr lang="en-US"/>
          </a:p>
        </p:txBody>
      </p:sp>
    </p:spTree>
    <p:extLst>
      <p:ext uri="{BB962C8B-B14F-4D97-AF65-F5344CB8AC3E}">
        <p14:creationId xmlns:p14="http://schemas.microsoft.com/office/powerpoint/2010/main" val="363686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64FA35-73B2-416D-8A58-E5D17A3EA4F8}"/>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2D21AFC2-1004-4115-8B6E-3E1447A74D44}"/>
              </a:ext>
            </a:extLst>
          </p:cNvPr>
          <p:cNvSpPr>
            <a:spLocks noGrp="1"/>
          </p:cNvSpPr>
          <p:nvPr>
            <p:ph idx="1"/>
          </p:nvPr>
        </p:nvSpPr>
        <p:spPr/>
        <p:txBody>
          <a:bodyPr/>
          <a:lstStyle/>
          <a:p>
            <a:endParaRPr lang="en-GB"/>
          </a:p>
        </p:txBody>
      </p:sp>
      <p:pic>
        <p:nvPicPr>
          <p:cNvPr id="4" name="Picture 3">
            <a:extLst>
              <a:ext uri="{FF2B5EF4-FFF2-40B4-BE49-F238E27FC236}">
                <a16:creationId xmlns="" xmlns:a16="http://schemas.microsoft.com/office/drawing/2014/main" id="{04B5663D-FF2E-42A4-8144-5FAEED6F6EE5}"/>
              </a:ext>
            </a:extLst>
          </p:cNvPr>
          <p:cNvPicPr>
            <a:picLocks noChangeAspect="1"/>
          </p:cNvPicPr>
          <p:nvPr/>
        </p:nvPicPr>
        <p:blipFill>
          <a:blip r:embed="rId2"/>
          <a:stretch>
            <a:fillRect/>
          </a:stretch>
        </p:blipFill>
        <p:spPr>
          <a:xfrm>
            <a:off x="122419" y="365125"/>
            <a:ext cx="11947161" cy="6127750"/>
          </a:xfrm>
          <a:prstGeom prst="rect">
            <a:avLst/>
          </a:prstGeom>
        </p:spPr>
      </p:pic>
      <p:sp>
        <p:nvSpPr>
          <p:cNvPr id="5" name="Slide Number Placeholder 4">
            <a:extLst>
              <a:ext uri="{FF2B5EF4-FFF2-40B4-BE49-F238E27FC236}">
                <a16:creationId xmlns="" xmlns:a16="http://schemas.microsoft.com/office/drawing/2014/main" id="{7CB21CFD-E407-4E1B-88DF-965EE625D2B0}"/>
              </a:ext>
            </a:extLst>
          </p:cNvPr>
          <p:cNvSpPr>
            <a:spLocks noGrp="1"/>
          </p:cNvSpPr>
          <p:nvPr>
            <p:ph type="sldNum" sz="quarter" idx="12"/>
          </p:nvPr>
        </p:nvSpPr>
        <p:spPr/>
        <p:txBody>
          <a:bodyPr/>
          <a:lstStyle/>
          <a:p>
            <a:fld id="{E3697556-1052-47FC-8BA6-D4093AA436EC}" type="slidenum">
              <a:rPr lang="en-US" smtClean="0"/>
              <a:pPr/>
              <a:t>16</a:t>
            </a:fld>
            <a:endParaRPr lang="en-US"/>
          </a:p>
        </p:txBody>
      </p:sp>
    </p:spTree>
    <p:extLst>
      <p:ext uri="{BB962C8B-B14F-4D97-AF65-F5344CB8AC3E}">
        <p14:creationId xmlns:p14="http://schemas.microsoft.com/office/powerpoint/2010/main" val="343989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b="1" dirty="0"/>
              <a:t>Identify why and how can it happen</a:t>
            </a:r>
          </a:p>
          <a:p>
            <a:endParaRPr lang="en-GB" b="1" dirty="0"/>
          </a:p>
          <a:p>
            <a:pPr marL="0" indent="0">
              <a:buNone/>
            </a:pPr>
            <a:endParaRPr lang="en-GB" b="1" dirty="0"/>
          </a:p>
          <a:p>
            <a:r>
              <a:rPr lang="en-GB" dirty="0"/>
              <a:t>Consider the possible </a:t>
            </a:r>
            <a:r>
              <a:rPr lang="en-GB" i="1" dirty="0"/>
              <a:t>causes and scenarios </a:t>
            </a:r>
            <a:r>
              <a:rPr lang="en-GB" dirty="0"/>
              <a:t>of each risk identified.</a:t>
            </a:r>
          </a:p>
          <a:p>
            <a:pPr>
              <a:buFont typeface="Wingdings" panose="05000000000000000000" pitchFamily="2" charset="2"/>
              <a:buChar char="q"/>
            </a:pPr>
            <a:r>
              <a:rPr lang="en-GB" b="1" dirty="0"/>
              <a:t>Cause</a:t>
            </a:r>
            <a:r>
              <a:rPr lang="en-GB" dirty="0"/>
              <a:t> - identify the potential triggers that may result in the risk event occurring. A single risk event may have a specific cause or multiple possible causes. A single cause may be applicable to multiple risks.</a:t>
            </a:r>
          </a:p>
          <a:p>
            <a:pPr>
              <a:buFont typeface="Wingdings" panose="05000000000000000000" pitchFamily="2" charset="2"/>
              <a:buChar char="q"/>
            </a:pPr>
            <a:r>
              <a:rPr lang="en-GB" b="1" dirty="0"/>
              <a:t>Consequence</a:t>
            </a:r>
            <a:r>
              <a:rPr lang="en-GB" dirty="0"/>
              <a:t> - identify the possible impact should the risk event occur. A single risk event may have a specific consequence or multiple possible consequences. A consequence may be common across multiple risks</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36865493"/>
              </p:ext>
            </p:extLst>
          </p:nvPr>
        </p:nvGraphicFramePr>
        <p:xfrm>
          <a:off x="457199" y="1006156"/>
          <a:ext cx="11355049" cy="7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lated image"/>
          <p:cNvPicPr>
            <a:picLocks noChangeAspect="1" noChangeArrowheads="1"/>
          </p:cNvPicPr>
          <p:nvPr/>
        </p:nvPicPr>
        <p:blipFill>
          <a:blip r:embed="rId7" cstate="print"/>
          <a:srcRect/>
          <a:stretch>
            <a:fillRect/>
          </a:stretch>
        </p:blipFill>
        <p:spPr bwMode="auto">
          <a:xfrm>
            <a:off x="8108136" y="0"/>
            <a:ext cx="4083864" cy="3115356"/>
          </a:xfrm>
          <a:prstGeom prst="rect">
            <a:avLst/>
          </a:prstGeom>
          <a:noFill/>
        </p:spPr>
      </p:pic>
      <p:sp>
        <p:nvSpPr>
          <p:cNvPr id="6" name="Rectangle: Top Corners Rounded 4">
            <a:extLst>
              <a:ext uri="{FF2B5EF4-FFF2-40B4-BE49-F238E27FC236}">
                <a16:creationId xmlns="" xmlns:a16="http://schemas.microsoft.com/office/drawing/2014/main" id="{1811B055-401D-46FE-A287-CE89CF60336A}"/>
              </a:ext>
            </a:extLst>
          </p:cNvPr>
          <p:cNvSpPr txBox="1"/>
          <p:nvPr/>
        </p:nvSpPr>
        <p:spPr>
          <a:xfrm>
            <a:off x="0" y="0"/>
            <a:ext cx="7067257"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 </a:t>
            </a:r>
          </a:p>
          <a:p>
            <a:pPr lvl="0" algn="ctr" defTabSz="1066800">
              <a:lnSpc>
                <a:spcPct val="90000"/>
              </a:lnSpc>
              <a:spcBef>
                <a:spcPct val="0"/>
              </a:spcBef>
              <a:spcAft>
                <a:spcPct val="35000"/>
              </a:spcAft>
            </a:pPr>
            <a:r>
              <a:rPr lang="en-US" sz="3600" b="1" dirty="0"/>
              <a:t>(what can go wrong?)</a:t>
            </a:r>
            <a:endParaRPr lang="en-US" sz="3600" b="1" kern="1200"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 xmlns:a16="http://schemas.microsoft.com/office/drawing/2014/main" id="{6E6953E8-4EC1-40AC-9E97-24180EFE5398}"/>
              </a:ext>
            </a:extLst>
          </p:cNvPr>
          <p:cNvSpPr>
            <a:spLocks noGrp="1"/>
          </p:cNvSpPr>
          <p:nvPr>
            <p:ph type="sldNum" sz="quarter" idx="12"/>
          </p:nvPr>
        </p:nvSpPr>
        <p:spPr/>
        <p:txBody>
          <a:bodyPr/>
          <a:lstStyle/>
          <a:p>
            <a:fld id="{E3697556-1052-47FC-8BA6-D4093AA436EC}" type="slidenum">
              <a:rPr lang="en-US" smtClean="0"/>
              <a:pPr/>
              <a:t>17</a:t>
            </a:fld>
            <a:endParaRPr lang="en-US"/>
          </a:p>
        </p:txBody>
      </p:sp>
    </p:spTree>
    <p:extLst>
      <p:ext uri="{BB962C8B-B14F-4D97-AF65-F5344CB8AC3E}">
        <p14:creationId xmlns:p14="http://schemas.microsoft.com/office/powerpoint/2010/main" val="130282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824"/>
            <a:ext cx="11151870" cy="730334"/>
          </a:xfrm>
          <a:solidFill>
            <a:schemeClr val="accent6">
              <a:lumMod val="40000"/>
              <a:lumOff val="60000"/>
            </a:schemeClr>
          </a:solidFill>
          <a:ln>
            <a:solidFill>
              <a:schemeClr val="tx1"/>
            </a:solidFill>
          </a:ln>
        </p:spPr>
        <p:txBody>
          <a:bodyPr/>
          <a:lstStyle/>
          <a:p>
            <a:pPr algn="ctr"/>
            <a:r>
              <a:rPr lang="en-US" dirty="0"/>
              <a:t>           Sources of risk identification</a:t>
            </a:r>
          </a:p>
        </p:txBody>
      </p:sp>
      <p:sp>
        <p:nvSpPr>
          <p:cNvPr id="3" name="Content Placeholder 2"/>
          <p:cNvSpPr>
            <a:spLocks noGrp="1"/>
          </p:cNvSpPr>
          <p:nvPr>
            <p:ph idx="1"/>
          </p:nvPr>
        </p:nvSpPr>
        <p:spPr/>
        <p:txBody>
          <a:bodyPr>
            <a:normAutofit fontScale="92500" lnSpcReduction="20000"/>
          </a:bodyPr>
          <a:lstStyle/>
          <a:p>
            <a:r>
              <a:rPr lang="en-US" dirty="0"/>
              <a:t>Discussions with department Chiefs, managers and staff</a:t>
            </a:r>
          </a:p>
          <a:p>
            <a:r>
              <a:rPr lang="en-US" dirty="0"/>
              <a:t>Patient Tracer Activity (Tracing the journey of a patient from admission till discharge)</a:t>
            </a:r>
          </a:p>
          <a:p>
            <a:r>
              <a:rPr lang="en-US" dirty="0"/>
              <a:t>Retrospective screening of patient records</a:t>
            </a:r>
          </a:p>
          <a:p>
            <a:r>
              <a:rPr lang="en-US" dirty="0"/>
              <a:t>Reports of accreditation bodies</a:t>
            </a:r>
          </a:p>
          <a:p>
            <a:r>
              <a:rPr lang="en-US" dirty="0"/>
              <a:t>Incident reporting system &amp; unanticipated events</a:t>
            </a:r>
          </a:p>
          <a:p>
            <a:r>
              <a:rPr lang="en-US" dirty="0"/>
              <a:t>Healthcare associated infections (HAI) reports</a:t>
            </a:r>
          </a:p>
          <a:p>
            <a:r>
              <a:rPr lang="en-US" dirty="0"/>
              <a:t>Patient complaints and satisfaction survey results</a:t>
            </a:r>
          </a:p>
          <a:p>
            <a:r>
              <a:rPr lang="en-US" dirty="0"/>
              <a:t>Specialized committee reports (such as Morbidity and mortality committee, medication management and use, Infection control, blood utilization, facility management and safety committee).</a:t>
            </a:r>
          </a:p>
          <a:p>
            <a:pPr>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21909949"/>
              </p:ext>
            </p:extLst>
          </p:nvPr>
        </p:nvGraphicFramePr>
        <p:xfrm>
          <a:off x="457200" y="1095290"/>
          <a:ext cx="9875520" cy="123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Top Corners Rounded 4">
            <a:extLst>
              <a:ext uri="{FF2B5EF4-FFF2-40B4-BE49-F238E27FC236}">
                <a16:creationId xmlns="" xmlns:a16="http://schemas.microsoft.com/office/drawing/2014/main" id="{76EC6E4A-5518-46EA-814B-FEBAE2D8916D}"/>
              </a:ext>
            </a:extLst>
          </p:cNvPr>
          <p:cNvSpPr txBox="1"/>
          <p:nvPr/>
        </p:nvSpPr>
        <p:spPr>
          <a:xfrm>
            <a:off x="0" y="0"/>
            <a:ext cx="7067257"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 </a:t>
            </a:r>
          </a:p>
        </p:txBody>
      </p:sp>
      <p:sp>
        <p:nvSpPr>
          <p:cNvPr id="7" name="Slide Number Placeholder 6">
            <a:extLst>
              <a:ext uri="{FF2B5EF4-FFF2-40B4-BE49-F238E27FC236}">
                <a16:creationId xmlns="" xmlns:a16="http://schemas.microsoft.com/office/drawing/2014/main" id="{ECEFAF5C-F57D-425B-9DF8-8C7E6C59A818}"/>
              </a:ext>
            </a:extLst>
          </p:cNvPr>
          <p:cNvSpPr>
            <a:spLocks noGrp="1"/>
          </p:cNvSpPr>
          <p:nvPr>
            <p:ph type="sldNum" sz="quarter" idx="12"/>
          </p:nvPr>
        </p:nvSpPr>
        <p:spPr/>
        <p:txBody>
          <a:bodyPr/>
          <a:lstStyle/>
          <a:p>
            <a:fld id="{E3697556-1052-47FC-8BA6-D4093AA436EC}" type="slidenum">
              <a:rPr lang="en-US" smtClean="0"/>
              <a:pPr/>
              <a:t>18</a:t>
            </a:fld>
            <a:endParaRPr lang="en-US"/>
          </a:p>
        </p:txBody>
      </p:sp>
    </p:spTree>
    <p:extLst>
      <p:ext uri="{BB962C8B-B14F-4D97-AF65-F5344CB8AC3E}">
        <p14:creationId xmlns:p14="http://schemas.microsoft.com/office/powerpoint/2010/main" val="130282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CFE85-8C78-4854-B5CD-1E8DDE1E02B0}"/>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70B1CA5C-9D8D-4218-951B-4E61C7DEB18E}"/>
              </a:ext>
            </a:extLst>
          </p:cNvPr>
          <p:cNvSpPr>
            <a:spLocks noGrp="1"/>
          </p:cNvSpPr>
          <p:nvPr>
            <p:ph idx="1"/>
          </p:nvPr>
        </p:nvSpPr>
        <p:spPr/>
        <p:txBody>
          <a:bodyPr>
            <a:normAutofit/>
          </a:bodyPr>
          <a:lstStyle/>
          <a:p>
            <a:r>
              <a:rPr lang="en-GB" b="1" dirty="0" err="1"/>
              <a:t>Analyze</a:t>
            </a:r>
            <a:r>
              <a:rPr lang="en-GB" b="1" dirty="0"/>
              <a:t> Risks: </a:t>
            </a:r>
            <a:r>
              <a:rPr lang="en-GB" dirty="0"/>
              <a:t>Risk analysis is about developing an understanding of the risks identified. It includes the following:</a:t>
            </a:r>
          </a:p>
          <a:p>
            <a:pPr marL="514350" indent="-514350">
              <a:buFont typeface="+mj-lt"/>
              <a:buAutoNum type="arabicPeriod"/>
            </a:pPr>
            <a:r>
              <a:rPr lang="en-GB" b="1" dirty="0"/>
              <a:t>Analyse inherent risk</a:t>
            </a:r>
            <a:r>
              <a:rPr lang="en-GB" dirty="0"/>
              <a:t> - What is the likelihood and consequence of a risk event if it were to occur in an uncontrolled environment?</a:t>
            </a:r>
          </a:p>
          <a:p>
            <a:pPr marL="514350" indent="-514350">
              <a:buFont typeface="+mj-lt"/>
              <a:buAutoNum type="arabicPeriod"/>
            </a:pPr>
            <a:r>
              <a:rPr lang="en-GB" b="1" dirty="0"/>
              <a:t>Identify and evaluate controls</a:t>
            </a:r>
            <a:r>
              <a:rPr lang="en-GB" dirty="0"/>
              <a:t> - What existing controls are in place to address the identified risk and how effective are these controls in design and operation?</a:t>
            </a:r>
          </a:p>
          <a:p>
            <a:pPr marL="514350" indent="-514350">
              <a:buFont typeface="+mj-lt"/>
              <a:buAutoNum type="arabicPeriod"/>
            </a:pPr>
            <a:r>
              <a:rPr lang="en-GB" b="1" dirty="0"/>
              <a:t>Analyse residual risk</a:t>
            </a:r>
            <a:r>
              <a:rPr lang="en-GB" dirty="0"/>
              <a:t> - What is the likelihood and consequence of a risk event if it were to occur in the current control environment?</a:t>
            </a:r>
          </a:p>
          <a:p>
            <a:endParaRPr lang="en-GB" dirty="0"/>
          </a:p>
        </p:txBody>
      </p:sp>
      <p:sp>
        <p:nvSpPr>
          <p:cNvPr id="4" name="Rectangle: Top Corners Rounded 4">
            <a:extLst>
              <a:ext uri="{FF2B5EF4-FFF2-40B4-BE49-F238E27FC236}">
                <a16:creationId xmlns="" xmlns:a16="http://schemas.microsoft.com/office/drawing/2014/main" id="{D7630E10-0A62-49CF-BC49-C34F36BAF17D}"/>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Evaluate</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 xmlns:a16="http://schemas.microsoft.com/office/drawing/2014/main" id="{05DCF24D-F243-49A5-9DB0-4B0247C314F1}"/>
              </a:ext>
            </a:extLst>
          </p:cNvPr>
          <p:cNvSpPr>
            <a:spLocks noGrp="1"/>
          </p:cNvSpPr>
          <p:nvPr>
            <p:ph type="sldNum" sz="quarter" idx="12"/>
          </p:nvPr>
        </p:nvSpPr>
        <p:spPr/>
        <p:txBody>
          <a:bodyPr/>
          <a:lstStyle/>
          <a:p>
            <a:fld id="{E3697556-1052-47FC-8BA6-D4093AA436EC}" type="slidenum">
              <a:rPr lang="en-US" smtClean="0"/>
              <a:pPr/>
              <a:t>19</a:t>
            </a:fld>
            <a:endParaRPr lang="en-US"/>
          </a:p>
        </p:txBody>
      </p:sp>
    </p:spTree>
    <p:extLst>
      <p:ext uri="{BB962C8B-B14F-4D97-AF65-F5344CB8AC3E}">
        <p14:creationId xmlns:p14="http://schemas.microsoft.com/office/powerpoint/2010/main" val="88817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Do Not Harm</a:t>
            </a:r>
            <a:endParaRPr lang="en-US" dirty="0"/>
          </a:p>
        </p:txBody>
      </p:sp>
      <p:sp>
        <p:nvSpPr>
          <p:cNvPr id="3" name="Content Placeholder 2"/>
          <p:cNvSpPr>
            <a:spLocks noGrp="1"/>
          </p:cNvSpPr>
          <p:nvPr>
            <p:ph idx="1"/>
          </p:nvPr>
        </p:nvSpPr>
        <p:spPr>
          <a:xfrm>
            <a:off x="838200" y="1690688"/>
            <a:ext cx="10515600" cy="4802187"/>
          </a:xfrm>
        </p:spPr>
        <p:txBody>
          <a:bodyPr/>
          <a:lstStyle/>
          <a:p>
            <a:r>
              <a:rPr lang="en-US" dirty="0" err="1"/>
              <a:t>Primum</a:t>
            </a:r>
            <a:r>
              <a:rPr lang="en-US" dirty="0"/>
              <a:t> non </a:t>
            </a:r>
            <a:r>
              <a:rPr lang="en-US" dirty="0" err="1"/>
              <a:t>nocere</a:t>
            </a:r>
            <a:endParaRPr lang="en-US" dirty="0"/>
          </a:p>
          <a:p>
            <a:r>
              <a:rPr lang="en-US" b="1" dirty="0"/>
              <a:t>Hippocratic Oath</a:t>
            </a:r>
          </a:p>
          <a:p>
            <a:endParaRPr lang="en-US" b="1" dirty="0"/>
          </a:p>
          <a:p>
            <a:pPr marL="0" indent="0">
              <a:buNone/>
            </a:pPr>
            <a:r>
              <a:rPr lang="en-US" sz="5400" b="1" i="1" dirty="0"/>
              <a:t>BUT….</a:t>
            </a:r>
          </a:p>
          <a:p>
            <a:pPr marL="0" indent="0">
              <a:buNone/>
            </a:pPr>
            <a:endParaRPr lang="en-US" b="1" dirty="0"/>
          </a:p>
          <a:p>
            <a:pPr marL="0" indent="0">
              <a:buNone/>
            </a:pPr>
            <a:r>
              <a:rPr lang="en-US" b="1" dirty="0"/>
              <a:t>Things can go wrong sometimes!</a:t>
            </a:r>
            <a:endParaRPr lang="en-US" dirty="0"/>
          </a:p>
        </p:txBody>
      </p:sp>
      <p:pic>
        <p:nvPicPr>
          <p:cNvPr id="13314" name="Picture 2" descr="Image result for hippocrates"/>
          <p:cNvPicPr>
            <a:picLocks noChangeAspect="1" noChangeArrowheads="1"/>
          </p:cNvPicPr>
          <p:nvPr/>
        </p:nvPicPr>
        <p:blipFill>
          <a:blip r:embed="rId2" cstate="print"/>
          <a:srcRect/>
          <a:stretch>
            <a:fillRect/>
          </a:stretch>
        </p:blipFill>
        <p:spPr bwMode="auto">
          <a:xfrm>
            <a:off x="8403556" y="504824"/>
            <a:ext cx="2095500" cy="2924176"/>
          </a:xfrm>
          <a:prstGeom prst="rect">
            <a:avLst/>
          </a:prstGeom>
          <a:noFill/>
        </p:spPr>
      </p:pic>
      <p:pic>
        <p:nvPicPr>
          <p:cNvPr id="4" name="Picture 3">
            <a:extLst>
              <a:ext uri="{FF2B5EF4-FFF2-40B4-BE49-F238E27FC236}">
                <a16:creationId xmlns="" xmlns:a16="http://schemas.microsoft.com/office/drawing/2014/main" id="{B25F7C7E-0790-497E-816A-40D0446BF312}"/>
              </a:ext>
            </a:extLst>
          </p:cNvPr>
          <p:cNvPicPr>
            <a:picLocks noChangeAspect="1"/>
          </p:cNvPicPr>
          <p:nvPr/>
        </p:nvPicPr>
        <p:blipFill>
          <a:blip r:embed="rId3"/>
          <a:stretch>
            <a:fillRect/>
          </a:stretch>
        </p:blipFill>
        <p:spPr>
          <a:xfrm>
            <a:off x="7171691" y="3605365"/>
            <a:ext cx="4182109" cy="2747811"/>
          </a:xfrm>
          <a:prstGeom prst="rect">
            <a:avLst/>
          </a:prstGeom>
        </p:spPr>
      </p:pic>
      <p:sp>
        <p:nvSpPr>
          <p:cNvPr id="5" name="Slide Number Placeholder 4">
            <a:extLst>
              <a:ext uri="{FF2B5EF4-FFF2-40B4-BE49-F238E27FC236}">
                <a16:creationId xmlns="" xmlns:a16="http://schemas.microsoft.com/office/drawing/2014/main" id="{3021FF2D-550B-4678-9B84-4CC5B4330FD8}"/>
              </a:ext>
            </a:extLst>
          </p:cNvPr>
          <p:cNvSpPr>
            <a:spLocks noGrp="1"/>
          </p:cNvSpPr>
          <p:nvPr>
            <p:ph type="sldNum" sz="quarter" idx="12"/>
          </p:nvPr>
        </p:nvSpPr>
        <p:spPr/>
        <p:txBody>
          <a:bodyPr/>
          <a:lstStyle/>
          <a:p>
            <a:fld id="{E3697556-1052-47FC-8BA6-D4093AA436EC}" type="slidenum">
              <a:rPr lang="en-US" smtClean="0"/>
              <a:pPr/>
              <a:t>2</a:t>
            </a:fld>
            <a:endParaRPr lang="en-US"/>
          </a:p>
        </p:txBody>
      </p:sp>
    </p:spTree>
    <p:extLst>
      <p:ext uri="{BB962C8B-B14F-4D97-AF65-F5344CB8AC3E}">
        <p14:creationId xmlns:p14="http://schemas.microsoft.com/office/powerpoint/2010/main" val="3414487228"/>
      </p:ext>
    </p:extLst>
  </p:cSld>
  <p:clrMapOvr>
    <a:masterClrMapping/>
  </p:clrMapOvr>
  <mc:AlternateContent xmlns:mc="http://schemas.openxmlformats.org/markup-compatibility/2006" xmlns:p14="http://schemas.microsoft.com/office/powerpoint/2010/main">
    <mc:Choice Requires="p14">
      <p:transition spd="slow" p14:dur="2000" advTm="13779"/>
    </mc:Choice>
    <mc:Fallback xmlns="">
      <p:transition spd="slow" advTm="137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3622" y="365125"/>
            <a:ext cx="6860177" cy="1325563"/>
          </a:xfrm>
        </p:spPr>
        <p:txBody>
          <a:bodyPr/>
          <a:lstStyle/>
          <a:p>
            <a:r>
              <a:rPr lang="en-US" dirty="0"/>
              <a:t>who is exposed to the harm?</a:t>
            </a:r>
          </a:p>
        </p:txBody>
      </p:sp>
      <p:sp>
        <p:nvSpPr>
          <p:cNvPr id="3" name="Content Placeholder 2"/>
          <p:cNvSpPr>
            <a:spLocks noGrp="1"/>
          </p:cNvSpPr>
          <p:nvPr>
            <p:ph idx="1"/>
          </p:nvPr>
        </p:nvSpPr>
        <p:spPr>
          <a:xfrm>
            <a:off x="4428308" y="1838688"/>
            <a:ext cx="6925491" cy="4351338"/>
          </a:xfrm>
        </p:spPr>
        <p:txBody>
          <a:bodyPr/>
          <a:lstStyle/>
          <a:p>
            <a:r>
              <a:rPr lang="en-US" dirty="0"/>
              <a:t>3 groups: staff, patients, and visitors. </a:t>
            </a:r>
          </a:p>
          <a:p>
            <a:r>
              <a:rPr lang="en-GB" dirty="0"/>
              <a:t>Physical, financial, psychological harm</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4656392"/>
              </p:ext>
            </p:extLst>
          </p:nvPr>
        </p:nvGraphicFramePr>
        <p:xfrm>
          <a:off x="838201" y="548640"/>
          <a:ext cx="7691846"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Two-fifths had not been given training for some aspects of their jo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2" name="AutoShape 12" descr="Two-fifths had not been given training for some aspects of their jo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4" name="AutoShape 14" descr="Image result for at risk hos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6" name="Picture 16" descr="Related image"/>
          <p:cNvPicPr>
            <a:picLocks noChangeAspect="1" noChangeArrowheads="1"/>
          </p:cNvPicPr>
          <p:nvPr/>
        </p:nvPicPr>
        <p:blipFill>
          <a:blip r:embed="rId7" cstate="print"/>
          <a:srcRect/>
          <a:stretch>
            <a:fillRect/>
          </a:stretch>
        </p:blipFill>
        <p:spPr bwMode="auto">
          <a:xfrm>
            <a:off x="4427129" y="3086417"/>
            <a:ext cx="6172200" cy="3476626"/>
          </a:xfrm>
          <a:prstGeom prst="rect">
            <a:avLst/>
          </a:prstGeom>
          <a:noFill/>
        </p:spPr>
      </p:pic>
      <p:pic>
        <p:nvPicPr>
          <p:cNvPr id="5138" name="Picture 18" descr="Image result for at risk hospital"/>
          <p:cNvPicPr>
            <a:picLocks noChangeAspect="1" noChangeArrowheads="1"/>
          </p:cNvPicPr>
          <p:nvPr/>
        </p:nvPicPr>
        <p:blipFill>
          <a:blip r:embed="rId8" cstate="print"/>
          <a:srcRect/>
          <a:stretch>
            <a:fillRect/>
          </a:stretch>
        </p:blipFill>
        <p:spPr bwMode="auto">
          <a:xfrm>
            <a:off x="1785769" y="4676503"/>
            <a:ext cx="2303908" cy="1959428"/>
          </a:xfrm>
          <a:prstGeom prst="rect">
            <a:avLst/>
          </a:prstGeom>
          <a:noFill/>
        </p:spPr>
      </p:pic>
      <p:sp>
        <p:nvSpPr>
          <p:cNvPr id="2" name="Slide Number Placeholder 1">
            <a:extLst>
              <a:ext uri="{FF2B5EF4-FFF2-40B4-BE49-F238E27FC236}">
                <a16:creationId xmlns="" xmlns:a16="http://schemas.microsoft.com/office/drawing/2014/main" id="{DAACE7F7-0ED6-4CB3-8184-71F76D849D67}"/>
              </a:ext>
            </a:extLst>
          </p:cNvPr>
          <p:cNvSpPr>
            <a:spLocks noGrp="1"/>
          </p:cNvSpPr>
          <p:nvPr>
            <p:ph type="sldNum" sz="quarter" idx="12"/>
          </p:nvPr>
        </p:nvSpPr>
        <p:spPr/>
        <p:txBody>
          <a:bodyPr/>
          <a:lstStyle/>
          <a:p>
            <a:fld id="{E3697556-1052-47FC-8BA6-D4093AA436EC}" type="slidenum">
              <a:rPr lang="en-US" smtClean="0"/>
              <a:pPr/>
              <a:t>20</a:t>
            </a:fld>
            <a:endParaRPr lang="en-US"/>
          </a:p>
        </p:txBody>
      </p:sp>
    </p:spTree>
    <p:extLst>
      <p:ext uri="{BB962C8B-B14F-4D97-AF65-F5344CB8AC3E}">
        <p14:creationId xmlns:p14="http://schemas.microsoft.com/office/powerpoint/2010/main" val="357408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0A8FC-297D-4D17-BAC8-95491FE01A3F}"/>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7B4B1982-B97F-46BB-A474-0A60EE1A7849}"/>
              </a:ext>
            </a:extLst>
          </p:cNvPr>
          <p:cNvSpPr>
            <a:spLocks noGrp="1"/>
          </p:cNvSpPr>
          <p:nvPr>
            <p:ph idx="1"/>
          </p:nvPr>
        </p:nvSpPr>
        <p:spPr>
          <a:xfrm>
            <a:off x="838200" y="1325480"/>
            <a:ext cx="10515600" cy="4351338"/>
          </a:xfrm>
        </p:spPr>
        <p:txBody>
          <a:bodyPr/>
          <a:lstStyle/>
          <a:p>
            <a:pPr marL="0" indent="0" algn="ctr">
              <a:buNone/>
            </a:pPr>
            <a:r>
              <a:rPr lang="en-GB" b="1" u="sng" dirty="0">
                <a:solidFill>
                  <a:srgbClr val="C00000"/>
                </a:solidFill>
              </a:rPr>
              <a:t>Risk analysis can be done using Root Cause Analysis (RCA)</a:t>
            </a:r>
          </a:p>
        </p:txBody>
      </p:sp>
      <p:sp>
        <p:nvSpPr>
          <p:cNvPr id="4" name="Rectangle: Top Corners Rounded 4">
            <a:extLst>
              <a:ext uri="{FF2B5EF4-FFF2-40B4-BE49-F238E27FC236}">
                <a16:creationId xmlns="" xmlns:a16="http://schemas.microsoft.com/office/drawing/2014/main" id="{EBBBF969-57AF-49E2-9F41-5515181AB4BF}"/>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Assess</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pic>
        <p:nvPicPr>
          <p:cNvPr id="5" name="Picture 2" descr="Image result for Root Cause Analysis">
            <a:extLst>
              <a:ext uri="{FF2B5EF4-FFF2-40B4-BE49-F238E27FC236}">
                <a16:creationId xmlns="" xmlns:a16="http://schemas.microsoft.com/office/drawing/2014/main" id="{3A0B5B5E-4A5A-4EE7-8572-E134A42736A8}"/>
              </a:ext>
            </a:extLst>
          </p:cNvPr>
          <p:cNvPicPr>
            <a:picLocks noChangeAspect="1" noChangeArrowheads="1"/>
          </p:cNvPicPr>
          <p:nvPr/>
        </p:nvPicPr>
        <p:blipFill>
          <a:blip r:embed="rId2" cstate="print"/>
          <a:srcRect/>
          <a:stretch>
            <a:fillRect/>
          </a:stretch>
        </p:blipFill>
        <p:spPr bwMode="auto">
          <a:xfrm>
            <a:off x="1034143" y="2272425"/>
            <a:ext cx="10123714" cy="4220450"/>
          </a:xfrm>
          <a:prstGeom prst="rect">
            <a:avLst/>
          </a:prstGeom>
          <a:noFill/>
          <a:ln>
            <a:solidFill>
              <a:schemeClr val="tx1"/>
            </a:solidFill>
          </a:ln>
        </p:spPr>
      </p:pic>
      <p:sp>
        <p:nvSpPr>
          <p:cNvPr id="6" name="Slide Number Placeholder 5">
            <a:extLst>
              <a:ext uri="{FF2B5EF4-FFF2-40B4-BE49-F238E27FC236}">
                <a16:creationId xmlns="" xmlns:a16="http://schemas.microsoft.com/office/drawing/2014/main" id="{4CD73712-AEFE-4256-AA25-C78E347FE270}"/>
              </a:ext>
            </a:extLst>
          </p:cNvPr>
          <p:cNvSpPr>
            <a:spLocks noGrp="1"/>
          </p:cNvSpPr>
          <p:nvPr>
            <p:ph type="sldNum" sz="quarter" idx="12"/>
          </p:nvPr>
        </p:nvSpPr>
        <p:spPr/>
        <p:txBody>
          <a:bodyPr/>
          <a:lstStyle/>
          <a:p>
            <a:fld id="{E3697556-1052-47FC-8BA6-D4093AA436EC}" type="slidenum">
              <a:rPr lang="en-US" smtClean="0"/>
              <a:pPr/>
              <a:t>21</a:t>
            </a:fld>
            <a:endParaRPr lang="en-US"/>
          </a:p>
        </p:txBody>
      </p:sp>
    </p:spTree>
    <p:extLst>
      <p:ext uri="{BB962C8B-B14F-4D97-AF65-F5344CB8AC3E}">
        <p14:creationId xmlns:p14="http://schemas.microsoft.com/office/powerpoint/2010/main" val="340646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56" y="125373"/>
            <a:ext cx="4763497" cy="1325563"/>
          </a:xfrm>
        </p:spPr>
        <p:txBody>
          <a:bodyPr/>
          <a:lstStyle/>
          <a:p>
            <a:r>
              <a:rPr lang="en-US" dirty="0"/>
              <a:t>Root Cause Analysis</a:t>
            </a:r>
          </a:p>
        </p:txBody>
      </p:sp>
      <p:sp>
        <p:nvSpPr>
          <p:cNvPr id="3" name="Content Placeholder 2"/>
          <p:cNvSpPr>
            <a:spLocks noGrp="1"/>
          </p:cNvSpPr>
          <p:nvPr>
            <p:ph idx="1"/>
          </p:nvPr>
        </p:nvSpPr>
        <p:spPr/>
        <p:txBody>
          <a:bodyPr>
            <a:normAutofit fontScale="92500" lnSpcReduction="10000"/>
          </a:bodyPr>
          <a:lstStyle/>
          <a:p>
            <a:r>
              <a:rPr lang="en-GB" dirty="0"/>
              <a:t>Fishbone diagram</a:t>
            </a:r>
          </a:p>
          <a:p>
            <a:r>
              <a:rPr lang="en-GB" dirty="0"/>
              <a:t>Systematic Approach</a:t>
            </a:r>
          </a:p>
          <a:p>
            <a:r>
              <a:rPr lang="en-GB" dirty="0"/>
              <a:t>Best method to do RCA is brain storming!</a:t>
            </a:r>
          </a:p>
          <a:p>
            <a:r>
              <a:rPr lang="en-US" dirty="0"/>
              <a:t>The purpose is to prevent recurrence at lowest cost in the simplest way. </a:t>
            </a:r>
            <a:endParaRPr lang="en-GB" dirty="0"/>
          </a:p>
          <a:p>
            <a:r>
              <a:rPr lang="en-US" dirty="0"/>
              <a:t>A root cause : if removed from the problem-fault-sequence prevents the final undesirable outcome from recurring.</a:t>
            </a:r>
          </a:p>
          <a:p>
            <a:r>
              <a:rPr lang="en-US" dirty="0"/>
              <a:t>A causal factor is one that affects an event's outcome, but is not a root cause (i.e. removing a causal factor can benefit an outcome, it does not prevent its recurrence with certainty)</a:t>
            </a:r>
          </a:p>
          <a:p>
            <a:r>
              <a:rPr lang="en-US" dirty="0"/>
              <a:t>Not all problems have a single root cause.</a:t>
            </a:r>
          </a:p>
          <a:p>
            <a:endParaRPr lang="en-US" dirty="0"/>
          </a:p>
        </p:txBody>
      </p:sp>
      <p:pic>
        <p:nvPicPr>
          <p:cNvPr id="28674" name="Picture 2" descr="Related image"/>
          <p:cNvPicPr>
            <a:picLocks noChangeAspect="1" noChangeArrowheads="1"/>
          </p:cNvPicPr>
          <p:nvPr/>
        </p:nvPicPr>
        <p:blipFill>
          <a:blip r:embed="rId2" cstate="print"/>
          <a:srcRect/>
          <a:stretch>
            <a:fillRect/>
          </a:stretch>
        </p:blipFill>
        <p:spPr bwMode="auto">
          <a:xfrm>
            <a:off x="8280673" y="0"/>
            <a:ext cx="3728070" cy="2714580"/>
          </a:xfrm>
          <a:prstGeom prst="rect">
            <a:avLst/>
          </a:prstGeom>
          <a:noFill/>
        </p:spPr>
      </p:pic>
      <p:pic>
        <p:nvPicPr>
          <p:cNvPr id="4" name="Picture 3">
            <a:extLst>
              <a:ext uri="{FF2B5EF4-FFF2-40B4-BE49-F238E27FC236}">
                <a16:creationId xmlns="" xmlns:a16="http://schemas.microsoft.com/office/drawing/2014/main" id="{69C372D7-6F27-4AA4-9096-2C3BCB23C0D7}"/>
              </a:ext>
            </a:extLst>
          </p:cNvPr>
          <p:cNvPicPr>
            <a:picLocks noChangeAspect="1"/>
          </p:cNvPicPr>
          <p:nvPr/>
        </p:nvPicPr>
        <p:blipFill>
          <a:blip r:embed="rId3"/>
          <a:stretch>
            <a:fillRect/>
          </a:stretch>
        </p:blipFill>
        <p:spPr>
          <a:xfrm>
            <a:off x="4848608" y="213268"/>
            <a:ext cx="3432065" cy="2288043"/>
          </a:xfrm>
          <a:prstGeom prst="rect">
            <a:avLst/>
          </a:prstGeom>
        </p:spPr>
      </p:pic>
      <p:sp>
        <p:nvSpPr>
          <p:cNvPr id="5" name="Slide Number Placeholder 4">
            <a:extLst>
              <a:ext uri="{FF2B5EF4-FFF2-40B4-BE49-F238E27FC236}">
                <a16:creationId xmlns="" xmlns:a16="http://schemas.microsoft.com/office/drawing/2014/main" id="{52FF77FB-BC1A-4914-BE89-295FFE3FDD20}"/>
              </a:ext>
            </a:extLst>
          </p:cNvPr>
          <p:cNvSpPr>
            <a:spLocks noGrp="1"/>
          </p:cNvSpPr>
          <p:nvPr>
            <p:ph type="sldNum" sz="quarter" idx="12"/>
          </p:nvPr>
        </p:nvSpPr>
        <p:spPr/>
        <p:txBody>
          <a:bodyPr/>
          <a:lstStyle/>
          <a:p>
            <a:fld id="{E3697556-1052-47FC-8BA6-D4093AA436E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RCA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3615" y="365125"/>
            <a:ext cx="8353932" cy="6215197"/>
          </a:xfrm>
          <a:prstGeom prst="rect">
            <a:avLst/>
          </a:prstGeom>
        </p:spPr>
      </p:pic>
      <p:sp>
        <p:nvSpPr>
          <p:cNvPr id="5" name="TextBox 4"/>
          <p:cNvSpPr txBox="1"/>
          <p:nvPr/>
        </p:nvSpPr>
        <p:spPr>
          <a:xfrm>
            <a:off x="4391891" y="5347855"/>
            <a:ext cx="1828800" cy="461665"/>
          </a:xfrm>
          <a:prstGeom prst="rect">
            <a:avLst/>
          </a:prstGeom>
          <a:solidFill>
            <a:schemeClr val="bg1"/>
          </a:solidFill>
        </p:spPr>
        <p:txBody>
          <a:bodyPr wrap="square" rtlCol="0">
            <a:spAutoFit/>
          </a:bodyPr>
          <a:lstStyle/>
          <a:p>
            <a:r>
              <a:rPr lang="en-GB" sz="2400" b="1" dirty="0">
                <a:effectLst>
                  <a:outerShdw blurRad="38100" dist="38100" dir="2700000" algn="tl">
                    <a:srgbClr val="000000">
                      <a:alpha val="43137"/>
                    </a:srgbClr>
                  </a:outerShdw>
                </a:effectLst>
              </a:rPr>
              <a:t>Environment</a:t>
            </a:r>
          </a:p>
        </p:txBody>
      </p:sp>
      <p:sp>
        <p:nvSpPr>
          <p:cNvPr id="6" name="Slide Number Placeholder 5">
            <a:extLst>
              <a:ext uri="{FF2B5EF4-FFF2-40B4-BE49-F238E27FC236}">
                <a16:creationId xmlns="" xmlns:a16="http://schemas.microsoft.com/office/drawing/2014/main" id="{93465A43-9E67-45C3-87E6-111153DB9428}"/>
              </a:ext>
            </a:extLst>
          </p:cNvPr>
          <p:cNvSpPr>
            <a:spLocks noGrp="1"/>
          </p:cNvSpPr>
          <p:nvPr>
            <p:ph type="sldNum" sz="quarter" idx="12"/>
          </p:nvPr>
        </p:nvSpPr>
        <p:spPr/>
        <p:txBody>
          <a:bodyPr/>
          <a:lstStyle/>
          <a:p>
            <a:fld id="{E3697556-1052-47FC-8BA6-D4093AA436E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640773" y="231407"/>
            <a:ext cx="10910454" cy="6157794"/>
          </a:xfrm>
          <a:prstGeom prst="rect">
            <a:avLst/>
          </a:prstGeom>
        </p:spPr>
      </p:pic>
      <p:sp>
        <p:nvSpPr>
          <p:cNvPr id="4" name="Slide Number Placeholder 3">
            <a:extLst>
              <a:ext uri="{FF2B5EF4-FFF2-40B4-BE49-F238E27FC236}">
                <a16:creationId xmlns="" xmlns:a16="http://schemas.microsoft.com/office/drawing/2014/main" id="{D9DE1282-BED4-4E90-99C3-B49900209112}"/>
              </a:ext>
            </a:extLst>
          </p:cNvPr>
          <p:cNvSpPr>
            <a:spLocks noGrp="1"/>
          </p:cNvSpPr>
          <p:nvPr>
            <p:ph type="sldNum" sz="quarter" idx="12"/>
          </p:nvPr>
        </p:nvSpPr>
        <p:spPr/>
        <p:txBody>
          <a:bodyPr/>
          <a:lstStyle/>
          <a:p>
            <a:fld id="{E3697556-1052-47FC-8BA6-D4093AA436EC}" type="slidenum">
              <a:rPr lang="en-US" smtClean="0"/>
              <a:pPr/>
              <a:t>24</a:t>
            </a:fld>
            <a:endParaRPr lang="en-US"/>
          </a:p>
        </p:txBody>
      </p:sp>
    </p:spTree>
    <p:extLst>
      <p:ext uri="{BB962C8B-B14F-4D97-AF65-F5344CB8AC3E}">
        <p14:creationId xmlns:p14="http://schemas.microsoft.com/office/powerpoint/2010/main" val="120965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712929172"/>
              </p:ext>
            </p:extLst>
          </p:nvPr>
        </p:nvGraphicFramePr>
        <p:xfrm>
          <a:off x="838201" y="1232937"/>
          <a:ext cx="10963834" cy="494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idx="1"/>
          </p:nvPr>
        </p:nvSpPr>
        <p:spPr>
          <a:xfrm>
            <a:off x="389965" y="1963270"/>
            <a:ext cx="11430000" cy="4464423"/>
          </a:xfrm>
        </p:spPr>
        <p:txBody>
          <a:bodyPr>
            <a:normAutofit/>
          </a:bodyPr>
          <a:lstStyle/>
          <a:p>
            <a:endParaRPr lang="en-GB" dirty="0"/>
          </a:p>
          <a:p>
            <a:pPr>
              <a:buNone/>
            </a:pPr>
            <a:endParaRPr lang="en-US" dirty="0"/>
          </a:p>
          <a:p>
            <a:pPr algn="ctr">
              <a:buNone/>
            </a:pPr>
            <a:r>
              <a:rPr lang="en-US" sz="3600" b="1" dirty="0">
                <a:solidFill>
                  <a:srgbClr val="FF0000"/>
                </a:solidFill>
                <a:effectLst>
                  <a:outerShdw blurRad="38100" dist="38100" dir="2700000" algn="tl">
                    <a:srgbClr val="000000">
                      <a:alpha val="43137"/>
                    </a:srgbClr>
                  </a:outerShdw>
                </a:effectLst>
              </a:rPr>
              <a:t>Risk score (R) = Likelihood (L)  × Severity of impact (S)</a:t>
            </a:r>
            <a:endParaRPr lang="en-US" sz="3600" dirty="0">
              <a:solidFill>
                <a:srgbClr val="FF0000"/>
              </a:solidFill>
              <a:effectLst>
                <a:outerShdw blurRad="38100" dist="38100" dir="2700000" algn="tl">
                  <a:srgbClr val="000000">
                    <a:alpha val="43137"/>
                  </a:srgbClr>
                </a:outerShdw>
              </a:effectLst>
            </a:endParaRPr>
          </a:p>
          <a:p>
            <a:pPr>
              <a:buNone/>
            </a:pPr>
            <a:endParaRPr lang="en-GB" dirty="0"/>
          </a:p>
        </p:txBody>
      </p:sp>
      <p:sp>
        <p:nvSpPr>
          <p:cNvPr id="7" name="Rectangle: Top Corners Rounded 4">
            <a:extLst>
              <a:ext uri="{FF2B5EF4-FFF2-40B4-BE49-F238E27FC236}">
                <a16:creationId xmlns="" xmlns:a16="http://schemas.microsoft.com/office/drawing/2014/main" id="{07A37321-E02A-43B0-9F08-ADA31033BD7B}"/>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Assess</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sp>
        <p:nvSpPr>
          <p:cNvPr id="4" name="Slide Number Placeholder 3">
            <a:extLst>
              <a:ext uri="{FF2B5EF4-FFF2-40B4-BE49-F238E27FC236}">
                <a16:creationId xmlns="" xmlns:a16="http://schemas.microsoft.com/office/drawing/2014/main" id="{9E0B1663-CBB3-49A0-BE7A-0F0736441190}"/>
              </a:ext>
            </a:extLst>
          </p:cNvPr>
          <p:cNvSpPr>
            <a:spLocks noGrp="1"/>
          </p:cNvSpPr>
          <p:nvPr>
            <p:ph type="sldNum" sz="quarter" idx="12"/>
          </p:nvPr>
        </p:nvSpPr>
        <p:spPr/>
        <p:txBody>
          <a:bodyPr/>
          <a:lstStyle/>
          <a:p>
            <a:fld id="{E3697556-1052-47FC-8BA6-D4093AA436EC}" type="slidenum">
              <a:rPr lang="en-US" smtClean="0"/>
              <a:pPr/>
              <a:t>25</a:t>
            </a:fld>
            <a:endParaRPr lang="en-US"/>
          </a:p>
        </p:txBody>
      </p:sp>
    </p:spTree>
    <p:extLst>
      <p:ext uri="{BB962C8B-B14F-4D97-AF65-F5344CB8AC3E}">
        <p14:creationId xmlns:p14="http://schemas.microsoft.com/office/powerpoint/2010/main" val="357408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3622" y="365125"/>
            <a:ext cx="6860177" cy="1325563"/>
          </a:xfrm>
        </p:spPr>
        <p:txBody>
          <a:bodyPr/>
          <a:lstStyle/>
          <a:p>
            <a:r>
              <a:rPr lang="en-GB" dirty="0"/>
              <a:t>Risk Assessment</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765614187"/>
              </p:ext>
            </p:extLst>
          </p:nvPr>
        </p:nvGraphicFramePr>
        <p:xfrm>
          <a:off x="838201" y="564776"/>
          <a:ext cx="10809156" cy="561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idx="1"/>
          </p:nvPr>
        </p:nvSpPr>
        <p:spPr>
          <a:xfrm>
            <a:off x="838200" y="1963271"/>
            <a:ext cx="10515600" cy="4213692"/>
          </a:xfrm>
        </p:spPr>
        <p:txBody>
          <a:bodyPr>
            <a:normAutofit/>
          </a:bodyPr>
          <a:lstStyle/>
          <a:p>
            <a:pPr algn="ctr"/>
            <a:r>
              <a:rPr lang="en-GB" dirty="0">
                <a:solidFill>
                  <a:srgbClr val="7030A0"/>
                </a:solidFill>
                <a:effectLst>
                  <a:outerShdw blurRad="38100" dist="38100" dir="2700000" algn="tl">
                    <a:srgbClr val="000000">
                      <a:alpha val="43137"/>
                    </a:srgbClr>
                  </a:outerShdw>
                </a:effectLst>
              </a:rPr>
              <a:t>Quantitatively or Qualitatively</a:t>
            </a:r>
          </a:p>
          <a:p>
            <a:r>
              <a:rPr lang="en-GB" dirty="0">
                <a:cs typeface="Times New Roman" pitchFamily="18" charset="0"/>
              </a:rPr>
              <a:t>In </a:t>
            </a:r>
            <a:r>
              <a:rPr lang="en-GB" b="1" dirty="0">
                <a:solidFill>
                  <a:srgbClr val="FF0000"/>
                </a:solidFill>
                <a:effectLst>
                  <a:outerShdw blurRad="38100" dist="38100" dir="2700000" algn="tl">
                    <a:srgbClr val="000000">
                      <a:alpha val="43137"/>
                    </a:srgbClr>
                  </a:outerShdw>
                </a:effectLst>
                <a:cs typeface="Times New Roman" pitchFamily="18" charset="0"/>
              </a:rPr>
              <a:t>Quantitative Risk Assessment </a:t>
            </a:r>
            <a:r>
              <a:rPr lang="en-GB" b="1" dirty="0">
                <a:cs typeface="Times New Roman" pitchFamily="18" charset="0"/>
              </a:rPr>
              <a:t>(QRA)</a:t>
            </a:r>
            <a:r>
              <a:rPr lang="en-GB" dirty="0">
                <a:cs typeface="Times New Roman" pitchFamily="18" charset="0"/>
              </a:rPr>
              <a:t> a numerical estimate is made of the probability that a defined harm will result from the occurrence of a particular event.</a:t>
            </a:r>
          </a:p>
          <a:p>
            <a:r>
              <a:rPr lang="en-US" dirty="0"/>
              <a:t>Require measurable and objective data for determining asset value, probability and risk values.</a:t>
            </a:r>
          </a:p>
          <a:p>
            <a:r>
              <a:rPr lang="en-GB" dirty="0"/>
              <a:t>More accurate</a:t>
            </a:r>
          </a:p>
          <a:p>
            <a:r>
              <a:rPr lang="en-GB" dirty="0"/>
              <a:t>Difficult to implement</a:t>
            </a:r>
          </a:p>
          <a:p>
            <a:r>
              <a:rPr lang="en-GB" dirty="0"/>
              <a:t>Large scale complex organizations</a:t>
            </a:r>
          </a:p>
          <a:p>
            <a:pPr>
              <a:buNone/>
            </a:pPr>
            <a:endParaRPr lang="en-GB" dirty="0"/>
          </a:p>
        </p:txBody>
      </p:sp>
      <p:sp>
        <p:nvSpPr>
          <p:cNvPr id="2" name="Slide Number Placeholder 1">
            <a:extLst>
              <a:ext uri="{FF2B5EF4-FFF2-40B4-BE49-F238E27FC236}">
                <a16:creationId xmlns="" xmlns:a16="http://schemas.microsoft.com/office/drawing/2014/main" id="{3AABFF24-6577-456B-A8EB-68915BC47317}"/>
              </a:ext>
            </a:extLst>
          </p:cNvPr>
          <p:cNvSpPr>
            <a:spLocks noGrp="1"/>
          </p:cNvSpPr>
          <p:nvPr>
            <p:ph type="sldNum" sz="quarter" idx="12"/>
          </p:nvPr>
        </p:nvSpPr>
        <p:spPr/>
        <p:txBody>
          <a:bodyPr/>
          <a:lstStyle/>
          <a:p>
            <a:fld id="{E3697556-1052-47FC-8BA6-D4093AA436EC}" type="slidenum">
              <a:rPr lang="en-US" smtClean="0"/>
              <a:pPr/>
              <a:t>26</a:t>
            </a:fld>
            <a:endParaRPr lang="en-US"/>
          </a:p>
        </p:txBody>
      </p:sp>
    </p:spTree>
    <p:extLst>
      <p:ext uri="{BB962C8B-B14F-4D97-AF65-F5344CB8AC3E}">
        <p14:creationId xmlns:p14="http://schemas.microsoft.com/office/powerpoint/2010/main" val="357408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endParaRPr lang="en-US" dirty="0"/>
          </a:p>
        </p:txBody>
      </p:sp>
      <p:sp>
        <p:nvSpPr>
          <p:cNvPr id="3" name="Content Placeholder 2"/>
          <p:cNvSpPr>
            <a:spLocks noGrp="1"/>
          </p:cNvSpPr>
          <p:nvPr>
            <p:ph idx="1"/>
          </p:nvPr>
        </p:nvSpPr>
        <p:spPr/>
        <p:txBody>
          <a:bodyPr/>
          <a:lstStyle/>
          <a:p>
            <a:endParaRPr lang="en-US" dirty="0"/>
          </a:p>
        </p:txBody>
      </p:sp>
      <p:pic>
        <p:nvPicPr>
          <p:cNvPr id="38914" name="Picture 2" descr="https://cdn.ttgtmedia.com/rms/onlineImages/compliance-quantitative_risk_assessment.png"/>
          <p:cNvPicPr>
            <a:picLocks noChangeAspect="1" noChangeArrowheads="1"/>
          </p:cNvPicPr>
          <p:nvPr/>
        </p:nvPicPr>
        <p:blipFill>
          <a:blip r:embed="rId2" cstate="print"/>
          <a:srcRect/>
          <a:stretch>
            <a:fillRect/>
          </a:stretch>
        </p:blipFill>
        <p:spPr bwMode="auto">
          <a:xfrm>
            <a:off x="769527" y="1528354"/>
            <a:ext cx="10058779" cy="4362995"/>
          </a:xfrm>
          <a:prstGeom prst="rect">
            <a:avLst/>
          </a:prstGeom>
          <a:noFill/>
        </p:spPr>
      </p:pic>
      <p:sp>
        <p:nvSpPr>
          <p:cNvPr id="4" name="Slide Number Placeholder 3">
            <a:extLst>
              <a:ext uri="{FF2B5EF4-FFF2-40B4-BE49-F238E27FC236}">
                <a16:creationId xmlns="" xmlns:a16="http://schemas.microsoft.com/office/drawing/2014/main" id="{6C61AF4B-C6BF-4B61-9027-858232A04F4E}"/>
              </a:ext>
            </a:extLst>
          </p:cNvPr>
          <p:cNvSpPr>
            <a:spLocks noGrp="1"/>
          </p:cNvSpPr>
          <p:nvPr>
            <p:ph type="sldNum" sz="quarter" idx="12"/>
          </p:nvPr>
        </p:nvSpPr>
        <p:spPr/>
        <p:txBody>
          <a:bodyPr/>
          <a:lstStyle/>
          <a:p>
            <a:fld id="{E3697556-1052-47FC-8BA6-D4093AA436E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solidFill>
                  <a:srgbClr val="FF0000"/>
                </a:solidFill>
                <a:effectLst>
                  <a:outerShdw blurRad="38100" dist="38100" dir="2700000" algn="tl">
                    <a:srgbClr val="000000">
                      <a:alpha val="43137"/>
                    </a:srgbClr>
                  </a:outerShdw>
                </a:effectLst>
              </a:rPr>
              <a:t>Qualitative risk assessment:</a:t>
            </a:r>
          </a:p>
          <a:p>
            <a:pPr>
              <a:buFontTx/>
              <a:buChar char="-"/>
            </a:pPr>
            <a:r>
              <a:rPr lang="en-US" dirty="0"/>
              <a:t>Categorization of the risks</a:t>
            </a:r>
          </a:p>
          <a:p>
            <a:pPr>
              <a:buFontTx/>
              <a:buChar char="-"/>
            </a:pPr>
            <a:r>
              <a:rPr lang="en-US" dirty="0"/>
              <a:t>Relies on the risk assessor’s experience and knowledge (subjective rating system)</a:t>
            </a:r>
            <a:endParaRPr lang="en-US"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 xmlns:a16="http://schemas.microsoft.com/office/drawing/2014/main" id="{891AF5FE-D3BA-49AA-BD7F-D2F94C071058}"/>
              </a:ext>
            </a:extLst>
          </p:cNvPr>
          <p:cNvSpPr>
            <a:spLocks noGrp="1"/>
          </p:cNvSpPr>
          <p:nvPr>
            <p:ph type="sldNum" sz="quarter" idx="12"/>
          </p:nvPr>
        </p:nvSpPr>
        <p:spPr/>
        <p:txBody>
          <a:bodyPr/>
          <a:lstStyle/>
          <a:p>
            <a:fld id="{E3697556-1052-47FC-8BA6-D4093AA436E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Categories</a:t>
            </a:r>
            <a:endParaRPr lang="en-US" dirty="0"/>
          </a:p>
        </p:txBody>
      </p:sp>
      <p:sp>
        <p:nvSpPr>
          <p:cNvPr id="3" name="Content Placeholder 2"/>
          <p:cNvSpPr>
            <a:spLocks noGrp="1"/>
          </p:cNvSpPr>
          <p:nvPr>
            <p:ph idx="1"/>
          </p:nvPr>
        </p:nvSpPr>
        <p:spPr/>
        <p:txBody>
          <a:bodyPr/>
          <a:lstStyle/>
          <a:p>
            <a:r>
              <a:rPr lang="en-US" b="1" u="sng" dirty="0">
                <a:solidFill>
                  <a:schemeClr val="accent4">
                    <a:lumMod val="60000"/>
                    <a:lumOff val="40000"/>
                  </a:schemeClr>
                </a:solidFill>
                <a:effectLst>
                  <a:outerShdw blurRad="38100" dist="38100" dir="2700000" algn="tl">
                    <a:srgbClr val="000000">
                      <a:alpha val="43137"/>
                    </a:srgbClr>
                  </a:outerShdw>
                </a:effectLst>
              </a:rPr>
              <a:t>Low risk </a:t>
            </a:r>
            <a:r>
              <a:rPr lang="en-US" dirty="0"/>
              <a:t>= probability of any harm is unlikely (&lt;10%); any harm caused could be minor or insignificant</a:t>
            </a:r>
          </a:p>
          <a:p>
            <a:r>
              <a:rPr lang="en-US" b="1" u="sng" dirty="0">
                <a:solidFill>
                  <a:srgbClr val="00B050"/>
                </a:solidFill>
                <a:effectLst>
                  <a:outerShdw blurRad="38100" dist="38100" dir="2700000" algn="tl">
                    <a:srgbClr val="000000">
                      <a:alpha val="43137"/>
                    </a:srgbClr>
                  </a:outerShdw>
                </a:effectLst>
              </a:rPr>
              <a:t>Medium risk </a:t>
            </a:r>
            <a:r>
              <a:rPr lang="en-US" dirty="0"/>
              <a:t>= probability of harm is moderate (10%—50%); any harm caused could be moderate; preventive measures can reduce possibility; moderate limitations should be initiated</a:t>
            </a:r>
          </a:p>
          <a:p>
            <a:r>
              <a:rPr lang="en-US" b="1" u="sng" dirty="0">
                <a:solidFill>
                  <a:srgbClr val="FF0000"/>
                </a:solidFill>
                <a:effectLst>
                  <a:outerShdw blurRad="38100" dist="38100" dir="2700000" algn="tl">
                    <a:srgbClr val="000000">
                      <a:alpha val="43137"/>
                    </a:srgbClr>
                  </a:outerShdw>
                </a:effectLst>
              </a:rPr>
              <a:t>High risk </a:t>
            </a:r>
            <a:r>
              <a:rPr lang="en-US" dirty="0"/>
              <a:t>= probably of harm is likely or almost certain (&gt;50%); any harm caused could be major or catastrophic; preventive measures can somewhat reduce probability; strict limitations must be initiated</a:t>
            </a:r>
          </a:p>
          <a:p>
            <a:endParaRPr lang="en-US" dirty="0"/>
          </a:p>
        </p:txBody>
      </p:sp>
      <p:sp>
        <p:nvSpPr>
          <p:cNvPr id="4" name="Slide Number Placeholder 3">
            <a:extLst>
              <a:ext uri="{FF2B5EF4-FFF2-40B4-BE49-F238E27FC236}">
                <a16:creationId xmlns="" xmlns:a16="http://schemas.microsoft.com/office/drawing/2014/main" id="{9606C6E7-438A-4C8C-ADE6-83D2ED7DFAAC}"/>
              </a:ext>
            </a:extLst>
          </p:cNvPr>
          <p:cNvSpPr>
            <a:spLocks noGrp="1"/>
          </p:cNvSpPr>
          <p:nvPr>
            <p:ph type="sldNum" sz="quarter" idx="12"/>
          </p:nvPr>
        </p:nvSpPr>
        <p:spPr/>
        <p:txBody>
          <a:bodyPr/>
          <a:lstStyle/>
          <a:p>
            <a:fld id="{E3697556-1052-47FC-8BA6-D4093AA436E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11A6C77-6109-4F77-975B-C375615A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CB343D17-9934-455E-B326-2F39206BA4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 xmlns:a16="http://schemas.microsoft.com/office/drawing/2014/main" id="{A8AA2B63-BFCD-40D0-B2D0-CB714D70E2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 xmlns:a16="http://schemas.microsoft.com/office/drawing/2014/main" id="{80834EBB-06EA-4C69-AF7A-D5A4E69D8A8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 xmlns:a16="http://schemas.microsoft.com/office/drawing/2014/main" id="{2D314EC1-63E0-43B5-9CD5-F25593B2CA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 xmlns:a16="http://schemas.microsoft.com/office/drawing/2014/main" id="{9577EB7D-16A7-4E05-9105-431E729665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 xmlns:a16="http://schemas.microsoft.com/office/drawing/2014/main" id="{EC1741C3-592F-47B5-93A0-66FC0BB97E4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US" sz="5400" b="1" dirty="0">
                <a:solidFill>
                  <a:srgbClr val="FF0000"/>
                </a:solidFill>
                <a:latin typeface="Aharoni" panose="02010803020104030203" pitchFamily="2" charset="-79"/>
                <a:cs typeface="Aharoni" panose="02010803020104030203" pitchFamily="2" charset="-79"/>
              </a:rPr>
              <a:t>Definition of Risk?</a:t>
            </a:r>
          </a:p>
        </p:txBody>
      </p:sp>
      <p:pic>
        <p:nvPicPr>
          <p:cNvPr id="4" name="Picture 3" descr="A picture containing computer&#10;&#10;Description automatically generated">
            <a:extLst>
              <a:ext uri="{FF2B5EF4-FFF2-40B4-BE49-F238E27FC236}">
                <a16:creationId xmlns="" xmlns:a16="http://schemas.microsoft.com/office/drawing/2014/main" id="{1BC38F2A-D376-44DB-80F0-2338404ABA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24" r="14787" b="2"/>
          <a:stretch/>
        </p:blipFill>
        <p:spPr>
          <a:xfrm>
            <a:off x="1424902" y="2492376"/>
            <a:ext cx="3209779" cy="3563372"/>
          </a:xfrm>
          <a:prstGeom prst="rect">
            <a:avLst/>
          </a:prstGeom>
        </p:spPr>
      </p:pic>
      <p:sp>
        <p:nvSpPr>
          <p:cNvPr id="3" name="Content Placeholder 2"/>
          <p:cNvSpPr>
            <a:spLocks noGrp="1"/>
          </p:cNvSpPr>
          <p:nvPr>
            <p:ph idx="1"/>
          </p:nvPr>
        </p:nvSpPr>
        <p:spPr>
          <a:xfrm>
            <a:off x="5295569" y="2494450"/>
            <a:ext cx="5471529" cy="3563159"/>
          </a:xfrm>
        </p:spPr>
        <p:txBody>
          <a:bodyPr>
            <a:normAutofit/>
          </a:bodyPr>
          <a:lstStyle/>
          <a:p>
            <a:r>
              <a:rPr lang="en-US" sz="2400" dirty="0">
                <a:effectLst>
                  <a:outerShdw blurRad="38100" dist="38100" dir="2700000" algn="tl">
                    <a:srgbClr val="000000">
                      <a:alpha val="43137"/>
                    </a:srgbClr>
                  </a:outerShdw>
                </a:effectLst>
              </a:rPr>
              <a:t>“ A POTENTIAL THREAT OR POSSIBILITY THAT AN ACTION OR EVENT WILL ADVERSELY AFFECT THE ABILITY TO ACHIEVE </a:t>
            </a:r>
            <a:r>
              <a:rPr lang="en-US" sz="2400" dirty="0">
                <a:solidFill>
                  <a:srgbClr val="0070C0"/>
                </a:solidFill>
                <a:effectLst>
                  <a:outerShdw blurRad="38100" dist="38100" dir="2700000" algn="tl">
                    <a:srgbClr val="000000">
                      <a:alpha val="43137"/>
                    </a:srgbClr>
                  </a:outerShdw>
                </a:effectLst>
              </a:rPr>
              <a:t>DESIRED OBJECTIVE </a:t>
            </a:r>
            <a:r>
              <a:rPr lang="en-US" sz="2400" cap="all" dirty="0">
                <a:effectLst>
                  <a:outerShdw blurRad="38100" dist="38100" dir="2700000" algn="tl">
                    <a:srgbClr val="000000">
                      <a:alpha val="43137"/>
                    </a:srgbClr>
                  </a:outerShdw>
                </a:effectLst>
              </a:rPr>
              <a:t>AND </a:t>
            </a:r>
            <a:r>
              <a:rPr lang="en-GB" sz="2400" cap="all" dirty="0">
                <a:effectLst>
                  <a:outerShdw blurRad="38100" dist="38100" dir="2700000" algn="tl">
                    <a:srgbClr val="000000">
                      <a:alpha val="43137"/>
                    </a:srgbClr>
                  </a:outerShdw>
                </a:effectLst>
              </a:rPr>
              <a:t>that may be avoided through preventive action/s</a:t>
            </a:r>
            <a:r>
              <a:rPr lang="en-US" sz="2400" dirty="0">
                <a:effectLst>
                  <a:outerShdw blurRad="38100" dist="38100" dir="2700000" algn="tl">
                    <a:srgbClr val="000000">
                      <a:alpha val="43137"/>
                    </a:srgbClr>
                  </a:outerShdw>
                </a:effectLst>
              </a:rPr>
              <a:t>”</a:t>
            </a:r>
          </a:p>
          <a:p>
            <a:endParaRPr lang="en-GB" sz="2400" dirty="0">
              <a:effectLst>
                <a:outerShdw blurRad="38100" dist="38100" dir="2700000" algn="tl">
                  <a:srgbClr val="000000">
                    <a:alpha val="43137"/>
                  </a:srgbClr>
                </a:outerShdw>
              </a:effectLst>
            </a:endParaRPr>
          </a:p>
          <a:p>
            <a:pPr>
              <a:buNone/>
            </a:pPr>
            <a:endParaRPr lang="en-US" sz="2400" dirty="0">
              <a:effectLst>
                <a:outerShdw blurRad="38100" dist="38100" dir="2700000" algn="tl">
                  <a:srgbClr val="000000">
                    <a:alpha val="43137"/>
                  </a:srgbClr>
                </a:outerShdw>
              </a:effectLst>
            </a:endParaRPr>
          </a:p>
          <a:p>
            <a:pPr>
              <a:buNone/>
            </a:pPr>
            <a:r>
              <a:rPr lang="en-US" sz="2400" dirty="0"/>
              <a:t> </a:t>
            </a:r>
            <a:r>
              <a:rPr lang="en-US" sz="2400" b="1" dirty="0">
                <a:solidFill>
                  <a:srgbClr val="0070C0"/>
                </a:solidFill>
                <a:effectLst>
                  <a:outerShdw blurRad="38100" dist="38100" dir="2700000" algn="tl">
                    <a:srgbClr val="000000">
                      <a:alpha val="43137"/>
                    </a:srgbClr>
                  </a:outerShdw>
                </a:effectLst>
              </a:rPr>
              <a:t>DESIRED OBJECTIVE: NO SURPRISES !!!</a:t>
            </a:r>
          </a:p>
        </p:txBody>
      </p:sp>
      <p:sp>
        <p:nvSpPr>
          <p:cNvPr id="5" name="Slide Number Placeholder 4">
            <a:extLst>
              <a:ext uri="{FF2B5EF4-FFF2-40B4-BE49-F238E27FC236}">
                <a16:creationId xmlns="" xmlns:a16="http://schemas.microsoft.com/office/drawing/2014/main" id="{8E61E083-5211-4264-97BB-D38B5D1C5502}"/>
              </a:ext>
            </a:extLst>
          </p:cNvPr>
          <p:cNvSpPr>
            <a:spLocks noGrp="1"/>
          </p:cNvSpPr>
          <p:nvPr>
            <p:ph type="sldNum" sz="quarter" idx="12"/>
          </p:nvPr>
        </p:nvSpPr>
        <p:spPr/>
        <p:txBody>
          <a:bodyPr/>
          <a:lstStyle/>
          <a:p>
            <a:fld id="{E3697556-1052-47FC-8BA6-D4093AA436EC}" type="slidenum">
              <a:rPr lang="en-US" smtClean="0"/>
              <a:pPr/>
              <a:t>3</a:t>
            </a:fld>
            <a:endParaRPr lang="en-US"/>
          </a:p>
        </p:txBody>
      </p:sp>
    </p:spTree>
    <p:extLst>
      <p:ext uri="{BB962C8B-B14F-4D97-AF65-F5344CB8AC3E}">
        <p14:creationId xmlns:p14="http://schemas.microsoft.com/office/powerpoint/2010/main" val="309168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Likelihood                     </a:t>
            </a:r>
            <a:r>
              <a:rPr lang="en-US" sz="2000" b="1" dirty="0">
                <a:effectLst>
                  <a:outerShdw blurRad="38100" dist="38100" dir="2700000" algn="tl">
                    <a:srgbClr val="000000">
                      <a:alpha val="43137"/>
                    </a:srgbClr>
                  </a:outerShdw>
                </a:effectLst>
              </a:rPr>
              <a:t>Risk score (R) = </a:t>
            </a:r>
            <a:r>
              <a:rPr lang="en-US" sz="2000" b="1" dirty="0">
                <a:solidFill>
                  <a:srgbClr val="FF0000"/>
                </a:solidFill>
                <a:effectLst>
                  <a:outerShdw blurRad="38100" dist="38100" dir="2700000" algn="tl">
                    <a:srgbClr val="000000">
                      <a:alpha val="43137"/>
                    </a:srgbClr>
                  </a:outerShdw>
                </a:effectLst>
              </a:rPr>
              <a:t>Likelihood (L)  </a:t>
            </a:r>
            <a:r>
              <a:rPr lang="en-US" sz="2000" b="1" dirty="0">
                <a:effectLst>
                  <a:outerShdw blurRad="38100" dist="38100" dir="2700000" algn="tl">
                    <a:srgbClr val="000000">
                      <a:alpha val="43137"/>
                    </a:srgbClr>
                  </a:outerShdw>
                </a:effectLst>
              </a:rPr>
              <a:t>× Severity of impact (S)</a:t>
            </a: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dirty="0"/>
          </a:p>
        </p:txBody>
      </p:sp>
      <p:sp>
        <p:nvSpPr>
          <p:cNvPr id="3" name="Content Placeholder 2"/>
          <p:cNvSpPr>
            <a:spLocks noGrp="1"/>
          </p:cNvSpPr>
          <p:nvPr>
            <p:ph idx="1"/>
          </p:nvPr>
        </p:nvSpPr>
        <p:spPr>
          <a:xfrm>
            <a:off x="633549" y="1291816"/>
            <a:ext cx="10515600" cy="4351338"/>
          </a:xfrm>
        </p:spPr>
        <p:txBody>
          <a:bodyPr/>
          <a:lstStyle/>
          <a:p>
            <a:r>
              <a:rPr lang="en-US" dirty="0"/>
              <a:t>Based on the expertise, knowledge!</a:t>
            </a:r>
          </a:p>
          <a:p>
            <a:r>
              <a:rPr lang="en-GB" dirty="0"/>
              <a:t>1-5 score</a:t>
            </a:r>
            <a:endParaRPr lang="en-US" dirty="0"/>
          </a:p>
        </p:txBody>
      </p:sp>
      <p:pic>
        <p:nvPicPr>
          <p:cNvPr id="7" name="Picture 6" descr="A screenshot of a cell phone&#10;&#10;Description automatically generated">
            <a:extLst>
              <a:ext uri="{FF2B5EF4-FFF2-40B4-BE49-F238E27FC236}">
                <a16:creationId xmlns="" xmlns:a16="http://schemas.microsoft.com/office/drawing/2014/main" id="{BAC272CB-98AC-47F4-AE21-ECBB5F51A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86" y="2395239"/>
            <a:ext cx="10031225" cy="4334480"/>
          </a:xfrm>
          <a:prstGeom prst="rect">
            <a:avLst/>
          </a:prstGeom>
        </p:spPr>
      </p:pic>
      <p:cxnSp>
        <p:nvCxnSpPr>
          <p:cNvPr id="9" name="Straight Arrow Connector 8">
            <a:extLst>
              <a:ext uri="{FF2B5EF4-FFF2-40B4-BE49-F238E27FC236}">
                <a16:creationId xmlns="" xmlns:a16="http://schemas.microsoft.com/office/drawing/2014/main" id="{82AD0C9B-231E-470A-8E0C-6D62BFDA32DC}"/>
              </a:ext>
            </a:extLst>
          </p:cNvPr>
          <p:cNvCxnSpPr/>
          <p:nvPr/>
        </p:nvCxnSpPr>
        <p:spPr>
          <a:xfrm flipH="1">
            <a:off x="6095998" y="1027906"/>
            <a:ext cx="2050868" cy="1841863"/>
          </a:xfrm>
          <a:prstGeom prst="straightConnector1">
            <a:avLst/>
          </a:prstGeom>
          <a:ln w="76200">
            <a:tailEnd type="arrow"/>
          </a:ln>
          <a:scene3d>
            <a:camera prst="orthographicFront"/>
            <a:lightRig rig="threePt" dir="t"/>
          </a:scene3d>
          <a:sp3d>
            <a:bevelT w="165100" prst="coolSlant"/>
          </a:sp3d>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 xmlns:a16="http://schemas.microsoft.com/office/drawing/2014/main" id="{7FD2C5FB-4B8C-49AB-918A-6B67C03A0D5D}"/>
              </a:ext>
            </a:extLst>
          </p:cNvPr>
          <p:cNvSpPr txBox="1"/>
          <p:nvPr/>
        </p:nvSpPr>
        <p:spPr>
          <a:xfrm>
            <a:off x="1080386" y="3942413"/>
            <a:ext cx="283718" cy="2585323"/>
          </a:xfrm>
          <a:prstGeom prst="rect">
            <a:avLst/>
          </a:prstGeom>
          <a:solidFill>
            <a:schemeClr val="bg2">
              <a:lumMod val="75000"/>
            </a:schemeClr>
          </a:solidFill>
        </p:spPr>
        <p:txBody>
          <a:bodyPr wrap="square" rtlCol="0">
            <a:spAutoFit/>
          </a:bodyPr>
          <a:lstStyle/>
          <a:p>
            <a:r>
              <a:rPr lang="en-GB" b="1" dirty="0"/>
              <a:t>5</a:t>
            </a:r>
          </a:p>
          <a:p>
            <a:endParaRPr lang="en-GB" b="1" dirty="0"/>
          </a:p>
          <a:p>
            <a:r>
              <a:rPr lang="en-GB" b="1" dirty="0"/>
              <a:t>4</a:t>
            </a:r>
          </a:p>
          <a:p>
            <a:endParaRPr lang="en-GB" b="1" dirty="0"/>
          </a:p>
          <a:p>
            <a:r>
              <a:rPr lang="en-GB" b="1" dirty="0"/>
              <a:t>3</a:t>
            </a:r>
          </a:p>
          <a:p>
            <a:endParaRPr lang="en-GB" b="1" dirty="0"/>
          </a:p>
          <a:p>
            <a:r>
              <a:rPr lang="en-GB" b="1" dirty="0"/>
              <a:t>2</a:t>
            </a:r>
          </a:p>
          <a:p>
            <a:endParaRPr lang="en-GB" b="1" dirty="0"/>
          </a:p>
          <a:p>
            <a:r>
              <a:rPr lang="en-GB" b="1" dirty="0"/>
              <a:t>1</a:t>
            </a:r>
          </a:p>
        </p:txBody>
      </p:sp>
      <p:sp>
        <p:nvSpPr>
          <p:cNvPr id="10" name="Slide Number Placeholder 9">
            <a:extLst>
              <a:ext uri="{FF2B5EF4-FFF2-40B4-BE49-F238E27FC236}">
                <a16:creationId xmlns="" xmlns:a16="http://schemas.microsoft.com/office/drawing/2014/main" id="{2C95969C-03AE-4268-983C-A26B1DFF0CFA}"/>
              </a:ext>
            </a:extLst>
          </p:cNvPr>
          <p:cNvSpPr>
            <a:spLocks noGrp="1"/>
          </p:cNvSpPr>
          <p:nvPr>
            <p:ph type="sldNum" sz="quarter" idx="12"/>
          </p:nvPr>
        </p:nvSpPr>
        <p:spPr/>
        <p:txBody>
          <a:bodyPr/>
          <a:lstStyle/>
          <a:p>
            <a:fld id="{E3697556-1052-47FC-8BA6-D4093AA436EC}"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Severity of impact (S)   </a:t>
            </a:r>
            <a:r>
              <a:rPr lang="en-US" sz="2200" b="1" dirty="0">
                <a:effectLst>
                  <a:outerShdw blurRad="38100" dist="38100" dir="2700000" algn="tl">
                    <a:srgbClr val="000000">
                      <a:alpha val="43137"/>
                    </a:srgbClr>
                  </a:outerShdw>
                </a:effectLst>
              </a:rPr>
              <a:t>Risk score (R) = Likelihood (L)  × </a:t>
            </a:r>
            <a:r>
              <a:rPr lang="en-US" sz="2200" b="1" dirty="0">
                <a:solidFill>
                  <a:srgbClr val="FF0000"/>
                </a:solidFill>
                <a:effectLst>
                  <a:outerShdw blurRad="38100" dist="38100" dir="2700000" algn="tl">
                    <a:srgbClr val="000000">
                      <a:alpha val="43137"/>
                    </a:srgbClr>
                  </a:outerShdw>
                </a:effectLst>
              </a:rPr>
              <a:t>Severity of impact (S)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838200" y="4715691"/>
            <a:ext cx="9964783" cy="1461271"/>
          </a:xfrm>
        </p:spPr>
        <p:txBody>
          <a:bodyPr>
            <a:normAutofit fontScale="92500"/>
          </a:bodyPr>
          <a:lstStyle/>
          <a:p>
            <a:r>
              <a:rPr lang="en-US" dirty="0"/>
              <a:t>Severity of impact indicates the impact of harm to service users, employees, service provision, environment or the organization.</a:t>
            </a:r>
          </a:p>
          <a:p>
            <a:r>
              <a:rPr lang="en-US" dirty="0"/>
              <a:t> The scoring ranges from 1 (Negligible impact) to 5 (Extreme impact).</a:t>
            </a:r>
          </a:p>
          <a:p>
            <a:endParaRPr lang="en-GB" dirty="0"/>
          </a:p>
          <a:p>
            <a:endParaRPr lang="en-GB" dirty="0"/>
          </a:p>
          <a:p>
            <a:endParaRPr lang="en-GB" dirty="0"/>
          </a:p>
          <a:p>
            <a:endParaRPr lang="en-US" dirty="0"/>
          </a:p>
        </p:txBody>
      </p:sp>
      <p:pic>
        <p:nvPicPr>
          <p:cNvPr id="32770" name="Picture 2" descr="https://www.elynsgroup.com/assets/kcfinder/upload/files/Risk%20Management%20Table%202H.JPG"/>
          <p:cNvPicPr>
            <a:picLocks noChangeAspect="1" noChangeArrowheads="1"/>
          </p:cNvPicPr>
          <p:nvPr/>
        </p:nvPicPr>
        <p:blipFill>
          <a:blip r:embed="rId2" cstate="print"/>
          <a:srcRect/>
          <a:stretch>
            <a:fillRect/>
          </a:stretch>
        </p:blipFill>
        <p:spPr bwMode="auto">
          <a:xfrm>
            <a:off x="744582" y="1591037"/>
            <a:ext cx="8486521" cy="3099215"/>
          </a:xfrm>
          <a:prstGeom prst="rect">
            <a:avLst/>
          </a:prstGeom>
          <a:noFill/>
        </p:spPr>
      </p:pic>
      <p:cxnSp>
        <p:nvCxnSpPr>
          <p:cNvPr id="5" name="Straight Arrow Connector 4"/>
          <p:cNvCxnSpPr/>
          <p:nvPr/>
        </p:nvCxnSpPr>
        <p:spPr>
          <a:xfrm flipH="1">
            <a:off x="6426926" y="1018903"/>
            <a:ext cx="2547258" cy="692331"/>
          </a:xfrm>
          <a:prstGeom prst="straightConnector1">
            <a:avLst/>
          </a:prstGeom>
          <a:ln w="76200">
            <a:tailEnd type="arrow"/>
          </a:ln>
          <a:scene3d>
            <a:camera prst="orthographicFront"/>
            <a:lightRig rig="threePt" dir="t"/>
          </a:scene3d>
          <a:sp3d>
            <a:bevelT w="165100" prst="coolSlant"/>
          </a:sp3d>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 xmlns:a16="http://schemas.microsoft.com/office/drawing/2014/main" id="{1BD93CD3-1D78-4A39-8784-CF0051496CFA}"/>
              </a:ext>
            </a:extLst>
          </p:cNvPr>
          <p:cNvSpPr txBox="1"/>
          <p:nvPr/>
        </p:nvSpPr>
        <p:spPr>
          <a:xfrm>
            <a:off x="2683240" y="4320920"/>
            <a:ext cx="1019331" cy="369332"/>
          </a:xfrm>
          <a:prstGeom prst="rect">
            <a:avLst/>
          </a:prstGeom>
          <a:solidFill>
            <a:schemeClr val="bg1">
              <a:lumMod val="95000"/>
            </a:schemeClr>
          </a:solidFill>
        </p:spPr>
        <p:txBody>
          <a:bodyPr wrap="square" rtlCol="0">
            <a:spAutoFit/>
          </a:bodyPr>
          <a:lstStyle/>
          <a:p>
            <a:endParaRPr lang="en-GB" dirty="0"/>
          </a:p>
        </p:txBody>
      </p:sp>
      <p:sp>
        <p:nvSpPr>
          <p:cNvPr id="6" name="Slide Number Placeholder 5">
            <a:extLst>
              <a:ext uri="{FF2B5EF4-FFF2-40B4-BE49-F238E27FC236}">
                <a16:creationId xmlns="" xmlns:a16="http://schemas.microsoft.com/office/drawing/2014/main" id="{781BD982-E8A1-486F-9443-B7CF9804FE0D}"/>
              </a:ext>
            </a:extLst>
          </p:cNvPr>
          <p:cNvSpPr>
            <a:spLocks noGrp="1"/>
          </p:cNvSpPr>
          <p:nvPr>
            <p:ph type="sldNum" sz="quarter" idx="12"/>
          </p:nvPr>
        </p:nvSpPr>
        <p:spPr/>
        <p:txBody>
          <a:bodyPr/>
          <a:lstStyle/>
          <a:p>
            <a:fld id="{E3697556-1052-47FC-8BA6-D4093AA436EC}"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anim calcmode="lin" valueType="num">
                                      <p:cBhvr>
                                        <p:cTn id="13" dur="1000" fill="hold"/>
                                        <p:tgtEl>
                                          <p:spTgt spid="32770"/>
                                        </p:tgtEl>
                                        <p:attrNameLst>
                                          <p:attrName>ppt_x</p:attrName>
                                        </p:attrNameLst>
                                      </p:cBhvr>
                                      <p:tavLst>
                                        <p:tav tm="0">
                                          <p:val>
                                            <p:strVal val="#ppt_x"/>
                                          </p:val>
                                        </p:tav>
                                        <p:tav tm="100000">
                                          <p:val>
                                            <p:strVal val="#ppt_x"/>
                                          </p:val>
                                        </p:tav>
                                      </p:tavLst>
                                    </p:anim>
                                    <p:anim calcmode="lin" valueType="num">
                                      <p:cBhvr>
                                        <p:cTn id="14"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Impact Areas</a:t>
            </a:r>
            <a:endParaRPr lang="en-US" dirty="0"/>
          </a:p>
        </p:txBody>
      </p:sp>
      <p:sp>
        <p:nvSpPr>
          <p:cNvPr id="3" name="Content Placeholder 2"/>
          <p:cNvSpPr>
            <a:spLocks noGrp="1"/>
          </p:cNvSpPr>
          <p:nvPr>
            <p:ph idx="1"/>
          </p:nvPr>
        </p:nvSpPr>
        <p:spPr/>
        <p:txBody>
          <a:bodyPr>
            <a:normAutofit/>
          </a:bodyPr>
          <a:lstStyle/>
          <a:p>
            <a:r>
              <a:rPr lang="en-US" dirty="0"/>
              <a:t>People</a:t>
            </a:r>
          </a:p>
          <a:p>
            <a:r>
              <a:rPr lang="en-GB" dirty="0"/>
              <a:t>Economic</a:t>
            </a:r>
          </a:p>
          <a:p>
            <a:r>
              <a:rPr lang="en-GB" dirty="0"/>
              <a:t>Information</a:t>
            </a:r>
          </a:p>
          <a:p>
            <a:r>
              <a:rPr lang="en-GB" dirty="0"/>
              <a:t>Property</a:t>
            </a:r>
          </a:p>
          <a:p>
            <a:r>
              <a:rPr lang="en-GB" dirty="0"/>
              <a:t>Reputation</a:t>
            </a:r>
          </a:p>
          <a:p>
            <a:r>
              <a:rPr lang="en-GB" dirty="0"/>
              <a:t>Capability</a:t>
            </a:r>
            <a:endParaRPr lang="en-US" dirty="0"/>
          </a:p>
          <a:p>
            <a:endParaRPr lang="en-US" dirty="0"/>
          </a:p>
        </p:txBody>
      </p:sp>
      <p:sp>
        <p:nvSpPr>
          <p:cNvPr id="4" name="Slide Number Placeholder 3">
            <a:extLst>
              <a:ext uri="{FF2B5EF4-FFF2-40B4-BE49-F238E27FC236}">
                <a16:creationId xmlns="" xmlns:a16="http://schemas.microsoft.com/office/drawing/2014/main" id="{821DEAA1-643D-406B-88BA-5DC0DD35669A}"/>
              </a:ext>
            </a:extLst>
          </p:cNvPr>
          <p:cNvSpPr>
            <a:spLocks noGrp="1"/>
          </p:cNvSpPr>
          <p:nvPr>
            <p:ph type="sldNum" sz="quarter" idx="12"/>
          </p:nvPr>
        </p:nvSpPr>
        <p:spPr/>
        <p:txBody>
          <a:bodyPr/>
          <a:lstStyle/>
          <a:p>
            <a:fld id="{E3697556-1052-47FC-8BA6-D4093AA436E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GB">
                <a:solidFill>
                  <a:srgbClr val="FFFFFF"/>
                </a:solidFill>
              </a:rPr>
              <a:t>Examples of impact severity </a:t>
            </a:r>
            <a:endParaRPr lang="en-US">
              <a:solidFill>
                <a:srgbClr val="FFFFFF"/>
              </a:solidFill>
            </a:endParaRPr>
          </a:p>
        </p:txBody>
      </p:sp>
      <p:sp>
        <p:nvSpPr>
          <p:cNvPr id="14" name="Rectangle 13">
            <a:extLst>
              <a:ext uri="{FF2B5EF4-FFF2-40B4-BE49-F238E27FC236}">
                <a16:creationId xmlns="" xmlns:a16="http://schemas.microsoft.com/office/drawing/2014/main"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 xmlns:a16="http://schemas.microsoft.com/office/drawing/2014/main" id="{9D13C3E5-0ED3-489D-AC15-6F61EC48A838}"/>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2807284479"/>
              </p:ext>
            </p:extLst>
          </p:nvPr>
        </p:nvGraphicFramePr>
        <p:xfrm>
          <a:off x="329184" y="2481069"/>
          <a:ext cx="6817474" cy="4102852"/>
        </p:xfrm>
        <a:graphic>
          <a:graphicData uri="http://schemas.openxmlformats.org/drawingml/2006/table">
            <a:tbl>
              <a:tblPr firstRow="1" bandRow="1">
                <a:tableStyleId>{8EC20E35-A176-4012-BC5E-935CFFF8708E}</a:tableStyleId>
              </a:tblPr>
              <a:tblGrid>
                <a:gridCol w="1113723">
                  <a:extLst>
                    <a:ext uri="{9D8B030D-6E8A-4147-A177-3AD203B41FA5}">
                      <a16:colId xmlns="" xmlns:a16="http://schemas.microsoft.com/office/drawing/2014/main" val="20000"/>
                    </a:ext>
                  </a:extLst>
                </a:gridCol>
                <a:gridCol w="1166100">
                  <a:extLst>
                    <a:ext uri="{9D8B030D-6E8A-4147-A177-3AD203B41FA5}">
                      <a16:colId xmlns="" xmlns:a16="http://schemas.microsoft.com/office/drawing/2014/main" val="20001"/>
                    </a:ext>
                  </a:extLst>
                </a:gridCol>
                <a:gridCol w="1164162">
                  <a:extLst>
                    <a:ext uri="{9D8B030D-6E8A-4147-A177-3AD203B41FA5}">
                      <a16:colId xmlns="" xmlns:a16="http://schemas.microsoft.com/office/drawing/2014/main" val="20002"/>
                    </a:ext>
                  </a:extLst>
                </a:gridCol>
                <a:gridCol w="1130065">
                  <a:extLst>
                    <a:ext uri="{9D8B030D-6E8A-4147-A177-3AD203B41FA5}">
                      <a16:colId xmlns="" xmlns:a16="http://schemas.microsoft.com/office/drawing/2014/main" val="20003"/>
                    </a:ext>
                  </a:extLst>
                </a:gridCol>
                <a:gridCol w="1113723">
                  <a:extLst>
                    <a:ext uri="{9D8B030D-6E8A-4147-A177-3AD203B41FA5}">
                      <a16:colId xmlns="" xmlns:a16="http://schemas.microsoft.com/office/drawing/2014/main" val="20004"/>
                    </a:ext>
                  </a:extLst>
                </a:gridCol>
                <a:gridCol w="1129701">
                  <a:extLst>
                    <a:ext uri="{9D8B030D-6E8A-4147-A177-3AD203B41FA5}">
                      <a16:colId xmlns="" xmlns:a16="http://schemas.microsoft.com/office/drawing/2014/main" val="20005"/>
                    </a:ext>
                  </a:extLst>
                </a:gridCol>
              </a:tblGrid>
              <a:tr h="338937">
                <a:tc>
                  <a:txBody>
                    <a:bodyPr/>
                    <a:lstStyle/>
                    <a:p>
                      <a:endParaRPr lang="en-US" sz="1100"/>
                    </a:p>
                  </a:txBody>
                  <a:tcPr marL="56082" marR="56082" marT="28041" marB="28041"/>
                </a:tc>
                <a:tc>
                  <a:txBody>
                    <a:bodyPr/>
                    <a:lstStyle/>
                    <a:p>
                      <a:r>
                        <a:rPr lang="en-US" sz="1100"/>
                        <a:t>Insignificant</a:t>
                      </a:r>
                    </a:p>
                  </a:txBody>
                  <a:tcPr marL="29210" marR="29210" marT="29210" marB="29210" anchor="ctr"/>
                </a:tc>
                <a:tc>
                  <a:txBody>
                    <a:bodyPr/>
                    <a:lstStyle/>
                    <a:p>
                      <a:r>
                        <a:rPr lang="en-US" sz="1100"/>
                        <a:t>Negligible</a:t>
                      </a:r>
                    </a:p>
                  </a:txBody>
                  <a:tcPr marL="29210" marR="29210" marT="29210" marB="29210" anchor="ctr"/>
                </a:tc>
                <a:tc>
                  <a:txBody>
                    <a:bodyPr/>
                    <a:lstStyle/>
                    <a:p>
                      <a:r>
                        <a:rPr lang="en-US" sz="1100"/>
                        <a:t>Moderate</a:t>
                      </a:r>
                    </a:p>
                  </a:txBody>
                  <a:tcPr marL="29210" marR="29210" marT="29210" marB="29210" anchor="ctr"/>
                </a:tc>
                <a:tc>
                  <a:txBody>
                    <a:bodyPr/>
                    <a:lstStyle/>
                    <a:p>
                      <a:r>
                        <a:rPr lang="en-US" sz="1100"/>
                        <a:t>Major</a:t>
                      </a:r>
                    </a:p>
                  </a:txBody>
                  <a:tcPr marL="29210" marR="29210" marT="29210" marB="29210" anchor="ctr"/>
                </a:tc>
                <a:tc>
                  <a:txBody>
                    <a:bodyPr/>
                    <a:lstStyle/>
                    <a:p>
                      <a:r>
                        <a:rPr lang="en-GB" sz="1100"/>
                        <a:t>Extreme</a:t>
                      </a:r>
                      <a:endParaRPr lang="en-US" sz="1100"/>
                    </a:p>
                  </a:txBody>
                  <a:tcPr marL="29210" marR="29210" marT="29210" marB="29210" anchor="ctr"/>
                </a:tc>
                <a:extLst>
                  <a:ext uri="{0D108BD9-81ED-4DB2-BD59-A6C34878D82A}">
                    <a16:rowId xmlns="" xmlns:a16="http://schemas.microsoft.com/office/drawing/2014/main" val="10000"/>
                  </a:ext>
                </a:extLst>
              </a:tr>
              <a:tr h="1483563">
                <a:tc>
                  <a:txBody>
                    <a:bodyPr/>
                    <a:lstStyle/>
                    <a:p>
                      <a:r>
                        <a:rPr lang="en-US" sz="1100"/>
                        <a:t>People</a:t>
                      </a:r>
                    </a:p>
                  </a:txBody>
                  <a:tcPr marL="29210" marR="29210" marT="29210" marB="29210" anchor="ctr"/>
                </a:tc>
                <a:tc>
                  <a:txBody>
                    <a:bodyPr/>
                    <a:lstStyle/>
                    <a:p>
                      <a:pPr algn="ctr"/>
                      <a:r>
                        <a:rPr lang="en-US" sz="1100"/>
                        <a:t>Minor injury or first aid treatment</a:t>
                      </a:r>
                    </a:p>
                  </a:txBody>
                  <a:tcPr marL="29210" marR="29210" marT="29210" marB="29210" anchor="ctr"/>
                </a:tc>
                <a:tc>
                  <a:txBody>
                    <a:bodyPr/>
                    <a:lstStyle/>
                    <a:p>
                      <a:pPr algn="ctr"/>
                      <a:r>
                        <a:rPr lang="en-US" sz="1100"/>
                        <a:t>Injury requiring treatment by medical practitioner and/or lost time from workplace.</a:t>
                      </a:r>
                    </a:p>
                  </a:txBody>
                  <a:tcPr marL="29210" marR="29210" marT="29210" marB="29210" anchor="ctr"/>
                </a:tc>
                <a:tc>
                  <a:txBody>
                    <a:bodyPr/>
                    <a:lstStyle/>
                    <a:p>
                      <a:pPr algn="ctr"/>
                      <a:r>
                        <a:rPr lang="en-US" sz="1100"/>
                        <a:t>Major injury / hospitalization</a:t>
                      </a:r>
                    </a:p>
                  </a:txBody>
                  <a:tcPr marL="29210" marR="29210" marT="29210" marB="29210" anchor="ctr"/>
                </a:tc>
                <a:tc>
                  <a:txBody>
                    <a:bodyPr/>
                    <a:lstStyle/>
                    <a:p>
                      <a:pPr algn="ctr"/>
                      <a:r>
                        <a:rPr lang="en-US" sz="1100"/>
                        <a:t>Single death and/or multiple major injuries</a:t>
                      </a:r>
                    </a:p>
                  </a:txBody>
                  <a:tcPr marL="29210" marR="29210" marT="29210" marB="29210" anchor="ctr"/>
                </a:tc>
                <a:tc>
                  <a:txBody>
                    <a:bodyPr/>
                    <a:lstStyle/>
                    <a:p>
                      <a:pPr algn="ctr"/>
                      <a:r>
                        <a:rPr lang="en-US" sz="1100"/>
                        <a:t>Multiple deaths</a:t>
                      </a:r>
                    </a:p>
                  </a:txBody>
                  <a:tcPr marL="29210" marR="29210" marT="29210" marB="29210" anchor="ctr"/>
                </a:tc>
                <a:extLst>
                  <a:ext uri="{0D108BD9-81ED-4DB2-BD59-A6C34878D82A}">
                    <a16:rowId xmlns="" xmlns:a16="http://schemas.microsoft.com/office/drawing/2014/main" val="10001"/>
                  </a:ext>
                </a:extLst>
              </a:tr>
              <a:tr h="1025714">
                <a:tc>
                  <a:txBody>
                    <a:bodyPr/>
                    <a:lstStyle/>
                    <a:p>
                      <a:r>
                        <a:rPr lang="en-US" sz="1100"/>
                        <a:t>Property</a:t>
                      </a:r>
                    </a:p>
                  </a:txBody>
                  <a:tcPr marL="29210" marR="29210" marT="29210" marB="29210" anchor="ctr"/>
                </a:tc>
                <a:tc>
                  <a:txBody>
                    <a:bodyPr/>
                    <a:lstStyle/>
                    <a:p>
                      <a:pPr algn="ctr"/>
                      <a:r>
                        <a:rPr lang="en-US" sz="1100"/>
                        <a:t>Minor damage or vandalism to asset.</a:t>
                      </a:r>
                    </a:p>
                  </a:txBody>
                  <a:tcPr marL="29210" marR="29210" marT="29210" marB="29210" anchor="ctr"/>
                </a:tc>
                <a:tc>
                  <a:txBody>
                    <a:bodyPr/>
                    <a:lstStyle/>
                    <a:p>
                      <a:pPr algn="ctr"/>
                      <a:r>
                        <a:rPr lang="en-US" sz="1100"/>
                        <a:t>Minor damage or loss of &lt;5% of total assets</a:t>
                      </a:r>
                    </a:p>
                  </a:txBody>
                  <a:tcPr marL="29210" marR="29210" marT="29210" marB="29210" anchor="ctr"/>
                </a:tc>
                <a:tc>
                  <a:txBody>
                    <a:bodyPr/>
                    <a:lstStyle/>
                    <a:p>
                      <a:pPr algn="ctr"/>
                      <a:r>
                        <a:rPr lang="en-US" sz="1100" dirty="0"/>
                        <a:t>Damage or loss of &lt;20% of total assets</a:t>
                      </a:r>
                    </a:p>
                  </a:txBody>
                  <a:tcPr marL="29210" marR="29210" marT="29210" marB="29210" anchor="ctr"/>
                </a:tc>
                <a:tc>
                  <a:txBody>
                    <a:bodyPr/>
                    <a:lstStyle/>
                    <a:p>
                      <a:pPr algn="ctr"/>
                      <a:r>
                        <a:rPr lang="en-US" sz="1100"/>
                        <a:t>Extensive damage or loss &lt;50% of total assets</a:t>
                      </a:r>
                    </a:p>
                  </a:txBody>
                  <a:tcPr marL="29210" marR="29210" marT="29210" marB="29210" anchor="ctr"/>
                </a:tc>
                <a:tc>
                  <a:txBody>
                    <a:bodyPr/>
                    <a:lstStyle/>
                    <a:p>
                      <a:pPr algn="ctr"/>
                      <a:r>
                        <a:rPr lang="en-US" sz="1100"/>
                        <a:t>Destruction or complete loss of &gt;50% of assets</a:t>
                      </a:r>
                    </a:p>
                  </a:txBody>
                  <a:tcPr marL="29210" marR="29210" marT="29210" marB="29210" anchor="ctr"/>
                </a:tc>
                <a:extLst>
                  <a:ext uri="{0D108BD9-81ED-4DB2-BD59-A6C34878D82A}">
                    <a16:rowId xmlns="" xmlns:a16="http://schemas.microsoft.com/office/drawing/2014/main" val="10002"/>
                  </a:ext>
                </a:extLst>
              </a:tr>
              <a:tr h="1254638">
                <a:tc>
                  <a:txBody>
                    <a:bodyPr/>
                    <a:lstStyle/>
                    <a:p>
                      <a:r>
                        <a:rPr lang="en-US" sz="1100"/>
                        <a:t>Economic</a:t>
                      </a:r>
                    </a:p>
                  </a:txBody>
                  <a:tcPr marL="29210" marR="29210" marT="29210" marB="29210" anchor="ctr"/>
                </a:tc>
                <a:tc>
                  <a:txBody>
                    <a:bodyPr/>
                    <a:lstStyle/>
                    <a:p>
                      <a:pPr algn="ctr"/>
                      <a:r>
                        <a:rPr lang="en-US" sz="1100"/>
                        <a:t>1% of budget (organizational, division or project budget as relevant)</a:t>
                      </a:r>
                    </a:p>
                  </a:txBody>
                  <a:tcPr marL="29210" marR="29210" marT="29210" marB="29210" anchor="ctr"/>
                </a:tc>
                <a:tc>
                  <a:txBody>
                    <a:bodyPr/>
                    <a:lstStyle/>
                    <a:p>
                      <a:pPr algn="ctr"/>
                      <a:r>
                        <a:rPr lang="en-US" sz="1100"/>
                        <a:t>2-5% of annual budget</a:t>
                      </a:r>
                    </a:p>
                  </a:txBody>
                  <a:tcPr marL="29210" marR="29210" marT="29210" marB="29210" anchor="ctr"/>
                </a:tc>
                <a:tc>
                  <a:txBody>
                    <a:bodyPr/>
                    <a:lstStyle/>
                    <a:p>
                      <a:pPr algn="ctr"/>
                      <a:r>
                        <a:rPr lang="en-US" sz="1100"/>
                        <a:t>5-10 % of annual budget</a:t>
                      </a:r>
                    </a:p>
                  </a:txBody>
                  <a:tcPr marL="29210" marR="29210" marT="29210" marB="29210" anchor="ctr"/>
                </a:tc>
                <a:tc>
                  <a:txBody>
                    <a:bodyPr/>
                    <a:lstStyle/>
                    <a:p>
                      <a:pPr algn="ctr"/>
                      <a:r>
                        <a:rPr lang="en-US" sz="1100"/>
                        <a:t>&gt; 10% of budget</a:t>
                      </a:r>
                    </a:p>
                  </a:txBody>
                  <a:tcPr marL="29210" marR="29210" marT="29210" marB="29210" anchor="ctr"/>
                </a:tc>
                <a:tc>
                  <a:txBody>
                    <a:bodyPr/>
                    <a:lstStyle/>
                    <a:p>
                      <a:pPr algn="ctr"/>
                      <a:r>
                        <a:rPr lang="en-US" sz="1100" dirty="0"/>
                        <a:t>&gt; 30% of project or organizational annual budget</a:t>
                      </a:r>
                    </a:p>
                  </a:txBody>
                  <a:tcPr marL="29210" marR="29210" marT="29210" marB="29210" anchor="ctr"/>
                </a:tc>
                <a:extLst>
                  <a:ext uri="{0D108BD9-81ED-4DB2-BD59-A6C34878D82A}">
                    <a16:rowId xmlns="" xmlns:a16="http://schemas.microsoft.com/office/drawing/2014/main" val="10003"/>
                  </a:ext>
                </a:extLst>
              </a:tr>
            </a:tbl>
          </a:graphicData>
        </a:graphic>
      </p:graphicFrame>
      <p:pic>
        <p:nvPicPr>
          <p:cNvPr id="3" name="Picture 2">
            <a:extLst>
              <a:ext uri="{FF2B5EF4-FFF2-40B4-BE49-F238E27FC236}">
                <a16:creationId xmlns="" xmlns:a16="http://schemas.microsoft.com/office/drawing/2014/main" id="{9F2C3E2E-84FB-42F9-8251-D4AE2364A5E7}"/>
              </a:ext>
            </a:extLst>
          </p:cNvPr>
          <p:cNvPicPr>
            <a:picLocks noChangeAspect="1"/>
          </p:cNvPicPr>
          <p:nvPr/>
        </p:nvPicPr>
        <p:blipFill>
          <a:blip r:embed="rId2"/>
          <a:stretch>
            <a:fillRect/>
          </a:stretch>
        </p:blipFill>
        <p:spPr>
          <a:xfrm>
            <a:off x="7892711" y="805722"/>
            <a:ext cx="3619500" cy="1905000"/>
          </a:xfrm>
          <a:prstGeom prst="rect">
            <a:avLst/>
          </a:prstGeom>
        </p:spPr>
      </p:pic>
      <p:pic>
        <p:nvPicPr>
          <p:cNvPr id="5" name="Picture 4">
            <a:extLst>
              <a:ext uri="{FF2B5EF4-FFF2-40B4-BE49-F238E27FC236}">
                <a16:creationId xmlns="" xmlns:a16="http://schemas.microsoft.com/office/drawing/2014/main" id="{B21EE75A-4F13-4900-BBA9-77BCD56037E4}"/>
              </a:ext>
            </a:extLst>
          </p:cNvPr>
          <p:cNvPicPr>
            <a:picLocks noChangeAspect="1"/>
          </p:cNvPicPr>
          <p:nvPr/>
        </p:nvPicPr>
        <p:blipFill>
          <a:blip r:embed="rId3"/>
          <a:stretch>
            <a:fillRect/>
          </a:stretch>
        </p:blipFill>
        <p:spPr>
          <a:xfrm>
            <a:off x="7496699" y="2976048"/>
            <a:ext cx="4366117" cy="3086393"/>
          </a:xfrm>
          <a:prstGeom prst="rect">
            <a:avLst/>
          </a:prstGeom>
        </p:spPr>
      </p:pic>
      <p:sp>
        <p:nvSpPr>
          <p:cNvPr id="6" name="Slide Number Placeholder 5">
            <a:extLst>
              <a:ext uri="{FF2B5EF4-FFF2-40B4-BE49-F238E27FC236}">
                <a16:creationId xmlns="" xmlns:a16="http://schemas.microsoft.com/office/drawing/2014/main" id="{7D0889C4-DD53-44ED-861A-10D81ABF5398}"/>
              </a:ext>
            </a:extLst>
          </p:cNvPr>
          <p:cNvSpPr>
            <a:spLocks noGrp="1"/>
          </p:cNvSpPr>
          <p:nvPr>
            <p:ph type="sldNum" sz="quarter" idx="12"/>
          </p:nvPr>
        </p:nvSpPr>
        <p:spPr/>
        <p:txBody>
          <a:bodyPr/>
          <a:lstStyle/>
          <a:p>
            <a:fld id="{E3697556-1052-47FC-8BA6-D4093AA436EC}"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Risk Assessment matrix       </a:t>
            </a:r>
            <a:r>
              <a:rPr lang="en-US" sz="2000" b="1" dirty="0">
                <a:solidFill>
                  <a:srgbClr val="FF0000"/>
                </a:solidFill>
                <a:effectLst>
                  <a:outerShdw blurRad="38100" dist="38100" dir="2700000" algn="tl">
                    <a:srgbClr val="000000">
                      <a:alpha val="43137"/>
                    </a:srgbClr>
                  </a:outerShdw>
                </a:effectLst>
              </a:rPr>
              <a:t>Risk score (R) = Likelihood (L)  × Severity of impact (S)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p:txBody>
          <a:bodyPr/>
          <a:lstStyle/>
          <a:p>
            <a:endParaRPr lang="en-US"/>
          </a:p>
        </p:txBody>
      </p:sp>
      <p:pic>
        <p:nvPicPr>
          <p:cNvPr id="33794" name="Picture 2" descr="Related image"/>
          <p:cNvPicPr>
            <a:picLocks noChangeAspect="1" noChangeArrowheads="1"/>
          </p:cNvPicPr>
          <p:nvPr/>
        </p:nvPicPr>
        <p:blipFill>
          <a:blip r:embed="rId2" cstate="print"/>
          <a:srcRect/>
          <a:stretch>
            <a:fillRect/>
          </a:stretch>
        </p:blipFill>
        <p:spPr bwMode="auto">
          <a:xfrm>
            <a:off x="1156851" y="1410679"/>
            <a:ext cx="8783984" cy="5107687"/>
          </a:xfrm>
          <a:prstGeom prst="rect">
            <a:avLst/>
          </a:prstGeom>
          <a:noFill/>
        </p:spPr>
      </p:pic>
      <p:sp>
        <p:nvSpPr>
          <p:cNvPr id="6" name="Oval 5"/>
          <p:cNvSpPr/>
          <p:nvPr/>
        </p:nvSpPr>
        <p:spPr>
          <a:xfrm>
            <a:off x="4990011" y="3135086"/>
            <a:ext cx="1110343" cy="10972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Slip on wet floor</a:t>
            </a:r>
            <a:endParaRPr lang="en-US" dirty="0"/>
          </a:p>
        </p:txBody>
      </p:sp>
      <p:sp>
        <p:nvSpPr>
          <p:cNvPr id="4" name="Slide Number Placeholder 3">
            <a:extLst>
              <a:ext uri="{FF2B5EF4-FFF2-40B4-BE49-F238E27FC236}">
                <a16:creationId xmlns="" xmlns:a16="http://schemas.microsoft.com/office/drawing/2014/main" id="{536AA2FF-5098-4FE0-A0D2-3E74F9FC067D}"/>
              </a:ext>
            </a:extLst>
          </p:cNvPr>
          <p:cNvSpPr>
            <a:spLocks noGrp="1"/>
          </p:cNvSpPr>
          <p:nvPr>
            <p:ph type="sldNum" sz="quarter" idx="12"/>
          </p:nvPr>
        </p:nvSpPr>
        <p:spPr/>
        <p:txBody>
          <a:bodyPr/>
          <a:lstStyle/>
          <a:p>
            <a:fld id="{E3697556-1052-47FC-8BA6-D4093AA436EC}"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8FD58F-DFF5-457E-A465-8DB134B0F24F}"/>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7CEB3F26-E312-4FFD-988E-A4BA90886E9C}"/>
              </a:ext>
            </a:extLst>
          </p:cNvPr>
          <p:cNvSpPr>
            <a:spLocks noGrp="1"/>
          </p:cNvSpPr>
          <p:nvPr>
            <p:ph idx="1"/>
          </p:nvPr>
        </p:nvSpPr>
        <p:spPr/>
        <p:txBody>
          <a:bodyPr>
            <a:normAutofit/>
          </a:bodyPr>
          <a:lstStyle/>
          <a:p>
            <a:pPr algn="ctr"/>
            <a:r>
              <a:rPr lang="en-GB" sz="4000" dirty="0"/>
              <a:t>The purpose of risk evaluation is to </a:t>
            </a:r>
            <a:r>
              <a:rPr lang="en-GB" sz="4000" i="1" dirty="0"/>
              <a:t>prioritize</a:t>
            </a:r>
            <a:r>
              <a:rPr lang="en-GB" sz="4000" dirty="0"/>
              <a:t> the risks based on risk analysis score and to decide which risks require </a:t>
            </a:r>
            <a:r>
              <a:rPr lang="en-GB" sz="4000" i="1" dirty="0"/>
              <a:t>treatment</a:t>
            </a:r>
            <a:r>
              <a:rPr lang="en-GB" sz="4000" dirty="0"/>
              <a:t> and the mode of treatment.</a:t>
            </a:r>
          </a:p>
        </p:txBody>
      </p:sp>
      <p:sp>
        <p:nvSpPr>
          <p:cNvPr id="4" name="Rectangle: Top Corners Rounded 4">
            <a:extLst>
              <a:ext uri="{FF2B5EF4-FFF2-40B4-BE49-F238E27FC236}">
                <a16:creationId xmlns="" xmlns:a16="http://schemas.microsoft.com/office/drawing/2014/main" id="{F69F4D31-0FB6-459E-8E2D-A9775F886BA2}"/>
              </a:ext>
            </a:extLst>
          </p:cNvPr>
          <p:cNvSpPr txBox="1"/>
          <p:nvPr/>
        </p:nvSpPr>
        <p:spPr>
          <a:xfrm>
            <a:off x="838200" y="463641"/>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 xmlns:a16="http://schemas.microsoft.com/office/drawing/2014/main" id="{7F03DE50-7967-4CA0-971E-682F5E38BCEE}"/>
              </a:ext>
            </a:extLst>
          </p:cNvPr>
          <p:cNvSpPr>
            <a:spLocks noGrp="1"/>
          </p:cNvSpPr>
          <p:nvPr>
            <p:ph type="sldNum" sz="quarter" idx="12"/>
          </p:nvPr>
        </p:nvSpPr>
        <p:spPr/>
        <p:txBody>
          <a:bodyPr/>
          <a:lstStyle/>
          <a:p>
            <a:fld id="{E3697556-1052-47FC-8BA6-D4093AA436EC}" type="slidenum">
              <a:rPr lang="en-US" smtClean="0"/>
              <a:pPr/>
              <a:t>35</a:t>
            </a:fld>
            <a:endParaRPr lang="en-US"/>
          </a:p>
        </p:txBody>
      </p:sp>
    </p:spTree>
    <p:extLst>
      <p:ext uri="{BB962C8B-B14F-4D97-AF65-F5344CB8AC3E}">
        <p14:creationId xmlns:p14="http://schemas.microsoft.com/office/powerpoint/2010/main" val="769105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3508" y="927004"/>
            <a:ext cx="7305596" cy="812459"/>
          </a:xfrm>
        </p:spPr>
        <p:txBody>
          <a:bodyPr/>
          <a:lstStyle/>
          <a:p>
            <a:pPr algn="r"/>
            <a:r>
              <a:rPr lang="en-GB" sz="3600" b="1" dirty="0">
                <a:cs typeface="Times New Roman" pitchFamily="18" charset="0"/>
              </a:rPr>
              <a:t>Controlling Risk</a:t>
            </a:r>
          </a:p>
        </p:txBody>
      </p:sp>
      <p:sp>
        <p:nvSpPr>
          <p:cNvPr id="14339" name="Rectangle 3"/>
          <p:cNvSpPr>
            <a:spLocks noGrp="1" noChangeArrowheads="1"/>
          </p:cNvSpPr>
          <p:nvPr>
            <p:ph type="body" idx="1"/>
          </p:nvPr>
        </p:nvSpPr>
        <p:spPr>
          <a:xfrm>
            <a:off x="914400" y="2573382"/>
            <a:ext cx="10582546" cy="3880427"/>
          </a:xfrm>
        </p:spPr>
        <p:txBody>
          <a:bodyPr>
            <a:normAutofit/>
          </a:bodyPr>
          <a:lstStyle/>
          <a:p>
            <a:r>
              <a:rPr lang="en-GB" sz="2800" b="1" dirty="0">
                <a:solidFill>
                  <a:schemeClr val="tx1"/>
                </a:solidFill>
                <a:cs typeface="Times New Roman" pitchFamily="18" charset="0"/>
              </a:rPr>
              <a:t>Risk Avoidance</a:t>
            </a:r>
            <a:r>
              <a:rPr lang="en-GB" dirty="0">
                <a:cs typeface="Times New Roman" pitchFamily="18" charset="0"/>
              </a:rPr>
              <a:t> – </a:t>
            </a:r>
            <a:r>
              <a:rPr lang="en-GB" sz="2800" dirty="0">
                <a:cs typeface="Times New Roman" pitchFamily="18" charset="0"/>
              </a:rPr>
              <a:t>T</a:t>
            </a:r>
            <a:r>
              <a:rPr lang="en-GB" sz="2400" dirty="0">
                <a:cs typeface="Times New Roman" pitchFamily="18" charset="0"/>
              </a:rPr>
              <a:t>his strategy involves a decision on the part to avoid completely a particular risk by discontinuing the operation producing the risk e.g. the replacing a hazardous chemical by one with less or no risk potential.</a:t>
            </a:r>
          </a:p>
          <a:p>
            <a:r>
              <a:rPr lang="en-GB" b="1" dirty="0">
                <a:cs typeface="Times New Roman" pitchFamily="18" charset="0"/>
              </a:rPr>
              <a:t>Risk Reduction (mitigation)</a:t>
            </a:r>
            <a:r>
              <a:rPr lang="en-GB" sz="2400" dirty="0">
                <a:cs typeface="Times New Roman" pitchFamily="18" charset="0"/>
              </a:rPr>
              <a:t> – Here the risks are systematically reduced through control measures, and by implementing a strategy that is designed to reduce the likelihood or consequence of the risk to an acceptable level. This occurs when risk avoidance is considered to be excessive in terms of time or expense.</a:t>
            </a:r>
          </a:p>
          <a:p>
            <a:endParaRPr lang="en-GB" sz="2400" dirty="0">
              <a:cs typeface="Times New Roman"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957623881"/>
              </p:ext>
            </p:extLst>
          </p:nvPr>
        </p:nvGraphicFramePr>
        <p:xfrm>
          <a:off x="313508" y="156756"/>
          <a:ext cx="10869930" cy="317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Top Corners Rounded 4">
            <a:extLst>
              <a:ext uri="{FF2B5EF4-FFF2-40B4-BE49-F238E27FC236}">
                <a16:creationId xmlns="" xmlns:a16="http://schemas.microsoft.com/office/drawing/2014/main" id="{D42C87AF-5DBE-4460-898C-78EC36295BA1}"/>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2" name="Slide Number Placeholder 1">
            <a:extLst>
              <a:ext uri="{FF2B5EF4-FFF2-40B4-BE49-F238E27FC236}">
                <a16:creationId xmlns="" xmlns:a16="http://schemas.microsoft.com/office/drawing/2014/main" id="{2087CFFB-1588-4BF1-972C-970FF5B26FF0}"/>
              </a:ext>
            </a:extLst>
          </p:cNvPr>
          <p:cNvSpPr>
            <a:spLocks noGrp="1"/>
          </p:cNvSpPr>
          <p:nvPr>
            <p:ph type="sldNum" sz="quarter" idx="12"/>
          </p:nvPr>
        </p:nvSpPr>
        <p:spPr/>
        <p:txBody>
          <a:bodyPr/>
          <a:lstStyle/>
          <a:p>
            <a:fld id="{E3697556-1052-47FC-8BA6-D4093AA436EC}"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381000"/>
            <a:ext cx="10363200" cy="685800"/>
          </a:xfrm>
        </p:spPr>
        <p:txBody>
          <a:bodyPr/>
          <a:lstStyle/>
          <a:p>
            <a:r>
              <a:rPr lang="en-GB" sz="3600" b="1">
                <a:cs typeface="Times New Roman" pitchFamily="18" charset="0"/>
              </a:rPr>
              <a:t>Controlling Risk</a:t>
            </a:r>
          </a:p>
        </p:txBody>
      </p:sp>
      <p:sp>
        <p:nvSpPr>
          <p:cNvPr id="52227" name="Rectangle 3"/>
          <p:cNvSpPr>
            <a:spLocks noGrp="1" noChangeArrowheads="1"/>
          </p:cNvSpPr>
          <p:nvPr>
            <p:ph type="body" idx="1"/>
          </p:nvPr>
        </p:nvSpPr>
        <p:spPr/>
        <p:txBody>
          <a:bodyPr/>
          <a:lstStyle/>
          <a:p>
            <a:r>
              <a:rPr lang="en-GB" sz="2800" b="1" dirty="0">
                <a:solidFill>
                  <a:schemeClr val="tx1"/>
                </a:solidFill>
                <a:cs typeface="Times New Roman" pitchFamily="18" charset="0"/>
              </a:rPr>
              <a:t>Risk Transfer</a:t>
            </a:r>
            <a:r>
              <a:rPr lang="en-GB" dirty="0">
                <a:cs typeface="Times New Roman" pitchFamily="18" charset="0"/>
              </a:rPr>
              <a:t> – </a:t>
            </a:r>
            <a:r>
              <a:rPr lang="en-GB" sz="2400" dirty="0">
                <a:cs typeface="Times New Roman" pitchFamily="18" charset="0"/>
              </a:rPr>
              <a:t>This refers to the legal assignment of the costs of certain potential losses from one party to another. The most common way is by insurance. The third-party accepting the risk should be aware of and agree to accept this obligation.</a:t>
            </a:r>
          </a:p>
          <a:p>
            <a:r>
              <a:rPr lang="en-GB" b="1" dirty="0">
                <a:cs typeface="Times New Roman" pitchFamily="18" charset="0"/>
              </a:rPr>
              <a:t>Risk Retention</a:t>
            </a:r>
            <a:r>
              <a:rPr lang="en-GB" sz="2400" dirty="0">
                <a:cs typeface="Times New Roman" pitchFamily="18" charset="0"/>
              </a:rPr>
              <a:t> – making decision that the risk rating is at an acceptable level or that the cost of the treatment outweighs the benefit. </a:t>
            </a:r>
          </a:p>
          <a:p>
            <a:pPr marL="0" indent="0">
              <a:buNone/>
            </a:pPr>
            <a:r>
              <a:rPr lang="en-GB" sz="2400" dirty="0">
                <a:cs typeface="Times New Roman" pitchFamily="18" charset="0"/>
              </a:rPr>
              <a:t>This option may also be suitable in situations where </a:t>
            </a:r>
            <a:r>
              <a:rPr lang="en-GB" sz="2400" i="1" dirty="0">
                <a:cs typeface="Times New Roman" pitchFamily="18" charset="0"/>
              </a:rPr>
              <a:t>a residual risk </a:t>
            </a:r>
            <a:r>
              <a:rPr lang="en-GB" sz="2400" dirty="0">
                <a:cs typeface="Times New Roman" pitchFamily="18" charset="0"/>
              </a:rPr>
              <a:t>remains after other treatment options have been put in place or </a:t>
            </a:r>
            <a:r>
              <a:rPr lang="en-GB" sz="2400" dirty="0"/>
              <a:t>no treatment option is available.</a:t>
            </a:r>
          </a:p>
          <a:p>
            <a:pPr marL="0" indent="0">
              <a:buNone/>
            </a:pPr>
            <a:r>
              <a:rPr lang="en-GB" sz="2400" dirty="0">
                <a:cs typeface="Times New Roman" pitchFamily="18" charset="0"/>
              </a:rPr>
              <a:t> No further action is taken to treat the risk. However, ongoing monitoring is recommended. Usually occurs in case of frequent but low severity risks.</a:t>
            </a:r>
            <a:endParaRPr lang="en-US" sz="2400" dirty="0">
              <a:cs typeface="Times New Roman" pitchFamily="18" charset="0"/>
            </a:endParaRPr>
          </a:p>
          <a:p>
            <a:endParaRPr lang="en-GB" sz="2400" dirty="0">
              <a:cs typeface="Times New Roman" pitchFamily="18" charset="0"/>
            </a:endParaRPr>
          </a:p>
        </p:txBody>
      </p:sp>
      <p:sp>
        <p:nvSpPr>
          <p:cNvPr id="4" name="Rectangle: Top Corners Rounded 4">
            <a:extLst>
              <a:ext uri="{FF2B5EF4-FFF2-40B4-BE49-F238E27FC236}">
                <a16:creationId xmlns="" xmlns:a16="http://schemas.microsoft.com/office/drawing/2014/main" id="{9D7E6CAE-F33F-44A0-8DF1-70658549192A}"/>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 xmlns:a16="http://schemas.microsoft.com/office/drawing/2014/main" id="{89D121CB-56E8-4CF2-B518-F11B1D47B66D}"/>
              </a:ext>
            </a:extLst>
          </p:cNvPr>
          <p:cNvSpPr txBox="1"/>
          <p:nvPr/>
        </p:nvSpPr>
        <p:spPr>
          <a:xfrm>
            <a:off x="477079" y="5715298"/>
            <a:ext cx="11516140" cy="923330"/>
          </a:xfrm>
          <a:prstGeom prst="rect">
            <a:avLst/>
          </a:prstGeom>
          <a:solidFill>
            <a:schemeClr val="accent1">
              <a:lumMod val="60000"/>
              <a:lumOff val="40000"/>
            </a:schemeClr>
          </a:solidFill>
        </p:spPr>
        <p:txBody>
          <a:bodyPr wrap="square" rtlCol="0">
            <a:spAutoFit/>
          </a:bodyPr>
          <a:lstStyle/>
          <a:p>
            <a:r>
              <a:rPr lang="en-GB" b="1" dirty="0"/>
              <a:t>Residual Risk:</a:t>
            </a:r>
            <a:r>
              <a:rPr lang="en-GB" dirty="0"/>
              <a:t> Residual risk is the risk that remains after we apply controls. It's not always feasible to eliminate all the risks. Instead, we take steps to reduce the risk to an acceptable level. The risk that's left is residual risk.</a:t>
            </a:r>
          </a:p>
          <a:p>
            <a:endParaRPr lang="en-GB" dirty="0"/>
          </a:p>
        </p:txBody>
      </p:sp>
      <p:sp>
        <p:nvSpPr>
          <p:cNvPr id="2" name="Slide Number Placeholder 1">
            <a:extLst>
              <a:ext uri="{FF2B5EF4-FFF2-40B4-BE49-F238E27FC236}">
                <a16:creationId xmlns="" xmlns:a16="http://schemas.microsoft.com/office/drawing/2014/main" id="{3B7DF7D9-B74A-4D04-893D-49C6E82E40AB}"/>
              </a:ext>
            </a:extLst>
          </p:cNvPr>
          <p:cNvSpPr>
            <a:spLocks noGrp="1"/>
          </p:cNvSpPr>
          <p:nvPr>
            <p:ph type="sldNum" sz="quarter" idx="12"/>
          </p:nvPr>
        </p:nvSpPr>
        <p:spPr/>
        <p:txBody>
          <a:bodyPr/>
          <a:lstStyle/>
          <a:p>
            <a:fld id="{E3697556-1052-47FC-8BA6-D4093AA436E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1590971"/>
            <a:ext cx="10515600" cy="5008612"/>
          </a:xfrm>
        </p:spPr>
        <p:txBody>
          <a:bodyPr>
            <a:normAutofit fontScale="92500" lnSpcReduction="20000"/>
          </a:bodyPr>
          <a:lstStyle/>
          <a:p>
            <a:r>
              <a:rPr lang="en-GB" dirty="0"/>
              <a:t>Determine the level of treatment plans required for each risk level. For example, for risks rated as ‘high', a treatment plan must be developed. However for risks rated as ‘low' and ‘very low' that have improvement opportunities, development of a treatment plan may be chosen according to other factors.</a:t>
            </a:r>
          </a:p>
          <a:p>
            <a:r>
              <a:rPr lang="en-GB" dirty="0"/>
              <a:t>For each risk identified in the risk assessment, detail the following:</a:t>
            </a:r>
          </a:p>
          <a:p>
            <a:r>
              <a:rPr lang="en-GB" b="1" dirty="0"/>
              <a:t>Specify the treatment option selected</a:t>
            </a:r>
            <a:r>
              <a:rPr lang="en-GB" dirty="0"/>
              <a:t> - avoid, reduce, share/transfer or accept.</a:t>
            </a:r>
          </a:p>
          <a:p>
            <a:r>
              <a:rPr lang="en-GB" b="1" dirty="0"/>
              <a:t>Document the treatment plan</a:t>
            </a:r>
            <a:r>
              <a:rPr lang="en-GB" dirty="0"/>
              <a:t> - outline the approach to be used to treat the risk. Any relationships with other risks should also be highlighted.</a:t>
            </a:r>
          </a:p>
          <a:p>
            <a:r>
              <a:rPr lang="en-GB" b="1" dirty="0"/>
              <a:t>Assign an owner</a:t>
            </a:r>
            <a:r>
              <a:rPr lang="en-GB" dirty="0"/>
              <a:t> - who is accountable for monitoring and reporting on progress of the treatment plan implementation.</a:t>
            </a:r>
          </a:p>
          <a:p>
            <a:r>
              <a:rPr lang="en-GB" b="1" dirty="0"/>
              <a:t>Specify a target resolution date</a:t>
            </a:r>
            <a:r>
              <a:rPr lang="en-GB" dirty="0"/>
              <a:t> - where risk treatments have long lead times, consider the development of provisional measures. </a:t>
            </a:r>
          </a:p>
          <a:p>
            <a:endParaRPr lang="en-US" dirty="0"/>
          </a:p>
        </p:txBody>
      </p:sp>
      <p:sp>
        <p:nvSpPr>
          <p:cNvPr id="5" name="Title 4">
            <a:extLst>
              <a:ext uri="{FF2B5EF4-FFF2-40B4-BE49-F238E27FC236}">
                <a16:creationId xmlns="" xmlns:a16="http://schemas.microsoft.com/office/drawing/2014/main" id="{0555E838-AA7B-46B9-8C1A-663D2AC3F034}"/>
              </a:ext>
            </a:extLst>
          </p:cNvPr>
          <p:cNvSpPr>
            <a:spLocks noGrp="1"/>
          </p:cNvSpPr>
          <p:nvPr>
            <p:ph type="title"/>
          </p:nvPr>
        </p:nvSpPr>
        <p:spPr>
          <a:xfrm>
            <a:off x="838200" y="960355"/>
            <a:ext cx="10515600" cy="730333"/>
          </a:xfrm>
        </p:spPr>
        <p:txBody>
          <a:bodyPr/>
          <a:lstStyle/>
          <a:p>
            <a:r>
              <a:rPr lang="en-GB" b="1"/>
              <a:t>Develop a risk treatment plan</a:t>
            </a:r>
            <a:endParaRPr lang="en-GB" b="1" dirty="0"/>
          </a:p>
        </p:txBody>
      </p:sp>
      <p:sp>
        <p:nvSpPr>
          <p:cNvPr id="6" name="Rectangle: Top Corners Rounded 4">
            <a:extLst>
              <a:ext uri="{FF2B5EF4-FFF2-40B4-BE49-F238E27FC236}">
                <a16:creationId xmlns="" xmlns:a16="http://schemas.microsoft.com/office/drawing/2014/main" id="{01E82981-5888-4EA2-934C-9FBF9DA5A52E}"/>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8" name="Slide Number Placeholder 7">
            <a:extLst>
              <a:ext uri="{FF2B5EF4-FFF2-40B4-BE49-F238E27FC236}">
                <a16:creationId xmlns="" xmlns:a16="http://schemas.microsoft.com/office/drawing/2014/main" id="{9BE42057-7F53-4A61-AA9C-5A4821ECB3E3}"/>
              </a:ext>
            </a:extLst>
          </p:cNvPr>
          <p:cNvSpPr>
            <a:spLocks noGrp="1"/>
          </p:cNvSpPr>
          <p:nvPr>
            <p:ph type="sldNum" sz="quarter" idx="12"/>
          </p:nvPr>
        </p:nvSpPr>
        <p:spPr/>
        <p:txBody>
          <a:bodyPr/>
          <a:lstStyle/>
          <a:p>
            <a:fld id="{E3697556-1052-47FC-8BA6-D4093AA436E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descr="Image result for risk assessment quotes"/>
          <p:cNvPicPr>
            <a:picLocks noChangeAspect="1" noChangeArrowheads="1"/>
          </p:cNvPicPr>
          <p:nvPr/>
        </p:nvPicPr>
        <p:blipFill>
          <a:blip r:embed="rId2" cstate="print"/>
          <a:srcRect/>
          <a:stretch>
            <a:fillRect/>
          </a:stretch>
        </p:blipFill>
        <p:spPr bwMode="auto">
          <a:xfrm>
            <a:off x="1696992" y="938817"/>
            <a:ext cx="8348345" cy="5276155"/>
          </a:xfrm>
          <a:prstGeom prst="rect">
            <a:avLst/>
          </a:prstGeom>
          <a:noFill/>
        </p:spPr>
      </p:pic>
      <p:sp>
        <p:nvSpPr>
          <p:cNvPr id="4" name="Slide Number Placeholder 3">
            <a:extLst>
              <a:ext uri="{FF2B5EF4-FFF2-40B4-BE49-F238E27FC236}">
                <a16:creationId xmlns="" xmlns:a16="http://schemas.microsoft.com/office/drawing/2014/main" id="{DDEF53AC-A241-4BF2-AEE1-82FA65B19AE2}"/>
              </a:ext>
            </a:extLst>
          </p:cNvPr>
          <p:cNvSpPr>
            <a:spLocks noGrp="1"/>
          </p:cNvSpPr>
          <p:nvPr>
            <p:ph type="sldNum" sz="quarter" idx="12"/>
          </p:nvPr>
        </p:nvSpPr>
        <p:spPr/>
        <p:txBody>
          <a:bodyPr/>
          <a:lstStyle/>
          <a:p>
            <a:fld id="{E3697556-1052-47FC-8BA6-D4093AA436EC}"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 xmlns:a16="http://schemas.microsoft.com/office/drawing/2014/main" id="{911A6C77-6109-4F77-975B-C375615A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7">
            <a:extLst>
              <a:ext uri="{FF2B5EF4-FFF2-40B4-BE49-F238E27FC236}">
                <a16:creationId xmlns="" xmlns:a16="http://schemas.microsoft.com/office/drawing/2014/main" id="{CB343D17-9934-455E-B326-2F39206BA4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29" name="Freeform 44">
              <a:extLst>
                <a:ext uri="{FF2B5EF4-FFF2-40B4-BE49-F238E27FC236}">
                  <a16:creationId xmlns="" xmlns:a16="http://schemas.microsoft.com/office/drawing/2014/main" id="{A8AA2B63-BFCD-40D0-B2D0-CB714D70E2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5">
              <a:extLst>
                <a:ext uri="{FF2B5EF4-FFF2-40B4-BE49-F238E27FC236}">
                  <a16:creationId xmlns="" xmlns:a16="http://schemas.microsoft.com/office/drawing/2014/main" id="{80834EBB-06EA-4C69-AF7A-D5A4E69D8A8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 xmlns:a16="http://schemas.microsoft.com/office/drawing/2014/main" id="{2D314EC1-63E0-43B5-9CD5-F25593B2CA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 xmlns:a16="http://schemas.microsoft.com/office/drawing/2014/main" id="{9577EB7D-16A7-4E05-9105-431E729665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 xmlns:a16="http://schemas.microsoft.com/office/drawing/2014/main" id="{EC1741C3-592F-47B5-93A0-66FC0BB97E4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6822556" cy="1325563"/>
          </a:xfrm>
        </p:spPr>
        <p:txBody>
          <a:bodyPr>
            <a:normAutofit fontScale="90000"/>
          </a:bodyPr>
          <a:lstStyle/>
          <a:p>
            <a:r>
              <a:rPr lang="en-US" sz="2800" dirty="0">
                <a:solidFill>
                  <a:srgbClr val="FFFFFF"/>
                </a:solidFill>
                <a:latin typeface="Aharoni" panose="02010803020104030203" pitchFamily="2" charset="-79"/>
                <a:cs typeface="Aharoni" panose="02010803020104030203" pitchFamily="2" charset="-79"/>
              </a:rPr>
              <a:t/>
            </a:r>
            <a:br>
              <a:rPr lang="en-US" sz="2800" dirty="0">
                <a:solidFill>
                  <a:srgbClr val="FFFFFF"/>
                </a:solidFill>
                <a:latin typeface="Aharoni" panose="02010803020104030203" pitchFamily="2" charset="-79"/>
                <a:cs typeface="Aharoni" panose="02010803020104030203" pitchFamily="2" charset="-79"/>
              </a:rPr>
            </a:br>
            <a:r>
              <a:rPr lang="en-US" sz="107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Risk</a:t>
            </a:r>
            <a:r>
              <a:rPr lang="en-US" sz="2800" dirty="0">
                <a:solidFill>
                  <a:srgbClr val="FFFFFF"/>
                </a:solidFill>
                <a:latin typeface="Aharoni" panose="02010803020104030203" pitchFamily="2" charset="-79"/>
                <a:cs typeface="Aharoni" panose="02010803020104030203" pitchFamily="2" charset="-79"/>
              </a:rPr>
              <a:t/>
            </a:r>
            <a:br>
              <a:rPr lang="en-US" sz="2800" dirty="0">
                <a:solidFill>
                  <a:srgbClr val="FFFFFF"/>
                </a:solidFill>
                <a:latin typeface="Aharoni" panose="02010803020104030203" pitchFamily="2" charset="-79"/>
                <a:cs typeface="Aharoni" panose="02010803020104030203" pitchFamily="2" charset="-79"/>
              </a:rPr>
            </a:br>
            <a:endParaRPr lang="en-US" sz="2800" dirty="0">
              <a:solidFill>
                <a:srgbClr val="FFFFFF"/>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634681" y="2494450"/>
            <a:ext cx="7327470" cy="4133362"/>
          </a:xfrm>
        </p:spPr>
        <p:txBody>
          <a:bodyPr>
            <a:normAutofit/>
          </a:bodyPr>
          <a:lstStyle/>
          <a:p>
            <a:r>
              <a:rPr lang="en-US" dirty="0"/>
              <a:t>Risk is described both </a:t>
            </a:r>
            <a:r>
              <a:rPr lang="en-US" i="1" dirty="0"/>
              <a:t>qualitatively and quantitatively.</a:t>
            </a:r>
          </a:p>
          <a:p>
            <a:r>
              <a:rPr lang="en-US" dirty="0"/>
              <a:t>“ Qualitatively , risk is proportional to both the expected </a:t>
            </a:r>
            <a:r>
              <a:rPr lang="en-US" i="1" u="sng" dirty="0"/>
              <a:t>adverse impact </a:t>
            </a:r>
            <a:r>
              <a:rPr lang="en-US" dirty="0"/>
              <a:t>which may be caused by an event and </a:t>
            </a:r>
            <a:r>
              <a:rPr lang="en-US" i="1" dirty="0"/>
              <a:t>to </a:t>
            </a:r>
            <a:r>
              <a:rPr lang="en-US" i="1" u="sng" dirty="0"/>
              <a:t>the probability </a:t>
            </a:r>
            <a:r>
              <a:rPr lang="en-US" dirty="0"/>
              <a:t>of this event. </a:t>
            </a:r>
          </a:p>
          <a:p>
            <a:r>
              <a:rPr lang="en-US" dirty="0"/>
              <a:t>“ In statistics , risk is often mapped to the probability of some event which is seen as undesirable .”</a:t>
            </a:r>
          </a:p>
        </p:txBody>
      </p:sp>
      <p:sp>
        <p:nvSpPr>
          <p:cNvPr id="6" name="Cloud Callout 5"/>
          <p:cNvSpPr/>
          <p:nvPr/>
        </p:nvSpPr>
        <p:spPr>
          <a:xfrm>
            <a:off x="10419776" y="230188"/>
            <a:ext cx="1332342" cy="304901"/>
          </a:xfrm>
          <a:prstGeom prst="cloud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 xmlns:a16="http://schemas.microsoft.com/office/drawing/2014/main" id="{2D726BF5-A978-4CB3-A9C2-8ACF28453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322" y="2494450"/>
            <a:ext cx="3528968" cy="3528968"/>
          </a:xfrm>
          <a:prstGeom prst="rect">
            <a:avLst/>
          </a:prstGeom>
        </p:spPr>
      </p:pic>
      <p:sp>
        <p:nvSpPr>
          <p:cNvPr id="9" name="Slide Number Placeholder 8">
            <a:extLst>
              <a:ext uri="{FF2B5EF4-FFF2-40B4-BE49-F238E27FC236}">
                <a16:creationId xmlns="" xmlns:a16="http://schemas.microsoft.com/office/drawing/2014/main" id="{95AF8E12-EB65-4AB0-8E45-AE19DBF457A9}"/>
              </a:ext>
            </a:extLst>
          </p:cNvPr>
          <p:cNvSpPr>
            <a:spLocks noGrp="1"/>
          </p:cNvSpPr>
          <p:nvPr>
            <p:ph type="sldNum" sz="quarter" idx="12"/>
          </p:nvPr>
        </p:nvSpPr>
        <p:spPr/>
        <p:txBody>
          <a:bodyPr/>
          <a:lstStyle/>
          <a:p>
            <a:fld id="{E3697556-1052-47FC-8BA6-D4093AA436EC}" type="slidenum">
              <a:rPr lang="en-US" smtClean="0"/>
              <a:pPr/>
              <a:t>4</a:t>
            </a:fld>
            <a:endParaRPr lang="en-US"/>
          </a:p>
        </p:txBody>
      </p:sp>
    </p:spTree>
    <p:extLst>
      <p:ext uri="{BB962C8B-B14F-4D97-AF65-F5344CB8AC3E}">
        <p14:creationId xmlns:p14="http://schemas.microsoft.com/office/powerpoint/2010/main" val="24980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FB60E8C-7224-44A4-87A0-46A1711DD2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528" y="386930"/>
            <a:ext cx="10141799" cy="1300554"/>
          </a:xfrm>
        </p:spPr>
        <p:txBody>
          <a:bodyPr anchor="b">
            <a:normAutofit/>
          </a:bodyPr>
          <a:lstStyle/>
          <a:p>
            <a:r>
              <a:rPr lang="en-GB" sz="4800"/>
              <a:t>Categories of Risk in healthcare</a:t>
            </a:r>
          </a:p>
        </p:txBody>
      </p:sp>
      <p:sp>
        <p:nvSpPr>
          <p:cNvPr id="12" name="Rectangle 11">
            <a:extLst>
              <a:ext uri="{FF2B5EF4-FFF2-40B4-BE49-F238E27FC236}">
                <a16:creationId xmlns="" xmlns:a16="http://schemas.microsoft.com/office/drawing/2014/main" id="{5DA32751-37A2-45C0-BE94-63D375E270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rning">
            <a:extLst>
              <a:ext uri="{FF2B5EF4-FFF2-40B4-BE49-F238E27FC236}">
                <a16:creationId xmlns="" xmlns:a16="http://schemas.microsoft.com/office/drawing/2014/main" id="{97214F12-CF5B-4C77-9709-A1315F858F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53311" y="2524715"/>
            <a:ext cx="3714244" cy="3714244"/>
          </a:xfrm>
          <a:prstGeom prst="rect">
            <a:avLst/>
          </a:prstGeom>
        </p:spPr>
      </p:pic>
      <p:sp>
        <p:nvSpPr>
          <p:cNvPr id="3" name="Content Placeholder 2"/>
          <p:cNvSpPr>
            <a:spLocks noGrp="1"/>
          </p:cNvSpPr>
          <p:nvPr>
            <p:ph idx="1"/>
          </p:nvPr>
        </p:nvSpPr>
        <p:spPr>
          <a:xfrm>
            <a:off x="5666282" y="2338466"/>
            <a:ext cx="5379499" cy="3900493"/>
          </a:xfrm>
        </p:spPr>
        <p:txBody>
          <a:bodyPr anchor="ctr">
            <a:noAutofit/>
          </a:bodyPr>
          <a:lstStyle/>
          <a:p>
            <a:pPr marL="514350" indent="-514350">
              <a:buFont typeface="+mj-lt"/>
              <a:buAutoNum type="arabicPeriod"/>
            </a:pPr>
            <a:r>
              <a:rPr lang="en-GB" sz="3200" b="1" dirty="0"/>
              <a:t> Patient care-related risks </a:t>
            </a:r>
          </a:p>
          <a:p>
            <a:pPr marL="514350" indent="-514350">
              <a:buFont typeface="+mj-lt"/>
              <a:buAutoNum type="arabicPeriod"/>
            </a:pPr>
            <a:r>
              <a:rPr lang="en-GB" sz="3200" b="1" dirty="0"/>
              <a:t> Medical staff-related risks </a:t>
            </a:r>
          </a:p>
          <a:p>
            <a:pPr marL="514350" indent="-514350">
              <a:buFont typeface="+mj-lt"/>
              <a:buAutoNum type="arabicPeriod"/>
            </a:pPr>
            <a:r>
              <a:rPr lang="en-GB" sz="3200" b="1" dirty="0"/>
              <a:t> Employee-related risks </a:t>
            </a:r>
          </a:p>
          <a:p>
            <a:pPr marL="514350" indent="-514350">
              <a:buFont typeface="+mj-lt"/>
              <a:buAutoNum type="arabicPeriod"/>
            </a:pPr>
            <a:r>
              <a:rPr lang="en-GB" sz="3200" b="1" dirty="0"/>
              <a:t> Property-related risks </a:t>
            </a:r>
          </a:p>
          <a:p>
            <a:pPr marL="514350" indent="-514350">
              <a:buFont typeface="+mj-lt"/>
              <a:buAutoNum type="arabicPeriod"/>
            </a:pPr>
            <a:r>
              <a:rPr lang="en-GB" sz="3200" b="1" dirty="0"/>
              <a:t> Organizational risks </a:t>
            </a:r>
          </a:p>
          <a:p>
            <a:pPr marL="514350" indent="-514350">
              <a:buFont typeface="+mj-lt"/>
              <a:buAutoNum type="arabicPeriod"/>
            </a:pPr>
            <a:r>
              <a:rPr lang="en-GB" sz="3200" b="1" dirty="0"/>
              <a:t> Financial risks </a:t>
            </a:r>
          </a:p>
        </p:txBody>
      </p:sp>
      <p:sp>
        <p:nvSpPr>
          <p:cNvPr id="16" name="Rectangle 15">
            <a:extLst>
              <a:ext uri="{FF2B5EF4-FFF2-40B4-BE49-F238E27FC236}">
                <a16:creationId xmlns="" xmlns:a16="http://schemas.microsoft.com/office/drawing/2014/main" id="{5A55FBCD-CD42-40F5-8A1B-3203F9CAEE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 xmlns:a16="http://schemas.microsoft.com/office/drawing/2014/main" id="{9F9D5B6D-BC41-4367-98CB-C33CE59E0BA1}"/>
              </a:ext>
            </a:extLst>
          </p:cNvPr>
          <p:cNvSpPr>
            <a:spLocks noGrp="1"/>
          </p:cNvSpPr>
          <p:nvPr>
            <p:ph type="sldNum" sz="quarter" idx="12"/>
          </p:nvPr>
        </p:nvSpPr>
        <p:spPr/>
        <p:txBody>
          <a:bodyPr/>
          <a:lstStyle/>
          <a:p>
            <a:fld id="{E3697556-1052-47FC-8BA6-D4093AA436EC}" type="slidenum">
              <a:rPr lang="en-US" smtClean="0"/>
              <a:pPr/>
              <a:t>5</a:t>
            </a:fld>
            <a:endParaRPr lang="en-US"/>
          </a:p>
        </p:txBody>
      </p:sp>
    </p:spTree>
    <p:extLst>
      <p:ext uri="{BB962C8B-B14F-4D97-AF65-F5344CB8AC3E}">
        <p14:creationId xmlns:p14="http://schemas.microsoft.com/office/powerpoint/2010/main" val="147350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528" y="365126"/>
            <a:ext cx="10634272" cy="834088"/>
          </a:xfrm>
          <a:solidFill>
            <a:schemeClr val="accent4">
              <a:lumMod val="40000"/>
              <a:lumOff val="60000"/>
            </a:schemeClr>
          </a:solidFill>
        </p:spPr>
        <p:txBody>
          <a:bodyPr/>
          <a:lstStyle/>
          <a:p>
            <a:r>
              <a:rPr lang="en-GB" dirty="0"/>
              <a:t>Patient Care-related Risks</a:t>
            </a:r>
          </a:p>
        </p:txBody>
      </p:sp>
      <p:sp>
        <p:nvSpPr>
          <p:cNvPr id="3" name="Content Placeholder 2"/>
          <p:cNvSpPr>
            <a:spLocks noGrp="1"/>
          </p:cNvSpPr>
          <p:nvPr>
            <p:ph idx="1"/>
          </p:nvPr>
        </p:nvSpPr>
        <p:spPr>
          <a:xfrm>
            <a:off x="719528" y="1394084"/>
            <a:ext cx="10634272" cy="5231567"/>
          </a:xfrm>
          <a:solidFill>
            <a:schemeClr val="accent6">
              <a:lumMod val="60000"/>
              <a:lumOff val="40000"/>
            </a:schemeClr>
          </a:solidFill>
        </p:spPr>
        <p:txBody>
          <a:bodyPr>
            <a:normAutofit lnSpcReduction="10000"/>
          </a:bodyPr>
          <a:lstStyle/>
          <a:p>
            <a:r>
              <a:rPr lang="en-GB" dirty="0"/>
              <a:t>Risk associated with clinical practice – direct patient care and indirect. </a:t>
            </a:r>
          </a:p>
          <a:p>
            <a:r>
              <a:rPr lang="en-GB" b="1" dirty="0">
                <a:solidFill>
                  <a:srgbClr val="FF0000"/>
                </a:solidFill>
              </a:rPr>
              <a:t>Direct association with patient care:</a:t>
            </a:r>
          </a:p>
          <a:p>
            <a:pPr>
              <a:buFont typeface="Wingdings" panose="05000000000000000000" pitchFamily="2" charset="2"/>
              <a:buChar char="v"/>
            </a:pPr>
            <a:r>
              <a:rPr lang="en-GB" dirty="0"/>
              <a:t>Consequences of inappropriate or incorrectly performed medical treatments </a:t>
            </a:r>
          </a:p>
          <a:p>
            <a:pPr>
              <a:buFont typeface="Wingdings" panose="05000000000000000000" pitchFamily="2" charset="2"/>
              <a:buChar char="v"/>
            </a:pPr>
            <a:r>
              <a:rPr lang="en-GB" dirty="0"/>
              <a:t>Confidentiality and appropriate release of information </a:t>
            </a:r>
          </a:p>
          <a:p>
            <a:pPr>
              <a:buFont typeface="Wingdings" panose="05000000000000000000" pitchFamily="2" charset="2"/>
              <a:buChar char="v"/>
            </a:pPr>
            <a:r>
              <a:rPr lang="en-GB" dirty="0"/>
              <a:t>Protection from abuse, neglect and assault </a:t>
            </a:r>
          </a:p>
          <a:p>
            <a:pPr>
              <a:buFont typeface="Wingdings" panose="05000000000000000000" pitchFamily="2" charset="2"/>
              <a:buChar char="v"/>
            </a:pPr>
            <a:r>
              <a:rPr lang="en-GB" dirty="0"/>
              <a:t>Was patient informed of risks? </a:t>
            </a:r>
          </a:p>
          <a:p>
            <a:pPr>
              <a:buFont typeface="Wingdings" panose="05000000000000000000" pitchFamily="2" charset="2"/>
              <a:buChar char="v"/>
            </a:pPr>
            <a:r>
              <a:rPr lang="en-GB" dirty="0"/>
              <a:t>Non-discriminatory (equal) treatment</a:t>
            </a:r>
          </a:p>
          <a:p>
            <a:r>
              <a:rPr lang="en-GB" b="1" dirty="0">
                <a:solidFill>
                  <a:srgbClr val="FF0000"/>
                </a:solidFill>
              </a:rPr>
              <a:t>Indirect patients care </a:t>
            </a:r>
            <a:r>
              <a:rPr lang="en-GB" dirty="0"/>
              <a:t>:</a:t>
            </a:r>
          </a:p>
          <a:p>
            <a:pPr>
              <a:buFont typeface="Wingdings" panose="05000000000000000000" pitchFamily="2" charset="2"/>
              <a:buChar char="v"/>
            </a:pPr>
            <a:r>
              <a:rPr lang="en-GB" dirty="0"/>
              <a:t> security, personal, infection control, management of buildings and the environment.</a:t>
            </a:r>
          </a:p>
          <a:p>
            <a:endParaRPr lang="en-GB" dirty="0"/>
          </a:p>
          <a:p>
            <a:endParaRPr lang="en-GB" dirty="0"/>
          </a:p>
        </p:txBody>
      </p:sp>
      <p:sp>
        <p:nvSpPr>
          <p:cNvPr id="4" name="Slide Number Placeholder 3">
            <a:extLst>
              <a:ext uri="{FF2B5EF4-FFF2-40B4-BE49-F238E27FC236}">
                <a16:creationId xmlns="" xmlns:a16="http://schemas.microsoft.com/office/drawing/2014/main" id="{7E691BB8-DF72-47E9-B8AE-D4F70838149D}"/>
              </a:ext>
            </a:extLst>
          </p:cNvPr>
          <p:cNvSpPr>
            <a:spLocks noGrp="1"/>
          </p:cNvSpPr>
          <p:nvPr>
            <p:ph type="sldNum" sz="quarter" idx="12"/>
          </p:nvPr>
        </p:nvSpPr>
        <p:spPr/>
        <p:txBody>
          <a:bodyPr/>
          <a:lstStyle/>
          <a:p>
            <a:fld id="{E3697556-1052-47FC-8BA6-D4093AA436EC}" type="slidenum">
              <a:rPr lang="en-US" smtClean="0"/>
              <a:pPr/>
              <a:t>6</a:t>
            </a:fld>
            <a:endParaRPr lang="en-US"/>
          </a:p>
        </p:txBody>
      </p:sp>
    </p:spTree>
    <p:extLst>
      <p:ext uri="{BB962C8B-B14F-4D97-AF65-F5344CB8AC3E}">
        <p14:creationId xmlns:p14="http://schemas.microsoft.com/office/powerpoint/2010/main" val="329618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a:solidFill>
            <a:schemeClr val="accent5">
              <a:lumMod val="40000"/>
              <a:lumOff val="60000"/>
            </a:schemeClr>
          </a:solidFill>
          <a:ln>
            <a:solidFill>
              <a:schemeClr val="tx1"/>
            </a:solidFill>
          </a:ln>
        </p:spPr>
        <p:txBody>
          <a:bodyPr/>
          <a:lstStyle/>
          <a:p>
            <a:r>
              <a:rPr lang="en-GB" dirty="0"/>
              <a:t>Medical Staff-related Risks</a:t>
            </a:r>
          </a:p>
        </p:txBody>
      </p:sp>
      <p:sp>
        <p:nvSpPr>
          <p:cNvPr id="3" name="Content Placeholder 2"/>
          <p:cNvSpPr>
            <a:spLocks noGrp="1"/>
          </p:cNvSpPr>
          <p:nvPr>
            <p:ph idx="1"/>
          </p:nvPr>
        </p:nvSpPr>
        <p:spPr>
          <a:xfrm>
            <a:off x="838200" y="1484243"/>
            <a:ext cx="10515600" cy="4692720"/>
          </a:xfrm>
          <a:solidFill>
            <a:schemeClr val="accent4">
              <a:lumMod val="60000"/>
              <a:lumOff val="40000"/>
            </a:schemeClr>
          </a:solidFill>
        </p:spPr>
        <p:txBody>
          <a:bodyPr/>
          <a:lstStyle/>
          <a:p>
            <a:r>
              <a:rPr lang="en-GB" dirty="0"/>
              <a:t>Was the patient properly managed? </a:t>
            </a:r>
          </a:p>
          <a:p>
            <a:r>
              <a:rPr lang="en-GB" dirty="0"/>
              <a:t>Do we have adequately trained staff?</a:t>
            </a:r>
          </a:p>
          <a:p>
            <a:pPr marL="0" indent="0">
              <a:buNone/>
            </a:pPr>
            <a:r>
              <a:rPr lang="en-GB" b="1" dirty="0">
                <a:solidFill>
                  <a:srgbClr val="FF0000"/>
                </a:solidFill>
              </a:rPr>
              <a:t>Medical Staff-related Risks:</a:t>
            </a:r>
          </a:p>
          <a:p>
            <a:pPr>
              <a:buFont typeface="Wingdings" panose="05000000000000000000" pitchFamily="2" charset="2"/>
              <a:buChar char="v"/>
            </a:pPr>
            <a:r>
              <a:rPr lang="en-GB" dirty="0"/>
              <a:t>Occupational safety and health, </a:t>
            </a:r>
          </a:p>
          <a:p>
            <a:pPr>
              <a:buFont typeface="Wingdings" panose="05000000000000000000" pitchFamily="2" charset="2"/>
              <a:buChar char="v"/>
            </a:pPr>
            <a:r>
              <a:rPr lang="en-GB" dirty="0"/>
              <a:t>Working practice,</a:t>
            </a:r>
          </a:p>
          <a:p>
            <a:pPr>
              <a:buFont typeface="Wingdings" panose="05000000000000000000" pitchFamily="2" charset="2"/>
              <a:buChar char="v"/>
            </a:pPr>
            <a:r>
              <a:rPr lang="en-GB" dirty="0"/>
              <a:t>Legislative requirements,</a:t>
            </a:r>
          </a:p>
          <a:p>
            <a:pPr>
              <a:buFont typeface="Wingdings" panose="05000000000000000000" pitchFamily="2" charset="2"/>
              <a:buChar char="v"/>
            </a:pPr>
            <a:r>
              <a:rPr lang="en-GB" dirty="0"/>
              <a:t>Training and education.</a:t>
            </a:r>
          </a:p>
          <a:p>
            <a:endParaRPr lang="en-GB" dirty="0"/>
          </a:p>
        </p:txBody>
      </p:sp>
      <p:sp>
        <p:nvSpPr>
          <p:cNvPr id="4" name="Slide Number Placeholder 3">
            <a:extLst>
              <a:ext uri="{FF2B5EF4-FFF2-40B4-BE49-F238E27FC236}">
                <a16:creationId xmlns="" xmlns:a16="http://schemas.microsoft.com/office/drawing/2014/main" id="{7A0D972E-E6CE-4335-AAE0-24A71ADA0378}"/>
              </a:ext>
            </a:extLst>
          </p:cNvPr>
          <p:cNvSpPr>
            <a:spLocks noGrp="1"/>
          </p:cNvSpPr>
          <p:nvPr>
            <p:ph type="sldNum" sz="quarter" idx="12"/>
          </p:nvPr>
        </p:nvSpPr>
        <p:spPr/>
        <p:txBody>
          <a:bodyPr/>
          <a:lstStyle/>
          <a:p>
            <a:fld id="{E3697556-1052-47FC-8BA6-D4093AA436EC}" type="slidenum">
              <a:rPr lang="en-US" smtClean="0"/>
              <a:pPr/>
              <a:t>7</a:t>
            </a:fld>
            <a:endParaRPr lang="en-US"/>
          </a:p>
        </p:txBody>
      </p:sp>
    </p:spTree>
    <p:extLst>
      <p:ext uri="{BB962C8B-B14F-4D97-AF65-F5344CB8AC3E}">
        <p14:creationId xmlns:p14="http://schemas.microsoft.com/office/powerpoint/2010/main" val="289314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066"/>
          </a:xfrm>
          <a:solidFill>
            <a:schemeClr val="accent6">
              <a:lumMod val="60000"/>
              <a:lumOff val="40000"/>
            </a:schemeClr>
          </a:solidFill>
          <a:ln>
            <a:solidFill>
              <a:schemeClr val="accent6">
                <a:lumMod val="75000"/>
              </a:schemeClr>
            </a:solidFill>
          </a:ln>
        </p:spPr>
        <p:txBody>
          <a:bodyPr/>
          <a:lstStyle/>
          <a:p>
            <a:r>
              <a:rPr lang="en-GB" dirty="0"/>
              <a:t>Employee-related Risks</a:t>
            </a:r>
          </a:p>
        </p:txBody>
      </p:sp>
      <p:sp>
        <p:nvSpPr>
          <p:cNvPr id="3" name="Content Placeholder 2"/>
          <p:cNvSpPr>
            <a:spLocks noGrp="1"/>
          </p:cNvSpPr>
          <p:nvPr>
            <p:ph idx="1"/>
          </p:nvPr>
        </p:nvSpPr>
        <p:spPr>
          <a:xfrm>
            <a:off x="838200" y="1550504"/>
            <a:ext cx="10515600" cy="4626459"/>
          </a:xfrm>
          <a:solidFill>
            <a:schemeClr val="tx2">
              <a:lumMod val="60000"/>
              <a:lumOff val="40000"/>
            </a:schemeClr>
          </a:solidFill>
        </p:spPr>
        <p:txBody>
          <a:bodyPr>
            <a:normAutofit/>
          </a:bodyPr>
          <a:lstStyle/>
          <a:p>
            <a:r>
              <a:rPr lang="en-GB" dirty="0"/>
              <a:t>Maintaining a safe environment </a:t>
            </a:r>
          </a:p>
          <a:p>
            <a:r>
              <a:rPr lang="en-GB" dirty="0"/>
              <a:t>Employee Health Policy </a:t>
            </a:r>
          </a:p>
          <a:p>
            <a:r>
              <a:rPr lang="en-GB" dirty="0"/>
              <a:t>Risk of occupational illness and injury </a:t>
            </a:r>
          </a:p>
          <a:p>
            <a:r>
              <a:rPr lang="en-GB" dirty="0"/>
              <a:t>Provision for the treatment and compensation of workers for work-related illnesses or injuries</a:t>
            </a:r>
          </a:p>
          <a:p>
            <a:endParaRPr lang="en-GB" dirty="0"/>
          </a:p>
        </p:txBody>
      </p:sp>
      <p:sp>
        <p:nvSpPr>
          <p:cNvPr id="4" name="Slide Number Placeholder 3">
            <a:extLst>
              <a:ext uri="{FF2B5EF4-FFF2-40B4-BE49-F238E27FC236}">
                <a16:creationId xmlns="" xmlns:a16="http://schemas.microsoft.com/office/drawing/2014/main" id="{2B3A6CDD-DBAB-499B-A0FD-13F4A49F7223}"/>
              </a:ext>
            </a:extLst>
          </p:cNvPr>
          <p:cNvSpPr>
            <a:spLocks noGrp="1"/>
          </p:cNvSpPr>
          <p:nvPr>
            <p:ph type="sldNum" sz="quarter" idx="12"/>
          </p:nvPr>
        </p:nvSpPr>
        <p:spPr/>
        <p:txBody>
          <a:bodyPr/>
          <a:lstStyle/>
          <a:p>
            <a:fld id="{E3697556-1052-47FC-8BA6-D4093AA436EC}" type="slidenum">
              <a:rPr lang="en-US" smtClean="0"/>
              <a:pPr/>
              <a:t>8</a:t>
            </a:fld>
            <a:endParaRPr lang="en-US"/>
          </a:p>
        </p:txBody>
      </p:sp>
    </p:spTree>
    <p:extLst>
      <p:ext uri="{BB962C8B-B14F-4D97-AF65-F5344CB8AC3E}">
        <p14:creationId xmlns:p14="http://schemas.microsoft.com/office/powerpoint/2010/main" val="5013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365125"/>
            <a:ext cx="10515600" cy="5811838"/>
          </a:xfrm>
          <a:solidFill>
            <a:schemeClr val="accent3">
              <a:lumMod val="60000"/>
              <a:lumOff val="40000"/>
            </a:schemeClr>
          </a:solidFill>
          <a:ln>
            <a:solidFill>
              <a:schemeClr val="tx1">
                <a:lumMod val="65000"/>
                <a:lumOff val="35000"/>
              </a:schemeClr>
            </a:solidFill>
          </a:ln>
        </p:spPr>
        <p:txBody>
          <a:bodyPr/>
          <a:lstStyle/>
          <a:p>
            <a:pPr marL="0" indent="0">
              <a:buNone/>
            </a:pPr>
            <a:r>
              <a:rPr lang="en-GB" b="1" dirty="0">
                <a:solidFill>
                  <a:srgbClr val="FF0000"/>
                </a:solidFill>
              </a:rPr>
              <a:t>Property-related Risks </a:t>
            </a:r>
          </a:p>
          <a:p>
            <a:pPr>
              <a:buFont typeface="Wingdings" panose="05000000000000000000" pitchFamily="2" charset="2"/>
              <a:buChar char="v"/>
            </a:pPr>
            <a:r>
              <a:rPr lang="en-GB" dirty="0"/>
              <a:t> Losses of assets due to fires, floods, etc. </a:t>
            </a:r>
          </a:p>
          <a:p>
            <a:pPr>
              <a:buFont typeface="Wingdings" panose="05000000000000000000" pitchFamily="2" charset="2"/>
              <a:buChar char="v"/>
            </a:pPr>
            <a:r>
              <a:rPr lang="en-GB" dirty="0"/>
              <a:t> Loss or damage of paper and/or electronic records </a:t>
            </a:r>
          </a:p>
          <a:p>
            <a:pPr>
              <a:buFont typeface="Wingdings" panose="05000000000000000000" pitchFamily="2" charset="2"/>
              <a:buChar char="v"/>
            </a:pPr>
            <a:r>
              <a:rPr lang="en-GB" dirty="0"/>
              <a:t> Presence of insurance to protect facility from losses</a:t>
            </a:r>
          </a:p>
          <a:p>
            <a:pPr>
              <a:buFontTx/>
              <a:buChar char="-"/>
            </a:pPr>
            <a:endParaRPr lang="en-GB" dirty="0"/>
          </a:p>
          <a:p>
            <a:pPr>
              <a:buFontTx/>
              <a:buChar char="-"/>
            </a:pPr>
            <a:r>
              <a:rPr lang="en-GB" b="1" dirty="0">
                <a:solidFill>
                  <a:srgbClr val="FF0000"/>
                </a:solidFill>
              </a:rPr>
              <a:t>Organizational risks</a:t>
            </a:r>
          </a:p>
          <a:p>
            <a:pPr>
              <a:buFont typeface="Wingdings" panose="05000000000000000000" pitchFamily="2" charset="2"/>
              <a:buChar char="v"/>
            </a:pPr>
            <a:r>
              <a:rPr lang="en-GB" dirty="0"/>
              <a:t>Claims management,</a:t>
            </a:r>
          </a:p>
          <a:p>
            <a:pPr>
              <a:buFont typeface="Wingdings" panose="05000000000000000000" pitchFamily="2" charset="2"/>
              <a:buChar char="v"/>
            </a:pPr>
            <a:r>
              <a:rPr lang="en-GB" dirty="0"/>
              <a:t>Communication and information technology development.</a:t>
            </a:r>
          </a:p>
          <a:p>
            <a:pPr>
              <a:buFontTx/>
              <a:buChar char="-"/>
            </a:pPr>
            <a:endParaRPr lang="en-GB" dirty="0"/>
          </a:p>
        </p:txBody>
      </p:sp>
      <p:sp>
        <p:nvSpPr>
          <p:cNvPr id="4" name="Slide Number Placeholder 3">
            <a:extLst>
              <a:ext uri="{FF2B5EF4-FFF2-40B4-BE49-F238E27FC236}">
                <a16:creationId xmlns="" xmlns:a16="http://schemas.microsoft.com/office/drawing/2014/main" id="{7F89BE68-6751-4332-85A8-4A4ED2F319A5}"/>
              </a:ext>
            </a:extLst>
          </p:cNvPr>
          <p:cNvSpPr>
            <a:spLocks noGrp="1"/>
          </p:cNvSpPr>
          <p:nvPr>
            <p:ph type="sldNum" sz="quarter" idx="12"/>
          </p:nvPr>
        </p:nvSpPr>
        <p:spPr/>
        <p:txBody>
          <a:bodyPr/>
          <a:lstStyle/>
          <a:p>
            <a:fld id="{E3697556-1052-47FC-8BA6-D4093AA436EC}" type="slidenum">
              <a:rPr lang="en-US" smtClean="0"/>
              <a:pPr/>
              <a:t>9</a:t>
            </a:fld>
            <a:endParaRPr lang="en-US"/>
          </a:p>
        </p:txBody>
      </p:sp>
    </p:spTree>
    <p:extLst>
      <p:ext uri="{BB962C8B-B14F-4D97-AF65-F5344CB8AC3E}">
        <p14:creationId xmlns:p14="http://schemas.microsoft.com/office/powerpoint/2010/main" val="273325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4" ma:contentTypeDescription="Create a new document." ma:contentTypeScope="" ma:versionID="1376dd263283b5e6e7869853a6ee2619">
  <xsd:schema xmlns:xsd="http://www.w3.org/2001/XMLSchema" xmlns:xs="http://www.w3.org/2001/XMLSchema" xmlns:p="http://schemas.microsoft.com/office/2006/metadata/properties" xmlns:ns2="fc516222-088f-486e-bbf3-ebdc6d995d82" targetNamespace="http://schemas.microsoft.com/office/2006/metadata/properties" ma:root="true" ma:fieldsID="7f35b97c066282a6b9081f8e04961c3e" ns2:_="">
    <xsd:import namespace="fc516222-088f-486e-bbf3-ebdc6d995d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6A6E5A-6A53-4D6B-8146-2847EE225743}"/>
</file>

<file path=customXml/itemProps2.xml><?xml version="1.0" encoding="utf-8"?>
<ds:datastoreItem xmlns:ds="http://schemas.openxmlformats.org/officeDocument/2006/customXml" ds:itemID="{6767DB11-5DCA-4E32-B1F2-F4A8B0EB6790}"/>
</file>

<file path=customXml/itemProps3.xml><?xml version="1.0" encoding="utf-8"?>
<ds:datastoreItem xmlns:ds="http://schemas.openxmlformats.org/officeDocument/2006/customXml" ds:itemID="{2AED45BE-3B75-46F4-942E-DC06607B5DCF}"/>
</file>

<file path=docProps/app.xml><?xml version="1.0" encoding="utf-8"?>
<Properties xmlns="http://schemas.openxmlformats.org/officeDocument/2006/extended-properties" xmlns:vt="http://schemas.openxmlformats.org/officeDocument/2006/docPropsVTypes">
  <TotalTime>192</TotalTime>
  <Words>1727</Words>
  <Application>Microsoft Office PowerPoint</Application>
  <PresentationFormat>Widescreen</PresentationFormat>
  <Paragraphs>265</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Arial</vt:lpstr>
      <vt:lpstr>Arial Black</vt:lpstr>
      <vt:lpstr>Calibri</vt:lpstr>
      <vt:lpstr>Calibri Light</vt:lpstr>
      <vt:lpstr>Times New Roman</vt:lpstr>
      <vt:lpstr>Wingdings</vt:lpstr>
      <vt:lpstr>Office Theme</vt:lpstr>
      <vt:lpstr>Risk Management in Healthcare </vt:lpstr>
      <vt:lpstr>First, Do Not Harm</vt:lpstr>
      <vt:lpstr>Definition of Risk?</vt:lpstr>
      <vt:lpstr> Risk </vt:lpstr>
      <vt:lpstr>Categories of Risk in healthcare</vt:lpstr>
      <vt:lpstr>Patient Care-related Risks</vt:lpstr>
      <vt:lpstr>Medical Staff-related Risks</vt:lpstr>
      <vt:lpstr>Employee-related Risks</vt:lpstr>
      <vt:lpstr>PowerPoint Presentation</vt:lpstr>
      <vt:lpstr>Examples of risk in healthcare</vt:lpstr>
      <vt:lpstr> Examples of Projects that Pose risk </vt:lpstr>
      <vt:lpstr>Risk management</vt:lpstr>
      <vt:lpstr>RISK MANAGEMENT STEPS</vt:lpstr>
      <vt:lpstr>PowerPoint Presentation</vt:lpstr>
      <vt:lpstr>PowerPoint Presentation</vt:lpstr>
      <vt:lpstr>PowerPoint Presentation</vt:lpstr>
      <vt:lpstr>PowerPoint Presentation</vt:lpstr>
      <vt:lpstr>           Sources of risk identification</vt:lpstr>
      <vt:lpstr>PowerPoint Presentation</vt:lpstr>
      <vt:lpstr>who is exposed to the harm?</vt:lpstr>
      <vt:lpstr>PowerPoint Presentation</vt:lpstr>
      <vt:lpstr>Root Cause Analysis</vt:lpstr>
      <vt:lpstr>RCA example:</vt:lpstr>
      <vt:lpstr>PowerPoint Presentation</vt:lpstr>
      <vt:lpstr>PowerPoint Presentation</vt:lpstr>
      <vt:lpstr>Risk Assessment</vt:lpstr>
      <vt:lpstr>Example</vt:lpstr>
      <vt:lpstr>PowerPoint Presentation</vt:lpstr>
      <vt:lpstr>Categories</vt:lpstr>
      <vt:lpstr>Likelihood                     Risk score (R) = Likelihood (L)  × Severity of impact (S) </vt:lpstr>
      <vt:lpstr>Severity of impact (S)   Risk score (R) = Likelihood (L)  × Severity of impact (S) </vt:lpstr>
      <vt:lpstr>Risk Impact Areas</vt:lpstr>
      <vt:lpstr>Examples of impact severity </vt:lpstr>
      <vt:lpstr>Risk Assessment matrix       Risk score (R) = Likelihood (L)  × Severity of impact (S) </vt:lpstr>
      <vt:lpstr>PowerPoint Presentation</vt:lpstr>
      <vt:lpstr>Controlling Risk</vt:lpstr>
      <vt:lpstr>Controlling Risk</vt:lpstr>
      <vt:lpstr>Develop a risk treatment plan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Risk Management</dc:title>
  <dc:creator>Judah, Hassan</dc:creator>
  <cp:lastModifiedBy>israa rawashdeh</cp:lastModifiedBy>
  <cp:revision>23</cp:revision>
  <dcterms:created xsi:type="dcterms:W3CDTF">2020-03-28T13:12:53Z</dcterms:created>
  <dcterms:modified xsi:type="dcterms:W3CDTF">2022-05-23T22:43:21Z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