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6" r:id="rId3"/>
    <p:sldId id="266" r:id="rId4"/>
    <p:sldId id="337" r:id="rId5"/>
    <p:sldId id="324" r:id="rId6"/>
    <p:sldId id="333" r:id="rId7"/>
    <p:sldId id="334" r:id="rId8"/>
    <p:sldId id="352" r:id="rId9"/>
    <p:sldId id="335" r:id="rId10"/>
    <p:sldId id="338" r:id="rId11"/>
    <p:sldId id="339" r:id="rId12"/>
    <p:sldId id="267" r:id="rId13"/>
    <p:sldId id="355" r:id="rId14"/>
    <p:sldId id="268" r:id="rId15"/>
    <p:sldId id="340" r:id="rId16"/>
    <p:sldId id="345" r:id="rId17"/>
    <p:sldId id="341" r:id="rId18"/>
    <p:sldId id="344" r:id="rId19"/>
    <p:sldId id="356" r:id="rId20"/>
    <p:sldId id="278" r:id="rId21"/>
    <p:sldId id="347" r:id="rId22"/>
    <p:sldId id="348" r:id="rId23"/>
    <p:sldId id="346" r:id="rId24"/>
    <p:sldId id="349" r:id="rId25"/>
    <p:sldId id="357" r:id="rId26"/>
    <p:sldId id="358" r:id="rId27"/>
    <p:sldId id="350" r:id="rId28"/>
    <p:sldId id="280" r:id="rId29"/>
    <p:sldId id="351" r:id="rId30"/>
    <p:sldId id="308" r:id="rId31"/>
    <p:sldId id="283" r:id="rId32"/>
    <p:sldId id="33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A2201-096D-4B3D-8C07-2DB8472CFB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3BAB76-6B6F-4922-BDF5-2D6E98CD5DF3}">
      <dgm:prSet phldrT="[Text]"/>
      <dgm:spPr/>
      <dgm:t>
        <a:bodyPr/>
        <a:lstStyle/>
        <a:p>
          <a:r>
            <a:rPr lang="en-GB" dirty="0" smtClean="0"/>
            <a:t>Complications</a:t>
          </a:r>
          <a:endParaRPr lang="en-GB" dirty="0"/>
        </a:p>
      </dgm:t>
    </dgm:pt>
    <dgm:pt modelId="{5C5F4750-4623-4BBC-9C97-8BBE6181FABB}" type="parTrans" cxnId="{8DD8DE54-EBFC-4893-9AAA-17ACF45BC3D1}">
      <dgm:prSet/>
      <dgm:spPr/>
      <dgm:t>
        <a:bodyPr/>
        <a:lstStyle/>
        <a:p>
          <a:endParaRPr lang="en-GB"/>
        </a:p>
      </dgm:t>
    </dgm:pt>
    <dgm:pt modelId="{CA61C9E9-5A5A-466F-A1E8-46DCEC0A5B0A}" type="sibTrans" cxnId="{8DD8DE54-EBFC-4893-9AAA-17ACF45BC3D1}">
      <dgm:prSet/>
      <dgm:spPr/>
      <dgm:t>
        <a:bodyPr/>
        <a:lstStyle/>
        <a:p>
          <a:endParaRPr lang="en-GB"/>
        </a:p>
      </dgm:t>
    </dgm:pt>
    <dgm:pt modelId="{56F05984-CF96-4C18-95D9-30D0623DC5F6}">
      <dgm:prSet phldrT="[Text]"/>
      <dgm:spPr/>
      <dgm:t>
        <a:bodyPr/>
        <a:lstStyle/>
        <a:p>
          <a:r>
            <a:rPr lang="en-GB" dirty="0" smtClean="0"/>
            <a:t>Acute Complications</a:t>
          </a:r>
          <a:endParaRPr lang="en-GB" dirty="0"/>
        </a:p>
      </dgm:t>
    </dgm:pt>
    <dgm:pt modelId="{318A1A4C-D52E-4419-A9A1-DACBBB4E4DC5}" type="parTrans" cxnId="{F5B75E1B-58B5-44EF-BA61-61AD78694C92}">
      <dgm:prSet/>
      <dgm:spPr/>
      <dgm:t>
        <a:bodyPr/>
        <a:lstStyle/>
        <a:p>
          <a:endParaRPr lang="en-GB"/>
        </a:p>
      </dgm:t>
    </dgm:pt>
    <dgm:pt modelId="{FC89EDDE-AF32-49D2-8315-00944D0CF41D}" type="sibTrans" cxnId="{F5B75E1B-58B5-44EF-BA61-61AD78694C92}">
      <dgm:prSet/>
      <dgm:spPr/>
      <dgm:t>
        <a:bodyPr/>
        <a:lstStyle/>
        <a:p>
          <a:endParaRPr lang="en-GB"/>
        </a:p>
      </dgm:t>
    </dgm:pt>
    <dgm:pt modelId="{DAB5049A-5C5A-4409-A8CE-232C84F62AE8}">
      <dgm:prSet phldrT="[Text]"/>
      <dgm:spPr/>
      <dgm:t>
        <a:bodyPr/>
        <a:lstStyle/>
        <a:p>
          <a:r>
            <a:rPr lang="en-GB" dirty="0" smtClean="0"/>
            <a:t>Chronic Complications</a:t>
          </a:r>
          <a:endParaRPr lang="en-GB" dirty="0"/>
        </a:p>
      </dgm:t>
    </dgm:pt>
    <dgm:pt modelId="{2DC26600-6961-4E98-8F5B-A280B26C0149}" type="parTrans" cxnId="{1B3B8177-A93D-4C4A-9163-F5917F0854BF}">
      <dgm:prSet/>
      <dgm:spPr/>
      <dgm:t>
        <a:bodyPr/>
        <a:lstStyle/>
        <a:p>
          <a:endParaRPr lang="en-GB"/>
        </a:p>
      </dgm:t>
    </dgm:pt>
    <dgm:pt modelId="{2414BB3A-B9B4-487B-AE77-D5BF141A7EC5}" type="sibTrans" cxnId="{1B3B8177-A93D-4C4A-9163-F5917F0854BF}">
      <dgm:prSet/>
      <dgm:spPr/>
      <dgm:t>
        <a:bodyPr/>
        <a:lstStyle/>
        <a:p>
          <a:endParaRPr lang="en-GB"/>
        </a:p>
      </dgm:t>
    </dgm:pt>
    <dgm:pt modelId="{E526EB7C-1671-4372-8769-EB6B5DCD8A06}" type="pres">
      <dgm:prSet presAssocID="{80BA2201-096D-4B3D-8C07-2DB8472CF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3DCDFB-C278-47A3-9375-97262C8923F5}" type="pres">
      <dgm:prSet presAssocID="{833BAB76-6B6F-4922-BDF5-2D6E98CD5DF3}" presName="root1" presStyleCnt="0"/>
      <dgm:spPr/>
    </dgm:pt>
    <dgm:pt modelId="{F6A99B1E-7DFD-4368-8A86-0F80655284C0}" type="pres">
      <dgm:prSet presAssocID="{833BAB76-6B6F-4922-BDF5-2D6E98CD5D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E543C3-12DF-41D7-839A-50FDE9E095FD}" type="pres">
      <dgm:prSet presAssocID="{833BAB76-6B6F-4922-BDF5-2D6E98CD5DF3}" presName="level2hierChild" presStyleCnt="0"/>
      <dgm:spPr/>
    </dgm:pt>
    <dgm:pt modelId="{D702C506-2B55-4D10-AF40-E164C08EC38D}" type="pres">
      <dgm:prSet presAssocID="{318A1A4C-D52E-4419-A9A1-DACBBB4E4DC5}" presName="conn2-1" presStyleLbl="parChTrans1D2" presStyleIdx="0" presStyleCnt="2"/>
      <dgm:spPr/>
    </dgm:pt>
    <dgm:pt modelId="{0165BB05-BA86-427C-B996-154D02237859}" type="pres">
      <dgm:prSet presAssocID="{318A1A4C-D52E-4419-A9A1-DACBBB4E4DC5}" presName="connTx" presStyleLbl="parChTrans1D2" presStyleIdx="0" presStyleCnt="2"/>
      <dgm:spPr/>
    </dgm:pt>
    <dgm:pt modelId="{41479831-1504-42B0-8CC6-D99873E39097}" type="pres">
      <dgm:prSet presAssocID="{56F05984-CF96-4C18-95D9-30D0623DC5F6}" presName="root2" presStyleCnt="0"/>
      <dgm:spPr/>
    </dgm:pt>
    <dgm:pt modelId="{4385A426-129E-497B-B682-39AE342905CA}" type="pres">
      <dgm:prSet presAssocID="{56F05984-CF96-4C18-95D9-30D0623DC5F6}" presName="LevelTwoTextNode" presStyleLbl="node2" presStyleIdx="0" presStyleCnt="2">
        <dgm:presLayoutVars>
          <dgm:chPref val="3"/>
        </dgm:presLayoutVars>
      </dgm:prSet>
      <dgm:spPr/>
    </dgm:pt>
    <dgm:pt modelId="{BAF04400-8CCE-45E1-9053-947B26ECAE02}" type="pres">
      <dgm:prSet presAssocID="{56F05984-CF96-4C18-95D9-30D0623DC5F6}" presName="level3hierChild" presStyleCnt="0"/>
      <dgm:spPr/>
    </dgm:pt>
    <dgm:pt modelId="{F2874C45-75C7-46DE-944D-911D670C8B3B}" type="pres">
      <dgm:prSet presAssocID="{2DC26600-6961-4E98-8F5B-A280B26C0149}" presName="conn2-1" presStyleLbl="parChTrans1D2" presStyleIdx="1" presStyleCnt="2"/>
      <dgm:spPr/>
    </dgm:pt>
    <dgm:pt modelId="{ECD276A1-C6EB-4B4C-AD26-D17376940770}" type="pres">
      <dgm:prSet presAssocID="{2DC26600-6961-4E98-8F5B-A280B26C0149}" presName="connTx" presStyleLbl="parChTrans1D2" presStyleIdx="1" presStyleCnt="2"/>
      <dgm:spPr/>
    </dgm:pt>
    <dgm:pt modelId="{51E32225-864B-416E-80DD-32C0661E22A0}" type="pres">
      <dgm:prSet presAssocID="{DAB5049A-5C5A-4409-A8CE-232C84F62AE8}" presName="root2" presStyleCnt="0"/>
      <dgm:spPr/>
    </dgm:pt>
    <dgm:pt modelId="{B22CA469-904F-4435-B74B-31784273D529}" type="pres">
      <dgm:prSet presAssocID="{DAB5049A-5C5A-4409-A8CE-232C84F62AE8}" presName="LevelTwoTextNode" presStyleLbl="node2" presStyleIdx="1" presStyleCnt="2">
        <dgm:presLayoutVars>
          <dgm:chPref val="3"/>
        </dgm:presLayoutVars>
      </dgm:prSet>
      <dgm:spPr/>
    </dgm:pt>
    <dgm:pt modelId="{BD81B755-2FAF-4F8D-A486-A2CFA7D0F18B}" type="pres">
      <dgm:prSet presAssocID="{DAB5049A-5C5A-4409-A8CE-232C84F62AE8}" presName="level3hierChild" presStyleCnt="0"/>
      <dgm:spPr/>
    </dgm:pt>
  </dgm:ptLst>
  <dgm:cxnLst>
    <dgm:cxn modelId="{0A16D041-10D9-447F-8F68-F7E6CAEE41B8}" type="presOf" srcId="{80BA2201-096D-4B3D-8C07-2DB8472CFB9B}" destId="{E526EB7C-1671-4372-8769-EB6B5DCD8A06}" srcOrd="0" destOrd="0" presId="urn:microsoft.com/office/officeart/2008/layout/HorizontalMultiLevelHierarchy"/>
    <dgm:cxn modelId="{8340A331-557C-4F59-9D7A-DC19115F53DE}" type="presOf" srcId="{318A1A4C-D52E-4419-A9A1-DACBBB4E4DC5}" destId="{0165BB05-BA86-427C-B996-154D02237859}" srcOrd="1" destOrd="0" presId="urn:microsoft.com/office/officeart/2008/layout/HorizontalMultiLevelHierarchy"/>
    <dgm:cxn modelId="{1B3B8177-A93D-4C4A-9163-F5917F0854BF}" srcId="{833BAB76-6B6F-4922-BDF5-2D6E98CD5DF3}" destId="{DAB5049A-5C5A-4409-A8CE-232C84F62AE8}" srcOrd="1" destOrd="0" parTransId="{2DC26600-6961-4E98-8F5B-A280B26C0149}" sibTransId="{2414BB3A-B9B4-487B-AE77-D5BF141A7EC5}"/>
    <dgm:cxn modelId="{0463FD99-9DF1-4CFC-BA86-8E617AE7CA54}" type="presOf" srcId="{56F05984-CF96-4C18-95D9-30D0623DC5F6}" destId="{4385A426-129E-497B-B682-39AE342905CA}" srcOrd="0" destOrd="0" presId="urn:microsoft.com/office/officeart/2008/layout/HorizontalMultiLevelHierarchy"/>
    <dgm:cxn modelId="{87080DB9-DA32-4A41-B57D-3FBF96B0FC09}" type="presOf" srcId="{833BAB76-6B6F-4922-BDF5-2D6E98CD5DF3}" destId="{F6A99B1E-7DFD-4368-8A86-0F80655284C0}" srcOrd="0" destOrd="0" presId="urn:microsoft.com/office/officeart/2008/layout/HorizontalMultiLevelHierarchy"/>
    <dgm:cxn modelId="{2C1CDEB7-12EA-4711-9B6B-96AC87A0368F}" type="presOf" srcId="{DAB5049A-5C5A-4409-A8CE-232C84F62AE8}" destId="{B22CA469-904F-4435-B74B-31784273D529}" srcOrd="0" destOrd="0" presId="urn:microsoft.com/office/officeart/2008/layout/HorizontalMultiLevelHierarchy"/>
    <dgm:cxn modelId="{8DD8DE54-EBFC-4893-9AAA-17ACF45BC3D1}" srcId="{80BA2201-096D-4B3D-8C07-2DB8472CFB9B}" destId="{833BAB76-6B6F-4922-BDF5-2D6E98CD5DF3}" srcOrd="0" destOrd="0" parTransId="{5C5F4750-4623-4BBC-9C97-8BBE6181FABB}" sibTransId="{CA61C9E9-5A5A-466F-A1E8-46DCEC0A5B0A}"/>
    <dgm:cxn modelId="{85853F4E-3FBD-4D9B-9DA9-DF6F88BFEEB6}" type="presOf" srcId="{318A1A4C-D52E-4419-A9A1-DACBBB4E4DC5}" destId="{D702C506-2B55-4D10-AF40-E164C08EC38D}" srcOrd="0" destOrd="0" presId="urn:microsoft.com/office/officeart/2008/layout/HorizontalMultiLevelHierarchy"/>
    <dgm:cxn modelId="{F5B75E1B-58B5-44EF-BA61-61AD78694C92}" srcId="{833BAB76-6B6F-4922-BDF5-2D6E98CD5DF3}" destId="{56F05984-CF96-4C18-95D9-30D0623DC5F6}" srcOrd="0" destOrd="0" parTransId="{318A1A4C-D52E-4419-A9A1-DACBBB4E4DC5}" sibTransId="{FC89EDDE-AF32-49D2-8315-00944D0CF41D}"/>
    <dgm:cxn modelId="{931E8B22-AB4D-4461-A4FA-FF6956246640}" type="presOf" srcId="{2DC26600-6961-4E98-8F5B-A280B26C0149}" destId="{F2874C45-75C7-46DE-944D-911D670C8B3B}" srcOrd="0" destOrd="0" presId="urn:microsoft.com/office/officeart/2008/layout/HorizontalMultiLevelHierarchy"/>
    <dgm:cxn modelId="{116175E7-F46B-46F0-AC35-DA36331AC03B}" type="presOf" srcId="{2DC26600-6961-4E98-8F5B-A280B26C0149}" destId="{ECD276A1-C6EB-4B4C-AD26-D17376940770}" srcOrd="1" destOrd="0" presId="urn:microsoft.com/office/officeart/2008/layout/HorizontalMultiLevelHierarchy"/>
    <dgm:cxn modelId="{8A9CB6DC-23B5-4474-AA9E-21E2E245487A}" type="presParOf" srcId="{E526EB7C-1671-4372-8769-EB6B5DCD8A06}" destId="{0D3DCDFB-C278-47A3-9375-97262C8923F5}" srcOrd="0" destOrd="0" presId="urn:microsoft.com/office/officeart/2008/layout/HorizontalMultiLevelHierarchy"/>
    <dgm:cxn modelId="{97F676E5-9EDF-4058-82C0-390382D271A8}" type="presParOf" srcId="{0D3DCDFB-C278-47A3-9375-97262C8923F5}" destId="{F6A99B1E-7DFD-4368-8A86-0F80655284C0}" srcOrd="0" destOrd="0" presId="urn:microsoft.com/office/officeart/2008/layout/HorizontalMultiLevelHierarchy"/>
    <dgm:cxn modelId="{E07BD64C-C45A-4474-932D-BE395D4BB7A7}" type="presParOf" srcId="{0D3DCDFB-C278-47A3-9375-97262C8923F5}" destId="{33E543C3-12DF-41D7-839A-50FDE9E095FD}" srcOrd="1" destOrd="0" presId="urn:microsoft.com/office/officeart/2008/layout/HorizontalMultiLevelHierarchy"/>
    <dgm:cxn modelId="{3E3C1073-0574-4F94-9F49-46724A5BCB63}" type="presParOf" srcId="{33E543C3-12DF-41D7-839A-50FDE9E095FD}" destId="{D702C506-2B55-4D10-AF40-E164C08EC38D}" srcOrd="0" destOrd="0" presId="urn:microsoft.com/office/officeart/2008/layout/HorizontalMultiLevelHierarchy"/>
    <dgm:cxn modelId="{475821E5-D5E4-46A7-8416-793A60F730D5}" type="presParOf" srcId="{D702C506-2B55-4D10-AF40-E164C08EC38D}" destId="{0165BB05-BA86-427C-B996-154D02237859}" srcOrd="0" destOrd="0" presId="urn:microsoft.com/office/officeart/2008/layout/HorizontalMultiLevelHierarchy"/>
    <dgm:cxn modelId="{4B7BCF11-BA95-4090-9E0E-E036FE4B56C8}" type="presParOf" srcId="{33E543C3-12DF-41D7-839A-50FDE9E095FD}" destId="{41479831-1504-42B0-8CC6-D99873E39097}" srcOrd="1" destOrd="0" presId="urn:microsoft.com/office/officeart/2008/layout/HorizontalMultiLevelHierarchy"/>
    <dgm:cxn modelId="{68E7F446-D2CD-4C32-8212-9029C2BAE12F}" type="presParOf" srcId="{41479831-1504-42B0-8CC6-D99873E39097}" destId="{4385A426-129E-497B-B682-39AE342905CA}" srcOrd="0" destOrd="0" presId="urn:microsoft.com/office/officeart/2008/layout/HorizontalMultiLevelHierarchy"/>
    <dgm:cxn modelId="{36AC7C49-F568-4ED2-92D9-206CCC5C8228}" type="presParOf" srcId="{41479831-1504-42B0-8CC6-D99873E39097}" destId="{BAF04400-8CCE-45E1-9053-947B26ECAE02}" srcOrd="1" destOrd="0" presId="urn:microsoft.com/office/officeart/2008/layout/HorizontalMultiLevelHierarchy"/>
    <dgm:cxn modelId="{2BDBA2CF-1412-4C47-85AB-DB8A542C0BD6}" type="presParOf" srcId="{33E543C3-12DF-41D7-839A-50FDE9E095FD}" destId="{F2874C45-75C7-46DE-944D-911D670C8B3B}" srcOrd="2" destOrd="0" presId="urn:microsoft.com/office/officeart/2008/layout/HorizontalMultiLevelHierarchy"/>
    <dgm:cxn modelId="{BE2C26EA-69B4-47BB-88E6-B89E4D201087}" type="presParOf" srcId="{F2874C45-75C7-46DE-944D-911D670C8B3B}" destId="{ECD276A1-C6EB-4B4C-AD26-D17376940770}" srcOrd="0" destOrd="0" presId="urn:microsoft.com/office/officeart/2008/layout/HorizontalMultiLevelHierarchy"/>
    <dgm:cxn modelId="{EFEF13E9-8A3D-403C-B54A-ED052765B839}" type="presParOf" srcId="{33E543C3-12DF-41D7-839A-50FDE9E095FD}" destId="{51E32225-864B-416E-80DD-32C0661E22A0}" srcOrd="3" destOrd="0" presId="urn:microsoft.com/office/officeart/2008/layout/HorizontalMultiLevelHierarchy"/>
    <dgm:cxn modelId="{45E76CFF-B941-4DC2-953E-0F853A0FB367}" type="presParOf" srcId="{51E32225-864B-416E-80DD-32C0661E22A0}" destId="{B22CA469-904F-4435-B74B-31784273D529}" srcOrd="0" destOrd="0" presId="urn:microsoft.com/office/officeart/2008/layout/HorizontalMultiLevelHierarchy"/>
    <dgm:cxn modelId="{8588FDC1-9661-49FB-A340-C1F8D4E1406C}" type="presParOf" srcId="{51E32225-864B-416E-80DD-32C0661E22A0}" destId="{BD81B755-2FAF-4F8D-A486-A2CFA7D0F1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4C45-75C7-46DE-944D-911D670C8B3B}">
      <dsp:nvSpPr>
        <dsp:cNvPr id="0" name=""/>
        <dsp:cNvSpPr/>
      </dsp:nvSpPr>
      <dsp:spPr>
        <a:xfrm>
          <a:off x="2852418" y="2262981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537458"/>
              </a:lnTo>
              <a:lnTo>
                <a:pt x="564116" y="537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14997" y="2512231"/>
        <a:ext cx="38957" cy="38957"/>
      </dsp:txXfrm>
    </dsp:sp>
    <dsp:sp modelId="{D702C506-2B55-4D10-AF40-E164C08EC38D}">
      <dsp:nvSpPr>
        <dsp:cNvPr id="0" name=""/>
        <dsp:cNvSpPr/>
      </dsp:nvSpPr>
      <dsp:spPr>
        <a:xfrm>
          <a:off x="2852418" y="1725523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282058" y="537458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114997" y="1974773"/>
        <a:ext cx="38957" cy="38957"/>
      </dsp:txXfrm>
    </dsp:sp>
    <dsp:sp modelId="{F6A99B1E-7DFD-4368-8A86-0F80655284C0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 smtClean="0"/>
            <a:t>Complications</a:t>
          </a:r>
          <a:endParaRPr lang="en-GB" sz="5600" kern="1200" dirty="0"/>
        </a:p>
      </dsp:txBody>
      <dsp:txXfrm>
        <a:off x="159470" y="1833015"/>
        <a:ext cx="4525963" cy="859932"/>
      </dsp:txXfrm>
    </dsp:sp>
    <dsp:sp modelId="{4385A426-129E-497B-B682-39AE342905CA}">
      <dsp:nvSpPr>
        <dsp:cNvPr id="0" name=""/>
        <dsp:cNvSpPr/>
      </dsp:nvSpPr>
      <dsp:spPr>
        <a:xfrm>
          <a:off x="3416534" y="1295556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Acute Complications</a:t>
          </a:r>
          <a:endParaRPr lang="en-GB" sz="2900" kern="1200" dirty="0"/>
        </a:p>
      </dsp:txBody>
      <dsp:txXfrm>
        <a:off x="3416534" y="1295556"/>
        <a:ext cx="2820580" cy="859932"/>
      </dsp:txXfrm>
    </dsp:sp>
    <dsp:sp modelId="{B22CA469-904F-4435-B74B-31784273D529}">
      <dsp:nvSpPr>
        <dsp:cNvPr id="0" name=""/>
        <dsp:cNvSpPr/>
      </dsp:nvSpPr>
      <dsp:spPr>
        <a:xfrm>
          <a:off x="3416534" y="2370473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Chronic Complications</a:t>
          </a:r>
          <a:endParaRPr lang="en-GB" sz="2900" kern="1200" dirty="0"/>
        </a:p>
      </dsp:txBody>
      <dsp:txXfrm>
        <a:off x="3416534" y="2370473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0590-537A-495A-82AF-796D0A1213E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77020-9C4F-4140-A53B-3DB82700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87D9CA33-C18B-4627-8F14-402024FEBC29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rgbClr val="FFFFFF"/>
                </a:solidFill>
              </a:rPr>
              <a:t>Fasting plasma glucose, the 2 hour plasma glucose after a 75-g oral glucose tolerance test, and A1C are equally appropriate diagnostic tests for diabetes. </a:t>
            </a:r>
            <a:endParaRPr lang="en-US" sz="1200" b="0" dirty="0">
              <a:solidFill>
                <a:srgbClr val="FFFFFF"/>
              </a:solidFill>
            </a:endParaRPr>
          </a:p>
          <a:p>
            <a:endParaRPr lang="en-US" dirty="0"/>
          </a:p>
          <a:p>
            <a:r>
              <a:rPr lang="en-US" dirty="0"/>
              <a:t>These diagnostic criteria are: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Fasting plasma glucose (FPG) ≥126 mg/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</a:t>
            </a:r>
            <a:r>
              <a:rPr lang="en-US" i="1" dirty="0"/>
              <a:t>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2-hour plasma glucose ≥200 mg/</a:t>
            </a:r>
            <a:r>
              <a:rPr lang="en-US" dirty="0" err="1"/>
              <a:t>dL</a:t>
            </a:r>
            <a:r>
              <a:rPr lang="en-US" dirty="0"/>
              <a:t> during an OGTT</a:t>
            </a:r>
          </a:p>
          <a:p>
            <a:pPr lvl="1"/>
            <a:endParaRPr lang="en-US" dirty="0"/>
          </a:p>
          <a:p>
            <a:pPr lvl="2" eaLnBrk="1" hangingPunct="1"/>
            <a:r>
              <a:rPr lang="en-US" dirty="0"/>
              <a:t>OR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A1C ≥6.5%</a:t>
            </a:r>
          </a:p>
          <a:p>
            <a:endParaRPr lang="en-US" dirty="0"/>
          </a:p>
          <a:p>
            <a:r>
              <a:rPr lang="en-US" dirty="0"/>
              <a:t>Or in a patient with classic symptoms of hyperglycemia a random plasma glucose ≥ 200 can also be used. </a:t>
            </a:r>
          </a:p>
          <a:p>
            <a:endParaRPr lang="en-US" dirty="0"/>
          </a:p>
          <a:p>
            <a:r>
              <a:rPr lang="en-US" sz="1200" b="0" dirty="0">
                <a:solidFill>
                  <a:srgbClr val="FFFFFF"/>
                </a:solidFill>
              </a:rPr>
              <a:t>In the absence of unequivocal hyperglycemia, the result should be confirmed by repeat testing.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[SLIDE]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7341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4EC98DC-F7DA-4026-8A58-1E22A6DF6C30}" type="slidenum">
              <a:rPr lang="en-US" sz="900"/>
              <a:pPr algn="r"/>
              <a:t>22</a:t>
            </a:fld>
            <a:endParaRPr lang="en-US" sz="900"/>
          </a:p>
        </p:txBody>
      </p:sp>
      <p:sp>
        <p:nvSpPr>
          <p:cNvPr id="273413" name="TextBox 4"/>
          <p:cNvSpPr txBox="1">
            <a:spLocks noChangeArrowheads="1"/>
          </p:cNvSpPr>
          <p:nvPr/>
        </p:nvSpPr>
        <p:spPr bwMode="auto">
          <a:xfrm>
            <a:off x="686421" y="8495988"/>
            <a:ext cx="5485158" cy="5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>
            <a:spAutoFit/>
          </a:bodyPr>
          <a:lstStyle>
            <a:lvl1pPr marL="111125" indent="-111125"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589"/>
              </a:spcBef>
            </a:pPr>
            <a:r>
              <a:rPr lang="en-US" sz="900" b="1"/>
              <a:t>Reference</a:t>
            </a:r>
          </a:p>
          <a:p>
            <a:r>
              <a:rPr lang="en-US" sz="900"/>
              <a:t>American Diabetes Association. Standards of medical care in diabetes—2014. Diabetes Car</a:t>
            </a:r>
            <a:r>
              <a:rPr lang="en-US" sz="900" i="1"/>
              <a:t>e</a:t>
            </a:r>
            <a:r>
              <a:rPr lang="en-US" sz="900"/>
              <a:t> 2014;37(suppl 1):S15; Table 2</a:t>
            </a:r>
          </a:p>
        </p:txBody>
      </p:sp>
    </p:spTree>
    <p:extLst>
      <p:ext uri="{BB962C8B-B14F-4D97-AF65-F5344CB8AC3E}">
        <p14:creationId xmlns:p14="http://schemas.microsoft.com/office/powerpoint/2010/main" val="315277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DC07-41A7-4062-B1EA-FB066792E13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B9CE-C76F-4183-9827-AB3FEBDC0F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lucose" TargetMode="External"/><Relationship Id="rId2" Type="http://schemas.openxmlformats.org/officeDocument/2006/relationships/hyperlink" Target="http://en.wikipedia.org/wiki/Oral_glucose_tolerance_t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asti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ucn-ncd-20.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 smtClean="0">
                <a:solidFill>
                  <a:srgbClr val="FFFFFF"/>
                </a:solidFill>
              </a:rPr>
              <a:t>Diabetes</a:t>
            </a:r>
            <a:r>
              <a:rPr lang="en-US" sz="4200" dirty="0">
                <a:solidFill>
                  <a:srgbClr val="FFFFFF"/>
                </a:solidFill>
              </a:rPr>
              <a:t/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Community </a:t>
            </a:r>
            <a:r>
              <a:rPr lang="en-US" sz="4200" dirty="0" smtClean="0">
                <a:solidFill>
                  <a:srgbClr val="FFFFFF"/>
                </a:solidFill>
              </a:rPr>
              <a:t>Health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32040" y="4892040"/>
            <a:ext cx="3969644" cy="1645919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</a:rPr>
              <a:t>Dr. Israa Al-</a:t>
            </a:r>
            <a:r>
              <a:rPr lang="en-US" sz="1800" b="1" dirty="0" err="1">
                <a:solidFill>
                  <a:srgbClr val="FFFF00"/>
                </a:solidFill>
              </a:rPr>
              <a:t>Rawashdeh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MD,MPH,PhD</a:t>
            </a:r>
            <a:endParaRPr lang="en-US" sz="1800" b="1" dirty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</a:rPr>
              <a:t>Faculty of Medicine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</a:rPr>
              <a:t>Mutah University</a:t>
            </a:r>
          </a:p>
          <a:p>
            <a:pPr algn="l">
              <a:lnSpc>
                <a:spcPct val="90000"/>
              </a:lnSpc>
            </a:pPr>
            <a:r>
              <a:rPr lang="en-US" sz="1800" b="1" dirty="0" smtClean="0">
                <a:solidFill>
                  <a:srgbClr val="FFFF00"/>
                </a:solidFill>
              </a:rPr>
              <a:t>2022</a:t>
            </a:r>
            <a:endParaRPr lang="en-US" sz="1800" b="1" dirty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</a:pP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971753-8E3A-4D08-BF71-528DF4806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1" r="-1" b="-1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9BCE4-2059-4A06-B84E-4B40F5B2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940D2-B31A-4253-8BD6-FCDF1C53421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One in two (50.1%) people </a:t>
            </a:r>
            <a:r>
              <a:rPr lang="en-GB" dirty="0"/>
              <a:t>living with diabetes do not know that they have diabetes.</a:t>
            </a:r>
          </a:p>
          <a:p>
            <a:r>
              <a:rPr lang="en-GB" dirty="0"/>
              <a:t>A</a:t>
            </a:r>
            <a:r>
              <a:rPr lang="en-GB" dirty="0" smtClean="0"/>
              <a:t>nnual </a:t>
            </a:r>
            <a:r>
              <a:rPr lang="en-GB" dirty="0"/>
              <a:t>global health care spending on diabetes among adults was US$ 850 billion </a:t>
            </a:r>
            <a:r>
              <a:rPr lang="en-GB" dirty="0" smtClean="0"/>
              <a:t>(IDF, 2017). </a:t>
            </a:r>
            <a:endParaRPr lang="en-GB" dirty="0"/>
          </a:p>
          <a:p>
            <a:r>
              <a:rPr lang="en-GB" dirty="0"/>
              <a:t>The effects of diabetes extend beyond the </a:t>
            </a:r>
            <a:r>
              <a:rPr lang="en-GB" u="sng" dirty="0"/>
              <a:t>individual</a:t>
            </a:r>
            <a:r>
              <a:rPr lang="en-GB" dirty="0"/>
              <a:t> to affect their </a:t>
            </a:r>
            <a:r>
              <a:rPr lang="en-GB" u="sng" dirty="0"/>
              <a:t>families</a:t>
            </a:r>
            <a:r>
              <a:rPr lang="en-GB" dirty="0"/>
              <a:t> and </a:t>
            </a:r>
            <a:r>
              <a:rPr lang="en-GB" u="sng" dirty="0"/>
              <a:t>whole societies</a:t>
            </a:r>
            <a:r>
              <a:rPr lang="en-GB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DFB51B1-E625-47B2-8FC8-B2074E44B2E1}"/>
              </a:ext>
            </a:extLst>
          </p:cNvPr>
          <p:cNvSpPr txBox="1">
            <a:spLocks/>
          </p:cNvSpPr>
          <p:nvPr/>
        </p:nvSpPr>
        <p:spPr>
          <a:xfrm>
            <a:off x="107504" y="274638"/>
            <a:ext cx="8928992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Epidemiology and global burden of diabetes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65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2A37C-8452-48BA-BC64-2049F69D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GB" sz="4100" dirty="0" err="1">
                <a:solidFill>
                  <a:srgbClr val="FFFFFF"/>
                </a:solidFill>
              </a:rPr>
              <a:t>Aetio</a:t>
            </a:r>
            <a:r>
              <a:rPr lang="en-GB" sz="4100" dirty="0">
                <a:solidFill>
                  <a:srgbClr val="FFFFFF"/>
                </a:solidFill>
              </a:rPr>
              <a:t>-pathology of diabetes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D7453-6C5F-42D8-9A42-41765D9B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020" y="188640"/>
            <a:ext cx="5576339" cy="3528392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The underlying characteristic common to all forms of diabetes is the </a:t>
            </a:r>
            <a:r>
              <a:rPr lang="en-GB" sz="1800" u="sng" dirty="0"/>
              <a:t>dysfunction or destruction </a:t>
            </a:r>
            <a:r>
              <a:rPr lang="en-GB" sz="1800" dirty="0"/>
              <a:t>of pancreatic β-cells. 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Many mechanisms can lead to a decline in function or the complete destruction of β-cells (these cells are not replaced, </a:t>
            </a:r>
            <a:r>
              <a:rPr lang="en-GB" sz="1800" b="1" dirty="0">
                <a:solidFill>
                  <a:srgbClr val="FF0000"/>
                </a:solidFill>
              </a:rPr>
              <a:t>as the human pancreas seems incapable of renewing β-cells after the age of 30 years</a:t>
            </a:r>
            <a:r>
              <a:rPr lang="en-GB" sz="1800" dirty="0"/>
              <a:t>). 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These mechanisms include genetic predisposition and abnormalities, epigenetic processes, insulin resistance, auto-immunity, concurrent illnesses, inflammation, and environmental factors.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75B02C-DBAA-4660-B814-A59FE6E7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573016"/>
            <a:ext cx="4444166" cy="30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" y="0"/>
            <a:ext cx="565096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72" y="0"/>
            <a:ext cx="349302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742" y="637763"/>
            <a:ext cx="2187269" cy="1483190"/>
          </a:xfrm>
        </p:spPr>
        <p:txBody>
          <a:bodyPr anchor="t">
            <a:normAutofit/>
          </a:bodyPr>
          <a:lstStyle/>
          <a:p>
            <a:pPr algn="l">
              <a:defRPr/>
            </a:pPr>
            <a:r>
              <a:rPr lang="en-GB" sz="3500"/>
              <a:t>Definition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93E571E-AF57-4AB5-ADD1-0B98199F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6" r="1349" b="-1"/>
          <a:stretch/>
        </p:blipFill>
        <p:spPr>
          <a:xfrm>
            <a:off x="866660" y="643470"/>
            <a:ext cx="4294186" cy="2715580"/>
          </a:xfrm>
          <a:prstGeom prst="rect">
            <a:avLst/>
          </a:prstGeom>
        </p:spPr>
      </p:pic>
      <p:pic>
        <p:nvPicPr>
          <p:cNvPr id="6146" name="Picture 2" descr="Image result for hyperglycem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469"/>
          <a:stretch/>
        </p:blipFill>
        <p:spPr bwMode="auto">
          <a:xfrm>
            <a:off x="866660" y="3498951"/>
            <a:ext cx="4293108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144" y="1340768"/>
            <a:ext cx="3024336" cy="4873763"/>
          </a:xfrm>
        </p:spPr>
        <p:txBody>
          <a:bodyPr>
            <a:noAutofit/>
          </a:bodyPr>
          <a:lstStyle/>
          <a:p>
            <a:pPr marL="274320" indent="-192024">
              <a:buFont typeface="Wingdings 3"/>
              <a:buChar char=""/>
              <a:defRPr/>
            </a:pPr>
            <a:r>
              <a:rPr lang="en-US" sz="2400" dirty="0" err="1"/>
              <a:t>Hyperglycaemia</a:t>
            </a:r>
            <a:r>
              <a:rPr lang="en-US" sz="2400" dirty="0"/>
              <a:t> or raised blood sugar is a common effect of uncontrolled diabetes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glucose tolerance (IGT) and impaired fasting glycaemia (IFG): </a:t>
            </a:r>
          </a:p>
          <a:p>
            <a:r>
              <a:rPr lang="en-US" sz="2400" dirty="0"/>
              <a:t>Are intermediate conditions in the transition between “normality” and diabetes.</a:t>
            </a:r>
          </a:p>
          <a:p>
            <a:pPr marL="274320" indent="-192024">
              <a:buFont typeface="Wingdings 3"/>
              <a:buChar char="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99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866925"/>
              </p:ext>
            </p:extLst>
          </p:nvPr>
        </p:nvGraphicFramePr>
        <p:xfrm>
          <a:off x="251520" y="116632"/>
          <a:ext cx="8435280" cy="64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280"/>
              </a:tblGrid>
              <a:tr h="3441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FF00"/>
                          </a:solidFill>
                        </a:rPr>
                        <a:t>WHO classification of diabetes 2019</a:t>
                      </a:r>
                      <a:endParaRPr lang="en-GB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1 diabetes 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2 diabetes </a:t>
                      </a:r>
                    </a:p>
                  </a:txBody>
                  <a:tcPr/>
                </a:tc>
              </a:tr>
              <a:tr h="111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Hyperglycaemia first detected during pregnancy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 smtClean="0"/>
                        <a:t>Diabetes mellitus in pregnancy Type 1 or type 2 diabetes first diagnosed during pregnancy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dirty="0" smtClean="0"/>
                        <a:t>Gestational diabetes mellitus</a:t>
                      </a:r>
                      <a:endParaRPr lang="en-GB" b="1" dirty="0" smtClean="0"/>
                    </a:p>
                  </a:txBody>
                  <a:tcPr/>
                </a:tc>
              </a:tr>
              <a:tr h="1003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 forms of diabetes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dirty="0" smtClean="0"/>
                        <a:t>Slowly evolving immune-mediated diabetes of adults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dirty="0" smtClean="0"/>
                        <a:t>Ketosis prone type 2 diabetes </a:t>
                      </a:r>
                    </a:p>
                  </a:txBody>
                  <a:tcPr/>
                </a:tc>
              </a:tr>
              <a:tr h="2810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specific types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 Monogenic diabetes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Monogenic defects of </a:t>
                      </a:r>
                      <a:r>
                        <a:rPr lang="el-GR" sz="1400" dirty="0" smtClean="0"/>
                        <a:t>β-</a:t>
                      </a:r>
                      <a:r>
                        <a:rPr lang="en-GB" sz="1400" dirty="0" smtClean="0"/>
                        <a:t>cell function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Monogenic defects in insulin action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Diseases of the exocrine pancreas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Endocrine disorders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Drug- or chemical-induced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Infections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Uncommon specific forms of immune-mediated diabetes </a:t>
                      </a:r>
                    </a:p>
                    <a:p>
                      <a:pPr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 smtClean="0"/>
                        <a:t>Other genetic syndromes sometimes associated with diabetes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E378FD-272E-43F1-ADD4-2F192030FDAF}"/>
              </a:ext>
            </a:extLst>
          </p:cNvPr>
          <p:cNvSpPr txBox="1"/>
          <p:nvPr/>
        </p:nvSpPr>
        <p:spPr>
          <a:xfrm>
            <a:off x="201470" y="6089612"/>
            <a:ext cx="87410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Unclassified diabetes: </a:t>
            </a:r>
            <a:r>
              <a:rPr lang="en-GB" dirty="0">
                <a:solidFill>
                  <a:srgbClr val="C00000"/>
                </a:solidFill>
              </a:rPr>
              <a:t>This category should be used temporarily when there is not a clear diagnostic category especially close to the time of diagnosis of diabetes</a:t>
            </a:r>
          </a:p>
        </p:txBody>
      </p:sp>
    </p:spTree>
    <p:extLst>
      <p:ext uri="{BB962C8B-B14F-4D97-AF65-F5344CB8AC3E}">
        <p14:creationId xmlns:p14="http://schemas.microsoft.com/office/powerpoint/2010/main" val="1180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1 diabetes (T1DM):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5" y="1984248"/>
            <a:ext cx="3925868" cy="468511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Previously known as insulin-dependent or childhood-onset diabetes IDDM.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600" dirty="0"/>
              <a:t>Between 70% and 90% of people with T1DM at diagnosis have evidence of an </a:t>
            </a:r>
            <a:r>
              <a:rPr lang="en-GB" sz="1600" b="1" dirty="0"/>
              <a:t>immune-mediated process </a:t>
            </a:r>
            <a:r>
              <a:rPr lang="en-GB" sz="1600" dirty="0"/>
              <a:t>with </a:t>
            </a:r>
            <a:r>
              <a:rPr lang="el-GR" sz="1600" dirty="0"/>
              <a:t>β-</a:t>
            </a:r>
            <a:r>
              <a:rPr lang="en-GB" sz="1600" dirty="0"/>
              <a:t>cell autoantibodies against glutamic acid decarboxylase (GAD65), islet antigen-2 (IA-2), ZnT8 transporter or insulin</a:t>
            </a:r>
            <a:endParaRPr lang="en-US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u="sng" dirty="0"/>
              <a:t>Characterized by a lack of insulin production.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600" dirty="0"/>
              <a:t>Males and females are equally affected. Despite T1DM occurring frequently in childhood, onset can occur in adults. (The rate of β-cell destruction is rapid in some individuals and slow in others).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In adults, T1DM accounts for approximately 5% of all diagnosed cases of diabetes globally (CDC, 2011).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insulin inj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28245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2 diabetes mellitus (T2DM)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224322"/>
            <a:ext cx="3419569" cy="4373030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Formerly called Non–Insulin-Dependent Diabetes Mellitus (NIDDM) or adult-onset diabetes.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It results from the body’s ineffective use of insulin </a:t>
            </a:r>
            <a:r>
              <a:rPr lang="en-US" sz="1600" u="sng" dirty="0"/>
              <a:t>and is the most common type among adults (90%) </a:t>
            </a:r>
            <a:r>
              <a:rPr lang="en-US" sz="1600" dirty="0"/>
              <a:t>(CDC, 2011).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Unlike patients with T1DM, </a:t>
            </a:r>
            <a:r>
              <a:rPr lang="en-US" sz="1600" i="1" dirty="0"/>
              <a:t>patients with T2DM are not absolutely </a:t>
            </a:r>
            <a:r>
              <a:rPr lang="en-US" sz="1600" i="1" dirty="0" err="1"/>
              <a:t>dependant</a:t>
            </a:r>
            <a:r>
              <a:rPr lang="en-US" sz="1600" i="1" dirty="0"/>
              <a:t> on insulin</a:t>
            </a:r>
            <a:r>
              <a:rPr lang="en-US" sz="1600" dirty="0"/>
              <a:t>. This distinction was the basis for the older terminology for types 1 and 2 (Insulin Dependent and Non-Insulin Dependent Diabetes Mellitus) respectively (CDC, 2011).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u="sng" dirty="0"/>
              <a:t>T2DM is most common in adults, but an increasing number of children and adolescents are also affected </a:t>
            </a:r>
          </a:p>
          <a:p>
            <a:endParaRPr lang="en-US" sz="16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D01A5-09A6-4D69-BE03-F2E2EF297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7" r="1328" b="1"/>
          <a:stretch/>
        </p:blipFill>
        <p:spPr>
          <a:xfrm>
            <a:off x="4494550" y="1984248"/>
            <a:ext cx="3188310" cy="4120922"/>
          </a:xfrm>
          <a:prstGeom prst="rect">
            <a:avLst/>
          </a:prstGeom>
        </p:spPr>
      </p:pic>
      <p:pic>
        <p:nvPicPr>
          <p:cNvPr id="35" name="Picture 3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27269C77-31C4-4CB6-A2BD-7BF5790E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82" y="85590"/>
            <a:ext cx="3374262" cy="1898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2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0501A-F680-4317-97E9-5DCB4CA4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02" y="1916834"/>
            <a:ext cx="8229600" cy="46805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="1" dirty="0" err="1"/>
              <a:t>Aetiology</a:t>
            </a:r>
            <a:r>
              <a:rPr lang="en-US" sz="4000" b="1" dirty="0"/>
              <a:t> of T2DM is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multifactorial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Many factors increase the risk of developing T2DM including </a:t>
            </a:r>
            <a:r>
              <a:rPr lang="en-GB" dirty="0" smtClean="0"/>
              <a:t>.</a:t>
            </a:r>
            <a:endParaRPr lang="ar-JO" dirty="0" smtClean="0"/>
          </a:p>
          <a:p>
            <a:pPr marL="0" indent="0" algn="ctr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Risk factors for type 2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diabetes:</a:t>
            </a:r>
          </a:p>
          <a:p>
            <a:r>
              <a:rPr lang="en-GB" dirty="0" smtClean="0"/>
              <a:t>overweight/obesity </a:t>
            </a:r>
          </a:p>
          <a:p>
            <a:r>
              <a:rPr lang="en-GB" dirty="0" smtClean="0"/>
              <a:t>physical </a:t>
            </a:r>
            <a:r>
              <a:rPr lang="en-GB" dirty="0"/>
              <a:t>inactivity </a:t>
            </a:r>
            <a:endParaRPr lang="en-GB" dirty="0" smtClean="0"/>
          </a:p>
          <a:p>
            <a:r>
              <a:rPr lang="en-GB" dirty="0" smtClean="0"/>
              <a:t>age </a:t>
            </a:r>
          </a:p>
          <a:p>
            <a:r>
              <a:rPr lang="en-GB" dirty="0" smtClean="0"/>
              <a:t>diabetes </a:t>
            </a:r>
            <a:r>
              <a:rPr lang="en-GB" dirty="0"/>
              <a:t>in first degree </a:t>
            </a:r>
            <a:r>
              <a:rPr lang="en-GB" dirty="0" smtClean="0"/>
              <a:t>relatives</a:t>
            </a:r>
          </a:p>
          <a:p>
            <a:r>
              <a:rPr lang="en-GB" dirty="0" smtClean="0"/>
              <a:t>history </a:t>
            </a:r>
            <a:r>
              <a:rPr lang="en-GB" dirty="0"/>
              <a:t>of gestational </a:t>
            </a:r>
            <a:r>
              <a:rPr lang="en-GB" dirty="0" smtClean="0"/>
              <a:t>diabetes</a:t>
            </a:r>
          </a:p>
          <a:p>
            <a:r>
              <a:rPr lang="en-GB" dirty="0" smtClean="0"/>
              <a:t>cardiovascular </a:t>
            </a:r>
            <a:r>
              <a:rPr lang="en-GB" dirty="0"/>
              <a:t>disease and its risk </a:t>
            </a:r>
            <a:r>
              <a:rPr lang="en-GB" dirty="0" smtClean="0"/>
              <a:t>factors</a:t>
            </a:r>
          </a:p>
          <a:p>
            <a:r>
              <a:rPr lang="en-GB" dirty="0" smtClean="0"/>
              <a:t> ethnicity </a:t>
            </a:r>
            <a:r>
              <a:rPr lang="en-GB" dirty="0"/>
              <a:t>(South Asian, Afro-Caribbean, </a:t>
            </a:r>
            <a:r>
              <a:rPr lang="en-GB" dirty="0" smtClean="0"/>
              <a:t>Hispanic, populations </a:t>
            </a:r>
            <a:r>
              <a:rPr lang="en-GB" dirty="0"/>
              <a:t>in the </a:t>
            </a:r>
            <a:r>
              <a:rPr lang="en-GB" b="1" u="sng" dirty="0"/>
              <a:t>Middle East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C049ECC-2DC1-4FBC-8897-1934451F479E}"/>
              </a:ext>
            </a:extLst>
          </p:cNvPr>
          <p:cNvSpPr txBox="1">
            <a:spLocks/>
          </p:cNvSpPr>
          <p:nvPr/>
        </p:nvSpPr>
        <p:spPr>
          <a:xfrm>
            <a:off x="608252" y="195039"/>
            <a:ext cx="7886700" cy="508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 for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T2DM</a:t>
            </a:r>
          </a:p>
        </p:txBody>
      </p:sp>
      <p:pic>
        <p:nvPicPr>
          <p:cNvPr id="6" name="Picture 2" descr="Image result for risk factors for diabetes">
            <a:extLst>
              <a:ext uri="{FF2B5EF4-FFF2-40B4-BE49-F238E27FC236}">
                <a16:creationId xmlns:a16="http://schemas.microsoft.com/office/drawing/2014/main" xmlns="" id="{EC6BE98B-FED9-4A2E-8829-8A5E4D08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3" y="589087"/>
            <a:ext cx="4900613" cy="13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Hyperglycaemia first detected during pregnancy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Diabetes mellitus in pregnancy: defined by </a:t>
            </a:r>
            <a:r>
              <a:rPr lang="en-GB" u="sng" dirty="0"/>
              <a:t>the same criteria </a:t>
            </a:r>
            <a:r>
              <a:rPr lang="en-GB" dirty="0"/>
              <a:t>as in non-pregnant persons.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Gestational diabetes mellitus</a:t>
            </a:r>
            <a:endParaRPr lang="en-GB" b="1" dirty="0"/>
          </a:p>
          <a:p>
            <a:r>
              <a:rPr lang="en-US" dirty="0"/>
              <a:t>It is considered as a risk factor for developing T2DM in mothers later in life.</a:t>
            </a:r>
          </a:p>
          <a:p>
            <a:r>
              <a:rPr lang="en-GB" dirty="0"/>
              <a:t>Diagnosed at glucose cut-off points that are </a:t>
            </a:r>
            <a:r>
              <a:rPr lang="en-GB" u="sng" dirty="0"/>
              <a:t>lower than those for diabetes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Risk factors and risk markers </a:t>
            </a:r>
            <a:r>
              <a:rPr lang="en-US" dirty="0"/>
              <a:t>for </a:t>
            </a:r>
            <a:r>
              <a:rPr lang="en-US" dirty="0">
                <a:solidFill>
                  <a:srgbClr val="00B050"/>
                </a:solidFill>
              </a:rPr>
              <a:t>Gestational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Age (the older a woman of reproductive age is, the higher her risk of GDM); </a:t>
            </a:r>
          </a:p>
          <a:p>
            <a:r>
              <a:rPr lang="en-US" dirty="0"/>
              <a:t>Overweight or obesity; </a:t>
            </a:r>
          </a:p>
          <a:p>
            <a:r>
              <a:rPr lang="en-US" dirty="0"/>
              <a:t>Excessive weight gain during pregnancy; </a:t>
            </a:r>
          </a:p>
          <a:p>
            <a:r>
              <a:rPr lang="en-US" dirty="0"/>
              <a:t>A family history of diabetes; </a:t>
            </a:r>
          </a:p>
          <a:p>
            <a:r>
              <a:rPr lang="en-US" dirty="0"/>
              <a:t>GDM during a previous pregnancy; </a:t>
            </a:r>
          </a:p>
          <a:p>
            <a:r>
              <a:rPr lang="en-US" dirty="0"/>
              <a:t>A history of stillbirth or giving birth to an infant with congenital abnormality; </a:t>
            </a:r>
          </a:p>
          <a:p>
            <a:r>
              <a:rPr lang="en-US" dirty="0"/>
              <a:t>and excess glucose in urine during pregnancy 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Diabetes in pregnancy and GDM increase the risk of future obesity and type 2 diabetes in offspring.</a:t>
            </a:r>
          </a:p>
        </p:txBody>
      </p:sp>
    </p:spTree>
    <p:extLst>
      <p:ext uri="{BB962C8B-B14F-4D97-AF65-F5344CB8AC3E}">
        <p14:creationId xmlns:p14="http://schemas.microsoft.com/office/powerpoint/2010/main" val="27916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27854"/>
              </p:ext>
            </p:extLst>
          </p:nvPr>
        </p:nvGraphicFramePr>
        <p:xfrm>
          <a:off x="457200" y="274636"/>
          <a:ext cx="8229600" cy="610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6156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Symptoms and signs of diabetes </a:t>
                      </a:r>
                      <a:endParaRPr lang="en-GB" b="1" dirty="0"/>
                    </a:p>
                  </a:txBody>
                  <a:tcPr/>
                </a:tc>
              </a:tr>
              <a:tr h="42347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Symptoms of diabetes: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35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thirst (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olydipsia)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frequent urination (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olyuria)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blurring of vision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fatigue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2000" dirty="0" smtClean="0"/>
                        <a:t>Slow healing infections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77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Signs of Diabetes: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66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unintentional weight loss with (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olyphagia)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signs of acute metabolic deterioration (signs of severe dehydration, </a:t>
                      </a:r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Kussmaul’s</a:t>
                      </a: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respiration, vomiting, altered level of consciousness)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Ketoacidosis (DKA) maybe the first presenting sign</a:t>
                      </a:r>
                      <a:r>
                        <a:rPr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T1DM. 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clinical signs of chronic complications (acute coronary disease, stroke, kidney disease, vision loss, diabetic foot)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2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EDAD-D599-4255-8F2C-0BF4432ED9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/>
              <a:t>Historical 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096B7-E848-4521-82EA-07240BA9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645024"/>
            <a:ext cx="8568952" cy="29523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Diabetes</a:t>
            </a:r>
            <a:r>
              <a:rPr lang="en-GB" dirty="0"/>
              <a:t> mellitus is derived from the </a:t>
            </a:r>
            <a:r>
              <a:rPr lang="en-GB" b="1" i="1" dirty="0"/>
              <a:t>Greek</a:t>
            </a:r>
            <a:r>
              <a:rPr lang="en-GB" dirty="0"/>
              <a:t> word </a:t>
            </a:r>
            <a:r>
              <a:rPr lang="en-GB" b="1" dirty="0"/>
              <a:t>diabetes</a:t>
            </a:r>
            <a:r>
              <a:rPr lang="en-GB" dirty="0"/>
              <a:t> meaning siphon - to pass through and the </a:t>
            </a:r>
            <a:r>
              <a:rPr lang="en-GB" b="1" i="1" dirty="0"/>
              <a:t>Latin</a:t>
            </a:r>
            <a:r>
              <a:rPr lang="en-GB" dirty="0"/>
              <a:t> word </a:t>
            </a:r>
            <a:r>
              <a:rPr lang="en-GB" b="1" dirty="0"/>
              <a:t>mellitus</a:t>
            </a:r>
            <a:r>
              <a:rPr lang="en-GB" dirty="0"/>
              <a:t> meaning honeyed or sweet. </a:t>
            </a:r>
          </a:p>
          <a:p>
            <a:r>
              <a:rPr lang="en-GB" dirty="0"/>
              <a:t>Diabetes has been known about for many centuries. As early as the </a:t>
            </a:r>
            <a:r>
              <a:rPr lang="en-GB" b="1" i="1" dirty="0"/>
              <a:t>5th century </a:t>
            </a:r>
            <a:r>
              <a:rPr lang="en-GB" dirty="0"/>
              <a:t>AD descriptions of diabetes mentioned two forms, one in older, fatter people and the other in thinner people with short survival.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C0FB3A-C97F-4199-BFC1-9DEE9DB9C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975" y="1429819"/>
            <a:ext cx="2152650" cy="212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104E1-8A18-4937-93AF-80CE57E3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48520"/>
            <a:ext cx="2240908" cy="2041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6D6896-5630-4DBF-BD9C-F0A7894BD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2" t="30938" r="70769" b="26876"/>
          <a:stretch/>
        </p:blipFill>
        <p:spPr>
          <a:xfrm>
            <a:off x="2834680" y="1628875"/>
            <a:ext cx="1098159" cy="1267107"/>
          </a:xfrm>
          <a:prstGeom prst="rect">
            <a:avLst/>
          </a:prstGeom>
        </p:spPr>
      </p:pic>
      <p:pic>
        <p:nvPicPr>
          <p:cNvPr id="1028" name="Picture 4" descr="OLCreate: HEAT_ANC_ET_1.0 Antenatal Care Module: 9. General ...">
            <a:extLst>
              <a:ext uri="{FF2B5EF4-FFF2-40B4-BE49-F238E27FC236}">
                <a16:creationId xmlns:a16="http://schemas.microsoft.com/office/drawing/2014/main" xmlns="" id="{26AE3F3F-577D-4DCB-8CDE-A0001A51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3397"/>
            <a:ext cx="2857500" cy="12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/>
              <a:t>The course of T2DM is usually insidious!</a:t>
            </a:r>
          </a:p>
          <a:p>
            <a:pPr marL="0" indent="0">
              <a:buNone/>
            </a:pPr>
            <a:r>
              <a:rPr lang="en-GB" dirty="0"/>
              <a:t>T2DM often remains undiagnosed for many years because the hyperglycaemia is not severe enough to provoke noticeable symptoms of diabetes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time these appear and diagnosis is confirmed, the majority of patients are likely to have already developed vascular complications 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why early diagnosis is important.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9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0A516-4F74-4260-B081-26D0403A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D4501-5B7E-4931-9A24-FCCA6B82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485740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Four diagnostic tests for diabetes are currently recommended including measurement of:</a:t>
            </a:r>
          </a:p>
          <a:p>
            <a:pPr marL="514350" indent="-514350">
              <a:buAutoNum type="arabicPeriod"/>
            </a:pPr>
            <a:r>
              <a:rPr lang="en-GB" dirty="0"/>
              <a:t>fasting plasma glucose; </a:t>
            </a:r>
          </a:p>
          <a:p>
            <a:pPr marL="514350" indent="-514350">
              <a:buAutoNum type="arabicPeriod"/>
            </a:pPr>
            <a:r>
              <a:rPr lang="en-GB" dirty="0"/>
              <a:t>2-hour (2-h) post-load plasma glucose after a 75 g oral glucose tolerance test (OGTT); </a:t>
            </a:r>
          </a:p>
          <a:p>
            <a:pPr marL="514350" indent="-514350">
              <a:buAutoNum type="arabicPeriod"/>
            </a:pPr>
            <a:r>
              <a:rPr lang="en-GB" dirty="0"/>
              <a:t>HbA1c; and </a:t>
            </a:r>
          </a:p>
          <a:p>
            <a:pPr marL="514350" indent="-514350">
              <a:buAutoNum type="arabicPeriod"/>
            </a:pPr>
            <a:r>
              <a:rPr lang="en-GB" dirty="0"/>
              <a:t>A random blood glucose in the presence of signs and symptoms of diabetes. </a:t>
            </a:r>
          </a:p>
        </p:txBody>
      </p:sp>
      <p:pic>
        <p:nvPicPr>
          <p:cNvPr id="4098" name="Picture 2" descr="Oral Glucose Tolerance Test (OGTT) - CHARLOTTE CF FAM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4440555"/>
              </p:ext>
            </p:extLst>
          </p:nvPr>
        </p:nvGraphicFramePr>
        <p:xfrm>
          <a:off x="395536" y="1674563"/>
          <a:ext cx="8280920" cy="4202710"/>
        </p:xfrm>
        <a:graphic>
          <a:graphicData uri="http://schemas.openxmlformats.org/drawingml/2006/table">
            <a:tbl>
              <a:tblPr/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0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Fasting plasma glucose (FPG)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≥126 mg/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dL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 (7.0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0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2-h plasma glucose ≥200 mg/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dL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(11.1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/L) during an OGTT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A1C ≥6.5%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0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Classic diabetes symptoms + random plasma glucose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≥200 mg/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dL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 (11.1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marL="98755" marR="98755" marT="34292" marB="342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6874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80920" cy="99417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for the Diagnosis of Diabetes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6021288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dirty="0">
                <a:latin typeface="Helvetica" pitchFamily="34" charset="0"/>
              </a:rPr>
              <a:t>American Diabetes Association Standards of Medical Care in Diabetes. </a:t>
            </a:r>
            <a:br>
              <a:rPr lang="en-US" sz="1200" dirty="0">
                <a:latin typeface="Helvetica" pitchFamily="34" charset="0"/>
              </a:rPr>
            </a:br>
            <a:r>
              <a:rPr lang="en-US" sz="1200" dirty="0">
                <a:latin typeface="Helvetica" pitchFamily="34" charset="0"/>
              </a:rPr>
              <a:t>Classification and diagnosis of diabetes. Diabetes Care 2017; 40 (Suppl. 1): S11-S24</a:t>
            </a:r>
          </a:p>
        </p:txBody>
      </p:sp>
    </p:spTree>
    <p:extLst>
      <p:ext uri="{BB962C8B-B14F-4D97-AF65-F5344CB8AC3E}">
        <p14:creationId xmlns:p14="http://schemas.microsoft.com/office/powerpoint/2010/main" val="10121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Impaired glucose tolerance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sz="2800" dirty="0"/>
              <a:t>Two-hour glucose levels of 140 to 199 mg per </a:t>
            </a:r>
            <a:r>
              <a:rPr lang="en-GB" sz="2800" dirty="0" err="1"/>
              <a:t>dL</a:t>
            </a:r>
            <a:r>
              <a:rPr lang="en-GB" sz="2800" dirty="0"/>
              <a:t> (7.8 to 11.0 </a:t>
            </a:r>
            <a:r>
              <a:rPr lang="en-GB" sz="2800" dirty="0" err="1"/>
              <a:t>mmol</a:t>
            </a:r>
            <a:r>
              <a:rPr lang="en-GB" sz="2800" dirty="0"/>
              <a:t>) on the 75-g </a:t>
            </a:r>
            <a:r>
              <a:rPr lang="en-GB" sz="2800" dirty="0">
                <a:hlinkClick r:id="rId2" tooltip="Oral glucose tolerance test"/>
              </a:rPr>
              <a:t>oral glucose tolerance test</a:t>
            </a:r>
            <a:r>
              <a:rPr lang="en-GB" sz="2800" dirty="0"/>
              <a:t>. </a:t>
            </a:r>
          </a:p>
          <a:p>
            <a:r>
              <a:rPr lang="en-GB" sz="2800" dirty="0"/>
              <a:t>A patient is said to be under the condition of IGT when he/she has an intermediately raised </a:t>
            </a:r>
            <a:r>
              <a:rPr lang="en-GB" sz="2800" dirty="0">
                <a:hlinkClick r:id="rId3" tooltip="Glucose"/>
              </a:rPr>
              <a:t>glucose</a:t>
            </a:r>
            <a:r>
              <a:rPr lang="en-GB" sz="2800" dirty="0"/>
              <a:t> level after 2 hours, but less than would qualify for type 2 diabetes mellitus. The </a:t>
            </a:r>
            <a:r>
              <a:rPr lang="en-GB" sz="2800" dirty="0">
                <a:hlinkClick r:id="rId4" tooltip="Fasting"/>
              </a:rPr>
              <a:t>fasting</a:t>
            </a:r>
            <a:r>
              <a:rPr lang="en-GB" sz="2800" dirty="0"/>
              <a:t> glucose may be either normal or mildly elevated. </a:t>
            </a:r>
          </a:p>
        </p:txBody>
      </p:sp>
    </p:spTree>
    <p:extLst>
      <p:ext uri="{BB962C8B-B14F-4D97-AF65-F5344CB8AC3E}">
        <p14:creationId xmlns:p14="http://schemas.microsoft.com/office/powerpoint/2010/main" val="30158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6E941-935B-4056-AE38-5038BE930D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Complications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710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3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complications of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Two </a:t>
            </a:r>
            <a:r>
              <a:rPr lang="en-GB" dirty="0"/>
              <a:t>important acute complications are hypoglycaemia and hyperglycaemic emergencies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u="sng" dirty="0" smtClean="0"/>
              <a:t>Hypoglycaemia </a:t>
            </a:r>
            <a:r>
              <a:rPr lang="en-GB" dirty="0" smtClean="0"/>
              <a:t>(</a:t>
            </a:r>
            <a:r>
              <a:rPr lang="en-GB" dirty="0"/>
              <a:t>abnormally low blood glucose</a:t>
            </a:r>
            <a:r>
              <a:rPr lang="en-GB" dirty="0" smtClean="0"/>
              <a:t>) It </a:t>
            </a:r>
            <a:r>
              <a:rPr lang="en-GB" dirty="0"/>
              <a:t>can cause loss of consciousness and coma and is potentially life-threatening. </a:t>
            </a:r>
            <a:r>
              <a:rPr lang="en-GB" dirty="0" smtClean="0"/>
              <a:t>It </a:t>
            </a:r>
            <a:r>
              <a:rPr lang="en-GB" dirty="0"/>
              <a:t>is most frequently defined at plasma glucose of ≤3.9 </a:t>
            </a:r>
            <a:r>
              <a:rPr lang="en-GB" dirty="0" err="1"/>
              <a:t>mmol</a:t>
            </a:r>
            <a:r>
              <a:rPr lang="en-GB" dirty="0"/>
              <a:t>/L (70 mg/</a:t>
            </a:r>
            <a:r>
              <a:rPr lang="en-GB" dirty="0" err="1"/>
              <a:t>dL</a:t>
            </a:r>
            <a:r>
              <a:rPr lang="en-GB" dirty="0"/>
              <a:t>),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Symptoms </a:t>
            </a:r>
            <a:r>
              <a:rPr lang="en-GB" dirty="0"/>
              <a:t>and signs of </a:t>
            </a:r>
            <a:r>
              <a:rPr lang="en-GB" dirty="0" smtClean="0"/>
              <a:t>hypoglycaemia </a:t>
            </a:r>
            <a:r>
              <a:rPr lang="en-GB" dirty="0"/>
              <a:t>• headache • hunger • irritability, anxiety • </a:t>
            </a:r>
            <a:r>
              <a:rPr lang="en-GB" dirty="0" err="1"/>
              <a:t>paraesthesias</a:t>
            </a:r>
            <a:r>
              <a:rPr lang="en-GB" dirty="0"/>
              <a:t> • palpitations </a:t>
            </a:r>
            <a:r>
              <a:rPr lang="en-GB" dirty="0" smtClean="0"/>
              <a:t>• </a:t>
            </a:r>
            <a:r>
              <a:rPr lang="en-GB" dirty="0"/>
              <a:t>sweating • trembling • difficulty in speaking • confusion • ataxia • stupor • pallor • seizures • coma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   </a:t>
            </a:r>
            <a:r>
              <a:rPr lang="en-GB" u="sng" dirty="0" smtClean="0"/>
              <a:t>Hyperglycaemic emergencies: </a:t>
            </a:r>
            <a:r>
              <a:rPr lang="en-GB" dirty="0" smtClean="0"/>
              <a:t>Diabetic </a:t>
            </a:r>
            <a:r>
              <a:rPr lang="en-GB" dirty="0"/>
              <a:t>ketoacidosis (DKA) and hyperosmolar hyperglycaemic state (HHS) are life-threatening conditions with somewhat different biochemical </a:t>
            </a:r>
            <a:r>
              <a:rPr lang="en-GB" dirty="0" smtClean="0"/>
              <a:t>features.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Chronic </a:t>
            </a:r>
            <a:r>
              <a:rPr lang="en-GB" dirty="0"/>
              <a:t>complications of </a:t>
            </a:r>
            <a:r>
              <a:rPr lang="en-GB" dirty="0" smtClean="0"/>
              <a:t>diabetes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b="1" u="sng" dirty="0" err="1">
                <a:solidFill>
                  <a:schemeClr val="accent6">
                    <a:lumMod val="75000"/>
                  </a:schemeClr>
                </a:solidFill>
              </a:rPr>
              <a:t>Macrovascular</a:t>
            </a:r>
            <a:r>
              <a:rPr lang="en-GB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complications: </a:t>
            </a:r>
            <a:r>
              <a:rPr lang="en-GB" dirty="0"/>
              <a:t>Coronary heart disease, cerebrovascular disease and peripheral vascular disease are a major cause of morbidity and mortality in people with diabetes.</a:t>
            </a:r>
            <a:endParaRPr lang="en-GB" u="sng" dirty="0" smtClean="0"/>
          </a:p>
          <a:p>
            <a:r>
              <a:rPr lang="en-GB" b="1" u="sng" dirty="0">
                <a:solidFill>
                  <a:schemeClr val="accent6">
                    <a:lumMod val="75000"/>
                  </a:schemeClr>
                </a:solidFill>
              </a:rPr>
              <a:t>Microvascular complications:</a:t>
            </a:r>
          </a:p>
          <a:p>
            <a:pPr marL="514350" indent="-514350">
              <a:buAutoNum type="arabicPeriod"/>
            </a:pPr>
            <a:r>
              <a:rPr lang="en-GB" u="sng" dirty="0" smtClean="0"/>
              <a:t>Diabetic </a:t>
            </a:r>
            <a:r>
              <a:rPr lang="en-GB" u="sng" dirty="0"/>
              <a:t>eye </a:t>
            </a:r>
            <a:r>
              <a:rPr lang="en-GB" u="sng" dirty="0" smtClean="0"/>
              <a:t>disease: </a:t>
            </a:r>
            <a:r>
              <a:rPr lang="en-GB" dirty="0" smtClean="0"/>
              <a:t>Diabetic </a:t>
            </a:r>
            <a:r>
              <a:rPr lang="en-GB" dirty="0"/>
              <a:t>retinopathy 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a leading </a:t>
            </a:r>
            <a:r>
              <a:rPr lang="en-GB" dirty="0"/>
              <a:t>causes of </a:t>
            </a:r>
            <a:r>
              <a:rPr lang="en-GB" dirty="0" smtClean="0"/>
              <a:t>blindness. </a:t>
            </a:r>
          </a:p>
          <a:p>
            <a:pPr marL="514350" indent="-514350">
              <a:buAutoNum type="arabicPeriod"/>
            </a:pPr>
            <a:r>
              <a:rPr lang="en-GB" u="sng" dirty="0"/>
              <a:t>Diabetic kidney </a:t>
            </a:r>
            <a:r>
              <a:rPr lang="en-GB" u="sng" dirty="0" smtClean="0"/>
              <a:t>disease</a:t>
            </a:r>
            <a:r>
              <a:rPr lang="en-GB" dirty="0" smtClean="0"/>
              <a:t>: Diabetic Nephropathy. If </a:t>
            </a:r>
            <a:r>
              <a:rPr lang="en-GB" dirty="0"/>
              <a:t>untreated, </a:t>
            </a:r>
            <a:r>
              <a:rPr lang="en-GB" dirty="0" smtClean="0"/>
              <a:t>once </a:t>
            </a:r>
            <a:r>
              <a:rPr lang="en-GB" dirty="0"/>
              <a:t>the stage of proteinuria is reached it often ends in renal failure in about 5 to 7 </a:t>
            </a:r>
            <a:r>
              <a:rPr lang="en-GB" dirty="0" smtClean="0"/>
              <a:t>years</a:t>
            </a:r>
          </a:p>
          <a:p>
            <a:pPr marL="514350" indent="-514350">
              <a:buAutoNum type="arabicPeriod"/>
            </a:pPr>
            <a:r>
              <a:rPr lang="en-GB" u="sng" dirty="0"/>
              <a:t>Diabetic </a:t>
            </a:r>
            <a:r>
              <a:rPr lang="en-GB" u="sng" dirty="0" smtClean="0"/>
              <a:t>Nerve damage </a:t>
            </a:r>
            <a:r>
              <a:rPr lang="en-GB" dirty="0" smtClean="0"/>
              <a:t>(Neuropathy) </a:t>
            </a:r>
            <a:r>
              <a:rPr lang="en-GB" i="1" dirty="0" smtClean="0"/>
              <a:t>The </a:t>
            </a:r>
            <a:r>
              <a:rPr lang="en-GB" i="1" dirty="0"/>
              <a:t>most common forms are distal symmetrical peripheral neuropathy, which is predominantly </a:t>
            </a:r>
            <a:r>
              <a:rPr lang="en-GB" i="1" dirty="0" smtClean="0"/>
              <a:t>sensory.</a:t>
            </a:r>
            <a:r>
              <a:rPr lang="en-GB" dirty="0" smtClean="0"/>
              <a:t> Loss </a:t>
            </a:r>
            <a:r>
              <a:rPr lang="en-GB" dirty="0"/>
              <a:t>of protective sensation in peripheral neuropathy is a predisposing condition </a:t>
            </a:r>
            <a:r>
              <a:rPr lang="en-GB" dirty="0" smtClean="0"/>
              <a:t>leading </a:t>
            </a:r>
            <a:r>
              <a:rPr lang="en-GB" dirty="0"/>
              <a:t>to foot ulcer and </a:t>
            </a:r>
            <a:r>
              <a:rPr lang="en-GB" dirty="0" smtClean="0"/>
              <a:t>amputation (Diabetic foot).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5597C-0C45-4728-BF46-4B9AD6E1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D6ED0-08B0-42BF-8B68-51B585C5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464496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GB" dirty="0"/>
              <a:t>At present, </a:t>
            </a:r>
            <a:r>
              <a:rPr lang="en-GB" b="1" dirty="0"/>
              <a:t>type 1 diabetes</a:t>
            </a:r>
            <a:r>
              <a:rPr lang="en-GB" dirty="0"/>
              <a:t> cannot be prevented. </a:t>
            </a:r>
          </a:p>
          <a:p>
            <a:r>
              <a:rPr lang="en-GB" dirty="0"/>
              <a:t>For type 2 diabetes </a:t>
            </a:r>
            <a:r>
              <a:rPr lang="en-GB" b="1" dirty="0"/>
              <a:t>lifestyle modification</a:t>
            </a:r>
            <a:r>
              <a:rPr lang="en-GB" dirty="0"/>
              <a:t> with </a:t>
            </a:r>
            <a:r>
              <a:rPr lang="en-GB" b="1" dirty="0"/>
              <a:t>physical activity</a:t>
            </a:r>
            <a:r>
              <a:rPr lang="en-GB" dirty="0"/>
              <a:t> and/or </a:t>
            </a:r>
            <a:r>
              <a:rPr lang="en-GB" b="1" dirty="0"/>
              <a:t>healthy diet</a:t>
            </a:r>
            <a:r>
              <a:rPr lang="en-GB" dirty="0"/>
              <a:t> can delay or prevent the onset of type 2 </a:t>
            </a:r>
            <a:r>
              <a:rPr lang="en-GB" dirty="0" smtClean="0"/>
              <a:t>diabetes, decreased smoking.</a:t>
            </a:r>
            <a:r>
              <a:rPr lang="en-GB" baseline="30000" dirty="0"/>
              <a:t/>
            </a:r>
            <a:br>
              <a:rPr lang="en-GB" baseline="30000" dirty="0"/>
            </a:br>
            <a:endParaRPr lang="en-GB" dirty="0"/>
          </a:p>
          <a:p>
            <a:r>
              <a:rPr lang="en-GB" b="1" dirty="0"/>
              <a:t>Community-based interventions</a:t>
            </a:r>
            <a:r>
              <a:rPr lang="en-GB" dirty="0"/>
              <a:t> can reach individuals and families through campaigns, education, social marketing and encourage physical activity both inside and outside school and the workplace. </a:t>
            </a:r>
            <a:r>
              <a:rPr lang="en-GB" sz="3800" b="1" u="sng" dirty="0">
                <a:solidFill>
                  <a:srgbClr val="FF0000"/>
                </a:solidFill>
              </a:rPr>
              <a:t>IDF recommends physical activity at least between three to five days a week, for a minimum of 30-45 minutes</a:t>
            </a:r>
            <a:r>
              <a:rPr lang="en-GB" sz="3800" b="1" u="sng" dirty="0" smtClean="0">
                <a:solidFill>
                  <a:srgbClr val="FF0000"/>
                </a:solidFill>
              </a:rPr>
              <a:t>.</a:t>
            </a:r>
            <a:endParaRPr lang="en-GB" sz="3800" b="1" u="sng" dirty="0" smtClean="0">
              <a:solidFill>
                <a:srgbClr val="FF0000"/>
              </a:solidFill>
            </a:endParaRPr>
          </a:p>
          <a:p>
            <a:endParaRPr lang="en-GB" sz="3800" b="1" u="sng" dirty="0">
              <a:solidFill>
                <a:srgbClr val="FF0000"/>
              </a:solidFill>
            </a:endParaRPr>
          </a:p>
          <a:p>
            <a:r>
              <a:rPr lang="en-GB" sz="3800" b="1" u="sng" dirty="0">
                <a:solidFill>
                  <a:srgbClr val="FF0000"/>
                </a:solidFill>
              </a:rPr>
              <a:t>The earlier healthy habits acquired, the better outcome</a:t>
            </a:r>
            <a:r>
              <a:rPr lang="en-GB" sz="3800" b="1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3800" b="1" u="sng" dirty="0" smtClean="0">
              <a:solidFill>
                <a:srgbClr val="FF0000"/>
              </a:solidFill>
            </a:endParaRPr>
          </a:p>
          <a:p>
            <a:r>
              <a:rPr lang="en-US" sz="4000" b="1" dirty="0"/>
              <a:t>Secondary prevention includes early detection , prevention and treatment </a:t>
            </a:r>
            <a:r>
              <a:rPr lang="en-US" sz="4000" b="1" dirty="0" smtClean="0"/>
              <a:t>appropriate </a:t>
            </a:r>
            <a:r>
              <a:rPr lang="en-US" sz="4000" b="1" dirty="0"/>
              <a:t>action taking at the right time is beneficial in term of quality of life and is cost effective specially if it can prevent hospital </a:t>
            </a:r>
            <a:r>
              <a:rPr lang="en-US" sz="4000" b="1" dirty="0" smtClean="0"/>
              <a:t>admissions </a:t>
            </a:r>
            <a:endParaRPr lang="en-GB" sz="3800" b="1" u="sng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9357DB-23A7-4C57-8C27-84F406DF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302786"/>
            <a:ext cx="1944216" cy="15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47564" y="2232643"/>
            <a:ext cx="7848872" cy="4350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endParaRPr dirty="0"/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endParaRPr dirty="0"/>
          </a:p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  <a:defRPr sz="2200"/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T1DM </a:t>
            </a:r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lang="en-US" sz="3000" dirty="0"/>
              <a:t>Insulin</a:t>
            </a:r>
          </a:p>
          <a:p>
            <a:pPr marL="0" indent="0">
              <a:lnSpc>
                <a:spcPct val="80000"/>
              </a:lnSpc>
              <a:spcBef>
                <a:spcPts val="375"/>
              </a:spcBef>
              <a:buNone/>
              <a:defRPr sz="2200"/>
            </a:pPr>
            <a:endParaRPr lang="en-US" sz="3000" dirty="0"/>
          </a:p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  <a:defRPr sz="2200"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T2DM</a:t>
            </a:r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sz="2600" i="1" dirty="0"/>
              <a:t>Lifestyle modifications </a:t>
            </a:r>
            <a:r>
              <a:rPr lang="en-GB" sz="2600" i="1" dirty="0" smtClean="0"/>
              <a:t>(</a:t>
            </a:r>
            <a:r>
              <a:rPr sz="2600" dirty="0" smtClean="0"/>
              <a:t>increase </a:t>
            </a:r>
            <a:r>
              <a:rPr sz="2600" dirty="0"/>
              <a:t>insulin secretion and decrease insulin </a:t>
            </a:r>
            <a:r>
              <a:rPr sz="2600" dirty="0" smtClean="0"/>
              <a:t>resistance</a:t>
            </a:r>
            <a:r>
              <a:rPr lang="en-GB" sz="2600" dirty="0" smtClean="0"/>
              <a:t>)</a:t>
            </a:r>
            <a:r>
              <a:rPr sz="2600" dirty="0" smtClean="0"/>
              <a:t>.</a:t>
            </a:r>
            <a:endParaRPr sz="2600" dirty="0"/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sz="2600" b="1" dirty="0" smtClean="0"/>
              <a:t>Proper nutrition, weight loss, and physical exercise are the first line of treatment for DM 2.</a:t>
            </a:r>
            <a:endParaRPr lang="en-GB" sz="2600" b="1" dirty="0" smtClean="0"/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lang="en-GB" sz="2400" dirty="0" smtClean="0"/>
              <a:t>All </a:t>
            </a:r>
            <a:r>
              <a:rPr lang="en-GB" sz="2400" dirty="0"/>
              <a:t>patients should be advised on avoidance of tobacco use and harmful use of alcohol.</a:t>
            </a:r>
            <a:endParaRPr sz="2600" b="1" dirty="0"/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sz="2600" dirty="0"/>
              <a:t>Medications are given either to increase insulin secretion to help overcome the resistance, or to directly decrease the resistance and re-sensitize insulin receptor.</a:t>
            </a:r>
          </a:p>
          <a:p>
            <a:pPr>
              <a:lnSpc>
                <a:spcPct val="80000"/>
              </a:lnSpc>
              <a:spcBef>
                <a:spcPts val="375"/>
              </a:spcBef>
              <a:defRPr sz="2200"/>
            </a:pPr>
            <a:r>
              <a:rPr sz="2600" dirty="0"/>
              <a:t>Many classes of drugs; </a:t>
            </a:r>
            <a:r>
              <a:rPr sz="2600" dirty="0" err="1"/>
              <a:t>biguanides</a:t>
            </a:r>
            <a:r>
              <a:rPr sz="2600" dirty="0"/>
              <a:t> (metformin) and sulfonylureas. Given orally.</a:t>
            </a:r>
          </a:p>
        </p:txBody>
      </p:sp>
      <p:sp>
        <p:nvSpPr>
          <p:cNvPr id="22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7401401" y="5636658"/>
            <a:ext cx="256700" cy="2495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2050" name="Picture 2" descr="Type 2 Diabetes Treatment: Types, Benefits, and Side Effects ...">
            <a:extLst>
              <a:ext uri="{FF2B5EF4-FFF2-40B4-BE49-F238E27FC236}">
                <a16:creationId xmlns:a16="http://schemas.microsoft.com/office/drawing/2014/main" xmlns="" id="{F2EE9C63-952A-414E-8A64-25B4E9BE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74"/>
            <a:ext cx="3654549" cy="15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2B17EE-F22B-4A30-9ABC-F82E23E5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CAAD079-6B69-4442-9BBD-283D2EFDAB70}"/>
              </a:ext>
            </a:extLst>
          </p:cNvPr>
          <p:cNvSpPr txBox="1">
            <a:spLocks/>
          </p:cNvSpPr>
          <p:nvPr/>
        </p:nvSpPr>
        <p:spPr>
          <a:xfrm>
            <a:off x="1104758" y="1596900"/>
            <a:ext cx="6995633" cy="96800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Treatment: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is to maintain serum glucose level within normal. </a:t>
            </a:r>
          </a:p>
          <a:p>
            <a:endParaRPr lang="en-GB" dirty="0"/>
          </a:p>
        </p:txBody>
      </p:sp>
      <p:pic>
        <p:nvPicPr>
          <p:cNvPr id="2052" name="Picture 4" descr="Ana Iya Gane Kamuwa Da Cutar Suga Kafin A Yi Gwaji? — Leadership ...">
            <a:extLst>
              <a:ext uri="{FF2B5EF4-FFF2-40B4-BE49-F238E27FC236}">
                <a16:creationId xmlns:a16="http://schemas.microsoft.com/office/drawing/2014/main" xmlns="" id="{AA7DB31E-2E4E-4351-AB8B-177B6787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28"/>
            <a:ext cx="3866749" cy="15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9FE63F-A9B9-4449-A4DF-C4971B31C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0"/>
            <a:ext cx="1872208" cy="15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68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treat complications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patient to lead a life as normal as possible. </a:t>
            </a:r>
          </a:p>
          <a:p>
            <a:pPr algn="l" rtl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checkups for visual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acuity and retina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(retinopathy), renal function (nephropathy), and testing peripheral nerves sensation (neuropathy), in order to prevent farther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deterioration and periodic foot examination.</a:t>
            </a:r>
          </a:p>
          <a:p>
            <a:pPr marL="152697" indent="-152697">
              <a:defRPr sz="1900"/>
            </a:pPr>
            <a:r>
              <a:rPr lang="en-GB" b="1" dirty="0">
                <a:solidFill>
                  <a:srgbClr val="0070C0"/>
                </a:solidFill>
              </a:rPr>
              <a:t>T1DM : </a:t>
            </a:r>
            <a:r>
              <a:rPr lang="en-GB" b="1" dirty="0">
                <a:solidFill>
                  <a:srgbClr val="FF0000"/>
                </a:solidFill>
              </a:rPr>
              <a:t>annually after 5 years of diagnosis; patient is &gt;15 years old.</a:t>
            </a:r>
          </a:p>
          <a:p>
            <a:pPr marL="152697" indent="-152697">
              <a:defRPr sz="1900"/>
            </a:pPr>
            <a:r>
              <a:rPr lang="en-GB" b="1" dirty="0">
                <a:solidFill>
                  <a:srgbClr val="0070C0"/>
                </a:solidFill>
              </a:rPr>
              <a:t>T2DM : </a:t>
            </a:r>
            <a:r>
              <a:rPr lang="en-GB" b="1" dirty="0">
                <a:solidFill>
                  <a:srgbClr val="FF0000"/>
                </a:solidFill>
              </a:rPr>
              <a:t>annually, starting at the time of diagnosis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3629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term diabetes describes a group of metabolic disorders characterized and identified by the presence of </a:t>
            </a:r>
            <a:r>
              <a:rPr lang="en-GB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hyperglycaemia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the absence of treatment. The heterogeneous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aetio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-pathology includes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defects in insulin secretion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insulin action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and disturbances of carbohydrate, fat and protein metabolism (WHO, 2019).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Jordan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Estimations of the prevalence of T2DM in Jordan were reported variably over the past decade to range from 11-17% </a:t>
            </a:r>
            <a:r>
              <a:rPr lang="en-US" sz="1350" dirty="0"/>
              <a:t>(</a:t>
            </a:r>
            <a:r>
              <a:rPr lang="en-US" sz="1350" dirty="0" err="1"/>
              <a:t>Ajlouni</a:t>
            </a:r>
            <a:r>
              <a:rPr lang="en-US" sz="1350" dirty="0"/>
              <a:t> et al., 2008) (</a:t>
            </a:r>
            <a:r>
              <a:rPr lang="en-US" sz="1350" dirty="0" err="1"/>
              <a:t>Internationa</a:t>
            </a:r>
            <a:r>
              <a:rPr lang="en-US" sz="1350" dirty="0"/>
              <a:t> Diabetes Federation, 2015). </a:t>
            </a:r>
            <a:endParaRPr lang="en-US" dirty="0"/>
          </a:p>
          <a:p>
            <a:r>
              <a:rPr lang="en-US" dirty="0"/>
              <a:t>An increase in the prevalence of T2DM by 31.5% was reported between 1998 and 2008 </a:t>
            </a:r>
            <a:r>
              <a:rPr lang="en-US" sz="1350" dirty="0"/>
              <a:t>(</a:t>
            </a:r>
            <a:r>
              <a:rPr lang="en-US" sz="1350" dirty="0" err="1"/>
              <a:t>Ajlouni</a:t>
            </a:r>
            <a:r>
              <a:rPr lang="en-US" sz="1350" dirty="0"/>
              <a:t> et al. 1998; </a:t>
            </a:r>
            <a:r>
              <a:rPr lang="en-US" sz="1350" dirty="0" err="1"/>
              <a:t>Ajlouni</a:t>
            </a:r>
            <a:r>
              <a:rPr lang="en-US" sz="1350" dirty="0"/>
              <a:t> et al. 2008</a:t>
            </a:r>
            <a:r>
              <a:rPr lang="en-US" sz="1350" dirty="0" smtClean="0"/>
              <a:t>).</a:t>
            </a:r>
            <a:endParaRPr lang="en-US" dirty="0" smtClean="0"/>
          </a:p>
          <a:p>
            <a:r>
              <a:rPr lang="en-US" dirty="0" smtClean="0"/>
              <a:t>Overweight </a:t>
            </a:r>
            <a:r>
              <a:rPr lang="en-US" dirty="0"/>
              <a:t>62.3% </a:t>
            </a:r>
          </a:p>
          <a:p>
            <a:r>
              <a:rPr lang="en-US" dirty="0"/>
              <a:t>Obesity 28.1% </a:t>
            </a:r>
          </a:p>
          <a:p>
            <a:r>
              <a:rPr lang="en-US" dirty="0"/>
              <a:t>Physical inactivity 12.1%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WHO 2016</a:t>
            </a:r>
          </a:p>
        </p:txBody>
      </p:sp>
    </p:spTree>
    <p:extLst>
      <p:ext uri="{BB962C8B-B14F-4D97-AF65-F5344CB8AC3E}">
        <p14:creationId xmlns:p14="http://schemas.microsoft.com/office/powerpoint/2010/main" val="940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25385" cy="956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services for diabetes patients IN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/>
              <a:t>Health sectors (public and private) provide primary, secondary and tertiary healthcare services to patients with diabetes (</a:t>
            </a:r>
            <a:r>
              <a:rPr lang="en-US" dirty="0" err="1"/>
              <a:t>MoH</a:t>
            </a:r>
            <a:r>
              <a:rPr lang="en-US" dirty="0"/>
              <a:t>, 2014).</a:t>
            </a:r>
          </a:p>
          <a:p>
            <a:r>
              <a:rPr lang="en-US" dirty="0"/>
              <a:t> In addition, </a:t>
            </a:r>
            <a:r>
              <a:rPr lang="en-US" i="1" dirty="0"/>
              <a:t>a National Centre for Diabetes, Endocrinology and Genetics (NCDEG) was established in 1996.</a:t>
            </a:r>
            <a:r>
              <a:rPr lang="en-US" dirty="0"/>
              <a:t> </a:t>
            </a:r>
          </a:p>
          <a:p>
            <a:r>
              <a:rPr lang="en-US" dirty="0"/>
              <a:t>NCDEG attracts patients from all over the country who are either physician-referred or self-referred.</a:t>
            </a:r>
          </a:p>
        </p:txBody>
      </p:sp>
    </p:spTree>
    <p:extLst>
      <p:ext uri="{BB962C8B-B14F-4D97-AF65-F5344CB8AC3E}">
        <p14:creationId xmlns:p14="http://schemas.microsoft.com/office/powerpoint/2010/main" val="29121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5F874-8B7E-45C7-ABA0-9DA347E1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9266"/>
            <a:ext cx="3960440" cy="1622321"/>
          </a:xfrm>
        </p:spPr>
        <p:txBody>
          <a:bodyPr>
            <a:normAutofit fontScale="90000"/>
          </a:bodyPr>
          <a:lstStyle/>
          <a:p>
            <a:r>
              <a:rPr lang="en-GB" sz="6700" b="1" dirty="0"/>
              <a:t>THANK YOU 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CDE86-7C09-4E2A-8D44-11BF55A8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125" y="1534667"/>
            <a:ext cx="2629120" cy="3785419"/>
          </a:xfrm>
        </p:spPr>
        <p:txBody>
          <a:bodyPr>
            <a:normAutofit/>
          </a:bodyPr>
          <a:lstStyle/>
          <a:p>
            <a:r>
              <a:rPr lang="en-GB" sz="1700" dirty="0"/>
              <a:t>file:///C:/Users/israa/Downloads/WHO-UCN-NCD-20.1-eng.pdf</a:t>
            </a:r>
            <a:endParaRPr lang="en-GB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rld Diabetes Day: a day to reflect on healthy eating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4" y="1169999"/>
            <a:ext cx="4766443" cy="47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2564904"/>
            <a:ext cx="29977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www.who.int/publications/i/item/who-ucn-ncd-20.1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72581-AE28-4F0F-B846-67FC316A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Epidemiology and global burden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6B9C0-9885-4B9C-893B-C3D2D6A7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651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Diabetes is found in every population in the world and in all regions.</a:t>
            </a:r>
          </a:p>
          <a:p>
            <a:r>
              <a:rPr lang="en-GB" dirty="0" smtClean="0"/>
              <a:t>In 2019, WHO estimated </a:t>
            </a:r>
            <a:r>
              <a:rPr lang="en-GB" dirty="0"/>
              <a:t>that diabetes was the </a:t>
            </a:r>
            <a:r>
              <a:rPr lang="en-GB" b="1" dirty="0" smtClean="0">
                <a:solidFill>
                  <a:srgbClr val="FF0000"/>
                </a:solidFill>
              </a:rPr>
              <a:t>ninth </a:t>
            </a:r>
            <a:r>
              <a:rPr lang="en-GB" b="1" dirty="0">
                <a:solidFill>
                  <a:srgbClr val="FF0000"/>
                </a:solidFill>
              </a:rPr>
              <a:t>leading cause </a:t>
            </a:r>
            <a:r>
              <a:rPr lang="en-GB" dirty="0"/>
              <a:t>of death </a:t>
            </a:r>
            <a:r>
              <a:rPr lang="en-GB" dirty="0" smtClean="0"/>
              <a:t>(1.5 </a:t>
            </a:r>
            <a:r>
              <a:rPr lang="en-GB" dirty="0"/>
              <a:t>million deaths directly caused by </a:t>
            </a:r>
            <a:r>
              <a:rPr lang="en-GB" dirty="0" smtClean="0"/>
              <a:t>diabetes).</a:t>
            </a:r>
            <a:endParaRPr lang="en-GB" dirty="0"/>
          </a:p>
          <a:p>
            <a:r>
              <a:rPr lang="en-GB" b="1" dirty="0" smtClean="0"/>
              <a:t>Almost </a:t>
            </a:r>
            <a:r>
              <a:rPr lang="en-GB" b="1" dirty="0"/>
              <a:t>half of all deaths </a:t>
            </a:r>
            <a:r>
              <a:rPr lang="en-GB" b="1" dirty="0" smtClean="0"/>
              <a:t>(</a:t>
            </a:r>
            <a:r>
              <a:rPr lang="en-GB" dirty="0" smtClean="0"/>
              <a:t>48%) due </a:t>
            </a:r>
            <a:r>
              <a:rPr lang="en-GB" dirty="0"/>
              <a:t>to diabetes occurred </a:t>
            </a:r>
            <a:r>
              <a:rPr lang="en-GB" b="1" dirty="0" smtClean="0">
                <a:solidFill>
                  <a:srgbClr val="FF0000"/>
                </a:solidFill>
              </a:rPr>
              <a:t>before </a:t>
            </a:r>
            <a:r>
              <a:rPr lang="en-GB" b="1" dirty="0">
                <a:solidFill>
                  <a:srgbClr val="FF0000"/>
                </a:solidFill>
              </a:rPr>
              <a:t>the age of 70 years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72581-AE28-4F0F-B846-67FC316A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Epidemiology and global burden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6B9C0-9885-4B9C-893B-C3D2D6A7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83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The rising prevalence of T2DM is associated with rapid </a:t>
            </a:r>
            <a:r>
              <a:rPr lang="en-US" dirty="0">
                <a:solidFill>
                  <a:srgbClr val="FF0000"/>
                </a:solidFill>
              </a:rPr>
              <a:t>cultural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social changes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ageing populations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increasing urbanization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dietary changes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reduced physical activity </a:t>
            </a:r>
            <a:r>
              <a:rPr lang="en-US" dirty="0"/>
              <a:t>and other </a:t>
            </a:r>
            <a:r>
              <a:rPr lang="en-US" dirty="0">
                <a:solidFill>
                  <a:srgbClr val="FF0000"/>
                </a:solidFill>
              </a:rPr>
              <a:t>unhealthy lifestyle </a:t>
            </a:r>
            <a:r>
              <a:rPr lang="en-US" dirty="0"/>
              <a:t>and </a:t>
            </a:r>
            <a:r>
              <a:rPr lang="en-US" dirty="0" err="1"/>
              <a:t>behavioural</a:t>
            </a:r>
            <a:r>
              <a:rPr lang="en-US" dirty="0"/>
              <a:t> patterns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well as increased diagnosis.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age-adjusted prevalence in adults is </a:t>
            </a:r>
            <a:r>
              <a:rPr lang="en-GB" b="1" dirty="0">
                <a:solidFill>
                  <a:srgbClr val="FF0000"/>
                </a:solidFill>
              </a:rPr>
              <a:t>8.5% </a:t>
            </a:r>
            <a:r>
              <a:rPr lang="en-GB" dirty="0"/>
              <a:t>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he Surge in Diabetes Worldwide - Drug Discovery and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3" y="1417638"/>
            <a:ext cx="7646441" cy="54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91680" y="4869160"/>
            <a:ext cx="864096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Trends in prevalence of diabetes, 1980-2014, by country income group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0383" y="5740955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Over the past </a:t>
            </a:r>
            <a:r>
              <a:rPr lang="en-US" sz="2400" b="1" dirty="0" smtClean="0">
                <a:solidFill>
                  <a:srgbClr val="FF0000"/>
                </a:solidFill>
              </a:rPr>
              <a:t>decades, </a:t>
            </a:r>
            <a:r>
              <a:rPr lang="en-GB" sz="2400" b="1" dirty="0">
                <a:solidFill>
                  <a:srgbClr val="FF0000"/>
                </a:solidFill>
              </a:rPr>
              <a:t>the greatest rise in low- and middle-income countries compared to high-income </a:t>
            </a:r>
            <a:r>
              <a:rPr lang="en-GB" sz="2400" b="1" dirty="0" smtClean="0">
                <a:solidFill>
                  <a:srgbClr val="FF0000"/>
                </a:solidFill>
              </a:rPr>
              <a:t>countries.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gure 1: Trends in prevalence of diabetes, 1980-2014, by country income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2" y="1417637"/>
            <a:ext cx="9079644" cy="43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312368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trends continue, the IDF predicts that an estimated 629 million people worldwide will be living with diabetes by </a:t>
            </a:r>
            <a:r>
              <a:rPr lang="en-GB" dirty="0" smtClean="0"/>
              <a:t>2045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4611"/>
            <a:ext cx="5724128" cy="67296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804248" y="188640"/>
            <a:ext cx="14401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2800" b="1" dirty="0"/>
              <a:t>Diabetes mellitus mortality rate account of </a:t>
            </a:r>
            <a:r>
              <a:rPr lang="en-US" sz="2800" b="1" dirty="0" smtClean="0">
                <a:solidFill>
                  <a:srgbClr val="FF0000"/>
                </a:solidFill>
              </a:rPr>
              <a:t>7% </a:t>
            </a:r>
            <a:r>
              <a:rPr lang="en-US" sz="2800" b="1" dirty="0">
                <a:solidFill>
                  <a:srgbClr val="FF0000"/>
                </a:solidFill>
              </a:rPr>
              <a:t>of  </a:t>
            </a:r>
            <a:r>
              <a:rPr lang="en-US" sz="2800" b="1" dirty="0"/>
              <a:t>total </a:t>
            </a:r>
            <a:r>
              <a:rPr lang="en-US" sz="2800" b="1" dirty="0" smtClean="0"/>
              <a:t>deaths </a:t>
            </a:r>
            <a:r>
              <a:rPr lang="en-US" sz="2800" b="1" dirty="0"/>
              <a:t>in all ages  in Jordan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47" y="1600200"/>
            <a:ext cx="4100106" cy="4525963"/>
          </a:xfrm>
        </p:spPr>
      </p:pic>
      <p:sp>
        <p:nvSpPr>
          <p:cNvPr id="7" name="TextBox 6"/>
          <p:cNvSpPr txBox="1"/>
          <p:nvPr/>
        </p:nvSpPr>
        <p:spPr>
          <a:xfrm>
            <a:off x="1835696" y="6327903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 Health Organization – Jordan Diabetes profiles, 2016</a:t>
            </a:r>
          </a:p>
        </p:txBody>
      </p:sp>
    </p:spTree>
    <p:extLst>
      <p:ext uri="{BB962C8B-B14F-4D97-AF65-F5344CB8AC3E}">
        <p14:creationId xmlns:p14="http://schemas.microsoft.com/office/powerpoint/2010/main" val="25350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2" ma:contentTypeDescription="Create a new document." ma:contentTypeScope="" ma:versionID="c7e59d027ddc58a84533aa9a3655f0a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1a9ab46d6cc50d6af445cf986f43da99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A4F1EB-63AF-49B1-8693-1C52E65B4D81}"/>
</file>

<file path=customXml/itemProps2.xml><?xml version="1.0" encoding="utf-8"?>
<ds:datastoreItem xmlns:ds="http://schemas.openxmlformats.org/officeDocument/2006/customXml" ds:itemID="{BA8D7464-8CC1-40CF-A6BD-6E0A020CD181}"/>
</file>

<file path=customXml/itemProps3.xml><?xml version="1.0" encoding="utf-8"?>
<ds:datastoreItem xmlns:ds="http://schemas.openxmlformats.org/officeDocument/2006/customXml" ds:itemID="{E4EA189C-4B5B-4F46-8A15-7E194A28B12C}"/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1949</Words>
  <Application>Microsoft Office PowerPoint</Application>
  <PresentationFormat>On-screen Show (4:3)</PresentationFormat>
  <Paragraphs>206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Helvetica</vt:lpstr>
      <vt:lpstr>Times New Roman</vt:lpstr>
      <vt:lpstr>Verdana</vt:lpstr>
      <vt:lpstr>Wingdings</vt:lpstr>
      <vt:lpstr>Wingdings 3</vt:lpstr>
      <vt:lpstr>Office Theme</vt:lpstr>
      <vt:lpstr>Diabetes Community Health</vt:lpstr>
      <vt:lpstr>Historical background</vt:lpstr>
      <vt:lpstr>Definition</vt:lpstr>
      <vt:lpstr>Epidemiology and global burden of diabetes</vt:lpstr>
      <vt:lpstr>Epidemiology and global burden of diabetes</vt:lpstr>
      <vt:lpstr>The age-adjusted prevalence in adults is 8.5% in 2014</vt:lpstr>
      <vt:lpstr>Trends in prevalence of diabetes, 1980-2014, by country income group</vt:lpstr>
      <vt:lpstr>PowerPoint Presentation</vt:lpstr>
      <vt:lpstr>Diabetes mellitus mortality rate account of 7% of  total deaths in all ages  in Jordan </vt:lpstr>
      <vt:lpstr>PowerPoint Presentation</vt:lpstr>
      <vt:lpstr>Aetio-pathology of diabetes </vt:lpstr>
      <vt:lpstr>Definition</vt:lpstr>
      <vt:lpstr>PowerPoint Presentation</vt:lpstr>
      <vt:lpstr>Type 1 diabetes (T1DM): </vt:lpstr>
      <vt:lpstr>Type 2 diabetes mellitus (T2DM) </vt:lpstr>
      <vt:lpstr>PowerPoint Presentation</vt:lpstr>
      <vt:lpstr> Hyperglycaemia first detected during pregnancy  </vt:lpstr>
      <vt:lpstr>Risk factors and risk markers for Gestational diabetes</vt:lpstr>
      <vt:lpstr>PowerPoint Presentation</vt:lpstr>
      <vt:lpstr>Clinical presentation</vt:lpstr>
      <vt:lpstr>Diagnosis</vt:lpstr>
      <vt:lpstr>Criteria for the Diagnosis of Diabetes</vt:lpstr>
      <vt:lpstr>Impaired glucose tolerance </vt:lpstr>
      <vt:lpstr>Complications</vt:lpstr>
      <vt:lpstr>Acute complications of diabetes</vt:lpstr>
      <vt:lpstr>Chronic complications of diabetes</vt:lpstr>
      <vt:lpstr>Prevention</vt:lpstr>
      <vt:lpstr>PowerPoint Presentation</vt:lpstr>
      <vt:lpstr>Complications management</vt:lpstr>
      <vt:lpstr> In Jordan  </vt:lpstr>
      <vt:lpstr>Health services for diabetes patients IN JORDAN</vt:lpstr>
      <vt:lpstr>THANK YOU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Diabetes. Community health</dc:title>
  <dc:creator>Judah, Hassan</dc:creator>
  <cp:lastModifiedBy>israa rawashdeh</cp:lastModifiedBy>
  <cp:revision>78</cp:revision>
  <dcterms:created xsi:type="dcterms:W3CDTF">2020-04-11T20:46:11Z</dcterms:created>
  <dcterms:modified xsi:type="dcterms:W3CDTF">2022-05-11T22:08:15Z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