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5E6D9-85D6-4158-A0B2-D155E89DBD18}" type="datetimeFigureOut">
              <a:rPr lang="en-GB" smtClean="0"/>
              <a:t>24/03/2021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90D9F-573B-4C93-BD30-CDF68FC13F08}" type="slidenum">
              <a:rPr lang="en-GB" smtClean="0"/>
              <a:t>‹#›</a:t>
            </a:fld>
            <a:endParaRPr lang="en-GB"/>
          </a:p>
        </p:txBody>
      </p:sp>
    </p:spTree>
    <p:extLst>
      <p:ext uri="{BB962C8B-B14F-4D97-AF65-F5344CB8AC3E}">
        <p14:creationId xmlns:p14="http://schemas.microsoft.com/office/powerpoint/2010/main" val="357574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90D9F-573B-4C93-BD30-CDF68FC13F08}" type="slidenum">
              <a:rPr lang="en-GB" smtClean="0"/>
              <a:t>9</a:t>
            </a:fld>
            <a:endParaRPr lang="en-GB"/>
          </a:p>
        </p:txBody>
      </p:sp>
    </p:spTree>
    <p:extLst>
      <p:ext uri="{BB962C8B-B14F-4D97-AF65-F5344CB8AC3E}">
        <p14:creationId xmlns:p14="http://schemas.microsoft.com/office/powerpoint/2010/main" val="387329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3561-92B1-49A4-ADA9-854E65AE79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ACF029-6D85-4327-B130-6A42F7FC03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46D633-F8C7-4EEF-98A8-6E0FABC73FDC}"/>
              </a:ext>
            </a:extLst>
          </p:cNvPr>
          <p:cNvSpPr>
            <a:spLocks noGrp="1"/>
          </p:cNvSpPr>
          <p:nvPr>
            <p:ph type="dt" sz="half" idx="10"/>
          </p:nvPr>
        </p:nvSpPr>
        <p:spPr/>
        <p:txBody>
          <a:bodyPr/>
          <a:lstStyle/>
          <a:p>
            <a:fld id="{FE45363D-42B3-4964-9586-E2397670B56D}" type="datetimeFigureOut">
              <a:rPr lang="en-GB" smtClean="0"/>
              <a:t>24/03/2021</a:t>
            </a:fld>
            <a:endParaRPr lang="en-GB"/>
          </a:p>
        </p:txBody>
      </p:sp>
      <p:sp>
        <p:nvSpPr>
          <p:cNvPr id="5" name="Footer Placeholder 4">
            <a:extLst>
              <a:ext uri="{FF2B5EF4-FFF2-40B4-BE49-F238E27FC236}">
                <a16:creationId xmlns:a16="http://schemas.microsoft.com/office/drawing/2014/main" id="{BE6F314D-7C1C-4FC9-B57D-D0FE1C425A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9FF2F2-51BD-4457-ADB9-7FC09A8A93D2}"/>
              </a:ext>
            </a:extLst>
          </p:cNvPr>
          <p:cNvSpPr>
            <a:spLocks noGrp="1"/>
          </p:cNvSpPr>
          <p:nvPr>
            <p:ph type="sldNum" sz="quarter" idx="12"/>
          </p:nvPr>
        </p:nvSpPr>
        <p:spPr/>
        <p:txBody>
          <a:bodyPr/>
          <a:lstStyle/>
          <a:p>
            <a:fld id="{CE3DB7C0-29C5-423B-9BF7-03AC11B2F3B0}" type="slidenum">
              <a:rPr lang="en-GB" smtClean="0"/>
              <a:t>‹#›</a:t>
            </a:fld>
            <a:endParaRPr lang="en-GB"/>
          </a:p>
        </p:txBody>
      </p:sp>
    </p:spTree>
    <p:extLst>
      <p:ext uri="{BB962C8B-B14F-4D97-AF65-F5344CB8AC3E}">
        <p14:creationId xmlns:p14="http://schemas.microsoft.com/office/powerpoint/2010/main" val="32878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D455-01E7-4706-A098-6E4DCD7A91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8F1993-0017-43B7-A1A5-45DE2C3515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A27638-B047-4078-9B5A-067D78335E3E}"/>
              </a:ext>
            </a:extLst>
          </p:cNvPr>
          <p:cNvSpPr>
            <a:spLocks noGrp="1"/>
          </p:cNvSpPr>
          <p:nvPr>
            <p:ph type="dt" sz="half" idx="10"/>
          </p:nvPr>
        </p:nvSpPr>
        <p:spPr/>
        <p:txBody>
          <a:bodyPr/>
          <a:lstStyle/>
          <a:p>
            <a:fld id="{FE45363D-42B3-4964-9586-E2397670B56D}" type="datetimeFigureOut">
              <a:rPr lang="en-GB" smtClean="0"/>
              <a:t>24/03/2021</a:t>
            </a:fld>
            <a:endParaRPr lang="en-GB"/>
          </a:p>
        </p:txBody>
      </p:sp>
      <p:sp>
        <p:nvSpPr>
          <p:cNvPr id="5" name="Footer Placeholder 4">
            <a:extLst>
              <a:ext uri="{FF2B5EF4-FFF2-40B4-BE49-F238E27FC236}">
                <a16:creationId xmlns:a16="http://schemas.microsoft.com/office/drawing/2014/main" id="{3E6DAACA-E78B-4B7F-9AD3-1265C3DA0B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71B30-F23B-4F59-A743-F720E8CF017B}"/>
              </a:ext>
            </a:extLst>
          </p:cNvPr>
          <p:cNvSpPr>
            <a:spLocks noGrp="1"/>
          </p:cNvSpPr>
          <p:nvPr>
            <p:ph type="sldNum" sz="quarter" idx="12"/>
          </p:nvPr>
        </p:nvSpPr>
        <p:spPr/>
        <p:txBody>
          <a:bodyPr/>
          <a:lstStyle/>
          <a:p>
            <a:fld id="{CE3DB7C0-29C5-423B-9BF7-03AC11B2F3B0}" type="slidenum">
              <a:rPr lang="en-GB" smtClean="0"/>
              <a:t>‹#›</a:t>
            </a:fld>
            <a:endParaRPr lang="en-GB"/>
          </a:p>
        </p:txBody>
      </p:sp>
    </p:spTree>
    <p:extLst>
      <p:ext uri="{BB962C8B-B14F-4D97-AF65-F5344CB8AC3E}">
        <p14:creationId xmlns:p14="http://schemas.microsoft.com/office/powerpoint/2010/main" val="163939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2734A-64F7-45F2-BCE0-A8A75C7FF2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8BA0CF-8070-40AB-9AAA-6575851AB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16F76A-0C57-461A-82AA-DECB22E99C1C}"/>
              </a:ext>
            </a:extLst>
          </p:cNvPr>
          <p:cNvSpPr>
            <a:spLocks noGrp="1"/>
          </p:cNvSpPr>
          <p:nvPr>
            <p:ph type="dt" sz="half" idx="10"/>
          </p:nvPr>
        </p:nvSpPr>
        <p:spPr/>
        <p:txBody>
          <a:bodyPr/>
          <a:lstStyle/>
          <a:p>
            <a:fld id="{FE45363D-42B3-4964-9586-E2397670B56D}" type="datetimeFigureOut">
              <a:rPr lang="en-GB" smtClean="0"/>
              <a:t>24/03/2021</a:t>
            </a:fld>
            <a:endParaRPr lang="en-GB"/>
          </a:p>
        </p:txBody>
      </p:sp>
      <p:sp>
        <p:nvSpPr>
          <p:cNvPr id="5" name="Footer Placeholder 4">
            <a:extLst>
              <a:ext uri="{FF2B5EF4-FFF2-40B4-BE49-F238E27FC236}">
                <a16:creationId xmlns:a16="http://schemas.microsoft.com/office/drawing/2014/main" id="{A3839CBB-1EF5-42CC-905E-53066D204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6E5DAE-37F9-4235-A594-8AAFA2D47ED6}"/>
              </a:ext>
            </a:extLst>
          </p:cNvPr>
          <p:cNvSpPr>
            <a:spLocks noGrp="1"/>
          </p:cNvSpPr>
          <p:nvPr>
            <p:ph type="sldNum" sz="quarter" idx="12"/>
          </p:nvPr>
        </p:nvSpPr>
        <p:spPr/>
        <p:txBody>
          <a:bodyPr/>
          <a:lstStyle/>
          <a:p>
            <a:fld id="{CE3DB7C0-29C5-423B-9BF7-03AC11B2F3B0}" type="slidenum">
              <a:rPr lang="en-GB" smtClean="0"/>
              <a:t>‹#›</a:t>
            </a:fld>
            <a:endParaRPr lang="en-GB"/>
          </a:p>
        </p:txBody>
      </p:sp>
    </p:spTree>
    <p:extLst>
      <p:ext uri="{BB962C8B-B14F-4D97-AF65-F5344CB8AC3E}">
        <p14:creationId xmlns:p14="http://schemas.microsoft.com/office/powerpoint/2010/main" val="99374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BC2C-2DD4-4BFC-A501-472B42842D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ABC0F8-027E-42B6-9D27-63B0E8D557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778293-C37A-4899-9C91-010CF4061C76}"/>
              </a:ext>
            </a:extLst>
          </p:cNvPr>
          <p:cNvSpPr>
            <a:spLocks noGrp="1"/>
          </p:cNvSpPr>
          <p:nvPr>
            <p:ph type="dt" sz="half" idx="10"/>
          </p:nvPr>
        </p:nvSpPr>
        <p:spPr/>
        <p:txBody>
          <a:bodyPr/>
          <a:lstStyle/>
          <a:p>
            <a:fld id="{FE45363D-42B3-4964-9586-E2397670B56D}" type="datetimeFigureOut">
              <a:rPr lang="en-GB" smtClean="0"/>
              <a:t>24/03/2021</a:t>
            </a:fld>
            <a:endParaRPr lang="en-GB"/>
          </a:p>
        </p:txBody>
      </p:sp>
      <p:sp>
        <p:nvSpPr>
          <p:cNvPr id="5" name="Footer Placeholder 4">
            <a:extLst>
              <a:ext uri="{FF2B5EF4-FFF2-40B4-BE49-F238E27FC236}">
                <a16:creationId xmlns:a16="http://schemas.microsoft.com/office/drawing/2014/main" id="{6FDDD2FB-1ED6-406C-92E1-724451D8A7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867290-56C3-460E-AD96-202787311537}"/>
              </a:ext>
            </a:extLst>
          </p:cNvPr>
          <p:cNvSpPr>
            <a:spLocks noGrp="1"/>
          </p:cNvSpPr>
          <p:nvPr>
            <p:ph type="sldNum" sz="quarter" idx="12"/>
          </p:nvPr>
        </p:nvSpPr>
        <p:spPr/>
        <p:txBody>
          <a:bodyPr/>
          <a:lstStyle/>
          <a:p>
            <a:fld id="{CE3DB7C0-29C5-423B-9BF7-03AC11B2F3B0}" type="slidenum">
              <a:rPr lang="en-GB" smtClean="0"/>
              <a:t>‹#›</a:t>
            </a:fld>
            <a:endParaRPr lang="en-GB"/>
          </a:p>
        </p:txBody>
      </p:sp>
    </p:spTree>
    <p:extLst>
      <p:ext uri="{BB962C8B-B14F-4D97-AF65-F5344CB8AC3E}">
        <p14:creationId xmlns:p14="http://schemas.microsoft.com/office/powerpoint/2010/main" val="175004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FE60-622E-4F0E-A04F-54E24974B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E88355-6358-4A79-AEF4-05B885EF87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C45B50-83EC-4025-9826-378605E73C0C}"/>
              </a:ext>
            </a:extLst>
          </p:cNvPr>
          <p:cNvSpPr>
            <a:spLocks noGrp="1"/>
          </p:cNvSpPr>
          <p:nvPr>
            <p:ph type="dt" sz="half" idx="10"/>
          </p:nvPr>
        </p:nvSpPr>
        <p:spPr/>
        <p:txBody>
          <a:bodyPr/>
          <a:lstStyle/>
          <a:p>
            <a:fld id="{FE45363D-42B3-4964-9586-E2397670B56D}" type="datetimeFigureOut">
              <a:rPr lang="en-GB" smtClean="0"/>
              <a:t>24/03/2021</a:t>
            </a:fld>
            <a:endParaRPr lang="en-GB"/>
          </a:p>
        </p:txBody>
      </p:sp>
      <p:sp>
        <p:nvSpPr>
          <p:cNvPr id="5" name="Footer Placeholder 4">
            <a:extLst>
              <a:ext uri="{FF2B5EF4-FFF2-40B4-BE49-F238E27FC236}">
                <a16:creationId xmlns:a16="http://schemas.microsoft.com/office/drawing/2014/main" id="{514A1492-4093-46AB-A133-CA9528188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94C80A-2C10-49D9-AA07-20DB85CE27AD}"/>
              </a:ext>
            </a:extLst>
          </p:cNvPr>
          <p:cNvSpPr>
            <a:spLocks noGrp="1"/>
          </p:cNvSpPr>
          <p:nvPr>
            <p:ph type="sldNum" sz="quarter" idx="12"/>
          </p:nvPr>
        </p:nvSpPr>
        <p:spPr/>
        <p:txBody>
          <a:bodyPr/>
          <a:lstStyle/>
          <a:p>
            <a:fld id="{CE3DB7C0-29C5-423B-9BF7-03AC11B2F3B0}" type="slidenum">
              <a:rPr lang="en-GB" smtClean="0"/>
              <a:t>‹#›</a:t>
            </a:fld>
            <a:endParaRPr lang="en-GB"/>
          </a:p>
        </p:txBody>
      </p:sp>
    </p:spTree>
    <p:extLst>
      <p:ext uri="{BB962C8B-B14F-4D97-AF65-F5344CB8AC3E}">
        <p14:creationId xmlns:p14="http://schemas.microsoft.com/office/powerpoint/2010/main" val="13226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12B7-3A39-4BEA-8B17-8F2CEB953B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D7E651-9299-4122-B51C-FF0F3EDE38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465647-2EFF-4317-BA71-539265036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BDA503-346A-419D-BBE4-A444661292BD}"/>
              </a:ext>
            </a:extLst>
          </p:cNvPr>
          <p:cNvSpPr>
            <a:spLocks noGrp="1"/>
          </p:cNvSpPr>
          <p:nvPr>
            <p:ph type="dt" sz="half" idx="10"/>
          </p:nvPr>
        </p:nvSpPr>
        <p:spPr/>
        <p:txBody>
          <a:bodyPr/>
          <a:lstStyle/>
          <a:p>
            <a:fld id="{FE45363D-42B3-4964-9586-E2397670B56D}" type="datetimeFigureOut">
              <a:rPr lang="en-GB" smtClean="0"/>
              <a:t>24/03/2021</a:t>
            </a:fld>
            <a:endParaRPr lang="en-GB"/>
          </a:p>
        </p:txBody>
      </p:sp>
      <p:sp>
        <p:nvSpPr>
          <p:cNvPr id="6" name="Footer Placeholder 5">
            <a:extLst>
              <a:ext uri="{FF2B5EF4-FFF2-40B4-BE49-F238E27FC236}">
                <a16:creationId xmlns:a16="http://schemas.microsoft.com/office/drawing/2014/main" id="{C8F9C79C-3068-4362-9F49-5B4D630339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8558D3-8B15-4A3B-B265-56B0120E2855}"/>
              </a:ext>
            </a:extLst>
          </p:cNvPr>
          <p:cNvSpPr>
            <a:spLocks noGrp="1"/>
          </p:cNvSpPr>
          <p:nvPr>
            <p:ph type="sldNum" sz="quarter" idx="12"/>
          </p:nvPr>
        </p:nvSpPr>
        <p:spPr/>
        <p:txBody>
          <a:bodyPr/>
          <a:lstStyle/>
          <a:p>
            <a:fld id="{CE3DB7C0-29C5-423B-9BF7-03AC11B2F3B0}" type="slidenum">
              <a:rPr lang="en-GB" smtClean="0"/>
              <a:t>‹#›</a:t>
            </a:fld>
            <a:endParaRPr lang="en-GB"/>
          </a:p>
        </p:txBody>
      </p:sp>
    </p:spTree>
    <p:extLst>
      <p:ext uri="{BB962C8B-B14F-4D97-AF65-F5344CB8AC3E}">
        <p14:creationId xmlns:p14="http://schemas.microsoft.com/office/powerpoint/2010/main" val="91055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BAC9-9BB4-44A0-B880-2318E24EAF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AA53C-4884-4444-96A8-4E3EDF52D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F3B06-0217-466C-880B-A614CFF16C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493116-E362-4CD6-A870-964F44B5A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A6C9F3-FACF-43DE-A0CA-468B0D632E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B8D7F-BC0A-4B91-8471-59F8165EF702}"/>
              </a:ext>
            </a:extLst>
          </p:cNvPr>
          <p:cNvSpPr>
            <a:spLocks noGrp="1"/>
          </p:cNvSpPr>
          <p:nvPr>
            <p:ph type="dt" sz="half" idx="10"/>
          </p:nvPr>
        </p:nvSpPr>
        <p:spPr/>
        <p:txBody>
          <a:bodyPr/>
          <a:lstStyle/>
          <a:p>
            <a:fld id="{FE45363D-42B3-4964-9586-E2397670B56D}" type="datetimeFigureOut">
              <a:rPr lang="en-GB" smtClean="0"/>
              <a:t>24/03/2021</a:t>
            </a:fld>
            <a:endParaRPr lang="en-GB"/>
          </a:p>
        </p:txBody>
      </p:sp>
      <p:sp>
        <p:nvSpPr>
          <p:cNvPr id="8" name="Footer Placeholder 7">
            <a:extLst>
              <a:ext uri="{FF2B5EF4-FFF2-40B4-BE49-F238E27FC236}">
                <a16:creationId xmlns:a16="http://schemas.microsoft.com/office/drawing/2014/main" id="{B6530D88-109D-4035-A6FD-7F818BC80F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AA6850-3D59-4AFF-867F-C9919B65C456}"/>
              </a:ext>
            </a:extLst>
          </p:cNvPr>
          <p:cNvSpPr>
            <a:spLocks noGrp="1"/>
          </p:cNvSpPr>
          <p:nvPr>
            <p:ph type="sldNum" sz="quarter" idx="12"/>
          </p:nvPr>
        </p:nvSpPr>
        <p:spPr/>
        <p:txBody>
          <a:bodyPr/>
          <a:lstStyle/>
          <a:p>
            <a:fld id="{CE3DB7C0-29C5-423B-9BF7-03AC11B2F3B0}" type="slidenum">
              <a:rPr lang="en-GB" smtClean="0"/>
              <a:t>‹#›</a:t>
            </a:fld>
            <a:endParaRPr lang="en-GB"/>
          </a:p>
        </p:txBody>
      </p:sp>
    </p:spTree>
    <p:extLst>
      <p:ext uri="{BB962C8B-B14F-4D97-AF65-F5344CB8AC3E}">
        <p14:creationId xmlns:p14="http://schemas.microsoft.com/office/powerpoint/2010/main" val="305095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C5C5-69DD-42AF-96C2-C1AB81FAFC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28FBB8-0F08-4F8F-A285-BA4BB28A33C6}"/>
              </a:ext>
            </a:extLst>
          </p:cNvPr>
          <p:cNvSpPr>
            <a:spLocks noGrp="1"/>
          </p:cNvSpPr>
          <p:nvPr>
            <p:ph type="dt" sz="half" idx="10"/>
          </p:nvPr>
        </p:nvSpPr>
        <p:spPr/>
        <p:txBody>
          <a:bodyPr/>
          <a:lstStyle/>
          <a:p>
            <a:fld id="{FE45363D-42B3-4964-9586-E2397670B56D}" type="datetimeFigureOut">
              <a:rPr lang="en-GB" smtClean="0"/>
              <a:t>24/03/2021</a:t>
            </a:fld>
            <a:endParaRPr lang="en-GB"/>
          </a:p>
        </p:txBody>
      </p:sp>
      <p:sp>
        <p:nvSpPr>
          <p:cNvPr id="4" name="Footer Placeholder 3">
            <a:extLst>
              <a:ext uri="{FF2B5EF4-FFF2-40B4-BE49-F238E27FC236}">
                <a16:creationId xmlns:a16="http://schemas.microsoft.com/office/drawing/2014/main" id="{55D2F229-05C8-4428-B040-816DC6270E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B32D73-ED17-40B8-AFE6-B75A0EB5EA66}"/>
              </a:ext>
            </a:extLst>
          </p:cNvPr>
          <p:cNvSpPr>
            <a:spLocks noGrp="1"/>
          </p:cNvSpPr>
          <p:nvPr>
            <p:ph type="sldNum" sz="quarter" idx="12"/>
          </p:nvPr>
        </p:nvSpPr>
        <p:spPr/>
        <p:txBody>
          <a:bodyPr/>
          <a:lstStyle/>
          <a:p>
            <a:fld id="{CE3DB7C0-29C5-423B-9BF7-03AC11B2F3B0}" type="slidenum">
              <a:rPr lang="en-GB" smtClean="0"/>
              <a:t>‹#›</a:t>
            </a:fld>
            <a:endParaRPr lang="en-GB"/>
          </a:p>
        </p:txBody>
      </p:sp>
    </p:spTree>
    <p:extLst>
      <p:ext uri="{BB962C8B-B14F-4D97-AF65-F5344CB8AC3E}">
        <p14:creationId xmlns:p14="http://schemas.microsoft.com/office/powerpoint/2010/main" val="350259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E7FB1-859F-44F7-9F15-749F9B6DE321}"/>
              </a:ext>
            </a:extLst>
          </p:cNvPr>
          <p:cNvSpPr>
            <a:spLocks noGrp="1"/>
          </p:cNvSpPr>
          <p:nvPr>
            <p:ph type="dt" sz="half" idx="10"/>
          </p:nvPr>
        </p:nvSpPr>
        <p:spPr/>
        <p:txBody>
          <a:bodyPr/>
          <a:lstStyle/>
          <a:p>
            <a:fld id="{FE45363D-42B3-4964-9586-E2397670B56D}" type="datetimeFigureOut">
              <a:rPr lang="en-GB" smtClean="0"/>
              <a:t>24/03/2021</a:t>
            </a:fld>
            <a:endParaRPr lang="en-GB"/>
          </a:p>
        </p:txBody>
      </p:sp>
      <p:sp>
        <p:nvSpPr>
          <p:cNvPr id="3" name="Footer Placeholder 2">
            <a:extLst>
              <a:ext uri="{FF2B5EF4-FFF2-40B4-BE49-F238E27FC236}">
                <a16:creationId xmlns:a16="http://schemas.microsoft.com/office/drawing/2014/main" id="{29639A9F-5D73-4004-9029-5DC83E417C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A04EFA-DC00-4A63-82DF-A713C35D43AF}"/>
              </a:ext>
            </a:extLst>
          </p:cNvPr>
          <p:cNvSpPr>
            <a:spLocks noGrp="1"/>
          </p:cNvSpPr>
          <p:nvPr>
            <p:ph type="sldNum" sz="quarter" idx="12"/>
          </p:nvPr>
        </p:nvSpPr>
        <p:spPr/>
        <p:txBody>
          <a:bodyPr/>
          <a:lstStyle/>
          <a:p>
            <a:fld id="{CE3DB7C0-29C5-423B-9BF7-03AC11B2F3B0}" type="slidenum">
              <a:rPr lang="en-GB" smtClean="0"/>
              <a:t>‹#›</a:t>
            </a:fld>
            <a:endParaRPr lang="en-GB"/>
          </a:p>
        </p:txBody>
      </p:sp>
    </p:spTree>
    <p:extLst>
      <p:ext uri="{BB962C8B-B14F-4D97-AF65-F5344CB8AC3E}">
        <p14:creationId xmlns:p14="http://schemas.microsoft.com/office/powerpoint/2010/main" val="118172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DDA2-EB5E-4D93-AB2F-A0DA5D7EA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E3A470-60B8-4C99-B127-796A8212C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83FD89-4939-4DF0-9F57-F326C5249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74E75-98D0-4763-ADE5-7FBB8769AF89}"/>
              </a:ext>
            </a:extLst>
          </p:cNvPr>
          <p:cNvSpPr>
            <a:spLocks noGrp="1"/>
          </p:cNvSpPr>
          <p:nvPr>
            <p:ph type="dt" sz="half" idx="10"/>
          </p:nvPr>
        </p:nvSpPr>
        <p:spPr/>
        <p:txBody>
          <a:bodyPr/>
          <a:lstStyle/>
          <a:p>
            <a:fld id="{FE45363D-42B3-4964-9586-E2397670B56D}" type="datetimeFigureOut">
              <a:rPr lang="en-GB" smtClean="0"/>
              <a:t>24/03/2021</a:t>
            </a:fld>
            <a:endParaRPr lang="en-GB"/>
          </a:p>
        </p:txBody>
      </p:sp>
      <p:sp>
        <p:nvSpPr>
          <p:cNvPr id="6" name="Footer Placeholder 5">
            <a:extLst>
              <a:ext uri="{FF2B5EF4-FFF2-40B4-BE49-F238E27FC236}">
                <a16:creationId xmlns:a16="http://schemas.microsoft.com/office/drawing/2014/main" id="{32A10566-685B-4D27-A0EF-169CF36D13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DA14E3-0CBA-497B-B189-ADEA19C3CFB9}"/>
              </a:ext>
            </a:extLst>
          </p:cNvPr>
          <p:cNvSpPr>
            <a:spLocks noGrp="1"/>
          </p:cNvSpPr>
          <p:nvPr>
            <p:ph type="sldNum" sz="quarter" idx="12"/>
          </p:nvPr>
        </p:nvSpPr>
        <p:spPr/>
        <p:txBody>
          <a:bodyPr/>
          <a:lstStyle/>
          <a:p>
            <a:fld id="{CE3DB7C0-29C5-423B-9BF7-03AC11B2F3B0}" type="slidenum">
              <a:rPr lang="en-GB" smtClean="0"/>
              <a:t>‹#›</a:t>
            </a:fld>
            <a:endParaRPr lang="en-GB"/>
          </a:p>
        </p:txBody>
      </p:sp>
    </p:spTree>
    <p:extLst>
      <p:ext uri="{BB962C8B-B14F-4D97-AF65-F5344CB8AC3E}">
        <p14:creationId xmlns:p14="http://schemas.microsoft.com/office/powerpoint/2010/main" val="288270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9F25-FAB4-49D1-A9AA-A75657A4A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3521AE-B7F7-4D98-8DD7-3F7581A8DE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04E543-C2E2-4A6E-BA99-81F2C33E7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06CA9-3B70-4AAE-B093-7692F84DD7FB}"/>
              </a:ext>
            </a:extLst>
          </p:cNvPr>
          <p:cNvSpPr>
            <a:spLocks noGrp="1"/>
          </p:cNvSpPr>
          <p:nvPr>
            <p:ph type="dt" sz="half" idx="10"/>
          </p:nvPr>
        </p:nvSpPr>
        <p:spPr/>
        <p:txBody>
          <a:bodyPr/>
          <a:lstStyle/>
          <a:p>
            <a:fld id="{FE45363D-42B3-4964-9586-E2397670B56D}" type="datetimeFigureOut">
              <a:rPr lang="en-GB" smtClean="0"/>
              <a:t>24/03/2021</a:t>
            </a:fld>
            <a:endParaRPr lang="en-GB"/>
          </a:p>
        </p:txBody>
      </p:sp>
      <p:sp>
        <p:nvSpPr>
          <p:cNvPr id="6" name="Footer Placeholder 5">
            <a:extLst>
              <a:ext uri="{FF2B5EF4-FFF2-40B4-BE49-F238E27FC236}">
                <a16:creationId xmlns:a16="http://schemas.microsoft.com/office/drawing/2014/main" id="{9F996198-29A7-4924-B0E8-9D6A95EFC6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CA383-8AD0-4940-9F80-90B747871C32}"/>
              </a:ext>
            </a:extLst>
          </p:cNvPr>
          <p:cNvSpPr>
            <a:spLocks noGrp="1"/>
          </p:cNvSpPr>
          <p:nvPr>
            <p:ph type="sldNum" sz="quarter" idx="12"/>
          </p:nvPr>
        </p:nvSpPr>
        <p:spPr/>
        <p:txBody>
          <a:bodyPr/>
          <a:lstStyle/>
          <a:p>
            <a:fld id="{CE3DB7C0-29C5-423B-9BF7-03AC11B2F3B0}" type="slidenum">
              <a:rPr lang="en-GB" smtClean="0"/>
              <a:t>‹#›</a:t>
            </a:fld>
            <a:endParaRPr lang="en-GB"/>
          </a:p>
        </p:txBody>
      </p:sp>
    </p:spTree>
    <p:extLst>
      <p:ext uri="{BB962C8B-B14F-4D97-AF65-F5344CB8AC3E}">
        <p14:creationId xmlns:p14="http://schemas.microsoft.com/office/powerpoint/2010/main" val="364206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E7C71-A11B-451C-8D44-2511DEFBFF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E164B3-5EB1-41E9-8176-AAAFFD38B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4E47FD-529A-40DC-86A5-2F6738B17B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5363D-42B3-4964-9586-E2397670B56D}" type="datetimeFigureOut">
              <a:rPr lang="en-GB" smtClean="0"/>
              <a:t>24/03/2021</a:t>
            </a:fld>
            <a:endParaRPr lang="en-GB"/>
          </a:p>
        </p:txBody>
      </p:sp>
      <p:sp>
        <p:nvSpPr>
          <p:cNvPr id="5" name="Footer Placeholder 4">
            <a:extLst>
              <a:ext uri="{FF2B5EF4-FFF2-40B4-BE49-F238E27FC236}">
                <a16:creationId xmlns:a16="http://schemas.microsoft.com/office/drawing/2014/main" id="{A51916CF-6144-42A3-B7F6-2B887293A7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3F48E2-6311-464C-950B-C61E187570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DB7C0-29C5-423B-9BF7-03AC11B2F3B0}" type="slidenum">
              <a:rPr lang="en-GB" smtClean="0"/>
              <a:t>‹#›</a:t>
            </a:fld>
            <a:endParaRPr lang="en-GB"/>
          </a:p>
        </p:txBody>
      </p:sp>
    </p:spTree>
    <p:extLst>
      <p:ext uri="{BB962C8B-B14F-4D97-AF65-F5344CB8AC3E}">
        <p14:creationId xmlns:p14="http://schemas.microsoft.com/office/powerpoint/2010/main" val="884613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7893-3E32-4429-BE6B-DDE366637343}"/>
              </a:ext>
            </a:extLst>
          </p:cNvPr>
          <p:cNvSpPr>
            <a:spLocks noGrp="1"/>
          </p:cNvSpPr>
          <p:nvPr>
            <p:ph type="ctrTitle"/>
          </p:nvPr>
        </p:nvSpPr>
        <p:spPr>
          <a:xfrm>
            <a:off x="1425442" y="186061"/>
            <a:ext cx="9144000" cy="2387600"/>
          </a:xfrm>
        </p:spPr>
        <p:txBody>
          <a:bodyPr>
            <a:normAutofit/>
          </a:bodyPr>
          <a:lstStyle/>
          <a:p>
            <a:r>
              <a:rPr lang="en-GB" sz="3600" b="0" i="0" u="none" strike="noStrike" baseline="0" dirty="0">
                <a:solidFill>
                  <a:schemeClr val="bg2">
                    <a:lumMod val="10000"/>
                  </a:schemeClr>
                </a:solidFill>
                <a:latin typeface="AdvOTa51af33d"/>
              </a:rPr>
              <a:t>Vascular injury during laparoscopic gynaecological</a:t>
            </a:r>
            <a:r>
              <a:rPr lang="en-GB" sz="3600" dirty="0">
                <a:solidFill>
                  <a:schemeClr val="bg2">
                    <a:lumMod val="10000"/>
                  </a:schemeClr>
                </a:solidFill>
                <a:latin typeface="AdvOTa51af33d"/>
              </a:rPr>
              <a:t> </a:t>
            </a:r>
            <a:r>
              <a:rPr lang="en-GB" sz="3600" b="0" i="0" u="none" strike="noStrike" baseline="0" dirty="0">
                <a:solidFill>
                  <a:schemeClr val="bg2">
                    <a:lumMod val="10000"/>
                  </a:schemeClr>
                </a:solidFill>
                <a:latin typeface="AdvOTa51af33d"/>
              </a:rPr>
              <a:t>surgery</a:t>
            </a:r>
            <a:endParaRPr lang="en-GB" sz="3600" dirty="0">
              <a:solidFill>
                <a:schemeClr val="bg2">
                  <a:lumMod val="10000"/>
                </a:schemeClr>
              </a:solidFill>
            </a:endParaRPr>
          </a:p>
        </p:txBody>
      </p:sp>
      <p:sp>
        <p:nvSpPr>
          <p:cNvPr id="3" name="Subtitle 2">
            <a:extLst>
              <a:ext uri="{FF2B5EF4-FFF2-40B4-BE49-F238E27FC236}">
                <a16:creationId xmlns:a16="http://schemas.microsoft.com/office/drawing/2014/main" id="{2E16262B-87EE-4843-B48C-665D7634C812}"/>
              </a:ext>
            </a:extLst>
          </p:cNvPr>
          <p:cNvSpPr>
            <a:spLocks noGrp="1"/>
          </p:cNvSpPr>
          <p:nvPr>
            <p:ph type="subTitle" idx="1"/>
          </p:nvPr>
        </p:nvSpPr>
        <p:spPr>
          <a:xfrm>
            <a:off x="1425442" y="3251608"/>
            <a:ext cx="9144000" cy="2634499"/>
          </a:xfrm>
        </p:spPr>
        <p:txBody>
          <a:bodyPr>
            <a:normAutofit/>
          </a:bodyPr>
          <a:lstStyle/>
          <a:p>
            <a:r>
              <a:rPr lang="en-GB" b="1" dirty="0"/>
              <a:t>Omar </a:t>
            </a:r>
            <a:r>
              <a:rPr lang="en-GB" b="1" dirty="0" err="1"/>
              <a:t>Abutawileh</a:t>
            </a:r>
            <a:endParaRPr lang="en-GB" b="1" dirty="0"/>
          </a:p>
          <a:p>
            <a:r>
              <a:rPr lang="en-GB" b="1" dirty="0"/>
              <a:t>Mosab  </a:t>
            </a:r>
            <a:r>
              <a:rPr lang="en-GB" b="1" dirty="0" err="1"/>
              <a:t>Alatrash</a:t>
            </a:r>
            <a:r>
              <a:rPr lang="en-GB" b="1" dirty="0"/>
              <a:t> </a:t>
            </a:r>
          </a:p>
          <a:p>
            <a:endParaRPr lang="en-GB" b="1" dirty="0"/>
          </a:p>
          <a:p>
            <a:endParaRPr lang="en-GB" b="1" dirty="0"/>
          </a:p>
          <a:p>
            <a:r>
              <a:rPr lang="en-GB" b="1" dirty="0"/>
              <a:t>Supervised by : Dr Alaa </a:t>
            </a:r>
            <a:r>
              <a:rPr lang="en-GB" b="1" dirty="0" err="1"/>
              <a:t>Owais</a:t>
            </a:r>
            <a:endParaRPr lang="en-GB" b="1" dirty="0"/>
          </a:p>
        </p:txBody>
      </p:sp>
    </p:spTree>
    <p:extLst>
      <p:ext uri="{BB962C8B-B14F-4D97-AF65-F5344CB8AC3E}">
        <p14:creationId xmlns:p14="http://schemas.microsoft.com/office/powerpoint/2010/main" val="69804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A9F8-B578-489E-8C9A-B5420CD5D1BA}"/>
              </a:ext>
            </a:extLst>
          </p:cNvPr>
          <p:cNvSpPr>
            <a:spLocks noGrp="1"/>
          </p:cNvSpPr>
          <p:nvPr>
            <p:ph type="title"/>
          </p:nvPr>
        </p:nvSpPr>
        <p:spPr>
          <a:xfrm>
            <a:off x="838200" y="595093"/>
            <a:ext cx="10515600" cy="1325563"/>
          </a:xfrm>
        </p:spPr>
        <p:txBody>
          <a:bodyPr>
            <a:normAutofit/>
          </a:bodyPr>
          <a:lstStyle/>
          <a:p>
            <a:r>
              <a:rPr lang="en-GB" b="1" dirty="0">
                <a:solidFill>
                  <a:srgbClr val="FF0000"/>
                </a:solidFill>
                <a:latin typeface="AdvOTe737e158"/>
              </a:rPr>
              <a:t>B</a:t>
            </a:r>
            <a:r>
              <a:rPr lang="en-GB" sz="4400" b="1" i="0" u="none" strike="noStrike" baseline="0" dirty="0">
                <a:solidFill>
                  <a:srgbClr val="FF0000"/>
                </a:solidFill>
                <a:latin typeface="AdvOTe737e158"/>
              </a:rPr>
              <a:t>est practice in abdominal entry techniques</a:t>
            </a:r>
            <a:br>
              <a:rPr lang="en-GB" sz="4400" b="0" i="0" u="none" strike="noStrike" baseline="0" dirty="0">
                <a:latin typeface="AdvOTe737e158"/>
              </a:rPr>
            </a:br>
            <a:endParaRPr lang="en-GB" dirty="0"/>
          </a:p>
        </p:txBody>
      </p:sp>
      <p:sp>
        <p:nvSpPr>
          <p:cNvPr id="3" name="Content Placeholder 2">
            <a:extLst>
              <a:ext uri="{FF2B5EF4-FFF2-40B4-BE49-F238E27FC236}">
                <a16:creationId xmlns:a16="http://schemas.microsoft.com/office/drawing/2014/main" id="{5F203480-5220-4F5D-AC59-33788F42E08C}"/>
              </a:ext>
            </a:extLst>
          </p:cNvPr>
          <p:cNvSpPr>
            <a:spLocks noGrp="1"/>
          </p:cNvSpPr>
          <p:nvPr>
            <p:ph idx="1"/>
          </p:nvPr>
        </p:nvSpPr>
        <p:spPr/>
        <p:txBody>
          <a:bodyPr>
            <a:normAutofit/>
          </a:bodyPr>
          <a:lstStyle/>
          <a:p>
            <a:pPr algn="l"/>
            <a:r>
              <a:rPr lang="en-GB" sz="1800" b="0" i="0" u="none" strike="noStrike" baseline="0" dirty="0">
                <a:latin typeface="AdvOT3f399bc3"/>
              </a:rPr>
              <a:t>Use the entry technique with which you are most familiar unless there are speci</a:t>
            </a:r>
            <a:r>
              <a:rPr lang="en-GB" sz="1800" b="0" i="0" u="none" strike="noStrike" baseline="0" dirty="0">
                <a:latin typeface="AdvOT3f399bc3+fb"/>
              </a:rPr>
              <a:t>fi</a:t>
            </a:r>
            <a:r>
              <a:rPr lang="en-GB" sz="1800" b="0" i="0" u="none" strike="noStrike" baseline="0" dirty="0">
                <a:latin typeface="AdvOT3f399bc3"/>
              </a:rPr>
              <a:t>c reasons to use an alternative method</a:t>
            </a:r>
          </a:p>
          <a:p>
            <a:pPr algn="l"/>
            <a:r>
              <a:rPr lang="en-GB" sz="1800" b="0" i="0" u="none" strike="noStrike" baseline="0" dirty="0">
                <a:latin typeface="AdvOT3f399bc3"/>
              </a:rPr>
              <a:t>Avoid previous scars when choosing the entry point</a:t>
            </a:r>
          </a:p>
          <a:p>
            <a:pPr algn="l"/>
            <a:r>
              <a:rPr lang="en-GB" sz="1800" b="0" i="0" u="none" strike="noStrike" baseline="0" dirty="0">
                <a:latin typeface="AdvOT3f399bc3"/>
              </a:rPr>
              <a:t>Make an adequate skin incision to avoid the need for the use of excessive pressure to pass the trocar through the skin</a:t>
            </a:r>
          </a:p>
          <a:p>
            <a:pPr algn="l"/>
            <a:r>
              <a:rPr lang="en-GB" sz="1800" b="0" i="0" u="none" strike="noStrike" baseline="0" dirty="0">
                <a:latin typeface="AdvOT3f399bc3"/>
              </a:rPr>
              <a:t>If using the </a:t>
            </a:r>
            <a:r>
              <a:rPr lang="en-GB" sz="1800" b="0" i="0" u="none" strike="noStrike" baseline="0" dirty="0" err="1">
                <a:latin typeface="AdvOT3f399bc3"/>
              </a:rPr>
              <a:t>Veress</a:t>
            </a:r>
            <a:r>
              <a:rPr lang="en-GB" sz="1800" b="0" i="0" u="none" strike="noStrike" baseline="0" dirty="0">
                <a:latin typeface="AdvOT3f399bc3"/>
              </a:rPr>
              <a:t> needle, insert it vertically and stop insertion as soon as the peritoneum is penetrated</a:t>
            </a:r>
          </a:p>
          <a:p>
            <a:pPr algn="l"/>
            <a:r>
              <a:rPr lang="en-GB" sz="1800" b="0" i="0" u="none" strike="noStrike" baseline="0" dirty="0">
                <a:latin typeface="AdvOT3f399bc3"/>
              </a:rPr>
              <a:t>Consider insertion of </a:t>
            </a:r>
            <a:r>
              <a:rPr lang="en-GB" sz="1800" b="0" i="0" u="none" strike="noStrike" baseline="0" dirty="0" err="1">
                <a:latin typeface="AdvOT3f399bc3"/>
              </a:rPr>
              <a:t>Veress</a:t>
            </a:r>
            <a:r>
              <a:rPr lang="en-GB" sz="1800" b="0" i="0" u="none" strike="noStrike" baseline="0" dirty="0">
                <a:latin typeface="AdvOT3f399bc3"/>
              </a:rPr>
              <a:t> and primary trocar with the woman in a supine rather than Trendelenburg position</a:t>
            </a:r>
          </a:p>
          <a:p>
            <a:pPr algn="l"/>
            <a:r>
              <a:rPr lang="en-GB" sz="1800" b="0" i="0" u="none" strike="noStrike" baseline="0" dirty="0">
                <a:latin typeface="AdvP4C4E74"/>
              </a:rPr>
              <a:t> </a:t>
            </a:r>
            <a:r>
              <a:rPr lang="en-GB" sz="1800" b="0" i="0" u="none" strike="noStrike" baseline="0" dirty="0">
                <a:latin typeface="AdvOT3f399bc3"/>
              </a:rPr>
              <a:t>Increase the pneumoperitoneum pressure to at least 20 mmHg before inserting trocars</a:t>
            </a:r>
          </a:p>
          <a:p>
            <a:pPr algn="l"/>
            <a:r>
              <a:rPr lang="en-GB" sz="1800" b="0" i="0" u="none" strike="noStrike" baseline="0" dirty="0">
                <a:latin typeface="AdvP4C4E74"/>
              </a:rPr>
              <a:t> </a:t>
            </a:r>
            <a:r>
              <a:rPr lang="en-GB" sz="1800" b="0" i="0" u="none" strike="noStrike" baseline="0" dirty="0">
                <a:latin typeface="AdvOT3f399bc3"/>
              </a:rPr>
              <a:t>Consider open technique or Palmer</a:t>
            </a:r>
            <a:r>
              <a:rPr lang="en-GB" sz="1800" b="0" i="0" u="none" strike="noStrike" baseline="0" dirty="0">
                <a:latin typeface="AdvOT3f399bc3+20"/>
              </a:rPr>
              <a:t>’</a:t>
            </a:r>
            <a:r>
              <a:rPr lang="en-GB" sz="1800" b="0" i="0" u="none" strike="noStrike" baseline="0" dirty="0">
                <a:latin typeface="AdvOT3f399bc3"/>
              </a:rPr>
              <a:t>s point entry in women with a low body mass index or previous surgery</a:t>
            </a:r>
            <a:endParaRPr lang="en-GB" dirty="0"/>
          </a:p>
        </p:txBody>
      </p:sp>
    </p:spTree>
    <p:extLst>
      <p:ext uri="{BB962C8B-B14F-4D97-AF65-F5344CB8AC3E}">
        <p14:creationId xmlns:p14="http://schemas.microsoft.com/office/powerpoint/2010/main" val="287490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9E0C-EA0C-4B43-8A87-2132DB6AC10D}"/>
              </a:ext>
            </a:extLst>
          </p:cNvPr>
          <p:cNvSpPr>
            <a:spLocks noGrp="1"/>
          </p:cNvSpPr>
          <p:nvPr>
            <p:ph type="title"/>
          </p:nvPr>
        </p:nvSpPr>
        <p:spPr/>
        <p:txBody>
          <a:bodyPr>
            <a:normAutofit/>
          </a:bodyPr>
          <a:lstStyle/>
          <a:p>
            <a:r>
              <a:rPr lang="en-GB" b="1" i="0" u="none" strike="noStrike" baseline="0" dirty="0">
                <a:solidFill>
                  <a:srgbClr val="FF0000"/>
                </a:solidFill>
                <a:latin typeface="AdvOT106fdb58.B"/>
              </a:rPr>
              <a:t>Vessels at risk in laparoscopic gynaecological surgery</a:t>
            </a:r>
            <a:endParaRPr lang="en-GB" b="1" dirty="0">
              <a:solidFill>
                <a:srgbClr val="FF0000"/>
              </a:solidFill>
            </a:endParaRPr>
          </a:p>
        </p:txBody>
      </p:sp>
      <p:sp>
        <p:nvSpPr>
          <p:cNvPr id="3" name="Content Placeholder 2">
            <a:extLst>
              <a:ext uri="{FF2B5EF4-FFF2-40B4-BE49-F238E27FC236}">
                <a16:creationId xmlns:a16="http://schemas.microsoft.com/office/drawing/2014/main" id="{7C60A38E-8E77-4B9A-8059-5C8931106C14}"/>
              </a:ext>
            </a:extLst>
          </p:cNvPr>
          <p:cNvSpPr>
            <a:spLocks noGrp="1"/>
          </p:cNvSpPr>
          <p:nvPr>
            <p:ph idx="1"/>
          </p:nvPr>
        </p:nvSpPr>
        <p:spPr/>
        <p:txBody>
          <a:bodyPr/>
          <a:lstStyle/>
          <a:p>
            <a:pPr marL="0" indent="0">
              <a:buNone/>
            </a:pPr>
            <a:r>
              <a:rPr lang="en-GB" sz="2400" b="1" i="0" u="none" strike="noStrike" baseline="0" dirty="0">
                <a:solidFill>
                  <a:schemeClr val="accent1">
                    <a:lumMod val="50000"/>
                  </a:schemeClr>
                </a:solidFill>
                <a:latin typeface="AdvOT106fdb58.B"/>
              </a:rPr>
              <a:t>Anterior abdominal wall</a:t>
            </a:r>
          </a:p>
          <a:p>
            <a:pPr algn="l"/>
            <a:r>
              <a:rPr lang="en-GB" sz="1800" b="0" i="0" u="none" strike="noStrike" baseline="0" dirty="0">
                <a:latin typeface="AdvOT3f399bc3"/>
              </a:rPr>
              <a:t>Inferior epigastric artery</a:t>
            </a:r>
          </a:p>
          <a:p>
            <a:pPr algn="l"/>
            <a:r>
              <a:rPr lang="en-GB" sz="1800" b="0" i="0" u="none" strike="noStrike" baseline="0" dirty="0">
                <a:latin typeface="AdvOT3f399bc3"/>
              </a:rPr>
              <a:t>Super</a:t>
            </a:r>
            <a:r>
              <a:rPr lang="en-GB" sz="1800" b="0" i="0" u="none" strike="noStrike" baseline="0" dirty="0">
                <a:latin typeface="AdvOT3f399bc3+fb"/>
              </a:rPr>
              <a:t>fi</a:t>
            </a:r>
            <a:r>
              <a:rPr lang="en-GB" sz="1800" b="0" i="0" u="none" strike="noStrike" baseline="0" dirty="0">
                <a:latin typeface="AdvOT3f399bc3"/>
              </a:rPr>
              <a:t>cial circum</a:t>
            </a:r>
            <a:r>
              <a:rPr lang="en-GB" sz="1800" b="0" i="0" u="none" strike="noStrike" baseline="0" dirty="0">
                <a:latin typeface="AdvOT3f399bc3+fb"/>
              </a:rPr>
              <a:t>fl</a:t>
            </a:r>
            <a:r>
              <a:rPr lang="en-GB" sz="1800" b="0" i="0" u="none" strike="noStrike" baseline="0" dirty="0">
                <a:latin typeface="AdvOT3f399bc3"/>
              </a:rPr>
              <a:t>ex iliac artery</a:t>
            </a:r>
          </a:p>
          <a:p>
            <a:pPr marL="0" indent="0" algn="l">
              <a:buNone/>
            </a:pPr>
            <a:r>
              <a:rPr lang="en-GB" sz="2400" b="1" i="0" u="none" strike="noStrike" baseline="0" dirty="0">
                <a:solidFill>
                  <a:schemeClr val="accent1">
                    <a:lumMod val="50000"/>
                  </a:schemeClr>
                </a:solidFill>
                <a:latin typeface="AdvOT106fdb58.B"/>
              </a:rPr>
              <a:t>Posterior abdominal wall</a:t>
            </a:r>
            <a:endParaRPr lang="en-GB" sz="2400" b="1" dirty="0">
              <a:solidFill>
                <a:schemeClr val="accent1">
                  <a:lumMod val="50000"/>
                </a:schemeClr>
              </a:solidFill>
              <a:latin typeface="AdvOT3f399bc3"/>
            </a:endParaRPr>
          </a:p>
          <a:p>
            <a:pPr algn="l"/>
            <a:r>
              <a:rPr lang="en-GB" sz="1800" b="0" i="0" u="none" strike="noStrike" baseline="0" dirty="0">
                <a:latin typeface="AdvOT3f399bc3"/>
              </a:rPr>
              <a:t>Aorta</a:t>
            </a:r>
          </a:p>
          <a:p>
            <a:pPr algn="l"/>
            <a:r>
              <a:rPr lang="en-GB" sz="1800" b="0" i="0" u="none" strike="noStrike" baseline="0" dirty="0">
                <a:latin typeface="AdvOT3f399bc3"/>
              </a:rPr>
              <a:t>Common iliac arteries and veins</a:t>
            </a:r>
          </a:p>
          <a:p>
            <a:pPr algn="l"/>
            <a:r>
              <a:rPr lang="en-GB" sz="1800" b="0" i="0" u="none" strike="noStrike" baseline="0" dirty="0">
                <a:latin typeface="AdvOT3f399bc3"/>
              </a:rPr>
              <a:t>External iliac artery and vein</a:t>
            </a:r>
          </a:p>
          <a:p>
            <a:pPr algn="l"/>
            <a:r>
              <a:rPr lang="en-GB" sz="1800" b="0" i="0" u="none" strike="noStrike" baseline="0" dirty="0">
                <a:latin typeface="AdvOT3f399bc3"/>
              </a:rPr>
              <a:t>Internal iliac artery and vein</a:t>
            </a:r>
          </a:p>
          <a:p>
            <a:pPr algn="l"/>
            <a:r>
              <a:rPr lang="en-GB" sz="1800" b="0" i="0" u="none" strike="noStrike" baseline="0" dirty="0">
                <a:latin typeface="AdvOT3f399bc3"/>
              </a:rPr>
              <a:t>Inferior vena cava</a:t>
            </a:r>
          </a:p>
          <a:p>
            <a:pPr algn="l"/>
            <a:r>
              <a:rPr lang="en-GB" sz="1800" b="0" i="0" u="none" strike="noStrike" baseline="0" dirty="0">
                <a:latin typeface="AdvOT3f399bc3"/>
              </a:rPr>
              <a:t>Corona mortis</a:t>
            </a:r>
          </a:p>
          <a:p>
            <a:pPr algn="l"/>
            <a:endParaRPr lang="en-GB" dirty="0"/>
          </a:p>
        </p:txBody>
      </p:sp>
    </p:spTree>
    <p:extLst>
      <p:ext uri="{BB962C8B-B14F-4D97-AF65-F5344CB8AC3E}">
        <p14:creationId xmlns:p14="http://schemas.microsoft.com/office/powerpoint/2010/main" val="424708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4DD20-6C93-4B66-9CF3-0A8D034A7B3D}"/>
              </a:ext>
            </a:extLst>
          </p:cNvPr>
          <p:cNvSpPr>
            <a:spLocks noGrp="1"/>
          </p:cNvSpPr>
          <p:nvPr>
            <p:ph type="title"/>
          </p:nvPr>
        </p:nvSpPr>
        <p:spPr>
          <a:xfrm>
            <a:off x="572493" y="238539"/>
            <a:ext cx="11018520" cy="1434415"/>
          </a:xfrm>
        </p:spPr>
        <p:txBody>
          <a:bodyPr anchor="b">
            <a:normAutofit/>
          </a:bodyPr>
          <a:lstStyle/>
          <a:p>
            <a:r>
              <a:rPr lang="en-GB" sz="5400" b="1" i="0" u="none" strike="noStrike" baseline="0">
                <a:latin typeface="AdvMINION-B"/>
              </a:rPr>
              <a:t>Inferior epigastric artery</a:t>
            </a:r>
            <a:endParaRPr lang="en-GB" sz="5400" b="1"/>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Content Placeholder 4101">
            <a:extLst>
              <a:ext uri="{FF2B5EF4-FFF2-40B4-BE49-F238E27FC236}">
                <a16:creationId xmlns:a16="http://schemas.microsoft.com/office/drawing/2014/main" id="{340646AE-E6B3-4035-A11C-9301EC51B215}"/>
              </a:ext>
            </a:extLst>
          </p:cNvPr>
          <p:cNvSpPr>
            <a:spLocks noGrp="1"/>
          </p:cNvSpPr>
          <p:nvPr>
            <p:ph idx="1"/>
          </p:nvPr>
        </p:nvSpPr>
        <p:spPr>
          <a:xfrm>
            <a:off x="572493" y="2071316"/>
            <a:ext cx="6713552" cy="4119172"/>
          </a:xfrm>
        </p:spPr>
        <p:txBody>
          <a:bodyPr anchor="t">
            <a:normAutofit/>
          </a:bodyPr>
          <a:lstStyle/>
          <a:p>
            <a:pPr algn="l"/>
            <a:r>
              <a:rPr lang="en-GB" sz="1800" b="0" i="0" u="none" strike="noStrike" baseline="0" dirty="0">
                <a:latin typeface="AdvMINION-R"/>
              </a:rPr>
              <a:t>The inferior epigastric artery arises from the external iliac artery, close to the insertion of the round ligament.</a:t>
            </a:r>
          </a:p>
          <a:p>
            <a:pPr algn="l"/>
            <a:r>
              <a:rPr lang="en-GB" sz="1800" dirty="0">
                <a:latin typeface="AdvMINION-R"/>
              </a:rPr>
              <a:t>The lower abdomen can be divided into 3 zones between the midline and the ASIS.</a:t>
            </a:r>
          </a:p>
          <a:p>
            <a:pPr algn="l"/>
            <a:r>
              <a:rPr lang="en-GB" sz="1800" b="0" i="0" u="none" strike="noStrike" baseline="0" dirty="0">
                <a:latin typeface="AdvMINION-R"/>
              </a:rPr>
              <a:t>Insertion of ports more than two-thirds along the line between the midline and the anterior superior iliac spine will also fall in this safe zone.</a:t>
            </a:r>
          </a:p>
          <a:p>
            <a:pPr algn="l"/>
            <a:r>
              <a:rPr lang="en-GB" sz="1800" b="0" i="0" u="none" strike="noStrike" baseline="0" dirty="0">
                <a:latin typeface="AdvMINION-R"/>
              </a:rPr>
              <a:t>Direct visualisation of the inferior epigastric artery by Doppler ultrasound or transillumination has been recommended, but this becomes more difficult with increasing BMI.</a:t>
            </a:r>
          </a:p>
          <a:p>
            <a:pPr algn="l"/>
            <a:r>
              <a:rPr lang="en-GB" sz="1800" b="0" i="0" u="none" strike="noStrike" baseline="0" dirty="0">
                <a:latin typeface="AdvMINION-R"/>
              </a:rPr>
              <a:t>yellow island which exists one-third of the way from the anterior superior iliac spines to the umbilicus and can be identified easily in those with increased BMI</a:t>
            </a:r>
            <a:endParaRPr lang="en-US" sz="2200" dirty="0"/>
          </a:p>
        </p:txBody>
      </p:sp>
      <p:pic>
        <p:nvPicPr>
          <p:cNvPr id="4098" name="Picture 2" descr="Vascular injury during laparoscopic gynaecological surgery: a  methodological approach for prevention and management - Brierley - 2020 -  The Obstetrician &amp;amp; Gynaecologist - Wiley Online Library">
            <a:extLst>
              <a:ext uri="{FF2B5EF4-FFF2-40B4-BE49-F238E27FC236}">
                <a16:creationId xmlns:a16="http://schemas.microsoft.com/office/drawing/2014/main" id="{2FC08949-5ED2-409F-B269-CF17988AAC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64"/>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4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A3FC6-669A-48A2-A4EF-48500CD4AD38}"/>
              </a:ext>
            </a:extLst>
          </p:cNvPr>
          <p:cNvSpPr>
            <a:spLocks noGrp="1"/>
          </p:cNvSpPr>
          <p:nvPr>
            <p:ph type="title"/>
          </p:nvPr>
        </p:nvSpPr>
        <p:spPr>
          <a:xfrm>
            <a:off x="838200" y="365760"/>
            <a:ext cx="10515600" cy="1325563"/>
          </a:xfrm>
        </p:spPr>
        <p:txBody>
          <a:bodyPr>
            <a:normAutofit/>
          </a:bodyPr>
          <a:lstStyle/>
          <a:p>
            <a:r>
              <a:rPr lang="en-GB" b="1" i="0" u="none" strike="noStrike" baseline="0">
                <a:solidFill>
                  <a:schemeClr val="bg1"/>
                </a:solidFill>
                <a:latin typeface="AdvMINION-B"/>
              </a:rPr>
              <a:t>Aorta</a:t>
            </a:r>
            <a:endParaRPr lang="en-GB" b="1">
              <a:solidFill>
                <a:schemeClr val="bg1"/>
              </a:solidFill>
            </a:endParaRPr>
          </a:p>
        </p:txBody>
      </p:sp>
      <p:sp>
        <p:nvSpPr>
          <p:cNvPr id="14" name="Content Placeholder 7">
            <a:extLst>
              <a:ext uri="{FF2B5EF4-FFF2-40B4-BE49-F238E27FC236}">
                <a16:creationId xmlns:a16="http://schemas.microsoft.com/office/drawing/2014/main" id="{85E080B6-C22C-442A-927A-51B7E43EB57C}"/>
              </a:ext>
            </a:extLst>
          </p:cNvPr>
          <p:cNvSpPr>
            <a:spLocks noGrp="1"/>
          </p:cNvSpPr>
          <p:nvPr>
            <p:ph idx="1"/>
          </p:nvPr>
        </p:nvSpPr>
        <p:spPr>
          <a:xfrm>
            <a:off x="838200" y="1911096"/>
            <a:ext cx="5015484" cy="4829181"/>
          </a:xfrm>
        </p:spPr>
        <p:txBody>
          <a:bodyPr anchor="ctr">
            <a:normAutofit/>
          </a:bodyPr>
          <a:lstStyle/>
          <a:p>
            <a:pPr algn="l"/>
            <a:r>
              <a:rPr lang="en-GB" sz="1800" b="0" i="0" u="none" strike="noStrike" baseline="0" dirty="0">
                <a:latin typeface="AdvMINION-R"/>
              </a:rPr>
              <a:t>Most surgeons use the umbilicus as the site for insertion of the </a:t>
            </a:r>
            <a:r>
              <a:rPr lang="en-GB" sz="1800" b="0" i="0" u="none" strike="noStrike" baseline="0" dirty="0" err="1">
                <a:latin typeface="AdvMINION-R"/>
              </a:rPr>
              <a:t>Veress</a:t>
            </a:r>
            <a:r>
              <a:rPr lang="en-GB" sz="1800" b="0" i="0" u="none" strike="noStrike" baseline="0" dirty="0">
                <a:latin typeface="AdvMINION-R"/>
              </a:rPr>
              <a:t> needle and primary trocar. During insertion of these instruments, the aorta, inferior vena cava and common iliac vessels are at risk of injury.</a:t>
            </a:r>
          </a:p>
          <a:p>
            <a:pPr algn="l"/>
            <a:r>
              <a:rPr lang="en-GB" sz="1800" b="0" i="0" u="none" strike="noStrike" baseline="0" dirty="0">
                <a:latin typeface="AdvMINION-R"/>
              </a:rPr>
              <a:t>In the supine position, the aortic bifurcation ranges from 5 cm cephalad to 3 cm caudal to the umbilicus. </a:t>
            </a:r>
          </a:p>
          <a:p>
            <a:pPr algn="l"/>
            <a:r>
              <a:rPr lang="en-GB" sz="1800" b="0" i="0" u="none" strike="noStrike" baseline="0" dirty="0">
                <a:latin typeface="AdvMINION-R"/>
              </a:rPr>
              <a:t>In the Trendelenburg position, it ranges from 3 cm cephalad to 3 cm caudal to the umbilicus.</a:t>
            </a:r>
          </a:p>
          <a:p>
            <a:pPr algn="l"/>
            <a:r>
              <a:rPr lang="en-GB" sz="1800" b="0" i="0" u="none" strike="noStrike" baseline="0" dirty="0">
                <a:latin typeface="AdvMINION-R"/>
              </a:rPr>
              <a:t>Aortic bifurcation occurred caudal to the umbilicus in 33% of laparoscopies carried out in a Trendelenburg position versus 11% in a supine position.</a:t>
            </a:r>
            <a:endParaRPr lang="en-US" sz="2200" dirty="0"/>
          </a:p>
        </p:txBody>
      </p:sp>
      <p:pic>
        <p:nvPicPr>
          <p:cNvPr id="4" name="Picture 4" descr="Vascular injury during laparoscopic gynaecological surgery: a  methodological approach for prevention and management - Brierley - 2020 -  The Obstetrician &amp;amp; Gynaecologist - Wiley Online Library">
            <a:extLst>
              <a:ext uri="{FF2B5EF4-FFF2-40B4-BE49-F238E27FC236}">
                <a16:creationId xmlns:a16="http://schemas.microsoft.com/office/drawing/2014/main" id="{4C3513C3-9B95-4B52-B508-344DD7B88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27" r="17845" b="1"/>
          <a:stretch/>
        </p:blipFill>
        <p:spPr bwMode="auto">
          <a:xfrm>
            <a:off x="6338316" y="2276857"/>
            <a:ext cx="50154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3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F1530-9799-4C73-AA83-84B31D59B950}"/>
              </a:ext>
            </a:extLst>
          </p:cNvPr>
          <p:cNvSpPr>
            <a:spLocks noGrp="1"/>
          </p:cNvSpPr>
          <p:nvPr>
            <p:ph type="title"/>
          </p:nvPr>
        </p:nvSpPr>
        <p:spPr>
          <a:xfrm>
            <a:off x="838200" y="585216"/>
            <a:ext cx="10515600" cy="1325563"/>
          </a:xfrm>
        </p:spPr>
        <p:txBody>
          <a:bodyPr>
            <a:normAutofit/>
          </a:bodyPr>
          <a:lstStyle/>
          <a:p>
            <a:r>
              <a:rPr lang="en-GB" b="1" i="0" u="none" strike="noStrike" baseline="0">
                <a:solidFill>
                  <a:schemeClr val="bg1"/>
                </a:solidFill>
                <a:latin typeface="AdvMINION-B"/>
              </a:rPr>
              <a:t>Common iliac arteries</a:t>
            </a:r>
            <a:endParaRPr lang="en-GB" b="1">
              <a:solidFill>
                <a:schemeClr val="bg1"/>
              </a:solidFill>
            </a:endParaRPr>
          </a:p>
        </p:txBody>
      </p:sp>
      <p:pic>
        <p:nvPicPr>
          <p:cNvPr id="6146" name="Picture 2" descr="Vascular injury during laparoscopic gynaecological surgery: a  methodological approach for prevention and management - Brierley - 2020 -  The Obstetrician &amp;amp; Gynaecologist - Wiley Online Library">
            <a:extLst>
              <a:ext uri="{FF2B5EF4-FFF2-40B4-BE49-F238E27FC236}">
                <a16:creationId xmlns:a16="http://schemas.microsoft.com/office/drawing/2014/main" id="{5934D080-9C73-4081-85A0-355616041B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90" b="-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6150" name="Content Placeholder 6149">
            <a:extLst>
              <a:ext uri="{FF2B5EF4-FFF2-40B4-BE49-F238E27FC236}">
                <a16:creationId xmlns:a16="http://schemas.microsoft.com/office/drawing/2014/main" id="{7FA370A9-FCEA-4304-B5B2-39FC93583D7F}"/>
              </a:ext>
            </a:extLst>
          </p:cNvPr>
          <p:cNvSpPr>
            <a:spLocks noGrp="1"/>
          </p:cNvSpPr>
          <p:nvPr>
            <p:ph idx="1"/>
          </p:nvPr>
        </p:nvSpPr>
        <p:spPr>
          <a:xfrm>
            <a:off x="7546848" y="2516777"/>
            <a:ext cx="3803904" cy="3660185"/>
          </a:xfrm>
        </p:spPr>
        <p:txBody>
          <a:bodyPr anchor="ctr">
            <a:normAutofit/>
          </a:bodyPr>
          <a:lstStyle/>
          <a:p>
            <a:pPr marL="0" indent="0" algn="l">
              <a:buNone/>
            </a:pPr>
            <a:r>
              <a:rPr lang="en-GB" sz="2000" b="1" i="0" u="none" strike="noStrike" baseline="0" dirty="0">
                <a:solidFill>
                  <a:schemeClr val="accent5">
                    <a:lumMod val="50000"/>
                  </a:schemeClr>
                </a:solidFill>
                <a:latin typeface="AdvMINION-R"/>
              </a:rPr>
              <a:t>As the aortic bifurcation occurs just to the left of the midline, the right common iliac artery is at higher risk of injury during instrumentation of the umbilicus than the left. Keeping the </a:t>
            </a:r>
            <a:r>
              <a:rPr lang="en-GB" sz="2000" b="1" i="0" u="none" strike="noStrike" baseline="0" dirty="0" err="1">
                <a:solidFill>
                  <a:schemeClr val="accent5">
                    <a:lumMod val="50000"/>
                  </a:schemeClr>
                </a:solidFill>
                <a:latin typeface="AdvMINION-R"/>
              </a:rPr>
              <a:t>Veress</a:t>
            </a:r>
            <a:r>
              <a:rPr lang="en-GB" sz="2000" b="1" i="0" u="none" strike="noStrike" baseline="0" dirty="0">
                <a:solidFill>
                  <a:schemeClr val="accent5">
                    <a:lumMod val="50000"/>
                  </a:schemeClr>
                </a:solidFill>
                <a:latin typeface="AdvMINION-R"/>
              </a:rPr>
              <a:t> needle and trocar in the midline during entry minimises the risk of injury to these vessels.</a:t>
            </a:r>
            <a:endParaRPr lang="en-US" sz="2000" b="1" dirty="0">
              <a:solidFill>
                <a:schemeClr val="accent5">
                  <a:lumMod val="50000"/>
                </a:schemeClr>
              </a:solidFill>
            </a:endParaRPr>
          </a:p>
        </p:txBody>
      </p:sp>
    </p:spTree>
    <p:extLst>
      <p:ext uri="{BB962C8B-B14F-4D97-AF65-F5344CB8AC3E}">
        <p14:creationId xmlns:p14="http://schemas.microsoft.com/office/powerpoint/2010/main" val="337002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0DAB7A-610A-42C7-97B5-46FA11F1AE44}"/>
              </a:ext>
            </a:extLst>
          </p:cNvPr>
          <p:cNvSpPr>
            <a:spLocks noGrp="1"/>
          </p:cNvSpPr>
          <p:nvPr>
            <p:ph type="ctrTitle"/>
          </p:nvPr>
        </p:nvSpPr>
        <p:spPr>
          <a:xfrm>
            <a:off x="804673" y="-487419"/>
            <a:ext cx="3308130" cy="2387600"/>
          </a:xfrm>
        </p:spPr>
        <p:txBody>
          <a:bodyPr>
            <a:normAutofit/>
          </a:bodyPr>
          <a:lstStyle/>
          <a:p>
            <a:pPr algn="l"/>
            <a:r>
              <a:rPr lang="en-GB" sz="5400" dirty="0">
                <a:solidFill>
                  <a:srgbClr val="FFFFFF"/>
                </a:solidFill>
              </a:rPr>
              <a:t>Venous system</a:t>
            </a:r>
          </a:p>
        </p:txBody>
      </p:sp>
      <p:sp>
        <p:nvSpPr>
          <p:cNvPr id="3" name="Subtitle 2">
            <a:extLst>
              <a:ext uri="{FF2B5EF4-FFF2-40B4-BE49-F238E27FC236}">
                <a16:creationId xmlns:a16="http://schemas.microsoft.com/office/drawing/2014/main" id="{5A893945-E73D-434E-A4AE-4F4267B25DB5}"/>
              </a:ext>
            </a:extLst>
          </p:cNvPr>
          <p:cNvSpPr>
            <a:spLocks noGrp="1"/>
          </p:cNvSpPr>
          <p:nvPr>
            <p:ph type="subTitle" idx="1"/>
          </p:nvPr>
        </p:nvSpPr>
        <p:spPr>
          <a:xfrm>
            <a:off x="804672" y="2151042"/>
            <a:ext cx="3308131" cy="4069067"/>
          </a:xfrm>
        </p:spPr>
        <p:txBody>
          <a:bodyPr>
            <a:normAutofit/>
          </a:bodyPr>
          <a:lstStyle/>
          <a:p>
            <a:pPr algn="l"/>
            <a:r>
              <a:rPr lang="en-GB" sz="1800" b="0" i="0" u="none" strike="noStrike" baseline="0" dirty="0">
                <a:solidFill>
                  <a:schemeClr val="bg1"/>
                </a:solidFill>
                <a:latin typeface="AdvMINION-R"/>
              </a:rPr>
              <a:t>The vena cava is formed by the confluence of the common iliac veins. This occurs anterior to the L5 vertebra, caudal to the bifurcation of the aorta and approximately 2.5 cm to the right of the midline.</a:t>
            </a:r>
          </a:p>
          <a:p>
            <a:pPr algn="l"/>
            <a:r>
              <a:rPr lang="en-GB" sz="1800" b="0" i="0" u="none" strike="noStrike" baseline="0" dirty="0">
                <a:solidFill>
                  <a:schemeClr val="bg1"/>
                </a:solidFill>
                <a:latin typeface="AdvMINION-R"/>
              </a:rPr>
              <a:t>An injury to the vena cava is therefore more likely when a trocar is inserted next to the midline instead of in the midline. </a:t>
            </a:r>
          </a:p>
          <a:p>
            <a:pPr algn="l"/>
            <a:r>
              <a:rPr lang="en-GB" sz="1800" b="0" i="0" u="none" strike="noStrike" baseline="0" dirty="0">
                <a:solidFill>
                  <a:schemeClr val="bg1"/>
                </a:solidFill>
                <a:latin typeface="AdvMINION-R"/>
              </a:rPr>
              <a:t>The left iliac vein crosses the midline caudal to the umbilicus and can be injured even by a midline trocar.</a:t>
            </a:r>
            <a:endParaRPr lang="en-GB" sz="2000" dirty="0">
              <a:solidFill>
                <a:schemeClr val="bg1"/>
              </a:solidFill>
            </a:endParaRPr>
          </a:p>
        </p:txBody>
      </p:sp>
      <p:pic>
        <p:nvPicPr>
          <p:cNvPr id="7170" name="Picture 2" descr="Vascular injury during laparoscopic gynaecological surgery: a  methodological approach for prevention and management - Brierley - 2020 -  The Obstetrician &amp;amp; Gynaecologist - Wiley Online Library">
            <a:extLst>
              <a:ext uri="{FF2B5EF4-FFF2-40B4-BE49-F238E27FC236}">
                <a16:creationId xmlns:a16="http://schemas.microsoft.com/office/drawing/2014/main" id="{5D94D0D2-E729-4D52-9D25-8AAACFE3E2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20996" y="1703568"/>
            <a:ext cx="6274296" cy="345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41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0067-2495-4F0D-9ACA-FC9C5F429129}"/>
              </a:ext>
            </a:extLst>
          </p:cNvPr>
          <p:cNvSpPr>
            <a:spLocks noGrp="1"/>
          </p:cNvSpPr>
          <p:nvPr>
            <p:ph type="title"/>
          </p:nvPr>
        </p:nvSpPr>
        <p:spPr>
          <a:xfrm>
            <a:off x="762001" y="803325"/>
            <a:ext cx="5314536" cy="1325563"/>
          </a:xfrm>
        </p:spPr>
        <p:txBody>
          <a:bodyPr>
            <a:normAutofit/>
          </a:bodyPr>
          <a:lstStyle/>
          <a:p>
            <a:r>
              <a:rPr lang="en-GB" b="1" i="0" u="none" strike="noStrike" baseline="0">
                <a:latin typeface="AdvMINION-B"/>
              </a:rPr>
              <a:t>Corona mortis</a:t>
            </a:r>
            <a:endParaRPr lang="en-GB" b="1"/>
          </a:p>
        </p:txBody>
      </p:sp>
      <p:sp>
        <p:nvSpPr>
          <p:cNvPr id="8198" name="Content Placeholder 8197">
            <a:extLst>
              <a:ext uri="{FF2B5EF4-FFF2-40B4-BE49-F238E27FC236}">
                <a16:creationId xmlns:a16="http://schemas.microsoft.com/office/drawing/2014/main" id="{F2456E62-D879-40DC-9064-F28FE7BA7F3D}"/>
              </a:ext>
            </a:extLst>
          </p:cNvPr>
          <p:cNvSpPr>
            <a:spLocks noGrp="1"/>
          </p:cNvSpPr>
          <p:nvPr>
            <p:ph idx="1"/>
          </p:nvPr>
        </p:nvSpPr>
        <p:spPr>
          <a:xfrm>
            <a:off x="762000" y="2279018"/>
            <a:ext cx="5314543" cy="3375920"/>
          </a:xfrm>
        </p:spPr>
        <p:txBody>
          <a:bodyPr anchor="t">
            <a:normAutofit/>
          </a:bodyPr>
          <a:lstStyle/>
          <a:p>
            <a:pPr marL="0" indent="0" algn="l">
              <a:buNone/>
            </a:pPr>
            <a:endParaRPr lang="en-GB" sz="1800" b="0" i="0" u="none" strike="noStrike" baseline="0" dirty="0">
              <a:latin typeface="AdvMINION-R"/>
            </a:endParaRPr>
          </a:p>
          <a:p>
            <a:pPr marL="0" indent="0" algn="l">
              <a:buNone/>
            </a:pPr>
            <a:endParaRPr lang="en-GB" sz="1800" dirty="0">
              <a:latin typeface="AdvMINION-R"/>
            </a:endParaRPr>
          </a:p>
          <a:p>
            <a:pPr marL="0" indent="0" algn="l">
              <a:buNone/>
            </a:pPr>
            <a:endParaRPr lang="en-GB" sz="1800" b="0" i="0" u="none" strike="noStrike" baseline="0" dirty="0">
              <a:latin typeface="AdvMINION-R"/>
            </a:endParaRPr>
          </a:p>
          <a:p>
            <a:pPr marL="0" indent="0" algn="ctr">
              <a:buNone/>
            </a:pPr>
            <a:r>
              <a:rPr lang="en-GB" sz="1800" b="0" i="0" u="none" strike="noStrike" baseline="0" dirty="0">
                <a:latin typeface="AdvMINION-R"/>
              </a:rPr>
              <a:t>The corona mortis is an anastomosis between the obturator and the external iliac or inferior epigastric arteries or veins situated behind the superior pubic ramus, which may be injured during pelvic lymphadenectomy.</a:t>
            </a:r>
            <a:endParaRPr lang="en-US" sz="1800" dirty="0"/>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The Anatomical Characteristics of Corona Mortis: A Systematic Review of the  Literature and Its Clinical Importance in Hernia Repair | Noussios |  Journal of Clinical Medicine Research">
            <a:extLst>
              <a:ext uri="{FF2B5EF4-FFF2-40B4-BE49-F238E27FC236}">
                <a16:creationId xmlns:a16="http://schemas.microsoft.com/office/drawing/2014/main" id="{1A466644-2C73-4FCA-8811-44E049FD9B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880"/>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1866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CF59-C300-4CDE-BEEA-2C499EC05541}"/>
              </a:ext>
            </a:extLst>
          </p:cNvPr>
          <p:cNvSpPr>
            <a:spLocks noGrp="1"/>
          </p:cNvSpPr>
          <p:nvPr>
            <p:ph type="title"/>
          </p:nvPr>
        </p:nvSpPr>
        <p:spPr/>
        <p:txBody>
          <a:bodyPr>
            <a:normAutofit/>
          </a:bodyPr>
          <a:lstStyle/>
          <a:p>
            <a:r>
              <a:rPr lang="en-GB" b="1" i="0" u="none" strike="noStrike" baseline="0" dirty="0">
                <a:solidFill>
                  <a:srgbClr val="FF0000"/>
                </a:solidFill>
                <a:latin typeface="AdvOTe737e158"/>
              </a:rPr>
              <a:t>Recognition of vascular injury during laparoscopy</a:t>
            </a:r>
            <a:endParaRPr lang="en-GB" b="1" dirty="0">
              <a:solidFill>
                <a:srgbClr val="FF0000"/>
              </a:solidFill>
            </a:endParaRPr>
          </a:p>
        </p:txBody>
      </p:sp>
      <p:sp>
        <p:nvSpPr>
          <p:cNvPr id="3" name="Content Placeholder 2">
            <a:extLst>
              <a:ext uri="{FF2B5EF4-FFF2-40B4-BE49-F238E27FC236}">
                <a16:creationId xmlns:a16="http://schemas.microsoft.com/office/drawing/2014/main" id="{C8093A06-8017-48C0-9DF9-A5797763101E}"/>
              </a:ext>
            </a:extLst>
          </p:cNvPr>
          <p:cNvSpPr>
            <a:spLocks noGrp="1"/>
          </p:cNvSpPr>
          <p:nvPr>
            <p:ph idx="1"/>
          </p:nvPr>
        </p:nvSpPr>
        <p:spPr/>
        <p:txBody>
          <a:bodyPr/>
          <a:lstStyle/>
          <a:p>
            <a:pPr algn="l"/>
            <a:endParaRPr lang="en-GB" sz="1800" b="0" i="0" u="none" strike="noStrike" baseline="0" dirty="0">
              <a:latin typeface="AdvOT3f399bc3"/>
            </a:endParaRPr>
          </a:p>
          <a:p>
            <a:pPr algn="l"/>
            <a:endParaRPr lang="en-GB" sz="1800" dirty="0">
              <a:latin typeface="AdvOT3f399bc3"/>
            </a:endParaRPr>
          </a:p>
          <a:p>
            <a:pPr algn="l"/>
            <a:r>
              <a:rPr lang="en-GB" sz="2400" b="0" i="0" u="none" strike="noStrike" baseline="0" dirty="0">
                <a:latin typeface="AdvOT3f399bc3"/>
              </a:rPr>
              <a:t>Retroperitoneal haematoma (stable or enlarging in size) may be seen superior to the sacral promontory area</a:t>
            </a:r>
          </a:p>
          <a:p>
            <a:pPr algn="l"/>
            <a:endParaRPr lang="en-GB" sz="2400" b="0" i="0" u="none" strike="noStrike" baseline="0" dirty="0">
              <a:latin typeface="AdvOT3f399bc3"/>
            </a:endParaRPr>
          </a:p>
          <a:p>
            <a:pPr algn="l"/>
            <a:r>
              <a:rPr lang="en-GB" sz="2400" b="0" i="0" u="none" strike="noStrike" baseline="0" dirty="0">
                <a:latin typeface="AdvP4C4E74"/>
              </a:rPr>
              <a:t> </a:t>
            </a:r>
            <a:r>
              <a:rPr lang="en-GB" sz="2400" b="0" i="0" u="none" strike="noStrike" baseline="0" dirty="0">
                <a:latin typeface="AdvOT3f399bc3"/>
              </a:rPr>
              <a:t>Active bleeding coming directly from the major vessels</a:t>
            </a:r>
          </a:p>
          <a:p>
            <a:pPr algn="l"/>
            <a:endParaRPr lang="en-GB" sz="2400" b="0" i="0" u="none" strike="noStrike" baseline="0" dirty="0">
              <a:latin typeface="AdvOT3f399bc3"/>
            </a:endParaRPr>
          </a:p>
          <a:p>
            <a:pPr algn="l"/>
            <a:r>
              <a:rPr lang="en-GB" sz="2400" b="0" i="0" u="none" strike="noStrike" baseline="0" dirty="0">
                <a:latin typeface="AdvP4C4E74"/>
              </a:rPr>
              <a:t> </a:t>
            </a:r>
            <a:r>
              <a:rPr lang="en-GB" sz="2400" b="0" i="0" u="none" strike="noStrike" baseline="0" dirty="0">
                <a:latin typeface="AdvOT3f399bc3"/>
              </a:rPr>
              <a:t>Free blood in the abdominal cavity</a:t>
            </a:r>
          </a:p>
          <a:p>
            <a:pPr algn="l"/>
            <a:endParaRPr lang="en-GB" sz="2400" b="0" i="0" u="none" strike="noStrike" baseline="0" dirty="0">
              <a:latin typeface="AdvOT3f399bc3"/>
            </a:endParaRPr>
          </a:p>
          <a:p>
            <a:pPr algn="l"/>
            <a:r>
              <a:rPr lang="en-GB" sz="2400" b="0" i="0" u="none" strike="noStrike" baseline="0" dirty="0">
                <a:latin typeface="AdvP4C4E74"/>
              </a:rPr>
              <a:t> </a:t>
            </a:r>
            <a:r>
              <a:rPr lang="en-GB" sz="2400" b="0" i="0" u="none" strike="noStrike" baseline="0" dirty="0">
                <a:latin typeface="AdvOT3f399bc3"/>
              </a:rPr>
              <a:t>Haemodynamic instability</a:t>
            </a:r>
            <a:endParaRPr lang="en-GB" sz="2400" dirty="0"/>
          </a:p>
        </p:txBody>
      </p:sp>
    </p:spTree>
    <p:extLst>
      <p:ext uri="{BB962C8B-B14F-4D97-AF65-F5344CB8AC3E}">
        <p14:creationId xmlns:p14="http://schemas.microsoft.com/office/powerpoint/2010/main" val="255745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3FE3-AEF9-4E62-B798-30DB3A9507B3}"/>
              </a:ext>
            </a:extLst>
          </p:cNvPr>
          <p:cNvSpPr>
            <a:spLocks noGrp="1"/>
          </p:cNvSpPr>
          <p:nvPr>
            <p:ph type="title"/>
          </p:nvPr>
        </p:nvSpPr>
        <p:spPr/>
        <p:txBody>
          <a:bodyPr>
            <a:normAutofit/>
          </a:bodyPr>
          <a:lstStyle/>
          <a:p>
            <a:r>
              <a:rPr lang="en-GB" sz="4800" b="1" i="0" u="none" strike="noStrike" baseline="0" dirty="0">
                <a:solidFill>
                  <a:srgbClr val="FF0000"/>
                </a:solidFill>
                <a:latin typeface="AdvOT106fdb58.B"/>
              </a:rPr>
              <a:t>Anterior abdominal wall vascular injury</a:t>
            </a:r>
            <a:endParaRPr lang="en-GB" sz="4800" b="1" dirty="0">
              <a:solidFill>
                <a:srgbClr val="FF0000"/>
              </a:solidFill>
            </a:endParaRPr>
          </a:p>
        </p:txBody>
      </p:sp>
      <p:sp>
        <p:nvSpPr>
          <p:cNvPr id="3" name="Content Placeholder 2">
            <a:extLst>
              <a:ext uri="{FF2B5EF4-FFF2-40B4-BE49-F238E27FC236}">
                <a16:creationId xmlns:a16="http://schemas.microsoft.com/office/drawing/2014/main" id="{74920889-5EE9-4AC6-84B4-888AC207BE71}"/>
              </a:ext>
            </a:extLst>
          </p:cNvPr>
          <p:cNvSpPr>
            <a:spLocks noGrp="1"/>
          </p:cNvSpPr>
          <p:nvPr>
            <p:ph idx="1"/>
          </p:nvPr>
        </p:nvSpPr>
        <p:spPr/>
        <p:txBody>
          <a:bodyPr/>
          <a:lstStyle/>
          <a:p>
            <a:pPr algn="l"/>
            <a:endParaRPr lang="en-GB" sz="1800" b="0" i="0" u="none" strike="noStrike" baseline="0" dirty="0">
              <a:latin typeface="AdvMINION-R"/>
            </a:endParaRPr>
          </a:p>
          <a:p>
            <a:pPr marL="0" indent="0" algn="l">
              <a:buNone/>
            </a:pPr>
            <a:endParaRPr lang="en-GB" sz="1800" b="0" i="0" u="none" strike="noStrike" baseline="0" dirty="0">
              <a:latin typeface="AdvMINION-R"/>
            </a:endParaRPr>
          </a:p>
          <a:p>
            <a:pPr algn="l"/>
            <a:r>
              <a:rPr lang="en-GB" sz="1800" b="0" i="0" u="none" strike="noStrike" baseline="0" dirty="0">
                <a:latin typeface="AdvMINION-R"/>
              </a:rPr>
              <a:t>The most common vascular injury overall is laceration of the inferior epigastric artery during placement of lateral trocars (usually as secondary trocars) in the lower abdomen.</a:t>
            </a:r>
          </a:p>
          <a:p>
            <a:pPr algn="l"/>
            <a:r>
              <a:rPr lang="en-GB" sz="1800" b="0" i="0" u="none" strike="noStrike" baseline="0" dirty="0">
                <a:latin typeface="AdvMINION-R"/>
              </a:rPr>
              <a:t>Bleeding from the port sites may present immediately, disturbing the intraoperative view at the time of surgery, or </a:t>
            </a:r>
            <a:r>
              <a:rPr lang="en-GB" sz="1800" b="0" i="0" u="none" strike="noStrike" baseline="0" dirty="0" err="1">
                <a:latin typeface="AdvMINION-R"/>
              </a:rPr>
              <a:t>itcan</a:t>
            </a:r>
            <a:r>
              <a:rPr lang="en-GB" sz="1800" b="0" i="0" u="none" strike="noStrike" baseline="0" dirty="0">
                <a:latin typeface="AdvMINION-R"/>
              </a:rPr>
              <a:t> be delayed.</a:t>
            </a:r>
          </a:p>
          <a:p>
            <a:pPr algn="l"/>
            <a:r>
              <a:rPr lang="en-GB" sz="1800" b="0" i="0" u="none" strike="noStrike" baseline="0" dirty="0">
                <a:latin typeface="AdvMINION-R"/>
              </a:rPr>
              <a:t>If recognition of the injury is delayed, bleeding is usually noted within an hour of transfer from the operating theatre. </a:t>
            </a:r>
          </a:p>
          <a:p>
            <a:pPr algn="l"/>
            <a:r>
              <a:rPr lang="en-GB" sz="1800" b="0" i="0" u="none" strike="noStrike" baseline="0" dirty="0">
                <a:latin typeface="AdvMINION-R"/>
              </a:rPr>
              <a:t>Delayed abdominal wall haematomas can present 2</a:t>
            </a:r>
            <a:r>
              <a:rPr lang="en-GB" sz="1800" b="0" i="0" u="none" strike="noStrike" baseline="0" dirty="0">
                <a:latin typeface="AdvTTec369687+20"/>
              </a:rPr>
              <a:t>–</a:t>
            </a:r>
            <a:r>
              <a:rPr lang="en-GB" sz="1800" b="0" i="0" u="none" strike="noStrike" baseline="0" dirty="0">
                <a:latin typeface="AdvMINION-R"/>
              </a:rPr>
              <a:t>3 days after surgery with abdominal wall pain, or abdominal wall or flank ecchymosis.</a:t>
            </a:r>
            <a:endParaRPr lang="en-GB" dirty="0"/>
          </a:p>
        </p:txBody>
      </p:sp>
    </p:spTree>
    <p:extLst>
      <p:ext uri="{BB962C8B-B14F-4D97-AF65-F5344CB8AC3E}">
        <p14:creationId xmlns:p14="http://schemas.microsoft.com/office/powerpoint/2010/main" val="405622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3C0A-190C-4E1C-8990-3A68A72D11FF}"/>
              </a:ext>
            </a:extLst>
          </p:cNvPr>
          <p:cNvSpPr>
            <a:spLocks noGrp="1"/>
          </p:cNvSpPr>
          <p:nvPr>
            <p:ph type="title"/>
          </p:nvPr>
        </p:nvSpPr>
        <p:spPr/>
        <p:txBody>
          <a:bodyPr>
            <a:normAutofit/>
          </a:bodyPr>
          <a:lstStyle/>
          <a:p>
            <a:r>
              <a:rPr lang="en-GB" sz="4000" b="1" i="0" u="none" strike="noStrike" baseline="0" dirty="0">
                <a:solidFill>
                  <a:srgbClr val="FF0000"/>
                </a:solidFill>
                <a:latin typeface="AdvMINION-R"/>
              </a:rPr>
              <a:t>Techniques to stop bleeding during laparoscopic surgery</a:t>
            </a:r>
            <a:endParaRPr lang="en-GB" sz="4000" b="1" dirty="0">
              <a:solidFill>
                <a:srgbClr val="FF0000"/>
              </a:solidFill>
            </a:endParaRPr>
          </a:p>
        </p:txBody>
      </p:sp>
      <p:sp>
        <p:nvSpPr>
          <p:cNvPr id="3" name="Content Placeholder 2">
            <a:extLst>
              <a:ext uri="{FF2B5EF4-FFF2-40B4-BE49-F238E27FC236}">
                <a16:creationId xmlns:a16="http://schemas.microsoft.com/office/drawing/2014/main" id="{32A55D28-5284-4CE3-B4D9-4B9D4BC52B69}"/>
              </a:ext>
            </a:extLst>
          </p:cNvPr>
          <p:cNvSpPr>
            <a:spLocks noGrp="1"/>
          </p:cNvSpPr>
          <p:nvPr>
            <p:ph idx="1"/>
          </p:nvPr>
        </p:nvSpPr>
        <p:spPr/>
        <p:txBody>
          <a:bodyPr/>
          <a:lstStyle/>
          <a:p>
            <a:pPr algn="l"/>
            <a:r>
              <a:rPr lang="en-GB" sz="1800" b="0" i="0" u="none" strike="noStrike" baseline="0" dirty="0">
                <a:latin typeface="AdvMINION-R"/>
              </a:rPr>
              <a:t>Electrosurgery to coagulate the bleeding point is often successful</a:t>
            </a:r>
          </a:p>
          <a:p>
            <a:pPr algn="l"/>
            <a:r>
              <a:rPr lang="en-GB" sz="1800" b="0" i="0" u="none" strike="noStrike" baseline="0" dirty="0">
                <a:latin typeface="AdvMINION-R"/>
              </a:rPr>
              <a:t>A Foley catheter may be inserted through the port site, and the balloon inflated in the peritoneal cavity. The balloon can then be pulled up against the bleeding point with a resultant tamponade effect.</a:t>
            </a:r>
          </a:p>
          <a:p>
            <a:pPr algn="l"/>
            <a:r>
              <a:rPr lang="en-GB" sz="1800" b="0" i="0" u="none" strike="noStrike" baseline="0" dirty="0">
                <a:latin typeface="AdvMINION-R"/>
              </a:rPr>
              <a:t>The lacerated inferior epigastric vessels can be sutured using an Endo Close suture</a:t>
            </a:r>
          </a:p>
          <a:p>
            <a:pPr algn="l"/>
            <a:r>
              <a:rPr lang="en-GB" sz="1800" b="0" i="0" u="none" strike="noStrike" baseline="0" dirty="0">
                <a:latin typeface="AdvMINION-R"/>
              </a:rPr>
              <a:t>Management should be conservative if the woman has an abdominal wall haematoma but is hemodynamically stable with no signs of haematoma expansion. Intervention is indicated if the haematoma is expanding and the woman becomes hemodynamically  unstable or septic secondary to an infected haematoma.</a:t>
            </a:r>
          </a:p>
          <a:p>
            <a:pPr algn="l"/>
            <a:r>
              <a:rPr lang="en-GB" sz="1800" b="0" i="0" u="none" strike="noStrike" baseline="0" dirty="0">
                <a:latin typeface="AdvMINION-R"/>
              </a:rPr>
              <a:t>Percutaneous embolization of the bleeding vessel can be undertaken if interventional radiology is readily available.</a:t>
            </a:r>
          </a:p>
          <a:p>
            <a:pPr algn="l"/>
            <a:r>
              <a:rPr lang="en-GB" sz="1800" b="0" i="0" u="none" strike="noStrike" baseline="0" dirty="0">
                <a:latin typeface="AdvMINION-R"/>
              </a:rPr>
              <a:t>Conversion to open surgery may be considered for rapidly expanding haematomas or those in women who are haemodynamically unstable</a:t>
            </a:r>
            <a:endParaRPr lang="en-GB" dirty="0"/>
          </a:p>
        </p:txBody>
      </p:sp>
    </p:spTree>
    <p:extLst>
      <p:ext uri="{BB962C8B-B14F-4D97-AF65-F5344CB8AC3E}">
        <p14:creationId xmlns:p14="http://schemas.microsoft.com/office/powerpoint/2010/main" val="404008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DCF2-8679-41C5-BEFF-6E0EBD0B06BF}"/>
              </a:ext>
            </a:extLst>
          </p:cNvPr>
          <p:cNvSpPr>
            <a:spLocks noGrp="1"/>
          </p:cNvSpPr>
          <p:nvPr>
            <p:ph type="ctrTitle"/>
          </p:nvPr>
        </p:nvSpPr>
        <p:spPr>
          <a:xfrm>
            <a:off x="1524000" y="1284600"/>
            <a:ext cx="9144000" cy="1533326"/>
          </a:xfrm>
        </p:spPr>
        <p:txBody>
          <a:bodyPr>
            <a:normAutofit/>
          </a:bodyPr>
          <a:lstStyle/>
          <a:p>
            <a:pPr algn="l"/>
            <a:r>
              <a:rPr lang="en-GB" sz="2400" b="1" i="0" dirty="0">
                <a:solidFill>
                  <a:schemeClr val="accent5">
                    <a:lumMod val="50000"/>
                  </a:schemeClr>
                </a:solidFill>
                <a:effectLst/>
                <a:latin typeface="arial" panose="020B0604020202020204" pitchFamily="34" charset="0"/>
              </a:rPr>
              <a:t>Laparoscopy : </a:t>
            </a:r>
            <a:r>
              <a:rPr lang="en-GB" sz="2400" b="0" i="0" dirty="0">
                <a:solidFill>
                  <a:srgbClr val="202124"/>
                </a:solidFill>
                <a:effectLst/>
                <a:latin typeface="arial" panose="020B0604020202020204" pitchFamily="34" charset="0"/>
              </a:rPr>
              <a:t>is a surgical diagnostic procedure used to examine the organs inside the abdomen. It's a low-risk, minimally invasive procedure that requires only small incisions</a:t>
            </a:r>
            <a:endParaRPr lang="en-GB" sz="2400" dirty="0"/>
          </a:p>
        </p:txBody>
      </p:sp>
      <p:sp>
        <p:nvSpPr>
          <p:cNvPr id="3" name="Subtitle 2">
            <a:extLst>
              <a:ext uri="{FF2B5EF4-FFF2-40B4-BE49-F238E27FC236}">
                <a16:creationId xmlns:a16="http://schemas.microsoft.com/office/drawing/2014/main" id="{678C3597-4EB0-4E44-BA75-0E03C271E7C6}"/>
              </a:ext>
            </a:extLst>
          </p:cNvPr>
          <p:cNvSpPr>
            <a:spLocks noGrp="1"/>
          </p:cNvSpPr>
          <p:nvPr>
            <p:ph type="subTitle" idx="1"/>
          </p:nvPr>
        </p:nvSpPr>
        <p:spPr>
          <a:xfrm>
            <a:off x="1480197" y="3212193"/>
            <a:ext cx="9144000" cy="2958637"/>
          </a:xfrm>
        </p:spPr>
        <p:txBody>
          <a:bodyPr>
            <a:normAutofit/>
          </a:bodyPr>
          <a:lstStyle/>
          <a:p>
            <a:pPr algn="l"/>
            <a:r>
              <a:rPr lang="en-GB" sz="3500" b="1" dirty="0">
                <a:solidFill>
                  <a:srgbClr val="FF0000"/>
                </a:solidFill>
              </a:rPr>
              <a:t>Advantage of laparoscopic surgery :</a:t>
            </a:r>
          </a:p>
          <a:p>
            <a:pPr algn="l"/>
            <a:r>
              <a:rPr lang="en-GB" dirty="0">
                <a:solidFill>
                  <a:schemeClr val="bg2">
                    <a:lumMod val="10000"/>
                  </a:schemeClr>
                </a:solidFill>
              </a:rPr>
              <a:t>Smaller scar</a:t>
            </a:r>
          </a:p>
          <a:p>
            <a:pPr algn="l"/>
            <a:r>
              <a:rPr lang="en-GB" dirty="0">
                <a:solidFill>
                  <a:schemeClr val="bg2">
                    <a:lumMod val="10000"/>
                  </a:schemeClr>
                </a:solidFill>
              </a:rPr>
              <a:t>Less pain</a:t>
            </a:r>
          </a:p>
          <a:p>
            <a:pPr algn="l"/>
            <a:r>
              <a:rPr lang="en-GB" dirty="0">
                <a:solidFill>
                  <a:schemeClr val="bg2">
                    <a:lumMod val="10000"/>
                  </a:schemeClr>
                </a:solidFill>
              </a:rPr>
              <a:t>Fewer wound complication </a:t>
            </a:r>
          </a:p>
          <a:p>
            <a:pPr algn="l"/>
            <a:r>
              <a:rPr lang="en-GB" dirty="0">
                <a:solidFill>
                  <a:schemeClr val="bg2">
                    <a:lumMod val="10000"/>
                  </a:schemeClr>
                </a:solidFill>
              </a:rPr>
              <a:t>Decrease the duration of hospitalization</a:t>
            </a:r>
          </a:p>
          <a:p>
            <a:pPr algn="l"/>
            <a:endParaRPr lang="en-GB" b="1" dirty="0">
              <a:solidFill>
                <a:srgbClr val="FF0000"/>
              </a:solidFill>
            </a:endParaRPr>
          </a:p>
          <a:p>
            <a:pPr algn="l"/>
            <a:endParaRPr lang="en-GB" b="1" dirty="0">
              <a:solidFill>
                <a:srgbClr val="FF0000"/>
              </a:solidFill>
            </a:endParaRPr>
          </a:p>
          <a:p>
            <a:pPr algn="l"/>
            <a:endParaRPr lang="en-GB" b="1" dirty="0">
              <a:solidFill>
                <a:srgbClr val="FF0000"/>
              </a:solidFill>
            </a:endParaRPr>
          </a:p>
        </p:txBody>
      </p:sp>
      <p:sp>
        <p:nvSpPr>
          <p:cNvPr id="4" name="TextBox 3">
            <a:extLst>
              <a:ext uri="{FF2B5EF4-FFF2-40B4-BE49-F238E27FC236}">
                <a16:creationId xmlns:a16="http://schemas.microsoft.com/office/drawing/2014/main" id="{75BC1A32-4361-4D38-96E6-CB06FC3AB9A8}"/>
              </a:ext>
            </a:extLst>
          </p:cNvPr>
          <p:cNvSpPr txBox="1"/>
          <p:nvPr/>
        </p:nvSpPr>
        <p:spPr>
          <a:xfrm flipH="1">
            <a:off x="1524000" y="952473"/>
            <a:ext cx="2259445" cy="584775"/>
          </a:xfrm>
          <a:prstGeom prst="rect">
            <a:avLst/>
          </a:prstGeom>
          <a:noFill/>
        </p:spPr>
        <p:txBody>
          <a:bodyPr wrap="square" rtlCol="0">
            <a:spAutoFit/>
          </a:bodyPr>
          <a:lstStyle/>
          <a:p>
            <a:r>
              <a:rPr lang="en-GB" sz="3200" b="1" dirty="0">
                <a:solidFill>
                  <a:srgbClr val="FF0000"/>
                </a:solidFill>
              </a:rPr>
              <a:t>Definition</a:t>
            </a:r>
          </a:p>
        </p:txBody>
      </p:sp>
    </p:spTree>
    <p:extLst>
      <p:ext uri="{BB962C8B-B14F-4D97-AF65-F5344CB8AC3E}">
        <p14:creationId xmlns:p14="http://schemas.microsoft.com/office/powerpoint/2010/main" val="46886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37C6-3CF4-471F-B887-13A1C42523D9}"/>
              </a:ext>
            </a:extLst>
          </p:cNvPr>
          <p:cNvSpPr>
            <a:spLocks noGrp="1"/>
          </p:cNvSpPr>
          <p:nvPr>
            <p:ph type="title"/>
          </p:nvPr>
        </p:nvSpPr>
        <p:spPr/>
        <p:txBody>
          <a:bodyPr>
            <a:noAutofit/>
          </a:bodyPr>
          <a:lstStyle/>
          <a:p>
            <a:r>
              <a:rPr lang="en-GB" b="1" i="0" u="none" strike="noStrike" baseline="0" dirty="0">
                <a:solidFill>
                  <a:srgbClr val="FF0000"/>
                </a:solidFill>
                <a:latin typeface="AdvOT106fdb58.B"/>
              </a:rPr>
              <a:t>Posterior abdominal wall vessel injury</a:t>
            </a:r>
            <a:endParaRPr lang="en-GB" b="1" dirty="0">
              <a:solidFill>
                <a:srgbClr val="FF0000"/>
              </a:solidFill>
            </a:endParaRPr>
          </a:p>
        </p:txBody>
      </p:sp>
      <p:sp>
        <p:nvSpPr>
          <p:cNvPr id="3" name="Content Placeholder 2">
            <a:extLst>
              <a:ext uri="{FF2B5EF4-FFF2-40B4-BE49-F238E27FC236}">
                <a16:creationId xmlns:a16="http://schemas.microsoft.com/office/drawing/2014/main" id="{39EEB359-7F28-49FC-B1D2-ADE641971C07}"/>
              </a:ext>
            </a:extLst>
          </p:cNvPr>
          <p:cNvSpPr>
            <a:spLocks noGrp="1"/>
          </p:cNvSpPr>
          <p:nvPr>
            <p:ph idx="1"/>
          </p:nvPr>
        </p:nvSpPr>
        <p:spPr/>
        <p:txBody>
          <a:bodyPr/>
          <a:lstStyle/>
          <a:p>
            <a:pPr algn="l"/>
            <a:endParaRPr lang="en-GB" sz="1800" b="0" i="0" u="none" strike="noStrike" baseline="0" dirty="0">
              <a:latin typeface="AdvMINION-R"/>
            </a:endParaRPr>
          </a:p>
          <a:p>
            <a:pPr algn="l"/>
            <a:endParaRPr lang="en-GB" sz="1800" dirty="0">
              <a:latin typeface="AdvMINION-R"/>
            </a:endParaRPr>
          </a:p>
          <a:p>
            <a:pPr algn="l"/>
            <a:r>
              <a:rPr lang="en-GB" sz="1800" b="0" i="0" u="none" strike="noStrike" baseline="0" dirty="0">
                <a:latin typeface="AdvMINION-R"/>
              </a:rPr>
              <a:t>Injuries to the posterior abdominal wall vessels are potentially life-threatening vascular injuries, which demand early recognition, prompt coordinated resuscitation and arrest of bleeding.</a:t>
            </a:r>
          </a:p>
          <a:p>
            <a:pPr algn="l"/>
            <a:r>
              <a:rPr lang="en-GB" sz="1800" b="0" i="0" u="none" strike="noStrike" baseline="0" dirty="0">
                <a:latin typeface="AdvMINION-R"/>
              </a:rPr>
              <a:t>When the patient is haemodynamically compromised and a major vascular injury is suspected or diagnosed, then immediate conversion to midline laparotomy is advised.</a:t>
            </a:r>
          </a:p>
          <a:p>
            <a:pPr algn="l"/>
            <a:r>
              <a:rPr lang="en-GB" sz="1800" b="0" i="0" u="none" strike="noStrike" baseline="0" dirty="0">
                <a:latin typeface="AdvMINION-R"/>
              </a:rPr>
              <a:t>Once the abdomen is entered, the bleeding point is sought to apply direct pressure to stop the bleeding, while simultaneously other members of the team call for help and blood products.</a:t>
            </a:r>
          </a:p>
          <a:p>
            <a:pPr algn="l"/>
            <a:r>
              <a:rPr lang="en-GB" sz="1800" b="0" i="0" u="none" strike="noStrike" baseline="0" dirty="0">
                <a:latin typeface="AdvMINION-R"/>
              </a:rPr>
              <a:t>If the primary surgeon is experienced, or once vascular expertise has arrived, they may wish to clamp the vessel above and below the bleeding point, so they can repair the vascular injury using one of the various techniques they feel appropriate to employ: sutures, clips, energy devices or haemostatic patches.</a:t>
            </a:r>
          </a:p>
          <a:p>
            <a:pPr algn="l"/>
            <a:r>
              <a:rPr lang="en-GB" sz="1800" b="0" i="0" u="none" strike="noStrike" baseline="0" dirty="0">
                <a:latin typeface="AdvMINION-R"/>
              </a:rPr>
              <a:t>Minor vascular injuries during the operation can be managed using laparoscopic techniques</a:t>
            </a:r>
            <a:endParaRPr lang="en-GB" dirty="0"/>
          </a:p>
        </p:txBody>
      </p:sp>
    </p:spTree>
    <p:extLst>
      <p:ext uri="{BB962C8B-B14F-4D97-AF65-F5344CB8AC3E}">
        <p14:creationId xmlns:p14="http://schemas.microsoft.com/office/powerpoint/2010/main" val="136564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7402-0D35-4607-AE8D-EFE63D1CAECA}"/>
              </a:ext>
            </a:extLst>
          </p:cNvPr>
          <p:cNvSpPr>
            <a:spLocks noGrp="1"/>
          </p:cNvSpPr>
          <p:nvPr>
            <p:ph type="title"/>
          </p:nvPr>
        </p:nvSpPr>
        <p:spPr/>
        <p:txBody>
          <a:bodyPr>
            <a:normAutofit/>
          </a:bodyPr>
          <a:lstStyle/>
          <a:p>
            <a:r>
              <a:rPr lang="en-GB" sz="4000" b="1" i="0" u="none" strike="noStrike" baseline="0" dirty="0">
                <a:solidFill>
                  <a:srgbClr val="FF0000"/>
                </a:solidFill>
                <a:latin typeface="AdvOT106fdb58.B"/>
              </a:rPr>
              <a:t>Immediate action proposed for the gynaecologist following a major vascular injury</a:t>
            </a:r>
            <a:endParaRPr lang="en-GB" sz="4000" b="1" dirty="0">
              <a:solidFill>
                <a:srgbClr val="FF0000"/>
              </a:solidFill>
            </a:endParaRPr>
          </a:p>
        </p:txBody>
      </p:sp>
      <p:sp>
        <p:nvSpPr>
          <p:cNvPr id="3" name="Content Placeholder 2">
            <a:extLst>
              <a:ext uri="{FF2B5EF4-FFF2-40B4-BE49-F238E27FC236}">
                <a16:creationId xmlns:a16="http://schemas.microsoft.com/office/drawing/2014/main" id="{0158CC6A-98F1-4B5F-886E-BB3D8D94F68D}"/>
              </a:ext>
            </a:extLst>
          </p:cNvPr>
          <p:cNvSpPr>
            <a:spLocks noGrp="1"/>
          </p:cNvSpPr>
          <p:nvPr>
            <p:ph idx="1"/>
          </p:nvPr>
        </p:nvSpPr>
        <p:spPr/>
        <p:txBody>
          <a:bodyPr>
            <a:normAutofit/>
          </a:bodyPr>
          <a:lstStyle/>
          <a:p>
            <a:r>
              <a:rPr lang="en-GB" sz="2400" b="1" i="0" u="none" strike="noStrike" baseline="0" dirty="0">
                <a:solidFill>
                  <a:schemeClr val="accent5">
                    <a:lumMod val="50000"/>
                  </a:schemeClr>
                </a:solidFill>
                <a:latin typeface="AdvMINION-B"/>
              </a:rPr>
              <a:t>Declare a major vascular emergency</a:t>
            </a:r>
          </a:p>
          <a:p>
            <a:pPr algn="l"/>
            <a:r>
              <a:rPr lang="en-GB" sz="1800" b="0" i="0" u="none" strike="noStrike" baseline="0" dirty="0">
                <a:latin typeface="AdvMINION-R"/>
              </a:rPr>
              <a:t>This is a very important key step from human factors training.29 Early declaration is associated with better team efficiency. All team members must realise this is a potentially life-threatening emergency and be available to help with an organised team approach.</a:t>
            </a:r>
          </a:p>
          <a:p>
            <a:pPr marL="0" indent="0" algn="l">
              <a:buNone/>
            </a:pPr>
            <a:endParaRPr lang="en-GB" sz="1800" b="0" i="0" u="none" strike="noStrike" baseline="0" dirty="0">
              <a:latin typeface="AdvMINION-R"/>
            </a:endParaRPr>
          </a:p>
          <a:p>
            <a:pPr algn="l"/>
            <a:r>
              <a:rPr lang="en-GB" sz="2400" b="1" i="0" u="none" strike="noStrike" baseline="0" dirty="0">
                <a:solidFill>
                  <a:schemeClr val="accent5">
                    <a:lumMod val="50000"/>
                  </a:schemeClr>
                </a:solidFill>
                <a:latin typeface="AdvMINION-B"/>
              </a:rPr>
              <a:t>Arrest the bleeding with direct pressure</a:t>
            </a:r>
          </a:p>
          <a:p>
            <a:pPr algn="l"/>
            <a:r>
              <a:rPr lang="en-GB" sz="1800" b="0" i="0" u="none" strike="noStrike" baseline="0" dirty="0">
                <a:latin typeface="AdvMINION-R"/>
              </a:rPr>
              <a:t>If vascular injury below the bifurcation of the aorta is suspected but not visible clearly and laparotomy is considered, direct pressure on the vessel using laparoscopic instruments should be employed. In addition, external pressure on the aorta just underneath the xiphisternum may decrease further blood loss until the abdomen is opened and direct pressure or vascular clamps are applied.</a:t>
            </a:r>
          </a:p>
          <a:p>
            <a:pPr algn="l"/>
            <a:r>
              <a:rPr lang="en-GB" sz="1800" b="0" i="0" u="none" strike="noStrike" baseline="0" dirty="0">
                <a:latin typeface="AdvMINION-R"/>
              </a:rPr>
              <a:t>Leaving the trocar that caused the injury in place rather than removing it will limit blood loss while preparations can be made for resuscitation and repair.</a:t>
            </a:r>
            <a:endParaRPr lang="en-GB" sz="2400" b="1" dirty="0">
              <a:solidFill>
                <a:schemeClr val="accent5">
                  <a:lumMod val="50000"/>
                </a:schemeClr>
              </a:solidFill>
            </a:endParaRPr>
          </a:p>
        </p:txBody>
      </p:sp>
    </p:spTree>
    <p:extLst>
      <p:ext uri="{BB962C8B-B14F-4D97-AF65-F5344CB8AC3E}">
        <p14:creationId xmlns:p14="http://schemas.microsoft.com/office/powerpoint/2010/main" val="141045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0FFC-75F9-48E4-BD9A-E7E3E05643EB}"/>
              </a:ext>
            </a:extLst>
          </p:cNvPr>
          <p:cNvSpPr>
            <a:spLocks noGrp="1"/>
          </p:cNvSpPr>
          <p:nvPr>
            <p:ph type="title"/>
          </p:nvPr>
        </p:nvSpPr>
        <p:spPr/>
        <p:txBody>
          <a:bodyPr>
            <a:normAutofit fontScale="90000"/>
          </a:bodyPr>
          <a:lstStyle/>
          <a:p>
            <a:r>
              <a:rPr lang="en-GB" sz="4400" b="1" i="0" u="none" strike="noStrike" baseline="0" dirty="0">
                <a:solidFill>
                  <a:srgbClr val="FF0000"/>
                </a:solidFill>
                <a:latin typeface="AdvOT106fdb58.B"/>
              </a:rPr>
              <a:t>Immediate action proposed for the gynaecologist following a major vascular injury</a:t>
            </a:r>
            <a:endParaRPr lang="en-GB" dirty="0"/>
          </a:p>
        </p:txBody>
      </p:sp>
      <p:sp>
        <p:nvSpPr>
          <p:cNvPr id="3" name="Content Placeholder 2">
            <a:extLst>
              <a:ext uri="{FF2B5EF4-FFF2-40B4-BE49-F238E27FC236}">
                <a16:creationId xmlns:a16="http://schemas.microsoft.com/office/drawing/2014/main" id="{1C4456C7-541D-47EF-B1A2-525A5F802A74}"/>
              </a:ext>
            </a:extLst>
          </p:cNvPr>
          <p:cNvSpPr>
            <a:spLocks noGrp="1"/>
          </p:cNvSpPr>
          <p:nvPr>
            <p:ph idx="1"/>
          </p:nvPr>
        </p:nvSpPr>
        <p:spPr/>
        <p:txBody>
          <a:bodyPr>
            <a:normAutofit lnSpcReduction="10000"/>
          </a:bodyPr>
          <a:lstStyle/>
          <a:p>
            <a:r>
              <a:rPr lang="en-GB" sz="2400" b="1" i="0" u="none" strike="noStrike" baseline="0" dirty="0">
                <a:solidFill>
                  <a:schemeClr val="accent5">
                    <a:lumMod val="50000"/>
                  </a:schemeClr>
                </a:solidFill>
                <a:latin typeface="AdvMINION-B"/>
              </a:rPr>
              <a:t>Communicate effectively with the team</a:t>
            </a:r>
          </a:p>
          <a:p>
            <a:pPr algn="l"/>
            <a:r>
              <a:rPr lang="en-GB" sz="1800" b="0" i="0" u="none" strike="noStrike" baseline="0" dirty="0">
                <a:latin typeface="AdvMINION-R"/>
              </a:rPr>
              <a:t>Objectives should be verbalised clearly to the team. Critical tasks should be allocated to specific team members with closed loop communication and a structured handover, such as SBAR (situation, background, assessment, recommendation).</a:t>
            </a:r>
          </a:p>
          <a:p>
            <a:pPr marL="0" indent="0" algn="l">
              <a:buNone/>
            </a:pPr>
            <a:endParaRPr lang="en-GB" sz="1800" b="0" i="0" u="none" strike="noStrike" baseline="0" dirty="0">
              <a:latin typeface="AdvMINION-R"/>
            </a:endParaRPr>
          </a:p>
          <a:p>
            <a:pPr algn="l"/>
            <a:r>
              <a:rPr lang="en-GB" sz="2400" b="1" i="0" u="none" strike="noStrike" baseline="0" dirty="0">
                <a:solidFill>
                  <a:schemeClr val="accent5">
                    <a:lumMod val="50000"/>
                  </a:schemeClr>
                </a:solidFill>
                <a:latin typeface="AdvMINION-B"/>
              </a:rPr>
              <a:t>Resuscitate and continue fluid resuscitation</a:t>
            </a:r>
          </a:p>
          <a:p>
            <a:pPr algn="l"/>
            <a:r>
              <a:rPr lang="en-GB" sz="1800" b="0" i="0" u="none" strike="noStrike" baseline="0" dirty="0">
                <a:latin typeface="AdvMINION-R"/>
              </a:rPr>
              <a:t>The anaesthetic team need to site sufficient peripheral access to give fluids/emergency medication. An indwelling catheter, if not already present, should be inserted to assist with fluid balance management.</a:t>
            </a:r>
          </a:p>
          <a:p>
            <a:pPr algn="l"/>
            <a:endParaRPr lang="en-GB" sz="1800" dirty="0">
              <a:solidFill>
                <a:schemeClr val="accent5">
                  <a:lumMod val="50000"/>
                </a:schemeClr>
              </a:solidFill>
              <a:latin typeface="AdvMINION-R"/>
            </a:endParaRPr>
          </a:p>
          <a:p>
            <a:pPr algn="l"/>
            <a:r>
              <a:rPr lang="en-GB" sz="2400" b="1" i="0" u="none" strike="noStrike" baseline="0" dirty="0">
                <a:solidFill>
                  <a:schemeClr val="accent5">
                    <a:lumMod val="50000"/>
                  </a:schemeClr>
                </a:solidFill>
                <a:latin typeface="AdvMINION-B"/>
              </a:rPr>
              <a:t>Monitor and investigate</a:t>
            </a:r>
          </a:p>
          <a:p>
            <a:pPr algn="l"/>
            <a:r>
              <a:rPr lang="en-GB" sz="1800" b="0" i="0" u="none" strike="noStrike" baseline="0" dirty="0">
                <a:latin typeface="AdvMINION-R"/>
              </a:rPr>
              <a:t>More invasive monitoring may be required in the form of arterial/central lines. While intravenous access is obtained, blood can be taken for urgent full blood count, urea and electrolytes, liver function tests, coagulation screen and crossmatch samples.</a:t>
            </a:r>
            <a:endParaRPr lang="en-GB" sz="2400" b="1" dirty="0">
              <a:solidFill>
                <a:schemeClr val="accent5">
                  <a:lumMod val="50000"/>
                </a:schemeClr>
              </a:solidFill>
            </a:endParaRPr>
          </a:p>
        </p:txBody>
      </p:sp>
    </p:spTree>
    <p:extLst>
      <p:ext uri="{BB962C8B-B14F-4D97-AF65-F5344CB8AC3E}">
        <p14:creationId xmlns:p14="http://schemas.microsoft.com/office/powerpoint/2010/main" val="272289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F440-0DF9-4597-813D-92DC736E8489}"/>
              </a:ext>
            </a:extLst>
          </p:cNvPr>
          <p:cNvSpPr>
            <a:spLocks noGrp="1"/>
          </p:cNvSpPr>
          <p:nvPr>
            <p:ph type="title"/>
          </p:nvPr>
        </p:nvSpPr>
        <p:spPr/>
        <p:txBody>
          <a:bodyPr>
            <a:normAutofit fontScale="90000"/>
          </a:bodyPr>
          <a:lstStyle/>
          <a:p>
            <a:r>
              <a:rPr lang="en-GB" sz="4400" b="1" i="0" u="none" strike="noStrike" baseline="0" dirty="0">
                <a:solidFill>
                  <a:srgbClr val="FF0000"/>
                </a:solidFill>
                <a:latin typeface="AdvOT106fdb58.B"/>
              </a:rPr>
              <a:t>Immediate action proposed for the gynaecologist following a major vascular injury</a:t>
            </a:r>
            <a:endParaRPr lang="en-GB" dirty="0"/>
          </a:p>
        </p:txBody>
      </p:sp>
      <p:sp>
        <p:nvSpPr>
          <p:cNvPr id="3" name="Content Placeholder 2">
            <a:extLst>
              <a:ext uri="{FF2B5EF4-FFF2-40B4-BE49-F238E27FC236}">
                <a16:creationId xmlns:a16="http://schemas.microsoft.com/office/drawing/2014/main" id="{49910980-4C5E-4234-9C44-A2D3E47AC1CC}"/>
              </a:ext>
            </a:extLst>
          </p:cNvPr>
          <p:cNvSpPr>
            <a:spLocks noGrp="1"/>
          </p:cNvSpPr>
          <p:nvPr>
            <p:ph idx="1"/>
          </p:nvPr>
        </p:nvSpPr>
        <p:spPr/>
        <p:txBody>
          <a:bodyPr>
            <a:normAutofit/>
          </a:bodyPr>
          <a:lstStyle/>
          <a:p>
            <a:r>
              <a:rPr lang="en-GB" sz="2400" b="1" i="0" u="none" strike="noStrike" baseline="0" dirty="0">
                <a:solidFill>
                  <a:schemeClr val="accent5">
                    <a:lumMod val="50000"/>
                  </a:schemeClr>
                </a:solidFill>
                <a:latin typeface="AdvMINION-B"/>
              </a:rPr>
              <a:t>Other considerations</a:t>
            </a:r>
          </a:p>
          <a:p>
            <a:pPr algn="l"/>
            <a:r>
              <a:rPr lang="en-GB" sz="1800" b="0" i="0" u="none" strike="noStrike" baseline="0" dirty="0">
                <a:latin typeface="AdvMINION-R"/>
              </a:rPr>
              <a:t>Theatre staff can obtain more appropriate equipment such as laparotomy/vascular sets, more specialised laparoscopic equipment (Johan atraumatic grasping forceps), mastoid swabs, swabs for open operation and counting trays. In addition, it is a good idea to inform and update the woman’s partner or family members, as soon as is possible under these circumstances.</a:t>
            </a:r>
          </a:p>
          <a:p>
            <a:pPr algn="l"/>
            <a:endParaRPr lang="en-GB" sz="1800" b="1" dirty="0">
              <a:solidFill>
                <a:schemeClr val="accent5">
                  <a:lumMod val="50000"/>
                </a:schemeClr>
              </a:solidFill>
              <a:latin typeface="AdvMINION-R"/>
            </a:endParaRPr>
          </a:p>
          <a:p>
            <a:pPr algn="l"/>
            <a:r>
              <a:rPr lang="en-GB" sz="2400" b="1" i="0" u="none" strike="noStrike" baseline="0" dirty="0">
                <a:solidFill>
                  <a:schemeClr val="accent5">
                    <a:lumMod val="50000"/>
                  </a:schemeClr>
                </a:solidFill>
                <a:latin typeface="AdvMINION-B"/>
              </a:rPr>
              <a:t>Risk management</a:t>
            </a:r>
          </a:p>
          <a:p>
            <a:pPr algn="l"/>
            <a:r>
              <a:rPr lang="en-GB" sz="1800" b="0" i="0" u="none" strike="noStrike" baseline="0" dirty="0">
                <a:latin typeface="AdvMINION-R"/>
              </a:rPr>
              <a:t>A team member needs to scribe all that is occurring in time sequence. An incident form will need to be completed once the medical emergency has been dealt with.</a:t>
            </a:r>
          </a:p>
          <a:p>
            <a:pPr algn="l"/>
            <a:r>
              <a:rPr lang="en-GB" sz="1800" b="0" i="0" u="none" strike="noStrike" baseline="0" dirty="0">
                <a:latin typeface="AdvMINION-R"/>
              </a:rPr>
              <a:t>Retrospective documentation from all staff members is extremely useful when looking back on the case to learn from it in order to improve the management of vascular injuries in the future.</a:t>
            </a:r>
            <a:endParaRPr lang="en-GB" sz="2400" b="1" dirty="0">
              <a:solidFill>
                <a:schemeClr val="accent5">
                  <a:lumMod val="50000"/>
                </a:schemeClr>
              </a:solidFill>
            </a:endParaRPr>
          </a:p>
        </p:txBody>
      </p:sp>
    </p:spTree>
    <p:extLst>
      <p:ext uri="{BB962C8B-B14F-4D97-AF65-F5344CB8AC3E}">
        <p14:creationId xmlns:p14="http://schemas.microsoft.com/office/powerpoint/2010/main" val="173927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8C44-A090-4494-9FCC-A9A8AFB8B5D3}"/>
              </a:ext>
            </a:extLst>
          </p:cNvPr>
          <p:cNvSpPr>
            <a:spLocks noGrp="1"/>
          </p:cNvSpPr>
          <p:nvPr>
            <p:ph type="title"/>
          </p:nvPr>
        </p:nvSpPr>
        <p:spPr/>
        <p:txBody>
          <a:bodyPr>
            <a:normAutofit/>
          </a:bodyPr>
          <a:lstStyle/>
          <a:p>
            <a:r>
              <a:rPr lang="en-GB" b="1" i="0" u="none" strike="noStrike" baseline="0" dirty="0">
                <a:solidFill>
                  <a:srgbClr val="FF0000"/>
                </a:solidFill>
                <a:latin typeface="AdvOT106fdb58.B"/>
              </a:rPr>
              <a:t>Postoperative care</a:t>
            </a:r>
            <a:endParaRPr lang="en-GB" b="1" dirty="0">
              <a:solidFill>
                <a:srgbClr val="FF0000"/>
              </a:solidFill>
            </a:endParaRPr>
          </a:p>
        </p:txBody>
      </p:sp>
      <p:sp>
        <p:nvSpPr>
          <p:cNvPr id="3" name="Content Placeholder 2">
            <a:extLst>
              <a:ext uri="{FF2B5EF4-FFF2-40B4-BE49-F238E27FC236}">
                <a16:creationId xmlns:a16="http://schemas.microsoft.com/office/drawing/2014/main" id="{42BF3E3E-58BE-4763-833C-4290474B581C}"/>
              </a:ext>
            </a:extLst>
          </p:cNvPr>
          <p:cNvSpPr>
            <a:spLocks noGrp="1"/>
          </p:cNvSpPr>
          <p:nvPr>
            <p:ph idx="1"/>
          </p:nvPr>
        </p:nvSpPr>
        <p:spPr/>
        <p:txBody>
          <a:bodyPr>
            <a:normAutofit/>
          </a:bodyPr>
          <a:lstStyle/>
          <a:p>
            <a:pPr algn="l"/>
            <a:r>
              <a:rPr lang="en-GB" sz="1800" b="0" i="0" u="none" strike="noStrike" baseline="0" dirty="0">
                <a:latin typeface="AdvMINION-R"/>
              </a:rPr>
              <a:t>In the immediate postoperative period, fluid balance and haemodynamic stability must be closely monitored. This may require care in an intensive care unit/high dependency unit.</a:t>
            </a:r>
          </a:p>
          <a:p>
            <a:pPr algn="l"/>
            <a:endParaRPr lang="en-GB" sz="1800" dirty="0">
              <a:latin typeface="AdvMINION-R"/>
            </a:endParaRPr>
          </a:p>
          <a:p>
            <a:pPr algn="l"/>
            <a:r>
              <a:rPr lang="en-GB" sz="1800" b="0" i="0" u="none" strike="noStrike" baseline="0" dirty="0">
                <a:latin typeface="AdvMINION-R"/>
              </a:rPr>
              <a:t>Continuing antibiotics may be required if there is evidence of infection or as prophylaxis.</a:t>
            </a:r>
          </a:p>
          <a:p>
            <a:pPr algn="l"/>
            <a:endParaRPr lang="en-GB" sz="1800" dirty="0">
              <a:latin typeface="AdvMINION-R"/>
            </a:endParaRPr>
          </a:p>
          <a:p>
            <a:pPr algn="l"/>
            <a:r>
              <a:rPr lang="en-GB" sz="1800" b="0" i="0" u="none" strike="noStrike" baseline="0" dirty="0">
                <a:latin typeface="AdvMINION-R"/>
              </a:rPr>
              <a:t>The risk of venous thromboembolism should be assessed and consideration given for the need for thromboprophylaxis; this may be mechanical initially.</a:t>
            </a:r>
          </a:p>
          <a:p>
            <a:pPr algn="l"/>
            <a:endParaRPr lang="en-GB" sz="1800" dirty="0">
              <a:latin typeface="AdvMINION-R"/>
            </a:endParaRPr>
          </a:p>
          <a:p>
            <a:pPr algn="l"/>
            <a:r>
              <a:rPr lang="en-GB" sz="1800" b="0" i="0" u="none" strike="noStrike" baseline="0" dirty="0">
                <a:latin typeface="AdvMINION-R"/>
              </a:rPr>
              <a:t>Later postoperative care requires a thorough debrief with the woman and her family to explain the complications and any implications. In the case of major vessel injury in women of reproductive age, advice to avoid pregnancy for several months to allow successful vessel healing before the haemodynamic challenge of pregnancy would be prudent.</a:t>
            </a:r>
            <a:endParaRPr lang="en-GB" dirty="0"/>
          </a:p>
        </p:txBody>
      </p:sp>
    </p:spTree>
    <p:extLst>
      <p:ext uri="{BB962C8B-B14F-4D97-AF65-F5344CB8AC3E}">
        <p14:creationId xmlns:p14="http://schemas.microsoft.com/office/powerpoint/2010/main" val="3646141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FE27-1940-432E-8FAC-7CA90C77EAE9}"/>
              </a:ext>
            </a:extLst>
          </p:cNvPr>
          <p:cNvSpPr>
            <a:spLocks noGrp="1"/>
          </p:cNvSpPr>
          <p:nvPr>
            <p:ph type="title"/>
          </p:nvPr>
        </p:nvSpPr>
        <p:spPr/>
        <p:txBody>
          <a:bodyPr>
            <a:normAutofit/>
          </a:bodyPr>
          <a:lstStyle/>
          <a:p>
            <a:r>
              <a:rPr lang="en-GB" sz="5400" b="1" i="0" u="none" strike="noStrike" baseline="0" dirty="0">
                <a:solidFill>
                  <a:srgbClr val="FF0000"/>
                </a:solidFill>
                <a:latin typeface="AdvOT106fdb58.B"/>
              </a:rPr>
              <a:t>Conclusion</a:t>
            </a:r>
            <a:endParaRPr lang="en-GB" sz="5400" b="1" dirty="0">
              <a:solidFill>
                <a:srgbClr val="FF0000"/>
              </a:solidFill>
            </a:endParaRPr>
          </a:p>
        </p:txBody>
      </p:sp>
      <p:sp>
        <p:nvSpPr>
          <p:cNvPr id="3" name="Content Placeholder 2">
            <a:extLst>
              <a:ext uri="{FF2B5EF4-FFF2-40B4-BE49-F238E27FC236}">
                <a16:creationId xmlns:a16="http://schemas.microsoft.com/office/drawing/2014/main" id="{B5DE7713-8CD3-44D7-80B5-91F4435951D6}"/>
              </a:ext>
            </a:extLst>
          </p:cNvPr>
          <p:cNvSpPr>
            <a:spLocks noGrp="1"/>
          </p:cNvSpPr>
          <p:nvPr>
            <p:ph idx="1"/>
          </p:nvPr>
        </p:nvSpPr>
        <p:spPr/>
        <p:txBody>
          <a:bodyPr/>
          <a:lstStyle/>
          <a:p>
            <a:pPr algn="l"/>
            <a:endParaRPr lang="en-GB" sz="1800" b="0" i="0" u="none" strike="noStrike" baseline="0" dirty="0">
              <a:latin typeface="AdvMINION-R"/>
            </a:endParaRPr>
          </a:p>
          <a:p>
            <a:pPr algn="l"/>
            <a:endParaRPr lang="en-GB" sz="1800" dirty="0">
              <a:latin typeface="AdvMINION-R"/>
            </a:endParaRPr>
          </a:p>
          <a:p>
            <a:pPr algn="l"/>
            <a:endParaRPr lang="en-GB" sz="1800" b="0" i="0" u="none" strike="noStrike" baseline="0" dirty="0">
              <a:latin typeface="AdvMINION-R"/>
            </a:endParaRPr>
          </a:p>
          <a:p>
            <a:pPr algn="l"/>
            <a:r>
              <a:rPr lang="en-GB" sz="2400" b="1" i="0" u="none" strike="noStrike" baseline="0" dirty="0">
                <a:latin typeface="AdvMINION-R"/>
              </a:rPr>
              <a:t>Laparoscopic vascular injury is a serious and potentially fatal event. Prevention of injury involves the appropriate use of surgery, a good knowledge of anatomy and the safe use of abdominal entry techniques. Management of vascular injury depends on the vessel injured and the experience of the operating surgeon. Immediate stabilisation of the woman followed by appropriate involvement of a multidisciplinary team will minimise morbidity.</a:t>
            </a:r>
            <a:endParaRPr lang="en-GB" sz="2400" b="1" dirty="0"/>
          </a:p>
        </p:txBody>
      </p:sp>
    </p:spTree>
    <p:extLst>
      <p:ext uri="{BB962C8B-B14F-4D97-AF65-F5344CB8AC3E}">
        <p14:creationId xmlns:p14="http://schemas.microsoft.com/office/powerpoint/2010/main" val="57245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1E8E-F712-4BAE-B2B0-871EE20C1335}"/>
              </a:ext>
            </a:extLst>
          </p:cNvPr>
          <p:cNvSpPr>
            <a:spLocks noGrp="1"/>
          </p:cNvSpPr>
          <p:nvPr>
            <p:ph type="title"/>
          </p:nvPr>
        </p:nvSpPr>
        <p:spPr/>
        <p:txBody>
          <a:bodyPr/>
          <a:lstStyle/>
          <a:p>
            <a:r>
              <a:rPr lang="en-GB" b="1" dirty="0">
                <a:solidFill>
                  <a:srgbClr val="FF0000"/>
                </a:solidFill>
              </a:rPr>
              <a:t>Case study</a:t>
            </a:r>
          </a:p>
        </p:txBody>
      </p:sp>
      <p:sp>
        <p:nvSpPr>
          <p:cNvPr id="3" name="Content Placeholder 2">
            <a:extLst>
              <a:ext uri="{FF2B5EF4-FFF2-40B4-BE49-F238E27FC236}">
                <a16:creationId xmlns:a16="http://schemas.microsoft.com/office/drawing/2014/main" id="{F02D029F-D864-45BA-865D-02C7C56E27FE}"/>
              </a:ext>
            </a:extLst>
          </p:cNvPr>
          <p:cNvSpPr>
            <a:spLocks noGrp="1"/>
          </p:cNvSpPr>
          <p:nvPr>
            <p:ph idx="1"/>
          </p:nvPr>
        </p:nvSpPr>
        <p:spPr/>
        <p:txBody>
          <a:bodyPr/>
          <a:lstStyle/>
          <a:p>
            <a:pPr algn="l"/>
            <a:endParaRPr lang="en-GB" sz="1800" b="0" i="0" u="none" strike="noStrike" baseline="0" dirty="0">
              <a:latin typeface="AdvMINION-R"/>
            </a:endParaRPr>
          </a:p>
          <a:p>
            <a:pPr algn="l"/>
            <a:endParaRPr lang="en-GB" sz="1800" dirty="0">
              <a:latin typeface="AdvMINION-R"/>
            </a:endParaRPr>
          </a:p>
          <a:p>
            <a:pPr algn="l"/>
            <a:endParaRPr lang="en-GB" sz="1800" dirty="0">
              <a:latin typeface="AdvMINION-R"/>
            </a:endParaRPr>
          </a:p>
          <a:p>
            <a:pPr algn="l"/>
            <a:r>
              <a:rPr lang="en-GB" sz="2400" b="0" i="0" u="none" strike="noStrike" baseline="0" dirty="0">
                <a:latin typeface="AdvMINION-R"/>
              </a:rPr>
              <a:t>A young woman was being investigated for primary infertility with a diagnostic laparoscopy and dye test. She had a normal BMI and no previous medical or surgical history. At the time of </a:t>
            </a:r>
            <a:r>
              <a:rPr lang="en-GB" sz="2400" b="0" i="0" u="none" strike="noStrike" baseline="0" dirty="0" err="1">
                <a:latin typeface="AdvMINION-R"/>
              </a:rPr>
              <a:t>Veress</a:t>
            </a:r>
            <a:r>
              <a:rPr lang="en-GB" sz="2400" b="0" i="0" u="none" strike="noStrike" baseline="0" dirty="0">
                <a:latin typeface="AdvMINION-R"/>
              </a:rPr>
              <a:t> entry, she sustained a direct penetrating injury to the inferior vena cava. On insertion of the laparoscope, a stable 8 cm-sized retroperitoneal haematoma was visible near the sacral promontory. The woman was haemodynamically stable.</a:t>
            </a:r>
            <a:endParaRPr lang="en-GB" sz="2400" dirty="0"/>
          </a:p>
        </p:txBody>
      </p:sp>
    </p:spTree>
    <p:extLst>
      <p:ext uri="{BB962C8B-B14F-4D97-AF65-F5344CB8AC3E}">
        <p14:creationId xmlns:p14="http://schemas.microsoft.com/office/powerpoint/2010/main" val="3101352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CA74-DEAF-4628-8ADB-FDD131F9A2F9}"/>
              </a:ext>
            </a:extLst>
          </p:cNvPr>
          <p:cNvSpPr>
            <a:spLocks noGrp="1"/>
          </p:cNvSpPr>
          <p:nvPr>
            <p:ph type="title"/>
          </p:nvPr>
        </p:nvSpPr>
        <p:spPr/>
        <p:txBody>
          <a:bodyPr/>
          <a:lstStyle/>
          <a:p>
            <a:r>
              <a:rPr lang="en-GB" b="1" dirty="0">
                <a:solidFill>
                  <a:srgbClr val="FF0000"/>
                </a:solidFill>
              </a:rPr>
              <a:t>Case study </a:t>
            </a:r>
          </a:p>
        </p:txBody>
      </p:sp>
      <p:sp>
        <p:nvSpPr>
          <p:cNvPr id="3" name="Content Placeholder 2">
            <a:extLst>
              <a:ext uri="{FF2B5EF4-FFF2-40B4-BE49-F238E27FC236}">
                <a16:creationId xmlns:a16="http://schemas.microsoft.com/office/drawing/2014/main" id="{D7F929FD-3A23-4149-981F-CF1FD91D5CFD}"/>
              </a:ext>
            </a:extLst>
          </p:cNvPr>
          <p:cNvSpPr>
            <a:spLocks noGrp="1"/>
          </p:cNvSpPr>
          <p:nvPr>
            <p:ph idx="1"/>
          </p:nvPr>
        </p:nvSpPr>
        <p:spPr/>
        <p:txBody>
          <a:bodyPr>
            <a:normAutofit/>
          </a:bodyPr>
          <a:lstStyle/>
          <a:p>
            <a:pPr algn="l"/>
            <a:r>
              <a:rPr lang="en-GB" sz="2000" b="1" i="0" u="none" strike="noStrike" baseline="0" dirty="0">
                <a:latin typeface="AdvMINION-R"/>
              </a:rPr>
              <a:t>A vascular emergency was declared and a major haemorrhage call was put out. Further intravenous access and senior support was summoned. As the woman was haemodynamically stable and there was no change in size to the haematoma, the senior surgeon decided to await the arrival of a vascular surgeon. The abdominal pressure was kept at 20 mmHg to minimise further bleeding. The vascular surgeon arrived and advised decreasing the abdominal pressure to 4 mmHg with watchful waiting for another 30minutes. As the patient remained stable, a contrast computed tomography (CT) angiogram was arranged to identify any active extravasation of contrast media. In this case, there was no active extravasation and the woman was managed conservatively. She was recovered in the intensive care unit for the next 12 hours adjacent to emergency theatres until she was deemed stable to return to the ward. Had active extravasation been seen on CT, or had the woman deteriorated clinically, the plan was for a midline laparotomy and suturing of the bleeding point.</a:t>
            </a:r>
            <a:endParaRPr lang="en-GB" sz="2000" b="1" dirty="0"/>
          </a:p>
        </p:txBody>
      </p:sp>
    </p:spTree>
    <p:extLst>
      <p:ext uri="{BB962C8B-B14F-4D97-AF65-F5344CB8AC3E}">
        <p14:creationId xmlns:p14="http://schemas.microsoft.com/office/powerpoint/2010/main" val="416865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0F42-DAD7-4E23-A59D-1DCB8706CA67}"/>
              </a:ext>
            </a:extLst>
          </p:cNvPr>
          <p:cNvSpPr>
            <a:spLocks noGrp="1"/>
          </p:cNvSpPr>
          <p:nvPr>
            <p:ph type="ctrTitle"/>
          </p:nvPr>
        </p:nvSpPr>
        <p:spPr>
          <a:xfrm>
            <a:off x="1524000" y="427084"/>
            <a:ext cx="9144000" cy="609144"/>
          </a:xfrm>
        </p:spPr>
        <p:txBody>
          <a:bodyPr>
            <a:normAutofit/>
          </a:bodyPr>
          <a:lstStyle/>
          <a:p>
            <a:pPr algn="l"/>
            <a:r>
              <a:rPr lang="en-GB" sz="3200" b="1" dirty="0">
                <a:solidFill>
                  <a:srgbClr val="FF0000"/>
                </a:solidFill>
              </a:rPr>
              <a:t>Why vascular injuries are serious  </a:t>
            </a:r>
          </a:p>
        </p:txBody>
      </p:sp>
      <p:sp>
        <p:nvSpPr>
          <p:cNvPr id="3" name="Subtitle 2">
            <a:extLst>
              <a:ext uri="{FF2B5EF4-FFF2-40B4-BE49-F238E27FC236}">
                <a16:creationId xmlns:a16="http://schemas.microsoft.com/office/drawing/2014/main" id="{31C467D0-68F0-4277-9BBF-02BC872E025F}"/>
              </a:ext>
            </a:extLst>
          </p:cNvPr>
          <p:cNvSpPr>
            <a:spLocks noGrp="1"/>
          </p:cNvSpPr>
          <p:nvPr>
            <p:ph type="subTitle" idx="1"/>
          </p:nvPr>
        </p:nvSpPr>
        <p:spPr>
          <a:xfrm>
            <a:off x="1524000" y="1395431"/>
            <a:ext cx="9144000" cy="4775399"/>
          </a:xfrm>
        </p:spPr>
        <p:txBody>
          <a:bodyPr/>
          <a:lstStyle/>
          <a:p>
            <a:pPr algn="l"/>
            <a:r>
              <a:rPr lang="en-GB" dirty="0"/>
              <a:t>Vascular injuries during laparoscopic procedures happens in 0.1-1.1%</a:t>
            </a:r>
          </a:p>
          <a:p>
            <a:pPr algn="l"/>
            <a:endParaRPr lang="en-GB" dirty="0"/>
          </a:p>
          <a:p>
            <a:pPr algn="l"/>
            <a:r>
              <a:rPr lang="en-GB" dirty="0"/>
              <a:t>Major vascular injury is associated with a mortality risk of 8-23%</a:t>
            </a:r>
          </a:p>
          <a:p>
            <a:pPr algn="l"/>
            <a:endParaRPr lang="en-GB" dirty="0"/>
          </a:p>
          <a:p>
            <a:pPr algn="l"/>
            <a:r>
              <a:rPr lang="en-GB" dirty="0"/>
              <a:t>Major vascular injury is the second most common cause of death from laparoscopic procedures</a:t>
            </a:r>
          </a:p>
          <a:p>
            <a:pPr algn="l"/>
            <a:endParaRPr lang="en-GB" dirty="0"/>
          </a:p>
          <a:p>
            <a:pPr algn="l"/>
            <a:r>
              <a:rPr lang="en-GB" dirty="0"/>
              <a:t>Management of major vascular injury is more challenging in laparoscopic surgery than in open surgery </a:t>
            </a:r>
          </a:p>
        </p:txBody>
      </p:sp>
    </p:spTree>
    <p:extLst>
      <p:ext uri="{BB962C8B-B14F-4D97-AF65-F5344CB8AC3E}">
        <p14:creationId xmlns:p14="http://schemas.microsoft.com/office/powerpoint/2010/main" val="170034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F518-B91F-4A1E-8C84-449BFF095F9F}"/>
              </a:ext>
            </a:extLst>
          </p:cNvPr>
          <p:cNvSpPr>
            <a:spLocks noGrp="1"/>
          </p:cNvSpPr>
          <p:nvPr>
            <p:ph type="title"/>
          </p:nvPr>
        </p:nvSpPr>
        <p:spPr/>
        <p:txBody>
          <a:bodyPr/>
          <a:lstStyle/>
          <a:p>
            <a:r>
              <a:rPr lang="en-GB" b="1" dirty="0">
                <a:solidFill>
                  <a:srgbClr val="FF0000"/>
                </a:solidFill>
              </a:rPr>
              <a:t>Laparoscopic entry techniques</a:t>
            </a:r>
          </a:p>
        </p:txBody>
      </p:sp>
      <p:sp>
        <p:nvSpPr>
          <p:cNvPr id="3" name="Content Placeholder 2">
            <a:extLst>
              <a:ext uri="{FF2B5EF4-FFF2-40B4-BE49-F238E27FC236}">
                <a16:creationId xmlns:a16="http://schemas.microsoft.com/office/drawing/2014/main" id="{278363FD-011F-47D3-82E3-2EE79566D20F}"/>
              </a:ext>
            </a:extLst>
          </p:cNvPr>
          <p:cNvSpPr>
            <a:spLocks noGrp="1"/>
          </p:cNvSpPr>
          <p:nvPr>
            <p:ph idx="1"/>
          </p:nvPr>
        </p:nvSpPr>
        <p:spPr/>
        <p:txBody>
          <a:bodyPr/>
          <a:lstStyle/>
          <a:p>
            <a:pPr marL="0" indent="0" algn="l">
              <a:buNone/>
            </a:pPr>
            <a:endParaRPr lang="en-GB" dirty="0"/>
          </a:p>
          <a:p>
            <a:pPr marL="0" indent="0" algn="l">
              <a:buNone/>
            </a:pPr>
            <a:endParaRPr lang="en-GB" dirty="0"/>
          </a:p>
          <a:p>
            <a:pPr marL="0" indent="0" algn="l">
              <a:buNone/>
            </a:pPr>
            <a:r>
              <a:rPr lang="en-GB" dirty="0" err="1"/>
              <a:t>Veress</a:t>
            </a:r>
            <a:r>
              <a:rPr lang="en-GB" dirty="0"/>
              <a:t> Needle technique</a:t>
            </a:r>
          </a:p>
          <a:p>
            <a:pPr marL="0" indent="0" algn="l">
              <a:buNone/>
            </a:pPr>
            <a:endParaRPr lang="en-GB" dirty="0"/>
          </a:p>
          <a:p>
            <a:pPr marL="0" indent="0" algn="l">
              <a:buNone/>
            </a:pPr>
            <a:r>
              <a:rPr lang="en-GB" dirty="0"/>
              <a:t>Palmer’s point </a:t>
            </a:r>
          </a:p>
          <a:p>
            <a:pPr marL="0" indent="0" algn="l">
              <a:buNone/>
            </a:pPr>
            <a:endParaRPr lang="en-GB" dirty="0"/>
          </a:p>
          <a:p>
            <a:pPr marL="0" indent="0" algn="l">
              <a:buNone/>
            </a:pPr>
            <a:r>
              <a:rPr lang="en-GB" dirty="0"/>
              <a:t>Hasson technique</a:t>
            </a:r>
          </a:p>
          <a:p>
            <a:pPr marL="0" indent="0" algn="l">
              <a:buNone/>
            </a:pPr>
            <a:endParaRPr lang="en-GB" dirty="0"/>
          </a:p>
          <a:p>
            <a:pPr marL="0" indent="0" algn="l">
              <a:buNone/>
            </a:pPr>
            <a:endParaRPr lang="en-GB" dirty="0"/>
          </a:p>
        </p:txBody>
      </p:sp>
    </p:spTree>
    <p:extLst>
      <p:ext uri="{BB962C8B-B14F-4D97-AF65-F5344CB8AC3E}">
        <p14:creationId xmlns:p14="http://schemas.microsoft.com/office/powerpoint/2010/main" val="330798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8BCAC-F2E3-4CC6-BB62-4171BAC661E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err="1"/>
              <a:t>Veress</a:t>
            </a:r>
            <a:r>
              <a:rPr lang="en-US" sz="5400" b="1" dirty="0"/>
              <a:t> Needle Technique ( closed )</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DB835C4-430E-41CE-B0C4-32D48A155EDE}"/>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0" i="0" dirty="0">
                <a:effectLst/>
              </a:rPr>
              <a:t>The most common insertion site for the </a:t>
            </a:r>
            <a:r>
              <a:rPr lang="en-US" sz="2200" i="0" dirty="0" err="1">
                <a:effectLst/>
              </a:rPr>
              <a:t>Veress</a:t>
            </a:r>
            <a:r>
              <a:rPr lang="en-US" sz="2200" i="0" dirty="0">
                <a:effectLst/>
              </a:rPr>
              <a:t> needle </a:t>
            </a:r>
            <a:r>
              <a:rPr lang="en-US" sz="2200" b="0" i="0" dirty="0">
                <a:effectLst/>
              </a:rPr>
              <a:t>is the umbilicus because there is no fat or muscle between the skin and peritoneum. A </a:t>
            </a:r>
            <a:r>
              <a:rPr lang="en-US" sz="2200" b="0" i="0" dirty="0" err="1">
                <a:effectLst/>
              </a:rPr>
              <a:t>transumbilical</a:t>
            </a:r>
            <a:r>
              <a:rPr lang="en-US" sz="2200" b="0" i="0" dirty="0">
                <a:effectLst/>
              </a:rPr>
              <a:t> insertion is contraindicated for patients with umbilical abnormalities such as herniation or underlying adhesion.</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During insertion or the </a:t>
            </a:r>
            <a:r>
              <a:rPr lang="en-US" sz="2200" dirty="0" err="1"/>
              <a:t>Veress</a:t>
            </a:r>
            <a:r>
              <a:rPr lang="en-US" sz="2200" dirty="0"/>
              <a:t> needle two clicks will be felt one at the penetration of rectus fascia and the second one during penetrating the peritoneum.</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The angle of the needle insertion is BMI dependent </a:t>
            </a:r>
          </a:p>
        </p:txBody>
      </p:sp>
      <p:pic>
        <p:nvPicPr>
          <p:cNvPr id="1028" name="Picture 4" descr="Closed Veress Technique (Page 1) - Line.17QQ.com">
            <a:extLst>
              <a:ext uri="{FF2B5EF4-FFF2-40B4-BE49-F238E27FC236}">
                <a16:creationId xmlns:a16="http://schemas.microsoft.com/office/drawing/2014/main" id="{55E1B527-805A-4B31-A0B6-12C4B6C7C9C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796" r="2" b="864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D3BAF-7ED5-4E07-8BBA-0B849F21505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Palmer’s point </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340284-DE24-4D30-A208-F804CA6F4F89}"/>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0" i="0" u="none" strike="noStrike" baseline="0" dirty="0"/>
              <a:t>Palmer’s point is the same as </a:t>
            </a:r>
            <a:r>
              <a:rPr lang="en-US" sz="2200" b="0" i="0" u="none" strike="noStrike" baseline="0" dirty="0" err="1"/>
              <a:t>veress</a:t>
            </a:r>
            <a:r>
              <a:rPr lang="en-US" sz="2200" b="0" i="0" u="none" strike="noStrike" baseline="0" dirty="0"/>
              <a:t> needle technique but the insertion </a:t>
            </a:r>
            <a:r>
              <a:rPr lang="en-US" sz="2200" dirty="0"/>
              <a:t>of the needle is</a:t>
            </a:r>
            <a:r>
              <a:rPr lang="en-US" sz="2200" b="0" i="0" u="none" strike="noStrike" baseline="0" dirty="0"/>
              <a:t> 3 cm below the left subcostal margin in the mid-clavicular line</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Its used when adhesions are expected in the peri-umbilicus region due to previse surgeries </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During the insertion of the needle there will be a three</a:t>
            </a:r>
          </a:p>
          <a:p>
            <a:pPr>
              <a:lnSpc>
                <a:spcPct val="90000"/>
              </a:lnSpc>
              <a:spcAft>
                <a:spcPts val="600"/>
              </a:spcAft>
            </a:pPr>
            <a:r>
              <a:rPr lang="en-US" sz="2200" dirty="0"/>
              <a:t>Clicks one at the penetration of the anterior rectus sheath second the posterior rectus sheath and last at the peritoneum</a:t>
            </a:r>
          </a:p>
        </p:txBody>
      </p:sp>
      <p:pic>
        <p:nvPicPr>
          <p:cNvPr id="2050" name="Picture 2" descr="Palmer's Point Abdominal (Page 6) - Line.17QQ.com">
            <a:extLst>
              <a:ext uri="{FF2B5EF4-FFF2-40B4-BE49-F238E27FC236}">
                <a16:creationId xmlns:a16="http://schemas.microsoft.com/office/drawing/2014/main" id="{05097A72-D656-49AA-970C-491D8E57257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01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2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255E51-9E74-4321-BC30-452BAE2B01D3}"/>
              </a:ext>
            </a:extLst>
          </p:cNvPr>
          <p:cNvSpPr>
            <a:spLocks noGrp="1"/>
          </p:cNvSpPr>
          <p:nvPr>
            <p:ph type="title"/>
          </p:nvPr>
        </p:nvSpPr>
        <p:spPr>
          <a:xfrm>
            <a:off x="572493" y="238539"/>
            <a:ext cx="11047013" cy="1434415"/>
          </a:xfrm>
        </p:spPr>
        <p:txBody>
          <a:bodyPr anchor="b">
            <a:normAutofit/>
          </a:bodyPr>
          <a:lstStyle/>
          <a:p>
            <a:r>
              <a:rPr lang="en-GB" sz="5400" b="1" dirty="0"/>
              <a:t>Hasson technique ( open )</a:t>
            </a:r>
          </a:p>
        </p:txBody>
      </p:sp>
      <p:sp>
        <p:nvSpPr>
          <p:cNvPr id="14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irbosque #SoMe4Surgery on Twitter: &quot;Hasson Technique #SoMe4Surgery… &quot;">
            <a:extLst>
              <a:ext uri="{FF2B5EF4-FFF2-40B4-BE49-F238E27FC236}">
                <a16:creationId xmlns:a16="http://schemas.microsoft.com/office/drawing/2014/main" id="{44F6606B-FB74-47CD-B581-54231E4E7C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09" r="2" b="1141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078" name="Content Placeholder 3077">
            <a:extLst>
              <a:ext uri="{FF2B5EF4-FFF2-40B4-BE49-F238E27FC236}">
                <a16:creationId xmlns:a16="http://schemas.microsoft.com/office/drawing/2014/main" id="{6D8FCF81-815F-4BA7-BA3F-0740B9184DB9}"/>
              </a:ext>
            </a:extLst>
          </p:cNvPr>
          <p:cNvSpPr>
            <a:spLocks noGrp="1"/>
          </p:cNvSpPr>
          <p:nvPr>
            <p:ph idx="1"/>
          </p:nvPr>
        </p:nvSpPr>
        <p:spPr>
          <a:xfrm>
            <a:off x="4905955" y="2071316"/>
            <a:ext cx="6713552" cy="4114800"/>
          </a:xfrm>
        </p:spPr>
        <p:txBody>
          <a:bodyPr anchor="t">
            <a:normAutofit/>
          </a:bodyPr>
          <a:lstStyle/>
          <a:p>
            <a:pPr marL="0" indent="0">
              <a:buNone/>
            </a:pPr>
            <a:endParaRPr lang="en-GB" sz="1600" dirty="0">
              <a:solidFill>
                <a:srgbClr val="202124"/>
              </a:solidFill>
              <a:latin typeface="arial" panose="020B0604020202020204" pitchFamily="34" charset="0"/>
            </a:endParaRPr>
          </a:p>
          <a:p>
            <a:pPr marL="0" indent="0">
              <a:buNone/>
            </a:pPr>
            <a:endParaRPr lang="en-GB" sz="1600" dirty="0">
              <a:solidFill>
                <a:srgbClr val="202124"/>
              </a:solidFill>
              <a:latin typeface="arial" panose="020B0604020202020204" pitchFamily="34" charset="0"/>
            </a:endParaRPr>
          </a:p>
          <a:p>
            <a:pPr marL="0" indent="0">
              <a:buNone/>
            </a:pPr>
            <a:endParaRPr lang="en-GB" sz="1600" dirty="0">
              <a:solidFill>
                <a:srgbClr val="202124"/>
              </a:solidFill>
              <a:latin typeface="arial" panose="020B0604020202020204" pitchFamily="34" charset="0"/>
            </a:endParaRPr>
          </a:p>
          <a:p>
            <a:pPr marL="0" indent="0">
              <a:buNone/>
            </a:pPr>
            <a:endParaRPr lang="en-GB" sz="1600" dirty="0">
              <a:solidFill>
                <a:srgbClr val="202124"/>
              </a:solidFill>
              <a:latin typeface="arial" panose="020B0604020202020204" pitchFamily="34" charset="0"/>
            </a:endParaRPr>
          </a:p>
          <a:p>
            <a:pPr marL="0" indent="0">
              <a:buNone/>
            </a:pPr>
            <a:r>
              <a:rPr lang="en-GB" sz="1600" dirty="0">
                <a:solidFill>
                  <a:srgbClr val="202124"/>
                </a:solidFill>
                <a:latin typeface="arial" panose="020B0604020202020204" pitchFamily="34" charset="0"/>
              </a:rPr>
              <a:t>T</a:t>
            </a:r>
            <a:r>
              <a:rPr lang="en-GB" sz="1600" b="0" i="0" dirty="0">
                <a:solidFill>
                  <a:srgbClr val="202124"/>
                </a:solidFill>
                <a:effectLst/>
                <a:latin typeface="arial" panose="020B0604020202020204" pitchFamily="34" charset="0"/>
              </a:rPr>
              <a:t>his </a:t>
            </a:r>
            <a:r>
              <a:rPr lang="en-GB" sz="1600" b="1" i="0" dirty="0">
                <a:solidFill>
                  <a:srgbClr val="202124"/>
                </a:solidFill>
                <a:effectLst/>
                <a:latin typeface="arial" panose="020B0604020202020204" pitchFamily="34" charset="0"/>
              </a:rPr>
              <a:t>techn</a:t>
            </a:r>
            <a:r>
              <a:rPr lang="en-GB" sz="1600" i="0" dirty="0">
                <a:solidFill>
                  <a:srgbClr val="202124"/>
                </a:solidFill>
                <a:effectLst/>
                <a:latin typeface="arial" panose="020B0604020202020204" pitchFamily="34" charset="0"/>
              </a:rPr>
              <a:t>i</a:t>
            </a:r>
            <a:r>
              <a:rPr lang="en-GB" sz="1600" b="1" i="0" dirty="0">
                <a:solidFill>
                  <a:srgbClr val="202124"/>
                </a:solidFill>
                <a:effectLst/>
                <a:latin typeface="arial" panose="020B0604020202020204" pitchFamily="34" charset="0"/>
              </a:rPr>
              <a:t>que</a:t>
            </a:r>
            <a:r>
              <a:rPr lang="en-GB" sz="1600" b="0" i="0" dirty="0">
                <a:solidFill>
                  <a:srgbClr val="202124"/>
                </a:solidFill>
                <a:effectLst/>
                <a:latin typeface="arial" panose="020B0604020202020204" pitchFamily="34" charset="0"/>
              </a:rPr>
              <a:t> consists of creating a small umbilical incision under direct visualization to enter the abdominal cavity followed by the introduction of a blunt trocar</a:t>
            </a:r>
            <a:endParaRPr lang="en-US" sz="2200" dirty="0"/>
          </a:p>
        </p:txBody>
      </p:sp>
    </p:spTree>
    <p:extLst>
      <p:ext uri="{BB962C8B-B14F-4D97-AF65-F5344CB8AC3E}">
        <p14:creationId xmlns:p14="http://schemas.microsoft.com/office/powerpoint/2010/main" val="124814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7B0B-50B1-49FA-8639-968B20086FA3}"/>
              </a:ext>
            </a:extLst>
          </p:cNvPr>
          <p:cNvSpPr>
            <a:spLocks noGrp="1"/>
          </p:cNvSpPr>
          <p:nvPr>
            <p:ph type="title"/>
          </p:nvPr>
        </p:nvSpPr>
        <p:spPr/>
        <p:txBody>
          <a:bodyPr/>
          <a:lstStyle/>
          <a:p>
            <a:r>
              <a:rPr lang="en-GB" b="1" dirty="0">
                <a:solidFill>
                  <a:srgbClr val="FF0000"/>
                </a:solidFill>
              </a:rPr>
              <a:t>Regarding the techniques </a:t>
            </a:r>
          </a:p>
        </p:txBody>
      </p:sp>
      <p:sp>
        <p:nvSpPr>
          <p:cNvPr id="3" name="Content Placeholder 2">
            <a:extLst>
              <a:ext uri="{FF2B5EF4-FFF2-40B4-BE49-F238E27FC236}">
                <a16:creationId xmlns:a16="http://schemas.microsoft.com/office/drawing/2014/main" id="{B1031560-B7F9-49D2-B3E2-C7B4188C0ECA}"/>
              </a:ext>
            </a:extLst>
          </p:cNvPr>
          <p:cNvSpPr>
            <a:spLocks noGrp="1"/>
          </p:cNvSpPr>
          <p:nvPr>
            <p:ph idx="1"/>
          </p:nvPr>
        </p:nvSpPr>
        <p:spPr/>
        <p:txBody>
          <a:bodyPr>
            <a:normAutofit/>
          </a:bodyPr>
          <a:lstStyle/>
          <a:p>
            <a:pPr algn="l"/>
            <a:r>
              <a:rPr lang="en-GB" sz="2200" b="0" i="0" u="none" strike="noStrike" baseline="0" dirty="0">
                <a:latin typeface="AdvMINION-R"/>
              </a:rPr>
              <a:t>Complication rates increase with the number of attempts of insertion of a </a:t>
            </a:r>
            <a:r>
              <a:rPr lang="en-GB" sz="2200" b="0" i="0" u="none" strike="noStrike" baseline="0" dirty="0" err="1">
                <a:latin typeface="AdvMINION-R"/>
              </a:rPr>
              <a:t>Veress</a:t>
            </a:r>
            <a:r>
              <a:rPr lang="en-GB" sz="2200" b="0" i="0" u="none" strike="noStrike" baseline="0" dirty="0">
                <a:latin typeface="AdvMINION-R"/>
              </a:rPr>
              <a:t> needle up to 64% after three attempts, if the second try fails an alternative method of </a:t>
            </a:r>
            <a:r>
              <a:rPr lang="en-GB" sz="2200" dirty="0">
                <a:latin typeface="AdvMINION-R"/>
              </a:rPr>
              <a:t>entry is recommended </a:t>
            </a:r>
          </a:p>
          <a:p>
            <a:pPr algn="l"/>
            <a:r>
              <a:rPr lang="en-GB" sz="2200" b="0" i="0" u="none" strike="noStrike" baseline="0" dirty="0">
                <a:latin typeface="AdvMINION-R"/>
              </a:rPr>
              <a:t>Increasing the pneumoperitoneum pressure to at least 20 mmHg is associated with an increased distance between the insertion point and the retroperitoneal vessels</a:t>
            </a:r>
          </a:p>
          <a:p>
            <a:pPr algn="l"/>
            <a:r>
              <a:rPr lang="en-GB" sz="2200" b="0" i="0" u="none" strike="noStrike" baseline="0" dirty="0">
                <a:latin typeface="AdvMINION-R"/>
              </a:rPr>
              <a:t>increased abdominal pressures may require the anaesthetist to use increased ventilator pressures to maintain adequate ventilation</a:t>
            </a:r>
          </a:p>
          <a:p>
            <a:pPr algn="l"/>
            <a:r>
              <a:rPr lang="en-GB" sz="2200" b="0" i="0" u="none" strike="noStrike" baseline="0" dirty="0">
                <a:latin typeface="AdvMINION-R"/>
              </a:rPr>
              <a:t>High abdominal pressures should only be used during initial entry before reducing the pressure to 10</a:t>
            </a:r>
            <a:r>
              <a:rPr lang="en-GB" sz="2200" b="0" i="0" u="none" strike="noStrike" baseline="0" dirty="0">
                <a:latin typeface="AdvTTec369687+20"/>
              </a:rPr>
              <a:t>–</a:t>
            </a:r>
            <a:r>
              <a:rPr lang="en-GB" sz="2200" b="0" i="0" u="none" strike="noStrike" baseline="0" dirty="0">
                <a:latin typeface="AdvMINION-R"/>
              </a:rPr>
              <a:t>15 mmHg</a:t>
            </a:r>
            <a:endParaRPr lang="en-GB" sz="2200" dirty="0"/>
          </a:p>
        </p:txBody>
      </p:sp>
    </p:spTree>
    <p:extLst>
      <p:ext uri="{BB962C8B-B14F-4D97-AF65-F5344CB8AC3E}">
        <p14:creationId xmlns:p14="http://schemas.microsoft.com/office/powerpoint/2010/main" val="174131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C9CB2-91D4-4BF1-957F-371F70F36F62}"/>
              </a:ext>
            </a:extLst>
          </p:cNvPr>
          <p:cNvSpPr>
            <a:spLocks noGrp="1"/>
          </p:cNvSpPr>
          <p:nvPr>
            <p:ph type="title"/>
          </p:nvPr>
        </p:nvSpPr>
        <p:spPr>
          <a:xfrm>
            <a:off x="630936" y="640823"/>
            <a:ext cx="3419856" cy="5583148"/>
          </a:xfrm>
        </p:spPr>
        <p:txBody>
          <a:bodyPr anchor="ctr">
            <a:normAutofit/>
          </a:bodyPr>
          <a:lstStyle/>
          <a:p>
            <a:r>
              <a:rPr lang="en-GB" sz="5400" b="1" i="0" u="none" strike="noStrike" baseline="0">
                <a:latin typeface="AdvMINION-R"/>
              </a:rPr>
              <a:t>insertion of second and further ancillary trocars</a:t>
            </a:r>
            <a:endParaRPr lang="en-GB" sz="5400" b="1"/>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AD95E15-B47B-4282-A4AC-34259BE261B3}"/>
              </a:ext>
            </a:extLst>
          </p:cNvPr>
          <p:cNvPicPr>
            <a:picLocks noChangeAspect="1"/>
          </p:cNvPicPr>
          <p:nvPr/>
        </p:nvPicPr>
        <p:blipFill>
          <a:blip r:embed="rId3"/>
          <a:stretch>
            <a:fillRect/>
          </a:stretch>
        </p:blipFill>
        <p:spPr>
          <a:xfrm>
            <a:off x="4654296" y="656794"/>
            <a:ext cx="6894576" cy="3861915"/>
          </a:xfrm>
          <a:prstGeom prst="rect">
            <a:avLst/>
          </a:prstGeom>
        </p:spPr>
      </p:pic>
      <p:sp>
        <p:nvSpPr>
          <p:cNvPr id="9" name="Content Placeholder 8">
            <a:extLst>
              <a:ext uri="{FF2B5EF4-FFF2-40B4-BE49-F238E27FC236}">
                <a16:creationId xmlns:a16="http://schemas.microsoft.com/office/drawing/2014/main" id="{2C3E2858-A690-4B3D-BACA-FE71478CCE58}"/>
              </a:ext>
            </a:extLst>
          </p:cNvPr>
          <p:cNvSpPr>
            <a:spLocks noGrp="1"/>
          </p:cNvSpPr>
          <p:nvPr>
            <p:ph idx="1"/>
          </p:nvPr>
        </p:nvSpPr>
        <p:spPr>
          <a:xfrm>
            <a:off x="4654296" y="4798577"/>
            <a:ext cx="6894576" cy="1428487"/>
          </a:xfrm>
        </p:spPr>
        <p:txBody>
          <a:bodyPr anchor="t">
            <a:normAutofit fontScale="92500" lnSpcReduction="10000"/>
          </a:bodyPr>
          <a:lstStyle/>
          <a:p>
            <a:pPr algn="l"/>
            <a:r>
              <a:rPr lang="en-GB" sz="1800" b="0" i="0" u="none" strike="noStrike" baseline="0" dirty="0">
                <a:latin typeface="AdvMINION-R"/>
              </a:rPr>
              <a:t>Following the introduction of the first ancillary trocar, a suction cannula is placed via the first ancillary trocar and directed to the point of introduction for the second trocar. The surgeon can then guide the tip of the trocar into the suction cannula, ensuring that the sharp tip is protected during entry with the tip of the trocar completely inside the suction cannula</a:t>
            </a:r>
          </a:p>
        </p:txBody>
      </p:sp>
    </p:spTree>
    <p:extLst>
      <p:ext uri="{BB962C8B-B14F-4D97-AF65-F5344CB8AC3E}">
        <p14:creationId xmlns:p14="http://schemas.microsoft.com/office/powerpoint/2010/main" val="803808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2400</Words>
  <Application>Microsoft Office PowerPoint</Application>
  <PresentationFormat>Widescreen</PresentationFormat>
  <Paragraphs>173</Paragraphs>
  <Slides>27</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AdvMINION-B</vt:lpstr>
      <vt:lpstr>AdvMINION-R</vt:lpstr>
      <vt:lpstr>AdvOT106fdb58.B</vt:lpstr>
      <vt:lpstr>AdvOT3f399bc3</vt:lpstr>
      <vt:lpstr>AdvOT3f399bc3+20</vt:lpstr>
      <vt:lpstr>AdvOT3f399bc3+fb</vt:lpstr>
      <vt:lpstr>AdvOTa51af33d</vt:lpstr>
      <vt:lpstr>AdvOTe737e158</vt:lpstr>
      <vt:lpstr>AdvP4C4E74</vt:lpstr>
      <vt:lpstr>AdvTTec369687+20</vt:lpstr>
      <vt:lpstr>Arial</vt:lpstr>
      <vt:lpstr>Arial</vt:lpstr>
      <vt:lpstr>Calibri</vt:lpstr>
      <vt:lpstr>Calibri Light</vt:lpstr>
      <vt:lpstr>Office Theme</vt:lpstr>
      <vt:lpstr>Vascular injury during laparoscopic gynaecological surgery</vt:lpstr>
      <vt:lpstr>Laparoscopy : is a surgical diagnostic procedure used to examine the organs inside the abdomen. It's a low-risk, minimally invasive procedure that requires only small incisions</vt:lpstr>
      <vt:lpstr>Why vascular injuries are serious  </vt:lpstr>
      <vt:lpstr>Laparoscopic entry techniques</vt:lpstr>
      <vt:lpstr>Veress Needle Technique ( closed )</vt:lpstr>
      <vt:lpstr>Palmer’s point </vt:lpstr>
      <vt:lpstr>Hasson technique ( open )</vt:lpstr>
      <vt:lpstr>Regarding the techniques </vt:lpstr>
      <vt:lpstr>insertion of second and further ancillary trocars</vt:lpstr>
      <vt:lpstr>Best practice in abdominal entry techniques </vt:lpstr>
      <vt:lpstr>Vessels at risk in laparoscopic gynaecological surgery</vt:lpstr>
      <vt:lpstr>Inferior epigastric artery</vt:lpstr>
      <vt:lpstr>Aorta</vt:lpstr>
      <vt:lpstr>Common iliac arteries</vt:lpstr>
      <vt:lpstr>Venous system</vt:lpstr>
      <vt:lpstr>Corona mortis</vt:lpstr>
      <vt:lpstr>Recognition of vascular injury during laparoscopy</vt:lpstr>
      <vt:lpstr>Anterior abdominal wall vascular injury</vt:lpstr>
      <vt:lpstr>Techniques to stop bleeding during laparoscopic surgery</vt:lpstr>
      <vt:lpstr>Posterior abdominal wall vessel injury</vt:lpstr>
      <vt:lpstr>Immediate action proposed for the gynaecologist following a major vascular injury</vt:lpstr>
      <vt:lpstr>Immediate action proposed for the gynaecologist following a major vascular injury</vt:lpstr>
      <vt:lpstr>Immediate action proposed for the gynaecologist following a major vascular injury</vt:lpstr>
      <vt:lpstr>Postoperative care</vt:lpstr>
      <vt:lpstr>Conclusion</vt:lpstr>
      <vt:lpstr>Case study</vt:lpstr>
      <vt:lpstr>Case study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injury during laparoscopic gynaecological surgery</dc:title>
  <dc:creator>مصعب الاطرش</dc:creator>
  <cp:lastModifiedBy>مصعب الاطرش</cp:lastModifiedBy>
  <cp:revision>32</cp:revision>
  <dcterms:created xsi:type="dcterms:W3CDTF">2021-03-23T22:22:46Z</dcterms:created>
  <dcterms:modified xsi:type="dcterms:W3CDTF">2021-03-24T15:29:27Z</dcterms:modified>
</cp:coreProperties>
</file>