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5" r:id="rId2"/>
    <p:sldId id="348" r:id="rId3"/>
    <p:sldId id="342" r:id="rId4"/>
    <p:sldId id="343" r:id="rId5"/>
    <p:sldId id="345" r:id="rId6"/>
    <p:sldId id="346" r:id="rId7"/>
    <p:sldId id="331" r:id="rId8"/>
    <p:sldId id="333" r:id="rId9"/>
    <p:sldId id="334" r:id="rId10"/>
    <p:sldId id="335" r:id="rId11"/>
    <p:sldId id="339" r:id="rId12"/>
    <p:sldId id="340" r:id="rId13"/>
    <p:sldId id="341" r:id="rId14"/>
    <p:sldId id="354" r:id="rId15"/>
    <p:sldId id="353" r:id="rId16"/>
    <p:sldId id="391" r:id="rId17"/>
    <p:sldId id="257" r:id="rId18"/>
    <p:sldId id="392" r:id="rId19"/>
    <p:sldId id="310" r:id="rId20"/>
    <p:sldId id="324" r:id="rId21"/>
    <p:sldId id="258" r:id="rId22"/>
    <p:sldId id="260" r:id="rId23"/>
    <p:sldId id="262" r:id="rId24"/>
    <p:sldId id="263" r:id="rId25"/>
    <p:sldId id="265" r:id="rId26"/>
    <p:sldId id="267" r:id="rId27"/>
    <p:sldId id="26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8" autoAdjust="0"/>
    <p:restoredTop sz="92037" autoAdjust="0"/>
  </p:normalViewPr>
  <p:slideViewPr>
    <p:cSldViewPr>
      <p:cViewPr varScale="1">
        <p:scale>
          <a:sx n="103" d="100"/>
          <a:sy n="103" d="100"/>
        </p:scale>
        <p:origin x="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E30BD0-14F3-376E-3648-A53AC85E2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8D19F-AC12-B1EA-02AC-B591641E41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EBF147-08F5-3C4E-89B6-45AFCD2A8E32}" type="datetimeFigureOut">
              <a:rPr lang="ar-JO"/>
              <a:pPr>
                <a:defRPr/>
              </a:pPr>
              <a:t>24‏/3‏/1445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20A5C-82AC-28BC-C8CA-3BF5F2020C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9E2E3-BC70-47BB-D595-0EE32E3E1C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B6BAF0D-9751-544B-A07D-318CD524A2DC}" type="slidenum">
              <a:rPr lang="ar-JO" altLang="en-JO"/>
              <a:pPr/>
              <a:t>‹#›</a:t>
            </a:fld>
            <a:endParaRPr lang="ar-JO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55:22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24575,'30'4'0,"43"19"0,-9 5 0,7 6 0,10 7 0,5 6-1316,-10-2 1,3 6-1,3 4 1316,-8-4 0,2 3 0,2 4 0,1 3-618,-17-12 1,1 2-1,1 2 1,0 2 0,2 2-1,1 2 618,0 1 0,2 3 0,1 2 0,1 1 0,1 2 0,-1 1 0,0 1-351,-3-2 0,0 2 1,1 1-1,-1 1 1,1 1-1,0 1 1,1 0-1,-1 0 351,-4-3 0,1 0 0,-1 1 0,1 0 0,0 1 0,0 0 0,0 0 0,1 1 0,-1-1 0,-5-6 0,0 1 0,0 0 0,1 0 0,-1 0 0,0 1 0,1-1 0,-1 0 0,0 0 0,0-1 0,5 6 0,0 0 0,1 1 0,-1-1 0,0-1 0,0 0 0,-1 0 0,1-1 0,-2-1 0,5 3 0,0 0 0,-1 0 0,0-2 0,-1 0 0,1-1 0,-1-1 0,-1-1-277,5 4 0,0-2 0,-1 0 0,0-1 1,0-2-1,-1-1 0,-1-2 277,5 1 0,-1 0 0,0-3 0,-1-1 0,-1-2 0,-1-2 7,5 2 1,-1-3-1,-2-1 1,0-3 0,-1-2-8,6 4 0,-1-3 0,-2-3 0,-3-1 651,9 4 1,-4-2 0,-2-2-652,-12-7 0,-1-2 0,-2-1 0,20 11 0,-2-1 2210,-7-5 1,0-1-2211,1-1 0,0 0 1737,1 2 1,0 1-1738,-2 1 0,-3 2 969,-3 2 0,-4 3-969,-6-3 0,-4 2 284,-6-4 0,-1 0-284,-7-5 0,-1-1 0,29 28 0,-9-14 0,-9-13 0,-9-11 0,-12-11 0,-6-7 0,-7-6 0,-5-4 0,-4-2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55:25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8855 1 24575,'-11'24'0,"-32"41"0,-3-2 0,-7 7 0,13-19 0,-1 2 0,-4 2-1073,-15 13 0,-5 3 1,-3 2 1072,10-12 0,-2 1 0,-1 0 0,-2 0-459,-4 1 1,-1-1 0,-1 1 0,-4 1 458,8-7 0,-3 1 0,-1 0 0,-1 0 0,1-2 0,0 0 0,0-2 0,0 0 0,-1 0 0,-1-2 0,-1 1 0,0-2 0,-2 0 0,1 0 0,-1 0-248,-2 3 1,0 0-1,-1 1 1,1 0 0,0-1 247,0 0 0,1-1 0,-1 1 0,1 0 0,1-1 0,2 0 0,0 0 0,1 0 0,0 0 0,1 0-297,2-1 0,0 0 0,1 1 0,1-1 0,1-1 297,-10 7 0,3 0 0,0-2 0,1 1 0,2-2 0,0 0 0,1 0 0,1-1 25,2-3 1,1 0 0,0-1-1,1 0-25,2-1 0,0 0 0,0 0 0,0-1 0,-1 2 0,-1 0 0,-1 0 0,1 0 0,-1-1 0,1 0 0,-1 1 0,-1-1 0,-3 3 0,0 0 0,0 0 0,-1-1 0,2-2 0,0-2 0,0 0 0,-1 0 0,1 0 0,-1 0 0,0 0 0,1-2 0,1-1 0,0-1 0,1 0 0,1-2 0,-15 10 0,2-2 0,-1 1 345,0 2 1,-1 1-1,3-1-345,5-5 0,3 0 0,0 0 0,3 0 0,2-1 0,0 0 0,-2 2 0,-1-1 0,1 0 0,3-4 0,1 0 0,-1-1 651,0 1 1,1-1-1,-1 0-651,3-2 0,-1-2 0,0 1 0,3-3 0,0-1 0,1 0 0,-24 14 0,2 0 923,5-4 0,2-1-923,12-7 0,3-1 710,13-6 1,4-3-711,-14 11 961,26-18-961,11-9 453,7-4-453,-3 0 0,-8 6 0,-12 7 0,-14 11 0,-7 10 0,-2 5 0,9-2 0,13-11 0,13-15 0,9-8 0,6-7 0,3-3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2AFE8D-CAAF-25DD-32A7-40E389EF16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ECEE1-043D-12B6-C1C0-FF7FE5D233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BF0198-628C-8D46-AC58-2F6A7F7F4D04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71320E-F68E-0743-15DD-7E910CA356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FC1588-A30E-A612-9E12-1F78F6E27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8EC9-3903-3F99-EC39-B7C87BCCAE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CC4E9-1C4E-4AB3-4A79-8BF81D8ED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0A6BC7-387D-EC46-9804-B404201C043A}" type="slidenum">
              <a:rPr lang="en-US" altLang="en-JO"/>
              <a:pPr/>
              <a:t>‹#›</a:t>
            </a:fld>
            <a:endParaRPr lang="en-US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FADFB86-A752-236E-500E-1A0113728D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BDBB8-0273-B9FE-0E56-7221F1D83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1">
              <a:spcBef>
                <a:spcPts val="600"/>
              </a:spcBef>
              <a:defRPr/>
            </a:pPr>
            <a:r>
              <a:rPr lang="en-US" sz="2800" b="1" u="sng" dirty="0" err="1">
                <a:solidFill>
                  <a:srgbClr val="000000"/>
                </a:solidFill>
              </a:rPr>
              <a:t>Streptolysin</a:t>
            </a:r>
            <a:r>
              <a:rPr lang="en-US" sz="2800" b="1" u="sng" dirty="0">
                <a:solidFill>
                  <a:srgbClr val="000000"/>
                </a:solidFill>
              </a:rPr>
              <a:t> O (SLO):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</a:p>
          <a:p>
            <a:pPr lvl="2">
              <a:spcBef>
                <a:spcPts val="6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Hemolytic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 err="1">
                <a:solidFill>
                  <a:srgbClr val="000000"/>
                </a:solidFill>
              </a:rPr>
              <a:t>Cytolytic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2">
              <a:spcBef>
                <a:spcPts val="6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Prototype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b="1" dirty="0">
                <a:solidFill>
                  <a:srgbClr val="000000"/>
                </a:solidFill>
              </a:rPr>
              <a:t>oxygen-labile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 err="1">
                <a:solidFill>
                  <a:srgbClr val="000000"/>
                </a:solidFill>
              </a:rPr>
              <a:t>thiol</a:t>
            </a:r>
            <a:r>
              <a:rPr lang="en-US" b="1" dirty="0">
                <a:solidFill>
                  <a:srgbClr val="000000"/>
                </a:solidFill>
              </a:rPr>
              <a:t>-activated </a:t>
            </a:r>
            <a:r>
              <a:rPr lang="en-US" b="1" dirty="0" err="1">
                <a:solidFill>
                  <a:srgbClr val="000000"/>
                </a:solidFill>
              </a:rPr>
              <a:t>cytolytic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exotoxins</a:t>
            </a:r>
            <a:r>
              <a:rPr lang="en-US" dirty="0">
                <a:solidFill>
                  <a:srgbClr val="000000"/>
                </a:solidFill>
              </a:rPr>
              <a:t> (e.g., </a:t>
            </a:r>
            <a:r>
              <a:rPr lang="en-US" i="1" dirty="0">
                <a:solidFill>
                  <a:srgbClr val="000000"/>
                </a:solidFill>
              </a:rPr>
              <a:t>Streptococcus, Bacillus, Clostridium, </a:t>
            </a:r>
            <a:r>
              <a:rPr lang="en-US" i="1" dirty="0" err="1">
                <a:solidFill>
                  <a:srgbClr val="000000"/>
                </a:solidFill>
              </a:rPr>
              <a:t>Listeria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>
              <a:defRPr/>
            </a:pPr>
            <a:endParaRPr lang="en-US" sz="800" b="1" dirty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b="1" dirty="0" err="1">
                <a:solidFill>
                  <a:srgbClr val="000000"/>
                </a:solidFill>
              </a:rPr>
              <a:t>Lytic</a:t>
            </a:r>
            <a:r>
              <a:rPr lang="en-US" b="1" dirty="0">
                <a:solidFill>
                  <a:srgbClr val="000000"/>
                </a:solidFill>
              </a:rPr>
              <a:t> for variety of cells:  </a:t>
            </a:r>
            <a:r>
              <a:rPr lang="en-US" dirty="0">
                <a:solidFill>
                  <a:srgbClr val="000000"/>
                </a:solidFill>
              </a:rPr>
              <a:t>bind to cholesterol-containing membranes and form arc- or ring- shaped </a:t>
            </a:r>
            <a:r>
              <a:rPr lang="en-US" dirty="0" err="1">
                <a:solidFill>
                  <a:srgbClr val="000000"/>
                </a:solidFill>
              </a:rPr>
              <a:t>oligomers</a:t>
            </a:r>
            <a:r>
              <a:rPr lang="en-US" dirty="0">
                <a:solidFill>
                  <a:srgbClr val="000000"/>
                </a:solidFill>
              </a:rPr>
              <a:t> that make cell leaky (RBC's, WBC’s, PMN's, platelets, etc.) </a:t>
            </a:r>
          </a:p>
          <a:p>
            <a:pPr lvl="2"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Causes </a:t>
            </a:r>
            <a:r>
              <a:rPr lang="en-US" b="1" dirty="0">
                <a:solidFill>
                  <a:srgbClr val="000000"/>
                </a:solidFill>
              </a:rPr>
              <a:t>sub-surface </a:t>
            </a:r>
            <a:r>
              <a:rPr lang="en-US" b="1" dirty="0" err="1">
                <a:solidFill>
                  <a:srgbClr val="000000"/>
                </a:solidFill>
              </a:rPr>
              <a:t>hemolysis</a:t>
            </a:r>
            <a:r>
              <a:rPr lang="en-US" dirty="0">
                <a:solidFill>
                  <a:srgbClr val="000000"/>
                </a:solidFill>
              </a:rPr>
              <a:t> on BAP</a:t>
            </a:r>
            <a:endParaRPr lang="en-US" sz="800" dirty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Stimulate release of </a:t>
            </a:r>
            <a:r>
              <a:rPr lang="en-US" dirty="0" err="1">
                <a:solidFill>
                  <a:srgbClr val="000000"/>
                </a:solidFill>
              </a:rPr>
              <a:t>lysosomal</a:t>
            </a:r>
            <a:r>
              <a:rPr lang="en-US" dirty="0">
                <a:solidFill>
                  <a:srgbClr val="000000"/>
                </a:solidFill>
              </a:rPr>
              <a:t> enzymes</a:t>
            </a:r>
            <a:endParaRPr lang="en-US" sz="800" b="1" dirty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b="1" dirty="0">
                <a:solidFill>
                  <a:srgbClr val="000000"/>
                </a:solidFill>
              </a:rPr>
              <a:t>SLO titer</a:t>
            </a:r>
            <a:r>
              <a:rPr lang="en-US" dirty="0">
                <a:solidFill>
                  <a:srgbClr val="000000"/>
                </a:solidFill>
              </a:rPr>
              <a:t> indicates recent infection (300-500 in pediatric populations)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800" b="1" u="sng" dirty="0" err="1">
                <a:solidFill>
                  <a:srgbClr val="000000"/>
                </a:solidFill>
              </a:rPr>
              <a:t>Streptolysin</a:t>
            </a:r>
            <a:r>
              <a:rPr lang="en-US" sz="2800" b="1" u="sng" dirty="0">
                <a:solidFill>
                  <a:srgbClr val="000000"/>
                </a:solidFill>
              </a:rPr>
              <a:t> S (SLS):</a:t>
            </a:r>
            <a:r>
              <a:rPr lang="en-US" b="1" u="sng" dirty="0">
                <a:solidFill>
                  <a:srgbClr val="000000"/>
                </a:solidFill>
              </a:rPr>
              <a:t> </a:t>
            </a:r>
          </a:p>
          <a:p>
            <a:pPr lvl="2">
              <a:spcBef>
                <a:spcPts val="6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Hemolytic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b="1" dirty="0" err="1">
                <a:solidFill>
                  <a:srgbClr val="000000"/>
                </a:solidFill>
              </a:rPr>
              <a:t>Cytolytic</a:t>
            </a:r>
            <a:endParaRPr lang="en-US" sz="400" b="1" dirty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b="1" dirty="0">
                <a:solidFill>
                  <a:srgbClr val="000000"/>
                </a:solidFill>
              </a:rPr>
              <a:t>Oxygen stable</a:t>
            </a:r>
            <a:r>
              <a:rPr lang="en-US" dirty="0">
                <a:solidFill>
                  <a:srgbClr val="000000"/>
                </a:solidFill>
              </a:rPr>
              <a:t>, non-antigenic</a:t>
            </a:r>
            <a:endParaRPr lang="en-US" sz="400" b="1" dirty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b="1" dirty="0" err="1">
                <a:solidFill>
                  <a:srgbClr val="000000"/>
                </a:solidFill>
              </a:rPr>
              <a:t>Lytic</a:t>
            </a:r>
            <a:r>
              <a:rPr lang="en-US" dirty="0">
                <a:solidFill>
                  <a:srgbClr val="000000"/>
                </a:solidFill>
              </a:rPr>
              <a:t> for red and white blood cells and wall-less forms (protoplast, L- forms)</a:t>
            </a:r>
            <a:endParaRPr lang="en-US" sz="400" dirty="0"/>
          </a:p>
          <a:p>
            <a:pPr lvl="2">
              <a:defRPr/>
            </a:pPr>
            <a:r>
              <a:rPr lang="en-US" dirty="0"/>
              <a:t>Causes </a:t>
            </a:r>
            <a:r>
              <a:rPr lang="en-US" b="1" dirty="0"/>
              <a:t>surface </a:t>
            </a:r>
            <a:r>
              <a:rPr lang="en-US" b="1" dirty="0" err="1"/>
              <a:t>hemolysis</a:t>
            </a:r>
            <a:r>
              <a:rPr lang="en-US" dirty="0"/>
              <a:t> on BAP</a:t>
            </a:r>
          </a:p>
          <a:p>
            <a:pPr lvl="2">
              <a:defRPr/>
            </a:pPr>
            <a:endParaRPr lang="en-US" dirty="0"/>
          </a:p>
          <a:p>
            <a:pPr>
              <a:spcBef>
                <a:spcPts val="600"/>
              </a:spcBef>
              <a:defRPr/>
            </a:pPr>
            <a:r>
              <a:rPr lang="en-US" sz="2800" b="1" u="sng" dirty="0" err="1">
                <a:solidFill>
                  <a:srgbClr val="000000"/>
                </a:solidFill>
              </a:rPr>
              <a:t>Pyrogenic</a:t>
            </a:r>
            <a:r>
              <a:rPr lang="en-US" sz="2800" b="1" u="sng" dirty="0">
                <a:solidFill>
                  <a:srgbClr val="000000"/>
                </a:solidFill>
              </a:rPr>
              <a:t> (</a:t>
            </a:r>
            <a:r>
              <a:rPr lang="en-US" sz="2800" b="1" u="sng" dirty="0" err="1">
                <a:solidFill>
                  <a:srgbClr val="000000"/>
                </a:solidFill>
              </a:rPr>
              <a:t>Erythrogenic</a:t>
            </a:r>
            <a:r>
              <a:rPr lang="en-US" sz="2800" b="1" u="sng" dirty="0">
                <a:solidFill>
                  <a:srgbClr val="000000"/>
                </a:solidFill>
              </a:rPr>
              <a:t>) </a:t>
            </a:r>
            <a:r>
              <a:rPr lang="en-US" sz="2800" b="1" u="sng" dirty="0" err="1">
                <a:solidFill>
                  <a:srgbClr val="000000"/>
                </a:solidFill>
              </a:rPr>
              <a:t>Exotoxins</a:t>
            </a:r>
            <a:r>
              <a:rPr lang="en-US" u="sng" dirty="0">
                <a:solidFill>
                  <a:srgbClr val="000000"/>
                </a:solidFill>
              </a:rPr>
              <a:t> </a:t>
            </a:r>
            <a:r>
              <a:rPr lang="en-US" sz="2800" b="1" u="sng" dirty="0">
                <a:solidFill>
                  <a:srgbClr val="000000"/>
                </a:solidFill>
              </a:rPr>
              <a:t>(Types A, B &amp;C)</a:t>
            </a:r>
            <a:endParaRPr lang="en-US" b="1" u="sng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Produced by more than 90% of </a:t>
            </a:r>
            <a:r>
              <a:rPr lang="en-US" dirty="0" err="1">
                <a:solidFill>
                  <a:srgbClr val="000000"/>
                </a:solidFill>
              </a:rPr>
              <a:t>Grp</a:t>
            </a:r>
            <a:r>
              <a:rPr lang="en-US" dirty="0">
                <a:solidFill>
                  <a:srgbClr val="000000"/>
                </a:solidFill>
              </a:rPr>
              <a:t> A strep </a:t>
            </a:r>
          </a:p>
          <a:p>
            <a:pPr lvl="2">
              <a:defRPr/>
            </a:pPr>
            <a:r>
              <a:rPr lang="en-US" b="1" dirty="0" err="1">
                <a:solidFill>
                  <a:srgbClr val="000000"/>
                </a:solidFill>
              </a:rPr>
              <a:t>Lysogeny</a:t>
            </a:r>
            <a:r>
              <a:rPr lang="en-US" b="1" dirty="0">
                <a:solidFill>
                  <a:srgbClr val="000000"/>
                </a:solidFill>
              </a:rPr>
              <a:t>:  </a:t>
            </a:r>
            <a:r>
              <a:rPr lang="en-US" dirty="0">
                <a:solidFill>
                  <a:srgbClr val="000000"/>
                </a:solidFill>
              </a:rPr>
              <a:t>Structural gene is carried by temperate </a:t>
            </a:r>
            <a:r>
              <a:rPr lang="en-US" dirty="0" err="1">
                <a:solidFill>
                  <a:srgbClr val="000000"/>
                </a:solidFill>
              </a:rPr>
              <a:t>bacteriophage</a:t>
            </a:r>
            <a:r>
              <a:rPr lang="en-US" dirty="0">
                <a:solidFill>
                  <a:srgbClr val="000000"/>
                </a:solidFill>
              </a:rPr>
              <a:t>, as is the case with diphtheria toxin</a:t>
            </a:r>
            <a:endParaRPr lang="en-US" sz="400" b="1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b="1" dirty="0">
                <a:solidFill>
                  <a:srgbClr val="000000"/>
                </a:solidFill>
              </a:rPr>
              <a:t>Mediate </a:t>
            </a:r>
            <a:r>
              <a:rPr lang="en-US" b="1" dirty="0" err="1">
                <a:solidFill>
                  <a:srgbClr val="000000"/>
                </a:solidFill>
              </a:rPr>
              <a:t>pyrogenicity</a:t>
            </a:r>
            <a:r>
              <a:rPr lang="en-US" b="1" dirty="0">
                <a:solidFill>
                  <a:srgbClr val="000000"/>
                </a:solidFill>
              </a:rPr>
              <a:t> (fever)</a:t>
            </a:r>
            <a:endParaRPr lang="en-US" sz="4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Causes </a:t>
            </a:r>
            <a:r>
              <a:rPr lang="en-US" b="1" dirty="0">
                <a:solidFill>
                  <a:srgbClr val="000000"/>
                </a:solidFill>
              </a:rPr>
              <a:t>scarlet fever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scarletiniform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</a:rPr>
              <a:t>rash</a:t>
            </a:r>
            <a:endParaRPr lang="en-US" sz="400" b="1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b="1" dirty="0">
                <a:solidFill>
                  <a:srgbClr val="000000"/>
                </a:solidFill>
              </a:rPr>
              <a:t>Increase susceptibility to </a:t>
            </a:r>
            <a:r>
              <a:rPr lang="en-US" b="1" dirty="0" err="1">
                <a:solidFill>
                  <a:srgbClr val="000000"/>
                </a:solidFill>
              </a:rPr>
              <a:t>endotoxic</a:t>
            </a:r>
            <a:r>
              <a:rPr lang="en-US" b="1" dirty="0">
                <a:solidFill>
                  <a:srgbClr val="000000"/>
                </a:solidFill>
              </a:rPr>
              <a:t> shock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2">
              <a:defRPr/>
            </a:pPr>
            <a:r>
              <a:rPr lang="en-US" dirty="0">
                <a:solidFill>
                  <a:srgbClr val="000000"/>
                </a:solidFill>
              </a:rPr>
              <a:t>Type C toxin increases permeability of  blood-brain barrier</a:t>
            </a:r>
            <a:endParaRPr lang="en-US" sz="400" b="1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b="1" dirty="0">
                <a:solidFill>
                  <a:srgbClr val="000000"/>
                </a:solidFill>
              </a:rPr>
              <a:t>Enhance DTH </a:t>
            </a:r>
            <a:endParaRPr lang="en-US" sz="400" b="1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b="1" dirty="0" err="1">
                <a:solidFill>
                  <a:srgbClr val="000000"/>
                </a:solidFill>
              </a:rPr>
              <a:t>Mitogenic</a:t>
            </a:r>
            <a:r>
              <a:rPr lang="en-US" dirty="0">
                <a:solidFill>
                  <a:srgbClr val="000000"/>
                </a:solidFill>
              </a:rPr>
              <a:t> for T lymphocytes (cause cell division), myocardial and hepatic necrosis, decrease in antibody synthesis</a:t>
            </a:r>
            <a:endParaRPr lang="en-US" sz="4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dirty="0" err="1">
                <a:solidFill>
                  <a:srgbClr val="000000"/>
                </a:solidFill>
              </a:rPr>
              <a:t>Immunomodulators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000000"/>
                </a:solidFill>
              </a:rPr>
              <a:t>superantigens</a:t>
            </a:r>
            <a:r>
              <a:rPr lang="en-US" dirty="0">
                <a:solidFill>
                  <a:srgbClr val="000000"/>
                </a:solidFill>
              </a:rPr>
              <a:t>):  stimulate T cells to release cytokines</a:t>
            </a:r>
          </a:p>
          <a:p>
            <a:pPr>
              <a:defRPr/>
            </a:pPr>
            <a:endParaRPr lang="en-US" sz="800" b="1" dirty="0"/>
          </a:p>
          <a:p>
            <a:pPr>
              <a:defRPr/>
            </a:pPr>
            <a:r>
              <a:rPr lang="en-US" sz="3200" b="1" u="sng" dirty="0">
                <a:solidFill>
                  <a:srgbClr val="000099"/>
                </a:solidFill>
              </a:rPr>
              <a:t>Enzymes</a:t>
            </a:r>
            <a:r>
              <a:rPr lang="en-US" b="1" dirty="0">
                <a:solidFill>
                  <a:srgbClr val="000099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00"/>
                </a:solidFill>
              </a:rPr>
              <a:t>Nucleases:</a:t>
            </a:r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Four antigenic types (A,B,C,D) 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Facilitate </a:t>
            </a:r>
            <a:r>
              <a:rPr lang="en-US" b="1" dirty="0" err="1">
                <a:solidFill>
                  <a:srgbClr val="000000"/>
                </a:solidFill>
              </a:rPr>
              <a:t>liquefication</a:t>
            </a:r>
            <a:r>
              <a:rPr lang="en-US" b="1" dirty="0">
                <a:solidFill>
                  <a:srgbClr val="000000"/>
                </a:solidFill>
              </a:rPr>
              <a:t> of pus</a:t>
            </a:r>
            <a:r>
              <a:rPr lang="en-US" dirty="0">
                <a:solidFill>
                  <a:srgbClr val="000000"/>
                </a:solidFill>
              </a:rPr>
              <a:t> generating growth substrates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Nucleases A, C have </a:t>
            </a:r>
            <a:r>
              <a:rPr lang="en-US" b="1" dirty="0" err="1">
                <a:solidFill>
                  <a:srgbClr val="000000"/>
                </a:solidFill>
              </a:rPr>
              <a:t>DNase</a:t>
            </a:r>
            <a:r>
              <a:rPr lang="en-US" b="1" dirty="0">
                <a:solidFill>
                  <a:srgbClr val="000000"/>
                </a:solidFill>
              </a:rPr>
              <a:t> activity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Nucleases B, D also have </a:t>
            </a:r>
            <a:r>
              <a:rPr lang="en-US" b="1" dirty="0" err="1">
                <a:solidFill>
                  <a:srgbClr val="000000"/>
                </a:solidFill>
              </a:rPr>
              <a:t>RNase</a:t>
            </a:r>
            <a:r>
              <a:rPr lang="en-US" b="1" dirty="0">
                <a:solidFill>
                  <a:srgbClr val="000000"/>
                </a:solidFill>
              </a:rPr>
              <a:t> activity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00"/>
                </a:solidFill>
              </a:rPr>
              <a:t>Streptokinases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Two different forms</a:t>
            </a:r>
          </a:p>
          <a:p>
            <a:pPr lvl="1">
              <a:defRPr/>
            </a:pPr>
            <a:r>
              <a:rPr lang="en-US" b="1" dirty="0" err="1">
                <a:solidFill>
                  <a:srgbClr val="000000"/>
                </a:solidFill>
              </a:rPr>
              <a:t>Lyse</a:t>
            </a:r>
            <a:r>
              <a:rPr lang="en-US" b="1" dirty="0">
                <a:solidFill>
                  <a:srgbClr val="000000"/>
                </a:solidFill>
              </a:rPr>
              <a:t> blood clots:  </a:t>
            </a:r>
            <a:r>
              <a:rPr lang="en-US" dirty="0">
                <a:solidFill>
                  <a:srgbClr val="000000"/>
                </a:solidFill>
              </a:rPr>
              <a:t>catalyze conversion of </a:t>
            </a:r>
            <a:r>
              <a:rPr lang="en-US" dirty="0" err="1">
                <a:solidFill>
                  <a:srgbClr val="000000"/>
                </a:solidFill>
              </a:rPr>
              <a:t>plasminogen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dirty="0" err="1">
                <a:solidFill>
                  <a:srgbClr val="000000"/>
                </a:solidFill>
              </a:rPr>
              <a:t>plasmin</a:t>
            </a:r>
            <a:r>
              <a:rPr lang="en-US" dirty="0">
                <a:solidFill>
                  <a:srgbClr val="000000"/>
                </a:solidFill>
              </a:rPr>
              <a:t>, leading to digestion of fibrin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00"/>
                </a:solidFill>
              </a:rPr>
              <a:t>C5a Peptidase: </a:t>
            </a:r>
            <a:r>
              <a:rPr lang="en-US" dirty="0">
                <a:solidFill>
                  <a:srgbClr val="000000"/>
                </a:solidFill>
              </a:rPr>
              <a:t> destroys C’ </a:t>
            </a:r>
            <a:r>
              <a:rPr lang="en-US" dirty="0" err="1">
                <a:solidFill>
                  <a:srgbClr val="000000"/>
                </a:solidFill>
              </a:rPr>
              <a:t>chemotactic</a:t>
            </a:r>
            <a:r>
              <a:rPr lang="en-US" dirty="0">
                <a:solidFill>
                  <a:srgbClr val="000000"/>
                </a:solidFill>
              </a:rPr>
              <a:t> signals (C5a)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00"/>
                </a:solidFill>
              </a:rPr>
              <a:t>Hyaluronidase:</a:t>
            </a:r>
            <a:r>
              <a:rPr lang="en-US" dirty="0">
                <a:solidFill>
                  <a:srgbClr val="000000"/>
                </a:solidFill>
              </a:rPr>
              <a:t> hydrolyzes </a:t>
            </a:r>
            <a:r>
              <a:rPr lang="en-US" dirty="0" err="1">
                <a:solidFill>
                  <a:srgbClr val="000000"/>
                </a:solidFill>
              </a:rPr>
              <a:t>hyaluronic</a:t>
            </a:r>
            <a:r>
              <a:rPr lang="en-US" dirty="0">
                <a:solidFill>
                  <a:srgbClr val="000000"/>
                </a:solidFill>
              </a:rPr>
              <a:t> acid</a:t>
            </a:r>
          </a:p>
          <a:p>
            <a:pPr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00"/>
                </a:solidFill>
              </a:rPr>
              <a:t>Others:</a:t>
            </a:r>
            <a:r>
              <a:rPr lang="en-US" b="1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Proteinase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NADase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ATPase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phosphatase</a:t>
            </a:r>
            <a:r>
              <a:rPr lang="en-US" dirty="0">
                <a:solidFill>
                  <a:srgbClr val="000000"/>
                </a:solidFill>
              </a:rPr>
              <a:t>, etc.</a:t>
            </a:r>
          </a:p>
          <a:p>
            <a:pPr lvl="2"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lvl="2"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36000" lvl="2">
              <a:defRPr/>
            </a:pPr>
            <a:r>
              <a:rPr lang="en-US" sz="1000" b="1" u="sng" dirty="0">
                <a:solidFill>
                  <a:srgbClr val="FF0000"/>
                </a:solidFill>
              </a:rPr>
              <a:t>Cellular Virulence Factors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99"/>
                </a:solidFill>
              </a:rPr>
              <a:t>Lipoteichoic</a:t>
            </a:r>
            <a:r>
              <a:rPr lang="en-US" sz="2800" b="1" dirty="0">
                <a:solidFill>
                  <a:srgbClr val="000099"/>
                </a:solidFill>
              </a:rPr>
              <a:t> Acid</a:t>
            </a:r>
            <a:endParaRPr lang="en-US" b="1" dirty="0">
              <a:solidFill>
                <a:srgbClr val="000000"/>
              </a:solidFill>
            </a:endParaRPr>
          </a:p>
          <a:p>
            <a:pPr lvl="2">
              <a:defRPr/>
            </a:pPr>
            <a:r>
              <a:rPr lang="en-US" b="1" dirty="0" err="1">
                <a:solidFill>
                  <a:srgbClr val="000000"/>
                </a:solidFill>
              </a:rPr>
              <a:t>Cytotoxic</a:t>
            </a:r>
            <a:r>
              <a:rPr lang="en-US" dirty="0">
                <a:solidFill>
                  <a:srgbClr val="000000"/>
                </a:solidFill>
              </a:rPr>
              <a:t> for wide variety of cells</a:t>
            </a:r>
          </a:p>
          <a:p>
            <a:pPr lvl="2">
              <a:defRPr/>
            </a:pPr>
            <a:r>
              <a:rPr lang="en-US" b="1" dirty="0">
                <a:solidFill>
                  <a:srgbClr val="000000"/>
                </a:solidFill>
              </a:rPr>
              <a:t>Adherence:  </a:t>
            </a:r>
            <a:r>
              <a:rPr lang="en-US" dirty="0">
                <a:solidFill>
                  <a:srgbClr val="000000"/>
                </a:solidFill>
              </a:rPr>
              <a:t>Complexes with M protein (LTA-M) and binds to </a:t>
            </a:r>
            <a:r>
              <a:rPr lang="en-US" dirty="0" err="1">
                <a:solidFill>
                  <a:srgbClr val="000000"/>
                </a:solidFill>
              </a:rPr>
              <a:t>fibronectin</a:t>
            </a:r>
            <a:r>
              <a:rPr lang="en-US" dirty="0">
                <a:solidFill>
                  <a:srgbClr val="000000"/>
                </a:solidFill>
              </a:rPr>
              <a:t> on epithelial cells</a:t>
            </a:r>
            <a:endParaRPr lang="en-US" dirty="0"/>
          </a:p>
          <a:p>
            <a:pPr lvl="1"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99"/>
                </a:solidFill>
              </a:rPr>
              <a:t>M-like Proteins:</a:t>
            </a:r>
            <a:r>
              <a:rPr lang="en-US" dirty="0">
                <a:solidFill>
                  <a:srgbClr val="000000"/>
                </a:solidFill>
              </a:rPr>
              <a:t> bind </a:t>
            </a:r>
            <a:r>
              <a:rPr lang="en-US" dirty="0" err="1">
                <a:solidFill>
                  <a:srgbClr val="000000"/>
                </a:solidFill>
              </a:rPr>
              <a:t>IgM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IgG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2800" b="1" dirty="0">
                <a:solidFill>
                  <a:srgbClr val="000099"/>
                </a:solidFill>
              </a:rPr>
              <a:t>F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0099"/>
                </a:solidFill>
              </a:rPr>
              <a:t>Protein:</a:t>
            </a:r>
            <a:r>
              <a:rPr lang="en-US" dirty="0"/>
              <a:t> mediates adherence</a:t>
            </a:r>
          </a:p>
          <a:p>
            <a:pPr lvl="2">
              <a:defRPr/>
            </a:pPr>
            <a:endParaRPr lang="ar-JO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AC448DD-003F-CAB2-4CCE-AACEC547C1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6F4471-945F-2041-AA69-FA96DFA460D1}" type="slidenum">
              <a:rPr lang="en-US" altLang="en-JO"/>
              <a:pPr eaLnBrk="1" hangingPunct="1"/>
              <a:t>10</a:t>
            </a:fld>
            <a:endParaRPr lang="en-US" altLang="en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EDEFD9E-99EC-9482-2452-0A4BD0C188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5D0840-7CBC-654E-BF3B-E2E9BEE458D8}" type="slidenum">
              <a:rPr lang="en-US" altLang="en-JO"/>
              <a:pPr eaLnBrk="1" hangingPunct="1"/>
              <a:t>11</a:t>
            </a:fld>
            <a:endParaRPr lang="en-US" altLang="en-JO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42A8011-B93A-D66C-1A5B-36AAA22407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78A2B46-D5BA-B8CC-5C4E-46C2A9B87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CD704-607B-B938-F919-E8477279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0E67-F2CB-C54C-9EB7-42ACDB7CF0D2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D1F40-C2E2-DEB3-1656-0AF74029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16ADF-3494-76ED-8041-BD2637D8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7E2DE-B543-E84D-9085-D4A932065A64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76268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2A05D-5A17-6F3A-0B62-174B9284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4B0D-3982-574D-A53F-7F621F736C02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03E1-9177-DB7A-0AC2-92EBEE2C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81CDD-3C90-A3EB-895C-889CB26E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1F7A1-39BD-B846-98F7-6E3048540C7F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88067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039A-BD12-ACC6-C75C-228304A4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6475-2B1E-3D4B-97EE-DFD6267618B2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B9465-46B1-8906-D583-6130726E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5F58D-494C-221A-EC19-C50C5844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5AAAB-FD27-E547-800E-C5E28E89E3BD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95652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E26A1-B0CB-9275-001B-F82B204B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A393C-041B-094E-8713-E99FBE2C4AB0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F5EE-8913-04B8-7D6E-08311446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6A2-BE0E-FD97-EDDB-B569F91E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C221B-8535-6646-8562-29186C782394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7173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ECB7-FCEA-D41A-8159-7DDE095E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4DB3-B5C5-EE45-9D32-E8CA624020E5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2EA28-D681-E747-B7F0-0EF8B320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DB484-EF8F-FC42-1BDF-1D62A784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99225-1A9B-B94D-9A61-1F0AA47CCE88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4223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AAB39F-65E9-D4C3-D179-C9913586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A9B62-36DC-4C45-AC9D-E642B9E00EDA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D5BABD-2003-3ECA-CDFF-BE697CE9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FE1B59-7421-2BA0-1871-623145C8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D15A-16B0-9843-8B79-36BB2DD67FB9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23281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359205-3C72-A93E-E98A-4443E612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4642-682A-744A-BC44-A656200D98DA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246F183-3796-DB18-8849-CC62AAC9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AD378E7-0042-A138-ABFD-9001BCE2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E7826-1550-E14F-98AF-7CC1E1B5F6B2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407266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B4CF43-C5EA-6A63-B048-A7C48C53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6B39-961E-8249-A414-3480BC2EAB70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1043C4-52C6-8A1B-B1A2-310FC7FC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F18237-7AAC-2307-5235-AFB6BB71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CDBC0-2233-384D-A061-D7782C1384C4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151535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2C1319-3ED5-9741-8554-0E87F2AE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9E1E-63AD-BF43-B474-55882C9E1A9D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50E0BF-058E-E4C8-DA33-A3510457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F9BC50-98B1-1021-0D87-5A09BBC8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DB69A-94FB-DD49-9689-8E4CC7724FBA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15118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AC4EA5-7336-9F11-E084-61309C4A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ECD60-64CF-E24C-A25D-BF4A4D2A01D1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A532E5-1D34-8F32-E764-04D443AF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205BE6-6418-CEB2-0944-3CC1CF6E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08CF0-F9AE-5C42-AAB8-CC6C5451EE0B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328962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624E9B-DB83-6B7B-1CC6-02601FC3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BD40-E11E-BD4F-A5F7-11454A6F2978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F3A460-A660-B670-3483-90D4617D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A98CB9-AEBF-E481-D043-D15BDAFF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F425A-28D4-D14B-AD7A-EF5B65C06111}" type="slidenum">
              <a:rPr lang="en-US" altLang="en-JO"/>
              <a:pPr/>
              <a:t>‹#›</a:t>
            </a:fld>
            <a:endParaRPr lang="en-US" altLang="en-JO"/>
          </a:p>
        </p:txBody>
      </p:sp>
    </p:spTree>
    <p:extLst>
      <p:ext uri="{BB962C8B-B14F-4D97-AF65-F5344CB8AC3E}">
        <p14:creationId xmlns:p14="http://schemas.microsoft.com/office/powerpoint/2010/main" val="76175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14B16C-B574-D67F-DE5C-EB0269C06F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A52097C-C08E-20EC-5067-737DE970E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text styles</a:t>
            </a:r>
          </a:p>
          <a:p>
            <a:pPr lvl="1"/>
            <a:r>
              <a:rPr lang="en-US" altLang="en-JO"/>
              <a:t>Second level</a:t>
            </a:r>
          </a:p>
          <a:p>
            <a:pPr lvl="2"/>
            <a:r>
              <a:rPr lang="en-US" altLang="en-JO"/>
              <a:t>Third level</a:t>
            </a:r>
          </a:p>
          <a:p>
            <a:pPr lvl="3"/>
            <a:r>
              <a:rPr lang="en-US" altLang="en-JO"/>
              <a:t>Fourth level</a:t>
            </a:r>
          </a:p>
          <a:p>
            <a:pPr lvl="4"/>
            <a:r>
              <a:rPr lang="en-US" altLang="en-J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0706D-635A-EFB1-BDEE-5D84D4159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7E454A-A520-9F4F-9A4A-ED013DD0E574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4AA83-0FA5-3FD4-0E55-252EE940C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B03D-1425-C807-44F6-E794DF03B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93F372-2D3E-F54D-94E1-70FAC5EDE486}" type="slidenum">
              <a:rPr lang="en-US" altLang="en-JO"/>
              <a:pPr/>
              <a:t>‹#›</a:t>
            </a:fld>
            <a:endParaRPr lang="en-US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ogle.jo/url?sa=i&amp;rct=j&amp;q=&amp;esrc=s&amp;source=imgres&amp;cd=&amp;cad=rja&amp;uact=8&amp;ved=2ahUKEwj9oaeh39DdAhWM-KQKHTffCmEQjRx6BAgBEAU&amp;url=https%3A%2F%2Fwww.aafp.org%2Fafp%2F2016%2F0701%2Fp24.html&amp;psig=AOvVaw0CS2ScPqyuqJLTbriTJkK6&amp;ust=15377789817133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680349-3516-0F37-9F3C-B02388BE89F5}"/>
              </a:ext>
            </a:extLst>
          </p:cNvPr>
          <p:cNvSpPr/>
          <p:nvPr/>
        </p:nvSpPr>
        <p:spPr>
          <a:xfrm>
            <a:off x="1524000" y="598488"/>
            <a:ext cx="6121400" cy="1077912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Respiratory System Module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BE0B1-C1D4-DEB4-5195-9A4F6FCA1F4C}"/>
              </a:ext>
            </a:extLst>
          </p:cNvPr>
          <p:cNvSpPr/>
          <p:nvPr/>
        </p:nvSpPr>
        <p:spPr>
          <a:xfrm>
            <a:off x="1524000" y="1816100"/>
            <a:ext cx="6096000" cy="1785104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+mn-lt"/>
              </a:rPr>
              <a:t>Streptococci</a:t>
            </a:r>
            <a:endParaRPr lang="en-US" sz="2200" b="1" i="1" dirty="0">
              <a:latin typeface="+mn-lt"/>
            </a:endParaRPr>
          </a:p>
          <a:p>
            <a:pPr algn="ctr">
              <a:defRPr/>
            </a:pPr>
            <a:endParaRPr lang="en-US" sz="2200" b="1" i="1" dirty="0">
              <a:latin typeface="+mn-lt"/>
            </a:endParaRPr>
          </a:p>
          <a:p>
            <a:pPr algn="ctr" rtl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Amin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Aqel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rtl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Department of Microbiology and immunology </a:t>
            </a:r>
          </a:p>
          <a:p>
            <a:pPr algn="ctr" rtl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Faculty of Medicine,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Mutah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University</a:t>
            </a:r>
            <a:endParaRPr lang="ar-JO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2" name="Picture 6">
            <a:extLst>
              <a:ext uri="{FF2B5EF4-FFF2-40B4-BE49-F238E27FC236}">
                <a16:creationId xmlns:a16="http://schemas.microsoft.com/office/drawing/2014/main" id="{D85CF3E2-6685-85D3-8B5A-EA6D3D9D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1905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48852B-1BC0-6CD6-6465-B501E9B7A55B}"/>
              </a:ext>
            </a:extLst>
          </p:cNvPr>
          <p:cNvSpPr/>
          <p:nvPr/>
        </p:nvSpPr>
        <p:spPr>
          <a:xfrm>
            <a:off x="381000" y="1143000"/>
            <a:ext cx="8305800" cy="68945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en-US" i="1" dirty="0">
                <a:latin typeface="+mn-lt"/>
              </a:rPr>
              <a:t>S pyogenes</a:t>
            </a:r>
            <a:r>
              <a:rPr lang="en-US" dirty="0">
                <a:latin typeface="+mn-lt"/>
              </a:rPr>
              <a:t> tends to colonize the upper respiratory tract and is highly virulent as it overcomes the host defense system.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The antigenic components of the cell are the virulence factors.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en-US" dirty="0">
              <a:latin typeface="+mn-lt"/>
            </a:endParaRPr>
          </a:p>
          <a:p>
            <a:pPr marL="800100" lvl="1" indent="-342900" algn="just"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0000"/>
                </a:solidFill>
                <a:latin typeface="+mn-lt"/>
              </a:rPr>
              <a:t>Extracellular Virulence Factors </a:t>
            </a:r>
            <a:endParaRPr lang="en-US" b="1" u="sng" dirty="0">
              <a:solidFill>
                <a:srgbClr val="000000"/>
              </a:solidFill>
              <a:latin typeface="+mn-lt"/>
            </a:endParaRPr>
          </a:p>
          <a:p>
            <a:pPr marL="800100" lvl="1" indent="-342900" algn="just"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Streptolysin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O (SLO):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Lytic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for variety of cells</a:t>
            </a:r>
          </a:p>
          <a:p>
            <a:pPr marL="800100" lvl="1" indent="-342900" algn="just"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Streptolysin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S (SLS):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n-lt"/>
              </a:rPr>
              <a:t>Lytic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for red and white blood cells</a:t>
            </a:r>
          </a:p>
          <a:p>
            <a:pPr marL="800100" lvl="1" indent="-342900" algn="just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Nucleases</a:t>
            </a:r>
          </a:p>
          <a:p>
            <a:pPr marL="800100" lvl="1" indent="-342900" algn="just"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Streptokinases</a:t>
            </a: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800100" lvl="1" indent="-342900" algn="just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C5a Peptidase</a:t>
            </a:r>
          </a:p>
          <a:p>
            <a:pPr marL="800100" lvl="1" indent="-342900" algn="just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Hyaluronidase</a:t>
            </a:r>
          </a:p>
          <a:p>
            <a:pPr marL="800100" lvl="1" indent="-342900" algn="just">
              <a:buFont typeface="Wingdings" pitchFamily="2" charset="2"/>
              <a:buChar char="q"/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800100" lvl="1" indent="-342900" algn="just">
              <a:buFontTx/>
              <a:buAutoNum type="alphaUcPeriod" startAt="2"/>
              <a:defRPr/>
            </a:pPr>
            <a:r>
              <a:rPr lang="en-US" b="1" u="sng" dirty="0">
                <a:solidFill>
                  <a:srgbClr val="FF0000"/>
                </a:solidFill>
                <a:latin typeface="+mj-lt"/>
              </a:rPr>
              <a:t>Cellular Virulence Factors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M-Protein</a:t>
            </a:r>
          </a:p>
          <a:p>
            <a:pPr lvl="2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Adhesin</a:t>
            </a: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lvl="2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Antiphagocytic</a:t>
            </a: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lvl="2">
              <a:buFontTx/>
              <a:buChar char="-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Inhibits alternate Complement  pathway and opsonization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Capsule </a:t>
            </a:r>
          </a:p>
          <a:p>
            <a:pPr lvl="1">
              <a:spcBef>
                <a:spcPts val="0"/>
              </a:spcBef>
              <a:defRPr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Antiphagocytic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; Nonspecific adherence</a:t>
            </a:r>
          </a:p>
          <a:p>
            <a:pPr lvl="1">
              <a:spcBef>
                <a:spcPts val="0"/>
              </a:spcBef>
              <a:defRPr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Hyaluronic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acid (polysaccharide) mimics animal tissue (immune evasion)</a:t>
            </a:r>
          </a:p>
          <a:p>
            <a:pPr lvl="2">
              <a:buFontTx/>
              <a:buChar char="-"/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800100" lvl="1" indent="-342900" algn="just">
              <a:buFontTx/>
              <a:buAutoNum type="alphaUcPeriod" startAt="2"/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800100" lvl="1" indent="-342900" algn="just">
              <a:buFont typeface="Wingdings" pitchFamily="2" charset="2"/>
              <a:buChar char="q"/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800100" lvl="1" indent="-342900" algn="just"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5688C-7781-47A4-A9C2-E522CAC0B33A}"/>
              </a:ext>
            </a:extLst>
          </p:cNvPr>
          <p:cNvSpPr/>
          <p:nvPr/>
        </p:nvSpPr>
        <p:spPr>
          <a:xfrm>
            <a:off x="228600" y="685800"/>
            <a:ext cx="22939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Pathophysiology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931CD7-18D1-1431-5230-4931D95CC6EB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latin typeface="+mn-lt"/>
              </a:rPr>
              <a:t>Streptococcus pyogenes</a:t>
            </a:r>
            <a:endParaRPr lang="ar-JO" sz="28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EAFB4348-1F25-44D6-93D6-2383D576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JO" sz="3100" b="1">
                <a:solidFill>
                  <a:srgbClr val="FF0000"/>
                </a:solidFill>
              </a:rPr>
              <a:t>Epidemiology of Acute Streptococcal Infection</a:t>
            </a:r>
            <a:endParaRPr lang="en-US" altLang="en-JO" sz="3600" b="1">
              <a:solidFill>
                <a:srgbClr val="000000"/>
              </a:solidFill>
            </a:endParaRPr>
          </a:p>
          <a:p>
            <a:pPr eaLnBrk="1" hangingPunct="1"/>
            <a:endParaRPr lang="en-US" altLang="en-JO">
              <a:solidFill>
                <a:srgbClr val="0000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JO">
                <a:solidFill>
                  <a:srgbClr val="000000"/>
                </a:solidFill>
              </a:rPr>
              <a:t> Preference for </a:t>
            </a:r>
            <a:r>
              <a:rPr lang="en-US" altLang="en-JO" b="1">
                <a:solidFill>
                  <a:srgbClr val="000000"/>
                </a:solidFill>
              </a:rPr>
              <a:t>upper respiratory tract </a:t>
            </a:r>
            <a:r>
              <a:rPr lang="en-US" altLang="en-JO">
                <a:solidFill>
                  <a:srgbClr val="000000"/>
                </a:solidFill>
              </a:rPr>
              <a:t>or </a:t>
            </a:r>
            <a:r>
              <a:rPr lang="en-US" altLang="en-JO" b="1">
                <a:solidFill>
                  <a:srgbClr val="000000"/>
                </a:solidFill>
              </a:rPr>
              <a:t>skin</a:t>
            </a:r>
          </a:p>
          <a:p>
            <a:pPr lvl="1" eaLnBrk="1" hangingPunct="1">
              <a:buFontTx/>
              <a:buChar char="•"/>
            </a:pPr>
            <a:endParaRPr lang="en-US" altLang="en-JO" b="1">
              <a:solidFill>
                <a:srgbClr val="0000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JO">
                <a:solidFill>
                  <a:srgbClr val="000000"/>
                </a:solidFill>
              </a:rPr>
              <a:t>Group A commonly colonize </a:t>
            </a:r>
            <a:r>
              <a:rPr lang="en-US" altLang="en-JO" b="1">
                <a:solidFill>
                  <a:srgbClr val="000000"/>
                </a:solidFill>
              </a:rPr>
              <a:t>oropharynx of healthy children</a:t>
            </a:r>
          </a:p>
          <a:p>
            <a:pPr lvl="1" eaLnBrk="1" hangingPunct="1">
              <a:buFontTx/>
              <a:buChar char="•"/>
            </a:pPr>
            <a:endParaRPr lang="en-US" altLang="en-JO" b="1">
              <a:solidFill>
                <a:srgbClr val="0000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altLang="en-JO" b="1">
                <a:solidFill>
                  <a:srgbClr val="000000"/>
                </a:solidFill>
              </a:rPr>
              <a:t> Transmitted</a:t>
            </a:r>
            <a:r>
              <a:rPr lang="en-US" altLang="en-JO">
                <a:solidFill>
                  <a:srgbClr val="000000"/>
                </a:solidFill>
              </a:rPr>
              <a:t> by droplets from respiratory secretions</a:t>
            </a:r>
          </a:p>
          <a:p>
            <a:pPr lvl="1" eaLnBrk="1" hangingPunct="1">
              <a:buFontTx/>
              <a:buChar char="•"/>
            </a:pPr>
            <a:endParaRPr lang="en-US" altLang="en-JO">
              <a:solidFill>
                <a:srgbClr val="000000"/>
              </a:solidFill>
            </a:endParaRPr>
          </a:p>
          <a:p>
            <a:pPr lvl="1" eaLnBrk="1" hangingPunct="1">
              <a:spcAft>
                <a:spcPts val="900"/>
              </a:spcAft>
              <a:buFontTx/>
              <a:buChar char="•"/>
            </a:pPr>
            <a:r>
              <a:rPr lang="en-US" altLang="en-JO">
                <a:solidFill>
                  <a:srgbClr val="000000"/>
                </a:solidFill>
              </a:rPr>
              <a:t>  Crowding increases risk (e.g., classrooms, day care facilities)</a:t>
            </a:r>
          </a:p>
          <a:p>
            <a:pPr lvl="1" eaLnBrk="1" hangingPunct="1">
              <a:buFontTx/>
              <a:buChar char="•"/>
            </a:pPr>
            <a:endParaRPr lang="en-US" altLang="en-JO" b="1">
              <a:solidFill>
                <a:srgbClr val="000000"/>
              </a:solidFill>
            </a:endParaRPr>
          </a:p>
          <a:p>
            <a:pPr lvl="1" eaLnBrk="1" hangingPunct="1">
              <a:buFontTx/>
              <a:buChar char="•"/>
            </a:pPr>
            <a:endParaRPr lang="en-US" altLang="en-JO" b="1">
              <a:solidFill>
                <a:srgbClr val="000000"/>
              </a:solidFill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375A4553-A159-E502-0F84-989ED960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JO" b="1">
                <a:solidFill>
                  <a:srgbClr val="000000"/>
                </a:solidFill>
              </a:rPr>
              <a:t> </a:t>
            </a:r>
            <a:endParaRPr lang="en-US" altLang="en-JO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F2486-E066-5624-96A2-61C4CAD84440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latin typeface="+mn-lt"/>
              </a:rPr>
              <a:t>Streptococcus pyogenes</a:t>
            </a:r>
            <a:endParaRPr lang="ar-JO" sz="28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25A9-21C9-8723-B6DB-C51FDD5A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79438"/>
            <a:ext cx="8229600" cy="45259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en-US" sz="2800" b="1" dirty="0">
                <a:solidFill>
                  <a:srgbClr val="000099"/>
                </a:solidFill>
              </a:rPr>
              <a:t>Symptoms of Streptococcal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0099"/>
                </a:solidFill>
              </a:rPr>
              <a:t>pharyngitis</a:t>
            </a:r>
            <a:endParaRPr lang="en-US" sz="2800" dirty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200" dirty="0"/>
              <a:t>Absence of a cough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200" dirty="0"/>
              <a:t>Swollen and tender cervical lymph nodes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200" dirty="0"/>
              <a:t>Temperature &gt;38.0 °C (100.4 °F)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200" dirty="0" err="1"/>
              <a:t>Tonsillar</a:t>
            </a:r>
            <a:r>
              <a:rPr lang="en-US" sz="2200" dirty="0"/>
              <a:t> </a:t>
            </a:r>
            <a:r>
              <a:rPr lang="en-US" sz="2200" dirty="0" err="1"/>
              <a:t>exudate</a:t>
            </a:r>
            <a:r>
              <a:rPr lang="en-US" sz="2200" dirty="0"/>
              <a:t> or swelling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sz="2000" dirty="0"/>
              <a:t>Other symptoms include: 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1800" dirty="0"/>
              <a:t>Headache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1800" dirty="0"/>
              <a:t>Nausea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1800" dirty="0"/>
              <a:t>Vomiting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1800" dirty="0"/>
              <a:t>Abdominal pain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1800" dirty="0"/>
              <a:t>Muscle pain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1800" dirty="0"/>
              <a:t>Palatal </a:t>
            </a:r>
            <a:r>
              <a:rPr lang="en-US" sz="1800" dirty="0" err="1"/>
              <a:t>petechiae</a:t>
            </a:r>
            <a:r>
              <a:rPr lang="en-US" sz="1800" dirty="0"/>
              <a:t>: uncommon but highly specific finding.</a:t>
            </a:r>
          </a:p>
          <a:p>
            <a:pPr marL="0" lvl="1" algn="just">
              <a:buFont typeface="Arial" charset="0"/>
              <a:buNone/>
              <a:defRPr/>
            </a:pPr>
            <a:r>
              <a:rPr lang="en-US" sz="1800" dirty="0"/>
              <a:t>The incubation period: between 1-3 days post contact.</a:t>
            </a:r>
          </a:p>
          <a:p>
            <a:pPr marL="0" lvl="1" algn="just">
              <a:buFont typeface="Arial" charset="0"/>
              <a:buNone/>
              <a:defRPr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FB1BA-6A91-DF86-07B3-1CF683A8CD72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latin typeface="+mn-lt"/>
              </a:rPr>
              <a:t>Streptococcus pyogenes</a:t>
            </a:r>
            <a:endParaRPr lang="ar-JO" sz="28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65E89-12EA-5D96-BA5C-E8022451700C}"/>
              </a:ext>
            </a:extLst>
          </p:cNvPr>
          <p:cNvSpPr/>
          <p:nvPr/>
        </p:nvSpPr>
        <p:spPr>
          <a:xfrm>
            <a:off x="762000" y="5845175"/>
            <a:ext cx="792480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j-lt"/>
                <a:cs typeface="Arial" charset="0"/>
              </a:rPr>
              <a:t>Strep throat is unlikely when any of the symptoms of red eyes, hoarseness, runny nose, or mouth ulcers are present, and when there is no fever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0C809330-9C03-328C-9C12-9F53C44B1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533400"/>
            <a:ext cx="8940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</a:rPr>
              <a:t>Lab Identification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0" lvl="1" indent="-342900">
              <a:buFont typeface="+mj-lt"/>
              <a:buAutoNum type="arabicPeriod"/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Culture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Encapsulated cells produce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mucoid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colonies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Beta-hemolytic: zone several times greater than 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   diameter of colony</a:t>
            </a:r>
          </a:p>
          <a:p>
            <a:pPr marL="457200" indent="-457200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Catalase Negative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:  </a:t>
            </a:r>
          </a:p>
          <a:p>
            <a:pPr marL="457200" indent="-457200">
              <a:defRPr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Differentiates from Staphylococcus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3.   </a:t>
            </a:r>
            <a:r>
              <a:rPr lang="en-US" sz="2200" b="1" dirty="0" err="1">
                <a:solidFill>
                  <a:srgbClr val="000000"/>
                </a:solidFill>
                <a:latin typeface="+mn-lt"/>
              </a:rPr>
              <a:t>Bacitracin</a:t>
            </a:r>
            <a:r>
              <a:rPr lang="en-US" sz="2200" b="1" dirty="0">
                <a:solidFill>
                  <a:srgbClr val="000000"/>
                </a:solidFill>
                <a:latin typeface="+mn-lt"/>
              </a:rPr>
              <a:t> test: </a:t>
            </a:r>
          </a:p>
          <a:p>
            <a:pPr marL="457200" indent="-457200">
              <a:defRPr/>
            </a:pPr>
            <a:r>
              <a:rPr lang="en-US" sz="2200" b="1" i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i="1" dirty="0">
                <a:latin typeface="+mj-lt"/>
                <a:cs typeface="Arial" charset="0"/>
              </a:rPr>
              <a:t>S. pyogenes</a:t>
            </a:r>
            <a:r>
              <a:rPr lang="en-US" sz="2000" dirty="0">
                <a:latin typeface="+mj-lt"/>
                <a:cs typeface="Arial" charset="0"/>
              </a:rPr>
              <a:t>  is </a:t>
            </a:r>
            <a:r>
              <a:rPr lang="en-US" sz="2000" dirty="0" err="1">
                <a:latin typeface="+mj-lt"/>
                <a:cs typeface="Arial" charset="0"/>
              </a:rPr>
              <a:t>bacitracin</a:t>
            </a:r>
            <a:r>
              <a:rPr lang="en-US" sz="2000" dirty="0">
                <a:latin typeface="+mj-lt"/>
                <a:cs typeface="Arial" charset="0"/>
              </a:rPr>
              <a:t> sensitive 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Tx/>
              <a:buAutoNum type="arabicPeriod" startAt="2"/>
              <a:defRPr/>
            </a:pPr>
            <a:endParaRPr lang="en-US" sz="2000" b="1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4.   Rapid Identification Tests:  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Based on extraction of Group A carbohydrate directly from throat swabs </a:t>
            </a:r>
          </a:p>
          <a:p>
            <a:pPr lvl="2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 ELISA</a:t>
            </a:r>
          </a:p>
          <a:p>
            <a:pPr lvl="2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Fluorescent antibody</a:t>
            </a:r>
          </a:p>
          <a:p>
            <a:pPr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5.  A rapid strep test (also called rapid antigen detection testing or RADT):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It employs latex beads covered with antigens that will visibly agglutinate around GAS antibodies if these are present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0873A2-7D65-D0D4-E452-71F5E83573A4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latin typeface="+mn-lt"/>
              </a:rPr>
              <a:t>Streptococcus pyogenes</a:t>
            </a:r>
            <a:endParaRPr lang="ar-JO" sz="2800" dirty="0">
              <a:latin typeface="+mn-lt"/>
            </a:endParaRPr>
          </a:p>
        </p:txBody>
      </p:sp>
      <p:pic>
        <p:nvPicPr>
          <p:cNvPr id="19460" name="Picture 11" descr="W7917-15">
            <a:extLst>
              <a:ext uri="{FF2B5EF4-FFF2-40B4-BE49-F238E27FC236}">
                <a16:creationId xmlns:a16="http://schemas.microsoft.com/office/drawing/2014/main" id="{7F1CA392-EC9B-6959-8950-57093ACE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9361F7A-C15A-B53A-B4D5-C8E8DCCBB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533400"/>
            <a:ext cx="89408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</a:rPr>
              <a:t>Lab Identification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A rapid strep test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C6CB68-B684-6378-E000-C790C4AFBD3B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latin typeface="+mn-lt"/>
              </a:rPr>
              <a:t>Streptococcus pyogenes</a:t>
            </a:r>
            <a:endParaRPr lang="ar-JO" sz="2800" dirty="0">
              <a:latin typeface="+mn-lt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AACD196-3849-83D2-2B99-0ACEF935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  <a:defRPr/>
            </a:pPr>
            <a:r>
              <a:rPr lang="en-US" sz="2000" dirty="0">
                <a:latin typeface="+mn-lt"/>
                <a:cs typeface="Arial" charset="0"/>
              </a:rPr>
              <a:t>The patient’s throat is first swabbed to collect a sample of mucus.</a:t>
            </a:r>
          </a:p>
          <a:p>
            <a:pPr marL="342900" indent="-342900" algn="just">
              <a:buFont typeface="Calibri" pitchFamily="34" charset="0"/>
              <a:buAutoNum type="arabicPeriod"/>
              <a:defRPr/>
            </a:pPr>
            <a:r>
              <a:rPr lang="en-US" sz="2000" dirty="0">
                <a:latin typeface="+mn-lt"/>
                <a:cs typeface="Arial" charset="0"/>
              </a:rPr>
              <a:t>The sample is applied to a strip of nitrocellulose film and, if GAS antigens are present, these will migrate along the film to form a visible line of antigen bound to labeled antibodies</a:t>
            </a:r>
          </a:p>
        </p:txBody>
      </p:sp>
      <p:pic>
        <p:nvPicPr>
          <p:cNvPr id="20485" name="Picture 2" descr="http://www.bioplus.gr/wp-content/uploads/2012/02/Stool_en1.jpg">
            <a:extLst>
              <a:ext uri="{FF2B5EF4-FFF2-40B4-BE49-F238E27FC236}">
                <a16:creationId xmlns:a16="http://schemas.microsoft.com/office/drawing/2014/main" id="{469B0EA0-4EC0-1E3B-EBD9-ED51FD9DD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839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EE1BAC68-59AA-92E1-8CE5-64799DDC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2057400" cy="53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JO"/>
              <a:t>Treatment</a:t>
            </a:r>
          </a:p>
          <a:p>
            <a:pPr>
              <a:buFont typeface="Arial" panose="020B0604020202020204" pitchFamily="34" charset="0"/>
              <a:buNone/>
            </a:pPr>
            <a:endParaRPr lang="en-US" altLang="en-JO"/>
          </a:p>
          <a:p>
            <a:pPr>
              <a:buFont typeface="Arial" panose="020B0604020202020204" pitchFamily="34" charset="0"/>
              <a:buNone/>
            </a:pPr>
            <a:endParaRPr lang="en-US" altLang="en-J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59B8D-C3DB-4552-31BA-A65BE055D580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latin typeface="+mn-lt"/>
              </a:rPr>
              <a:t>Streptococcus pyogenes</a:t>
            </a:r>
            <a:endParaRPr lang="ar-JO" sz="2800" dirty="0">
              <a:latin typeface="+mn-lt"/>
            </a:endParaRPr>
          </a:p>
        </p:txBody>
      </p:sp>
      <p:pic>
        <p:nvPicPr>
          <p:cNvPr id="21508" name="Picture 2" descr="Related image">
            <a:hlinkClick r:id="rId2"/>
            <a:extLst>
              <a:ext uri="{FF2B5EF4-FFF2-40B4-BE49-F238E27FC236}">
                <a16:creationId xmlns:a16="http://schemas.microsoft.com/office/drawing/2014/main" id="{F41E1A77-7649-1F20-17AD-6694D0E8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2B716129-0A53-53D7-B044-FB53D14F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JO" sz="3200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JO" sz="3200" dirty="0">
                <a:latin typeface="Arial" panose="020B0604020202020204" pitchFamily="34" charset="0"/>
              </a:rPr>
              <a:t>Commonly referred to as </a:t>
            </a:r>
            <a:r>
              <a:rPr lang="en-US" altLang="en-JO" sz="3200" b="1" dirty="0">
                <a:latin typeface="Arial" panose="020B0604020202020204" pitchFamily="34" charset="0"/>
              </a:rPr>
              <a:t>pneumococcus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JO" sz="3200" dirty="0">
                <a:latin typeface="Arial" panose="020B0604020202020204" pitchFamily="34" charset="0"/>
              </a:rPr>
              <a:t> Formerly </a:t>
            </a:r>
            <a:r>
              <a:rPr lang="en-US" altLang="en-JO" sz="3200" i="1" dirty="0">
                <a:latin typeface="Arial" panose="020B0604020202020204" pitchFamily="34" charset="0"/>
              </a:rPr>
              <a:t>Diplococcus pneumoniae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JO" sz="3200" dirty="0">
                <a:latin typeface="Arial" panose="020B0604020202020204" pitchFamily="34" charset="0"/>
              </a:rPr>
              <a:t> Pneumonia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JO" sz="3200" dirty="0">
                <a:latin typeface="Arial" panose="020B0604020202020204" pitchFamily="34" charset="0"/>
              </a:rPr>
              <a:t> Meningitis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JO" sz="3200" dirty="0">
                <a:latin typeface="Arial" panose="020B0604020202020204" pitchFamily="34" charset="0"/>
              </a:rPr>
              <a:t> </a:t>
            </a:r>
            <a:r>
              <a:rPr lang="en-US" altLang="en-JO" sz="3200" dirty="0" err="1">
                <a:latin typeface="Arial" panose="020B0604020202020204" pitchFamily="34" charset="0"/>
              </a:rPr>
              <a:t>Bacteraemia</a:t>
            </a:r>
            <a:endParaRPr lang="en-US" altLang="en-JO" sz="3200" dirty="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lang="en-US" altLang="en-JO" sz="32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1AD45-9717-2015-1521-31A1AB7011A1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1661B1D4-AA06-6723-4390-41B5D0E50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Gram-positive diplococci (in pairs)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Encapsulated ovoid or lanceolate coccus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Non-motile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Fastidious (enriched media)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Blood or chocolate agar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5-10 %   CO2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Alpha </a:t>
            </a:r>
            <a:r>
              <a:rPr lang="en-US" sz="2800" dirty="0" err="1"/>
              <a:t>haemolysis</a:t>
            </a:r>
            <a:r>
              <a:rPr lang="en-US" sz="2800" dirty="0"/>
              <a:t> + draughtsman appearance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Some strains are mucoid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Soluble in bile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Optochin sensitive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A73B8E-19AE-6577-CD08-6C57A8773C49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>
            <a:extLst>
              <a:ext uri="{FF2B5EF4-FFF2-40B4-BE49-F238E27FC236}">
                <a16:creationId xmlns:a16="http://schemas.microsoft.com/office/drawing/2014/main" id="{08354E81-6245-951D-D102-CD048DD0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"/>
            <a:ext cx="5026025" cy="3765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2">
            <a:extLst>
              <a:ext uri="{FF2B5EF4-FFF2-40B4-BE49-F238E27FC236}">
                <a16:creationId xmlns:a16="http://schemas.microsoft.com/office/drawing/2014/main" id="{947AD402-C1C4-4D0F-554D-1DAFB85C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30550"/>
            <a:ext cx="4873625" cy="36512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FFDF441C-33DF-0253-48F1-77149069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68338"/>
            <a:ext cx="3352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JO" sz="2800" b="1" i="1">
                <a:solidFill>
                  <a:srgbClr val="000099"/>
                </a:solidFill>
                <a:latin typeface="Arial" panose="020B0604020202020204" pitchFamily="34" charset="0"/>
              </a:rPr>
              <a:t>S. pneumoniae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JO" sz="2800" b="1" i="1">
                <a:latin typeface="Arial" panose="020B0604020202020204" pitchFamily="34" charset="0"/>
              </a:rPr>
              <a:t> </a:t>
            </a:r>
            <a:r>
              <a:rPr lang="en-US" altLang="en-JO" sz="2800">
                <a:latin typeface="Arial" panose="020B0604020202020204" pitchFamily="34" charset="0"/>
              </a:rPr>
              <a:t>Diplococcus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">
            <a:extLst>
              <a:ext uri="{FF2B5EF4-FFF2-40B4-BE49-F238E27FC236}">
                <a16:creationId xmlns:a16="http://schemas.microsoft.com/office/drawing/2014/main" id="{AAB192BD-BF48-2533-78F8-6CDC8CAD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741363"/>
            <a:ext cx="8537575" cy="53721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282CEF74-D6DC-425A-EA15-2D24AC8A0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76200"/>
            <a:ext cx="8537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JO" sz="3200" b="1" i="1">
                <a:solidFill>
                  <a:srgbClr val="000099"/>
                </a:solidFill>
                <a:latin typeface="Arial" panose="020B0604020202020204" pitchFamily="34" charset="0"/>
              </a:rPr>
              <a:t>S. pneumoniae</a:t>
            </a:r>
            <a:r>
              <a:rPr lang="en-US" altLang="en-JO" sz="3200" b="1">
                <a:solidFill>
                  <a:srgbClr val="000099"/>
                </a:solidFill>
                <a:latin typeface="Arial" panose="020B0604020202020204" pitchFamily="34" charset="0"/>
              </a:rPr>
              <a:t>:</a:t>
            </a:r>
            <a:r>
              <a:rPr lang="en-US" altLang="en-JO" sz="2800" b="1">
                <a:solidFill>
                  <a:srgbClr val="000099"/>
                </a:solidFill>
                <a:latin typeface="Arial" panose="020B0604020202020204" pitchFamily="34" charset="0"/>
              </a:rPr>
              <a:t> lancet-shaped diplococcus</a:t>
            </a:r>
            <a:r>
              <a:rPr lang="en-US" altLang="en-JO" sz="28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6743BB3-A6BE-19A8-A472-D927C889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9067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B205CF"/>
                </a:solidFill>
                <a:latin typeface="+mn-lt"/>
              </a:rPr>
              <a:t>What is the importance of studying respiratory infections?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4270531A-51E0-0D7F-BD1D-2B8C7B78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The respiratory system is the most commonly infected system because it is the  major portal of entry for infectious organisms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2400" dirty="0">
              <a:latin typeface="+mj-lt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Respiratory infections  are seen more than any other type of infection.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77A0E-A882-FAE6-803C-540855826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JO" sz="2800" b="1">
                <a:latin typeface="Calibri" panose="020F0502020204030204" pitchFamily="34" charset="0"/>
              </a:rPr>
              <a:t>Introduction to Respiratory Infections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57B60C6E-8185-59B3-1243-250076A9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692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982A8200-12E0-6D82-43CE-FA163588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5663"/>
            <a:ext cx="7772400" cy="51466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>
            <a:extLst>
              <a:ext uri="{FF2B5EF4-FFF2-40B4-BE49-F238E27FC236}">
                <a16:creationId xmlns:a16="http://schemas.microsoft.com/office/drawing/2014/main" id="{9630E143-709F-D2EC-E6F3-F2FF37A67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54138"/>
            <a:ext cx="37338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JO" sz="2800" b="1">
                <a:solidFill>
                  <a:schemeClr val="bg1"/>
                </a:solidFill>
                <a:latin typeface="Arial" panose="020B0604020202020204" pitchFamily="34" charset="0"/>
              </a:rPr>
              <a:t>Optochin Sensitivity</a:t>
            </a:r>
          </a:p>
          <a:p>
            <a:pPr algn="ctr">
              <a:spcBef>
                <a:spcPct val="50000"/>
              </a:spcBef>
            </a:pPr>
            <a:r>
              <a:rPr lang="en-US" altLang="en-JO" sz="2800" b="1">
                <a:solidFill>
                  <a:schemeClr val="bg1"/>
                </a:solidFill>
                <a:latin typeface="Arial" panose="020B0604020202020204" pitchFamily="34" charset="0"/>
              </a:rPr>
              <a:t>Taxo P</a:t>
            </a:r>
            <a:endParaRPr lang="en-US" altLang="en-JO"/>
          </a:p>
        </p:txBody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0B560A71-7234-FE18-9413-6D962E48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274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JO" sz="2800" b="1" i="1">
                <a:solidFill>
                  <a:schemeClr val="bg1"/>
                </a:solidFill>
                <a:latin typeface="Arial" panose="020B0604020202020204" pitchFamily="34" charset="0"/>
              </a:rPr>
              <a:t>Streptococcus pneumoniae</a:t>
            </a:r>
            <a:endParaRPr lang="en-US" altLang="en-JO" i="1"/>
          </a:p>
        </p:txBody>
      </p:sp>
    </p:spTree>
    <p:extLst>
      <p:ext uri="{BB962C8B-B14F-4D97-AF65-F5344CB8AC3E}">
        <p14:creationId xmlns:p14="http://schemas.microsoft.com/office/powerpoint/2010/main" val="1057858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D127A088-8C91-721E-CAB1-7C3284607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Virulence factors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Capsular polysaccharide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major factor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84 serotypes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Both antigenic and type specific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Antiphagocytic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Serotype 3 , 7  are most virulent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90% of cases of bacteraemic pneumococcal pneumonia and meningitis are caused by 23 serotypes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Quellung reaction , india ink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Pneumolysin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Membrane damaging toxin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14D38-C22A-1FDD-7F92-FAE5669977A7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pneumoniae-Pathogenesis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C29C48A9-6DA6-E733-11B6-437C96D34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30511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Carrier  rate </a:t>
            </a:r>
          </a:p>
          <a:p>
            <a:pPr lvl="1" eaLnBrk="1" hangingPunct="1">
              <a:defRPr/>
            </a:pPr>
            <a:r>
              <a:rPr lang="en-US"/>
              <a:t>Oropharyngeal  flora of  5 – 70% of  the</a:t>
            </a:r>
          </a:p>
          <a:p>
            <a:pPr lvl="1" eaLnBrk="1" hangingPunct="1">
              <a:buFontTx/>
              <a:buNone/>
              <a:defRPr/>
            </a:pPr>
            <a:r>
              <a:rPr lang="en-US"/>
              <a:t> population</a:t>
            </a:r>
          </a:p>
          <a:p>
            <a:pPr lvl="1" eaLnBrk="1" hangingPunct="1">
              <a:buFontTx/>
              <a:buNone/>
              <a:defRPr/>
            </a:pPr>
            <a:endParaRPr lang="en-US"/>
          </a:p>
          <a:p>
            <a:pPr lvl="1" eaLnBrk="1" hangingPunct="1">
              <a:defRPr/>
            </a:pPr>
            <a:r>
              <a:rPr lang="en-US"/>
              <a:t>Significance in respiratory infection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286779-1380-6B2B-11F8-C8D4D3510D9E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pneumoniae-Pathogenesis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D714076-5F8C-1E9A-5EB7-FB17E7DB3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Respiratory tract infections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Lobar pneumonia ( commonest cause of CAP 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Empyema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Otitis media (6 months – 3 </a:t>
            </a:r>
            <a:r>
              <a:rPr lang="en-US" sz="2400" dirty="0" err="1"/>
              <a:t>yrs</a:t>
            </a:r>
            <a:r>
              <a:rPr lang="en-US" sz="2400" dirty="0"/>
              <a:t> 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Mastoiditis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Sinusitis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Acute exacerbation of chronic bronchitis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Meningitis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Conjunctivitis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Peritonitis  ( primary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Bacteraemia</a:t>
            </a:r>
            <a:r>
              <a:rPr lang="en-US" sz="2800" dirty="0"/>
              <a:t>  ( 15 % of pneumonia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septicaemia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479AC5-8979-67A6-78FB-8968C38869A7}"/>
              </a:ext>
            </a:extLst>
          </p:cNvPr>
          <p:cNvGrpSpPr/>
          <p:nvPr/>
        </p:nvGrpSpPr>
        <p:grpSpPr>
          <a:xfrm>
            <a:off x="634485" y="4110675"/>
            <a:ext cx="3187800" cy="2609280"/>
            <a:chOff x="634485" y="4110675"/>
            <a:chExt cx="3187800" cy="260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C1BC4B-2065-4E09-95A0-6CFEFAB5628E}"/>
                    </a:ext>
                  </a:extLst>
                </p14:cNvPr>
                <p14:cNvContentPartPr/>
                <p14:nvPr/>
              </p14:nvContentPartPr>
              <p14:xfrm>
                <a:off x="854445" y="4110675"/>
                <a:ext cx="2893320" cy="2548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C1BC4B-2065-4E09-95A0-6CFEFAB562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5805" y="4101675"/>
                  <a:ext cx="2910960" cy="25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DCE25F-8270-F55F-900C-1D2ED98FF781}"/>
                    </a:ext>
                  </a:extLst>
                </p14:cNvPr>
                <p14:cNvContentPartPr/>
                <p14:nvPr/>
              </p14:nvContentPartPr>
              <p14:xfrm>
                <a:off x="634485" y="4259715"/>
                <a:ext cx="3187800" cy="2460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DCE25F-8270-F55F-900C-1D2ED98FF7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5485" y="4251075"/>
                  <a:ext cx="3205440" cy="2477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236FA0A-FC97-7CE7-CB58-32CAFEFE50D0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pneumoniae-Disease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3F21F965-EAB4-F4B1-23F3-66A19F503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Lobar pneumonia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Sudden onset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Fever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rigor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Cough , rusty sputum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Pleural pain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Signs of lobar consolidation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Polymorphonuclear  </a:t>
            </a:r>
            <a:r>
              <a:rPr lang="en-US" dirty="0" err="1"/>
              <a:t>leucocytosis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Empyema , pericarditis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FEAB01-C87D-28A3-7AE9-61F7DF23062D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pneumoniae-Clinical Feature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89BA64A7-E1BF-676A-D204-B9D299B1B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Specimen</a:t>
            </a:r>
          </a:p>
          <a:p>
            <a:pPr lvl="1" eaLnBrk="1" hangingPunct="1">
              <a:defRPr/>
            </a:pPr>
            <a:r>
              <a:rPr lang="en-US"/>
              <a:t>Sputum</a:t>
            </a:r>
          </a:p>
          <a:p>
            <a:pPr lvl="1" eaLnBrk="1" hangingPunct="1">
              <a:defRPr/>
            </a:pPr>
            <a:r>
              <a:rPr lang="en-US"/>
              <a:t>CSF</a:t>
            </a:r>
          </a:p>
          <a:p>
            <a:pPr lvl="1" eaLnBrk="1" hangingPunct="1">
              <a:defRPr/>
            </a:pPr>
            <a:r>
              <a:rPr lang="en-US"/>
              <a:t>Swabs</a:t>
            </a:r>
          </a:p>
          <a:p>
            <a:pPr lvl="1" eaLnBrk="1" hangingPunct="1">
              <a:defRPr/>
            </a:pPr>
            <a:r>
              <a:rPr lang="en-US"/>
              <a:t>Pus</a:t>
            </a:r>
          </a:p>
          <a:p>
            <a:pPr lvl="1" eaLnBrk="1" hangingPunct="1">
              <a:defRPr/>
            </a:pPr>
            <a:r>
              <a:rPr lang="en-US"/>
              <a:t>Blood  culture</a:t>
            </a:r>
          </a:p>
          <a:p>
            <a:pPr lvl="1" eaLnBrk="1" hangingPunct="1">
              <a:defRPr/>
            </a:pPr>
            <a:r>
              <a:rPr lang="en-US"/>
              <a:t>Aspirate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DCFC0F-FF3F-774A-FE04-94D03C840C00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pneumoniae-Laboratory Diagnosis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E9C68B3E-1EB8-2886-3568-F531ABB6E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Microscopy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Gram stained smear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Gram-positive diplococci + pus cells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culture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Blood agar , chocolate agar + 10 % CO2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identification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err="1"/>
              <a:t>Alph-haemolytic</a:t>
            </a:r>
            <a:r>
              <a:rPr lang="en-US" dirty="0"/>
              <a:t>  colonies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Optochin sensitive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Bile soluble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238773-5EA4-D309-885D-82D25FD18DF1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pneumoniae-Laboratory Diagnosis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BFF31D8D-22F8-EB1A-AE7E-2E3E103DA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/>
              <a:t>Meningitis</a:t>
            </a:r>
          </a:p>
          <a:p>
            <a:pPr lvl="1" eaLnBrk="1" hangingPunct="1">
              <a:defRPr/>
            </a:pPr>
            <a:r>
              <a:rPr lang="en-GB" sz="2400" dirty="0"/>
              <a:t>Parenteral  ceftriaxone + vancomycin</a:t>
            </a:r>
          </a:p>
          <a:p>
            <a:pPr lvl="1" eaLnBrk="1" hangingPunct="1"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800" dirty="0"/>
              <a:t>pneumonia</a:t>
            </a:r>
          </a:p>
          <a:p>
            <a:pPr lvl="1" eaLnBrk="1" hangingPunct="1">
              <a:defRPr/>
            </a:pPr>
            <a:r>
              <a:rPr lang="en-GB" sz="2400" dirty="0"/>
              <a:t>Outpatients </a:t>
            </a:r>
          </a:p>
          <a:p>
            <a:pPr lvl="2" eaLnBrk="1" hangingPunct="1">
              <a:defRPr/>
            </a:pPr>
            <a:r>
              <a:rPr lang="en-GB" sz="2000" dirty="0"/>
              <a:t>Erythromycin</a:t>
            </a:r>
          </a:p>
          <a:p>
            <a:pPr lvl="2" eaLnBrk="1" hangingPunct="1">
              <a:defRPr/>
            </a:pPr>
            <a:r>
              <a:rPr lang="en-GB" sz="2000" dirty="0" err="1"/>
              <a:t>Amoxacillin</a:t>
            </a:r>
            <a:r>
              <a:rPr lang="en-GB" sz="2000" dirty="0"/>
              <a:t> – clavulanic acid</a:t>
            </a:r>
          </a:p>
          <a:p>
            <a:pPr lvl="2" eaLnBrk="1" hangingPunct="1">
              <a:defRPr/>
            </a:pPr>
            <a:r>
              <a:rPr lang="en-GB" sz="2000" dirty="0"/>
              <a:t>Cefuroxime or ceftriaxone (IV) + oral </a:t>
            </a:r>
            <a:r>
              <a:rPr lang="en-GB" sz="2000" i="1" dirty="0"/>
              <a:t>b- lactam</a:t>
            </a:r>
          </a:p>
          <a:p>
            <a:pPr lvl="1" eaLnBrk="1" hangingPunct="1">
              <a:defRPr/>
            </a:pPr>
            <a:r>
              <a:rPr lang="en-GB" sz="2400" dirty="0"/>
              <a:t>Inpatients </a:t>
            </a:r>
          </a:p>
          <a:p>
            <a:pPr lvl="2" eaLnBrk="1" hangingPunct="1">
              <a:defRPr/>
            </a:pPr>
            <a:r>
              <a:rPr lang="en-GB" sz="2000" dirty="0"/>
              <a:t>Parenteral cefuroxime or ceftriaxone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B1587-683C-904F-8570-E655BCD1A620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JO" sz="2800" b="1" i="1" dirty="0">
                <a:latin typeface="Arial" panose="020B0604020202020204" pitchFamily="34" charset="0"/>
              </a:rPr>
              <a:t>Streptococcus pneumoniae-Treatment</a:t>
            </a:r>
            <a:endParaRPr lang="en-US" altLang="en-JO" sz="20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6313ABD-CC99-B809-468A-719E1339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90600"/>
            <a:ext cx="6172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B205CF"/>
                </a:solidFill>
                <a:latin typeface="Times New Roman" pitchFamily="18" charset="0"/>
              </a:rPr>
              <a:t>The respiratory system is divided into </a:t>
            </a: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EE898101-ED66-9231-7CB9-DFAF1CA6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JO" sz="2800" b="1">
                <a:latin typeface="Calibri" panose="020F0502020204030204" pitchFamily="34" charset="0"/>
              </a:rPr>
              <a:t>Introduction to Respiratory Infections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B408FF-C619-5BA8-D1F1-BA665D04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530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buFont typeface="Arial" panose="020B0604020202020204" pitchFamily="34" charset="0"/>
              <a:buChar char="•"/>
            </a:pPr>
            <a:r>
              <a:rPr lang="en-US" altLang="en-JO" sz="2000">
                <a:latin typeface="Calibri" panose="020F0502020204030204" pitchFamily="34" charset="0"/>
              </a:rPr>
              <a:t> Infections are more dangerous</a:t>
            </a:r>
          </a:p>
          <a:p>
            <a:pPr marL="0" lvl="1" eaLnBrk="1" hangingPunct="1">
              <a:buFont typeface="Arial" panose="020B0604020202020204" pitchFamily="34" charset="0"/>
              <a:buChar char="•"/>
            </a:pPr>
            <a:r>
              <a:rPr lang="en-US" altLang="en-JO" sz="2000">
                <a:latin typeface="Calibri" panose="020F0502020204030204" pitchFamily="34" charset="0"/>
              </a:rPr>
              <a:t> Can be very difficult to treat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7F7B4880-C369-B8B8-2B9A-E4A2AD49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619375"/>
            <a:ext cx="41624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CA7699-0465-0B4D-C971-8906E88D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2514600"/>
            <a:ext cx="262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JO" sz="2000" b="1">
                <a:solidFill>
                  <a:srgbClr val="0070C0"/>
                </a:solidFill>
                <a:latin typeface="Calibri" panose="020F0502020204030204" pitchFamily="34" charset="0"/>
              </a:rPr>
              <a:t>Upper respiratory tract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15B39C-5C73-835A-F0F4-F40FF7603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4278313"/>
            <a:ext cx="262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JO" sz="2000" b="1">
                <a:solidFill>
                  <a:srgbClr val="FF0000"/>
                </a:solidFill>
                <a:latin typeface="Calibri" panose="020F0502020204030204" pitchFamily="34" charset="0"/>
              </a:rPr>
              <a:t>Lower respiratory tract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A23EC1-E122-89DA-0557-15D68577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78175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buFont typeface="Wingdings" pitchFamily="2" charset="2"/>
              <a:buChar char="ü"/>
            </a:pPr>
            <a:r>
              <a:rPr lang="en-US" altLang="en-JO" sz="2000">
                <a:latin typeface="Calibri" panose="020F0502020204030204" pitchFamily="34" charset="0"/>
              </a:rPr>
              <a:t> Infections are fairly common</a:t>
            </a:r>
          </a:p>
          <a:p>
            <a:pPr marL="0" lvl="1" eaLnBrk="1" hangingPunct="1">
              <a:buFont typeface="Wingdings" pitchFamily="2" charset="2"/>
              <a:buChar char="ü"/>
            </a:pPr>
            <a:r>
              <a:rPr lang="en-US" altLang="en-JO" sz="2000">
                <a:latin typeface="Calibri" panose="020F0502020204030204" pitchFamily="34" charset="0"/>
              </a:rPr>
              <a:t>Usually nothing more than an irritation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>
            <a:extLst>
              <a:ext uri="{FF2B5EF4-FFF2-40B4-BE49-F238E27FC236}">
                <a16:creationId xmlns:a16="http://schemas.microsoft.com/office/drawing/2014/main" id="{D2617E99-D5AC-D480-7AAC-2A22176C7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35353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200" b="1" dirty="0"/>
              <a:t>The respiratory system has significant defense mechanisms including</a:t>
            </a:r>
            <a:r>
              <a:rPr lang="en-US" sz="2200" dirty="0"/>
              <a:t>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B205CF"/>
                </a:solidFill>
              </a:rPr>
              <a:t>The upper respiratory tract has</a:t>
            </a:r>
            <a:r>
              <a:rPr lang="en-US" sz="2000" b="1" dirty="0"/>
              <a:t>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 err="1"/>
              <a:t>Mucociliary</a:t>
            </a:r>
            <a:r>
              <a:rPr lang="en-US" sz="2000" dirty="0"/>
              <a:t> escalator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/>
              <a:t>Coughing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B205CF"/>
                </a:solidFill>
              </a:rPr>
              <a:t>2.  The lower respiratory tract has</a:t>
            </a:r>
            <a:r>
              <a:rPr lang="en-US" sz="2000" b="1" dirty="0"/>
              <a:t>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/>
              <a:t>Alveolar macrophages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09CFDBAC-642A-C01E-CB96-F50202ECA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89916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JO" sz="2800" b="1">
                <a:latin typeface="Calibri" panose="020F0502020204030204" pitchFamily="34" charset="0"/>
              </a:rPr>
              <a:t>Introduction to Respiratory Infections</a:t>
            </a: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611B48CD-B7FC-20EA-1982-3D71191E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576763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4B81A8DB-7E4E-6D57-2E2D-929DD8B22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990600"/>
            <a:ext cx="37131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id="{4AD9FDD5-AD7C-1A47-BA4B-1A785266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066800"/>
            <a:ext cx="21669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3BC77643-635C-9690-86E6-E1B4B818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1752600"/>
            <a:ext cx="217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>
            <a:extLst>
              <a:ext uri="{FF2B5EF4-FFF2-40B4-BE49-F238E27FC236}">
                <a16:creationId xmlns:a16="http://schemas.microsoft.com/office/drawing/2014/main" id="{524A715B-A668-F736-CA0E-D899E7BD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438400"/>
            <a:ext cx="21780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>
            <a:extLst>
              <a:ext uri="{FF2B5EF4-FFF2-40B4-BE49-F238E27FC236}">
                <a16:creationId xmlns:a16="http://schemas.microsoft.com/office/drawing/2014/main" id="{CA872B19-27AD-62C8-8F13-602D1C08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3276600"/>
            <a:ext cx="21780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>
            <a:extLst>
              <a:ext uri="{FF2B5EF4-FFF2-40B4-BE49-F238E27FC236}">
                <a16:creationId xmlns:a16="http://schemas.microsoft.com/office/drawing/2014/main" id="{5E38CFFF-793C-94A4-2109-BF51C5AD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191000"/>
            <a:ext cx="21780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>
            <a:extLst>
              <a:ext uri="{FF2B5EF4-FFF2-40B4-BE49-F238E27FC236}">
                <a16:creationId xmlns:a16="http://schemas.microsoft.com/office/drawing/2014/main" id="{9FA02F28-3EE0-8503-0BFC-FBA5435E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800600"/>
            <a:ext cx="21780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>
            <a:extLst>
              <a:ext uri="{FF2B5EF4-FFF2-40B4-BE49-F238E27FC236}">
                <a16:creationId xmlns:a16="http://schemas.microsoft.com/office/drawing/2014/main" id="{8D09C3EB-173F-EDB5-A71B-F42B67B9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336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>
            <a:extLst>
              <a:ext uri="{FF2B5EF4-FFF2-40B4-BE49-F238E27FC236}">
                <a16:creationId xmlns:a16="http://schemas.microsoft.com/office/drawing/2014/main" id="{89F4CFFC-5ED4-AA65-5867-C000C12E1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171825"/>
            <a:ext cx="25971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87C885E-2EB1-D6EE-E657-215F9331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23875"/>
          </a:xfrm>
          <a:solidFill>
            <a:srgbClr val="FFC0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ea typeface="+mn-ea"/>
                <a:cs typeface="Arial" pitchFamily="34" charset="0"/>
              </a:rPr>
              <a:t>Infections of the Respiratory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DD6B4-F846-9564-E0BC-244BF2E11932}"/>
              </a:ext>
            </a:extLst>
          </p:cNvPr>
          <p:cNvSpPr txBox="1"/>
          <p:nvPr/>
        </p:nvSpPr>
        <p:spPr>
          <a:xfrm>
            <a:off x="931863" y="4992688"/>
            <a:ext cx="1658937" cy="64611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Tuberculosis</a:t>
            </a:r>
          </a:p>
          <a:p>
            <a:pPr>
              <a:defRPr/>
            </a:pPr>
            <a:r>
              <a:rPr lang="en-US" i="1" dirty="0">
                <a:latin typeface="+mj-lt"/>
              </a:rPr>
              <a:t>M. tuberculosis</a:t>
            </a:r>
            <a:endParaRPr lang="ar-JO" i="1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8EDEB7-BFA2-9DA2-31F5-1F0A2C88E523}"/>
              </a:ext>
            </a:extLst>
          </p:cNvPr>
          <p:cNvCxnSpPr/>
          <p:nvPr/>
        </p:nvCxnSpPr>
        <p:spPr>
          <a:xfrm flipV="1">
            <a:off x="2590800" y="4876800"/>
            <a:ext cx="12954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A83EC-525F-16E3-CBB8-6FB6D0420DC8}"/>
              </a:ext>
            </a:extLst>
          </p:cNvPr>
          <p:cNvSpPr/>
          <p:nvPr/>
        </p:nvSpPr>
        <p:spPr>
          <a:xfrm>
            <a:off x="762000" y="4876800"/>
            <a:ext cx="1905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1DA937-D50F-3298-E32B-27C7B4DEAAAA}"/>
              </a:ext>
            </a:extLst>
          </p:cNvPr>
          <p:cNvSpPr/>
          <p:nvPr/>
        </p:nvSpPr>
        <p:spPr>
          <a:xfrm>
            <a:off x="1828800" y="35814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D506B3-9A1F-2A78-FADA-709893A174E1}"/>
              </a:ext>
            </a:extLst>
          </p:cNvPr>
          <p:cNvSpPr/>
          <p:nvPr/>
        </p:nvSpPr>
        <p:spPr>
          <a:xfrm>
            <a:off x="381000" y="3733800"/>
            <a:ext cx="121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51CB62-D762-15DE-874E-5671B47E01CD}"/>
              </a:ext>
            </a:extLst>
          </p:cNvPr>
          <p:cNvSpPr/>
          <p:nvPr/>
        </p:nvSpPr>
        <p:spPr>
          <a:xfrm>
            <a:off x="7162800" y="19812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451CD5-F321-7698-9140-FD3DBC6D90F2}"/>
              </a:ext>
            </a:extLst>
          </p:cNvPr>
          <p:cNvSpPr/>
          <p:nvPr/>
        </p:nvSpPr>
        <p:spPr>
          <a:xfrm>
            <a:off x="6324600" y="3200400"/>
            <a:ext cx="22860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31BD2F97-3BCD-AC4C-6C84-8E8D7C534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6775"/>
            <a:ext cx="324802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99AB878A-5C39-6B0F-A95D-46E2C82C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2004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FE6F19-DB90-0B99-B5A4-90148E7A2AAD}"/>
              </a:ext>
            </a:extLst>
          </p:cNvPr>
          <p:cNvSpPr txBox="1">
            <a:spLocks/>
          </p:cNvSpPr>
          <p:nvPr/>
        </p:nvSpPr>
        <p:spPr bwMode="auto">
          <a:xfrm>
            <a:off x="457200" y="76200"/>
            <a:ext cx="8229600" cy="523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n-lt"/>
              </a:rPr>
              <a:t>Bacterial vs. viral infections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35B66-AFC3-B58F-D422-BB6624B842D9}"/>
              </a:ext>
            </a:extLst>
          </p:cNvPr>
          <p:cNvSpPr txBox="1"/>
          <p:nvPr/>
        </p:nvSpPr>
        <p:spPr>
          <a:xfrm>
            <a:off x="6288088" y="5456238"/>
            <a:ext cx="1484312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Rhinitis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Conjunctivitis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Cough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Diarrhea</a:t>
            </a:r>
          </a:p>
          <a:p>
            <a:pPr>
              <a:defRPr/>
            </a:pPr>
            <a:endParaRPr lang="en-US" b="1" dirty="0">
              <a:latin typeface="+mn-lt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8BA51-E9CB-221D-1C48-5E42566BA9FC}"/>
              </a:ext>
            </a:extLst>
          </p:cNvPr>
          <p:cNvSpPr txBox="1"/>
          <p:nvPr/>
        </p:nvSpPr>
        <p:spPr>
          <a:xfrm>
            <a:off x="1235075" y="5484813"/>
            <a:ext cx="3870325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Headache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Fever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Nausea, vomiting, and abdominal pain</a:t>
            </a: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Tender enlarged anterior cervical LN</a:t>
            </a:r>
          </a:p>
          <a:p>
            <a:pPr>
              <a:defRPr/>
            </a:pPr>
            <a:endParaRPr lang="en-US" b="1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`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1FAB959-4380-0662-61E2-38A4A71A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44" y="392584"/>
            <a:ext cx="8229600" cy="1143000"/>
          </a:xfrm>
        </p:spPr>
        <p:txBody>
          <a:bodyPr/>
          <a:lstStyle/>
          <a:p>
            <a:r>
              <a:rPr lang="en-US" altLang="en-JO" b="1" i="1" dirty="0"/>
              <a:t>Streptococcus pyogenes</a:t>
            </a:r>
            <a:br>
              <a:rPr lang="en-US" altLang="en-JO" b="1" i="1" dirty="0"/>
            </a:br>
            <a:r>
              <a:rPr lang="en-US" altLang="en-JO" sz="3600" b="1" dirty="0">
                <a:solidFill>
                  <a:srgbClr val="FF0000"/>
                </a:solidFill>
              </a:rPr>
              <a:t>Group A Hemolytic streptococci </a:t>
            </a:r>
            <a:endParaRPr lang="ar-JO" altLang="en-JO" sz="3600" dirty="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4F9C8BFE-83FC-A9A9-C466-6C6D11E3D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2057400"/>
            <a:ext cx="588168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C67F62-4EE0-3632-08EF-7F525632A07C}"/>
              </a:ext>
            </a:extLst>
          </p:cNvPr>
          <p:cNvSpPr/>
          <p:nvPr/>
        </p:nvSpPr>
        <p:spPr>
          <a:xfrm>
            <a:off x="-228600" y="5067300"/>
            <a:ext cx="5334000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800" b="1" u="sng" dirty="0">
                <a:solidFill>
                  <a:srgbClr val="000099"/>
                </a:solidFill>
                <a:latin typeface="+mn-lt"/>
              </a:rPr>
              <a:t>Morphology</a:t>
            </a:r>
            <a:endParaRPr lang="en-US" sz="2800" b="1" u="sng" dirty="0">
              <a:solidFill>
                <a:srgbClr val="000000"/>
              </a:solidFill>
              <a:latin typeface="+mn-lt"/>
            </a:endParaRPr>
          </a:p>
          <a:p>
            <a:pPr lvl="1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Gram-Positive Cocci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in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Pairs or Chains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C974203-13E4-D0E8-15E1-5E0F3D1AE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8392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000099"/>
                </a:solidFill>
                <a:latin typeface="+mn-lt"/>
              </a:rPr>
              <a:t>Physiology &amp; Metabolism</a:t>
            </a:r>
            <a:endParaRPr lang="en-US" b="1" u="sng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Facultative anaerobes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Fastidious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growth requirements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Catalase negative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(2H</a:t>
            </a:r>
            <a:r>
              <a:rPr lang="en-US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+mn-lt"/>
              </a:rPr>
              <a:t>2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---&gt; O</a:t>
            </a:r>
            <a:r>
              <a:rPr lang="en-US" baseline="-25000" dirty="0">
                <a:solidFill>
                  <a:srgbClr val="000000"/>
                </a:solidFill>
                <a:latin typeface="+mn-lt"/>
              </a:rPr>
              <a:t>2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+ 2H</a:t>
            </a:r>
            <a:r>
              <a:rPr lang="en-US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O) </a:t>
            </a:r>
          </a:p>
          <a:p>
            <a:pPr marL="342900" indent="-342900"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      Separation of streptococci from staphylococci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Oxidase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negative 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Beta hemolysis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on blood agar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FEB19-5836-AC2A-83EB-3F330283AF97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latin typeface="+mn-lt"/>
              </a:rPr>
              <a:t>Streptococcus pyogenes</a:t>
            </a:r>
            <a:endParaRPr lang="ar-JO" sz="2800" dirty="0">
              <a:latin typeface="+mn-lt"/>
            </a:endParaRP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A4ACC92-A99C-124D-AD54-381C6095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A0892814-CD66-D7BD-3217-92181694E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Beta-Hemolytic </a:t>
            </a:r>
            <a:r>
              <a:rPr lang="en-US" sz="2400" b="1">
                <a:solidFill>
                  <a:srgbClr val="FF0000"/>
                </a:solidFill>
                <a:latin typeface="+mn-lt"/>
                <a:cs typeface="Arial" charset="0"/>
              </a:rPr>
              <a:t>Streptococci in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Human Diseases</a:t>
            </a:r>
            <a:endParaRPr lang="en-US" sz="24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0FDAB-FB17-0A60-C75A-E91F8DEBC2AE}"/>
              </a:ext>
            </a:extLst>
          </p:cNvPr>
          <p:cNvSpPr/>
          <p:nvPr/>
        </p:nvSpPr>
        <p:spPr>
          <a:xfrm>
            <a:off x="76200" y="76200"/>
            <a:ext cx="8915400" cy="5238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latin typeface="+mn-lt"/>
              </a:rPr>
              <a:t>Streptococcus pyogenes</a:t>
            </a:r>
            <a:endParaRPr lang="ar-JO" sz="2800" dirty="0">
              <a:latin typeface="+mn-lt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CF67770-3AA7-CAEB-4550-724B9A34A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300288"/>
            <a:ext cx="60198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defRPr/>
            </a:pPr>
            <a:endParaRPr lang="en-US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lvl="2">
              <a:defRPr/>
            </a:pPr>
            <a:r>
              <a:rPr lang="en-US" sz="800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</a:p>
          <a:p>
            <a:pPr lvl="3">
              <a:defRPr/>
            </a:pPr>
            <a:r>
              <a:rPr lang="en-US" sz="2200" b="1" dirty="0">
                <a:solidFill>
                  <a:srgbClr val="000000"/>
                </a:solidFill>
                <a:latin typeface="+mn-lt"/>
                <a:cs typeface="Arial" charset="0"/>
              </a:rPr>
              <a:t>Non-</a:t>
            </a:r>
            <a:r>
              <a:rPr lang="en-US" sz="2200" b="1" dirty="0" err="1">
                <a:solidFill>
                  <a:srgbClr val="000000"/>
                </a:solidFill>
                <a:latin typeface="+mn-lt"/>
                <a:cs typeface="Arial" charset="0"/>
              </a:rPr>
              <a:t>Suppurative</a:t>
            </a:r>
            <a:r>
              <a:rPr lang="en-US" sz="2200" b="1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+mn-lt"/>
                <a:cs typeface="Arial" charset="0"/>
              </a:rPr>
              <a:t>Sequelae</a:t>
            </a:r>
            <a:r>
              <a:rPr lang="en-US" sz="2200" b="1" dirty="0">
                <a:solidFill>
                  <a:srgbClr val="000000"/>
                </a:solidFill>
                <a:latin typeface="+mn-lt"/>
                <a:cs typeface="Arial" charset="0"/>
              </a:rPr>
              <a:t>:</a:t>
            </a:r>
          </a:p>
          <a:p>
            <a:pPr lvl="3"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Arial" charset="0"/>
              </a:rPr>
              <a:t>  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Arial" charset="0"/>
              </a:rPr>
              <a:t>ARF</a:t>
            </a:r>
          </a:p>
          <a:p>
            <a:pPr lvl="3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charset="0"/>
              </a:rPr>
              <a:t> RHD</a:t>
            </a:r>
          </a:p>
          <a:p>
            <a:pPr lvl="3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charset="0"/>
              </a:rPr>
              <a:t> AG</a:t>
            </a: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91205FD9-C6A7-9478-D462-687561E33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6838"/>
            <a:ext cx="44958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defRPr/>
            </a:pPr>
            <a:r>
              <a:rPr lang="en-US" sz="2200" b="1" dirty="0" err="1">
                <a:solidFill>
                  <a:srgbClr val="000000"/>
                </a:solidFill>
                <a:latin typeface="+mn-lt"/>
                <a:cs typeface="Arial" charset="0"/>
              </a:rPr>
              <a:t>Suppurative</a:t>
            </a:r>
            <a:r>
              <a:rPr lang="en-US" sz="2200" b="1" dirty="0">
                <a:solidFill>
                  <a:srgbClr val="000000"/>
                </a:solidFill>
                <a:latin typeface="+mn-lt"/>
                <a:cs typeface="Arial" charset="0"/>
              </a:rPr>
              <a:t> Diseases:</a:t>
            </a:r>
          </a:p>
          <a:p>
            <a:pPr marL="0" lvl="3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+mn-lt"/>
                <a:cs typeface="Arial" charset="0"/>
              </a:rPr>
              <a:t>Pharyngitis and tonsilitis </a:t>
            </a:r>
          </a:p>
          <a:p>
            <a:pPr marL="0" lvl="3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charset="0"/>
              </a:rPr>
              <a:t> Scarlet Fever</a:t>
            </a:r>
          </a:p>
          <a:p>
            <a:pPr marL="0" lvl="3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charset="0"/>
              </a:rPr>
              <a:t> Cutaneous &amp; Soft Tissue Infections</a:t>
            </a:r>
          </a:p>
          <a:p>
            <a:pPr marL="0" lvl="3">
              <a:buFont typeface="Wingdings" pitchFamily="2" charset="2"/>
              <a:buChar char="q"/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Arial" charset="0"/>
              </a:rPr>
              <a:t> Systemic Disease</a:t>
            </a:r>
            <a:endParaRPr lang="ar-JO" sz="2200" dirty="0">
              <a:latin typeface="+mn-lt"/>
              <a:cs typeface="Arial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9032E45-8019-1C61-5744-1691159D6E53}"/>
              </a:ext>
            </a:extLst>
          </p:cNvPr>
          <p:cNvSpPr/>
          <p:nvPr/>
        </p:nvSpPr>
        <p:spPr>
          <a:xfrm rot="16200000">
            <a:off x="3962400" y="-762000"/>
            <a:ext cx="990600" cy="58674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A5E6C6-58A5-10B9-6E66-846818FA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4874"/>
            <a:ext cx="3429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9E8FC-DDDB-E075-EFE4-FFC827B8B50D}"/>
              </a:ext>
            </a:extLst>
          </p:cNvPr>
          <p:cNvSpPr txBox="1"/>
          <p:nvPr/>
        </p:nvSpPr>
        <p:spPr>
          <a:xfrm>
            <a:off x="5562600" y="4646434"/>
            <a:ext cx="297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u="sng" dirty="0">
                <a:solidFill>
                  <a:srgbClr val="FF0000"/>
                </a:solidFill>
              </a:rPr>
              <a:t>S</a:t>
            </a:r>
            <a:r>
              <a:rPr lang="en-JO" u="sng" dirty="0">
                <a:solidFill>
                  <a:srgbClr val="FF0000"/>
                </a:solidFill>
              </a:rPr>
              <a:t>ystemic TSS</a:t>
            </a:r>
            <a:endParaRPr lang="en-US" sz="1800" u="sng" dirty="0">
              <a:solidFill>
                <a:srgbClr val="FF0000"/>
              </a:solidFill>
              <a:latin typeface="+mj-lt"/>
              <a:cs typeface="+mn-cs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u="sng" dirty="0">
                <a:solidFill>
                  <a:srgbClr val="FF0000"/>
                </a:solidFill>
                <a:latin typeface="+mj-lt"/>
                <a:cs typeface="+mn-cs"/>
              </a:rPr>
              <a:t>Foodborne Disease</a:t>
            </a:r>
            <a:r>
              <a:rPr lang="en-US" u="sng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</a:p>
          <a:p>
            <a:endParaRPr lang="en-J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1261</Words>
  <Application>Microsoft Macintosh PowerPoint</Application>
  <PresentationFormat>On-screen Show (4:3)</PresentationFormat>
  <Paragraphs>291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Wingdings 3</vt:lpstr>
      <vt:lpstr>Verdana</vt:lpstr>
      <vt:lpstr>Office Theme</vt:lpstr>
      <vt:lpstr>PowerPoint Presentation</vt:lpstr>
      <vt:lpstr>What is the importance of studying respiratory infections?</vt:lpstr>
      <vt:lpstr>The respiratory system is divided into </vt:lpstr>
      <vt:lpstr>PowerPoint Presentation</vt:lpstr>
      <vt:lpstr>Infections of the Respiratory System</vt:lpstr>
      <vt:lpstr>PowerPoint Presentation</vt:lpstr>
      <vt:lpstr>Streptococcus pyogenes Group A Hemolytic streptococci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THIS IMPORTANT?</dc:title>
  <dc:creator>mohammad</dc:creator>
  <cp:lastModifiedBy>Amin Aqel</cp:lastModifiedBy>
  <cp:revision>377</cp:revision>
  <dcterms:created xsi:type="dcterms:W3CDTF">2015-09-13T17:30:35Z</dcterms:created>
  <dcterms:modified xsi:type="dcterms:W3CDTF">2023-10-08T17:02:46Z</dcterms:modified>
</cp:coreProperties>
</file>