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94EA-5D32-413D-862A-FAEA470A5B3E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2A91-87FB-44D2-A9F0-2FF1B036B5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94EA-5D32-413D-862A-FAEA470A5B3E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2A91-87FB-44D2-A9F0-2FF1B036B5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94EA-5D32-413D-862A-FAEA470A5B3E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2A91-87FB-44D2-A9F0-2FF1B036B5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94EA-5D32-413D-862A-FAEA470A5B3E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2A91-87FB-44D2-A9F0-2FF1B036B5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94EA-5D32-413D-862A-FAEA470A5B3E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2A91-87FB-44D2-A9F0-2FF1B036B5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94EA-5D32-413D-862A-FAEA470A5B3E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2A91-87FB-44D2-A9F0-2FF1B036B5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94EA-5D32-413D-862A-FAEA470A5B3E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2A91-87FB-44D2-A9F0-2FF1B036B5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94EA-5D32-413D-862A-FAEA470A5B3E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2A91-87FB-44D2-A9F0-2FF1B036B5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94EA-5D32-413D-862A-FAEA470A5B3E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2A91-87FB-44D2-A9F0-2FF1B036B5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94EA-5D32-413D-862A-FAEA470A5B3E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2A91-87FB-44D2-A9F0-2FF1B036B5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94EA-5D32-413D-862A-FAEA470A5B3E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2A91-87FB-44D2-A9F0-2FF1B036B5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B94EA-5D32-413D-862A-FAEA470A5B3E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22A91-87FB-44D2-A9F0-2FF1B036B5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62000" y="1600200"/>
            <a:ext cx="7772400" cy="1470025"/>
          </a:xfrm>
        </p:spPr>
        <p:txBody>
          <a:bodyPr/>
          <a:lstStyle/>
          <a:p>
            <a:r>
              <a:rPr lang="en-US" dirty="0" smtClean="0"/>
              <a:t>Recurrent vomiting in first month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581400"/>
            <a:ext cx="4347410" cy="295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609600" y="4800600"/>
            <a:ext cx="30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Done by :</a:t>
            </a:r>
          </a:p>
          <a:p>
            <a:r>
              <a:rPr lang="en-US" dirty="0" err="1" smtClean="0"/>
              <a:t>Hanin</a:t>
            </a:r>
            <a:r>
              <a:rPr lang="en-US" dirty="0" smtClean="0"/>
              <a:t> </a:t>
            </a:r>
            <a:r>
              <a:rPr lang="en-US" dirty="0" err="1" smtClean="0"/>
              <a:t>Amer</a:t>
            </a:r>
            <a:r>
              <a:rPr lang="en-US" dirty="0" smtClean="0"/>
              <a:t> Al-</a:t>
            </a:r>
            <a:r>
              <a:rPr lang="en-US" dirty="0" err="1" smtClean="0"/>
              <a:t>khatib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Adnan</a:t>
            </a:r>
            <a:r>
              <a:rPr lang="en-US" dirty="0" smtClean="0"/>
              <a:t> </a:t>
            </a:r>
            <a:r>
              <a:rPr lang="en-US" dirty="0" err="1" smtClean="0"/>
              <a:t>Kifayeh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Supervised by :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Abdallah</a:t>
            </a:r>
            <a:r>
              <a:rPr lang="en-US" dirty="0" smtClean="0"/>
              <a:t> </a:t>
            </a:r>
            <a:r>
              <a:rPr lang="en-US" dirty="0" err="1" smtClean="0"/>
              <a:t>alrawie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3400" y="2667000"/>
            <a:ext cx="8229600" cy="2667000"/>
          </a:xfrm>
        </p:spPr>
        <p:txBody>
          <a:bodyPr>
            <a:normAutofit/>
          </a:bodyPr>
          <a:lstStyle/>
          <a:p>
            <a:pPr algn="ctr"/>
            <a:r>
              <a:rPr lang="en-US" sz="9600" b="1" i="1" dirty="0" smtClean="0"/>
              <a:t>Thank you</a:t>
            </a:r>
            <a:endParaRPr lang="en-US" sz="96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1- Hypertrophic pyloric </a:t>
            </a:r>
            <a:r>
              <a:rPr lang="en-US" dirty="0" err="1" smtClean="0"/>
              <a:t>stenosis</a:t>
            </a:r>
            <a:r>
              <a:rPr lang="en-US" dirty="0" smtClean="0"/>
              <a:t> ( HPS)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371600"/>
            <a:ext cx="2809680" cy="233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ستطيل 5"/>
          <p:cNvSpPr/>
          <p:nvPr/>
        </p:nvSpPr>
        <p:spPr>
          <a:xfrm>
            <a:off x="533400" y="1371600"/>
            <a:ext cx="457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Clinical presentation : </a:t>
            </a:r>
          </a:p>
          <a:p>
            <a:endParaRPr lang="en-US" sz="2800" dirty="0" smtClean="0"/>
          </a:p>
          <a:p>
            <a:r>
              <a:rPr lang="en-US" sz="2400" dirty="0" smtClean="0"/>
              <a:t>1- </a:t>
            </a:r>
            <a:r>
              <a:rPr lang="en-US" sz="2400" dirty="0" smtClean="0">
                <a:solidFill>
                  <a:srgbClr val="FF0000"/>
                </a:solidFill>
              </a:rPr>
              <a:t>vomiting</a:t>
            </a:r>
            <a:r>
              <a:rPr lang="en-US" sz="2400" dirty="0" smtClean="0"/>
              <a:t> </a:t>
            </a:r>
            <a:r>
              <a:rPr lang="en-US" sz="2000" dirty="0" smtClean="0"/>
              <a:t>( progressive projectile </a:t>
            </a:r>
            <a:r>
              <a:rPr lang="en-US" sz="2000" dirty="0" err="1" smtClean="0"/>
              <a:t>nonbilious</a:t>
            </a:r>
            <a:r>
              <a:rPr lang="en-US" sz="2000" dirty="0" smtClean="0"/>
              <a:t> vomiting without signs of infection with immediate postprandial vomiting in an infant between two and six weeks of age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533400" y="38100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late</a:t>
            </a:r>
            <a:r>
              <a:rPr lang="en-US" sz="2000" dirty="0" smtClean="0"/>
              <a:t>r in the disease course tend to have more severe symptoms, including</a:t>
            </a:r>
            <a:r>
              <a:rPr lang="en-US" sz="2000" dirty="0" smtClean="0">
                <a:solidFill>
                  <a:srgbClr val="FF0000"/>
                </a:solidFill>
              </a:rPr>
              <a:t> marked weight loss and dehydration.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مستطيل 7"/>
          <p:cNvSpPr/>
          <p:nvPr/>
        </p:nvSpPr>
        <p:spPr>
          <a:xfrm>
            <a:off x="533400" y="47244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 and may be </a:t>
            </a:r>
            <a:r>
              <a:rPr lang="en-US" sz="2000" dirty="0" err="1" smtClean="0">
                <a:solidFill>
                  <a:srgbClr val="FF0000"/>
                </a:solidFill>
              </a:rPr>
              <a:t>larthargic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33400" y="5334000"/>
            <a:ext cx="8359020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Visible peristaltic waves</a:t>
            </a:r>
          </a:p>
          <a:p>
            <a:r>
              <a:rPr lang="en-US" sz="2000" dirty="0" smtClean="0"/>
              <a:t>● Palpation of the </a:t>
            </a:r>
            <a:r>
              <a:rPr lang="en-US" sz="2000" dirty="0" smtClean="0">
                <a:solidFill>
                  <a:srgbClr val="FF0000"/>
                </a:solidFill>
              </a:rPr>
              <a:t>"olive“ </a:t>
            </a:r>
            <a:r>
              <a:rPr lang="en-US" sz="2000" dirty="0" smtClean="0"/>
              <a:t>was palpable in 50 to 90 percent of infants with HPS.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&amp; </a:t>
            </a:r>
            <a:r>
              <a:rPr lang="en-US" dirty="0" err="1" smtClean="0"/>
              <a:t>mangement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Investigations</a:t>
            </a:r>
            <a:r>
              <a:rPr lang="en-US" dirty="0" smtClean="0"/>
              <a:t>: </a:t>
            </a:r>
          </a:p>
          <a:p>
            <a:r>
              <a:rPr lang="en-US" dirty="0" smtClean="0"/>
              <a:t> - US- The diagnostic criteria for pyloric </a:t>
            </a:r>
            <a:r>
              <a:rPr lang="en-US" dirty="0" err="1" smtClean="0"/>
              <a:t>stenosis</a:t>
            </a:r>
            <a:r>
              <a:rPr lang="en-US" dirty="0" smtClean="0"/>
              <a:t> are a muscle thickness </a:t>
            </a:r>
            <a:r>
              <a:rPr lang="en-US" dirty="0" err="1" smtClean="0"/>
              <a:t>ofhas</a:t>
            </a:r>
            <a:r>
              <a:rPr lang="en-US" dirty="0" smtClean="0"/>
              <a:t> become the standard technique for diagnosing HPS.≥4 mm and a pyloric length of ≥16 mm, diameter of the pylorus12mm .- If the US findings are equivocal, then an upper gastrointestinal series can be helpful in confirming the diagnosis (String Sign).</a:t>
            </a:r>
          </a:p>
          <a:p>
            <a:r>
              <a:rPr lang="en-US" sz="3800" dirty="0" smtClean="0">
                <a:solidFill>
                  <a:srgbClr val="FF0000"/>
                </a:solidFill>
              </a:rPr>
              <a:t>▪ Management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✓ Pre-op- </a:t>
            </a:r>
            <a:r>
              <a:rPr lang="en-US" dirty="0" smtClean="0"/>
              <a:t>NPO, IV fluids, avoid NG tube (exacerbate the electrolyte imbalance!)- Correction of metabolic alkalosis required for safe anesthesia. (</a:t>
            </a:r>
            <a:r>
              <a:rPr lang="en-US" dirty="0" err="1" smtClean="0"/>
              <a:t>hypokalemia→muscle</a:t>
            </a:r>
            <a:r>
              <a:rPr lang="en-US" dirty="0" smtClean="0"/>
              <a:t> weakness)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✓ Surgery:- </a:t>
            </a:r>
            <a:r>
              <a:rPr lang="en-US" dirty="0" err="1" smtClean="0"/>
              <a:t>Pyloromyotomy</a:t>
            </a:r>
            <a:r>
              <a:rPr lang="en-US" dirty="0" smtClean="0"/>
              <a:t> (Open or Laparoscopic) – </a:t>
            </a:r>
            <a:r>
              <a:rPr lang="en-US" dirty="0" err="1" smtClean="0"/>
              <a:t>Ramstdet</a:t>
            </a:r>
            <a:r>
              <a:rPr lang="en-US" dirty="0" smtClean="0"/>
              <a:t> surgery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57772" y="228600"/>
            <a:ext cx="558622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038600"/>
            <a:ext cx="3962400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4060609"/>
            <a:ext cx="3429000" cy="2797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04800"/>
            <a:ext cx="3352801" cy="357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 </a:t>
            </a:r>
            <a:r>
              <a:rPr lang="en-US" dirty="0" err="1" smtClean="0"/>
              <a:t>Malrotation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81000"/>
            <a:ext cx="261211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304800" y="1524000"/>
            <a:ext cx="5867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Intestinal </a:t>
            </a:r>
            <a:r>
              <a:rPr lang="en-US" dirty="0" err="1" smtClean="0">
                <a:solidFill>
                  <a:srgbClr val="FF0000"/>
                </a:solidFill>
              </a:rPr>
              <a:t>malrotation</a:t>
            </a:r>
            <a:r>
              <a:rPr lang="en-US" dirty="0" smtClean="0"/>
              <a:t>: arrest in the normal rotation of the gut in </a:t>
            </a:r>
            <a:r>
              <a:rPr lang="en-US" dirty="0" err="1" smtClean="0"/>
              <a:t>utero</a:t>
            </a:r>
            <a:r>
              <a:rPr lang="en-US" dirty="0" smtClean="0"/>
              <a:t>, resulting in an abnormal orientation of the bowel and mesentery within the abdominal cavity</a:t>
            </a:r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381000" y="2743200"/>
            <a:ext cx="6248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1/6000 live birth incidence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• </a:t>
            </a:r>
            <a:r>
              <a:rPr lang="en-US" dirty="0" smtClean="0"/>
              <a:t>90% present within first year of life (75% within </a:t>
            </a:r>
            <a:r>
              <a:rPr lang="en-US" dirty="0" smtClean="0"/>
              <a:t>1 month </a:t>
            </a:r>
          </a:p>
          <a:p>
            <a:r>
              <a:rPr lang="en-US" dirty="0" smtClean="0"/>
              <a:t>• </a:t>
            </a:r>
            <a:r>
              <a:rPr lang="en-US" dirty="0" smtClean="0"/>
              <a:t>Disease of abnormal rotation or non-rotation of </a:t>
            </a:r>
            <a:r>
              <a:rPr lang="en-US" dirty="0" smtClean="0"/>
              <a:t>intestines</a:t>
            </a:r>
          </a:p>
          <a:p>
            <a:r>
              <a:rPr lang="en-US" dirty="0" smtClean="0"/>
              <a:t>• </a:t>
            </a:r>
            <a:r>
              <a:rPr lang="en-US" dirty="0" smtClean="0"/>
              <a:t>Presentation varies but most severe type is with </a:t>
            </a:r>
            <a:r>
              <a:rPr lang="en-US" dirty="0" err="1" smtClean="0">
                <a:solidFill>
                  <a:srgbClr val="FF0000"/>
                </a:solidFill>
              </a:rPr>
              <a:t>midgut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volvulus</a:t>
            </a:r>
            <a:r>
              <a:rPr lang="en-US" dirty="0" smtClean="0"/>
              <a:t> which is due to twisting of the abnormally fixated small bowel around a narrow- based mesentery and </a:t>
            </a:r>
            <a:r>
              <a:rPr lang="en-US" dirty="0" smtClean="0"/>
              <a:t>SMA</a:t>
            </a:r>
          </a:p>
          <a:p>
            <a:r>
              <a:rPr lang="en-US" dirty="0" smtClean="0"/>
              <a:t>• </a:t>
            </a:r>
            <a:r>
              <a:rPr lang="en-US" dirty="0" smtClean="0">
                <a:solidFill>
                  <a:srgbClr val="FF0000"/>
                </a:solidFill>
              </a:rPr>
              <a:t>Bilious emesis in newborn is </a:t>
            </a:r>
            <a:r>
              <a:rPr lang="en-US" dirty="0" err="1" smtClean="0">
                <a:solidFill>
                  <a:srgbClr val="FF0000"/>
                </a:solidFill>
              </a:rPr>
              <a:t>malrotation</a:t>
            </a:r>
            <a:r>
              <a:rPr lang="en-US" dirty="0" smtClean="0">
                <a:solidFill>
                  <a:srgbClr val="FF0000"/>
                </a:solidFill>
              </a:rPr>
              <a:t> until proven </a:t>
            </a:r>
            <a:r>
              <a:rPr lang="en-US" dirty="0" smtClean="0">
                <a:solidFill>
                  <a:srgbClr val="FF0000"/>
                </a:solidFill>
              </a:rPr>
              <a:t>otherwise</a:t>
            </a:r>
          </a:p>
          <a:p>
            <a:r>
              <a:rPr lang="en-US" dirty="0" smtClean="0"/>
              <a:t>• </a:t>
            </a:r>
            <a:r>
              <a:rPr lang="en-US" dirty="0" smtClean="0"/>
              <a:t>UGI is diagnostic test of choice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OpenLadd’sProcedure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– RUQ transverse incision or midline </a:t>
            </a:r>
            <a:r>
              <a:rPr lang="en-US" dirty="0" err="1" smtClean="0"/>
              <a:t>laparotomy</a:t>
            </a:r>
            <a:r>
              <a:rPr lang="en-US" dirty="0" smtClean="0"/>
              <a:t>– Eviscerate intestinal contents– </a:t>
            </a:r>
            <a:r>
              <a:rPr lang="en-US" dirty="0" err="1" smtClean="0"/>
              <a:t>Detorse</a:t>
            </a:r>
            <a:r>
              <a:rPr lang="en-US" dirty="0" smtClean="0"/>
              <a:t> counter-clockwise if </a:t>
            </a:r>
            <a:r>
              <a:rPr lang="en-US" dirty="0" err="1" smtClean="0"/>
              <a:t>volvulus</a:t>
            </a:r>
            <a:r>
              <a:rPr lang="en-US" dirty="0" smtClean="0"/>
              <a:t> is present• </a:t>
            </a:r>
            <a:r>
              <a:rPr lang="en-US" dirty="0" err="1" smtClean="0"/>
              <a:t>Resect</a:t>
            </a:r>
            <a:r>
              <a:rPr lang="en-US" dirty="0" smtClean="0"/>
              <a:t> grossly necrotic bowel– Release Ladd’s </a:t>
            </a:r>
            <a:r>
              <a:rPr lang="en-US" dirty="0" err="1" smtClean="0"/>
              <a:t>cecal</a:t>
            </a:r>
            <a:r>
              <a:rPr lang="en-US" dirty="0" smtClean="0"/>
              <a:t> bands– Broaden the small intestine mesentery– Incidental appendectomy– Place small bowel on right and colon on </a:t>
            </a:r>
            <a:r>
              <a:rPr lang="en-US" dirty="0" err="1" smtClean="0"/>
              <a:t>lef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3-GERD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5791200"/>
          </a:xfrm>
        </p:spPr>
        <p:txBody>
          <a:bodyPr>
            <a:normAutofit fontScale="55000" lnSpcReduction="20000"/>
          </a:bodyPr>
          <a:lstStyle/>
          <a:p>
            <a:r>
              <a:rPr lang="en-US" sz="6200" dirty="0" smtClean="0"/>
              <a:t>Etiology</a:t>
            </a:r>
            <a:r>
              <a:rPr lang="en-US" dirty="0" smtClean="0"/>
              <a:t>: </a:t>
            </a:r>
          </a:p>
          <a:p>
            <a:r>
              <a:rPr lang="en-US" dirty="0" smtClean="0"/>
              <a:t>persistent lower esophageal sphincter insufficiency.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 Clinical features :</a:t>
            </a:r>
          </a:p>
          <a:p>
            <a:r>
              <a:rPr lang="en-US" dirty="0" smtClean="0"/>
              <a:t>Poor appetite</a:t>
            </a:r>
          </a:p>
          <a:p>
            <a:r>
              <a:rPr lang="en-US" dirty="0" smtClean="0"/>
              <a:t> refusal to feed</a:t>
            </a:r>
          </a:p>
          <a:p>
            <a:r>
              <a:rPr lang="en-US" dirty="0" smtClean="0"/>
              <a:t>weight loss</a:t>
            </a:r>
          </a:p>
          <a:p>
            <a:r>
              <a:rPr lang="en-US" dirty="0" smtClean="0"/>
              <a:t>Failure to thrive</a:t>
            </a:r>
          </a:p>
          <a:p>
            <a:r>
              <a:rPr lang="en-US" dirty="0" smtClean="0"/>
              <a:t>Crying and irritability</a:t>
            </a:r>
          </a:p>
          <a:p>
            <a:r>
              <a:rPr lang="en-US" dirty="0" smtClean="0"/>
              <a:t>Abdominal distention, pain/discomfort </a:t>
            </a:r>
          </a:p>
          <a:p>
            <a:r>
              <a:rPr lang="en-US" dirty="0" smtClean="0"/>
              <a:t>Regurgitation, persistent vomiting</a:t>
            </a:r>
          </a:p>
          <a:p>
            <a:r>
              <a:rPr lang="en-US" sz="4400" dirty="0" err="1" smtClean="0">
                <a:solidFill>
                  <a:srgbClr val="FF0000"/>
                </a:solidFill>
              </a:rPr>
              <a:t>Extraesophageal</a:t>
            </a:r>
            <a:r>
              <a:rPr lang="en-US" sz="4400" dirty="0" smtClean="0">
                <a:solidFill>
                  <a:srgbClr val="FF0000"/>
                </a:solidFill>
              </a:rPr>
              <a:t> symptoms: </a:t>
            </a:r>
            <a:r>
              <a:rPr lang="en-US" dirty="0" smtClean="0"/>
              <a:t>wheezing, </a:t>
            </a:r>
            <a:r>
              <a:rPr lang="en-US" dirty="0" err="1" smtClean="0"/>
              <a:t>stridor</a:t>
            </a:r>
            <a:r>
              <a:rPr lang="en-US" dirty="0" smtClean="0"/>
              <a:t>, hoarseness, chronic cough.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Diagnostics</a:t>
            </a:r>
            <a:r>
              <a:rPr lang="en-US" dirty="0" smtClean="0"/>
              <a:t>:</a:t>
            </a:r>
          </a:p>
          <a:p>
            <a:r>
              <a:rPr lang="en-US" dirty="0" smtClean="0"/>
              <a:t> based on clinical </a:t>
            </a:r>
            <a:r>
              <a:rPr lang="en-US" dirty="0" err="1" smtClean="0"/>
              <a:t>findingsH&amp;P</a:t>
            </a:r>
            <a:r>
              <a:rPr lang="en-US" dirty="0" smtClean="0"/>
              <a:t> (e.g., presence of red flags in GERD, nutritional assessment, cow's milk and/or soy protein intolerance)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Imaging</a:t>
            </a:r>
            <a:r>
              <a:rPr lang="en-US" dirty="0" smtClean="0"/>
              <a:t>: may be indicated if symptoms after initiation of empirical treatment persist </a:t>
            </a:r>
            <a:r>
              <a:rPr lang="en-US" dirty="0" err="1" smtClean="0"/>
              <a:t>Esophagogastroduodenoscopy</a:t>
            </a:r>
            <a:r>
              <a:rPr lang="en-US" dirty="0" smtClean="0"/>
              <a:t> </a:t>
            </a:r>
            <a:r>
              <a:rPr lang="en-US" smtClean="0"/>
              <a:t>with biopsies Upper </a:t>
            </a:r>
            <a:r>
              <a:rPr lang="en-US" dirty="0" smtClean="0"/>
              <a:t>gastrointestinal imaging series (suspicion of anatomical abnormalities like </a:t>
            </a:r>
            <a:r>
              <a:rPr lang="en-US" dirty="0" err="1" smtClean="0"/>
              <a:t>malrotation</a:t>
            </a:r>
            <a:r>
              <a:rPr lang="en-US" dirty="0" smtClean="0"/>
              <a:t> or annular pancreas)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900" dirty="0" err="1" smtClean="0">
                <a:solidFill>
                  <a:srgbClr val="FF0000"/>
                </a:solidFill>
              </a:rPr>
              <a:t>consevative</a:t>
            </a:r>
            <a:r>
              <a:rPr lang="en-US" sz="3900" dirty="0" smtClean="0">
                <a:solidFill>
                  <a:srgbClr val="FF0000"/>
                </a:solidFill>
              </a:rPr>
              <a:t> measures: </a:t>
            </a:r>
          </a:p>
          <a:p>
            <a:r>
              <a:rPr lang="en-US" dirty="0" smtClean="0"/>
              <a:t>lifestyle and dietary changes should be re-evaluated every 2–4 weeks</a:t>
            </a:r>
          </a:p>
          <a:p>
            <a:r>
              <a:rPr lang="en-US" dirty="0" smtClean="0"/>
              <a:t>Positioning therapy: maintain the infant in an upright position for 20–30 minutes after feeding</a:t>
            </a:r>
          </a:p>
          <a:p>
            <a:r>
              <a:rPr lang="en-US" dirty="0" smtClean="0"/>
              <a:t> If there is suspicion of cow's milk and/or soy protein </a:t>
            </a:r>
            <a:r>
              <a:rPr lang="en-US" dirty="0" err="1" smtClean="0"/>
              <a:t>intolerance:Remove</a:t>
            </a:r>
            <a:r>
              <a:rPr lang="en-US" dirty="0" smtClean="0"/>
              <a:t> cow's milk or soy protein from the infant's diet In breastfed infants, remove soy protein, cow's milk proteins, and beef from the mother's diet.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Treatment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 formula-fed infants, substitute for a hypoallergenic formula Using food thickener </a:t>
            </a:r>
          </a:p>
          <a:p>
            <a:r>
              <a:rPr lang="en-US" dirty="0" smtClean="0"/>
              <a:t>Avoid exposure to tobacco smoke</a:t>
            </a:r>
          </a:p>
          <a:p>
            <a:r>
              <a:rPr lang="en-US" dirty="0" smtClean="0"/>
              <a:t> pharmacological treatment2–4 week trial with PPIs (e.g., </a:t>
            </a:r>
            <a:r>
              <a:rPr lang="en-US" dirty="0" err="1" smtClean="0"/>
              <a:t>esomeprazole</a:t>
            </a:r>
            <a:r>
              <a:rPr lang="en-US" dirty="0" smtClean="0"/>
              <a:t>), </a:t>
            </a:r>
          </a:p>
          <a:p>
            <a:r>
              <a:rPr lang="en-US" dirty="0" smtClean="0"/>
              <a:t>H2-receptor blockers (e.g., </a:t>
            </a:r>
            <a:r>
              <a:rPr lang="en-US" dirty="0" err="1" smtClean="0"/>
              <a:t>cimetidine</a:t>
            </a:r>
            <a:r>
              <a:rPr lang="en-US" dirty="0" smtClean="0"/>
              <a:t>) </a:t>
            </a:r>
          </a:p>
          <a:p>
            <a:r>
              <a:rPr lang="en-US" dirty="0" smtClean="0"/>
              <a:t>Indications Infants with persistent significant symptoms (failure to thrive, feeding refusal, poor weight gain) and in which all conservative measures have failed </a:t>
            </a:r>
            <a:r>
              <a:rPr lang="en-US" dirty="0" err="1" smtClean="0"/>
              <a:t>Esophagitis</a:t>
            </a:r>
            <a:r>
              <a:rPr lang="en-US" dirty="0" smtClean="0"/>
              <a:t> on endoscopic findings </a:t>
            </a:r>
          </a:p>
          <a:p>
            <a:r>
              <a:rPr lang="en-US" dirty="0" smtClean="0"/>
              <a:t>Surgical treatment (complete or partial </a:t>
            </a:r>
            <a:r>
              <a:rPr lang="en-US" dirty="0" err="1" smtClean="0"/>
              <a:t>Nissen</a:t>
            </a:r>
            <a:r>
              <a:rPr lang="en-US" dirty="0" smtClean="0"/>
              <a:t> </a:t>
            </a:r>
            <a:r>
              <a:rPr lang="en-US" dirty="0" err="1" smtClean="0"/>
              <a:t>fundoplication</a:t>
            </a:r>
            <a:r>
              <a:rPr lang="en-US" dirty="0" smtClean="0"/>
              <a:t>): indicated in infants with complications from severe GERD who did not respond to conservative and pharmacological treatment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636</Words>
  <Application>Microsoft Office PowerPoint</Application>
  <PresentationFormat>عرض على الشاشة (3:4)‏</PresentationFormat>
  <Paragraphs>60</Paragraphs>
  <Slides>10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سمة Office</vt:lpstr>
      <vt:lpstr>Recurrent vomiting in first month </vt:lpstr>
      <vt:lpstr>1- Hypertrophic pyloric stenosis ( HPS)</vt:lpstr>
      <vt:lpstr>Diagnosis &amp; mangement </vt:lpstr>
      <vt:lpstr>الشريحة 4</vt:lpstr>
      <vt:lpstr>2- Malrotation </vt:lpstr>
      <vt:lpstr>Operation </vt:lpstr>
      <vt:lpstr>3-GERD</vt:lpstr>
      <vt:lpstr>Treatment </vt:lpstr>
      <vt:lpstr>Treatment </vt:lpstr>
      <vt:lpstr>الشريحة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Recurrent vomiting in first month </dc:title>
  <dc:creator>USER</dc:creator>
  <cp:lastModifiedBy>USER</cp:lastModifiedBy>
  <cp:revision>18</cp:revision>
  <dcterms:created xsi:type="dcterms:W3CDTF">2024-10-02T16:14:27Z</dcterms:created>
  <dcterms:modified xsi:type="dcterms:W3CDTF">2024-10-03T02:37:03Z</dcterms:modified>
</cp:coreProperties>
</file>