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4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76" r:id="rId3"/>
    <p:sldId id="277" r:id="rId4"/>
    <p:sldId id="278" r:id="rId5"/>
    <p:sldId id="280" r:id="rId6"/>
    <p:sldId id="279" r:id="rId7"/>
    <p:sldId id="28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9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30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22:41:11.6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31 9961,'-17'-14'0,"4"11"0,13-10 0,0 13 0,0 0 0,13 0 0,-10 0 0,11 0 0,-14 0 0,3 0 0,7 0 0,-7 0 0,11 0 0,-14 0 0,0 0 0,0 13 0,0-10 0,3 11 0,7-14 0,-7 0 0,10 0 0,-13 0 0,0 0 0,4 10 0,6 0 0,-7 0 0,10-10 0,-13 0 0,0 0 0,14 0 0,-11 13 0,10 4 0</inkml:trace>
  <inkml:trace contextRef="#ctx0" brushRef="#br0" timeOffset="1412">240 61 9901,'30'13'0,"-14"-10"0,-2 11 0,-14-14 0,0 0 0,0-14 0,0 11 0,0-10 0,0 13 0,0 0 0,13 0 0,4 0 0,12 0 0</inkml:trace>
  <inkml:trace contextRef="#ctx0" brushRef="#br0" timeOffset="2579">90 210 9899,'0'17'0,"0"-4"0,0-13 0,0 0 0,14 0 0,-11 0 0,10 0 0,-13 0 0,0 0 0,0 13 0,14-9 0,-11 9 0,10-13 0,-13 0 0,0 0 0,14 0 0,-11 0 0,10 0 0,-13 0 0,0 0 0,0 13 0,13 4 0,4 13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5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22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5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74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2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3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5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0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3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22867C-A9FE-4011-B44C-2F529875091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422A80-8C88-428F-8FE3-6E132E9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8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903" y="499506"/>
            <a:ext cx="8689976" cy="2509213"/>
          </a:xfrm>
        </p:spPr>
        <p:txBody>
          <a:bodyPr/>
          <a:lstStyle/>
          <a:p>
            <a:r>
              <a:rPr lang="en-US" sz="6600" b="1" dirty="0" smtClean="0"/>
              <a:t>Compartment syndrome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(abdominal compartment syndrome)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26764" y="3959258"/>
            <a:ext cx="3723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DONE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Zain </a:t>
            </a:r>
            <a:r>
              <a:rPr lang="en-US" sz="2400" b="1" dirty="0" err="1"/>
              <a:t>M</a:t>
            </a:r>
            <a:r>
              <a:rPr lang="en-US" sz="2400" b="1" dirty="0" err="1" smtClean="0"/>
              <a:t>obyden</a:t>
            </a:r>
            <a:r>
              <a:rPr lang="en-US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Adal </a:t>
            </a:r>
            <a:r>
              <a:rPr lang="en-US" sz="2400" b="1" dirty="0" err="1" smtClean="0"/>
              <a:t>Ayyash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Mobin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Nawayseh</a:t>
            </a:r>
            <a:r>
              <a:rPr lang="en-US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Shereen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hnahnah</a:t>
            </a:r>
            <a:r>
              <a:rPr lang="en-US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Toqa</a:t>
            </a:r>
            <a:r>
              <a:rPr lang="en-US" sz="2400" b="1" dirty="0" smtClean="0"/>
              <a:t> </a:t>
            </a:r>
            <a:r>
              <a:rPr lang="en-US" sz="2400" b="1"/>
              <a:t>R</a:t>
            </a:r>
            <a:r>
              <a:rPr lang="en-US" sz="2400" b="1" smtClean="0"/>
              <a:t>awashdeh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85261" y="3959258"/>
            <a:ext cx="4345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Supervised By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Dr. Mohammad </a:t>
            </a:r>
            <a:r>
              <a:rPr lang="en-US" sz="2400" b="1" dirty="0" err="1" smtClean="0"/>
              <a:t>Nofal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51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ACED0-49A5-CEAD-078E-2FDAA6093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9" y="0"/>
            <a:ext cx="8493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943" y="19661"/>
            <a:ext cx="1338198" cy="1130919"/>
            <a:chOff x="-9359" y="-9358"/>
            <a:chExt cx="2009775" cy="17373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991360" cy="1718945"/>
            </a:xfrm>
            <a:custGeom>
              <a:avLst/>
              <a:gdLst/>
              <a:ahLst/>
              <a:cxnLst/>
              <a:rect l="l" t="t" r="r" b="b"/>
              <a:pathLst>
                <a:path w="1991360" h="1718945">
                  <a:moveTo>
                    <a:pt x="1990594" y="0"/>
                  </a:moveTo>
                  <a:lnTo>
                    <a:pt x="1990750" y="6451"/>
                  </a:lnTo>
                  <a:lnTo>
                    <a:pt x="1990026" y="6451"/>
                  </a:lnTo>
                  <a:lnTo>
                    <a:pt x="1987867" y="95732"/>
                  </a:lnTo>
                  <a:lnTo>
                    <a:pt x="1980666" y="185737"/>
                  </a:lnTo>
                  <a:lnTo>
                    <a:pt x="1969147" y="274294"/>
                  </a:lnTo>
                  <a:lnTo>
                    <a:pt x="1952586" y="362127"/>
                  </a:lnTo>
                  <a:lnTo>
                    <a:pt x="1931707" y="449249"/>
                  </a:lnTo>
                  <a:lnTo>
                    <a:pt x="1906511" y="535647"/>
                  </a:lnTo>
                  <a:lnTo>
                    <a:pt x="1876272" y="619886"/>
                  </a:lnTo>
                  <a:lnTo>
                    <a:pt x="1842426" y="702690"/>
                  </a:lnTo>
                  <a:lnTo>
                    <a:pt x="1803552" y="783323"/>
                  </a:lnTo>
                  <a:lnTo>
                    <a:pt x="1761070" y="862520"/>
                  </a:lnTo>
                  <a:lnTo>
                    <a:pt x="1714271" y="938834"/>
                  </a:lnTo>
                  <a:lnTo>
                    <a:pt x="1663153" y="1012278"/>
                  </a:lnTo>
                  <a:lnTo>
                    <a:pt x="1608429" y="1083563"/>
                  </a:lnTo>
                  <a:lnTo>
                    <a:pt x="1550834" y="1151953"/>
                  </a:lnTo>
                  <a:lnTo>
                    <a:pt x="1488922" y="1216761"/>
                  </a:lnTo>
                  <a:lnTo>
                    <a:pt x="1424114" y="1278674"/>
                  </a:lnTo>
                  <a:lnTo>
                    <a:pt x="1355724" y="1336992"/>
                  </a:lnTo>
                  <a:lnTo>
                    <a:pt x="1284439" y="1390992"/>
                  </a:lnTo>
                  <a:lnTo>
                    <a:pt x="1210999" y="1442110"/>
                  </a:lnTo>
                  <a:lnTo>
                    <a:pt x="1134680" y="1488909"/>
                  </a:lnTo>
                  <a:lnTo>
                    <a:pt x="1055484" y="1531391"/>
                  </a:lnTo>
                  <a:lnTo>
                    <a:pt x="974844" y="1570278"/>
                  </a:lnTo>
                  <a:lnTo>
                    <a:pt x="892045" y="1604835"/>
                  </a:lnTo>
                  <a:lnTo>
                    <a:pt x="807808" y="1634350"/>
                  </a:lnTo>
                  <a:lnTo>
                    <a:pt x="721409" y="1660270"/>
                  </a:lnTo>
                  <a:lnTo>
                    <a:pt x="634290" y="1681149"/>
                  </a:lnTo>
                  <a:lnTo>
                    <a:pt x="546451" y="1697710"/>
                  </a:lnTo>
                  <a:lnTo>
                    <a:pt x="457170" y="1709229"/>
                  </a:lnTo>
                  <a:lnTo>
                    <a:pt x="367893" y="1716430"/>
                  </a:lnTo>
                  <a:lnTo>
                    <a:pt x="278616" y="1718589"/>
                  </a:lnTo>
                  <a:lnTo>
                    <a:pt x="278616" y="1717865"/>
                  </a:lnTo>
                  <a:lnTo>
                    <a:pt x="189334" y="1715706"/>
                  </a:lnTo>
                  <a:lnTo>
                    <a:pt x="99337" y="1708505"/>
                  </a:lnTo>
                  <a:lnTo>
                    <a:pt x="10780" y="1696986"/>
                  </a:lnTo>
                  <a:lnTo>
                    <a:pt x="0" y="1694954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0" y="0"/>
                  </a:lnTo>
                  <a:lnTo>
                    <a:pt x="0" y="1052946"/>
                  </a:lnTo>
                  <a:lnTo>
                    <a:pt x="53260" y="1065568"/>
                  </a:lnTo>
                  <a:lnTo>
                    <a:pt x="109418" y="1075639"/>
                  </a:lnTo>
                  <a:lnTo>
                    <a:pt x="165576" y="1083563"/>
                  </a:lnTo>
                  <a:lnTo>
                    <a:pt x="221734" y="1087881"/>
                  </a:lnTo>
                  <a:lnTo>
                    <a:pt x="278616" y="1089317"/>
                  </a:lnTo>
                  <a:lnTo>
                    <a:pt x="278616" y="1090040"/>
                  </a:lnTo>
                  <a:lnTo>
                    <a:pt x="335493" y="1088605"/>
                  </a:lnTo>
                  <a:lnTo>
                    <a:pt x="391651" y="1084275"/>
                  </a:lnTo>
                  <a:lnTo>
                    <a:pt x="447813" y="1076363"/>
                  </a:lnTo>
                  <a:lnTo>
                    <a:pt x="503971" y="1066279"/>
                  </a:lnTo>
                  <a:lnTo>
                    <a:pt x="558690" y="1053325"/>
                  </a:lnTo>
                  <a:lnTo>
                    <a:pt x="613409" y="1036764"/>
                  </a:lnTo>
                  <a:lnTo>
                    <a:pt x="666690" y="1018044"/>
                  </a:lnTo>
                  <a:lnTo>
                    <a:pt x="719246" y="996441"/>
                  </a:lnTo>
                  <a:lnTo>
                    <a:pt x="770369" y="971956"/>
                  </a:lnTo>
                  <a:lnTo>
                    <a:pt x="820047" y="944600"/>
                  </a:lnTo>
                  <a:lnTo>
                    <a:pt x="868287" y="915085"/>
                  </a:lnTo>
                  <a:lnTo>
                    <a:pt x="915084" y="882688"/>
                  </a:lnTo>
                  <a:lnTo>
                    <a:pt x="960447" y="848118"/>
                  </a:lnTo>
                  <a:lnTo>
                    <a:pt x="1002922" y="811402"/>
                  </a:lnTo>
                  <a:lnTo>
                    <a:pt x="1044684" y="772528"/>
                  </a:lnTo>
                  <a:lnTo>
                    <a:pt x="1083562" y="731481"/>
                  </a:lnTo>
                  <a:lnTo>
                    <a:pt x="1120283" y="688289"/>
                  </a:lnTo>
                  <a:lnTo>
                    <a:pt x="1154841" y="642924"/>
                  </a:lnTo>
                  <a:lnTo>
                    <a:pt x="1186522" y="596125"/>
                  </a:lnTo>
                  <a:lnTo>
                    <a:pt x="1216758" y="547890"/>
                  </a:lnTo>
                  <a:lnTo>
                    <a:pt x="1243399" y="498208"/>
                  </a:lnTo>
                  <a:lnTo>
                    <a:pt x="1267881" y="447090"/>
                  </a:lnTo>
                  <a:lnTo>
                    <a:pt x="1289481" y="394525"/>
                  </a:lnTo>
                  <a:lnTo>
                    <a:pt x="1308201" y="341248"/>
                  </a:lnTo>
                  <a:lnTo>
                    <a:pt x="1324762" y="286537"/>
                  </a:lnTo>
                  <a:lnTo>
                    <a:pt x="1337716" y="231813"/>
                  </a:lnTo>
                  <a:lnTo>
                    <a:pt x="1347800" y="175653"/>
                  </a:lnTo>
                  <a:lnTo>
                    <a:pt x="1355724" y="119494"/>
                  </a:lnTo>
                  <a:lnTo>
                    <a:pt x="1360042" y="63334"/>
                  </a:lnTo>
                  <a:lnTo>
                    <a:pt x="1361478" y="6451"/>
                  </a:lnTo>
                  <a:lnTo>
                    <a:pt x="1362201" y="6451"/>
                  </a:lnTo>
                  <a:lnTo>
                    <a:pt x="1362037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1" y="6451"/>
                  </a:lnTo>
                  <a:lnTo>
                    <a:pt x="1361478" y="6451"/>
                  </a:lnTo>
                  <a:lnTo>
                    <a:pt x="1360042" y="63334"/>
                  </a:lnTo>
                  <a:lnTo>
                    <a:pt x="1355724" y="119494"/>
                  </a:lnTo>
                  <a:lnTo>
                    <a:pt x="1347800" y="175653"/>
                  </a:lnTo>
                  <a:lnTo>
                    <a:pt x="1337716" y="231813"/>
                  </a:lnTo>
                  <a:lnTo>
                    <a:pt x="1324762" y="286537"/>
                  </a:lnTo>
                  <a:lnTo>
                    <a:pt x="1308201" y="341248"/>
                  </a:lnTo>
                  <a:lnTo>
                    <a:pt x="1289481" y="394525"/>
                  </a:lnTo>
                  <a:lnTo>
                    <a:pt x="1267881" y="447090"/>
                  </a:lnTo>
                  <a:lnTo>
                    <a:pt x="1243399" y="498208"/>
                  </a:lnTo>
                  <a:lnTo>
                    <a:pt x="1216758" y="547890"/>
                  </a:lnTo>
                  <a:lnTo>
                    <a:pt x="1186522" y="596125"/>
                  </a:lnTo>
                  <a:lnTo>
                    <a:pt x="1154841" y="642924"/>
                  </a:lnTo>
                  <a:lnTo>
                    <a:pt x="1120283" y="688289"/>
                  </a:lnTo>
                  <a:lnTo>
                    <a:pt x="1083562" y="731481"/>
                  </a:lnTo>
                  <a:lnTo>
                    <a:pt x="1044684" y="772528"/>
                  </a:lnTo>
                  <a:lnTo>
                    <a:pt x="1002922" y="811402"/>
                  </a:lnTo>
                  <a:lnTo>
                    <a:pt x="960447" y="848118"/>
                  </a:lnTo>
                  <a:lnTo>
                    <a:pt x="915084" y="882688"/>
                  </a:lnTo>
                  <a:lnTo>
                    <a:pt x="868287" y="915085"/>
                  </a:lnTo>
                  <a:lnTo>
                    <a:pt x="820047" y="944600"/>
                  </a:lnTo>
                  <a:lnTo>
                    <a:pt x="770369" y="971956"/>
                  </a:lnTo>
                  <a:lnTo>
                    <a:pt x="719246" y="996441"/>
                  </a:lnTo>
                  <a:lnTo>
                    <a:pt x="666690" y="1018044"/>
                  </a:lnTo>
                  <a:lnTo>
                    <a:pt x="613409" y="1036764"/>
                  </a:lnTo>
                  <a:lnTo>
                    <a:pt x="558690" y="1053325"/>
                  </a:lnTo>
                  <a:lnTo>
                    <a:pt x="503971" y="1066279"/>
                  </a:lnTo>
                  <a:lnTo>
                    <a:pt x="447813" y="1076363"/>
                  </a:lnTo>
                  <a:lnTo>
                    <a:pt x="391651" y="1084275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7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9"/>
                  </a:lnTo>
                  <a:lnTo>
                    <a:pt x="53260" y="1065568"/>
                  </a:lnTo>
                  <a:lnTo>
                    <a:pt x="0" y="105294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1" y="6451"/>
                  </a:lnTo>
                  <a:lnTo>
                    <a:pt x="1361478" y="6451"/>
                  </a:lnTo>
                  <a:lnTo>
                    <a:pt x="1360042" y="63334"/>
                  </a:lnTo>
                  <a:lnTo>
                    <a:pt x="1355724" y="119494"/>
                  </a:lnTo>
                  <a:lnTo>
                    <a:pt x="1347800" y="175653"/>
                  </a:lnTo>
                  <a:lnTo>
                    <a:pt x="1337716" y="231813"/>
                  </a:lnTo>
                  <a:lnTo>
                    <a:pt x="1324762" y="286537"/>
                  </a:lnTo>
                  <a:lnTo>
                    <a:pt x="1308201" y="341248"/>
                  </a:lnTo>
                  <a:lnTo>
                    <a:pt x="1289481" y="394525"/>
                  </a:lnTo>
                  <a:lnTo>
                    <a:pt x="1267881" y="447090"/>
                  </a:lnTo>
                  <a:lnTo>
                    <a:pt x="1243399" y="498208"/>
                  </a:lnTo>
                  <a:lnTo>
                    <a:pt x="1216758" y="547890"/>
                  </a:lnTo>
                  <a:lnTo>
                    <a:pt x="1186522" y="596125"/>
                  </a:lnTo>
                  <a:lnTo>
                    <a:pt x="1154841" y="642924"/>
                  </a:lnTo>
                  <a:lnTo>
                    <a:pt x="1120283" y="688289"/>
                  </a:lnTo>
                  <a:lnTo>
                    <a:pt x="1083562" y="731481"/>
                  </a:lnTo>
                  <a:lnTo>
                    <a:pt x="1044684" y="772528"/>
                  </a:lnTo>
                  <a:lnTo>
                    <a:pt x="1002922" y="811402"/>
                  </a:lnTo>
                  <a:lnTo>
                    <a:pt x="960447" y="848118"/>
                  </a:lnTo>
                  <a:lnTo>
                    <a:pt x="915084" y="882688"/>
                  </a:lnTo>
                  <a:lnTo>
                    <a:pt x="868287" y="915085"/>
                  </a:lnTo>
                  <a:lnTo>
                    <a:pt x="820047" y="944600"/>
                  </a:lnTo>
                  <a:lnTo>
                    <a:pt x="770369" y="971956"/>
                  </a:lnTo>
                  <a:lnTo>
                    <a:pt x="719246" y="996441"/>
                  </a:lnTo>
                  <a:lnTo>
                    <a:pt x="666690" y="1018044"/>
                  </a:lnTo>
                  <a:lnTo>
                    <a:pt x="613409" y="1036764"/>
                  </a:lnTo>
                  <a:lnTo>
                    <a:pt x="558690" y="1053325"/>
                  </a:lnTo>
                  <a:lnTo>
                    <a:pt x="503971" y="1066279"/>
                  </a:lnTo>
                  <a:lnTo>
                    <a:pt x="447813" y="1076363"/>
                  </a:lnTo>
                  <a:lnTo>
                    <a:pt x="391651" y="1084275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7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9"/>
                  </a:lnTo>
                  <a:lnTo>
                    <a:pt x="53260" y="1065568"/>
                  </a:lnTo>
                  <a:lnTo>
                    <a:pt x="0" y="1052946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7" name="object 7"/>
          <p:cNvSpPr/>
          <p:nvPr/>
        </p:nvSpPr>
        <p:spPr>
          <a:xfrm>
            <a:off x="9165272" y="3860452"/>
            <a:ext cx="3015068" cy="2989329"/>
          </a:xfrm>
          <a:custGeom>
            <a:avLst/>
            <a:gdLst/>
            <a:ahLst/>
            <a:cxnLst/>
            <a:rect l="l" t="t" r="r" b="b"/>
            <a:pathLst>
              <a:path w="4528184" h="4592320">
                <a:moveTo>
                  <a:pt x="0" y="2889287"/>
                </a:moveTo>
                <a:lnTo>
                  <a:pt x="3555" y="2738094"/>
                </a:lnTo>
                <a:lnTo>
                  <a:pt x="15874" y="2587612"/>
                </a:lnTo>
                <a:lnTo>
                  <a:pt x="35305" y="2437142"/>
                </a:lnTo>
                <a:lnTo>
                  <a:pt x="63372" y="2288819"/>
                </a:lnTo>
                <a:lnTo>
                  <a:pt x="98678" y="2141219"/>
                </a:lnTo>
                <a:lnTo>
                  <a:pt x="141096" y="1996503"/>
                </a:lnTo>
                <a:lnTo>
                  <a:pt x="192277" y="1853945"/>
                </a:lnTo>
                <a:lnTo>
                  <a:pt x="249808" y="1714271"/>
                </a:lnTo>
                <a:lnTo>
                  <a:pt x="314578" y="1577479"/>
                </a:lnTo>
                <a:lnTo>
                  <a:pt x="387349" y="1444282"/>
                </a:lnTo>
                <a:lnTo>
                  <a:pt x="465835" y="1315402"/>
                </a:lnTo>
                <a:lnTo>
                  <a:pt x="551560" y="1190853"/>
                </a:lnTo>
                <a:lnTo>
                  <a:pt x="643635" y="1071333"/>
                </a:lnTo>
                <a:lnTo>
                  <a:pt x="742314" y="956132"/>
                </a:lnTo>
                <a:lnTo>
                  <a:pt x="845946" y="845972"/>
                </a:lnTo>
                <a:lnTo>
                  <a:pt x="956182" y="742302"/>
                </a:lnTo>
                <a:lnTo>
                  <a:pt x="1071371" y="643661"/>
                </a:lnTo>
                <a:lnTo>
                  <a:pt x="1190878" y="551497"/>
                </a:lnTo>
                <a:lnTo>
                  <a:pt x="1315338" y="465823"/>
                </a:lnTo>
                <a:lnTo>
                  <a:pt x="1445005" y="387349"/>
                </a:lnTo>
                <a:lnTo>
                  <a:pt x="1577466" y="314629"/>
                </a:lnTo>
                <a:lnTo>
                  <a:pt x="1714245" y="249821"/>
                </a:lnTo>
                <a:lnTo>
                  <a:pt x="1853945" y="192227"/>
                </a:lnTo>
                <a:lnTo>
                  <a:pt x="1996439" y="141109"/>
                </a:lnTo>
                <a:lnTo>
                  <a:pt x="2141219" y="98628"/>
                </a:lnTo>
                <a:lnTo>
                  <a:pt x="2288793" y="63360"/>
                </a:lnTo>
                <a:lnTo>
                  <a:pt x="2437129" y="35280"/>
                </a:lnTo>
                <a:lnTo>
                  <a:pt x="2587624" y="15836"/>
                </a:lnTo>
                <a:lnTo>
                  <a:pt x="2738119" y="3594"/>
                </a:lnTo>
                <a:lnTo>
                  <a:pt x="2889249" y="0"/>
                </a:lnTo>
                <a:lnTo>
                  <a:pt x="3040506" y="3594"/>
                </a:lnTo>
                <a:lnTo>
                  <a:pt x="3191001" y="15836"/>
                </a:lnTo>
                <a:lnTo>
                  <a:pt x="3341369" y="35280"/>
                </a:lnTo>
                <a:lnTo>
                  <a:pt x="3489705" y="63360"/>
                </a:lnTo>
                <a:lnTo>
                  <a:pt x="3637406" y="98628"/>
                </a:lnTo>
                <a:lnTo>
                  <a:pt x="3782059" y="141109"/>
                </a:lnTo>
                <a:lnTo>
                  <a:pt x="3924680" y="192227"/>
                </a:lnTo>
                <a:lnTo>
                  <a:pt x="4064253" y="249821"/>
                </a:lnTo>
                <a:lnTo>
                  <a:pt x="4201032" y="314629"/>
                </a:lnTo>
                <a:lnTo>
                  <a:pt x="4334255" y="387349"/>
                </a:lnTo>
                <a:lnTo>
                  <a:pt x="4463160" y="465823"/>
                </a:lnTo>
                <a:lnTo>
                  <a:pt x="4528019" y="510424"/>
                </a:lnTo>
              </a:path>
              <a:path w="4528184" h="4592320">
                <a:moveTo>
                  <a:pt x="555996" y="4591962"/>
                </a:moveTo>
                <a:lnTo>
                  <a:pt x="466597" y="4462446"/>
                </a:lnTo>
                <a:lnTo>
                  <a:pt x="387349" y="4333571"/>
                </a:lnTo>
                <a:lnTo>
                  <a:pt x="315340" y="4200374"/>
                </a:lnTo>
                <a:lnTo>
                  <a:pt x="249808" y="4064296"/>
                </a:lnTo>
                <a:lnTo>
                  <a:pt x="192277" y="3924622"/>
                </a:lnTo>
                <a:lnTo>
                  <a:pt x="141858" y="3782064"/>
                </a:lnTo>
                <a:lnTo>
                  <a:pt x="98678" y="3636629"/>
                </a:lnTo>
                <a:lnTo>
                  <a:pt x="63372" y="3489751"/>
                </a:lnTo>
                <a:lnTo>
                  <a:pt x="35940" y="3341433"/>
                </a:lnTo>
                <a:lnTo>
                  <a:pt x="15874" y="3190963"/>
                </a:lnTo>
                <a:lnTo>
                  <a:pt x="4317" y="3040481"/>
                </a:lnTo>
                <a:lnTo>
                  <a:pt x="0" y="2889287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A1C913-0C4E-F7FE-1279-8A9DBFF2964B}"/>
              </a:ext>
            </a:extLst>
          </p:cNvPr>
          <p:cNvSpPr txBox="1">
            <a:spLocks/>
          </p:cNvSpPr>
          <p:nvPr/>
        </p:nvSpPr>
        <p:spPr>
          <a:xfrm>
            <a:off x="243446" y="1337542"/>
            <a:ext cx="7556982" cy="46272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29148" indent="-229148" defTabSz="608808"/>
            <a:r>
              <a:rPr lang="en-GB" sz="2663" b="1" kern="0" dirty="0">
                <a:solidFill>
                  <a:sysClr val="windowText" lastClr="000000"/>
                </a:solidFill>
                <a:ea typeface="+mn-lt"/>
                <a:cs typeface="+mn-lt"/>
              </a:rPr>
              <a:t>Primary causes</a:t>
            </a:r>
            <a:endParaRPr lang="en-GB" sz="2663" kern="0" dirty="0">
              <a:solidFill>
                <a:sysClr val="windowText" lastClr="000000"/>
              </a:solidFill>
              <a:cs typeface="Arial" panose="020B0604020202020204"/>
            </a:endParaRPr>
          </a:p>
          <a:p>
            <a:pPr marL="229148" indent="-229148" defTabSz="608808"/>
            <a:r>
              <a:rPr lang="en-GB" sz="2663" kern="0" dirty="0" smtClean="0">
                <a:solidFill>
                  <a:sysClr val="windowText" lastClr="000000"/>
                </a:solidFill>
                <a:ea typeface="+mn-lt"/>
                <a:cs typeface="+mn-lt"/>
              </a:rPr>
              <a:t>Are due to decreased abdominal compliance, presence of an intra-abdominal or retro-peritoneal injury, or a pathological process.</a:t>
            </a:r>
          </a:p>
          <a:p>
            <a:pPr marL="229148" indent="-229148" defTabSz="608808"/>
            <a:r>
              <a:rPr lang="en-GB" sz="2663" b="1" kern="0" dirty="0" smtClean="0">
                <a:solidFill>
                  <a:sysClr val="windowText" lastClr="000000"/>
                </a:solidFill>
                <a:ea typeface="+mn-lt"/>
                <a:cs typeface="+mn-lt"/>
              </a:rPr>
              <a:t>Decreased </a:t>
            </a:r>
            <a:r>
              <a:rPr lang="en-GB" sz="2663" b="1" kern="0" dirty="0">
                <a:solidFill>
                  <a:sysClr val="windowText" lastClr="000000"/>
                </a:solidFill>
                <a:ea typeface="+mn-lt"/>
                <a:cs typeface="+mn-lt"/>
              </a:rPr>
              <a:t>abdominal compliance</a:t>
            </a:r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: </a:t>
            </a:r>
            <a:r>
              <a:rPr lang="en-GB" sz="2663" kern="0" dirty="0" smtClean="0">
                <a:solidFill>
                  <a:sysClr val="windowText" lastClr="000000"/>
                </a:solidFill>
                <a:ea typeface="+mn-lt"/>
                <a:cs typeface="+mn-lt"/>
              </a:rPr>
              <a:t>Are processes that decrease abdominal compliance (</a:t>
            </a:r>
            <a:r>
              <a:rPr lang="en-GB" sz="2663" kern="0" dirty="0" err="1" smtClean="0">
                <a:solidFill>
                  <a:sysClr val="windowText" lastClr="000000"/>
                </a:solidFill>
                <a:ea typeface="+mn-lt"/>
                <a:cs typeface="+mn-lt"/>
              </a:rPr>
              <a:t>i.E.</a:t>
            </a:r>
            <a:r>
              <a:rPr lang="en-GB" sz="2663" kern="0" dirty="0" smtClean="0">
                <a:solidFill>
                  <a:sysClr val="windowText" lastClr="000000"/>
                </a:solidFill>
                <a:ea typeface="+mn-lt"/>
                <a:cs typeface="+mn-lt"/>
              </a:rPr>
              <a:t>, The elasticity of the abdominal wall and diaphragm), such as severe obesity, burns with abdominal wall eschars, and severe ventilator </a:t>
            </a:r>
            <a:r>
              <a:rPr lang="en-GB" sz="2663" kern="0" dirty="0" err="1" smtClean="0">
                <a:solidFill>
                  <a:sysClr val="windowText" lastClr="000000"/>
                </a:solidFill>
                <a:ea typeface="+mn-lt"/>
                <a:cs typeface="+mn-lt"/>
              </a:rPr>
              <a:t>dyssynchrony</a:t>
            </a:r>
            <a:r>
              <a:rPr lang="en-GB" sz="2663" kern="0" dirty="0" smtClean="0">
                <a:solidFill>
                  <a:sysClr val="windowText" lastClr="000000"/>
                </a:solidFill>
                <a:ea typeface="+mn-lt"/>
                <a:cs typeface="+mn-lt"/>
              </a:rPr>
              <a:t> with use of accessory muscles, can significantly increase IAP.</a:t>
            </a:r>
            <a:endParaRPr lang="en-GB" sz="2663" kern="0" dirty="0" smtClean="0">
              <a:solidFill>
                <a:sysClr val="windowText" lastClr="000000"/>
              </a:solidFill>
              <a:cs typeface="Arial"/>
            </a:endParaRPr>
          </a:p>
          <a:p>
            <a:pPr marL="229148" indent="-229148" defTabSz="608808"/>
            <a:r>
              <a:rPr lang="en-GB" sz="2663" b="1" kern="0" dirty="0" smtClean="0">
                <a:solidFill>
                  <a:sysClr val="windowText" lastClr="000000"/>
                </a:solidFill>
                <a:ea typeface="+mn-lt"/>
                <a:cs typeface="+mn-lt"/>
              </a:rPr>
              <a:t>Intra-abdominal </a:t>
            </a:r>
            <a:r>
              <a:rPr lang="en-GB" sz="2663" b="1" kern="0" dirty="0">
                <a:solidFill>
                  <a:sysClr val="windowText" lastClr="000000"/>
                </a:solidFill>
                <a:ea typeface="+mn-lt"/>
                <a:cs typeface="+mn-lt"/>
              </a:rPr>
              <a:t>infection/inflammation</a:t>
            </a:r>
            <a:endParaRPr lang="en-GB" sz="2663" b="1" kern="0" dirty="0">
              <a:solidFill>
                <a:sysClr val="windowText" lastClr="000000"/>
              </a:solidFill>
              <a:cs typeface="Arial"/>
            </a:endParaRPr>
          </a:p>
          <a:p>
            <a:pPr marL="229148" indent="-229148" defTabSz="608808"/>
            <a:endParaRPr lang="en-GB" sz="2663" kern="0" dirty="0">
              <a:solidFill>
                <a:sysClr val="windowText" lastClr="000000"/>
              </a:solidFill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594B9-1396-ABC7-7ECC-3E66EFE40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86" y="671208"/>
            <a:ext cx="4195589" cy="54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9393141" y="0"/>
            <a:ext cx="2787172" cy="1069290"/>
          </a:xfrm>
          <a:custGeom>
            <a:avLst/>
            <a:gdLst/>
            <a:ahLst/>
            <a:cxnLst/>
            <a:rect l="l" t="t" r="r" b="b"/>
            <a:pathLst>
              <a:path w="4185919" h="1605915">
                <a:moveTo>
                  <a:pt x="4185831" y="1121256"/>
                </a:moveTo>
                <a:lnTo>
                  <a:pt x="4031272" y="1218095"/>
                </a:lnTo>
                <a:lnTo>
                  <a:pt x="3898049" y="1290091"/>
                </a:lnTo>
                <a:lnTo>
                  <a:pt x="3762032" y="1355610"/>
                </a:lnTo>
                <a:lnTo>
                  <a:pt x="3622332" y="1413205"/>
                </a:lnTo>
                <a:lnTo>
                  <a:pt x="3479838" y="1463611"/>
                </a:lnTo>
                <a:lnTo>
                  <a:pt x="3334423" y="1506804"/>
                </a:lnTo>
                <a:lnTo>
                  <a:pt x="3187484" y="1542084"/>
                </a:lnTo>
                <a:lnTo>
                  <a:pt x="3039148" y="1569453"/>
                </a:lnTo>
                <a:lnTo>
                  <a:pt x="2888653" y="1589608"/>
                </a:lnTo>
                <a:lnTo>
                  <a:pt x="2738158" y="1601126"/>
                </a:lnTo>
                <a:lnTo>
                  <a:pt x="2587028" y="1605444"/>
                </a:lnTo>
                <a:lnTo>
                  <a:pt x="2587028" y="1604721"/>
                </a:lnTo>
                <a:lnTo>
                  <a:pt x="2435771" y="1601126"/>
                </a:lnTo>
                <a:lnTo>
                  <a:pt x="2285403" y="1588884"/>
                </a:lnTo>
                <a:lnTo>
                  <a:pt x="2134908" y="1569453"/>
                </a:lnTo>
                <a:lnTo>
                  <a:pt x="1986572" y="1541360"/>
                </a:lnTo>
                <a:lnTo>
                  <a:pt x="1839633" y="1506092"/>
                </a:lnTo>
                <a:lnTo>
                  <a:pt x="1694218" y="1463611"/>
                </a:lnTo>
                <a:lnTo>
                  <a:pt x="1551724" y="1413205"/>
                </a:lnTo>
                <a:lnTo>
                  <a:pt x="1412024" y="1354899"/>
                </a:lnTo>
                <a:lnTo>
                  <a:pt x="1275245" y="1290091"/>
                </a:lnTo>
                <a:lnTo>
                  <a:pt x="1142784" y="1218095"/>
                </a:lnTo>
                <a:lnTo>
                  <a:pt x="1013879" y="1138897"/>
                </a:lnTo>
                <a:lnTo>
                  <a:pt x="889292" y="1053223"/>
                </a:lnTo>
                <a:lnTo>
                  <a:pt x="769023" y="961059"/>
                </a:lnTo>
                <a:lnTo>
                  <a:pt x="653834" y="863142"/>
                </a:lnTo>
                <a:lnTo>
                  <a:pt x="544487" y="758748"/>
                </a:lnTo>
                <a:lnTo>
                  <a:pt x="440093" y="649312"/>
                </a:lnTo>
                <a:lnTo>
                  <a:pt x="342176" y="534111"/>
                </a:lnTo>
                <a:lnTo>
                  <a:pt x="249974" y="413880"/>
                </a:lnTo>
                <a:lnTo>
                  <a:pt x="164249" y="289318"/>
                </a:lnTo>
                <a:lnTo>
                  <a:pt x="85128" y="160439"/>
                </a:lnTo>
                <a:lnTo>
                  <a:pt x="13119" y="27241"/>
                </a:lnTo>
                <a:lnTo>
                  <a:pt x="0" y="0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744D5-0AA2-E5CA-E119-A86A8FEE4D53}"/>
              </a:ext>
            </a:extLst>
          </p:cNvPr>
          <p:cNvSpPr txBox="1">
            <a:spLocks/>
          </p:cNvSpPr>
          <p:nvPr/>
        </p:nvSpPr>
        <p:spPr>
          <a:xfrm>
            <a:off x="284368" y="726050"/>
            <a:ext cx="6925096" cy="5386859"/>
          </a:xfrm>
          <a:prstGeom prst="rect">
            <a:avLst/>
          </a:prstGeom>
        </p:spPr>
        <p:txBody>
          <a:bodyPr vert="horz" wrap="square" lIns="60885" tIns="30442" rIns="60885" bIns="30442" rtlCol="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29148" indent="-229148" defTabSz="608808"/>
            <a:r>
              <a:rPr lang="en-GB" sz="2397" b="1" kern="0" dirty="0" err="1">
                <a:solidFill>
                  <a:sysClr val="windowText" lastClr="000000"/>
                </a:solidFill>
                <a:ea typeface="+mn-lt"/>
                <a:cs typeface="+mn-lt"/>
              </a:rPr>
              <a:t>Ileus</a:t>
            </a:r>
            <a:r>
              <a:rPr lang="en-GB" sz="2397" kern="0" dirty="0">
                <a:solidFill>
                  <a:sysClr val="windowText" lastClr="000000"/>
                </a:solidFill>
                <a:ea typeface="+mn-lt"/>
                <a:cs typeface="+mn-lt"/>
              </a:rPr>
              <a:t> :any process that decreases or impairs the normal transit of bowel contents (paralytic, mechanical, or pseudo-obstructive </a:t>
            </a:r>
            <a:r>
              <a:rPr lang="en-GB" sz="2397" kern="0" dirty="0" err="1">
                <a:solidFill>
                  <a:sysClr val="windowText" lastClr="000000"/>
                </a:solidFill>
                <a:ea typeface="+mn-lt"/>
                <a:cs typeface="+mn-lt"/>
              </a:rPr>
              <a:t>ileus</a:t>
            </a:r>
            <a:r>
              <a:rPr lang="en-GB" sz="2397" kern="0" dirty="0">
                <a:solidFill>
                  <a:sysClr val="windowText" lastClr="000000"/>
                </a:solidFill>
                <a:ea typeface="+mn-lt"/>
                <a:cs typeface="+mn-lt"/>
              </a:rPr>
              <a:t>) can produce accumulation of luminal contents leading to bowel distension and an </a:t>
            </a:r>
            <a:r>
              <a:rPr lang="en-GB" sz="2397" b="1" kern="0" dirty="0">
                <a:solidFill>
                  <a:sysClr val="windowText" lastClr="000000"/>
                </a:solidFill>
                <a:ea typeface="+mn-lt"/>
                <a:cs typeface="+mn-lt"/>
              </a:rPr>
              <a:t>increase in IAP</a:t>
            </a:r>
            <a:r>
              <a:rPr lang="en-GB" sz="2397" kern="0" dirty="0">
                <a:solidFill>
                  <a:sysClr val="windowText" lastClr="000000"/>
                </a:solidFill>
                <a:ea typeface="+mn-lt"/>
                <a:cs typeface="+mn-lt"/>
              </a:rPr>
              <a:t>.</a:t>
            </a:r>
            <a:endParaRPr lang="en-GB" sz="2397" kern="0" dirty="0">
              <a:solidFill>
                <a:sysClr val="windowText" lastClr="000000"/>
              </a:solidFill>
              <a:cs typeface="Arial" panose="020B0604020202020204"/>
            </a:endParaRPr>
          </a:p>
          <a:p>
            <a:pPr marL="229148" indent="-229148" defTabSz="608808"/>
            <a:r>
              <a:rPr lang="en-GB" sz="2397" b="1" kern="0" dirty="0">
                <a:solidFill>
                  <a:sysClr val="windowText" lastClr="000000"/>
                </a:solidFill>
                <a:ea typeface="+mn-lt"/>
                <a:cs typeface="+mn-lt"/>
              </a:rPr>
              <a:t>Liver cirrhosis</a:t>
            </a:r>
            <a:r>
              <a:rPr lang="en-GB" sz="2397" kern="0" dirty="0">
                <a:solidFill>
                  <a:sysClr val="windowText" lastClr="000000"/>
                </a:solidFill>
                <a:ea typeface="+mn-lt"/>
                <a:cs typeface="+mn-lt"/>
              </a:rPr>
              <a:t>: patients with higher amounts of ascites at baseline are at higher risk of developing ACS if abdominal pressure is increased by another cause.</a:t>
            </a:r>
          </a:p>
          <a:p>
            <a:pPr marL="229148" indent="-229148" defTabSz="608808"/>
            <a:r>
              <a:rPr lang="en-GB" sz="2397" b="1" kern="0" dirty="0" err="1">
                <a:solidFill>
                  <a:sysClr val="windowText" lastClr="000000"/>
                </a:solidFill>
                <a:ea typeface="+mn-lt"/>
                <a:cs typeface="+mn-lt"/>
              </a:rPr>
              <a:t>Hemoperitoneum</a:t>
            </a:r>
            <a:r>
              <a:rPr lang="en-GB" sz="2397" kern="0" dirty="0">
                <a:solidFill>
                  <a:sysClr val="windowText" lastClr="000000"/>
                </a:solidFill>
                <a:ea typeface="+mn-lt"/>
                <a:cs typeface="+mn-lt"/>
              </a:rPr>
              <a:t> produced by a ruptured abdominal aortic aneurysm, arterial or venous trauma, or ruptured hepatic tumours. </a:t>
            </a:r>
          </a:p>
          <a:p>
            <a:pPr marL="229148" indent="-229148" defTabSz="608808"/>
            <a:r>
              <a:rPr lang="en-GB" sz="2397" b="1" kern="0" dirty="0" err="1">
                <a:solidFill>
                  <a:sysClr val="windowText" lastClr="000000"/>
                </a:solidFill>
                <a:ea typeface="+mn-lt"/>
                <a:cs typeface="+mn-lt"/>
              </a:rPr>
              <a:t>Pneumoperitoneum</a:t>
            </a:r>
            <a:r>
              <a:rPr lang="en-GB" sz="2397" kern="0" dirty="0">
                <a:solidFill>
                  <a:sysClr val="windowText" lastClr="000000"/>
                </a:solidFill>
                <a:ea typeface="+mn-lt"/>
                <a:cs typeface="+mn-lt"/>
              </a:rPr>
              <a:t> this can arise from progression of a pathophysiological process, such as peptic ulcer disease or diverticulitis, </a:t>
            </a:r>
            <a:r>
              <a:rPr lang="en-GB" sz="2397" u="sng" kern="0" dirty="0">
                <a:solidFill>
                  <a:sysClr val="windowText" lastClr="000000"/>
                </a:solidFill>
                <a:ea typeface="+mn-lt"/>
                <a:cs typeface="+mn-lt"/>
              </a:rPr>
              <a:t>that leads to a perforated viscus</a:t>
            </a:r>
            <a:r>
              <a:rPr lang="en-GB" sz="2397" kern="0" dirty="0">
                <a:solidFill>
                  <a:sysClr val="windowText" lastClr="000000"/>
                </a:solidFill>
                <a:ea typeface="+mn-lt"/>
                <a:cs typeface="+mn-lt"/>
              </a:rPr>
              <a:t>.</a:t>
            </a:r>
            <a:endParaRPr lang="en-GB" sz="2397" kern="0" dirty="0">
              <a:solidFill>
                <a:sysClr val="windowText" lastClr="000000"/>
              </a:solidFill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8D8713-3776-EA35-E8FA-7BB9FAE1D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40" y="909095"/>
            <a:ext cx="4403793" cy="50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4047116" y="5709644"/>
            <a:ext cx="2292483" cy="1146242"/>
            <a:chOff x="6073230" y="8575040"/>
            <a:chExt cx="3442970" cy="1721485"/>
          </a:xfrm>
        </p:grpSpPr>
        <p:sp>
          <p:nvSpPr>
            <p:cNvPr id="6" name="object 6"/>
            <p:cNvSpPr/>
            <p:nvPr/>
          </p:nvSpPr>
          <p:spPr>
            <a:xfrm>
              <a:off x="6082590" y="8584399"/>
              <a:ext cx="3423920" cy="1703070"/>
            </a:xfrm>
            <a:custGeom>
              <a:avLst/>
              <a:gdLst/>
              <a:ahLst/>
              <a:cxnLst/>
              <a:rect l="l" t="t" r="r" b="b"/>
              <a:pathLst>
                <a:path w="3423920" h="1703070">
                  <a:moveTo>
                    <a:pt x="0" y="1702598"/>
                  </a:moveTo>
                  <a:lnTo>
                    <a:pt x="1928" y="1622850"/>
                  </a:lnTo>
                  <a:lnTo>
                    <a:pt x="9129" y="1532849"/>
                  </a:lnTo>
                  <a:lnTo>
                    <a:pt x="20648" y="1444292"/>
                  </a:lnTo>
                  <a:lnTo>
                    <a:pt x="37209" y="1356453"/>
                  </a:lnTo>
                  <a:lnTo>
                    <a:pt x="58087" y="1269334"/>
                  </a:lnTo>
                  <a:lnTo>
                    <a:pt x="83284" y="1182935"/>
                  </a:lnTo>
                  <a:lnTo>
                    <a:pt x="113523" y="1098698"/>
                  </a:lnTo>
                  <a:lnTo>
                    <a:pt x="148092" y="1015899"/>
                  </a:lnTo>
                  <a:lnTo>
                    <a:pt x="186243" y="934540"/>
                  </a:lnTo>
                  <a:lnTo>
                    <a:pt x="229449" y="856063"/>
                  </a:lnTo>
                  <a:lnTo>
                    <a:pt x="276248" y="779744"/>
                  </a:lnTo>
                  <a:lnTo>
                    <a:pt x="326642" y="705584"/>
                  </a:lnTo>
                  <a:lnTo>
                    <a:pt x="381366" y="634305"/>
                  </a:lnTo>
                  <a:lnTo>
                    <a:pt x="439684" y="566628"/>
                  </a:lnTo>
                  <a:lnTo>
                    <a:pt x="501597" y="501827"/>
                  </a:lnTo>
                  <a:lnTo>
                    <a:pt x="566405" y="439902"/>
                  </a:lnTo>
                  <a:lnTo>
                    <a:pt x="634083" y="381584"/>
                  </a:lnTo>
                  <a:lnTo>
                    <a:pt x="705356" y="326872"/>
                  </a:lnTo>
                  <a:lnTo>
                    <a:pt x="779511" y="276466"/>
                  </a:lnTo>
                  <a:lnTo>
                    <a:pt x="855838" y="229666"/>
                  </a:lnTo>
                  <a:lnTo>
                    <a:pt x="934324" y="186474"/>
                  </a:lnTo>
                  <a:lnTo>
                    <a:pt x="1015667" y="148310"/>
                  </a:lnTo>
                  <a:lnTo>
                    <a:pt x="1098471" y="113753"/>
                  </a:lnTo>
                  <a:lnTo>
                    <a:pt x="1182710" y="83515"/>
                  </a:lnTo>
                  <a:lnTo>
                    <a:pt x="1269109" y="58318"/>
                  </a:lnTo>
                  <a:lnTo>
                    <a:pt x="1356231" y="37439"/>
                  </a:lnTo>
                  <a:lnTo>
                    <a:pt x="1444064" y="20878"/>
                  </a:lnTo>
                  <a:lnTo>
                    <a:pt x="1532621" y="9359"/>
                  </a:lnTo>
                  <a:lnTo>
                    <a:pt x="1622626" y="2146"/>
                  </a:lnTo>
                  <a:lnTo>
                    <a:pt x="1711907" y="0"/>
                  </a:lnTo>
                  <a:lnTo>
                    <a:pt x="1801188" y="2146"/>
                  </a:lnTo>
                  <a:lnTo>
                    <a:pt x="1891180" y="9359"/>
                  </a:lnTo>
                  <a:lnTo>
                    <a:pt x="1979737" y="20878"/>
                  </a:lnTo>
                  <a:lnTo>
                    <a:pt x="2067583" y="37439"/>
                  </a:lnTo>
                  <a:lnTo>
                    <a:pt x="2154692" y="58318"/>
                  </a:lnTo>
                  <a:lnTo>
                    <a:pt x="2241103" y="83515"/>
                  </a:lnTo>
                  <a:lnTo>
                    <a:pt x="2325329" y="113753"/>
                  </a:lnTo>
                  <a:lnTo>
                    <a:pt x="2408133" y="148310"/>
                  </a:lnTo>
                  <a:lnTo>
                    <a:pt x="2489490" y="186474"/>
                  </a:lnTo>
                  <a:lnTo>
                    <a:pt x="2567963" y="229666"/>
                  </a:lnTo>
                  <a:lnTo>
                    <a:pt x="2644290" y="276466"/>
                  </a:lnTo>
                  <a:lnTo>
                    <a:pt x="2718445" y="326872"/>
                  </a:lnTo>
                  <a:lnTo>
                    <a:pt x="2789730" y="381584"/>
                  </a:lnTo>
                  <a:lnTo>
                    <a:pt x="2857409" y="439902"/>
                  </a:lnTo>
                  <a:lnTo>
                    <a:pt x="2922204" y="501827"/>
                  </a:lnTo>
                  <a:lnTo>
                    <a:pt x="2984129" y="566628"/>
                  </a:lnTo>
                  <a:lnTo>
                    <a:pt x="3042448" y="634305"/>
                  </a:lnTo>
                  <a:lnTo>
                    <a:pt x="3097159" y="705584"/>
                  </a:lnTo>
                  <a:lnTo>
                    <a:pt x="3147565" y="779744"/>
                  </a:lnTo>
                  <a:lnTo>
                    <a:pt x="3194365" y="856063"/>
                  </a:lnTo>
                  <a:lnTo>
                    <a:pt x="3237558" y="934540"/>
                  </a:lnTo>
                  <a:lnTo>
                    <a:pt x="3275721" y="1015899"/>
                  </a:lnTo>
                  <a:lnTo>
                    <a:pt x="3310278" y="1098698"/>
                  </a:lnTo>
                  <a:lnTo>
                    <a:pt x="3340517" y="1182935"/>
                  </a:lnTo>
                  <a:lnTo>
                    <a:pt x="3365713" y="1269334"/>
                  </a:lnTo>
                  <a:lnTo>
                    <a:pt x="3386592" y="1356453"/>
                  </a:lnTo>
                  <a:lnTo>
                    <a:pt x="3403153" y="1444292"/>
                  </a:lnTo>
                  <a:lnTo>
                    <a:pt x="3414672" y="1532849"/>
                  </a:lnTo>
                  <a:lnTo>
                    <a:pt x="3421885" y="1622850"/>
                  </a:lnTo>
                  <a:lnTo>
                    <a:pt x="3423814" y="1702598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7" name="object 7"/>
            <p:cNvSpPr/>
            <p:nvPr/>
          </p:nvSpPr>
          <p:spPr>
            <a:xfrm>
              <a:off x="6711150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1083346" y="0"/>
                  </a:moveTo>
                  <a:lnTo>
                    <a:pt x="1026463" y="1438"/>
                  </a:lnTo>
                  <a:lnTo>
                    <a:pt x="970304" y="5760"/>
                  </a:lnTo>
                  <a:lnTo>
                    <a:pt x="914144" y="13682"/>
                  </a:lnTo>
                  <a:lnTo>
                    <a:pt x="857985" y="23759"/>
                  </a:lnTo>
                  <a:lnTo>
                    <a:pt x="802549" y="36722"/>
                  </a:lnTo>
                  <a:lnTo>
                    <a:pt x="748549" y="53281"/>
                  </a:lnTo>
                  <a:lnTo>
                    <a:pt x="695272" y="71998"/>
                  </a:lnTo>
                  <a:lnTo>
                    <a:pt x="642707" y="93598"/>
                  </a:lnTo>
                  <a:lnTo>
                    <a:pt x="591590" y="118080"/>
                  </a:lnTo>
                  <a:lnTo>
                    <a:pt x="541907" y="145440"/>
                  </a:lnTo>
                  <a:lnTo>
                    <a:pt x="492949" y="174957"/>
                  </a:lnTo>
                  <a:lnTo>
                    <a:pt x="446149" y="206639"/>
                  </a:lnTo>
                  <a:lnTo>
                    <a:pt x="401509" y="241195"/>
                  </a:lnTo>
                  <a:lnTo>
                    <a:pt x="358316" y="278636"/>
                  </a:lnTo>
                  <a:lnTo>
                    <a:pt x="317282" y="317515"/>
                  </a:lnTo>
                  <a:lnTo>
                    <a:pt x="278395" y="358557"/>
                  </a:lnTo>
                  <a:lnTo>
                    <a:pt x="240955" y="401756"/>
                  </a:lnTo>
                  <a:lnTo>
                    <a:pt x="206399" y="446396"/>
                  </a:lnTo>
                  <a:lnTo>
                    <a:pt x="174725" y="493191"/>
                  </a:lnTo>
                  <a:lnTo>
                    <a:pt x="145197" y="541432"/>
                  </a:lnTo>
                  <a:lnTo>
                    <a:pt x="117842" y="591830"/>
                  </a:lnTo>
                  <a:lnTo>
                    <a:pt x="93356" y="642952"/>
                  </a:lnTo>
                  <a:lnTo>
                    <a:pt x="71766" y="695509"/>
                  </a:lnTo>
                  <a:lnTo>
                    <a:pt x="53033" y="748789"/>
                  </a:lnTo>
                  <a:lnTo>
                    <a:pt x="36473" y="802789"/>
                  </a:lnTo>
                  <a:lnTo>
                    <a:pt x="23519" y="858227"/>
                  </a:lnTo>
                  <a:lnTo>
                    <a:pt x="13435" y="914385"/>
                  </a:lnTo>
                  <a:lnTo>
                    <a:pt x="5523" y="970548"/>
                  </a:lnTo>
                  <a:lnTo>
                    <a:pt x="1205" y="1026706"/>
                  </a:lnTo>
                  <a:lnTo>
                    <a:pt x="0" y="1074053"/>
                  </a:lnTo>
                  <a:lnTo>
                    <a:pt x="2166682" y="1074053"/>
                  </a:lnTo>
                  <a:lnTo>
                    <a:pt x="2165488" y="1026706"/>
                  </a:lnTo>
                  <a:lnTo>
                    <a:pt x="2161170" y="970548"/>
                  </a:lnTo>
                  <a:lnTo>
                    <a:pt x="2153245" y="914385"/>
                  </a:lnTo>
                  <a:lnTo>
                    <a:pt x="2143174" y="858227"/>
                  </a:lnTo>
                  <a:lnTo>
                    <a:pt x="2130207" y="802789"/>
                  </a:lnTo>
                  <a:lnTo>
                    <a:pt x="2113646" y="748789"/>
                  </a:lnTo>
                  <a:lnTo>
                    <a:pt x="2094927" y="695509"/>
                  </a:lnTo>
                  <a:lnTo>
                    <a:pt x="2073324" y="642952"/>
                  </a:lnTo>
                  <a:lnTo>
                    <a:pt x="2048851" y="591830"/>
                  </a:lnTo>
                  <a:lnTo>
                    <a:pt x="2021483" y="542151"/>
                  </a:lnTo>
                  <a:lnTo>
                    <a:pt x="1991968" y="493191"/>
                  </a:lnTo>
                  <a:lnTo>
                    <a:pt x="1960294" y="446396"/>
                  </a:lnTo>
                  <a:lnTo>
                    <a:pt x="1925737" y="401756"/>
                  </a:lnTo>
                  <a:lnTo>
                    <a:pt x="1888285" y="358557"/>
                  </a:lnTo>
                  <a:lnTo>
                    <a:pt x="1849410" y="317515"/>
                  </a:lnTo>
                  <a:lnTo>
                    <a:pt x="1808377" y="278636"/>
                  </a:lnTo>
                  <a:lnTo>
                    <a:pt x="1765171" y="241195"/>
                  </a:lnTo>
                  <a:lnTo>
                    <a:pt x="1720531" y="206639"/>
                  </a:lnTo>
                  <a:lnTo>
                    <a:pt x="1673731" y="174957"/>
                  </a:lnTo>
                  <a:lnTo>
                    <a:pt x="1625497" y="145440"/>
                  </a:lnTo>
                  <a:lnTo>
                    <a:pt x="1575103" y="118080"/>
                  </a:lnTo>
                  <a:lnTo>
                    <a:pt x="1523973" y="93598"/>
                  </a:lnTo>
                  <a:lnTo>
                    <a:pt x="1471420" y="71998"/>
                  </a:lnTo>
                  <a:lnTo>
                    <a:pt x="1418144" y="53281"/>
                  </a:lnTo>
                  <a:lnTo>
                    <a:pt x="1364143" y="36722"/>
                  </a:lnTo>
                  <a:lnTo>
                    <a:pt x="1308695" y="23759"/>
                  </a:lnTo>
                  <a:lnTo>
                    <a:pt x="1252548" y="13682"/>
                  </a:lnTo>
                  <a:lnTo>
                    <a:pt x="1196376" y="5760"/>
                  </a:lnTo>
                  <a:lnTo>
                    <a:pt x="1140217" y="1438"/>
                  </a:lnTo>
                  <a:lnTo>
                    <a:pt x="1083346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8" name="object 8"/>
            <p:cNvSpPr/>
            <p:nvPr/>
          </p:nvSpPr>
          <p:spPr>
            <a:xfrm>
              <a:off x="6711150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8"/>
                  </a:lnTo>
                  <a:lnTo>
                    <a:pt x="13435" y="914385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52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6"/>
                  </a:lnTo>
                  <a:lnTo>
                    <a:pt x="240955" y="401756"/>
                  </a:lnTo>
                  <a:lnTo>
                    <a:pt x="278395" y="358557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40"/>
                  </a:lnTo>
                  <a:lnTo>
                    <a:pt x="591590" y="118080"/>
                  </a:lnTo>
                  <a:lnTo>
                    <a:pt x="642707" y="93598"/>
                  </a:lnTo>
                  <a:lnTo>
                    <a:pt x="695272" y="71998"/>
                  </a:lnTo>
                  <a:lnTo>
                    <a:pt x="748549" y="53281"/>
                  </a:lnTo>
                  <a:lnTo>
                    <a:pt x="802549" y="36722"/>
                  </a:lnTo>
                  <a:lnTo>
                    <a:pt x="857985" y="23759"/>
                  </a:lnTo>
                  <a:lnTo>
                    <a:pt x="914144" y="13682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82"/>
                  </a:lnTo>
                  <a:lnTo>
                    <a:pt x="1308695" y="23759"/>
                  </a:lnTo>
                  <a:lnTo>
                    <a:pt x="1364143" y="36722"/>
                  </a:lnTo>
                  <a:lnTo>
                    <a:pt x="1418144" y="53281"/>
                  </a:lnTo>
                  <a:lnTo>
                    <a:pt x="1471420" y="71998"/>
                  </a:lnTo>
                  <a:lnTo>
                    <a:pt x="1523973" y="93598"/>
                  </a:lnTo>
                  <a:lnTo>
                    <a:pt x="1575103" y="118080"/>
                  </a:lnTo>
                  <a:lnTo>
                    <a:pt x="1625497" y="145440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6" y="278636"/>
                  </a:lnTo>
                  <a:lnTo>
                    <a:pt x="1849410" y="317515"/>
                  </a:lnTo>
                  <a:lnTo>
                    <a:pt x="1888285" y="358557"/>
                  </a:lnTo>
                  <a:lnTo>
                    <a:pt x="1925737" y="401756"/>
                  </a:lnTo>
                  <a:lnTo>
                    <a:pt x="1960294" y="446396"/>
                  </a:lnTo>
                  <a:lnTo>
                    <a:pt x="1991968" y="493191"/>
                  </a:lnTo>
                  <a:lnTo>
                    <a:pt x="2021482" y="542151"/>
                  </a:lnTo>
                  <a:lnTo>
                    <a:pt x="2048851" y="591830"/>
                  </a:lnTo>
                  <a:lnTo>
                    <a:pt x="2073324" y="642952"/>
                  </a:lnTo>
                  <a:lnTo>
                    <a:pt x="2094927" y="695509"/>
                  </a:lnTo>
                  <a:lnTo>
                    <a:pt x="2113646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5"/>
                  </a:lnTo>
                  <a:lnTo>
                    <a:pt x="2161170" y="970548"/>
                  </a:lnTo>
                  <a:lnTo>
                    <a:pt x="2165488" y="1026706"/>
                  </a:lnTo>
                  <a:lnTo>
                    <a:pt x="2166682" y="107405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9" name="object 9"/>
            <p:cNvSpPr/>
            <p:nvPr/>
          </p:nvSpPr>
          <p:spPr>
            <a:xfrm>
              <a:off x="6711150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6"/>
                  </a:lnTo>
                  <a:lnTo>
                    <a:pt x="5523" y="970548"/>
                  </a:lnTo>
                  <a:lnTo>
                    <a:pt x="13435" y="914385"/>
                  </a:lnTo>
                  <a:lnTo>
                    <a:pt x="23519" y="858227"/>
                  </a:lnTo>
                  <a:lnTo>
                    <a:pt x="36473" y="802789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52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6"/>
                  </a:lnTo>
                  <a:lnTo>
                    <a:pt x="240955" y="401756"/>
                  </a:lnTo>
                  <a:lnTo>
                    <a:pt x="278395" y="358557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9"/>
                  </a:lnTo>
                  <a:lnTo>
                    <a:pt x="492949" y="174957"/>
                  </a:lnTo>
                  <a:lnTo>
                    <a:pt x="541907" y="145440"/>
                  </a:lnTo>
                  <a:lnTo>
                    <a:pt x="591590" y="118080"/>
                  </a:lnTo>
                  <a:lnTo>
                    <a:pt x="642707" y="93598"/>
                  </a:lnTo>
                  <a:lnTo>
                    <a:pt x="695272" y="71998"/>
                  </a:lnTo>
                  <a:lnTo>
                    <a:pt x="748549" y="53281"/>
                  </a:lnTo>
                  <a:lnTo>
                    <a:pt x="802549" y="36722"/>
                  </a:lnTo>
                  <a:lnTo>
                    <a:pt x="857985" y="23759"/>
                  </a:lnTo>
                  <a:lnTo>
                    <a:pt x="914144" y="13682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82"/>
                  </a:lnTo>
                  <a:lnTo>
                    <a:pt x="1308695" y="23759"/>
                  </a:lnTo>
                  <a:lnTo>
                    <a:pt x="1364143" y="36722"/>
                  </a:lnTo>
                  <a:lnTo>
                    <a:pt x="1418144" y="53281"/>
                  </a:lnTo>
                  <a:lnTo>
                    <a:pt x="1471420" y="71998"/>
                  </a:lnTo>
                  <a:lnTo>
                    <a:pt x="1523973" y="93598"/>
                  </a:lnTo>
                  <a:lnTo>
                    <a:pt x="1575103" y="118080"/>
                  </a:lnTo>
                  <a:lnTo>
                    <a:pt x="1625497" y="145440"/>
                  </a:lnTo>
                  <a:lnTo>
                    <a:pt x="1673731" y="174957"/>
                  </a:lnTo>
                  <a:lnTo>
                    <a:pt x="1720531" y="206639"/>
                  </a:lnTo>
                  <a:lnTo>
                    <a:pt x="1765171" y="241195"/>
                  </a:lnTo>
                  <a:lnTo>
                    <a:pt x="1808376" y="278636"/>
                  </a:lnTo>
                  <a:lnTo>
                    <a:pt x="1849410" y="317515"/>
                  </a:lnTo>
                  <a:lnTo>
                    <a:pt x="1888285" y="358557"/>
                  </a:lnTo>
                  <a:lnTo>
                    <a:pt x="1925737" y="401756"/>
                  </a:lnTo>
                  <a:lnTo>
                    <a:pt x="1960294" y="446396"/>
                  </a:lnTo>
                  <a:lnTo>
                    <a:pt x="1991968" y="493191"/>
                  </a:lnTo>
                  <a:lnTo>
                    <a:pt x="2021482" y="542151"/>
                  </a:lnTo>
                  <a:lnTo>
                    <a:pt x="2048851" y="591830"/>
                  </a:lnTo>
                  <a:lnTo>
                    <a:pt x="2073324" y="642952"/>
                  </a:lnTo>
                  <a:lnTo>
                    <a:pt x="2094927" y="695509"/>
                  </a:lnTo>
                  <a:lnTo>
                    <a:pt x="2113646" y="748789"/>
                  </a:lnTo>
                  <a:lnTo>
                    <a:pt x="2130207" y="802789"/>
                  </a:lnTo>
                  <a:lnTo>
                    <a:pt x="2143174" y="858227"/>
                  </a:lnTo>
                  <a:lnTo>
                    <a:pt x="2153245" y="914385"/>
                  </a:lnTo>
                  <a:lnTo>
                    <a:pt x="2161170" y="970548"/>
                  </a:lnTo>
                  <a:lnTo>
                    <a:pt x="2165488" y="1026706"/>
                  </a:lnTo>
                  <a:lnTo>
                    <a:pt x="2166682" y="1074053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DD5454-B1EF-CED1-91FA-49172EEEF7E9}"/>
              </a:ext>
            </a:extLst>
          </p:cNvPr>
          <p:cNvSpPr txBox="1">
            <a:spLocks/>
          </p:cNvSpPr>
          <p:nvPr/>
        </p:nvSpPr>
        <p:spPr>
          <a:xfrm>
            <a:off x="837995" y="642401"/>
            <a:ext cx="10507553" cy="620738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29148" indent="-229148" defTabSz="608808"/>
            <a:r>
              <a:rPr lang="en-GB" sz="2663" b="1" kern="0" dirty="0">
                <a:solidFill>
                  <a:sysClr val="windowText" lastClr="000000"/>
                </a:solidFill>
                <a:ea typeface="+mn-lt"/>
                <a:cs typeface="+mn-lt"/>
              </a:rPr>
              <a:t>Secondary causes </a:t>
            </a:r>
            <a:endParaRPr lang="en-GB" sz="2663" b="1" kern="0" dirty="0">
              <a:solidFill>
                <a:sysClr val="windowText" lastClr="000000"/>
              </a:solidFill>
              <a:cs typeface="Arial" panose="020B0604020202020204"/>
            </a:endParaRPr>
          </a:p>
          <a:p>
            <a:pPr marL="229148" indent="-229148" defTabSz="608808"/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Are due to </a:t>
            </a:r>
            <a:r>
              <a:rPr lang="en-GB" sz="2663" b="1" kern="0" dirty="0">
                <a:solidFill>
                  <a:sysClr val="windowText" lastClr="000000"/>
                </a:solidFill>
                <a:ea typeface="+mn-lt"/>
                <a:cs typeface="+mn-lt"/>
              </a:rPr>
              <a:t>tense</a:t>
            </a:r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 ascites or oedema of an otherwise normal bowel.</a:t>
            </a:r>
            <a:endParaRPr lang="en-GB" sz="2663" kern="0" dirty="0">
              <a:solidFill>
                <a:sysClr val="windowText" lastClr="000000"/>
              </a:solidFill>
              <a:cs typeface="Arial"/>
            </a:endParaRPr>
          </a:p>
          <a:p>
            <a:pPr marL="229148" indent="-229148" defTabSz="608808"/>
            <a:r>
              <a:rPr lang="en-GB" sz="2663" b="1" kern="0" dirty="0">
                <a:solidFill>
                  <a:sysClr val="windowText" lastClr="000000"/>
                </a:solidFill>
                <a:ea typeface="+mn-lt"/>
                <a:cs typeface="+mn-lt"/>
              </a:rPr>
              <a:t>Excess fluid resuscitation</a:t>
            </a:r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 ( more than 3 L within a 24-hour period) is the most common cause of ACS, usually with a significant crystalloid component .</a:t>
            </a:r>
            <a:endParaRPr lang="en-GB" sz="2663" kern="0" dirty="0">
              <a:solidFill>
                <a:sysClr val="windowText" lastClr="000000"/>
              </a:solidFill>
              <a:cs typeface="Arial"/>
            </a:endParaRPr>
          </a:p>
          <a:p>
            <a:pPr marL="229148" indent="-229148" defTabSz="608808"/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This level of resuscitation is frequently required in patients with sepsis, severe trauma, bleeding, burns, or </a:t>
            </a:r>
            <a:r>
              <a:rPr lang="en-GB" sz="2663" kern="0" dirty="0" err="1">
                <a:solidFill>
                  <a:sysClr val="windowText" lastClr="000000"/>
                </a:solidFill>
                <a:ea typeface="+mn-lt"/>
                <a:cs typeface="+mn-lt"/>
              </a:rPr>
              <a:t>coagulopathies</a:t>
            </a:r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.</a:t>
            </a:r>
            <a:endParaRPr lang="en-GB" sz="2663" kern="0" dirty="0">
              <a:solidFill>
                <a:sysClr val="windowText" lastClr="000000"/>
              </a:solidFill>
              <a:cs typeface="Arial"/>
            </a:endParaRPr>
          </a:p>
          <a:p>
            <a:pPr marL="229148" indent="-229148" defTabSz="608808"/>
            <a:r>
              <a:rPr lang="en-GB" sz="2663" b="1" kern="0" dirty="0">
                <a:solidFill>
                  <a:sysClr val="windowText" lastClr="000000"/>
                </a:solidFill>
                <a:ea typeface="+mn-lt"/>
                <a:cs typeface="+mn-lt"/>
              </a:rPr>
              <a:t>Massive blood transfusion</a:t>
            </a:r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 protocols (&gt;10 units in 24 hours) are also common causes; these are usually given to patients with severe traumatic injury or post-traumatic </a:t>
            </a:r>
            <a:r>
              <a:rPr lang="en-GB" sz="2663" kern="0" dirty="0" err="1">
                <a:solidFill>
                  <a:sysClr val="windowText" lastClr="000000"/>
                </a:solidFill>
                <a:ea typeface="+mn-lt"/>
                <a:cs typeface="+mn-lt"/>
              </a:rPr>
              <a:t>coagulopathy</a:t>
            </a:r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.</a:t>
            </a:r>
            <a:endParaRPr lang="en-GB" sz="2663" kern="0" dirty="0">
              <a:solidFill>
                <a:sysClr val="windowText" lastClr="000000"/>
              </a:solidFill>
              <a:cs typeface="Arial"/>
            </a:endParaRPr>
          </a:p>
          <a:p>
            <a:pPr marL="229148" indent="-229148" defTabSz="608808"/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In practice, many </a:t>
            </a:r>
            <a:r>
              <a:rPr lang="en-GB" sz="2663" b="1" kern="0" dirty="0">
                <a:solidFill>
                  <a:sysClr val="windowText" lastClr="000000"/>
                </a:solidFill>
                <a:ea typeface="+mn-lt"/>
                <a:cs typeface="+mn-lt"/>
              </a:rPr>
              <a:t>primary causes</a:t>
            </a:r>
            <a:r>
              <a:rPr lang="en-GB" sz="2663" kern="0" dirty="0">
                <a:solidFill>
                  <a:sysClr val="windowText" lastClr="000000"/>
                </a:solidFill>
                <a:ea typeface="+mn-lt"/>
                <a:cs typeface="+mn-lt"/>
              </a:rPr>
              <a:t> require fluid resuscitation and/or massive transfusion; these patients will have mixed primary and secondary causes for increased IAP.</a:t>
            </a:r>
            <a:endParaRPr lang="en-GB" sz="2663" kern="0" dirty="0">
              <a:solidFill>
                <a:sysClr val="windowText" lastClr="000000"/>
              </a:solidFill>
              <a:cs typeface="Arial"/>
            </a:endParaRPr>
          </a:p>
          <a:p>
            <a:pPr marL="229148" indent="-229148" defTabSz="608808"/>
            <a:endParaRPr lang="en-GB" sz="2663" kern="0" dirty="0">
              <a:solidFill>
                <a:sysClr val="windowText" lastClr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5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943" y="-6231"/>
            <a:ext cx="1338198" cy="1156812"/>
            <a:chOff x="-9359" y="-9358"/>
            <a:chExt cx="2009775" cy="17373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991360" cy="1718945"/>
            </a:xfrm>
            <a:custGeom>
              <a:avLst/>
              <a:gdLst/>
              <a:ahLst/>
              <a:cxnLst/>
              <a:rect l="l" t="t" r="r" b="b"/>
              <a:pathLst>
                <a:path w="1991360" h="1718945">
                  <a:moveTo>
                    <a:pt x="1990594" y="0"/>
                  </a:moveTo>
                  <a:lnTo>
                    <a:pt x="1990750" y="6451"/>
                  </a:lnTo>
                  <a:lnTo>
                    <a:pt x="1990026" y="6451"/>
                  </a:lnTo>
                  <a:lnTo>
                    <a:pt x="1987867" y="95732"/>
                  </a:lnTo>
                  <a:lnTo>
                    <a:pt x="1980666" y="185724"/>
                  </a:lnTo>
                  <a:lnTo>
                    <a:pt x="1969147" y="274294"/>
                  </a:lnTo>
                  <a:lnTo>
                    <a:pt x="1952586" y="362127"/>
                  </a:lnTo>
                  <a:lnTo>
                    <a:pt x="1931707" y="449249"/>
                  </a:lnTo>
                  <a:lnTo>
                    <a:pt x="1906511" y="535647"/>
                  </a:lnTo>
                  <a:lnTo>
                    <a:pt x="1876272" y="619886"/>
                  </a:lnTo>
                  <a:lnTo>
                    <a:pt x="1842426" y="702690"/>
                  </a:lnTo>
                  <a:lnTo>
                    <a:pt x="1803552" y="783323"/>
                  </a:lnTo>
                  <a:lnTo>
                    <a:pt x="1761070" y="862520"/>
                  </a:lnTo>
                  <a:lnTo>
                    <a:pt x="1714271" y="938834"/>
                  </a:lnTo>
                  <a:lnTo>
                    <a:pt x="1663153" y="1012278"/>
                  </a:lnTo>
                  <a:lnTo>
                    <a:pt x="1608429" y="1083563"/>
                  </a:lnTo>
                  <a:lnTo>
                    <a:pt x="1550834" y="1151953"/>
                  </a:lnTo>
                  <a:lnTo>
                    <a:pt x="1488922" y="1216761"/>
                  </a:lnTo>
                  <a:lnTo>
                    <a:pt x="1424114" y="1278674"/>
                  </a:lnTo>
                  <a:lnTo>
                    <a:pt x="1355724" y="1336992"/>
                  </a:lnTo>
                  <a:lnTo>
                    <a:pt x="1284439" y="1390992"/>
                  </a:lnTo>
                  <a:lnTo>
                    <a:pt x="1210999" y="1442110"/>
                  </a:lnTo>
                  <a:lnTo>
                    <a:pt x="1134680" y="1488909"/>
                  </a:lnTo>
                  <a:lnTo>
                    <a:pt x="1055484" y="1531391"/>
                  </a:lnTo>
                  <a:lnTo>
                    <a:pt x="974844" y="1570278"/>
                  </a:lnTo>
                  <a:lnTo>
                    <a:pt x="892045" y="1604835"/>
                  </a:lnTo>
                  <a:lnTo>
                    <a:pt x="807808" y="1634350"/>
                  </a:lnTo>
                  <a:lnTo>
                    <a:pt x="721409" y="1660270"/>
                  </a:lnTo>
                  <a:lnTo>
                    <a:pt x="634290" y="1681149"/>
                  </a:lnTo>
                  <a:lnTo>
                    <a:pt x="546451" y="1697710"/>
                  </a:lnTo>
                  <a:lnTo>
                    <a:pt x="457170" y="1709229"/>
                  </a:lnTo>
                  <a:lnTo>
                    <a:pt x="367893" y="1716430"/>
                  </a:lnTo>
                  <a:lnTo>
                    <a:pt x="278616" y="1718589"/>
                  </a:lnTo>
                  <a:lnTo>
                    <a:pt x="278616" y="1717865"/>
                  </a:lnTo>
                  <a:lnTo>
                    <a:pt x="189334" y="1715706"/>
                  </a:lnTo>
                  <a:lnTo>
                    <a:pt x="99337" y="1708505"/>
                  </a:lnTo>
                  <a:lnTo>
                    <a:pt x="10780" y="1696986"/>
                  </a:lnTo>
                  <a:lnTo>
                    <a:pt x="0" y="1694954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0" y="0"/>
                  </a:lnTo>
                  <a:lnTo>
                    <a:pt x="0" y="1052946"/>
                  </a:lnTo>
                  <a:lnTo>
                    <a:pt x="53260" y="1065555"/>
                  </a:lnTo>
                  <a:lnTo>
                    <a:pt x="109418" y="1075639"/>
                  </a:lnTo>
                  <a:lnTo>
                    <a:pt x="165576" y="1083563"/>
                  </a:lnTo>
                  <a:lnTo>
                    <a:pt x="221734" y="1087881"/>
                  </a:lnTo>
                  <a:lnTo>
                    <a:pt x="278616" y="1089317"/>
                  </a:lnTo>
                  <a:lnTo>
                    <a:pt x="278616" y="1090040"/>
                  </a:lnTo>
                  <a:lnTo>
                    <a:pt x="335493" y="1088605"/>
                  </a:lnTo>
                  <a:lnTo>
                    <a:pt x="391651" y="1084275"/>
                  </a:lnTo>
                  <a:lnTo>
                    <a:pt x="447813" y="1076363"/>
                  </a:lnTo>
                  <a:lnTo>
                    <a:pt x="503971" y="1066279"/>
                  </a:lnTo>
                  <a:lnTo>
                    <a:pt x="558690" y="1053325"/>
                  </a:lnTo>
                  <a:lnTo>
                    <a:pt x="613409" y="1036764"/>
                  </a:lnTo>
                  <a:lnTo>
                    <a:pt x="666690" y="1018044"/>
                  </a:lnTo>
                  <a:lnTo>
                    <a:pt x="719246" y="996441"/>
                  </a:lnTo>
                  <a:lnTo>
                    <a:pt x="770369" y="971956"/>
                  </a:lnTo>
                  <a:lnTo>
                    <a:pt x="820047" y="944600"/>
                  </a:lnTo>
                  <a:lnTo>
                    <a:pt x="868287" y="915085"/>
                  </a:lnTo>
                  <a:lnTo>
                    <a:pt x="915084" y="882688"/>
                  </a:lnTo>
                  <a:lnTo>
                    <a:pt x="960447" y="848118"/>
                  </a:lnTo>
                  <a:lnTo>
                    <a:pt x="1002922" y="811402"/>
                  </a:lnTo>
                  <a:lnTo>
                    <a:pt x="1044684" y="772528"/>
                  </a:lnTo>
                  <a:lnTo>
                    <a:pt x="1083562" y="731481"/>
                  </a:lnTo>
                  <a:lnTo>
                    <a:pt x="1120283" y="688289"/>
                  </a:lnTo>
                  <a:lnTo>
                    <a:pt x="1154841" y="642924"/>
                  </a:lnTo>
                  <a:lnTo>
                    <a:pt x="1186522" y="596125"/>
                  </a:lnTo>
                  <a:lnTo>
                    <a:pt x="1216758" y="547890"/>
                  </a:lnTo>
                  <a:lnTo>
                    <a:pt x="1243399" y="498208"/>
                  </a:lnTo>
                  <a:lnTo>
                    <a:pt x="1267881" y="447090"/>
                  </a:lnTo>
                  <a:lnTo>
                    <a:pt x="1289481" y="394525"/>
                  </a:lnTo>
                  <a:lnTo>
                    <a:pt x="1308201" y="341248"/>
                  </a:lnTo>
                  <a:lnTo>
                    <a:pt x="1324762" y="286537"/>
                  </a:lnTo>
                  <a:lnTo>
                    <a:pt x="1337716" y="231813"/>
                  </a:lnTo>
                  <a:lnTo>
                    <a:pt x="1347800" y="175653"/>
                  </a:lnTo>
                  <a:lnTo>
                    <a:pt x="1355724" y="119494"/>
                  </a:lnTo>
                  <a:lnTo>
                    <a:pt x="1360042" y="63334"/>
                  </a:lnTo>
                  <a:lnTo>
                    <a:pt x="1361478" y="6451"/>
                  </a:lnTo>
                  <a:lnTo>
                    <a:pt x="1362201" y="6451"/>
                  </a:lnTo>
                  <a:lnTo>
                    <a:pt x="1362037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1" y="6451"/>
                  </a:lnTo>
                  <a:lnTo>
                    <a:pt x="1361478" y="6451"/>
                  </a:lnTo>
                  <a:lnTo>
                    <a:pt x="1360042" y="63334"/>
                  </a:lnTo>
                  <a:lnTo>
                    <a:pt x="1355724" y="119494"/>
                  </a:lnTo>
                  <a:lnTo>
                    <a:pt x="1347800" y="175653"/>
                  </a:lnTo>
                  <a:lnTo>
                    <a:pt x="1337716" y="231813"/>
                  </a:lnTo>
                  <a:lnTo>
                    <a:pt x="1324762" y="286537"/>
                  </a:lnTo>
                  <a:lnTo>
                    <a:pt x="1308201" y="341248"/>
                  </a:lnTo>
                  <a:lnTo>
                    <a:pt x="1289481" y="394525"/>
                  </a:lnTo>
                  <a:lnTo>
                    <a:pt x="1267881" y="447090"/>
                  </a:lnTo>
                  <a:lnTo>
                    <a:pt x="1243399" y="498208"/>
                  </a:lnTo>
                  <a:lnTo>
                    <a:pt x="1216758" y="547890"/>
                  </a:lnTo>
                  <a:lnTo>
                    <a:pt x="1186522" y="596125"/>
                  </a:lnTo>
                  <a:lnTo>
                    <a:pt x="1154841" y="642924"/>
                  </a:lnTo>
                  <a:lnTo>
                    <a:pt x="1120283" y="688289"/>
                  </a:lnTo>
                  <a:lnTo>
                    <a:pt x="1083562" y="731481"/>
                  </a:lnTo>
                  <a:lnTo>
                    <a:pt x="1044684" y="772528"/>
                  </a:lnTo>
                  <a:lnTo>
                    <a:pt x="1002922" y="811402"/>
                  </a:lnTo>
                  <a:lnTo>
                    <a:pt x="960447" y="848118"/>
                  </a:lnTo>
                  <a:lnTo>
                    <a:pt x="915084" y="882688"/>
                  </a:lnTo>
                  <a:lnTo>
                    <a:pt x="868287" y="915085"/>
                  </a:lnTo>
                  <a:lnTo>
                    <a:pt x="820047" y="944600"/>
                  </a:lnTo>
                  <a:lnTo>
                    <a:pt x="770369" y="971956"/>
                  </a:lnTo>
                  <a:lnTo>
                    <a:pt x="719246" y="996441"/>
                  </a:lnTo>
                  <a:lnTo>
                    <a:pt x="666690" y="1018044"/>
                  </a:lnTo>
                  <a:lnTo>
                    <a:pt x="613409" y="1036764"/>
                  </a:lnTo>
                  <a:lnTo>
                    <a:pt x="558690" y="1053325"/>
                  </a:lnTo>
                  <a:lnTo>
                    <a:pt x="503971" y="1066279"/>
                  </a:lnTo>
                  <a:lnTo>
                    <a:pt x="447813" y="1076363"/>
                  </a:lnTo>
                  <a:lnTo>
                    <a:pt x="391651" y="1084275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7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9"/>
                  </a:lnTo>
                  <a:lnTo>
                    <a:pt x="53260" y="1065555"/>
                  </a:lnTo>
                  <a:lnTo>
                    <a:pt x="0" y="105294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362710" cy="1090295"/>
            </a:xfrm>
            <a:custGeom>
              <a:avLst/>
              <a:gdLst/>
              <a:ahLst/>
              <a:cxnLst/>
              <a:rect l="l" t="t" r="r" b="b"/>
              <a:pathLst>
                <a:path w="1362710" h="1090295">
                  <a:moveTo>
                    <a:pt x="1362037" y="0"/>
                  </a:moveTo>
                  <a:lnTo>
                    <a:pt x="1362201" y="6451"/>
                  </a:lnTo>
                  <a:lnTo>
                    <a:pt x="1361478" y="6451"/>
                  </a:lnTo>
                  <a:lnTo>
                    <a:pt x="1360042" y="63334"/>
                  </a:lnTo>
                  <a:lnTo>
                    <a:pt x="1355724" y="119494"/>
                  </a:lnTo>
                  <a:lnTo>
                    <a:pt x="1347800" y="175653"/>
                  </a:lnTo>
                  <a:lnTo>
                    <a:pt x="1337716" y="231813"/>
                  </a:lnTo>
                  <a:lnTo>
                    <a:pt x="1324762" y="286537"/>
                  </a:lnTo>
                  <a:lnTo>
                    <a:pt x="1308201" y="341248"/>
                  </a:lnTo>
                  <a:lnTo>
                    <a:pt x="1289481" y="394525"/>
                  </a:lnTo>
                  <a:lnTo>
                    <a:pt x="1267881" y="447090"/>
                  </a:lnTo>
                  <a:lnTo>
                    <a:pt x="1243399" y="498208"/>
                  </a:lnTo>
                  <a:lnTo>
                    <a:pt x="1216758" y="547890"/>
                  </a:lnTo>
                  <a:lnTo>
                    <a:pt x="1186522" y="596125"/>
                  </a:lnTo>
                  <a:lnTo>
                    <a:pt x="1154841" y="642924"/>
                  </a:lnTo>
                  <a:lnTo>
                    <a:pt x="1120283" y="688289"/>
                  </a:lnTo>
                  <a:lnTo>
                    <a:pt x="1083562" y="731481"/>
                  </a:lnTo>
                  <a:lnTo>
                    <a:pt x="1044684" y="772528"/>
                  </a:lnTo>
                  <a:lnTo>
                    <a:pt x="1002922" y="811402"/>
                  </a:lnTo>
                  <a:lnTo>
                    <a:pt x="960447" y="848118"/>
                  </a:lnTo>
                  <a:lnTo>
                    <a:pt x="915084" y="882688"/>
                  </a:lnTo>
                  <a:lnTo>
                    <a:pt x="868287" y="915085"/>
                  </a:lnTo>
                  <a:lnTo>
                    <a:pt x="820047" y="944600"/>
                  </a:lnTo>
                  <a:lnTo>
                    <a:pt x="770369" y="971956"/>
                  </a:lnTo>
                  <a:lnTo>
                    <a:pt x="719246" y="996441"/>
                  </a:lnTo>
                  <a:lnTo>
                    <a:pt x="666690" y="1018044"/>
                  </a:lnTo>
                  <a:lnTo>
                    <a:pt x="613409" y="1036764"/>
                  </a:lnTo>
                  <a:lnTo>
                    <a:pt x="558690" y="1053325"/>
                  </a:lnTo>
                  <a:lnTo>
                    <a:pt x="503971" y="1066279"/>
                  </a:lnTo>
                  <a:lnTo>
                    <a:pt x="447813" y="1076363"/>
                  </a:lnTo>
                  <a:lnTo>
                    <a:pt x="391651" y="1084275"/>
                  </a:lnTo>
                  <a:lnTo>
                    <a:pt x="335493" y="1088605"/>
                  </a:lnTo>
                  <a:lnTo>
                    <a:pt x="278616" y="1090040"/>
                  </a:lnTo>
                  <a:lnTo>
                    <a:pt x="278616" y="1089317"/>
                  </a:lnTo>
                  <a:lnTo>
                    <a:pt x="221734" y="1087881"/>
                  </a:lnTo>
                  <a:lnTo>
                    <a:pt x="165576" y="1083563"/>
                  </a:lnTo>
                  <a:lnTo>
                    <a:pt x="109418" y="1075639"/>
                  </a:lnTo>
                  <a:lnTo>
                    <a:pt x="53260" y="1065555"/>
                  </a:lnTo>
                  <a:lnTo>
                    <a:pt x="0" y="1052946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C029084-FA87-6978-00F0-D143E3EBE52E}"/>
              </a:ext>
            </a:extLst>
          </p:cNvPr>
          <p:cNvSpPr txBox="1"/>
          <p:nvPr/>
        </p:nvSpPr>
        <p:spPr>
          <a:xfrm>
            <a:off x="757187" y="1311526"/>
            <a:ext cx="10413296" cy="3781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7" b="1" dirty="0"/>
              <a:t>Chronic abdominal compartment syndrome :</a:t>
            </a:r>
          </a:p>
          <a:p>
            <a:r>
              <a:rPr lang="en-US" sz="2397" b="1" dirty="0"/>
              <a:t>occurs in the presence of cirrhosis  and ascites or related disease states, often in the later stages of the disease</a:t>
            </a:r>
          </a:p>
          <a:p>
            <a:endParaRPr lang="en-US" sz="2397" b="1" dirty="0"/>
          </a:p>
          <a:p>
            <a:r>
              <a:rPr lang="en-US" sz="2397" b="1" dirty="0"/>
              <a:t>Causes of chronic abdominal compartment syndrome include the following:</a:t>
            </a:r>
          </a:p>
          <a:p>
            <a:pPr marL="190252" indent="-190252">
              <a:buFont typeface="Arial" panose="020B0604020202020204" pitchFamily="34" charset="0"/>
              <a:buChar char="•"/>
            </a:pPr>
            <a:r>
              <a:rPr lang="en-US" sz="2397" b="1" dirty="0"/>
              <a:t>Peritoneal dialysis</a:t>
            </a:r>
          </a:p>
          <a:p>
            <a:pPr marL="190252" indent="-190252">
              <a:buFont typeface="Arial" panose="020B0604020202020204" pitchFamily="34" charset="0"/>
              <a:buChar char="•"/>
            </a:pPr>
            <a:r>
              <a:rPr lang="en-US" sz="2397" b="1" dirty="0"/>
              <a:t>Morbid obesity</a:t>
            </a:r>
          </a:p>
          <a:p>
            <a:pPr marL="190252" indent="-190252">
              <a:buFont typeface="Arial" panose="020B0604020202020204" pitchFamily="34" charset="0"/>
              <a:buChar char="•"/>
            </a:pPr>
            <a:r>
              <a:rPr lang="en-US" sz="2397" b="1" dirty="0"/>
              <a:t>Cirrhosis</a:t>
            </a:r>
          </a:p>
          <a:p>
            <a:pPr marL="190252" indent="-190252">
              <a:buFont typeface="Arial" panose="020B0604020202020204" pitchFamily="34" charset="0"/>
              <a:buChar char="•"/>
            </a:pPr>
            <a:r>
              <a:rPr lang="en-US" sz="2397" b="1" dirty="0" err="1"/>
              <a:t>Meigs</a:t>
            </a:r>
            <a:r>
              <a:rPr lang="en-US" sz="2397" b="1" dirty="0"/>
              <a:t> syndrome(Ascites, pleural effusion, </a:t>
            </a:r>
            <a:r>
              <a:rPr lang="en-US" sz="2397" b="1" dirty="0" err="1"/>
              <a:t>benignovarian</a:t>
            </a:r>
            <a:r>
              <a:rPr lang="en-US" sz="2397" b="1" dirty="0"/>
              <a:t> tumor)</a:t>
            </a:r>
          </a:p>
          <a:p>
            <a:pPr marL="190252" indent="-190252">
              <a:buFont typeface="Arial" panose="020B0604020202020204" pitchFamily="34" charset="0"/>
              <a:buChar char="•"/>
            </a:pPr>
            <a:r>
              <a:rPr lang="en-US" sz="2397" b="1" dirty="0"/>
              <a:t>Intra-abdominal mass</a:t>
            </a:r>
            <a:endParaRPr lang="en-JO" sz="2397" b="1" dirty="0"/>
          </a:p>
        </p:txBody>
      </p:sp>
    </p:spTree>
    <p:extLst>
      <p:ext uri="{BB962C8B-B14F-4D97-AF65-F5344CB8AC3E}">
        <p14:creationId xmlns:p14="http://schemas.microsoft.com/office/powerpoint/2010/main" val="31410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3C1511-AD16-76D0-7682-AA01EAA2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80" y="554884"/>
            <a:ext cx="6696027" cy="532581"/>
          </a:xfrm>
        </p:spPr>
        <p:txBody>
          <a:bodyPr>
            <a:noAutofit/>
          </a:bodyPr>
          <a:lstStyle/>
          <a:p>
            <a:pPr algn="l"/>
            <a:r>
              <a:rPr lang="en-GB" sz="3995" dirty="0">
                <a:cs typeface="Arial"/>
              </a:rPr>
              <a:t>Risk Factors</a:t>
            </a:r>
            <a:endParaRPr lang="en-GB" sz="399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B376A-CA84-1084-8A2F-76B08A0414E6}"/>
              </a:ext>
            </a:extLst>
          </p:cNvPr>
          <p:cNvSpPr txBox="1"/>
          <p:nvPr/>
        </p:nvSpPr>
        <p:spPr>
          <a:xfrm>
            <a:off x="586480" y="1552818"/>
            <a:ext cx="4223006" cy="56156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885" tIns="30442" rIns="60885" bIns="3044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90252" indent="-190252"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  <a:buFont typeface="Wingdings,Sans-Serif"/>
              <a:buChar char="q"/>
            </a:pPr>
            <a:r>
              <a:rPr lang="en-GB" sz="2131" dirty="0">
                <a:cs typeface="Arial"/>
              </a:rPr>
              <a:t>Strong :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>
                <a:cs typeface="Arial"/>
              </a:rPr>
              <a:t>     - Excessive fluid resuscitation (&gt;3 L in 24 hours)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>
                <a:cs typeface="Arial"/>
              </a:rPr>
              <a:t>     - Massive blood transfusion (&gt;10 units in 24 hours)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>
                <a:cs typeface="Arial"/>
              </a:rPr>
              <a:t>     - Decreased abdominal compliance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>
                <a:cs typeface="Arial"/>
              </a:rPr>
              <a:t>     - Intra-abdominal infection/inflammation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>
                <a:cs typeface="Arial"/>
              </a:rPr>
              <a:t>     - </a:t>
            </a:r>
            <a:r>
              <a:rPr lang="en-GB" sz="2131" dirty="0" err="1">
                <a:cs typeface="Arial"/>
              </a:rPr>
              <a:t>Haemoperitoneum</a:t>
            </a:r>
            <a:r>
              <a:rPr lang="en-GB" sz="2131" dirty="0">
                <a:cs typeface="Arial"/>
              </a:rPr>
              <a:t> </a:t>
            </a:r>
            <a:endParaRPr lang="en-GB" sz="2131" dirty="0">
              <a:ea typeface="+mn-lt"/>
              <a:cs typeface="+mn-lt"/>
            </a:endParaRPr>
          </a:p>
          <a:p>
            <a:pPr marL="229148" indent="-229148"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  <a:buFont typeface="Arial"/>
              <a:buChar char="•"/>
            </a:pPr>
            <a:endParaRPr lang="en-GB" sz="2131" dirty="0">
              <a:ea typeface="+mn-lt"/>
              <a:cs typeface="+mn-lt"/>
            </a:endParaRPr>
          </a:p>
          <a:p>
            <a:pPr algn="l"/>
            <a:endParaRPr lang="en-GB" sz="2131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7336D-F01F-62C7-C6AF-560B22D2534B}"/>
              </a:ext>
            </a:extLst>
          </p:cNvPr>
          <p:cNvSpPr txBox="1"/>
          <p:nvPr/>
        </p:nvSpPr>
        <p:spPr>
          <a:xfrm>
            <a:off x="6426118" y="1552818"/>
            <a:ext cx="4532959" cy="35070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885" tIns="30442" rIns="60885" bIns="3044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303" indent="-228303"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  <a:buFont typeface="Wingdings"/>
              <a:buChar char="q"/>
            </a:pPr>
            <a:r>
              <a:rPr lang="en-GB" sz="2131" dirty="0"/>
              <a:t>Weak :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/>
              <a:t>     - Ileus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/>
              <a:t>     - Pneumoperitoneum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/>
              <a:t>     - Loss of abdominal domain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/>
              <a:t>     - Comorbid cirrhosis</a:t>
            </a:r>
            <a:endParaRPr lang="en-GB" sz="213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666"/>
              </a:spcBef>
              <a:spcAft>
                <a:spcPts val="399"/>
              </a:spcAft>
            </a:pPr>
            <a:r>
              <a:rPr lang="en-GB" sz="2131" dirty="0"/>
              <a:t>     - Retroperitoneal haematoma</a:t>
            </a:r>
            <a:endParaRPr lang="en-GB" sz="2131" dirty="0">
              <a:ea typeface="+mn-lt"/>
              <a:cs typeface="+mn-lt"/>
            </a:endParaRPr>
          </a:p>
          <a:p>
            <a:pPr algn="l"/>
            <a:endParaRPr lang="en-GB" sz="213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5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44D5-4C2B-4E17-A209-39FE73E2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74" y="2012878"/>
            <a:ext cx="8704783" cy="26505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 smtClean="0">
                <a:cs typeface="Arial"/>
              </a:rPr>
              <a:t>Clinical Manifestations </a:t>
            </a:r>
            <a:br>
              <a:rPr lang="en-US" sz="6600" dirty="0" smtClean="0">
                <a:cs typeface="Arial"/>
              </a:rPr>
            </a:br>
            <a:r>
              <a:rPr lang="en-US" sz="6600" dirty="0" smtClean="0">
                <a:cs typeface="Arial"/>
              </a:rPr>
              <a:t>&amp;</a:t>
            </a:r>
            <a:br>
              <a:rPr lang="en-US" sz="6600" dirty="0" smtClean="0">
                <a:cs typeface="Arial"/>
              </a:rPr>
            </a:br>
            <a:r>
              <a:rPr lang="en-US" sz="6600" dirty="0" smtClean="0">
                <a:cs typeface="Arial"/>
              </a:rPr>
              <a:t> </a:t>
            </a:r>
            <a:r>
              <a:rPr lang="en-US" sz="6600" dirty="0">
                <a:cs typeface="Arial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17862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6972" y="426102"/>
            <a:ext cx="8766573" cy="5314230"/>
          </a:xfrm>
        </p:spPr>
        <p:txBody>
          <a:bodyPr anchor="t">
            <a:normAutofit fontScale="92500" lnSpcReduction="10000"/>
          </a:bodyPr>
          <a:lstStyle/>
          <a:p>
            <a:pPr marL="344170" indent="-344170"/>
            <a:r>
              <a:rPr lang="en-GB" sz="3200" b="1" dirty="0">
                <a:ea typeface="+mn-lt"/>
                <a:cs typeface="+mn-lt"/>
              </a:rPr>
              <a:t>Cardiovascular</a:t>
            </a:r>
            <a:endParaRPr lang="en-GB" sz="3200" b="1" dirty="0">
              <a:cs typeface="Arial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</a:t>
            </a:r>
            <a:r>
              <a:rPr lang="en-GB" sz="2800" cap="none" dirty="0" smtClean="0">
                <a:ea typeface="+mn-lt"/>
                <a:cs typeface="+mn-lt"/>
              </a:rPr>
              <a:t> 1.impaired cardiac function.</a:t>
            </a:r>
            <a:endParaRPr lang="en-GB" cap="none" dirty="0" smtClean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 cap="none" dirty="0" smtClean="0">
                <a:ea typeface="+mn-lt"/>
                <a:cs typeface="+mn-lt"/>
              </a:rPr>
              <a:t>     2.reduced venous return. </a:t>
            </a:r>
            <a:endParaRPr lang="en-GB" cap="none" dirty="0" smtClean="0">
              <a:cs typeface="Arial" panose="020B0604020202020204"/>
            </a:endParaRPr>
          </a:p>
          <a:p>
            <a:pPr marL="344170" indent="-344170"/>
            <a:endParaRPr lang="en-GB" sz="3200" b="1" cap="none" dirty="0" smtClean="0">
              <a:ea typeface="+mn-lt"/>
              <a:cs typeface="+mn-lt"/>
            </a:endParaRPr>
          </a:p>
          <a:p>
            <a:pPr marL="344170" indent="-344170"/>
            <a:r>
              <a:rPr lang="en-GB" sz="3200" b="1" dirty="0" smtClean="0">
                <a:ea typeface="+mn-lt"/>
                <a:cs typeface="+mn-lt"/>
              </a:rPr>
              <a:t>Pulmonary</a:t>
            </a:r>
            <a:endParaRPr lang="en-GB" sz="3200" b="1" dirty="0">
              <a:cs typeface="Arial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</a:t>
            </a:r>
            <a:r>
              <a:rPr lang="en-GB" sz="2800" cap="none" dirty="0" smtClean="0">
                <a:ea typeface="+mn-lt"/>
                <a:cs typeface="+mn-lt"/>
              </a:rPr>
              <a:t>1.these effects are likely due to elevation of the diaphragm causing extrinsic compression of the lung.</a:t>
            </a:r>
            <a:endParaRPr lang="en-GB" cap="none" dirty="0" smtClean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 cap="none" dirty="0" smtClean="0">
                <a:ea typeface="+mn-lt"/>
                <a:cs typeface="+mn-lt"/>
              </a:rPr>
              <a:t>    2. also have reduced chest wall compliance and spontaneous tidal volumes.</a:t>
            </a:r>
            <a:endParaRPr lang="en-GB" cap="none" dirty="0" smtClean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0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3893" y="1109525"/>
            <a:ext cx="9034169" cy="537173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 dirty="0">
                <a:ea typeface="+mn-lt"/>
                <a:cs typeface="+mn-lt"/>
              </a:rPr>
              <a:t>Renal</a:t>
            </a:r>
            <a:endParaRPr lang="en-GB" sz="3200" b="1" dirty="0">
              <a:cs typeface="Arial"/>
            </a:endParaRPr>
          </a:p>
          <a:p>
            <a:pPr marL="800100" lvl="2" indent="0">
              <a:lnSpc>
                <a:spcPct val="150000"/>
              </a:lnSpc>
              <a:buNone/>
            </a:pPr>
            <a:r>
              <a:rPr lang="en-GB" sz="2200" cap="none" dirty="0" smtClean="0">
                <a:ea typeface="+mn-lt"/>
                <a:cs typeface="+mn-lt"/>
              </a:rPr>
              <a:t>1.renal vein compression increases venous resistance.</a:t>
            </a:r>
            <a:endParaRPr lang="en-GB" cap="none" dirty="0" smtClean="0">
              <a:cs typeface="Arial" panose="020B0604020202020204"/>
            </a:endParaRPr>
          </a:p>
          <a:p>
            <a:pPr marL="800100" lvl="2" indent="0">
              <a:lnSpc>
                <a:spcPct val="150000"/>
              </a:lnSpc>
              <a:buNone/>
            </a:pPr>
            <a:r>
              <a:rPr lang="en-GB" sz="2200" cap="none" dirty="0" smtClean="0">
                <a:ea typeface="+mn-lt"/>
                <a:cs typeface="+mn-lt"/>
              </a:rPr>
              <a:t>2.renal artery vasoconstriction. </a:t>
            </a:r>
            <a:endParaRPr lang="en-GB" cap="none" dirty="0" smtClean="0">
              <a:cs typeface="Arial" panose="020B0604020202020204"/>
            </a:endParaRPr>
          </a:p>
          <a:p>
            <a:pPr marL="800100" lvl="2" indent="0">
              <a:lnSpc>
                <a:spcPct val="150000"/>
              </a:lnSpc>
              <a:buNone/>
            </a:pPr>
            <a:r>
              <a:rPr lang="en-GB" sz="2200" cap="none" dirty="0" smtClean="0">
                <a:ea typeface="+mn-lt"/>
                <a:cs typeface="+mn-lt"/>
              </a:rPr>
              <a:t>3. oliguria generally develops at an intra-abdominal pressure of approximately 15 </a:t>
            </a:r>
            <a:r>
              <a:rPr lang="en-GB" sz="2200" cap="none" dirty="0" err="1" smtClean="0">
                <a:ea typeface="+mn-lt"/>
                <a:cs typeface="+mn-lt"/>
              </a:rPr>
              <a:t>mmhg</a:t>
            </a:r>
            <a:r>
              <a:rPr lang="en-GB" sz="2200" cap="none" dirty="0" smtClean="0">
                <a:ea typeface="+mn-lt"/>
                <a:cs typeface="+mn-lt"/>
              </a:rPr>
              <a:t>, while anuria usually develops at an intra-abdominal pressure of approximately 30 </a:t>
            </a:r>
            <a:r>
              <a:rPr lang="en-GB" sz="2200" cap="none" dirty="0" err="1" smtClean="0">
                <a:ea typeface="+mn-lt"/>
                <a:cs typeface="+mn-lt"/>
              </a:rPr>
              <a:t>mmhg</a:t>
            </a:r>
            <a:r>
              <a:rPr lang="en-GB" sz="2200" cap="none" dirty="0" smtClean="0">
                <a:ea typeface="+mn-lt"/>
                <a:cs typeface="+mn-lt"/>
              </a:rPr>
              <a:t>.</a:t>
            </a:r>
            <a:endParaRPr lang="en-GB" cap="none" dirty="0" smtClean="0">
              <a:cs typeface="Arial" panose="020B0604020202020204"/>
            </a:endParaRPr>
          </a:p>
          <a:p>
            <a:pPr marL="344170" indent="-344170"/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2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1037" y="288335"/>
            <a:ext cx="8765334" cy="57167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>
              <a:lnSpc>
                <a:spcPct val="150000"/>
              </a:lnSpc>
            </a:pPr>
            <a:r>
              <a:rPr lang="en-GB" sz="3200" b="1" dirty="0">
                <a:ea typeface="+mn-lt"/>
                <a:cs typeface="+mn-lt"/>
              </a:rPr>
              <a:t>Gastrointestinal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GB" sz="2400" cap="none" dirty="0" smtClean="0">
                <a:ea typeface="+mn-lt"/>
                <a:cs typeface="+mn-lt"/>
              </a:rPr>
              <a:t>1.Intestinal mucosal perfusion is decreased at an intra-abdominal pressure of approximately 20 </a:t>
            </a:r>
            <a:r>
              <a:rPr lang="en-GB" sz="2400" cap="none" dirty="0" err="1" smtClean="0">
                <a:ea typeface="+mn-lt"/>
                <a:cs typeface="+mn-lt"/>
              </a:rPr>
              <a:t>mmhg</a:t>
            </a:r>
            <a:r>
              <a:rPr lang="en-GB" sz="2400" cap="none" dirty="0" smtClean="0">
                <a:ea typeface="+mn-lt"/>
                <a:cs typeface="+mn-lt"/>
              </a:rPr>
              <a:t>.</a:t>
            </a:r>
            <a:endParaRPr lang="en-GB" cap="none" dirty="0" smtClean="0">
              <a:cs typeface="Arial" panose="020B0604020202020204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GB" sz="2400" cap="none" dirty="0" smtClean="0">
                <a:ea typeface="+mn-lt"/>
                <a:cs typeface="+mn-lt"/>
              </a:rPr>
              <a:t>2.Celiac artery and superior mesenteric artery blood flow are decreased at an intra-abdominal pressure of approximately 40 </a:t>
            </a:r>
            <a:r>
              <a:rPr lang="en-GB" sz="2400" cap="none" dirty="0" err="1" smtClean="0">
                <a:ea typeface="+mn-lt"/>
                <a:cs typeface="+mn-lt"/>
              </a:rPr>
              <a:t>mmhg</a:t>
            </a:r>
            <a:r>
              <a:rPr lang="en-GB" sz="2400" cap="none" dirty="0" smtClean="0">
                <a:ea typeface="+mn-lt"/>
                <a:cs typeface="+mn-lt"/>
              </a:rPr>
              <a:t>. </a:t>
            </a:r>
            <a:endParaRPr lang="en-GB" cap="none" dirty="0" smtClean="0">
              <a:ea typeface="+mn-lt"/>
              <a:cs typeface="+mn-lt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GB" sz="2400" cap="none" dirty="0" smtClean="0">
                <a:ea typeface="+mn-lt"/>
                <a:cs typeface="+mn-lt"/>
              </a:rPr>
              <a:t>3.</a:t>
            </a:r>
            <a:r>
              <a:rPr lang="en-GB" sz="2400" b="1" cap="none" dirty="0" smtClean="0">
                <a:ea typeface="+mn-lt"/>
                <a:cs typeface="+mn-lt"/>
              </a:rPr>
              <a:t>Hepatic</a:t>
            </a:r>
            <a:r>
              <a:rPr lang="en-GB" sz="2400" cap="none" dirty="0" smtClean="0">
                <a:ea typeface="+mn-lt"/>
                <a:cs typeface="+mn-lt"/>
              </a:rPr>
              <a:t> : the liver's ability to remove lactic acid is impaired by increases of intra-abdominal pressure as small as 10 </a:t>
            </a:r>
            <a:r>
              <a:rPr lang="en-GB" sz="2400" cap="none" dirty="0" err="1" smtClean="0">
                <a:ea typeface="+mn-lt"/>
                <a:cs typeface="+mn-lt"/>
              </a:rPr>
              <a:t>mmhg</a:t>
            </a:r>
            <a:r>
              <a:rPr lang="en-GB" sz="2400" cap="none" dirty="0" smtClean="0">
                <a:ea typeface="+mn-lt"/>
                <a:cs typeface="+mn-lt"/>
              </a:rPr>
              <a:t>.</a:t>
            </a:r>
            <a:endParaRPr lang="en-GB" cap="none" dirty="0" smtClean="0">
              <a:cs typeface="Arial" panose="020B0604020202020204"/>
            </a:endParaRPr>
          </a:p>
          <a:p>
            <a:pPr marL="344170" indent="-344170">
              <a:lnSpc>
                <a:spcPct val="150000"/>
              </a:lnSpc>
            </a:pPr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4D6C-0EF9-8A48-2042-DAB5B9804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DEFINITIONS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693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2045" y="980130"/>
            <a:ext cx="8833814" cy="564490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 dirty="0">
                <a:ea typeface="+mn-lt"/>
                <a:cs typeface="+mn-lt"/>
              </a:rPr>
              <a:t>Central nervous system</a:t>
            </a:r>
          </a:p>
          <a:p>
            <a:pPr marL="400050" lvl="1" indent="0">
              <a:buNone/>
            </a:pPr>
            <a:r>
              <a:rPr lang="en-GB" sz="2600" cap="none" dirty="0" smtClean="0">
                <a:ea typeface="+mn-lt"/>
                <a:cs typeface="+mn-lt"/>
              </a:rPr>
              <a:t>1.Intracranial pressure (ICP) transiently increases during the short-lived elevation of intra-abdominal pressure that occurs with coughing, defecating, or emesis.</a:t>
            </a:r>
            <a:endParaRPr lang="en-GB" cap="none" dirty="0" smtClean="0">
              <a:ea typeface="+mn-lt"/>
              <a:cs typeface="+mn-lt"/>
            </a:endParaRPr>
          </a:p>
          <a:p>
            <a:pPr marL="400050" lvl="1" indent="0">
              <a:buNone/>
            </a:pPr>
            <a:r>
              <a:rPr lang="en-GB" sz="2600" cap="none" dirty="0" smtClean="0">
                <a:ea typeface="+mn-lt"/>
                <a:cs typeface="+mn-lt"/>
              </a:rPr>
              <a:t>2.Critical decrease in cerebral perfusion and progressive cerebral ischemia.</a:t>
            </a:r>
            <a:endParaRPr lang="en-GB" cap="none" dirty="0" smtClean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587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27" y="391113"/>
            <a:ext cx="10646897" cy="984203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ea typeface="+mj-lt"/>
                <a:cs typeface="+mj-lt"/>
              </a:rPr>
              <a:t>CLINICAL PRESENTATION</a:t>
            </a:r>
            <a:endParaRPr lang="en-US" sz="5400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1A3BB-4224-4565-BCE1-11528F488F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22097" y="3027197"/>
            <a:ext cx="5691116" cy="31301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Signs:</a:t>
            </a:r>
          </a:p>
          <a:p>
            <a:pPr marL="344170" indent="-344170"/>
            <a:r>
              <a:rPr lang="en-GB" sz="2400" cap="none" dirty="0" smtClean="0">
                <a:ea typeface="+mn-lt"/>
                <a:cs typeface="+mn-lt"/>
              </a:rPr>
              <a:t>Progressive oliguria </a:t>
            </a:r>
          </a:p>
          <a:p>
            <a:pPr marL="344170" indent="-344170"/>
            <a:r>
              <a:rPr lang="en-GB" sz="2400" cap="none" dirty="0" smtClean="0">
                <a:ea typeface="+mn-lt"/>
                <a:cs typeface="+mn-lt"/>
              </a:rPr>
              <a:t>Increased </a:t>
            </a:r>
            <a:r>
              <a:rPr lang="en-GB" sz="2400" cap="none" dirty="0" err="1" smtClean="0">
                <a:ea typeface="+mn-lt"/>
                <a:cs typeface="+mn-lt"/>
              </a:rPr>
              <a:t>ventilatory</a:t>
            </a:r>
            <a:r>
              <a:rPr lang="en-GB" sz="2400" cap="none" dirty="0" smtClean="0">
                <a:ea typeface="+mn-lt"/>
                <a:cs typeface="+mn-lt"/>
              </a:rPr>
              <a:t> requirements </a:t>
            </a:r>
          </a:p>
          <a:p>
            <a:pPr marL="344170" indent="-344170"/>
            <a:r>
              <a:rPr lang="en-GB" sz="2400" cap="none" dirty="0" smtClean="0">
                <a:ea typeface="+mn-lt"/>
                <a:cs typeface="+mn-lt"/>
              </a:rPr>
              <a:t>Hypotension, tachycardia</a:t>
            </a:r>
          </a:p>
          <a:p>
            <a:r>
              <a:rPr lang="en-GB" sz="2400" cap="none" dirty="0" smtClean="0">
                <a:ea typeface="+mn-lt"/>
                <a:cs typeface="+mn-lt"/>
              </a:rPr>
              <a:t>Abdominal tenderness</a:t>
            </a:r>
            <a:endParaRPr lang="en-GB" sz="2400" cap="none" dirty="0" smtClean="0">
              <a:cs typeface="Arial"/>
            </a:endParaRPr>
          </a:p>
          <a:p>
            <a:pPr marL="344170" indent="-344170"/>
            <a:endParaRPr lang="en-GB" sz="1800" b="1" dirty="0">
              <a:cs typeface="Arial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E14EFD0-2586-4465-8A89-AE3211A4F660}"/>
              </a:ext>
            </a:extLst>
          </p:cNvPr>
          <p:cNvSpPr txBox="1">
            <a:spLocks/>
          </p:cNvSpPr>
          <p:nvPr/>
        </p:nvSpPr>
        <p:spPr>
          <a:xfrm>
            <a:off x="400590" y="2791713"/>
            <a:ext cx="3766717" cy="47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4170" indent="-344170"/>
            <a:r>
              <a:rPr lang="en-GB" sz="2400" b="1" dirty="0">
                <a:ea typeface="+mn-lt"/>
                <a:cs typeface="+mn-lt"/>
              </a:rPr>
              <a:t>Symptoms:</a:t>
            </a:r>
          </a:p>
          <a:p>
            <a:pPr marL="344170" indent="-344170">
              <a:buFont typeface="Wingdings" panose="05000000000000000000" pitchFamily="2" charset="2"/>
              <a:buChar char="§"/>
            </a:pPr>
            <a:r>
              <a:rPr lang="en-GB" dirty="0" smtClean="0">
                <a:ea typeface="+mn-lt"/>
                <a:cs typeface="+mn-lt"/>
              </a:rPr>
              <a:t>Malaise, weakness</a:t>
            </a:r>
            <a:endParaRPr lang="en-GB" dirty="0" smtClean="0"/>
          </a:p>
          <a:p>
            <a:pPr marL="344170" indent="-344170"/>
            <a:r>
              <a:rPr lang="en-GB" dirty="0" smtClean="0">
                <a:ea typeface="+mn-lt"/>
                <a:cs typeface="+mn-lt"/>
              </a:rPr>
              <a:t>Light-headedness</a:t>
            </a:r>
            <a:endParaRPr lang="en-GB" dirty="0" smtClean="0"/>
          </a:p>
          <a:p>
            <a:pPr marL="344170" indent="-344170"/>
            <a:r>
              <a:rPr lang="en-GB" dirty="0" err="1" smtClean="0">
                <a:ea typeface="+mn-lt"/>
                <a:cs typeface="+mn-lt"/>
              </a:rPr>
              <a:t>Dyspnea</a:t>
            </a:r>
            <a:endParaRPr lang="en-GB" dirty="0" smtClean="0"/>
          </a:p>
          <a:p>
            <a:pPr marL="344170" indent="-344170"/>
            <a:r>
              <a:rPr lang="en-GB" dirty="0" smtClean="0">
                <a:ea typeface="+mn-lt"/>
                <a:cs typeface="+mn-lt"/>
              </a:rPr>
              <a:t>Abdominal bloating, or abdominal pain</a:t>
            </a:r>
          </a:p>
          <a:p>
            <a:pPr marL="0" indent="0">
              <a:buNone/>
            </a:pPr>
            <a:endParaRPr lang="en-GB" sz="2400" b="1" dirty="0">
              <a:cs typeface="Arial" panose="020B0604020202020204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285" y="1652954"/>
            <a:ext cx="839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cardinal signs: 1. Abdominal distension 2. Dyspnea 3. </a:t>
            </a:r>
            <a:r>
              <a:rPr lang="en-US" sz="2000" b="1" dirty="0" smtClean="0"/>
              <a:t>Oliguria</a:t>
            </a:r>
            <a:r>
              <a:rPr lang="ar-JO" sz="2000" b="1" dirty="0" smtClean="0"/>
              <a:t> </a:t>
            </a:r>
          </a:p>
          <a:p>
            <a:r>
              <a:rPr lang="en-US" sz="2000" b="1" dirty="0"/>
              <a:t>Also :</a:t>
            </a:r>
          </a:p>
          <a:p>
            <a:r>
              <a:rPr lang="en-US" sz="2000" b="1" dirty="0"/>
              <a:t>Low blood pressure (hypotension).</a:t>
            </a:r>
          </a:p>
        </p:txBody>
      </p:sp>
    </p:spTree>
    <p:extLst>
      <p:ext uri="{BB962C8B-B14F-4D97-AF65-F5344CB8AC3E}">
        <p14:creationId xmlns:p14="http://schemas.microsoft.com/office/powerpoint/2010/main" val="23584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DCDBAC5-4EA7-4913-B28C-6DD423987C1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5271" y="803773"/>
            <a:ext cx="6488066" cy="5264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6415A-2E9D-45CD-B8AA-70843C4773AC}"/>
              </a:ext>
            </a:extLst>
          </p:cNvPr>
          <p:cNvSpPr txBox="1"/>
          <p:nvPr/>
        </p:nvSpPr>
        <p:spPr>
          <a:xfrm>
            <a:off x="7964777" y="2928356"/>
            <a:ext cx="20962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b="1" dirty="0">
                <a:latin typeface="Arial Black"/>
                <a:cs typeface="Arial"/>
              </a:rPr>
              <a:t>ACS</a:t>
            </a:r>
          </a:p>
        </p:txBody>
      </p:sp>
    </p:spTree>
    <p:extLst>
      <p:ext uri="{BB962C8B-B14F-4D97-AF65-F5344CB8AC3E}">
        <p14:creationId xmlns:p14="http://schemas.microsoft.com/office/powerpoint/2010/main" val="38628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308" y="188598"/>
            <a:ext cx="10388104" cy="998580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ea typeface="+mj-lt"/>
                <a:cs typeface="+mj-lt"/>
              </a:rPr>
              <a:t>DIAGNOSTIC EVALUATION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8390" y="1187178"/>
            <a:ext cx="8592806" cy="521358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500" cap="none" dirty="0" smtClean="0">
                <a:ea typeface="+mn-lt"/>
                <a:cs typeface="+mn-lt"/>
              </a:rPr>
              <a:t>Definitive diagnosis of ACS requires measurement of the intra-abdominal pressure.</a:t>
            </a:r>
            <a:endParaRPr lang="en-GB" sz="2500" cap="none" dirty="0" smtClean="0">
              <a:cs typeface="Arial" panose="020B0604020202020204"/>
            </a:endParaRPr>
          </a:p>
          <a:p>
            <a:pPr marL="344170" indent="-344170"/>
            <a:r>
              <a:rPr lang="en-GB" sz="2500" b="1" cap="none" dirty="0" smtClean="0">
                <a:ea typeface="+mn-lt"/>
                <a:cs typeface="+mn-lt"/>
              </a:rPr>
              <a:t>Measurement of intra-abdominal pressure:</a:t>
            </a:r>
            <a:r>
              <a:rPr lang="en-GB" sz="2500" cap="none" dirty="0" smtClean="0">
                <a:ea typeface="+mn-lt"/>
                <a:cs typeface="+mn-lt"/>
              </a:rPr>
              <a:t> intra-abdominal pressure can be measured indirectly using </a:t>
            </a:r>
            <a:r>
              <a:rPr lang="en-GB" sz="2500" cap="none" dirty="0" err="1" smtClean="0">
                <a:ea typeface="+mn-lt"/>
                <a:cs typeface="+mn-lt"/>
              </a:rPr>
              <a:t>intragastric</a:t>
            </a:r>
            <a:r>
              <a:rPr lang="en-GB" sz="2500" cap="none" dirty="0" smtClean="0">
                <a:ea typeface="+mn-lt"/>
                <a:cs typeface="+mn-lt"/>
              </a:rPr>
              <a:t>, intracolonic, </a:t>
            </a:r>
            <a:r>
              <a:rPr lang="en-GB" sz="2500" cap="none" dirty="0" err="1" smtClean="0">
                <a:ea typeface="+mn-lt"/>
                <a:cs typeface="+mn-lt"/>
              </a:rPr>
              <a:t>intravesical</a:t>
            </a:r>
            <a:r>
              <a:rPr lang="en-GB" sz="2500" cap="none" dirty="0" smtClean="0">
                <a:ea typeface="+mn-lt"/>
                <a:cs typeface="+mn-lt"/>
              </a:rPr>
              <a:t> (bladder), or inferior vena cava catheters.</a:t>
            </a:r>
            <a:endParaRPr lang="en-GB" sz="2500" cap="none" dirty="0" smtClean="0">
              <a:cs typeface="Arial"/>
            </a:endParaRPr>
          </a:p>
          <a:p>
            <a:pPr marL="344170" indent="-344170"/>
            <a:r>
              <a:rPr lang="en-GB" sz="2500" cap="none" dirty="0" smtClean="0">
                <a:ea typeface="+mn-lt"/>
                <a:cs typeface="+mn-lt"/>
              </a:rPr>
              <a:t>Measurement of bladder ( </a:t>
            </a:r>
            <a:r>
              <a:rPr lang="en-GB" sz="2500" cap="none" dirty="0" err="1" smtClean="0">
                <a:ea typeface="+mn-lt"/>
                <a:cs typeface="+mn-lt"/>
              </a:rPr>
              <a:t>intravesical</a:t>
            </a:r>
            <a:r>
              <a:rPr lang="en-GB" sz="2500" cap="none" dirty="0" smtClean="0">
                <a:ea typeface="+mn-lt"/>
                <a:cs typeface="+mn-lt"/>
              </a:rPr>
              <a:t>) pressure is the</a:t>
            </a:r>
            <a:r>
              <a:rPr lang="en-GB" sz="2500" b="1" cap="none" dirty="0" smtClean="0">
                <a:ea typeface="+mn-lt"/>
                <a:cs typeface="+mn-lt"/>
              </a:rPr>
              <a:t> standard method</a:t>
            </a:r>
            <a:r>
              <a:rPr lang="en-GB" sz="2500" cap="none" dirty="0" smtClean="0">
                <a:ea typeface="+mn-lt"/>
                <a:cs typeface="+mn-lt"/>
              </a:rPr>
              <a:t> to screen for intra-abdominal hypertension (IAH) and ACS .</a:t>
            </a:r>
            <a:endParaRPr lang="en-GB" sz="2500" cap="none" dirty="0" smtClean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1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4" y="5209590"/>
            <a:ext cx="8596668" cy="999392"/>
          </a:xfrm>
        </p:spPr>
        <p:txBody>
          <a:bodyPr>
            <a:normAutofit fontScale="90000"/>
          </a:bodyPr>
          <a:lstStyle/>
          <a:p>
            <a:r>
              <a:rPr lang="en-US" sz="2700" b="1" i="1" u="sng" dirty="0" smtClean="0"/>
              <a:t>This </a:t>
            </a:r>
            <a:r>
              <a:rPr lang="en-US" sz="2700" b="1" i="1" u="sng" dirty="0"/>
              <a:t>test will be repeated so your healthcare team can </a:t>
            </a:r>
            <a:br>
              <a:rPr lang="en-US" sz="2700" b="1" i="1" u="sng" dirty="0"/>
            </a:br>
            <a:r>
              <a:rPr lang="en-US" sz="2700" b="1" i="1" u="sng" dirty="0"/>
              <a:t>tell if the condition is getting worse or better.</a:t>
            </a:r>
            <a:r>
              <a:rPr lang="en-US" b="1" i="1" u="sng" dirty="0"/>
              <a:t/>
            </a:r>
            <a:br>
              <a:rPr lang="en-US" b="1" i="1" u="sng" dirty="0"/>
            </a:b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2549" y="226281"/>
            <a:ext cx="8596668" cy="25784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en-US" cap="none" dirty="0" smtClean="0"/>
              <a:t>. Insert a thin, flexible tube (catheter) into the tube </a:t>
            </a:r>
          </a:p>
          <a:p>
            <a:r>
              <a:rPr lang="en-US" cap="none" dirty="0" smtClean="0"/>
              <a:t>That transports urine out of your body (urethra).</a:t>
            </a:r>
          </a:p>
          <a:p>
            <a:r>
              <a:rPr lang="en-US" cap="none" dirty="0" smtClean="0"/>
              <a:t>2. Advance the catheter to your bladder.</a:t>
            </a:r>
          </a:p>
          <a:p>
            <a:r>
              <a:rPr lang="en-US" cap="none" dirty="0" smtClean="0"/>
              <a:t>3. Attach the catheter to a bag of fluid.</a:t>
            </a:r>
          </a:p>
          <a:p>
            <a:r>
              <a:rPr lang="en-US" cap="none" dirty="0" smtClean="0"/>
              <a:t>4. Use a syringe to inject the fluid into your bladder.</a:t>
            </a:r>
          </a:p>
          <a:p>
            <a:r>
              <a:rPr lang="en-US" cap="none" dirty="0" smtClean="0"/>
              <a:t>5. Measure the pressure.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3" y="2543490"/>
            <a:ext cx="4113334" cy="2386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56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2260" y="658185"/>
            <a:ext cx="10670336" cy="3880773"/>
          </a:xfrm>
        </p:spPr>
        <p:txBody>
          <a:bodyPr>
            <a:noAutofit/>
          </a:bodyPr>
          <a:lstStyle/>
          <a:p>
            <a:r>
              <a:rPr lang="en-US" sz="2800" cap="none" dirty="0" smtClean="0"/>
              <a:t>Blood tests: blood tests can measure certain </a:t>
            </a:r>
          </a:p>
          <a:p>
            <a:pPr marL="0" indent="0">
              <a:buNone/>
            </a:pPr>
            <a:r>
              <a:rPr lang="en-US" sz="2800" cap="none" dirty="0" smtClean="0"/>
              <a:t>Chemicals and gasses in your body. For example, </a:t>
            </a:r>
          </a:p>
          <a:p>
            <a:pPr marL="0" indent="0">
              <a:buNone/>
            </a:pPr>
            <a:r>
              <a:rPr lang="en-US" sz="2800" cap="none" dirty="0" smtClean="0"/>
              <a:t>A creatinine clearance test can measure your </a:t>
            </a:r>
          </a:p>
          <a:p>
            <a:pPr marL="0" indent="0">
              <a:buNone/>
            </a:pPr>
            <a:r>
              <a:rPr lang="en-US" sz="2800" cap="none" dirty="0" smtClean="0"/>
              <a:t>Kidney function.</a:t>
            </a:r>
          </a:p>
          <a:p>
            <a:r>
              <a:rPr lang="en-US" sz="2800" cap="none" dirty="0" smtClean="0"/>
              <a:t>Oxygen saturation: by pulse oximeter</a:t>
            </a:r>
          </a:p>
          <a:p>
            <a:r>
              <a:rPr lang="en-US" sz="2800" cap="none" dirty="0" smtClean="0"/>
              <a:t>Imaging tests: imaging tests can provide pictures </a:t>
            </a:r>
          </a:p>
          <a:p>
            <a:pPr marL="0" indent="0">
              <a:buNone/>
            </a:pPr>
            <a:r>
              <a:rPr lang="en-US" sz="2800" cap="none" dirty="0" smtClean="0"/>
              <a:t>Of the inside of your abdomen. For example, a </a:t>
            </a:r>
          </a:p>
          <a:p>
            <a:pPr marL="0" indent="0">
              <a:buNone/>
            </a:pPr>
            <a:r>
              <a:rPr lang="en-US" sz="2800" cap="none" dirty="0" smtClean="0"/>
              <a:t>CT scan or abdominal ultrasound.</a:t>
            </a:r>
          </a:p>
        </p:txBody>
      </p:sp>
    </p:spTree>
    <p:extLst>
      <p:ext uri="{BB962C8B-B14F-4D97-AF65-F5344CB8AC3E}">
        <p14:creationId xmlns:p14="http://schemas.microsoft.com/office/powerpoint/2010/main" val="25086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57" y="28428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Round belly sign : the sign is positive when the AP to the transvers diameter (abdominal ratio) is </a:t>
            </a:r>
            <a:r>
              <a:rPr lang="en-US" dirty="0" smtClean="0"/>
              <a:t>more </a:t>
            </a:r>
            <a:r>
              <a:rPr lang="en-US" dirty="0" smtClean="0"/>
              <a:t>than (0.8)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78" y="2371603"/>
            <a:ext cx="5978769" cy="394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34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47461" y="2208050"/>
            <a:ext cx="806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00" b="1" dirty="0" smtClean="0"/>
              <a:t>MANAGEMENT</a:t>
            </a:r>
            <a:endParaRPr lang="en-US" sz="5900" b="1" dirty="0"/>
          </a:p>
        </p:txBody>
      </p:sp>
    </p:spTree>
    <p:extLst>
      <p:ext uri="{BB962C8B-B14F-4D97-AF65-F5344CB8AC3E}">
        <p14:creationId xmlns:p14="http://schemas.microsoft.com/office/powerpoint/2010/main" val="39436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DBC4-01C9-F791-3A78-0B01E45A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75" y="57602"/>
            <a:ext cx="10364451" cy="1596177"/>
          </a:xfrm>
        </p:spPr>
        <p:txBody>
          <a:bodyPr/>
          <a:lstStyle/>
          <a:p>
            <a:r>
              <a:rPr lang="en-US" b="1" dirty="0"/>
              <a:t>1- Conservative</a:t>
            </a:r>
            <a:r>
              <a:rPr lang="en-US" dirty="0"/>
              <a:t> (</a:t>
            </a:r>
            <a:r>
              <a:rPr lang="en-US" b="1" dirty="0"/>
              <a:t>non-surgical</a:t>
            </a:r>
            <a:r>
              <a:rPr lang="en-US" dirty="0"/>
              <a:t>) </a:t>
            </a:r>
            <a:r>
              <a:rPr lang="en-US" b="1" dirty="0"/>
              <a:t>management</a:t>
            </a:r>
            <a:r>
              <a:rPr lang="en-US" dirty="0"/>
              <a:t>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6576A-8B7F-1625-27E2-FB0087F280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726" y="1433871"/>
            <a:ext cx="6409786" cy="5170127"/>
          </a:xfrm>
        </p:spPr>
        <p:txBody>
          <a:bodyPr>
            <a:normAutofit/>
          </a:bodyPr>
          <a:lstStyle/>
          <a:p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The early use of non-surgical interventions may prevent the progression of </a:t>
            </a:r>
            <a:r>
              <a:rPr lang="en-US" b="0" i="0" u="none" strike="noStrike" cap="none" dirty="0" err="1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iah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 to ACS.</a:t>
            </a:r>
          </a:p>
          <a:p>
            <a:r>
              <a:rPr lang="en-US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The neuromuscular blockade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is used for relaxation of the </a:t>
            </a:r>
            <a:r>
              <a:rPr lang="en-US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abdominal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musculature, leading to a decrease in pressures. These patients must be put on a </a:t>
            </a:r>
            <a:r>
              <a:rPr lang="en-US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ventilator.</a:t>
            </a:r>
          </a:p>
          <a:p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Gastric decompression is done with </a:t>
            </a:r>
            <a:r>
              <a:rPr lang="en-US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NG tube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. Colonic decompression is done with </a:t>
            </a:r>
            <a:r>
              <a:rPr lang="en-US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rectal tube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. These are done to evacuate the lumen.</a:t>
            </a:r>
          </a:p>
          <a:p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The head of the patient's bed should not be raised for more than 30°.</a:t>
            </a:r>
            <a:endParaRPr lang="en-US" cap="none" dirty="0">
              <a:solidFill>
                <a:srgbClr val="3F3F3F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76988-70B0-B0A8-8224-D106DC9F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91" y="4018934"/>
            <a:ext cx="4737008" cy="2448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AA0B7-E8D9-BBE5-5C39-05FEC7D54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91" y="1543158"/>
            <a:ext cx="4203063" cy="24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2AFD6-7D22-B64A-2977-B65992AC3E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6" y="870281"/>
            <a:ext cx="5777172" cy="5032375"/>
          </a:xfrm>
        </p:spPr>
        <p:txBody>
          <a:bodyPr>
            <a:noAutofit/>
          </a:bodyPr>
          <a:lstStyle/>
          <a:p>
            <a:r>
              <a:rPr lang="en-US" sz="18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Percutaneous drainage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is a </a:t>
            </a:r>
            <a:r>
              <a:rPr lang="en-US" sz="1800" b="0" i="0" u="none" strike="noStrike" cap="none" dirty="0" err="1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decompressive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 procedure used for; abscesses, ascites, or any free fluid in the abdominal compartment.</a:t>
            </a:r>
            <a:endParaRPr lang="en-US" sz="1800" cap="none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18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   -These patients are identified by bedside </a:t>
            </a:r>
            <a:r>
              <a:rPr lang="en-US" sz="18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ultrasound</a:t>
            </a:r>
            <a:endParaRPr lang="en-US" sz="1800" cap="none" dirty="0" smtClean="0">
              <a:solidFill>
                <a:srgbClr val="3F3F3F"/>
              </a:solidFill>
              <a:latin typeface="Trebuchet MS" panose="020B0603020202020204" pitchFamily="34" charset="0"/>
            </a:endParaRPr>
          </a:p>
          <a:p>
            <a:r>
              <a:rPr lang="en-US" sz="18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   -The morbidity of a laparotomy is avoided.</a:t>
            </a:r>
          </a:p>
          <a:p>
            <a:r>
              <a:rPr lang="en-US" sz="1800" b="1" i="0" u="none" strike="noStrike" cap="non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Dialysis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</a:t>
            </a:r>
            <a:r>
              <a:rPr lang="en-US" sz="1800" i="0" u="none" strike="noStrike" cap="non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positive fluid balance (hypervolemia) is associated with high mortality rates. And it is managed by; dialysis. It is usually accompanied by CHF. Furthermore, on the occurrence </a:t>
            </a:r>
            <a:r>
              <a:rPr lang="en-US" sz="1800" i="0" u="none" strike="noStrike" cap="none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ofpulmonary</a:t>
            </a:r>
            <a:r>
              <a:rPr lang="en-US" sz="1800" i="0" u="none" strike="noStrike" cap="non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edema, ventilation must be supported.</a:t>
            </a:r>
          </a:p>
          <a:p>
            <a:r>
              <a:rPr lang="en-US" sz="1800" i="0" u="none" strike="noStrike" cap="non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The relief of any concomitant pain is essential.</a:t>
            </a:r>
            <a:endParaRPr lang="en-US" sz="1800" i="0" u="none" strike="noStrike" cap="none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B72529-978D-1598-ED43-53052D793FFB}"/>
                  </a:ext>
                </a:extLst>
              </p14:cNvPr>
              <p14:cNvContentPartPr/>
              <p14:nvPr/>
            </p14:nvContentPartPr>
            <p14:xfrm>
              <a:off x="2649191" y="4328337"/>
              <a:ext cx="129600" cy="11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B72529-978D-1598-ED43-53052D793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3668" y="4312810"/>
                <a:ext cx="160285" cy="149853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6546FB0-34DB-95AA-39A6-E0E92893F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54" y="1825625"/>
            <a:ext cx="4495800" cy="31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B612B1-91CE-91E8-54B1-9CF5F89B5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8655" y="1782281"/>
            <a:ext cx="10186429" cy="3436745"/>
          </a:xfrm>
        </p:spPr>
        <p:txBody>
          <a:bodyPr anchor="ctr">
            <a:noAutofit/>
          </a:bodyPr>
          <a:lstStyle/>
          <a:p>
            <a:pPr marL="400050" lvl="1" indent="0" algn="just" rtl="0">
              <a:buNone/>
            </a:pPr>
            <a:r>
              <a:rPr lang="en-US" sz="1400" cap="none" dirty="0" smtClean="0">
                <a:latin typeface="+mj-lt"/>
                <a:cs typeface="+mj-cs"/>
              </a:rPr>
              <a:t>●  </a:t>
            </a:r>
            <a:r>
              <a:rPr lang="en-US" b="1" u="sng" cap="none" dirty="0" smtClean="0">
                <a:latin typeface="+mj-lt"/>
                <a:cs typeface="+mj-cs"/>
              </a:rPr>
              <a:t>Intra-abdominal pressure</a:t>
            </a:r>
            <a:r>
              <a:rPr lang="en-US" u="sng" cap="none" dirty="0" smtClean="0">
                <a:latin typeface="+mj-lt"/>
                <a:cs typeface="+mj-cs"/>
              </a:rPr>
              <a:t>;</a:t>
            </a:r>
            <a:r>
              <a:rPr lang="en-US" cap="none" dirty="0" smtClean="0">
                <a:latin typeface="+mj-lt"/>
                <a:cs typeface="+mj-cs"/>
              </a:rPr>
              <a:t> it is the steady-state pressure concealed within the abdominal cavity. </a:t>
            </a:r>
          </a:p>
          <a:p>
            <a:pPr marL="400050" lvl="1" indent="0" algn="just" rtl="0">
              <a:buNone/>
            </a:pPr>
            <a:r>
              <a:rPr lang="en-US" cap="none" dirty="0" smtClean="0">
                <a:latin typeface="+mj-lt"/>
                <a:cs typeface="+mj-cs"/>
              </a:rPr>
              <a:t>
• </a:t>
            </a:r>
            <a:r>
              <a:rPr lang="en-US" cap="none" dirty="0" smtClean="0">
                <a:solidFill>
                  <a:srgbClr val="FF0000"/>
                </a:solidFill>
                <a:latin typeface="+mj-lt"/>
                <a:cs typeface="+mj-cs"/>
              </a:rPr>
              <a:t>Normal</a:t>
            </a:r>
            <a:r>
              <a:rPr lang="en-US" cap="none" dirty="0" smtClean="0">
                <a:latin typeface="+mj-lt"/>
                <a:cs typeface="+mj-cs"/>
              </a:rPr>
              <a:t> </a:t>
            </a:r>
            <a:r>
              <a:rPr lang="en-US" cap="none" dirty="0" err="1" smtClean="0">
                <a:latin typeface="+mj-lt"/>
                <a:cs typeface="+mj-cs"/>
              </a:rPr>
              <a:t>iap</a:t>
            </a:r>
            <a:r>
              <a:rPr lang="en-US" cap="none" dirty="0" smtClean="0">
                <a:latin typeface="+mj-lt"/>
                <a:cs typeface="+mj-cs"/>
              </a:rPr>
              <a:t> ranges from sub-atmospheric to 0 </a:t>
            </a:r>
            <a:r>
              <a:rPr lang="en-US" cap="none" dirty="0" err="1" smtClean="0">
                <a:latin typeface="+mj-lt"/>
                <a:cs typeface="+mj-cs"/>
              </a:rPr>
              <a:t>mmhg</a:t>
            </a:r>
            <a:r>
              <a:rPr lang="en-US" cap="none" dirty="0" smtClean="0">
                <a:latin typeface="+mj-lt"/>
                <a:cs typeface="+mj-cs"/>
              </a:rPr>
              <a:t> , 5–7 mm hg in critically ill patients. </a:t>
            </a:r>
          </a:p>
          <a:p>
            <a:pPr marL="400050" lvl="1" indent="0" algn="just" rtl="0">
              <a:buNone/>
            </a:pPr>
            <a:r>
              <a:rPr lang="en-US" cap="none" dirty="0" smtClean="0">
                <a:latin typeface="+mj-lt"/>
                <a:cs typeface="+mj-cs"/>
              </a:rPr>
              <a:t>
• Intra-abdominal hypertension; in healthy individuals, normal IAP is &lt;5–7 </a:t>
            </a:r>
            <a:r>
              <a:rPr lang="en-US" cap="none" dirty="0" err="1" smtClean="0">
                <a:latin typeface="+mj-lt"/>
                <a:cs typeface="+mj-cs"/>
              </a:rPr>
              <a:t>mmhg</a:t>
            </a:r>
            <a:r>
              <a:rPr lang="en-US" cap="none" dirty="0" smtClean="0">
                <a:latin typeface="+mj-lt"/>
                <a:cs typeface="+mj-cs"/>
              </a:rPr>
              <a:t>, the upper limit of IAP is generally accepted to be 12  </a:t>
            </a:r>
            <a:r>
              <a:rPr lang="en-US" cap="none" dirty="0" err="1" smtClean="0">
                <a:latin typeface="+mj-lt"/>
                <a:cs typeface="+mj-cs"/>
              </a:rPr>
              <a:t>mmhg</a:t>
            </a:r>
            <a:r>
              <a:rPr lang="en-US" cap="none" dirty="0" smtClean="0">
                <a:latin typeface="+mj-lt"/>
                <a:cs typeface="+mj-cs"/>
              </a:rPr>
              <a:t>. </a:t>
            </a:r>
          </a:p>
          <a:p>
            <a:pPr marL="400050" lvl="1" indent="0" algn="just" rtl="0">
              <a:buNone/>
            </a:pPr>
            <a:r>
              <a:rPr lang="en-US" cap="none" dirty="0" smtClean="0">
                <a:latin typeface="+mj-lt"/>
                <a:cs typeface="+mj-cs"/>
              </a:rPr>
              <a:t>
• Pathologically elevated </a:t>
            </a:r>
            <a:r>
              <a:rPr lang="en-US" cap="none" dirty="0" err="1" smtClean="0">
                <a:latin typeface="+mj-lt"/>
                <a:cs typeface="+mj-cs"/>
              </a:rPr>
              <a:t>intraabdominal</a:t>
            </a:r>
            <a:r>
              <a:rPr lang="en-US" cap="none" dirty="0" smtClean="0">
                <a:latin typeface="+mj-lt"/>
                <a:cs typeface="+mj-cs"/>
              </a:rPr>
              <a:t> compartment pressures exceeding 12 </a:t>
            </a:r>
            <a:r>
              <a:rPr lang="en-US" cap="none" dirty="0" err="1" smtClean="0">
                <a:latin typeface="+mj-lt"/>
                <a:cs typeface="+mj-cs"/>
              </a:rPr>
              <a:t>mmhg</a:t>
            </a:r>
            <a:r>
              <a:rPr lang="en-US" cap="none" dirty="0" smtClean="0">
                <a:latin typeface="+mj-lt"/>
                <a:cs typeface="+mj-cs"/>
              </a:rPr>
              <a:t> define</a:t>
            </a:r>
            <a:r>
              <a:rPr lang="en-US" b="1" cap="none" dirty="0" smtClean="0">
                <a:latin typeface="+mj-lt"/>
                <a:cs typeface="+mj-cs"/>
              </a:rPr>
              <a:t> </a:t>
            </a:r>
            <a:r>
              <a:rPr lang="en-US" b="1" cap="none" dirty="0" err="1" smtClean="0">
                <a:latin typeface="+mj-lt"/>
                <a:cs typeface="+mj-cs"/>
              </a:rPr>
              <a:t>intraabdominal</a:t>
            </a:r>
            <a:r>
              <a:rPr lang="en-US" b="1" cap="none" dirty="0" smtClean="0">
                <a:latin typeface="+mj-lt"/>
                <a:cs typeface="+mj-cs"/>
              </a:rPr>
              <a:t> hypertension (IAH)</a:t>
            </a:r>
            <a:r>
              <a:rPr lang="en-US" cap="none" dirty="0" smtClean="0">
                <a:latin typeface="+mj-lt"/>
                <a:cs typeface="+mj-cs"/>
              </a:rPr>
              <a:t> </a:t>
            </a:r>
          </a:p>
          <a:p>
            <a:pPr marL="400050" lvl="1" indent="0" algn="just" rtl="0">
              <a:buNone/>
            </a:pPr>
            <a:r>
              <a:rPr lang="en-US" cap="none" dirty="0" smtClean="0">
                <a:latin typeface="+mj-lt"/>
                <a:cs typeface="+mj-cs"/>
              </a:rPr>
              <a:t>
•</a:t>
            </a:r>
            <a:r>
              <a:rPr lang="en-US" b="1" u="sng" cap="none" dirty="0" smtClean="0">
                <a:latin typeface="+mj-lt"/>
                <a:cs typeface="+mj-cs"/>
              </a:rPr>
              <a:t> abdominal compartment syndrome</a:t>
            </a:r>
            <a:r>
              <a:rPr lang="en-US" cap="none" dirty="0" smtClean="0">
                <a:latin typeface="+mj-lt"/>
                <a:cs typeface="+mj-cs"/>
              </a:rPr>
              <a:t> in adults is defined as an </a:t>
            </a:r>
            <a:r>
              <a:rPr lang="en-US" cap="none" dirty="0" err="1" smtClean="0">
                <a:latin typeface="+mj-lt"/>
                <a:cs typeface="+mj-cs"/>
              </a:rPr>
              <a:t>intraabdominal</a:t>
            </a:r>
            <a:r>
              <a:rPr lang="en-US" cap="none" dirty="0" smtClean="0">
                <a:latin typeface="+mj-lt"/>
                <a:cs typeface="+mj-cs"/>
              </a:rPr>
              <a:t> pressure of </a:t>
            </a:r>
            <a:r>
              <a:rPr lang="en-US" b="1" cap="none" dirty="0" smtClean="0">
                <a:latin typeface="+mj-lt"/>
                <a:cs typeface="+mj-cs"/>
              </a:rPr>
              <a:t>&gt;20 </a:t>
            </a:r>
            <a:r>
              <a:rPr lang="en-US" b="1" cap="none" dirty="0" err="1" smtClean="0">
                <a:latin typeface="+mj-lt"/>
                <a:cs typeface="+mj-cs"/>
              </a:rPr>
              <a:t>mmhg</a:t>
            </a:r>
            <a:r>
              <a:rPr lang="en-US" cap="none" dirty="0" smtClean="0">
                <a:latin typeface="+mj-lt"/>
                <a:cs typeface="+mj-cs"/>
              </a:rPr>
              <a:t> with evidence of organ dysfunction</a:t>
            </a:r>
            <a:r>
              <a:rPr lang="en-US" b="1" cap="none" dirty="0" smtClean="0">
                <a:latin typeface="+mj-lt"/>
                <a:cs typeface="+mj-cs"/>
              </a:rPr>
              <a:t>.</a:t>
            </a:r>
            <a:endParaRPr lang="ar-JO" b="1" cap="none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62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DB25-CBE5-D08D-F1D5-715722BB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0" y="-95858"/>
            <a:ext cx="10364451" cy="1596177"/>
          </a:xfrm>
        </p:spPr>
        <p:txBody>
          <a:bodyPr/>
          <a:lstStyle/>
          <a:p>
            <a:r>
              <a:rPr lang="en-US" b="1" dirty="0"/>
              <a:t>2-Surgical Management</a:t>
            </a:r>
            <a:endParaRPr lang="en-J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8A51C-41BB-2C03-3671-949FE55964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19100"/>
            <a:ext cx="7012609" cy="5051671"/>
          </a:xfrm>
        </p:spPr>
        <p:txBody>
          <a:bodyPr>
            <a:normAutofit/>
          </a:bodyPr>
          <a:lstStyle/>
          <a:p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It is the primary treatment of ACS; if conservative management does not resolve the IAH, or end-organ damage is seen. </a:t>
            </a:r>
            <a:endParaRPr lang="en-US" sz="1600" cap="none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The treatment of ACS is  to </a:t>
            </a:r>
            <a:r>
              <a:rPr lang="en-US" sz="16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release the abdominal fascia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.</a:t>
            </a:r>
            <a:endParaRPr lang="en-US" sz="1600" b="0" i="0" u="none" strike="noStrike" cap="none" dirty="0" smtClean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When management for ACS is considered in the </a:t>
            </a:r>
            <a:r>
              <a:rPr lang="en-US" sz="16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or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, the abdominal fascia should be </a:t>
            </a:r>
            <a:r>
              <a:rPr lang="en-US" sz="16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left open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and </a:t>
            </a:r>
            <a:r>
              <a:rPr lang="en-US" sz="16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covered under sterile conditions, 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with </a:t>
            </a:r>
            <a:r>
              <a:rPr lang="en-US" sz="16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delayed fascial closure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.</a:t>
            </a:r>
            <a:endParaRPr lang="en-US" sz="1600" b="0" i="0" u="none" strike="noStrike" cap="none" dirty="0" smtClean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6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Laparotomy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is considered;</a:t>
            </a:r>
            <a:endParaRPr lang="en-US" sz="1600" b="0" i="0" u="none" strike="noStrike" cap="none" dirty="0" smtClean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   - After surgical laparotomy, the </a:t>
            </a:r>
            <a:r>
              <a:rPr lang="en-US" sz="16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abdominal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fascia can be </a:t>
            </a:r>
            <a:r>
              <a:rPr lang="en-US" sz="16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temporarily closed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(fascia approximation), by devices such as (</a:t>
            </a:r>
            <a:r>
              <a:rPr lang="en-US" sz="1600" b="0" i="0" u="none" strike="noStrike" cap="none" dirty="0" err="1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vacs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, meshes, and zippers). </a:t>
            </a:r>
            <a:endParaRPr lang="en-US" sz="1600" b="0" i="0" u="none" strike="noStrike" cap="none" dirty="0" smtClean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   - The fascia can be </a:t>
            </a:r>
            <a:r>
              <a:rPr lang="en-US" sz="1600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completely closed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after 5-7 days, if there is a pressure decrease.</a:t>
            </a:r>
            <a:endParaRPr lang="en-US" sz="1600" b="0" i="0" u="none" strike="noStrike" cap="none" dirty="0" smtClean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endParaRPr lang="en-JO" sz="160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150FD-0425-7B36-CA5F-61571914D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50" y="1702511"/>
            <a:ext cx="4607945" cy="3426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9D10F7-2F09-0B3B-960B-B0F2AEED6B43}"/>
              </a:ext>
            </a:extLst>
          </p:cNvPr>
          <p:cNvSpPr txBox="1"/>
          <p:nvPr/>
        </p:nvSpPr>
        <p:spPr>
          <a:xfrm>
            <a:off x="7346350" y="5330861"/>
            <a:ext cx="4239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Vacuum-dressing with temporary mesh being changed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3713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2AB6-FECE-D125-A02F-85DEA8CF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decompression :</a:t>
            </a:r>
            <a:endParaRPr lang="en-JO" dirty="0"/>
          </a:p>
        </p:txBody>
      </p:sp>
      <p:sp>
        <p:nvSpPr>
          <p:cNvPr id="4" name="TextBox 3"/>
          <p:cNvSpPr txBox="1"/>
          <p:nvPr/>
        </p:nvSpPr>
        <p:spPr>
          <a:xfrm>
            <a:off x="913775" y="2214694"/>
            <a:ext cx="10687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Organ dysfunction may improve rapidly.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diaphragmatic excursion can increase, leading to improved ventilation and reduction of peak airway pressures.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 the compression of the IVC and circulatory system are resolved, there is an improvement in the cardiac output, and we are able to wean patients off vasopressor and inotropic support.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Acute kidney injury is reversed with less compression of the renal arteries and ureters.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0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9585-0C89-2EA5-CBBD-C8EDDA27BD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2944" y="1524269"/>
            <a:ext cx="10730855" cy="4266070"/>
          </a:xfrm>
        </p:spPr>
        <p:txBody>
          <a:bodyPr/>
          <a:lstStyle/>
          <a:p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Left untreated, ACS may lead to multiple system end-organ dysfunction or failure and has a high mortality.</a:t>
            </a:r>
            <a:endParaRPr lang="en-US" b="0" i="0" u="none" strike="noStrike" cap="none" dirty="0" smtClean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Abdominal wall closure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should be attempted </a:t>
            </a:r>
            <a:r>
              <a:rPr lang="en-US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every 48 to 72 hours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until the fascia can be </a:t>
            </a:r>
            <a:r>
              <a:rPr lang="en-US" b="0" i="0" u="none" strike="noStrike" cap="none" dirty="0" err="1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reapproximated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.</a:t>
            </a:r>
            <a:endParaRPr lang="en-US" b="0" i="0" u="none" strike="noStrike" cap="none" dirty="0" smtClean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If the abdomen cannot be closed </a:t>
            </a:r>
            <a:r>
              <a:rPr lang="en-US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within 5 to 7 days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, a large </a:t>
            </a:r>
            <a:r>
              <a:rPr lang="en-US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incisional hernia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 is the net result.</a:t>
            </a:r>
            <a:endParaRPr lang="en-US" b="0" i="0" u="none" strike="noStrike" cap="none" dirty="0" smtClean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The goal of the operative team is </a:t>
            </a:r>
            <a:r>
              <a:rPr lang="en-US" b="1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to close the abdomen as quickly as possible, </a:t>
            </a:r>
            <a:r>
              <a:rPr lang="en-US" b="0" i="0" u="none" strike="noStrike" cap="none" dirty="0" smtClean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to minimize morbidity and cost of care.</a:t>
            </a:r>
            <a:endParaRPr lang="en-US" b="0" i="0" u="none" strike="noStrike" cap="none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850" y="1028700"/>
            <a:ext cx="91154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Timing of decompression is crucial; as 70% mortality in patients with a delay in decompression, and a uniform mortality in those not undergoing decompression.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Decompression is usually performed operatively, either in the ICU if the patient is hemodynamically unstable, or in the or if they were stable.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ICU bedside laparotomy is easily accomplished, avoids transport of hemodynamically compromised patients, and requires minimal equipment (</a:t>
            </a:r>
            <a:r>
              <a:rPr lang="en-US" sz="2800" dirty="0" err="1" smtClean="0"/>
              <a:t>e.G.</a:t>
            </a:r>
            <a:r>
              <a:rPr lang="en-US" sz="2800" dirty="0" smtClean="0"/>
              <a:t>, Scalpel, suction device, cautery, and dressings for temporary abdominal closure.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9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332" y="2193209"/>
            <a:ext cx="8928107" cy="1854556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5"/>
              </a:spcBef>
            </a:pPr>
            <a:r>
              <a:rPr sz="6003" spc="143" dirty="0"/>
              <a:t>Operative</a:t>
            </a:r>
            <a:r>
              <a:rPr sz="6003" spc="-164" dirty="0"/>
              <a:t> </a:t>
            </a:r>
            <a:r>
              <a:rPr sz="6003" spc="246" dirty="0"/>
              <a:t>decompression</a:t>
            </a:r>
            <a:endParaRPr sz="6003"/>
          </a:p>
        </p:txBody>
      </p:sp>
    </p:spTree>
    <p:extLst>
      <p:ext uri="{BB962C8B-B14F-4D97-AF65-F5344CB8AC3E}">
        <p14:creationId xmlns:p14="http://schemas.microsoft.com/office/powerpoint/2010/main" val="863893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632" y="929548"/>
            <a:ext cx="10896557" cy="453298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236044" marR="3081" indent="-228728">
              <a:lnSpc>
                <a:spcPct val="110300"/>
              </a:lnSpc>
              <a:spcBef>
                <a:spcPts val="61"/>
              </a:spcBef>
              <a:buClr>
                <a:srgbClr val="FFFFFF"/>
              </a:buClr>
              <a:buFont typeface="Verdana"/>
              <a:buChar char="•"/>
              <a:tabLst>
                <a:tab pos="298809" algn="l"/>
                <a:tab pos="299195" algn="l"/>
              </a:tabLst>
            </a:pPr>
            <a:r>
              <a:rPr lang="en-US" sz="2000" dirty="0" smtClean="0"/>
              <a:t>	</a:t>
            </a:r>
            <a:r>
              <a:rPr lang="en-US" sz="2000" spc="-45" dirty="0" smtClean="0">
                <a:latin typeface="Verdana"/>
                <a:cs typeface="Verdana"/>
              </a:rPr>
              <a:t>Open </a:t>
            </a:r>
            <a:r>
              <a:rPr lang="en-US" sz="2000" spc="-58" dirty="0" smtClean="0">
                <a:latin typeface="Verdana"/>
                <a:cs typeface="Verdana"/>
              </a:rPr>
              <a:t>abdomen </a:t>
            </a:r>
            <a:r>
              <a:rPr lang="en-US" sz="2000" spc="-112" dirty="0" smtClean="0">
                <a:latin typeface="Verdana"/>
                <a:cs typeface="Verdana"/>
              </a:rPr>
              <a:t>is </a:t>
            </a:r>
            <a:r>
              <a:rPr lang="en-US" sz="2000" spc="-52" dirty="0" smtClean="0">
                <a:latin typeface="Verdana"/>
                <a:cs typeface="Verdana"/>
              </a:rPr>
              <a:t>an </a:t>
            </a:r>
            <a:r>
              <a:rPr lang="en-US" sz="2000" spc="-61" dirty="0" smtClean="0">
                <a:latin typeface="Verdana"/>
                <a:cs typeface="Verdana"/>
              </a:rPr>
              <a:t>abdominal </a:t>
            </a:r>
            <a:r>
              <a:rPr lang="en-US" sz="2000" spc="-79" dirty="0" smtClean="0">
                <a:latin typeface="Verdana"/>
                <a:cs typeface="Verdana"/>
              </a:rPr>
              <a:t>wall </a:t>
            </a:r>
            <a:r>
              <a:rPr lang="en-US" sz="2000" spc="-55" dirty="0" smtClean="0">
                <a:latin typeface="Verdana"/>
                <a:cs typeface="Verdana"/>
              </a:rPr>
              <a:t>defect </a:t>
            </a:r>
            <a:r>
              <a:rPr lang="en-US" sz="2000" spc="-67" dirty="0" smtClean="0">
                <a:latin typeface="Verdana"/>
                <a:cs typeface="Verdana"/>
              </a:rPr>
              <a:t>created </a:t>
            </a:r>
            <a:r>
              <a:rPr lang="en-US" sz="2000" spc="-97" dirty="0" smtClean="0">
                <a:latin typeface="Verdana"/>
                <a:cs typeface="Verdana"/>
              </a:rPr>
              <a:t>intentionally </a:t>
            </a:r>
            <a:r>
              <a:rPr lang="en-US" sz="2000" spc="-82" dirty="0" smtClean="0">
                <a:latin typeface="Verdana"/>
                <a:cs typeface="Verdana"/>
              </a:rPr>
              <a:t>leaving </a:t>
            </a:r>
            <a:r>
              <a:rPr lang="en-US" sz="2000" spc="-52" dirty="0" smtClean="0">
                <a:latin typeface="Verdana"/>
                <a:cs typeface="Verdana"/>
              </a:rPr>
              <a:t>an </a:t>
            </a:r>
            <a:r>
              <a:rPr lang="en-US" sz="2000" spc="-61" dirty="0" smtClean="0">
                <a:latin typeface="Verdana"/>
                <a:cs typeface="Verdana"/>
              </a:rPr>
              <a:t>abdominal </a:t>
            </a:r>
            <a:r>
              <a:rPr lang="en-US" sz="2000" spc="-58" dirty="0" smtClean="0">
                <a:latin typeface="Verdana"/>
                <a:cs typeface="Verdana"/>
              </a:rPr>
              <a:t> </a:t>
            </a:r>
            <a:r>
              <a:rPr lang="en-US" sz="2000" spc="-76" dirty="0" smtClean="0">
                <a:latin typeface="Verdana"/>
                <a:cs typeface="Verdana"/>
              </a:rPr>
              <a:t>incision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61" dirty="0" smtClean="0">
                <a:latin typeface="Verdana"/>
                <a:cs typeface="Verdana"/>
              </a:rPr>
              <a:t>open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58" dirty="0" smtClean="0">
                <a:latin typeface="Verdana"/>
                <a:cs typeface="Verdana"/>
              </a:rPr>
              <a:t>at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100" dirty="0" smtClean="0">
                <a:latin typeface="Verdana"/>
                <a:cs typeface="Verdana"/>
              </a:rPr>
              <a:t>the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67" dirty="0" smtClean="0">
                <a:latin typeface="Verdana"/>
                <a:cs typeface="Verdana"/>
              </a:rPr>
              <a:t>completion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39" dirty="0" smtClean="0">
                <a:latin typeface="Verdana"/>
                <a:cs typeface="Verdana"/>
              </a:rPr>
              <a:t>of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76" dirty="0" err="1" smtClean="0">
                <a:latin typeface="Verdana"/>
                <a:cs typeface="Verdana"/>
              </a:rPr>
              <a:t>intraabdominal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121" dirty="0" smtClean="0">
                <a:latin typeface="Verdana"/>
                <a:cs typeface="Verdana"/>
              </a:rPr>
              <a:t>surgery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97" dirty="0" smtClean="0">
                <a:latin typeface="Verdana"/>
                <a:cs typeface="Verdana"/>
              </a:rPr>
              <a:t>or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109" dirty="0" smtClean="0">
                <a:latin typeface="Verdana"/>
                <a:cs typeface="Verdana"/>
              </a:rPr>
              <a:t>by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69" dirty="0" smtClean="0">
                <a:latin typeface="Verdana"/>
                <a:cs typeface="Verdana"/>
              </a:rPr>
              <a:t>opening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176" dirty="0" smtClean="0">
                <a:latin typeface="Verdana"/>
                <a:cs typeface="Verdana"/>
              </a:rPr>
              <a:t>(or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179" dirty="0" smtClean="0">
                <a:latin typeface="Verdana"/>
                <a:cs typeface="Verdana"/>
              </a:rPr>
              <a:t>re-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100" dirty="0" smtClean="0">
                <a:latin typeface="Verdana"/>
                <a:cs typeface="Verdana"/>
              </a:rPr>
              <a:t>opening)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100" dirty="0" smtClean="0">
                <a:latin typeface="Verdana"/>
                <a:cs typeface="Verdana"/>
              </a:rPr>
              <a:t>the </a:t>
            </a:r>
            <a:r>
              <a:rPr lang="en-US" sz="2000" spc="-694" dirty="0" smtClean="0">
                <a:latin typeface="Verdana"/>
                <a:cs typeface="Verdana"/>
              </a:rPr>
              <a:t> </a:t>
            </a:r>
            <a:r>
              <a:rPr lang="en-US" sz="2000" spc="-58" dirty="0" smtClean="0">
                <a:latin typeface="Verdana"/>
                <a:cs typeface="Verdana"/>
              </a:rPr>
              <a:t>abdomen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52" dirty="0" smtClean="0">
                <a:latin typeface="Verdana"/>
                <a:cs typeface="Verdana"/>
              </a:rPr>
              <a:t>because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39" dirty="0" smtClean="0">
                <a:latin typeface="Verdana"/>
                <a:cs typeface="Verdana"/>
              </a:rPr>
              <a:t>of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49" dirty="0" smtClean="0">
                <a:latin typeface="Verdana"/>
                <a:cs typeface="Verdana"/>
              </a:rPr>
              <a:t>concern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97" dirty="0" smtClean="0">
                <a:latin typeface="Verdana"/>
                <a:cs typeface="Verdana"/>
              </a:rPr>
              <a:t>for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61" dirty="0" smtClean="0">
                <a:latin typeface="Verdana"/>
                <a:cs typeface="Verdana"/>
              </a:rPr>
              <a:t>abdominal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76" dirty="0" smtClean="0">
                <a:latin typeface="Verdana"/>
                <a:cs typeface="Verdana"/>
              </a:rPr>
              <a:t>compartment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130" dirty="0" smtClean="0">
                <a:latin typeface="Verdana"/>
                <a:cs typeface="Verdana"/>
              </a:rPr>
              <a:t>syndrome.</a:t>
            </a: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ts val="18"/>
              </a:spcBef>
              <a:buClr>
                <a:srgbClr val="FFFFFF"/>
              </a:buClr>
              <a:buFont typeface="Verdana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236044" indent="-228728">
              <a:buChar char="•"/>
              <a:tabLst>
                <a:tab pos="236044" algn="l"/>
                <a:tab pos="236429" algn="l"/>
              </a:tabLst>
            </a:pPr>
            <a:r>
              <a:rPr lang="en-US" sz="2000" spc="-58" dirty="0" smtClean="0">
                <a:latin typeface="Verdana"/>
                <a:cs typeface="Verdana"/>
              </a:rPr>
              <a:t>Complications</a:t>
            </a: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ts val="18"/>
              </a:spcBef>
              <a:buClr>
                <a:srgbClr val="FFFFFF"/>
              </a:buClr>
              <a:buFont typeface="Verdana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236044" indent="-228728">
              <a:spcBef>
                <a:spcPts val="3"/>
              </a:spcBef>
              <a:buChar char="•"/>
              <a:tabLst>
                <a:tab pos="236044" algn="l"/>
                <a:tab pos="236429" algn="l"/>
              </a:tabLst>
            </a:pPr>
            <a:r>
              <a:rPr lang="en-US" sz="2000" spc="-561" dirty="0" smtClean="0">
                <a:latin typeface="Verdana"/>
                <a:cs typeface="Verdana"/>
              </a:rPr>
              <a:t>1</a:t>
            </a:r>
            <a:r>
              <a:rPr lang="en-US" sz="2000" spc="-112" dirty="0" smtClean="0">
                <a:latin typeface="Verdana"/>
                <a:cs typeface="Verdana"/>
              </a:rPr>
              <a:t>-fluids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45" dirty="0" smtClean="0">
                <a:latin typeface="Verdana"/>
                <a:cs typeface="Verdana"/>
              </a:rPr>
              <a:t>l</a:t>
            </a:r>
            <a:r>
              <a:rPr lang="en-US" sz="2000" spc="-103" dirty="0" smtClean="0">
                <a:latin typeface="Verdana"/>
                <a:cs typeface="Verdana"/>
              </a:rPr>
              <a:t>o</a:t>
            </a:r>
            <a:r>
              <a:rPr lang="en-US" sz="2000" spc="-115" dirty="0" smtClean="0">
                <a:latin typeface="Verdana"/>
                <a:cs typeface="Verdana"/>
              </a:rPr>
              <a:t>ss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136" dirty="0" smtClean="0">
                <a:latin typeface="Verdana"/>
                <a:cs typeface="Verdana"/>
              </a:rPr>
              <a:t>(peri</a:t>
            </a:r>
            <a:r>
              <a:rPr lang="en-US" sz="2000" spc="-127" dirty="0" smtClean="0">
                <a:latin typeface="Verdana"/>
                <a:cs typeface="Verdana"/>
              </a:rPr>
              <a:t>t</a:t>
            </a:r>
            <a:r>
              <a:rPr lang="en-US" sz="2000" spc="-73" dirty="0" smtClean="0">
                <a:latin typeface="Verdana"/>
                <a:cs typeface="Verdana"/>
              </a:rPr>
              <a:t>one</a:t>
            </a:r>
            <a:r>
              <a:rPr lang="en-US" sz="2000" dirty="0" smtClean="0">
                <a:latin typeface="Verdana"/>
                <a:cs typeface="Verdana"/>
              </a:rPr>
              <a:t>a</a:t>
            </a:r>
            <a:r>
              <a:rPr lang="en-US" sz="2000" spc="-106" dirty="0" smtClean="0">
                <a:latin typeface="Verdana"/>
                <a:cs typeface="Verdana"/>
              </a:rPr>
              <a:t>l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64" dirty="0" smtClean="0">
                <a:latin typeface="Verdana"/>
                <a:cs typeface="Verdana"/>
              </a:rPr>
              <a:t>f</a:t>
            </a:r>
            <a:r>
              <a:rPr lang="en-US" sz="2000" spc="-76" dirty="0" smtClean="0">
                <a:latin typeface="Verdana"/>
                <a:cs typeface="Verdana"/>
              </a:rPr>
              <a:t>lui</a:t>
            </a:r>
            <a:r>
              <a:rPr lang="en-US" sz="2000" spc="-112" dirty="0" smtClean="0">
                <a:latin typeface="Verdana"/>
                <a:cs typeface="Verdana"/>
              </a:rPr>
              <a:t>d</a:t>
            </a:r>
            <a:r>
              <a:rPr lang="en-US" sz="2000" spc="-312" dirty="0" smtClean="0">
                <a:latin typeface="Verdana"/>
                <a:cs typeface="Verdana"/>
              </a:rPr>
              <a:t>)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158" dirty="0" smtClean="0">
                <a:latin typeface="Verdana"/>
                <a:cs typeface="Verdana"/>
              </a:rPr>
              <a:t>5</a:t>
            </a:r>
            <a:r>
              <a:rPr lang="en-US" sz="2000" spc="-58" dirty="0" smtClean="0">
                <a:latin typeface="Verdana"/>
                <a:cs typeface="Verdana"/>
              </a:rPr>
              <a:t>00</a:t>
            </a:r>
            <a:r>
              <a:rPr lang="en-US" sz="2000" spc="-85" dirty="0" smtClean="0">
                <a:latin typeface="Verdana"/>
                <a:cs typeface="Verdana"/>
              </a:rPr>
              <a:t>-</a:t>
            </a:r>
            <a:r>
              <a:rPr lang="en-US" sz="2000" spc="-176" dirty="0" smtClean="0">
                <a:latin typeface="Verdana"/>
                <a:cs typeface="Verdana"/>
              </a:rPr>
              <a:t>2</a:t>
            </a:r>
            <a:r>
              <a:rPr lang="en-US" sz="2000" spc="-182" dirty="0" smtClean="0">
                <a:latin typeface="Verdana"/>
                <a:cs typeface="Verdana"/>
              </a:rPr>
              <a:t>5</a:t>
            </a:r>
            <a:r>
              <a:rPr lang="en-US" sz="2000" spc="-27" dirty="0" smtClean="0">
                <a:latin typeface="Verdana"/>
                <a:cs typeface="Verdana"/>
              </a:rPr>
              <a:t>00ml</a:t>
            </a: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ts val="18"/>
              </a:spcBef>
              <a:buClr>
                <a:srgbClr val="FFFFFF"/>
              </a:buClr>
              <a:buFont typeface="Verdana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236044" indent="-228728">
              <a:buChar char="•"/>
              <a:tabLst>
                <a:tab pos="236044" algn="l"/>
                <a:tab pos="236429" algn="l"/>
              </a:tabLst>
            </a:pPr>
            <a:r>
              <a:rPr lang="en-US" sz="2000" spc="-240" dirty="0" smtClean="0">
                <a:latin typeface="Verdana"/>
                <a:cs typeface="Verdana"/>
              </a:rPr>
              <a:t>2</a:t>
            </a:r>
            <a:r>
              <a:rPr lang="en-US" sz="2000" spc="-170" dirty="0" smtClean="0">
                <a:latin typeface="Verdana"/>
                <a:cs typeface="Verdana"/>
              </a:rPr>
              <a:t>-p</a:t>
            </a:r>
            <a:r>
              <a:rPr lang="en-US" sz="2000" spc="-182" dirty="0" smtClean="0">
                <a:latin typeface="Verdana"/>
                <a:cs typeface="Verdana"/>
              </a:rPr>
              <a:t>r</a:t>
            </a:r>
            <a:r>
              <a:rPr lang="en-US" sz="2000" spc="-91" dirty="0" smtClean="0">
                <a:latin typeface="Verdana"/>
                <a:cs typeface="Verdana"/>
              </a:rPr>
              <a:t>o</a:t>
            </a:r>
            <a:r>
              <a:rPr lang="en-US" sz="2000" spc="-69" dirty="0" smtClean="0">
                <a:latin typeface="Verdana"/>
                <a:cs typeface="Verdana"/>
              </a:rPr>
              <a:t>t</a:t>
            </a:r>
            <a:r>
              <a:rPr lang="en-US" sz="2000" spc="-100" dirty="0" smtClean="0">
                <a:latin typeface="Verdana"/>
                <a:cs typeface="Verdana"/>
              </a:rPr>
              <a:t>ein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45" dirty="0" smtClean="0">
                <a:latin typeface="Verdana"/>
                <a:cs typeface="Verdana"/>
              </a:rPr>
              <a:t>l</a:t>
            </a:r>
            <a:r>
              <a:rPr lang="en-US" sz="2000" spc="-103" dirty="0" smtClean="0">
                <a:latin typeface="Verdana"/>
                <a:cs typeface="Verdana"/>
              </a:rPr>
              <a:t>o</a:t>
            </a:r>
            <a:r>
              <a:rPr lang="en-US" sz="2000" spc="-115" dirty="0" smtClean="0">
                <a:latin typeface="Verdana"/>
                <a:cs typeface="Verdana"/>
              </a:rPr>
              <a:t>ss</a:t>
            </a: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ts val="18"/>
              </a:spcBef>
              <a:buClr>
                <a:srgbClr val="FFFFFF"/>
              </a:buClr>
              <a:buFont typeface="Verdana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236044" indent="-228728">
              <a:buChar char="•"/>
              <a:tabLst>
                <a:tab pos="236044" algn="l"/>
                <a:tab pos="236429" algn="l"/>
              </a:tabLst>
            </a:pPr>
            <a:r>
              <a:rPr lang="en-US" sz="2000" spc="-149" dirty="0" smtClean="0">
                <a:latin typeface="Verdana"/>
                <a:cs typeface="Verdana"/>
              </a:rPr>
              <a:t>3-</a:t>
            </a:r>
            <a:r>
              <a:rPr lang="en-US" sz="2000" spc="-179" dirty="0" smtClean="0">
                <a:latin typeface="Verdana"/>
                <a:cs typeface="Verdana"/>
              </a:rPr>
              <a:t>f</a:t>
            </a:r>
            <a:r>
              <a:rPr lang="en-US" sz="2000" spc="-112" dirty="0" smtClean="0">
                <a:latin typeface="Verdana"/>
                <a:cs typeface="Verdana"/>
              </a:rPr>
              <a:t>is</a:t>
            </a:r>
            <a:r>
              <a:rPr lang="en-US" sz="2000" spc="-118" dirty="0" smtClean="0">
                <a:latin typeface="Verdana"/>
                <a:cs typeface="Verdana"/>
              </a:rPr>
              <a:t>t</a:t>
            </a:r>
            <a:r>
              <a:rPr lang="en-US" sz="2000" spc="-109" dirty="0" smtClean="0">
                <a:latin typeface="Verdana"/>
                <a:cs typeface="Verdana"/>
              </a:rPr>
              <a:t>ul</a:t>
            </a:r>
            <a:r>
              <a:rPr lang="en-US" sz="2000" dirty="0" smtClean="0">
                <a:latin typeface="Verdana"/>
                <a:cs typeface="Verdana"/>
              </a:rPr>
              <a:t>a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94" dirty="0" smtClean="0">
                <a:latin typeface="Verdana"/>
                <a:cs typeface="Verdana"/>
              </a:rPr>
              <a:t>f</a:t>
            </a:r>
            <a:r>
              <a:rPr lang="en-US" sz="2000" spc="-112" dirty="0" smtClean="0">
                <a:latin typeface="Verdana"/>
                <a:cs typeface="Verdana"/>
              </a:rPr>
              <a:t>orm</a:t>
            </a:r>
            <a:r>
              <a:rPr lang="en-US" sz="2000" dirty="0" smtClean="0">
                <a:latin typeface="Verdana"/>
                <a:cs typeface="Verdana"/>
              </a:rPr>
              <a:t>a</a:t>
            </a:r>
            <a:r>
              <a:rPr lang="en-US" sz="2000" spc="-91" dirty="0" smtClean="0">
                <a:latin typeface="Verdana"/>
                <a:cs typeface="Verdana"/>
              </a:rPr>
              <a:t>tion</a:t>
            </a: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ts val="30"/>
              </a:spcBef>
              <a:buClr>
                <a:srgbClr val="FFFFFF"/>
              </a:buClr>
              <a:buFont typeface="Verdana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236044" marR="470548" indent="-228728">
              <a:lnSpc>
                <a:spcPct val="110300"/>
              </a:lnSpc>
              <a:buChar char="•"/>
              <a:tabLst>
                <a:tab pos="236044" algn="l"/>
                <a:tab pos="236429" algn="l"/>
              </a:tabLst>
            </a:pPr>
            <a:r>
              <a:rPr lang="en-US" sz="2000" spc="-100" dirty="0" smtClean="0">
                <a:latin typeface="Verdana"/>
                <a:cs typeface="Verdana"/>
              </a:rPr>
              <a:t>Despite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82" dirty="0" smtClean="0">
                <a:latin typeface="Verdana"/>
                <a:cs typeface="Verdana"/>
              </a:rPr>
              <a:t>having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61" dirty="0" smtClean="0">
                <a:latin typeface="Verdana"/>
                <a:cs typeface="Verdana"/>
              </a:rPr>
              <a:t>open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64" dirty="0" err="1" smtClean="0">
                <a:latin typeface="Verdana"/>
                <a:cs typeface="Verdana"/>
              </a:rPr>
              <a:t>abdomine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273" dirty="0" smtClean="0">
                <a:latin typeface="Verdana"/>
                <a:cs typeface="Verdana"/>
              </a:rPr>
              <a:t>,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85" dirty="0" smtClean="0">
                <a:latin typeface="Verdana"/>
                <a:cs typeface="Verdana"/>
              </a:rPr>
              <a:t>patients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12" dirty="0" smtClean="0">
                <a:latin typeface="Verdana"/>
                <a:cs typeface="Verdana"/>
              </a:rPr>
              <a:t>can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79" dirty="0" smtClean="0">
                <a:latin typeface="Verdana"/>
                <a:cs typeface="Verdana"/>
              </a:rPr>
              <a:t>develop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112" dirty="0" smtClean="0">
                <a:latin typeface="Verdana"/>
                <a:cs typeface="Verdana"/>
              </a:rPr>
              <a:t>recurrent</a:t>
            </a:r>
            <a:r>
              <a:rPr lang="en-US" sz="2000" spc="-206" dirty="0" smtClean="0">
                <a:latin typeface="Verdana"/>
                <a:cs typeface="Verdana"/>
              </a:rPr>
              <a:t> </a:t>
            </a:r>
            <a:r>
              <a:rPr lang="en-US" sz="2000" spc="-85" dirty="0" smtClean="0">
                <a:latin typeface="Verdana"/>
                <a:cs typeface="Verdana"/>
              </a:rPr>
              <a:t>ACS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273" dirty="0" smtClean="0">
                <a:latin typeface="Verdana"/>
                <a:cs typeface="Verdana"/>
              </a:rPr>
              <a:t>.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112" dirty="0" smtClean="0">
                <a:latin typeface="Verdana"/>
                <a:cs typeface="Verdana"/>
              </a:rPr>
              <a:t>therefore</a:t>
            </a:r>
            <a:r>
              <a:rPr lang="en-US" sz="2000" spc="-209" dirty="0" smtClean="0">
                <a:latin typeface="Verdana"/>
                <a:cs typeface="Verdana"/>
              </a:rPr>
              <a:t> </a:t>
            </a:r>
            <a:r>
              <a:rPr lang="en-US" sz="2000" spc="-61" dirty="0" smtClean="0">
                <a:latin typeface="Verdana"/>
                <a:cs typeface="Verdana"/>
              </a:rPr>
              <a:t>bladder </a:t>
            </a:r>
            <a:r>
              <a:rPr lang="en-US" sz="2000" spc="-694" dirty="0" smtClean="0">
                <a:latin typeface="Verdana"/>
                <a:cs typeface="Verdana"/>
              </a:rPr>
              <a:t> </a:t>
            </a:r>
            <a:r>
              <a:rPr lang="en-US" sz="2000" spc="-118" dirty="0" smtClean="0">
                <a:latin typeface="Verdana"/>
                <a:cs typeface="Verdana"/>
              </a:rPr>
              <a:t>pressure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82" dirty="0" smtClean="0">
                <a:latin typeface="Verdana"/>
                <a:cs typeface="Verdana"/>
              </a:rPr>
              <a:t>should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55" dirty="0" smtClean="0">
                <a:latin typeface="Verdana"/>
                <a:cs typeface="Verdana"/>
              </a:rPr>
              <a:t>be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97" dirty="0" smtClean="0">
                <a:latin typeface="Verdana"/>
                <a:cs typeface="Verdana"/>
              </a:rPr>
              <a:t>monitored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136" dirty="0" smtClean="0">
                <a:latin typeface="Verdana"/>
                <a:cs typeface="Verdana"/>
              </a:rPr>
              <a:t>every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85" dirty="0" smtClean="0">
                <a:latin typeface="Verdana"/>
                <a:cs typeface="Verdana"/>
              </a:rPr>
              <a:t>4</a:t>
            </a:r>
            <a:r>
              <a:rPr lang="en-US" sz="2000" spc="-212" dirty="0" smtClean="0">
                <a:latin typeface="Verdana"/>
                <a:cs typeface="Verdana"/>
              </a:rPr>
              <a:t> </a:t>
            </a:r>
            <a:r>
              <a:rPr lang="en-US" sz="2000" spc="-106" dirty="0" smtClean="0">
                <a:latin typeface="Verdana"/>
                <a:cs typeface="Verdana"/>
              </a:rPr>
              <a:t>hours</a:t>
            </a:r>
            <a:endParaRPr lang="en-US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4035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2950" y="204402"/>
            <a:ext cx="3644644" cy="32255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6350" y="264723"/>
            <a:ext cx="3508366" cy="31049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51" y="204402"/>
            <a:ext cx="3644644" cy="32255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318" y="3730829"/>
            <a:ext cx="3457110" cy="2038353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marR="3081">
              <a:lnSpc>
                <a:spcPct val="112100"/>
              </a:lnSpc>
              <a:spcBef>
                <a:spcPts val="76"/>
              </a:spcBef>
            </a:pPr>
            <a:r>
              <a:rPr lang="en-US" sz="2400" spc="-646" dirty="0" smtClean="0">
                <a:latin typeface="Verdana"/>
                <a:cs typeface="Verdana"/>
              </a:rPr>
              <a:t>1</a:t>
            </a:r>
            <a:r>
              <a:rPr lang="en-US" sz="2400" spc="-437" dirty="0" smtClean="0">
                <a:latin typeface="Verdana"/>
                <a:cs typeface="Verdana"/>
              </a:rPr>
              <a:t>-</a:t>
            </a:r>
            <a:r>
              <a:rPr lang="ar-JO" sz="2400" spc="-437" dirty="0" smtClean="0">
                <a:latin typeface="Verdana"/>
                <a:cs typeface="Verdana"/>
              </a:rPr>
              <a:t> </a:t>
            </a:r>
            <a:r>
              <a:rPr lang="en-US" sz="2400" spc="-418" dirty="0" smtClean="0">
                <a:latin typeface="Verdana"/>
                <a:cs typeface="Verdana"/>
              </a:rPr>
              <a:t>t</a:t>
            </a:r>
            <a:r>
              <a:rPr lang="ar-JO" sz="2400" spc="-418" dirty="0" smtClean="0">
                <a:latin typeface="Verdana"/>
                <a:cs typeface="Verdana"/>
              </a:rPr>
              <a:t> </a:t>
            </a:r>
            <a:r>
              <a:rPr lang="en-US" sz="2400" spc="-136" dirty="0" err="1" smtClean="0">
                <a:latin typeface="Verdana"/>
                <a:cs typeface="Verdana"/>
              </a:rPr>
              <a:t>empo</a:t>
            </a:r>
            <a:r>
              <a:rPr lang="en-US" sz="2400" spc="-139" dirty="0" err="1" smtClean="0">
                <a:latin typeface="Verdana"/>
                <a:cs typeface="Verdana"/>
              </a:rPr>
              <a:t>r</a:t>
            </a:r>
            <a:r>
              <a:rPr lang="en-US" sz="2400" spc="3" dirty="0" err="1" smtClean="0">
                <a:latin typeface="Verdana"/>
                <a:cs typeface="Verdana"/>
              </a:rPr>
              <a:t>a</a:t>
            </a:r>
            <a:r>
              <a:rPr lang="en-US" sz="2400" spc="-215" dirty="0" err="1" smtClean="0">
                <a:latin typeface="Verdana"/>
                <a:cs typeface="Verdana"/>
              </a:rPr>
              <a:t>r</a:t>
            </a:r>
            <a:r>
              <a:rPr lang="en-US" sz="2400" spc="-240" dirty="0" err="1" smtClean="0">
                <a:latin typeface="Verdana"/>
                <a:cs typeface="Verdana"/>
              </a:rPr>
              <a:t>y</a:t>
            </a:r>
            <a:r>
              <a:rPr lang="en-US" sz="2400" spc="-300" dirty="0" smtClean="0">
                <a:latin typeface="Verdana"/>
                <a:cs typeface="Verdana"/>
              </a:rPr>
              <a:t> </a:t>
            </a:r>
            <a:r>
              <a:rPr lang="en-US" sz="2400" spc="-27" dirty="0" smtClean="0">
                <a:latin typeface="Verdana"/>
                <a:cs typeface="Verdana"/>
              </a:rPr>
              <a:t>cl</a:t>
            </a:r>
            <a:r>
              <a:rPr lang="en-US" sz="2400" spc="-49" dirty="0" smtClean="0">
                <a:latin typeface="Verdana"/>
                <a:cs typeface="Verdana"/>
              </a:rPr>
              <a:t>o</a:t>
            </a:r>
            <a:r>
              <a:rPr lang="en-US" sz="2400" spc="-158" dirty="0" smtClean="0">
                <a:latin typeface="Verdana"/>
                <a:cs typeface="Verdana"/>
              </a:rPr>
              <a:t>su</a:t>
            </a:r>
            <a:r>
              <a:rPr lang="en-US" sz="2400" spc="-291" dirty="0" smtClean="0">
                <a:latin typeface="Verdana"/>
                <a:cs typeface="Verdana"/>
              </a:rPr>
              <a:t>r</a:t>
            </a:r>
            <a:r>
              <a:rPr lang="en-US" sz="2400" spc="-88" dirty="0" smtClean="0">
                <a:latin typeface="Verdana"/>
                <a:cs typeface="Verdana"/>
              </a:rPr>
              <a:t>e  </a:t>
            </a:r>
            <a:r>
              <a:rPr lang="en-US" sz="2400" spc="-52" dirty="0" smtClean="0">
                <a:latin typeface="Verdana"/>
                <a:cs typeface="Verdana"/>
              </a:rPr>
              <a:t>o</a:t>
            </a:r>
            <a:r>
              <a:rPr lang="en-US" sz="2400" spc="-55" dirty="0" smtClean="0">
                <a:latin typeface="Verdana"/>
                <a:cs typeface="Verdana"/>
              </a:rPr>
              <a:t>f</a:t>
            </a:r>
            <a:r>
              <a:rPr lang="en-US" sz="2400" spc="-300" dirty="0" smtClean="0">
                <a:latin typeface="Verdana"/>
                <a:cs typeface="Verdana"/>
              </a:rPr>
              <a:t> </a:t>
            </a:r>
            <a:r>
              <a:rPr lang="en-US" sz="2400" spc="-143" dirty="0" smtClean="0">
                <a:latin typeface="Verdana"/>
                <a:cs typeface="Verdana"/>
              </a:rPr>
              <a:t>the</a:t>
            </a:r>
            <a:r>
              <a:rPr lang="en-US" sz="2400" spc="-300" dirty="0" smtClean="0">
                <a:latin typeface="Verdana"/>
                <a:cs typeface="Verdana"/>
              </a:rPr>
              <a:t> </a:t>
            </a:r>
            <a:r>
              <a:rPr lang="en-US" sz="2400" spc="3" dirty="0" smtClean="0">
                <a:latin typeface="Verdana"/>
                <a:cs typeface="Verdana"/>
              </a:rPr>
              <a:t>a</a:t>
            </a:r>
            <a:r>
              <a:rPr lang="en-US" sz="2400" spc="-85" dirty="0" smtClean="0">
                <a:latin typeface="Verdana"/>
                <a:cs typeface="Verdana"/>
              </a:rPr>
              <a:t>bdomen  </a:t>
            </a:r>
            <a:r>
              <a:rPr lang="en-US" sz="2400" spc="-127" dirty="0" smtClean="0">
                <a:latin typeface="Verdana"/>
                <a:cs typeface="Verdana"/>
              </a:rPr>
              <a:t>e</a:t>
            </a:r>
            <a:r>
              <a:rPr lang="en-US" sz="2400" spc="-143" dirty="0" smtClean="0">
                <a:latin typeface="Verdana"/>
                <a:cs typeface="Verdana"/>
              </a:rPr>
              <a:t>n</a:t>
            </a:r>
            <a:r>
              <a:rPr lang="en-US" sz="2400" spc="-176" dirty="0" smtClean="0">
                <a:latin typeface="Verdana"/>
                <a:cs typeface="Verdana"/>
              </a:rPr>
              <a:t>t</a:t>
            </a:r>
            <a:r>
              <a:rPr lang="en-US" sz="2400" spc="3" dirty="0" smtClean="0">
                <a:latin typeface="Verdana"/>
                <a:cs typeface="Verdana"/>
              </a:rPr>
              <a:t>a</a:t>
            </a:r>
            <a:r>
              <a:rPr lang="en-US" sz="2400" spc="-154" dirty="0" smtClean="0">
                <a:latin typeface="Verdana"/>
                <a:cs typeface="Verdana"/>
              </a:rPr>
              <a:t>ils</a:t>
            </a:r>
            <a:r>
              <a:rPr lang="en-US" sz="2400" spc="-300" dirty="0" smtClean="0">
                <a:latin typeface="Verdana"/>
                <a:cs typeface="Verdana"/>
              </a:rPr>
              <a:t> </a:t>
            </a:r>
            <a:r>
              <a:rPr lang="en-US" sz="2400" spc="24" dirty="0" smtClean="0">
                <a:latin typeface="Verdana"/>
                <a:cs typeface="Verdana"/>
              </a:rPr>
              <a:t>c</a:t>
            </a:r>
            <a:r>
              <a:rPr lang="en-US" sz="2400" spc="-18" dirty="0" smtClean="0">
                <a:latin typeface="Verdana"/>
                <a:cs typeface="Verdana"/>
              </a:rPr>
              <a:t>o</a:t>
            </a:r>
            <a:r>
              <a:rPr lang="en-US" sz="2400" spc="-258" dirty="0" smtClean="0">
                <a:latin typeface="Verdana"/>
                <a:cs typeface="Verdana"/>
              </a:rPr>
              <a:t>v</a:t>
            </a:r>
            <a:r>
              <a:rPr lang="en-US" sz="2400" spc="-136" dirty="0" smtClean="0">
                <a:latin typeface="Verdana"/>
                <a:cs typeface="Verdana"/>
              </a:rPr>
              <a:t>ering</a:t>
            </a:r>
            <a:r>
              <a:rPr lang="en-US" sz="2400" spc="-300" dirty="0" smtClean="0">
                <a:latin typeface="Verdana"/>
                <a:cs typeface="Verdana"/>
              </a:rPr>
              <a:t> </a:t>
            </a:r>
            <a:r>
              <a:rPr lang="en-US" sz="2400" spc="-121" dirty="0" smtClean="0">
                <a:latin typeface="Verdana"/>
                <a:cs typeface="Verdana"/>
              </a:rPr>
              <a:t>the  </a:t>
            </a:r>
            <a:r>
              <a:rPr lang="en-US" sz="2400" spc="-39" dirty="0" smtClean="0">
                <a:latin typeface="Verdana"/>
                <a:cs typeface="Verdana"/>
              </a:rPr>
              <a:t>b</a:t>
            </a:r>
            <a:r>
              <a:rPr lang="en-US" sz="2400" spc="-69" dirty="0" smtClean="0">
                <a:latin typeface="Verdana"/>
                <a:cs typeface="Verdana"/>
              </a:rPr>
              <a:t>o</a:t>
            </a:r>
            <a:r>
              <a:rPr lang="en-US" sz="2400" spc="-152" dirty="0" smtClean="0">
                <a:latin typeface="Verdana"/>
                <a:cs typeface="Verdana"/>
              </a:rPr>
              <a:t>w</a:t>
            </a:r>
            <a:r>
              <a:rPr lang="en-US" sz="2400" spc="-136" dirty="0" smtClean="0">
                <a:latin typeface="Verdana"/>
                <a:cs typeface="Verdana"/>
              </a:rPr>
              <a:t>el</a:t>
            </a:r>
            <a:r>
              <a:rPr lang="en-US" sz="2400" spc="-300" dirty="0" smtClean="0">
                <a:latin typeface="Verdana"/>
                <a:cs typeface="Verdana"/>
              </a:rPr>
              <a:t> </a:t>
            </a:r>
            <a:r>
              <a:rPr lang="en-US" sz="2400" spc="-146" dirty="0" smtClean="0">
                <a:latin typeface="Verdana"/>
                <a:cs typeface="Verdana"/>
              </a:rPr>
              <a:t>with</a:t>
            </a:r>
            <a:r>
              <a:rPr lang="en-US" sz="2400" spc="-300" dirty="0" smtClean="0">
                <a:latin typeface="Verdana"/>
                <a:cs typeface="Verdana"/>
              </a:rPr>
              <a:t> </a:t>
            </a:r>
            <a:r>
              <a:rPr lang="en-US" sz="2400" dirty="0" smtClean="0">
                <a:latin typeface="Verdana"/>
                <a:cs typeface="Verdana"/>
              </a:rPr>
              <a:t>a  </a:t>
            </a:r>
            <a:r>
              <a:rPr lang="en-US" sz="2400" spc="-133" dirty="0" smtClean="0">
                <a:latin typeface="Verdana"/>
                <a:cs typeface="Verdana"/>
              </a:rPr>
              <a:t>f</a:t>
            </a:r>
            <a:r>
              <a:rPr lang="en-US" sz="2400" spc="-130" dirty="0" smtClean="0">
                <a:latin typeface="Verdana"/>
                <a:cs typeface="Verdana"/>
              </a:rPr>
              <a:t>en</a:t>
            </a:r>
            <a:r>
              <a:rPr lang="en-US" sz="2400" spc="-112" dirty="0" smtClean="0">
                <a:latin typeface="Verdana"/>
                <a:cs typeface="Verdana"/>
              </a:rPr>
              <a:t>e</a:t>
            </a:r>
            <a:r>
              <a:rPr lang="en-US" sz="2400" spc="-188" dirty="0" smtClean="0">
                <a:latin typeface="Verdana"/>
                <a:cs typeface="Verdana"/>
              </a:rPr>
              <a:t>st</a:t>
            </a:r>
            <a:r>
              <a:rPr lang="en-US" sz="2400" spc="-233" dirty="0" smtClean="0">
                <a:latin typeface="Verdana"/>
                <a:cs typeface="Verdana"/>
              </a:rPr>
              <a:t>r</a:t>
            </a:r>
            <a:r>
              <a:rPr lang="en-US" sz="2400" spc="3" dirty="0" smtClean="0">
                <a:latin typeface="Verdana"/>
                <a:cs typeface="Verdana"/>
              </a:rPr>
              <a:t>a</a:t>
            </a:r>
            <a:r>
              <a:rPr lang="en-US" sz="2400" spc="-176" dirty="0" smtClean="0">
                <a:latin typeface="Verdana"/>
                <a:cs typeface="Verdana"/>
              </a:rPr>
              <a:t>t</a:t>
            </a:r>
            <a:r>
              <a:rPr lang="en-US" sz="2400" spc="-76" dirty="0" smtClean="0">
                <a:latin typeface="Verdana"/>
                <a:cs typeface="Verdana"/>
              </a:rPr>
              <a:t>ed</a:t>
            </a:r>
            <a:r>
              <a:rPr lang="en-US" sz="2400" spc="-300" dirty="0" smtClean="0">
                <a:latin typeface="Verdana"/>
                <a:cs typeface="Verdana"/>
              </a:rPr>
              <a:t> </a:t>
            </a:r>
            <a:r>
              <a:rPr lang="en-US" sz="2400" spc="-112" dirty="0" err="1" smtClean="0">
                <a:latin typeface="Verdana"/>
                <a:cs typeface="Verdana"/>
              </a:rPr>
              <a:t>su</a:t>
            </a:r>
            <a:r>
              <a:rPr lang="en-US" sz="2400" spc="-136" dirty="0" err="1" smtClean="0">
                <a:latin typeface="Verdana"/>
                <a:cs typeface="Verdana"/>
              </a:rPr>
              <a:t>b</a:t>
            </a:r>
            <a:r>
              <a:rPr lang="en-US" sz="2400" spc="-118" dirty="0" err="1" smtClean="0">
                <a:latin typeface="Verdana"/>
                <a:cs typeface="Verdana"/>
              </a:rPr>
              <a:t>f</a:t>
            </a:r>
            <a:r>
              <a:rPr lang="en-US" sz="2400" spc="3" dirty="0" err="1" smtClean="0">
                <a:latin typeface="Verdana"/>
                <a:cs typeface="Verdana"/>
              </a:rPr>
              <a:t>a</a:t>
            </a:r>
            <a:r>
              <a:rPr lang="en-US" sz="2400" spc="-88" dirty="0" err="1" smtClean="0">
                <a:latin typeface="Verdana"/>
                <a:cs typeface="Verdana"/>
              </a:rPr>
              <a:t>cisl</a:t>
            </a:r>
            <a:r>
              <a:rPr lang="en-US" sz="2400" spc="-88" dirty="0" smtClean="0">
                <a:latin typeface="Verdana"/>
                <a:cs typeface="Verdana"/>
              </a:rPr>
              <a:t>  </a:t>
            </a:r>
            <a:r>
              <a:rPr lang="en-US" sz="2400" spc="-118" dirty="0" smtClean="0">
                <a:latin typeface="Verdana"/>
                <a:cs typeface="Verdana"/>
              </a:rPr>
              <a:t>4</a:t>
            </a:r>
            <a:r>
              <a:rPr lang="en-US" sz="2400" spc="-300" dirty="0" smtClean="0">
                <a:latin typeface="Verdana"/>
                <a:cs typeface="Verdana"/>
              </a:rPr>
              <a:t>5</a:t>
            </a:r>
            <a:r>
              <a:rPr lang="en-US" sz="2400" spc="-697" dirty="0" smtClean="0">
                <a:latin typeface="Verdana"/>
                <a:cs typeface="Verdana"/>
              </a:rPr>
              <a:t>*</a:t>
            </a:r>
            <a:r>
              <a:rPr lang="en-US" sz="2400" spc="-112" dirty="0" smtClean="0">
                <a:latin typeface="Verdana"/>
                <a:cs typeface="Verdana"/>
              </a:rPr>
              <a:t>6</a:t>
            </a:r>
            <a:r>
              <a:rPr lang="en-US" sz="2400" spc="-12" dirty="0" smtClean="0">
                <a:latin typeface="Verdana"/>
                <a:cs typeface="Verdana"/>
              </a:rPr>
              <a:t>0cm</a:t>
            </a:r>
            <a:r>
              <a:rPr lang="en-US" sz="2400" spc="-324" dirty="0" smtClean="0">
                <a:latin typeface="Verdana"/>
                <a:cs typeface="Verdana"/>
              </a:rPr>
              <a:t> </a:t>
            </a:r>
            <a:r>
              <a:rPr lang="en-US" sz="2400" spc="-146" dirty="0" smtClean="0">
                <a:latin typeface="Verdana"/>
                <a:cs typeface="Verdana"/>
              </a:rPr>
              <a:t>st</a:t>
            </a:r>
            <a:r>
              <a:rPr lang="en-US" sz="2400" spc="-154" dirty="0" smtClean="0">
                <a:latin typeface="Verdana"/>
                <a:cs typeface="Verdana"/>
              </a:rPr>
              <a:t>erile  </a:t>
            </a:r>
            <a:r>
              <a:rPr lang="en-US" sz="2400" spc="-100" dirty="0" smtClean="0">
                <a:latin typeface="Verdana"/>
                <a:cs typeface="Verdana"/>
              </a:rPr>
              <a:t>drape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1033" y="3639333"/>
            <a:ext cx="3121333" cy="1023612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7701" marR="3081">
              <a:lnSpc>
                <a:spcPct val="101200"/>
              </a:lnSpc>
              <a:spcBef>
                <a:spcPts val="45"/>
              </a:spcBef>
            </a:pPr>
            <a:r>
              <a:rPr sz="2183" spc="6" dirty="0">
                <a:latin typeface="Arial MT"/>
                <a:cs typeface="Arial MT"/>
              </a:rPr>
              <a:t>2-</a:t>
            </a:r>
            <a:r>
              <a:rPr sz="2183" spc="-6" dirty="0">
                <a:latin typeface="Arial MT"/>
                <a:cs typeface="Arial MT"/>
              </a:rPr>
              <a:t> </a:t>
            </a:r>
            <a:r>
              <a:rPr sz="2183" spc="6" dirty="0">
                <a:latin typeface="Arial MT"/>
                <a:cs typeface="Arial MT"/>
              </a:rPr>
              <a:t>Placing</a:t>
            </a:r>
            <a:r>
              <a:rPr sz="2183" spc="-6" dirty="0">
                <a:latin typeface="Arial MT"/>
                <a:cs typeface="Arial MT"/>
              </a:rPr>
              <a:t> </a:t>
            </a:r>
            <a:r>
              <a:rPr sz="2183" spc="6" dirty="0">
                <a:latin typeface="Arial MT"/>
                <a:cs typeface="Arial MT"/>
              </a:rPr>
              <a:t>Jackson-</a:t>
            </a:r>
            <a:r>
              <a:rPr sz="2183" spc="-3" dirty="0">
                <a:latin typeface="Arial MT"/>
                <a:cs typeface="Arial MT"/>
              </a:rPr>
              <a:t> </a:t>
            </a:r>
            <a:r>
              <a:rPr sz="2183" spc="6" dirty="0">
                <a:latin typeface="Arial MT"/>
                <a:cs typeface="Arial MT"/>
              </a:rPr>
              <a:t>Pratt </a:t>
            </a:r>
            <a:r>
              <a:rPr sz="2183" spc="-597" dirty="0">
                <a:latin typeface="Arial MT"/>
                <a:cs typeface="Arial MT"/>
              </a:rPr>
              <a:t> </a:t>
            </a:r>
            <a:r>
              <a:rPr sz="2183" spc="6" dirty="0">
                <a:latin typeface="Arial MT"/>
                <a:cs typeface="Arial MT"/>
              </a:rPr>
              <a:t>drains along the fascial </a:t>
            </a:r>
            <a:r>
              <a:rPr sz="2183" spc="9" dirty="0">
                <a:latin typeface="Arial MT"/>
                <a:cs typeface="Arial MT"/>
              </a:rPr>
              <a:t> </a:t>
            </a:r>
            <a:r>
              <a:rPr sz="2183" spc="6" dirty="0">
                <a:latin typeface="Arial MT"/>
                <a:cs typeface="Arial MT"/>
              </a:rPr>
              <a:t>edge.</a:t>
            </a:r>
            <a:endParaRPr sz="2183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54873" y="3573199"/>
            <a:ext cx="3221450" cy="889520"/>
          </a:xfrm>
          <a:prstGeom prst="rect">
            <a:avLst/>
          </a:prstGeom>
        </p:spPr>
        <p:txBody>
          <a:bodyPr vert="horz" wrap="square" lIns="0" tIns="4236" rIns="0" bIns="0" rtlCol="0">
            <a:spAutoFit/>
          </a:bodyPr>
          <a:lstStyle/>
          <a:p>
            <a:pPr marL="7701" marR="3081">
              <a:lnSpc>
                <a:spcPct val="102000"/>
              </a:lnSpc>
              <a:spcBef>
                <a:spcPts val="33"/>
              </a:spcBef>
            </a:pPr>
            <a:r>
              <a:rPr sz="1880" spc="9" dirty="0">
                <a:latin typeface="Arial MT"/>
                <a:cs typeface="Arial MT"/>
              </a:rPr>
              <a:t>3&amp;4</a:t>
            </a:r>
            <a:r>
              <a:rPr sz="1880" spc="-6" dirty="0">
                <a:latin typeface="Arial MT"/>
                <a:cs typeface="Arial MT"/>
              </a:rPr>
              <a:t> </a:t>
            </a:r>
            <a:r>
              <a:rPr sz="1880" spc="6" dirty="0">
                <a:latin typeface="Arial MT"/>
                <a:cs typeface="Arial MT"/>
              </a:rPr>
              <a:t>-</a:t>
            </a:r>
            <a:r>
              <a:rPr sz="1880" spc="-3" dirty="0">
                <a:latin typeface="Arial MT"/>
                <a:cs typeface="Arial MT"/>
              </a:rPr>
              <a:t> </a:t>
            </a:r>
            <a:r>
              <a:rPr sz="1880" spc="9" dirty="0">
                <a:latin typeface="Arial MT"/>
                <a:cs typeface="Arial MT"/>
              </a:rPr>
              <a:t>Occluding</a:t>
            </a:r>
            <a:r>
              <a:rPr sz="1880" spc="-3" dirty="0">
                <a:latin typeface="Arial MT"/>
                <a:cs typeface="Arial MT"/>
              </a:rPr>
              <a:t> </a:t>
            </a:r>
            <a:r>
              <a:rPr sz="1880" spc="6" dirty="0">
                <a:latin typeface="Arial MT"/>
                <a:cs typeface="Arial MT"/>
              </a:rPr>
              <a:t>with</a:t>
            </a:r>
            <a:r>
              <a:rPr sz="1880" spc="-3" dirty="0">
                <a:latin typeface="Arial MT"/>
                <a:cs typeface="Arial MT"/>
              </a:rPr>
              <a:t> </a:t>
            </a:r>
            <a:r>
              <a:rPr sz="1880" spc="9" dirty="0">
                <a:latin typeface="Arial MT"/>
                <a:cs typeface="Arial MT"/>
              </a:rPr>
              <a:t>an</a:t>
            </a:r>
            <a:r>
              <a:rPr sz="1880" spc="-3" dirty="0">
                <a:latin typeface="Arial MT"/>
                <a:cs typeface="Arial MT"/>
              </a:rPr>
              <a:t> </a:t>
            </a:r>
            <a:r>
              <a:rPr sz="1880" spc="9" dirty="0">
                <a:latin typeface="Arial MT"/>
                <a:cs typeface="Arial MT"/>
              </a:rPr>
              <a:t>ioban </a:t>
            </a:r>
            <a:r>
              <a:rPr sz="1880" spc="-512" dirty="0">
                <a:latin typeface="Arial MT"/>
                <a:cs typeface="Arial MT"/>
              </a:rPr>
              <a:t> </a:t>
            </a:r>
            <a:r>
              <a:rPr sz="1880" spc="9" dirty="0">
                <a:latin typeface="Arial MT"/>
                <a:cs typeface="Arial MT"/>
              </a:rPr>
              <a:t>drape </a:t>
            </a:r>
            <a:r>
              <a:rPr sz="1880" spc="6" dirty="0">
                <a:latin typeface="Arial MT"/>
                <a:cs typeface="Arial MT"/>
              </a:rPr>
              <a:t>to </a:t>
            </a:r>
            <a:r>
              <a:rPr sz="1880" spc="9" dirty="0">
                <a:latin typeface="Arial MT"/>
                <a:cs typeface="Arial MT"/>
              </a:rPr>
              <a:t>prevent </a:t>
            </a:r>
            <a:r>
              <a:rPr sz="1880" spc="6" dirty="0">
                <a:latin typeface="Arial MT"/>
                <a:cs typeface="Arial MT"/>
              </a:rPr>
              <a:t>bacterial </a:t>
            </a:r>
            <a:r>
              <a:rPr sz="1880" spc="9" dirty="0">
                <a:latin typeface="Arial MT"/>
                <a:cs typeface="Arial MT"/>
              </a:rPr>
              <a:t> wound</a:t>
            </a:r>
            <a:r>
              <a:rPr sz="1880" dirty="0">
                <a:latin typeface="Arial MT"/>
                <a:cs typeface="Arial MT"/>
              </a:rPr>
              <a:t> </a:t>
            </a:r>
            <a:r>
              <a:rPr sz="1880" spc="6" dirty="0">
                <a:latin typeface="Arial MT"/>
                <a:cs typeface="Arial MT"/>
              </a:rPr>
              <a:t>contamination.</a:t>
            </a:r>
            <a:endParaRPr sz="188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191395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1499982" y="2033012"/>
            <a:ext cx="10996407" cy="1487049"/>
          </a:xfrm>
          <a:prstGeom prst="rect">
            <a:avLst/>
          </a:prstGeom>
        </p:spPr>
        <p:txBody>
          <a:bodyPr vert="horz" wrap="square" lIns="0" tIns="9627" rIns="0" bIns="0" rtlCol="0" anchor="b">
            <a:spAutoFit/>
          </a:bodyPr>
          <a:lstStyle/>
          <a:p>
            <a:pPr marL="3184479">
              <a:lnSpc>
                <a:spcPct val="100000"/>
              </a:lnSpc>
              <a:spcBef>
                <a:spcPts val="76"/>
              </a:spcBef>
            </a:pPr>
            <a:r>
              <a:rPr spc="-334" dirty="0"/>
              <a:t>S</a:t>
            </a:r>
            <a:r>
              <a:rPr spc="-352" dirty="0"/>
              <a:t>E</a:t>
            </a:r>
            <a:r>
              <a:rPr spc="-212" dirty="0"/>
              <a:t>QUENTIAL</a:t>
            </a:r>
            <a:r>
              <a:rPr spc="-437" dirty="0"/>
              <a:t> </a:t>
            </a:r>
            <a:r>
              <a:rPr spc="121" dirty="0"/>
              <a:t>C</a:t>
            </a:r>
            <a:r>
              <a:rPr spc="-273" dirty="0"/>
              <a:t>L</a:t>
            </a:r>
            <a:r>
              <a:rPr spc="27" dirty="0"/>
              <a:t>O</a:t>
            </a:r>
            <a:r>
              <a:rPr spc="-355" dirty="0"/>
              <a:t>S</a:t>
            </a:r>
            <a:r>
              <a:rPr spc="-278" dirty="0"/>
              <a:t>URE</a:t>
            </a:r>
            <a:r>
              <a:rPr spc="-437" dirty="0"/>
              <a:t> </a:t>
            </a:r>
            <a:r>
              <a:rPr spc="-233" dirty="0"/>
              <a:t>T</a:t>
            </a:r>
            <a:r>
              <a:rPr spc="-352" dirty="0"/>
              <a:t>E</a:t>
            </a:r>
            <a:r>
              <a:rPr spc="-182" dirty="0"/>
              <a:t>CHNIQUE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1240" y="3646253"/>
            <a:ext cx="6840287" cy="330501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2092" spc="-112" dirty="0">
                <a:latin typeface="Verdana"/>
                <a:cs typeface="Verdana"/>
              </a:rPr>
              <a:t>Recurrent</a:t>
            </a:r>
            <a:r>
              <a:rPr sz="2092" spc="-218" dirty="0">
                <a:latin typeface="Verdana"/>
                <a:cs typeface="Verdana"/>
              </a:rPr>
              <a:t> </a:t>
            </a:r>
            <a:r>
              <a:rPr sz="2092" spc="-133" dirty="0">
                <a:latin typeface="Verdana"/>
                <a:cs typeface="Verdana"/>
              </a:rPr>
              <a:t>return</a:t>
            </a:r>
            <a:r>
              <a:rPr sz="2092" spc="-218" dirty="0">
                <a:latin typeface="Verdana"/>
                <a:cs typeface="Verdana"/>
              </a:rPr>
              <a:t> </a:t>
            </a:r>
            <a:r>
              <a:rPr sz="2092" spc="-79" dirty="0">
                <a:latin typeface="Verdana"/>
                <a:cs typeface="Verdana"/>
              </a:rPr>
              <a:t>to</a:t>
            </a:r>
            <a:r>
              <a:rPr sz="2092" spc="-215" dirty="0">
                <a:latin typeface="Verdana"/>
                <a:cs typeface="Verdana"/>
              </a:rPr>
              <a:t> </a:t>
            </a:r>
            <a:r>
              <a:rPr sz="2092" spc="-76" dirty="0">
                <a:latin typeface="Verdana"/>
                <a:cs typeface="Verdana"/>
              </a:rPr>
              <a:t>OR</a:t>
            </a:r>
            <a:r>
              <a:rPr sz="2092" spc="-218" dirty="0">
                <a:latin typeface="Verdana"/>
                <a:cs typeface="Verdana"/>
              </a:rPr>
              <a:t> </a:t>
            </a:r>
            <a:r>
              <a:rPr sz="2092" spc="-139" dirty="0">
                <a:latin typeface="Verdana"/>
                <a:cs typeface="Verdana"/>
              </a:rPr>
              <a:t>every</a:t>
            </a:r>
            <a:r>
              <a:rPr sz="2092" spc="-215" dirty="0">
                <a:latin typeface="Verdana"/>
                <a:cs typeface="Verdana"/>
              </a:rPr>
              <a:t> </a:t>
            </a:r>
            <a:r>
              <a:rPr sz="2092" spc="-100" dirty="0">
                <a:latin typeface="Verdana"/>
                <a:cs typeface="Verdana"/>
              </a:rPr>
              <a:t>48</a:t>
            </a:r>
            <a:r>
              <a:rPr sz="2092" spc="-218" dirty="0">
                <a:latin typeface="Verdana"/>
                <a:cs typeface="Verdana"/>
              </a:rPr>
              <a:t> </a:t>
            </a:r>
            <a:r>
              <a:rPr sz="2092" spc="-112" dirty="0">
                <a:latin typeface="Verdana"/>
                <a:cs typeface="Verdana"/>
              </a:rPr>
              <a:t>until</a:t>
            </a:r>
            <a:r>
              <a:rPr sz="2092" spc="-215" dirty="0">
                <a:latin typeface="Verdana"/>
                <a:cs typeface="Verdana"/>
              </a:rPr>
              <a:t> </a:t>
            </a:r>
            <a:r>
              <a:rPr sz="2092" spc="-85" dirty="0">
                <a:latin typeface="Verdana"/>
                <a:cs typeface="Verdana"/>
              </a:rPr>
              <a:t>closure</a:t>
            </a:r>
            <a:r>
              <a:rPr sz="2092" spc="-218" dirty="0">
                <a:latin typeface="Verdana"/>
                <a:cs typeface="Verdana"/>
              </a:rPr>
              <a:t> </a:t>
            </a:r>
            <a:r>
              <a:rPr sz="2092" spc="-112" dirty="0">
                <a:latin typeface="Verdana"/>
                <a:cs typeface="Verdana"/>
              </a:rPr>
              <a:t>is</a:t>
            </a:r>
            <a:r>
              <a:rPr sz="2092" spc="-218" dirty="0">
                <a:latin typeface="Verdana"/>
                <a:cs typeface="Verdana"/>
              </a:rPr>
              <a:t> </a:t>
            </a:r>
            <a:r>
              <a:rPr sz="2092" spc="-64" dirty="0">
                <a:latin typeface="Verdana"/>
                <a:cs typeface="Verdana"/>
              </a:rPr>
              <a:t>complete</a:t>
            </a:r>
            <a:endParaRPr sz="2092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6712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0981" y="179850"/>
            <a:ext cx="3644644" cy="32255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5623" y="179850"/>
            <a:ext cx="3644644" cy="32255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340" y="179850"/>
            <a:ext cx="3644644" cy="32255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155" y="3451941"/>
            <a:ext cx="355915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-437" dirty="0">
                <a:latin typeface="Verdana"/>
                <a:cs typeface="Verdana"/>
              </a:rPr>
              <a:t>1</a:t>
            </a:r>
            <a:r>
              <a:rPr sz="1577" spc="-185" dirty="0">
                <a:latin typeface="Verdana"/>
                <a:cs typeface="Verdana"/>
              </a:rPr>
              <a:t>-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52" dirty="0">
                <a:latin typeface="Verdana"/>
                <a:cs typeface="Verdana"/>
              </a:rPr>
              <a:t>Multiple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76" dirty="0">
                <a:latin typeface="Verdana"/>
                <a:cs typeface="Verdana"/>
              </a:rPr>
              <a:t>whi</a:t>
            </a:r>
            <a:r>
              <a:rPr sz="1577" spc="-61" dirty="0">
                <a:latin typeface="Verdana"/>
                <a:cs typeface="Verdana"/>
              </a:rPr>
              <a:t>t</a:t>
            </a:r>
            <a:r>
              <a:rPr sz="1577" spc="-55" dirty="0">
                <a:latin typeface="Verdana"/>
                <a:cs typeface="Verdana"/>
              </a:rPr>
              <a:t>e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36" dirty="0">
                <a:latin typeface="Verdana"/>
                <a:cs typeface="Verdana"/>
              </a:rPr>
              <a:t>spong</a:t>
            </a:r>
            <a:r>
              <a:rPr sz="1577" spc="-30" dirty="0">
                <a:latin typeface="Verdana"/>
                <a:cs typeface="Verdana"/>
              </a:rPr>
              <a:t>e</a:t>
            </a:r>
            <a:r>
              <a:rPr sz="1577" spc="-79" dirty="0">
                <a:latin typeface="Verdana"/>
                <a:cs typeface="Verdana"/>
              </a:rPr>
              <a:t>s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255" dirty="0">
                <a:latin typeface="Verdana"/>
                <a:cs typeface="Verdana"/>
              </a:rPr>
              <a:t>(</a:t>
            </a:r>
            <a:r>
              <a:rPr sz="1577" spc="-52" dirty="0">
                <a:latin typeface="Verdana"/>
                <a:cs typeface="Verdana"/>
              </a:rPr>
              <a:t>solid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118" dirty="0">
                <a:latin typeface="Verdana"/>
                <a:cs typeface="Verdana"/>
              </a:rPr>
              <a:t>r</a:t>
            </a:r>
            <a:r>
              <a:rPr sz="1577" spc="-154" dirty="0">
                <a:latin typeface="Verdana"/>
                <a:cs typeface="Verdana"/>
              </a:rPr>
              <a:t>r</a:t>
            </a:r>
            <a:r>
              <a:rPr sz="1577" spc="-30" dirty="0">
                <a:latin typeface="Verdana"/>
                <a:cs typeface="Verdana"/>
              </a:rPr>
              <a:t>o</a:t>
            </a:r>
            <a:r>
              <a:rPr sz="1577" spc="-167" dirty="0">
                <a:latin typeface="Verdana"/>
                <a:cs typeface="Verdana"/>
              </a:rPr>
              <a:t>w),</a:t>
            </a:r>
            <a:endParaRPr sz="1577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55" y="3994193"/>
            <a:ext cx="3516795" cy="52034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11000"/>
              </a:lnSpc>
              <a:spcBef>
                <a:spcPts val="55"/>
              </a:spcBef>
            </a:pPr>
            <a:r>
              <a:rPr sz="1577" spc="-91" dirty="0">
                <a:latin typeface="Verdana"/>
                <a:cs typeface="Verdana"/>
              </a:rPr>
              <a:t>s</a:t>
            </a:r>
            <a:r>
              <a:rPr sz="1577" spc="-79" dirty="0">
                <a:latin typeface="Verdana"/>
                <a:cs typeface="Verdana"/>
              </a:rPr>
              <a:t>t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36" dirty="0">
                <a:latin typeface="Verdana"/>
                <a:cs typeface="Verdana"/>
              </a:rPr>
              <a:t>pled</a:t>
            </a:r>
            <a:r>
              <a:rPr sz="1577" spc="-16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77" spc="-91" dirty="0">
                <a:latin typeface="Verdana"/>
                <a:cs typeface="Verdana"/>
              </a:rPr>
              <a:t>t</a:t>
            </a:r>
            <a:r>
              <a:rPr sz="1577" spc="-45" dirty="0">
                <a:latin typeface="Verdana"/>
                <a:cs typeface="Verdana"/>
              </a:rPr>
              <a:t>ogethe</a:t>
            </a:r>
            <a:r>
              <a:rPr sz="1577" spc="-224" dirty="0">
                <a:latin typeface="Verdana"/>
                <a:cs typeface="Verdana"/>
              </a:rPr>
              <a:t>r</a:t>
            </a:r>
            <a:r>
              <a:rPr sz="1577" spc="-209" dirty="0">
                <a:latin typeface="Verdana"/>
                <a:cs typeface="Verdana"/>
              </a:rPr>
              <a:t>,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154" dirty="0">
                <a:latin typeface="Verdana"/>
                <a:cs typeface="Verdana"/>
              </a:rPr>
              <a:t>r</a:t>
            </a:r>
            <a:r>
              <a:rPr sz="1577" spc="-55" dirty="0">
                <a:latin typeface="Verdana"/>
                <a:cs typeface="Verdana"/>
              </a:rPr>
              <a:t>e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42" dirty="0">
                <a:latin typeface="Verdana"/>
                <a:cs typeface="Verdana"/>
              </a:rPr>
              <a:t>pl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3" dirty="0">
                <a:latin typeface="Verdana"/>
                <a:cs typeface="Verdana"/>
              </a:rPr>
              <a:t>ced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39" dirty="0">
                <a:latin typeface="Verdana"/>
                <a:cs typeface="Verdana"/>
              </a:rPr>
              <a:t>on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91" dirty="0">
                <a:latin typeface="Verdana"/>
                <a:cs typeface="Verdana"/>
              </a:rPr>
              <a:t>t</a:t>
            </a:r>
            <a:r>
              <a:rPr sz="1577" spc="-9" dirty="0">
                <a:latin typeface="Verdana"/>
                <a:cs typeface="Verdana"/>
              </a:rPr>
              <a:t>op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18" dirty="0">
                <a:latin typeface="Verdana"/>
                <a:cs typeface="Verdana"/>
              </a:rPr>
              <a:t>o</a:t>
            </a:r>
            <a:r>
              <a:rPr sz="1577" spc="-24" dirty="0">
                <a:latin typeface="Verdana"/>
                <a:cs typeface="Verdana"/>
              </a:rPr>
              <a:t>f  </a:t>
            </a:r>
            <a:r>
              <a:rPr sz="1577" spc="-67" dirty="0">
                <a:latin typeface="Verdana"/>
                <a:cs typeface="Verdana"/>
              </a:rPr>
              <a:t>the</a:t>
            </a:r>
            <a:endParaRPr sz="1577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55" y="4825985"/>
            <a:ext cx="2712395" cy="52034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11000"/>
              </a:lnSpc>
              <a:spcBef>
                <a:spcPts val="55"/>
              </a:spcBef>
            </a:pPr>
            <a:r>
              <a:rPr sz="1577" spc="-9" dirty="0">
                <a:latin typeface="Verdana"/>
                <a:cs typeface="Verdana"/>
              </a:rPr>
              <a:t>b</a:t>
            </a:r>
            <a:r>
              <a:rPr sz="1577" spc="-27" dirty="0">
                <a:latin typeface="Verdana"/>
                <a:cs typeface="Verdana"/>
              </a:rPr>
              <a:t>o</a:t>
            </a:r>
            <a:r>
              <a:rPr sz="1577" spc="-69" dirty="0">
                <a:latin typeface="Verdana"/>
                <a:cs typeface="Verdana"/>
              </a:rPr>
              <a:t>w</a:t>
            </a:r>
            <a:r>
              <a:rPr sz="1577" spc="-67" dirty="0">
                <a:latin typeface="Verdana"/>
                <a:cs typeface="Verdana"/>
              </a:rPr>
              <a:t>el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64" dirty="0">
                <a:latin typeface="Verdana"/>
                <a:cs typeface="Verdana"/>
              </a:rPr>
              <a:t>underne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73" dirty="0">
                <a:latin typeface="Verdana"/>
                <a:cs typeface="Verdana"/>
              </a:rPr>
              <a:t>th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67" dirty="0">
                <a:latin typeface="Verdana"/>
                <a:cs typeface="Verdana"/>
              </a:rPr>
              <a:t>the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61" dirty="0">
                <a:latin typeface="Verdana"/>
                <a:cs typeface="Verdana"/>
              </a:rPr>
              <a:t>f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30" dirty="0">
                <a:latin typeface="Verdana"/>
                <a:cs typeface="Verdana"/>
              </a:rPr>
              <a:t>sci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203" dirty="0">
                <a:latin typeface="Verdana"/>
                <a:cs typeface="Verdana"/>
              </a:rPr>
              <a:t>.  </a:t>
            </a:r>
            <a:r>
              <a:rPr sz="1577" spc="-85" dirty="0">
                <a:latin typeface="Verdana"/>
                <a:cs typeface="Verdana"/>
              </a:rPr>
              <a:t>Interrupted</a:t>
            </a:r>
            <a:endParaRPr sz="1577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55" y="5657777"/>
            <a:ext cx="3281520" cy="52034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11000"/>
              </a:lnSpc>
              <a:spcBef>
                <a:spcPts val="55"/>
              </a:spcBef>
            </a:pPr>
            <a:r>
              <a:rPr sz="1577" spc="-88" dirty="0">
                <a:latin typeface="Verdana"/>
                <a:cs typeface="Verdana"/>
              </a:rPr>
              <a:t>su</a:t>
            </a:r>
            <a:r>
              <a:rPr sz="1577" spc="-67" dirty="0">
                <a:latin typeface="Verdana"/>
                <a:cs typeface="Verdana"/>
              </a:rPr>
              <a:t>t</a:t>
            </a:r>
            <a:r>
              <a:rPr sz="1577" spc="-112" dirty="0">
                <a:latin typeface="Verdana"/>
                <a:cs typeface="Verdana"/>
              </a:rPr>
              <a:t>ur</a:t>
            </a:r>
            <a:r>
              <a:rPr sz="1577" spc="-49" dirty="0">
                <a:latin typeface="Verdana"/>
                <a:cs typeface="Verdana"/>
              </a:rPr>
              <a:t>e</a:t>
            </a:r>
            <a:r>
              <a:rPr sz="1577" spc="-79" dirty="0">
                <a:latin typeface="Verdana"/>
                <a:cs typeface="Verdana"/>
              </a:rPr>
              <a:t>s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154" dirty="0">
                <a:latin typeface="Verdana"/>
                <a:cs typeface="Verdana"/>
              </a:rPr>
              <a:t>r</a:t>
            </a:r>
            <a:r>
              <a:rPr sz="1577" spc="-55" dirty="0">
                <a:latin typeface="Verdana"/>
                <a:cs typeface="Verdana"/>
              </a:rPr>
              <a:t>e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42" dirty="0">
                <a:latin typeface="Verdana"/>
                <a:cs typeface="Verdana"/>
              </a:rPr>
              <a:t>pl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3" dirty="0">
                <a:latin typeface="Verdana"/>
                <a:cs typeface="Verdana"/>
              </a:rPr>
              <a:t>ced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49" dirty="0">
                <a:latin typeface="Verdana"/>
                <a:cs typeface="Verdana"/>
              </a:rPr>
              <a:t>pp</a:t>
            </a:r>
            <a:r>
              <a:rPr sz="1577" spc="-69" dirty="0">
                <a:latin typeface="Verdana"/>
                <a:cs typeface="Verdana"/>
              </a:rPr>
              <a:t>r</a:t>
            </a:r>
            <a:r>
              <a:rPr sz="1577" spc="-52" dirty="0">
                <a:latin typeface="Verdana"/>
                <a:cs typeface="Verdana"/>
              </a:rPr>
              <a:t>o</a:t>
            </a:r>
            <a:r>
              <a:rPr sz="1577" spc="-94" dirty="0">
                <a:latin typeface="Verdana"/>
                <a:cs typeface="Verdana"/>
              </a:rPr>
              <a:t>xim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91" dirty="0">
                <a:latin typeface="Verdana"/>
                <a:cs typeface="Verdana"/>
              </a:rPr>
              <a:t>t</a:t>
            </a:r>
            <a:r>
              <a:rPr sz="1577" spc="-85" dirty="0">
                <a:latin typeface="Verdana"/>
                <a:cs typeface="Verdana"/>
              </a:rPr>
              <a:t>ely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-76" dirty="0">
                <a:latin typeface="Verdana"/>
                <a:cs typeface="Verdana"/>
              </a:rPr>
              <a:t>5  </a:t>
            </a:r>
            <a:r>
              <a:rPr sz="1577" spc="-12" dirty="0">
                <a:latin typeface="Verdana"/>
                <a:cs typeface="Verdana"/>
              </a:rPr>
              <a:t>cm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6" dirty="0">
                <a:latin typeface="Verdana"/>
                <a:cs typeface="Verdana"/>
              </a:rPr>
              <a:t>p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112" dirty="0">
                <a:latin typeface="Verdana"/>
                <a:cs typeface="Verdana"/>
              </a:rPr>
              <a:t>r</a:t>
            </a:r>
            <a:r>
              <a:rPr sz="1577" spc="-82" dirty="0">
                <a:latin typeface="Verdana"/>
                <a:cs typeface="Verdana"/>
              </a:rPr>
              <a:t>t</a:t>
            </a:r>
            <a:endParaRPr sz="1577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155" y="6512426"/>
            <a:ext cx="1465171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spc="-121" dirty="0">
                <a:latin typeface="Verdana"/>
                <a:cs typeface="Verdana"/>
              </a:rPr>
              <a:t>(d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52" dirty="0">
                <a:latin typeface="Verdana"/>
                <a:cs typeface="Verdana"/>
              </a:rPr>
              <a:t>shed</a:t>
            </a:r>
            <a:r>
              <a:rPr sz="1577" spc="-161" dirty="0">
                <a:latin typeface="Verdana"/>
                <a:cs typeface="Verdana"/>
              </a:rPr>
              <a:t> </a:t>
            </a:r>
            <a:r>
              <a:rPr sz="1577" spc="15" dirty="0">
                <a:latin typeface="Verdana"/>
                <a:cs typeface="Verdana"/>
              </a:rPr>
              <a:t>a</a:t>
            </a:r>
            <a:r>
              <a:rPr sz="1577" spc="-118" dirty="0">
                <a:latin typeface="Verdana"/>
                <a:cs typeface="Verdana"/>
              </a:rPr>
              <a:t>r</a:t>
            </a:r>
            <a:r>
              <a:rPr sz="1577" spc="-154" dirty="0">
                <a:latin typeface="Verdana"/>
                <a:cs typeface="Verdana"/>
              </a:rPr>
              <a:t>r</a:t>
            </a:r>
            <a:r>
              <a:rPr sz="1577" spc="-30" dirty="0">
                <a:latin typeface="Verdana"/>
                <a:cs typeface="Verdana"/>
              </a:rPr>
              <a:t>o</a:t>
            </a:r>
            <a:r>
              <a:rPr sz="1577" spc="-167" dirty="0">
                <a:latin typeface="Verdana"/>
                <a:cs typeface="Verdana"/>
              </a:rPr>
              <a:t>w).</a:t>
            </a:r>
            <a:endParaRPr sz="1577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2491" y="3430987"/>
            <a:ext cx="3741672" cy="216092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25146" marR="165578" algn="ctr">
              <a:lnSpc>
                <a:spcPct val="111000"/>
              </a:lnSpc>
              <a:spcBef>
                <a:spcPts val="55"/>
              </a:spcBef>
            </a:pPr>
            <a:r>
              <a:rPr sz="1577" b="1" spc="55" dirty="0">
                <a:latin typeface="Arial"/>
                <a:cs typeface="Arial"/>
              </a:rPr>
              <a:t>2-</a:t>
            </a:r>
            <a:r>
              <a:rPr sz="1577" b="1" spc="-91" dirty="0">
                <a:latin typeface="Arial"/>
                <a:cs typeface="Arial"/>
              </a:rPr>
              <a:t> </a:t>
            </a:r>
            <a:r>
              <a:rPr sz="1577" b="1" spc="52" dirty="0">
                <a:latin typeface="Arial"/>
                <a:cs typeface="Arial"/>
              </a:rPr>
              <a:t>After</a:t>
            </a:r>
            <a:r>
              <a:rPr sz="1577" b="1" spc="-88" dirty="0">
                <a:latin typeface="Arial"/>
                <a:cs typeface="Arial"/>
              </a:rPr>
              <a:t> </a:t>
            </a:r>
            <a:r>
              <a:rPr sz="1577" b="1" spc="52" dirty="0">
                <a:latin typeface="Arial"/>
                <a:cs typeface="Arial"/>
              </a:rPr>
              <a:t>the</a:t>
            </a:r>
            <a:r>
              <a:rPr sz="1577" b="1" spc="-91" dirty="0">
                <a:latin typeface="Arial"/>
                <a:cs typeface="Arial"/>
              </a:rPr>
              <a:t> </a:t>
            </a:r>
            <a:r>
              <a:rPr sz="1577" b="1" spc="49" dirty="0">
                <a:latin typeface="Arial"/>
                <a:cs typeface="Arial"/>
              </a:rPr>
              <a:t>pl</a:t>
            </a:r>
            <a:r>
              <a:rPr sz="1577" b="1" spc="49" dirty="0">
                <a:latin typeface="Sitka Small"/>
                <a:cs typeface="Sitka Small"/>
              </a:rPr>
              <a:t>a</a:t>
            </a:r>
            <a:r>
              <a:rPr sz="1577" b="1" spc="49" dirty="0">
                <a:latin typeface="Arial"/>
                <a:cs typeface="Arial"/>
              </a:rPr>
              <a:t>cement</a:t>
            </a:r>
            <a:r>
              <a:rPr sz="1577" b="1" spc="-88" dirty="0">
                <a:latin typeface="Arial"/>
                <a:cs typeface="Arial"/>
              </a:rPr>
              <a:t> </a:t>
            </a:r>
            <a:r>
              <a:rPr sz="1577" b="1" spc="45" dirty="0">
                <a:latin typeface="Arial"/>
                <a:cs typeface="Arial"/>
              </a:rPr>
              <a:t>of</a:t>
            </a:r>
            <a:r>
              <a:rPr sz="1577" b="1" spc="-91" dirty="0">
                <a:latin typeface="Arial"/>
                <a:cs typeface="Arial"/>
              </a:rPr>
              <a:t> </a:t>
            </a:r>
            <a:r>
              <a:rPr sz="1577" b="1" spc="52" dirty="0">
                <a:latin typeface="Arial"/>
                <a:cs typeface="Arial"/>
              </a:rPr>
              <a:t>the</a:t>
            </a:r>
            <a:r>
              <a:rPr sz="1577" b="1" spc="-88" dirty="0">
                <a:latin typeface="Arial"/>
                <a:cs typeface="Arial"/>
              </a:rPr>
              <a:t> </a:t>
            </a:r>
            <a:r>
              <a:rPr sz="1577" b="1" spc="15" dirty="0">
                <a:latin typeface="Arial"/>
                <a:cs typeface="Arial"/>
              </a:rPr>
              <a:t>sticky </a:t>
            </a:r>
            <a:r>
              <a:rPr sz="1577" b="1" spc="-431" dirty="0">
                <a:latin typeface="Arial"/>
                <a:cs typeface="Arial"/>
              </a:rPr>
              <a:t> </a:t>
            </a:r>
            <a:r>
              <a:rPr sz="1577" b="1" spc="36" dirty="0">
                <a:latin typeface="Arial"/>
                <a:cs typeface="Arial"/>
              </a:rPr>
              <a:t>cle</a:t>
            </a:r>
            <a:r>
              <a:rPr sz="1577" b="1" spc="36" dirty="0">
                <a:latin typeface="Sitka Small"/>
                <a:cs typeface="Sitka Small"/>
              </a:rPr>
              <a:t>a</a:t>
            </a:r>
            <a:r>
              <a:rPr sz="1577" b="1" spc="36" dirty="0">
                <a:latin typeface="Arial"/>
                <a:cs typeface="Arial"/>
              </a:rPr>
              <a:t>r</a:t>
            </a:r>
            <a:endParaRPr sz="1577" dirty="0">
              <a:latin typeface="Arial"/>
              <a:cs typeface="Arial"/>
            </a:endParaRPr>
          </a:p>
          <a:p>
            <a:pPr marL="7701" marR="3081" algn="ctr">
              <a:lnSpc>
                <a:spcPct val="111000"/>
              </a:lnSpc>
            </a:pPr>
            <a:r>
              <a:rPr sz="1577" b="1" spc="21" dirty="0">
                <a:latin typeface="Arial"/>
                <a:cs typeface="Arial"/>
              </a:rPr>
              <a:t>pl</a:t>
            </a:r>
            <a:r>
              <a:rPr sz="1577" b="1" spc="21" dirty="0">
                <a:latin typeface="Sitka Small"/>
                <a:cs typeface="Sitka Small"/>
              </a:rPr>
              <a:t>a</a:t>
            </a:r>
            <a:r>
              <a:rPr sz="1577" b="1" spc="21" dirty="0">
                <a:latin typeface="Arial"/>
                <a:cs typeface="Arial"/>
              </a:rPr>
              <a:t>stic </a:t>
            </a:r>
            <a:r>
              <a:rPr sz="1577" spc="55" dirty="0">
                <a:latin typeface="Microsoft Sans Serif"/>
                <a:cs typeface="Microsoft Sans Serif"/>
              </a:rPr>
              <a:t>v</a:t>
            </a:r>
            <a:r>
              <a:rPr sz="1577" spc="55" dirty="0">
                <a:latin typeface="Verdana"/>
                <a:cs typeface="Verdana"/>
              </a:rPr>
              <a:t>a</a:t>
            </a:r>
            <a:r>
              <a:rPr sz="1577" spc="55" dirty="0">
                <a:latin typeface="Microsoft Sans Serif"/>
                <a:cs typeface="Microsoft Sans Serif"/>
              </a:rPr>
              <a:t>cuum-</a:t>
            </a:r>
            <a:r>
              <a:rPr sz="1577" spc="55" dirty="0">
                <a:latin typeface="Verdana"/>
                <a:cs typeface="Verdana"/>
              </a:rPr>
              <a:t>a</a:t>
            </a:r>
            <a:r>
              <a:rPr sz="1577" spc="55" dirty="0">
                <a:latin typeface="Microsoft Sans Serif"/>
                <a:cs typeface="Microsoft Sans Serif"/>
              </a:rPr>
              <a:t>ssisted </a:t>
            </a:r>
            <a:r>
              <a:rPr sz="1577" spc="61" dirty="0">
                <a:latin typeface="Microsoft Sans Serif"/>
                <a:cs typeface="Microsoft Sans Serif"/>
              </a:rPr>
              <a:t>closure </a:t>
            </a:r>
            <a:r>
              <a:rPr sz="1577" spc="-30" dirty="0">
                <a:latin typeface="Microsoft Sans Serif"/>
                <a:cs typeface="Microsoft Sans Serif"/>
              </a:rPr>
              <a:t>(VAC) </a:t>
            </a:r>
            <a:r>
              <a:rPr sz="1577" spc="-412" dirty="0">
                <a:latin typeface="Microsoft Sans Serif"/>
                <a:cs typeface="Microsoft Sans Serif"/>
              </a:rPr>
              <a:t> </a:t>
            </a:r>
            <a:r>
              <a:rPr sz="1577" b="1" spc="9" dirty="0">
                <a:latin typeface="Arial"/>
                <a:cs typeface="Arial"/>
              </a:rPr>
              <a:t>dressing</a:t>
            </a:r>
            <a:r>
              <a:rPr sz="1577" b="1" spc="-15" dirty="0">
                <a:latin typeface="Arial"/>
                <a:cs typeface="Arial"/>
              </a:rPr>
              <a:t> </a:t>
            </a:r>
            <a:r>
              <a:rPr sz="1577" spc="52" dirty="0">
                <a:latin typeface="Microsoft Sans Serif"/>
                <a:cs typeface="Microsoft Sans Serif"/>
              </a:rPr>
              <a:t>over</a:t>
            </a:r>
            <a:r>
              <a:rPr sz="1577" spc="3" dirty="0">
                <a:latin typeface="Microsoft Sans Serif"/>
                <a:cs typeface="Microsoft Sans Serif"/>
              </a:rPr>
              <a:t> </a:t>
            </a:r>
            <a:r>
              <a:rPr sz="1577" spc="79" dirty="0">
                <a:latin typeface="Microsoft Sans Serif"/>
                <a:cs typeface="Microsoft Sans Serif"/>
              </a:rPr>
              <a:t>the</a:t>
            </a:r>
            <a:r>
              <a:rPr sz="1577" spc="3" dirty="0">
                <a:latin typeface="Microsoft Sans Serif"/>
                <a:cs typeface="Microsoft Sans Serif"/>
              </a:rPr>
              <a:t> </a:t>
            </a:r>
            <a:r>
              <a:rPr sz="1577" spc="82" dirty="0">
                <a:latin typeface="Microsoft Sans Serif"/>
                <a:cs typeface="Microsoft Sans Serif"/>
              </a:rPr>
              <a:t>white</a:t>
            </a:r>
            <a:r>
              <a:rPr sz="1577" spc="3" dirty="0">
                <a:latin typeface="Microsoft Sans Serif"/>
                <a:cs typeface="Microsoft Sans Serif"/>
              </a:rPr>
              <a:t> </a:t>
            </a:r>
            <a:r>
              <a:rPr sz="1577" spc="58" dirty="0">
                <a:latin typeface="Microsoft Sans Serif"/>
                <a:cs typeface="Microsoft Sans Serif"/>
              </a:rPr>
              <a:t>sponges</a:t>
            </a:r>
            <a:r>
              <a:rPr sz="1577" spc="3" dirty="0">
                <a:latin typeface="Microsoft Sans Serif"/>
                <a:cs typeface="Microsoft Sans Serif"/>
              </a:rPr>
              <a:t> </a:t>
            </a:r>
            <a:r>
              <a:rPr sz="1577" spc="79" dirty="0">
                <a:latin typeface="Verdana"/>
                <a:cs typeface="Verdana"/>
              </a:rPr>
              <a:t>a</a:t>
            </a:r>
            <a:r>
              <a:rPr sz="1577" spc="79" dirty="0">
                <a:latin typeface="Microsoft Sans Serif"/>
                <a:cs typeface="Microsoft Sans Serif"/>
              </a:rPr>
              <a:t>nd</a:t>
            </a:r>
            <a:r>
              <a:rPr sz="1577" spc="6" dirty="0">
                <a:latin typeface="Microsoft Sans Serif"/>
                <a:cs typeface="Microsoft Sans Serif"/>
              </a:rPr>
              <a:t> </a:t>
            </a:r>
            <a:r>
              <a:rPr sz="1577" spc="36" dirty="0">
                <a:latin typeface="Verdana"/>
                <a:cs typeface="Verdana"/>
              </a:rPr>
              <a:t>a </a:t>
            </a:r>
            <a:r>
              <a:rPr sz="1577" spc="-546" dirty="0">
                <a:latin typeface="Verdana"/>
                <a:cs typeface="Verdana"/>
              </a:rPr>
              <a:t> </a:t>
            </a:r>
            <a:r>
              <a:rPr sz="1577" spc="82" dirty="0">
                <a:latin typeface="Microsoft Sans Serif"/>
                <a:cs typeface="Microsoft Sans Serif"/>
              </a:rPr>
              <a:t>dj</a:t>
            </a:r>
            <a:r>
              <a:rPr sz="1577" spc="82" dirty="0">
                <a:latin typeface="Verdana"/>
                <a:cs typeface="Verdana"/>
              </a:rPr>
              <a:t>a</a:t>
            </a:r>
            <a:r>
              <a:rPr sz="1577" spc="82" dirty="0">
                <a:latin typeface="Microsoft Sans Serif"/>
                <a:cs typeface="Microsoft Sans Serif"/>
              </a:rPr>
              <a:t>cent</a:t>
            </a:r>
            <a:endParaRPr sz="1577" dirty="0">
              <a:latin typeface="Microsoft Sans Serif"/>
              <a:cs typeface="Microsoft Sans Serif"/>
            </a:endParaRPr>
          </a:p>
          <a:p>
            <a:pPr marL="220257" marR="269545" algn="ctr">
              <a:lnSpc>
                <a:spcPct val="111000"/>
              </a:lnSpc>
            </a:pPr>
            <a:r>
              <a:rPr sz="1577" b="1" spc="106" dirty="0">
                <a:latin typeface="Arial"/>
                <a:cs typeface="Arial"/>
              </a:rPr>
              <a:t>5</a:t>
            </a:r>
            <a:r>
              <a:rPr sz="1577" b="1" spc="-88" dirty="0">
                <a:latin typeface="Arial"/>
                <a:cs typeface="Arial"/>
              </a:rPr>
              <a:t> </a:t>
            </a:r>
            <a:r>
              <a:rPr sz="1577" b="1" spc="61" dirty="0">
                <a:latin typeface="Arial"/>
                <a:cs typeface="Arial"/>
              </a:rPr>
              <a:t>cm</a:t>
            </a:r>
            <a:r>
              <a:rPr sz="1577" b="1" spc="-88" dirty="0">
                <a:latin typeface="Arial"/>
                <a:cs typeface="Arial"/>
              </a:rPr>
              <a:t> </a:t>
            </a:r>
            <a:r>
              <a:rPr sz="1577" b="1" spc="45" dirty="0">
                <a:latin typeface="Arial"/>
                <a:cs typeface="Arial"/>
              </a:rPr>
              <a:t>of</a:t>
            </a:r>
            <a:r>
              <a:rPr sz="1577" b="1" spc="-85" dirty="0">
                <a:latin typeface="Arial"/>
                <a:cs typeface="Arial"/>
              </a:rPr>
              <a:t> </a:t>
            </a:r>
            <a:r>
              <a:rPr sz="1577" spc="30" dirty="0">
                <a:latin typeface="Microsoft Sans Serif"/>
                <a:cs typeface="Microsoft Sans Serif"/>
              </a:rPr>
              <a:t>skin,</a:t>
            </a:r>
            <a:r>
              <a:rPr sz="1577" dirty="0">
                <a:latin typeface="Microsoft Sans Serif"/>
                <a:cs typeface="Microsoft Sans Serif"/>
              </a:rPr>
              <a:t> </a:t>
            </a:r>
            <a:r>
              <a:rPr sz="1577" spc="79" dirty="0">
                <a:latin typeface="Microsoft Sans Serif"/>
                <a:cs typeface="Microsoft Sans Serif"/>
              </a:rPr>
              <a:t>the</a:t>
            </a:r>
            <a:r>
              <a:rPr sz="1577" dirty="0">
                <a:latin typeface="Microsoft Sans Serif"/>
                <a:cs typeface="Microsoft Sans Serif"/>
              </a:rPr>
              <a:t> </a:t>
            </a:r>
            <a:r>
              <a:rPr sz="1577" spc="73" dirty="0">
                <a:latin typeface="Microsoft Sans Serif"/>
                <a:cs typeface="Microsoft Sans Serif"/>
              </a:rPr>
              <a:t>centr</a:t>
            </a:r>
            <a:r>
              <a:rPr sz="1577" spc="73" dirty="0">
                <a:latin typeface="Verdana"/>
                <a:cs typeface="Verdana"/>
              </a:rPr>
              <a:t>a</a:t>
            </a:r>
            <a:r>
              <a:rPr sz="1577" spc="73" dirty="0">
                <a:latin typeface="Microsoft Sans Serif"/>
                <a:cs typeface="Microsoft Sans Serif"/>
              </a:rPr>
              <a:t>l</a:t>
            </a:r>
            <a:r>
              <a:rPr sz="1577" spc="3" dirty="0">
                <a:latin typeface="Microsoft Sans Serif"/>
                <a:cs typeface="Microsoft Sans Serif"/>
              </a:rPr>
              <a:t> </a:t>
            </a:r>
            <a:r>
              <a:rPr sz="1577" spc="91" dirty="0">
                <a:latin typeface="Microsoft Sans Serif"/>
                <a:cs typeface="Microsoft Sans Serif"/>
              </a:rPr>
              <a:t>portion</a:t>
            </a:r>
            <a:r>
              <a:rPr sz="1577" dirty="0">
                <a:latin typeface="Microsoft Sans Serif"/>
                <a:cs typeface="Microsoft Sans Serif"/>
              </a:rPr>
              <a:t> </a:t>
            </a:r>
            <a:r>
              <a:rPr sz="1577" spc="12" dirty="0">
                <a:latin typeface="Microsoft Sans Serif"/>
                <a:cs typeface="Microsoft Sans Serif"/>
              </a:rPr>
              <a:t>is </a:t>
            </a:r>
            <a:r>
              <a:rPr sz="1577" spc="-409" dirty="0">
                <a:latin typeface="Microsoft Sans Serif"/>
                <a:cs typeface="Microsoft Sans Serif"/>
              </a:rPr>
              <a:t> </a:t>
            </a:r>
            <a:r>
              <a:rPr sz="1577" spc="69" dirty="0">
                <a:latin typeface="Microsoft Sans Serif"/>
                <a:cs typeface="Microsoft Sans Serif"/>
              </a:rPr>
              <a:t>removed</a:t>
            </a:r>
            <a:endParaRPr sz="1577" dirty="0">
              <a:latin typeface="Microsoft Sans Serif"/>
              <a:cs typeface="Microsoft Sans Serif"/>
            </a:endParaRPr>
          </a:p>
          <a:p>
            <a:pPr algn="ctr">
              <a:spcBef>
                <a:spcPts val="206"/>
              </a:spcBef>
            </a:pPr>
            <a:r>
              <a:rPr sz="1577" b="1" spc="27" dirty="0">
                <a:latin typeface="Arial"/>
                <a:cs typeface="Arial"/>
              </a:rPr>
              <a:t>by</a:t>
            </a:r>
            <a:r>
              <a:rPr sz="1577" b="1" spc="-88" dirty="0">
                <a:latin typeface="Arial"/>
                <a:cs typeface="Arial"/>
              </a:rPr>
              <a:t> </a:t>
            </a:r>
            <a:r>
              <a:rPr sz="1577" b="1" spc="61" dirty="0">
                <a:latin typeface="Arial"/>
                <a:cs typeface="Arial"/>
              </a:rPr>
              <a:t>cutti</a:t>
            </a:r>
            <a:r>
              <a:rPr sz="1577" spc="61" dirty="0">
                <a:latin typeface="Microsoft Sans Serif"/>
                <a:cs typeface="Microsoft Sans Serif"/>
              </a:rPr>
              <a:t>ng</a:t>
            </a:r>
            <a:r>
              <a:rPr sz="1577" dirty="0">
                <a:latin typeface="Microsoft Sans Serif"/>
                <a:cs typeface="Microsoft Sans Serif"/>
              </a:rPr>
              <a:t> </a:t>
            </a:r>
            <a:r>
              <a:rPr sz="1577" spc="76" dirty="0">
                <a:latin typeface="Verdana"/>
                <a:cs typeface="Verdana"/>
              </a:rPr>
              <a:t>a</a:t>
            </a:r>
            <a:r>
              <a:rPr sz="1577" spc="76" dirty="0">
                <a:latin typeface="Microsoft Sans Serif"/>
                <a:cs typeface="Microsoft Sans Serif"/>
              </a:rPr>
              <a:t>long</a:t>
            </a:r>
            <a:r>
              <a:rPr sz="1577" dirty="0">
                <a:latin typeface="Microsoft Sans Serif"/>
                <a:cs typeface="Microsoft Sans Serif"/>
              </a:rPr>
              <a:t> </a:t>
            </a:r>
            <a:r>
              <a:rPr sz="1577" spc="79" dirty="0">
                <a:latin typeface="Microsoft Sans Serif"/>
                <a:cs typeface="Microsoft Sans Serif"/>
              </a:rPr>
              <a:t>the</a:t>
            </a:r>
            <a:r>
              <a:rPr sz="1577" dirty="0">
                <a:latin typeface="Microsoft Sans Serif"/>
                <a:cs typeface="Microsoft Sans Serif"/>
              </a:rPr>
              <a:t> </a:t>
            </a:r>
            <a:r>
              <a:rPr sz="1577" spc="94" dirty="0">
                <a:latin typeface="Microsoft Sans Serif"/>
                <a:cs typeface="Microsoft Sans Serif"/>
              </a:rPr>
              <a:t>wound</a:t>
            </a:r>
            <a:r>
              <a:rPr sz="1577" dirty="0">
                <a:latin typeface="Microsoft Sans Serif"/>
                <a:cs typeface="Microsoft Sans Serif"/>
              </a:rPr>
              <a:t> </a:t>
            </a:r>
            <a:r>
              <a:rPr sz="1577" spc="52" dirty="0">
                <a:latin typeface="Microsoft Sans Serif"/>
                <a:cs typeface="Microsoft Sans Serif"/>
              </a:rPr>
              <a:t>edges.</a:t>
            </a:r>
            <a:endParaRPr sz="1577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72871" y="3455101"/>
            <a:ext cx="3289992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118" dirty="0">
                <a:latin typeface="Verdana"/>
                <a:cs typeface="Verdana"/>
              </a:rPr>
              <a:t>3&amp;4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246" dirty="0">
                <a:latin typeface="Verdana"/>
                <a:cs typeface="Verdana"/>
              </a:rPr>
              <a:t>-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136" dirty="0">
                <a:latin typeface="Verdana"/>
                <a:cs typeface="Verdana"/>
              </a:rPr>
              <a:t>Bl</a:t>
            </a:r>
            <a:r>
              <a:rPr sz="2001" dirty="0">
                <a:latin typeface="Verdana"/>
                <a:cs typeface="Verdana"/>
              </a:rPr>
              <a:t>a</a:t>
            </a:r>
            <a:r>
              <a:rPr sz="2001" spc="-73" dirty="0">
                <a:latin typeface="Verdana"/>
                <a:cs typeface="Verdana"/>
              </a:rPr>
              <a:t>ck</a:t>
            </a:r>
            <a:r>
              <a:rPr sz="2001" spc="-240" dirty="0">
                <a:latin typeface="Verdana"/>
                <a:cs typeface="Verdana"/>
              </a:rPr>
              <a:t>V</a:t>
            </a:r>
            <a:r>
              <a:rPr sz="2001" spc="-143" dirty="0">
                <a:latin typeface="Verdana"/>
                <a:cs typeface="Verdana"/>
              </a:rPr>
              <a:t>A</a:t>
            </a:r>
            <a:r>
              <a:rPr sz="2001" spc="52" dirty="0">
                <a:latin typeface="Verdana"/>
                <a:cs typeface="Verdana"/>
              </a:rPr>
              <a:t>C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64" dirty="0">
                <a:latin typeface="Verdana"/>
                <a:cs typeface="Verdana"/>
              </a:rPr>
              <a:t>spong</a:t>
            </a:r>
            <a:r>
              <a:rPr sz="2001" spc="-55" dirty="0">
                <a:latin typeface="Verdana"/>
                <a:cs typeface="Verdana"/>
              </a:rPr>
              <a:t>e</a:t>
            </a:r>
            <a:r>
              <a:rPr sz="2001" spc="-115" dirty="0">
                <a:latin typeface="Verdana"/>
                <a:cs typeface="Verdana"/>
              </a:rPr>
              <a:t>s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dirty="0">
                <a:latin typeface="Verdana"/>
                <a:cs typeface="Verdana"/>
              </a:rPr>
              <a:t>a</a:t>
            </a:r>
            <a:r>
              <a:rPr sz="2001" spc="-206" dirty="0">
                <a:latin typeface="Verdana"/>
                <a:cs typeface="Verdana"/>
              </a:rPr>
              <a:t>r</a:t>
            </a:r>
            <a:r>
              <a:rPr sz="2001" spc="-85" dirty="0">
                <a:latin typeface="Verdana"/>
                <a:cs typeface="Verdana"/>
              </a:rPr>
              <a:t>e</a:t>
            </a:r>
            <a:endParaRPr sz="200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72871" y="4090056"/>
            <a:ext cx="3055102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67" dirty="0">
                <a:latin typeface="Verdana"/>
                <a:cs typeface="Verdana"/>
              </a:rPr>
              <a:t>pl</a:t>
            </a:r>
            <a:r>
              <a:rPr sz="2001" dirty="0">
                <a:latin typeface="Verdana"/>
                <a:cs typeface="Verdana"/>
              </a:rPr>
              <a:t>a</a:t>
            </a:r>
            <a:r>
              <a:rPr sz="2001" spc="-15" dirty="0">
                <a:latin typeface="Verdana"/>
                <a:cs typeface="Verdana"/>
              </a:rPr>
              <a:t>ced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67" dirty="0">
                <a:latin typeface="Verdana"/>
                <a:cs typeface="Verdana"/>
              </a:rPr>
              <a:t>on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127" dirty="0">
                <a:latin typeface="Verdana"/>
                <a:cs typeface="Verdana"/>
              </a:rPr>
              <a:t>t</a:t>
            </a:r>
            <a:r>
              <a:rPr sz="2001" spc="-30" dirty="0">
                <a:latin typeface="Verdana"/>
                <a:cs typeface="Verdana"/>
              </a:rPr>
              <a:t>op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39" dirty="0">
                <a:latin typeface="Verdana"/>
                <a:cs typeface="Verdana"/>
              </a:rPr>
              <a:t>of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100" dirty="0">
                <a:latin typeface="Verdana"/>
                <a:cs typeface="Verdana"/>
              </a:rPr>
              <a:t>the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112" dirty="0">
                <a:latin typeface="Verdana"/>
                <a:cs typeface="Verdana"/>
              </a:rPr>
              <a:t>whi</a:t>
            </a:r>
            <a:r>
              <a:rPr sz="2001" spc="-88" dirty="0">
                <a:latin typeface="Verdana"/>
                <a:cs typeface="Verdana"/>
              </a:rPr>
              <a:t>t</a:t>
            </a:r>
            <a:r>
              <a:rPr sz="2001" spc="-85" dirty="0">
                <a:latin typeface="Verdana"/>
                <a:cs typeface="Verdana"/>
              </a:rPr>
              <a:t>e</a:t>
            </a:r>
            <a:endParaRPr sz="2001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72871" y="4725012"/>
            <a:ext cx="3570704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64" dirty="0">
                <a:latin typeface="Verdana"/>
                <a:cs typeface="Verdana"/>
              </a:rPr>
              <a:t>spong</a:t>
            </a:r>
            <a:r>
              <a:rPr sz="2001" spc="-55" dirty="0">
                <a:latin typeface="Verdana"/>
                <a:cs typeface="Verdana"/>
              </a:rPr>
              <a:t>e</a:t>
            </a:r>
            <a:r>
              <a:rPr sz="2001" spc="-115" dirty="0">
                <a:latin typeface="Verdana"/>
                <a:cs typeface="Verdana"/>
              </a:rPr>
              <a:t>s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dirty="0">
                <a:latin typeface="Verdana"/>
                <a:cs typeface="Verdana"/>
              </a:rPr>
              <a:t>a</a:t>
            </a:r>
            <a:r>
              <a:rPr sz="2001" spc="-64" dirty="0">
                <a:latin typeface="Verdana"/>
                <a:cs typeface="Verdana"/>
              </a:rPr>
              <a:t>nd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67" dirty="0">
                <a:latin typeface="Verdana"/>
                <a:cs typeface="Verdana"/>
              </a:rPr>
              <a:t>pl</a:t>
            </a:r>
            <a:r>
              <a:rPr sz="2001" dirty="0">
                <a:latin typeface="Verdana"/>
                <a:cs typeface="Verdana"/>
              </a:rPr>
              <a:t>a</a:t>
            </a:r>
            <a:r>
              <a:rPr sz="2001" spc="-100" dirty="0">
                <a:latin typeface="Verdana"/>
                <a:cs typeface="Verdana"/>
              </a:rPr>
              <a:t>stic-p</a:t>
            </a:r>
            <a:r>
              <a:rPr sz="2001" spc="-139" dirty="0">
                <a:latin typeface="Verdana"/>
                <a:cs typeface="Verdana"/>
              </a:rPr>
              <a:t>r</a:t>
            </a:r>
            <a:r>
              <a:rPr sz="2001" spc="-91" dirty="0">
                <a:latin typeface="Verdana"/>
                <a:cs typeface="Verdana"/>
              </a:rPr>
              <a:t>o</a:t>
            </a:r>
            <a:r>
              <a:rPr sz="2001" spc="-69" dirty="0">
                <a:latin typeface="Verdana"/>
                <a:cs typeface="Verdana"/>
              </a:rPr>
              <a:t>t</a:t>
            </a:r>
            <a:r>
              <a:rPr sz="2001" spc="-49" dirty="0">
                <a:latin typeface="Verdana"/>
                <a:cs typeface="Verdana"/>
              </a:rPr>
              <a:t>ec</a:t>
            </a:r>
            <a:r>
              <a:rPr sz="2001" spc="-45" dirty="0">
                <a:latin typeface="Verdana"/>
                <a:cs typeface="Verdana"/>
              </a:rPr>
              <a:t>t</a:t>
            </a:r>
            <a:r>
              <a:rPr sz="2001" spc="-55" dirty="0">
                <a:latin typeface="Verdana"/>
                <a:cs typeface="Verdana"/>
              </a:rPr>
              <a:t>ed</a:t>
            </a:r>
            <a:endParaRPr sz="2001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2871" y="5359968"/>
            <a:ext cx="3266118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133" dirty="0">
                <a:latin typeface="Verdana"/>
                <a:cs typeface="Verdana"/>
              </a:rPr>
              <a:t>skin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103" dirty="0">
                <a:latin typeface="Verdana"/>
                <a:cs typeface="Verdana"/>
              </a:rPr>
              <a:t>with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130" dirty="0">
                <a:latin typeface="Verdana"/>
                <a:cs typeface="Verdana"/>
              </a:rPr>
              <a:t>s</a:t>
            </a:r>
            <a:r>
              <a:rPr sz="2001" spc="-109" dirty="0">
                <a:latin typeface="Verdana"/>
                <a:cs typeface="Verdana"/>
              </a:rPr>
              <a:t>t</a:t>
            </a:r>
            <a:r>
              <a:rPr sz="2001" dirty="0">
                <a:latin typeface="Verdana"/>
                <a:cs typeface="Verdana"/>
              </a:rPr>
              <a:t>a</a:t>
            </a:r>
            <a:r>
              <a:rPr sz="2001" spc="-64" dirty="0">
                <a:latin typeface="Verdana"/>
                <a:cs typeface="Verdana"/>
              </a:rPr>
              <a:t>nd</a:t>
            </a:r>
            <a:r>
              <a:rPr sz="2001" dirty="0">
                <a:latin typeface="Verdana"/>
                <a:cs typeface="Verdana"/>
              </a:rPr>
              <a:t>a</a:t>
            </a:r>
            <a:r>
              <a:rPr sz="2001" spc="-203" dirty="0">
                <a:latin typeface="Verdana"/>
                <a:cs typeface="Verdana"/>
              </a:rPr>
              <a:t>r</a:t>
            </a:r>
            <a:r>
              <a:rPr sz="2001" spc="-24" dirty="0">
                <a:latin typeface="Verdana"/>
                <a:cs typeface="Verdana"/>
              </a:rPr>
              <a:t>d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61" dirty="0">
                <a:latin typeface="Verdana"/>
                <a:cs typeface="Verdana"/>
              </a:rPr>
              <a:t>occlusi</a:t>
            </a:r>
            <a:r>
              <a:rPr sz="2001" spc="-103" dirty="0">
                <a:latin typeface="Verdana"/>
                <a:cs typeface="Verdana"/>
              </a:rPr>
              <a:t>v</a:t>
            </a:r>
            <a:r>
              <a:rPr sz="2001" spc="-85" dirty="0">
                <a:latin typeface="Verdana"/>
                <a:cs typeface="Verdana"/>
              </a:rPr>
              <a:t>e</a:t>
            </a:r>
            <a:endParaRPr sz="2001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72871" y="5994923"/>
            <a:ext cx="2420131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spc="-109" dirty="0">
                <a:latin typeface="Verdana"/>
                <a:cs typeface="Verdana"/>
              </a:rPr>
              <a:t>d</a:t>
            </a:r>
            <a:r>
              <a:rPr sz="2001" spc="-121" dirty="0">
                <a:latin typeface="Verdana"/>
                <a:cs typeface="Verdana"/>
              </a:rPr>
              <a:t>r</a:t>
            </a:r>
            <a:r>
              <a:rPr sz="2001" spc="-76" dirty="0">
                <a:latin typeface="Verdana"/>
                <a:cs typeface="Verdana"/>
              </a:rPr>
              <a:t>e</a:t>
            </a:r>
            <a:r>
              <a:rPr sz="2001" spc="-94" dirty="0">
                <a:latin typeface="Verdana"/>
                <a:cs typeface="Verdana"/>
              </a:rPr>
              <a:t>ssing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dirty="0">
                <a:latin typeface="Verdana"/>
                <a:cs typeface="Verdana"/>
              </a:rPr>
              <a:t>a</a:t>
            </a:r>
            <a:r>
              <a:rPr sz="2001" spc="-64" dirty="0">
                <a:latin typeface="Verdana"/>
                <a:cs typeface="Verdana"/>
              </a:rPr>
              <a:t>nd</a:t>
            </a:r>
            <a:r>
              <a:rPr sz="2001" spc="-212" dirty="0">
                <a:latin typeface="Verdana"/>
                <a:cs typeface="Verdana"/>
              </a:rPr>
              <a:t> </a:t>
            </a:r>
            <a:r>
              <a:rPr sz="2001" spc="-73" dirty="0">
                <a:latin typeface="Verdana"/>
                <a:cs typeface="Verdana"/>
              </a:rPr>
              <a:t>suction</a:t>
            </a:r>
            <a:endParaRPr sz="200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7786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427" y="3040303"/>
            <a:ext cx="2664647" cy="500313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z="1728" spc="-118" dirty="0">
                <a:latin typeface="Verdana"/>
                <a:cs typeface="Verdana"/>
              </a:rPr>
              <a:t>5</a:t>
            </a:r>
            <a:r>
              <a:rPr sz="1455" spc="-179" dirty="0">
                <a:latin typeface="Verdana"/>
                <a:cs typeface="Verdana"/>
              </a:rPr>
              <a:t>-</a:t>
            </a:r>
            <a:r>
              <a:rPr sz="1455" spc="-154" dirty="0">
                <a:latin typeface="Verdana"/>
                <a:cs typeface="Verdana"/>
              </a:rPr>
              <a:t> </a:t>
            </a:r>
            <a:r>
              <a:rPr sz="1455" spc="-30" dirty="0">
                <a:latin typeface="Verdana"/>
                <a:cs typeface="Verdana"/>
              </a:rPr>
              <a:t>On</a:t>
            </a:r>
            <a:r>
              <a:rPr sz="1455" spc="-154" dirty="0">
                <a:latin typeface="Verdana"/>
                <a:cs typeface="Verdana"/>
              </a:rPr>
              <a:t> </a:t>
            </a:r>
            <a:r>
              <a:rPr sz="1455" spc="-152" dirty="0">
                <a:latin typeface="Verdana"/>
                <a:cs typeface="Verdana"/>
              </a:rPr>
              <a:t>r</a:t>
            </a:r>
            <a:r>
              <a:rPr sz="1455" spc="-91" dirty="0">
                <a:latin typeface="Verdana"/>
                <a:cs typeface="Verdana"/>
              </a:rPr>
              <a:t>e</a:t>
            </a:r>
            <a:r>
              <a:rPr sz="1455" spc="-64" dirty="0">
                <a:latin typeface="Verdana"/>
                <a:cs typeface="Verdana"/>
              </a:rPr>
              <a:t>t</a:t>
            </a:r>
            <a:r>
              <a:rPr sz="1455" spc="-94" dirty="0">
                <a:latin typeface="Verdana"/>
                <a:cs typeface="Verdana"/>
              </a:rPr>
              <a:t>urn</a:t>
            </a:r>
            <a:r>
              <a:rPr sz="1455" spc="-154" dirty="0">
                <a:latin typeface="Verdana"/>
                <a:cs typeface="Verdana"/>
              </a:rPr>
              <a:t> </a:t>
            </a:r>
            <a:r>
              <a:rPr sz="1455" spc="-94" dirty="0">
                <a:latin typeface="Verdana"/>
                <a:cs typeface="Verdana"/>
              </a:rPr>
              <a:t>t</a:t>
            </a:r>
            <a:r>
              <a:rPr sz="1455" spc="-27" dirty="0">
                <a:latin typeface="Verdana"/>
                <a:cs typeface="Verdana"/>
              </a:rPr>
              <a:t>o</a:t>
            </a:r>
            <a:r>
              <a:rPr sz="1455" spc="-154" dirty="0">
                <a:latin typeface="Verdana"/>
                <a:cs typeface="Verdana"/>
              </a:rPr>
              <a:t> </a:t>
            </a:r>
            <a:r>
              <a:rPr sz="1455" spc="-76" dirty="0">
                <a:latin typeface="Verdana"/>
                <a:cs typeface="Verdana"/>
              </a:rPr>
              <a:t>the</a:t>
            </a:r>
            <a:r>
              <a:rPr sz="1455" spc="-154" dirty="0">
                <a:latin typeface="Verdana"/>
                <a:cs typeface="Verdana"/>
              </a:rPr>
              <a:t> </a:t>
            </a:r>
            <a:r>
              <a:rPr sz="1455" spc="-61" dirty="0">
                <a:latin typeface="Verdana"/>
                <a:cs typeface="Verdana"/>
              </a:rPr>
              <a:t>OR</a:t>
            </a:r>
            <a:r>
              <a:rPr sz="1455" spc="-154" dirty="0">
                <a:latin typeface="Verdana"/>
                <a:cs typeface="Verdana"/>
              </a:rPr>
              <a:t> </a:t>
            </a:r>
            <a:r>
              <a:rPr sz="1455" spc="-73" dirty="0">
                <a:latin typeface="Verdana"/>
                <a:cs typeface="Verdana"/>
              </a:rPr>
              <a:t>4</a:t>
            </a:r>
            <a:r>
              <a:rPr sz="1455" spc="-82" dirty="0">
                <a:latin typeface="Verdana"/>
                <a:cs typeface="Verdana"/>
              </a:rPr>
              <a:t>8</a:t>
            </a:r>
            <a:r>
              <a:rPr sz="1455" spc="-154" dirty="0">
                <a:latin typeface="Verdana"/>
                <a:cs typeface="Verdana"/>
              </a:rPr>
              <a:t> </a:t>
            </a:r>
            <a:r>
              <a:rPr sz="1455" spc="-82" dirty="0">
                <a:latin typeface="Verdana"/>
                <a:cs typeface="Verdana"/>
              </a:rPr>
              <a:t>hou</a:t>
            </a:r>
            <a:r>
              <a:rPr sz="1455" spc="-69" dirty="0">
                <a:latin typeface="Verdana"/>
                <a:cs typeface="Verdana"/>
              </a:rPr>
              <a:t>r</a:t>
            </a:r>
            <a:r>
              <a:rPr sz="1455" spc="-85" dirty="0">
                <a:latin typeface="Verdana"/>
                <a:cs typeface="Verdana"/>
              </a:rPr>
              <a:t>s</a:t>
            </a:r>
            <a:endParaRPr sz="1455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428" y="3743270"/>
            <a:ext cx="2865265" cy="295121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850" spc="-97" dirty="0">
                <a:latin typeface="Verdana"/>
                <a:cs typeface="Verdana"/>
              </a:rPr>
              <a:t>l</a:t>
            </a:r>
            <a:r>
              <a:rPr sz="1334" spc="9" dirty="0">
                <a:latin typeface="Verdana"/>
                <a:cs typeface="Verdana"/>
              </a:rPr>
              <a:t>a</a:t>
            </a:r>
            <a:r>
              <a:rPr sz="1334" spc="-79" dirty="0">
                <a:latin typeface="Verdana"/>
                <a:cs typeface="Verdana"/>
              </a:rPr>
              <a:t>t</a:t>
            </a:r>
            <a:r>
              <a:rPr sz="1334" spc="-49" dirty="0">
                <a:latin typeface="Verdana"/>
                <a:cs typeface="Verdana"/>
              </a:rPr>
              <a:t>e</a:t>
            </a:r>
            <a:r>
              <a:rPr sz="1334" spc="-188" dirty="0">
                <a:latin typeface="Verdana"/>
                <a:cs typeface="Verdana"/>
              </a:rPr>
              <a:t>r</a:t>
            </a:r>
            <a:r>
              <a:rPr sz="1334" spc="-179" dirty="0">
                <a:latin typeface="Verdana"/>
                <a:cs typeface="Verdana"/>
              </a:rPr>
              <a:t>,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52" dirty="0">
                <a:latin typeface="Verdana"/>
                <a:cs typeface="Verdana"/>
              </a:rPr>
              <a:t>f</a:t>
            </a:r>
            <a:r>
              <a:rPr sz="1334" spc="9" dirty="0">
                <a:latin typeface="Verdana"/>
                <a:cs typeface="Verdana"/>
              </a:rPr>
              <a:t>a</a:t>
            </a:r>
            <a:r>
              <a:rPr sz="1334" spc="-27" dirty="0">
                <a:latin typeface="Verdana"/>
                <a:cs typeface="Verdana"/>
              </a:rPr>
              <a:t>sci</a:t>
            </a:r>
            <a:r>
              <a:rPr sz="1334" spc="9" dirty="0">
                <a:latin typeface="Verdana"/>
                <a:cs typeface="Verdana"/>
              </a:rPr>
              <a:t>a</a:t>
            </a:r>
            <a:r>
              <a:rPr sz="1334" spc="-67" dirty="0">
                <a:latin typeface="Verdana"/>
                <a:cs typeface="Verdana"/>
              </a:rPr>
              <a:t>l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76" dirty="0">
                <a:latin typeface="Verdana"/>
                <a:cs typeface="Verdana"/>
              </a:rPr>
              <a:t>su</a:t>
            </a:r>
            <a:r>
              <a:rPr sz="1334" spc="-55" dirty="0">
                <a:latin typeface="Verdana"/>
                <a:cs typeface="Verdana"/>
              </a:rPr>
              <a:t>t</a:t>
            </a:r>
            <a:r>
              <a:rPr sz="1334" spc="-97" dirty="0">
                <a:latin typeface="Verdana"/>
                <a:cs typeface="Verdana"/>
              </a:rPr>
              <a:t>ur</a:t>
            </a:r>
            <a:r>
              <a:rPr sz="1334" spc="-42" dirty="0">
                <a:latin typeface="Verdana"/>
                <a:cs typeface="Verdana"/>
              </a:rPr>
              <a:t>e</a:t>
            </a:r>
            <a:r>
              <a:rPr sz="1334" spc="-69" dirty="0">
                <a:latin typeface="Verdana"/>
                <a:cs typeface="Verdana"/>
              </a:rPr>
              <a:t>s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9" dirty="0">
                <a:latin typeface="Verdana"/>
                <a:cs typeface="Verdana"/>
              </a:rPr>
              <a:t>a</a:t>
            </a:r>
            <a:r>
              <a:rPr sz="1334" spc="-130" dirty="0">
                <a:latin typeface="Verdana"/>
                <a:cs typeface="Verdana"/>
              </a:rPr>
              <a:t>r</a:t>
            </a:r>
            <a:r>
              <a:rPr sz="1334" spc="-49" dirty="0">
                <a:latin typeface="Verdana"/>
                <a:cs typeface="Verdana"/>
              </a:rPr>
              <a:t>e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36" dirty="0">
                <a:latin typeface="Verdana"/>
                <a:cs typeface="Verdana"/>
              </a:rPr>
              <a:t>pl</a:t>
            </a:r>
            <a:r>
              <a:rPr sz="1334" spc="9" dirty="0">
                <a:latin typeface="Verdana"/>
                <a:cs typeface="Verdana"/>
              </a:rPr>
              <a:t>a</a:t>
            </a:r>
            <a:r>
              <a:rPr sz="1334" dirty="0">
                <a:latin typeface="Verdana"/>
                <a:cs typeface="Verdana"/>
              </a:rPr>
              <a:t>ced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55" dirty="0">
                <a:latin typeface="Verdana"/>
                <a:cs typeface="Verdana"/>
              </a:rPr>
              <a:t>f</a:t>
            </a:r>
            <a:r>
              <a:rPr sz="1334" spc="-97" dirty="0">
                <a:latin typeface="Verdana"/>
                <a:cs typeface="Verdana"/>
              </a:rPr>
              <a:t>r</a:t>
            </a:r>
            <a:r>
              <a:rPr sz="1334" spc="-45" dirty="0">
                <a:latin typeface="Verdana"/>
                <a:cs typeface="Verdana"/>
              </a:rPr>
              <a:t>om</a:t>
            </a:r>
            <a:endParaRPr sz="1334" dirty="0">
              <a:latin typeface="Verdana"/>
              <a:cs typeface="Verdana"/>
            </a:endParaRPr>
          </a:p>
          <a:p>
            <a:pPr marL="7701" marR="343477">
              <a:lnSpc>
                <a:spcPct val="259200"/>
              </a:lnSpc>
              <a:spcBef>
                <a:spcPts val="12"/>
              </a:spcBef>
            </a:pPr>
            <a:r>
              <a:rPr sz="1334" spc="-36" dirty="0">
                <a:latin typeface="Verdana"/>
                <a:cs typeface="Verdana"/>
              </a:rPr>
              <a:t>both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61" dirty="0">
                <a:latin typeface="Verdana"/>
                <a:cs typeface="Verdana"/>
              </a:rPr>
              <a:t>the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58" dirty="0">
                <a:latin typeface="Verdana"/>
                <a:cs typeface="Verdana"/>
              </a:rPr>
              <a:t>superior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9" dirty="0">
                <a:latin typeface="Verdana"/>
                <a:cs typeface="Verdana"/>
              </a:rPr>
              <a:t>a</a:t>
            </a:r>
            <a:r>
              <a:rPr sz="1334" spc="-33" dirty="0">
                <a:latin typeface="Verdana"/>
                <a:cs typeface="Verdana"/>
              </a:rPr>
              <a:t>nd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55" dirty="0">
                <a:latin typeface="Verdana"/>
                <a:cs typeface="Verdana"/>
              </a:rPr>
              <a:t>in</a:t>
            </a:r>
            <a:r>
              <a:rPr sz="1334" spc="-82" dirty="0">
                <a:latin typeface="Verdana"/>
                <a:cs typeface="Verdana"/>
              </a:rPr>
              <a:t>f</a:t>
            </a:r>
            <a:r>
              <a:rPr sz="1334" spc="-61" dirty="0">
                <a:latin typeface="Verdana"/>
                <a:cs typeface="Verdana"/>
              </a:rPr>
              <a:t>erior  di</a:t>
            </a:r>
            <a:r>
              <a:rPr sz="1334" spc="-88" dirty="0">
                <a:latin typeface="Verdana"/>
                <a:cs typeface="Verdana"/>
              </a:rPr>
              <a:t>r</a:t>
            </a:r>
            <a:r>
              <a:rPr sz="1334" spc="-39" dirty="0">
                <a:latin typeface="Verdana"/>
                <a:cs typeface="Verdana"/>
              </a:rPr>
              <a:t>ections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61" dirty="0">
                <a:latin typeface="Verdana"/>
                <a:cs typeface="Verdana"/>
              </a:rPr>
              <a:t>u</a:t>
            </a:r>
            <a:r>
              <a:rPr sz="1334" spc="-64" dirty="0">
                <a:latin typeface="Verdana"/>
                <a:cs typeface="Verdana"/>
              </a:rPr>
              <a:t>n</a:t>
            </a:r>
            <a:r>
              <a:rPr sz="1334" spc="-69" dirty="0">
                <a:latin typeface="Verdana"/>
                <a:cs typeface="Verdana"/>
              </a:rPr>
              <a:t>til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79" dirty="0">
                <a:latin typeface="Verdana"/>
                <a:cs typeface="Verdana"/>
              </a:rPr>
              <a:t>t</a:t>
            </a:r>
            <a:r>
              <a:rPr sz="1334" spc="-52" dirty="0">
                <a:latin typeface="Verdana"/>
                <a:cs typeface="Verdana"/>
              </a:rPr>
              <a:t>ension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64" dirty="0">
                <a:latin typeface="Verdana"/>
                <a:cs typeface="Verdana"/>
              </a:rPr>
              <a:t>p</a:t>
            </a:r>
            <a:r>
              <a:rPr sz="1334" spc="-76" dirty="0">
                <a:latin typeface="Verdana"/>
                <a:cs typeface="Verdana"/>
              </a:rPr>
              <a:t>r</a:t>
            </a:r>
            <a:r>
              <a:rPr sz="1334" spc="-58" dirty="0">
                <a:latin typeface="Verdana"/>
                <a:cs typeface="Verdana"/>
              </a:rPr>
              <a:t>e</a:t>
            </a:r>
            <a:r>
              <a:rPr sz="1334" spc="-112" dirty="0">
                <a:latin typeface="Verdana"/>
                <a:cs typeface="Verdana"/>
              </a:rPr>
              <a:t>v</a:t>
            </a:r>
            <a:r>
              <a:rPr sz="1334" spc="-52" dirty="0">
                <a:latin typeface="Verdana"/>
                <a:cs typeface="Verdana"/>
              </a:rPr>
              <a:t>e</a:t>
            </a:r>
            <a:r>
              <a:rPr sz="1334" spc="-58" dirty="0">
                <a:latin typeface="Verdana"/>
                <a:cs typeface="Verdana"/>
              </a:rPr>
              <a:t>n</a:t>
            </a:r>
            <a:r>
              <a:rPr sz="1334" spc="-67" dirty="0">
                <a:latin typeface="Verdana"/>
                <a:cs typeface="Verdana"/>
              </a:rPr>
              <a:t>t  </a:t>
            </a:r>
            <a:r>
              <a:rPr sz="1334" spc="-64" dirty="0">
                <a:latin typeface="Verdana"/>
                <a:cs typeface="Verdana"/>
              </a:rPr>
              <a:t>fu</a:t>
            </a:r>
            <a:r>
              <a:rPr sz="1334" spc="-52" dirty="0">
                <a:latin typeface="Verdana"/>
                <a:cs typeface="Verdana"/>
              </a:rPr>
              <a:t>r</a:t>
            </a:r>
            <a:r>
              <a:rPr sz="1334" spc="-69" dirty="0">
                <a:latin typeface="Verdana"/>
                <a:cs typeface="Verdana"/>
              </a:rPr>
              <a:t>ther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9" dirty="0">
                <a:latin typeface="Verdana"/>
                <a:cs typeface="Verdana"/>
              </a:rPr>
              <a:t>cl</a:t>
            </a:r>
            <a:r>
              <a:rPr sz="1334" spc="-15" dirty="0">
                <a:latin typeface="Verdana"/>
                <a:cs typeface="Verdana"/>
              </a:rPr>
              <a:t>o</a:t>
            </a:r>
            <a:r>
              <a:rPr sz="1334" spc="-85" dirty="0">
                <a:latin typeface="Verdana"/>
                <a:cs typeface="Verdana"/>
              </a:rPr>
              <a:t>su</a:t>
            </a:r>
            <a:r>
              <a:rPr sz="1334" spc="-94" dirty="0">
                <a:latin typeface="Verdana"/>
                <a:cs typeface="Verdana"/>
              </a:rPr>
              <a:t>r</a:t>
            </a:r>
            <a:r>
              <a:rPr sz="1334" spc="-167" dirty="0">
                <a:latin typeface="Verdana"/>
                <a:cs typeface="Verdana"/>
              </a:rPr>
              <a:t>e;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82" dirty="0">
                <a:latin typeface="Verdana"/>
                <a:cs typeface="Verdana"/>
              </a:rPr>
              <a:t>skin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69" dirty="0">
                <a:latin typeface="Verdana"/>
                <a:cs typeface="Verdana"/>
              </a:rPr>
              <a:t>is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9" dirty="0">
                <a:latin typeface="Verdana"/>
                <a:cs typeface="Verdana"/>
              </a:rPr>
              <a:t>cl</a:t>
            </a:r>
            <a:r>
              <a:rPr sz="1334" spc="-15" dirty="0">
                <a:latin typeface="Verdana"/>
                <a:cs typeface="Verdana"/>
              </a:rPr>
              <a:t>o</a:t>
            </a:r>
            <a:r>
              <a:rPr sz="1334" spc="-36" dirty="0">
                <a:latin typeface="Verdana"/>
                <a:cs typeface="Verdana"/>
              </a:rPr>
              <a:t>sed  </a:t>
            </a:r>
            <a:r>
              <a:rPr sz="1334" spc="-33" dirty="0">
                <a:latin typeface="Verdana"/>
                <a:cs typeface="Verdana"/>
              </a:rPr>
              <a:t>o</a:t>
            </a:r>
            <a:r>
              <a:rPr sz="1334" spc="-112" dirty="0">
                <a:latin typeface="Verdana"/>
                <a:cs typeface="Verdana"/>
              </a:rPr>
              <a:t>v</a:t>
            </a:r>
            <a:r>
              <a:rPr sz="1334" spc="-76" dirty="0">
                <a:latin typeface="Verdana"/>
                <a:cs typeface="Verdana"/>
              </a:rPr>
              <a:t>er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61" dirty="0">
                <a:latin typeface="Verdana"/>
                <a:cs typeface="Verdana"/>
              </a:rPr>
              <a:t>the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52" dirty="0">
                <a:latin typeface="Verdana"/>
                <a:cs typeface="Verdana"/>
              </a:rPr>
              <a:t>f</a:t>
            </a:r>
            <a:r>
              <a:rPr sz="1334" spc="9" dirty="0">
                <a:latin typeface="Verdana"/>
                <a:cs typeface="Verdana"/>
              </a:rPr>
              <a:t>a</a:t>
            </a:r>
            <a:r>
              <a:rPr sz="1334" spc="-27" dirty="0">
                <a:latin typeface="Verdana"/>
                <a:cs typeface="Verdana"/>
              </a:rPr>
              <a:t>sci</a:t>
            </a:r>
            <a:r>
              <a:rPr sz="1334" spc="9" dirty="0">
                <a:latin typeface="Verdana"/>
                <a:cs typeface="Verdana"/>
              </a:rPr>
              <a:t>a</a:t>
            </a:r>
            <a:r>
              <a:rPr sz="1334" spc="-67" dirty="0">
                <a:latin typeface="Verdana"/>
                <a:cs typeface="Verdana"/>
              </a:rPr>
              <a:t>l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9" dirty="0">
                <a:latin typeface="Verdana"/>
                <a:cs typeface="Verdana"/>
              </a:rPr>
              <a:t>cl</a:t>
            </a:r>
            <a:r>
              <a:rPr sz="1334" spc="-15" dirty="0">
                <a:latin typeface="Verdana"/>
                <a:cs typeface="Verdana"/>
              </a:rPr>
              <a:t>o</a:t>
            </a:r>
            <a:r>
              <a:rPr sz="1334" spc="-85" dirty="0">
                <a:latin typeface="Verdana"/>
                <a:cs typeface="Verdana"/>
              </a:rPr>
              <a:t>su</a:t>
            </a:r>
            <a:r>
              <a:rPr sz="1334" spc="-94" dirty="0">
                <a:latin typeface="Verdana"/>
                <a:cs typeface="Verdana"/>
              </a:rPr>
              <a:t>r</a:t>
            </a:r>
            <a:r>
              <a:rPr sz="1334" spc="-49" dirty="0">
                <a:latin typeface="Verdana"/>
                <a:cs typeface="Verdana"/>
              </a:rPr>
              <a:t>e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61" dirty="0">
                <a:latin typeface="Verdana"/>
                <a:cs typeface="Verdana"/>
              </a:rPr>
              <a:t>with</a:t>
            </a:r>
            <a:r>
              <a:rPr sz="1334" spc="-136" dirty="0">
                <a:latin typeface="Verdana"/>
                <a:cs typeface="Verdana"/>
              </a:rPr>
              <a:t> </a:t>
            </a:r>
            <a:r>
              <a:rPr sz="1334" spc="-76" dirty="0">
                <a:latin typeface="Verdana"/>
                <a:cs typeface="Verdana"/>
              </a:rPr>
              <a:t>skin  </a:t>
            </a:r>
            <a:r>
              <a:rPr sz="1334" spc="-64" dirty="0">
                <a:latin typeface="Verdana"/>
                <a:cs typeface="Verdana"/>
              </a:rPr>
              <a:t>staples.</a:t>
            </a:r>
            <a:endParaRPr sz="1334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3430" y="3560580"/>
            <a:ext cx="3310400" cy="188675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139393" marR="134772" indent="-385" algn="ctr">
              <a:lnSpc>
                <a:spcPct val="110400"/>
              </a:lnSpc>
              <a:spcBef>
                <a:spcPts val="61"/>
              </a:spcBef>
            </a:pPr>
            <a:r>
              <a:rPr sz="1850" spc="-39" dirty="0">
                <a:latin typeface="Lucida Sans Unicode"/>
                <a:cs typeface="Lucida Sans Unicode"/>
              </a:rPr>
              <a:t>6</a:t>
            </a:r>
            <a:r>
              <a:rPr sz="1850" spc="-455" dirty="0">
                <a:latin typeface="Lucida Sans Unicode"/>
                <a:cs typeface="Lucida Sans Unicode"/>
              </a:rPr>
              <a:t>-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dirty="0">
                <a:latin typeface="Lucida Sans Unicode"/>
                <a:cs typeface="Lucida Sans Unicode"/>
              </a:rPr>
              <a:t>White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-18" dirty="0">
                <a:latin typeface="Lucida Sans Unicode"/>
                <a:cs typeface="Lucida Sans Unicode"/>
              </a:rPr>
              <a:t>spong</a:t>
            </a:r>
            <a:r>
              <a:rPr sz="1850" spc="-6" dirty="0">
                <a:latin typeface="Lucida Sans Unicode"/>
                <a:cs typeface="Lucida Sans Unicode"/>
              </a:rPr>
              <a:t>e</a:t>
            </a:r>
            <a:r>
              <a:rPr sz="1850" spc="-58" dirty="0">
                <a:latin typeface="Lucida Sans Unicode"/>
                <a:cs typeface="Lucida Sans Unicode"/>
              </a:rPr>
              <a:t>s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-24" dirty="0">
                <a:latin typeface="Lucida Sans Unicode"/>
                <a:cs typeface="Lucida Sans Unicode"/>
              </a:rPr>
              <a:t>(</a:t>
            </a:r>
            <a:r>
              <a:rPr sz="1850" spc="-76" dirty="0">
                <a:latin typeface="Lucida Sans Unicode"/>
                <a:cs typeface="Lucida Sans Unicode"/>
              </a:rPr>
              <a:t>f</a:t>
            </a:r>
            <a:r>
              <a:rPr sz="1850" spc="6" dirty="0">
                <a:latin typeface="Lucida Sans Unicode"/>
                <a:cs typeface="Lucida Sans Unicode"/>
              </a:rPr>
              <a:t>e</a:t>
            </a:r>
            <a:r>
              <a:rPr sz="1850" spc="21" dirty="0">
                <a:latin typeface="Lucida Sans Unicode"/>
                <a:cs typeface="Lucida Sans Unicode"/>
              </a:rPr>
              <a:t>w</a:t>
            </a:r>
            <a:r>
              <a:rPr sz="1850" spc="-21" dirty="0">
                <a:latin typeface="Lucida Sans Unicode"/>
                <a:cs typeface="Lucida Sans Unicode"/>
              </a:rPr>
              <a:t>er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-45" dirty="0">
                <a:latin typeface="Lucida Sans Unicode"/>
                <a:cs typeface="Lucida Sans Unicode"/>
              </a:rPr>
              <a:t>in  </a:t>
            </a:r>
            <a:r>
              <a:rPr sz="1850" spc="-27" dirty="0">
                <a:latin typeface="Lucida Sans Unicode"/>
                <a:cs typeface="Lucida Sans Unicode"/>
              </a:rPr>
              <a:t>number)</a:t>
            </a:r>
            <a:r>
              <a:rPr sz="1850" spc="-112" dirty="0">
                <a:latin typeface="Lucida Sans Unicode"/>
                <a:cs typeface="Lucida Sans Unicode"/>
              </a:rPr>
              <a:t> </a:t>
            </a:r>
            <a:r>
              <a:rPr sz="1850" spc="-15" dirty="0">
                <a:latin typeface="Verdana"/>
                <a:cs typeface="Verdana"/>
              </a:rPr>
              <a:t>a</a:t>
            </a:r>
            <a:r>
              <a:rPr sz="1850" spc="-15" dirty="0">
                <a:latin typeface="Lucida Sans Unicode"/>
                <a:cs typeface="Lucida Sans Unicode"/>
              </a:rPr>
              <a:t>re</a:t>
            </a:r>
            <a:r>
              <a:rPr sz="1850" spc="-109" dirty="0">
                <a:latin typeface="Lucida Sans Unicode"/>
                <a:cs typeface="Lucida Sans Unicode"/>
              </a:rPr>
              <a:t> </a:t>
            </a:r>
            <a:r>
              <a:rPr sz="1850" spc="-9" dirty="0">
                <a:latin typeface="Verdana"/>
                <a:cs typeface="Verdana"/>
              </a:rPr>
              <a:t>a</a:t>
            </a:r>
            <a:r>
              <a:rPr sz="1850" spc="-9" dirty="0">
                <a:latin typeface="Lucida Sans Unicode"/>
                <a:cs typeface="Lucida Sans Unicode"/>
              </a:rPr>
              <a:t>g</a:t>
            </a:r>
            <a:r>
              <a:rPr sz="1850" spc="-9" dirty="0">
                <a:latin typeface="Verdana"/>
                <a:cs typeface="Verdana"/>
              </a:rPr>
              <a:t>a</a:t>
            </a:r>
            <a:r>
              <a:rPr sz="1850" spc="-9" dirty="0">
                <a:latin typeface="Lucida Sans Unicode"/>
                <a:cs typeface="Lucida Sans Unicode"/>
              </a:rPr>
              <a:t>in</a:t>
            </a:r>
            <a:r>
              <a:rPr sz="1850" spc="-109" dirty="0">
                <a:latin typeface="Lucida Sans Unicode"/>
                <a:cs typeface="Lucida Sans Unicode"/>
              </a:rPr>
              <a:t> </a:t>
            </a:r>
            <a:r>
              <a:rPr sz="1850" spc="-21" dirty="0">
                <a:latin typeface="Verdana"/>
                <a:cs typeface="Verdana"/>
              </a:rPr>
              <a:t>a</a:t>
            </a:r>
            <a:r>
              <a:rPr sz="1850" spc="-21" dirty="0">
                <a:latin typeface="Lucida Sans Unicode"/>
                <a:cs typeface="Lucida Sans Unicode"/>
              </a:rPr>
              <a:t>pplied, </a:t>
            </a:r>
            <a:r>
              <a:rPr sz="1850" spc="-576" dirty="0">
                <a:latin typeface="Lucida Sans Unicode"/>
                <a:cs typeface="Lucida Sans Unicode"/>
              </a:rPr>
              <a:t> </a:t>
            </a:r>
            <a:r>
              <a:rPr sz="1850" spc="-9" dirty="0">
                <a:latin typeface="Verdana"/>
                <a:cs typeface="Verdana"/>
              </a:rPr>
              <a:t>a</a:t>
            </a:r>
            <a:r>
              <a:rPr sz="1850" spc="-9" dirty="0">
                <a:latin typeface="Lucida Sans Unicode"/>
                <a:cs typeface="Lucida Sans Unicode"/>
              </a:rPr>
              <a:t>nd</a:t>
            </a:r>
            <a:endParaRPr sz="1850" dirty="0">
              <a:latin typeface="Lucida Sans Unicode"/>
              <a:cs typeface="Lucida Sans Unicode"/>
            </a:endParaRPr>
          </a:p>
          <a:p>
            <a:pPr marL="7316" marR="3081" algn="ctr">
              <a:lnSpc>
                <a:spcPct val="110400"/>
              </a:lnSpc>
            </a:pPr>
            <a:r>
              <a:rPr sz="1850" spc="-82" dirty="0">
                <a:latin typeface="Lucida Sans Unicode"/>
                <a:cs typeface="Lucida Sans Unicode"/>
              </a:rPr>
              <a:t>f</a:t>
            </a:r>
            <a:r>
              <a:rPr sz="1850" spc="24" dirty="0">
                <a:latin typeface="Verdana"/>
                <a:cs typeface="Verdana"/>
              </a:rPr>
              <a:t>a</a:t>
            </a:r>
            <a:r>
              <a:rPr sz="1850" spc="-6" dirty="0">
                <a:latin typeface="Lucida Sans Unicode"/>
                <a:cs typeface="Lucida Sans Unicode"/>
              </a:rPr>
              <a:t>sci</a:t>
            </a:r>
            <a:r>
              <a:rPr sz="1850" spc="24" dirty="0">
                <a:latin typeface="Verdana"/>
                <a:cs typeface="Verdana"/>
              </a:rPr>
              <a:t>a</a:t>
            </a:r>
            <a:r>
              <a:rPr sz="1850" spc="-64" dirty="0">
                <a:latin typeface="Lucida Sans Unicode"/>
                <a:cs typeface="Lucida Sans Unicode"/>
              </a:rPr>
              <a:t>l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-94" dirty="0">
                <a:latin typeface="Lucida Sans Unicode"/>
                <a:cs typeface="Lucida Sans Unicode"/>
              </a:rPr>
              <a:t>r</a:t>
            </a:r>
            <a:r>
              <a:rPr sz="1850" spc="-27" dirty="0">
                <a:latin typeface="Lucida Sans Unicode"/>
                <a:cs typeface="Lucida Sans Unicode"/>
              </a:rPr>
              <a:t>etention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-55" dirty="0">
                <a:latin typeface="Lucida Sans Unicode"/>
                <a:cs typeface="Lucida Sans Unicode"/>
              </a:rPr>
              <a:t>sutu</a:t>
            </a:r>
            <a:r>
              <a:rPr sz="1850" spc="-73" dirty="0">
                <a:latin typeface="Lucida Sans Unicode"/>
                <a:cs typeface="Lucida Sans Unicode"/>
              </a:rPr>
              <a:t>r</a:t>
            </a:r>
            <a:r>
              <a:rPr sz="1850" spc="27" dirty="0">
                <a:latin typeface="Lucida Sans Unicode"/>
                <a:cs typeface="Lucida Sans Unicode"/>
              </a:rPr>
              <a:t>e</a:t>
            </a:r>
            <a:r>
              <a:rPr sz="1850" spc="-58" dirty="0">
                <a:latin typeface="Lucida Sans Unicode"/>
                <a:cs typeface="Lucida Sans Unicode"/>
              </a:rPr>
              <a:t>s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24" dirty="0">
                <a:latin typeface="Verdana"/>
                <a:cs typeface="Verdana"/>
              </a:rPr>
              <a:t>a</a:t>
            </a:r>
            <a:r>
              <a:rPr sz="1850" spc="-94" dirty="0">
                <a:latin typeface="Lucida Sans Unicode"/>
                <a:cs typeface="Lucida Sans Unicode"/>
              </a:rPr>
              <a:t>r</a:t>
            </a:r>
            <a:r>
              <a:rPr sz="1850" spc="12" dirty="0">
                <a:latin typeface="Lucida Sans Unicode"/>
                <a:cs typeface="Lucida Sans Unicode"/>
              </a:rPr>
              <a:t>e  pl</a:t>
            </a:r>
            <a:r>
              <a:rPr sz="1850" spc="12" dirty="0">
                <a:latin typeface="Verdana"/>
                <a:cs typeface="Verdana"/>
              </a:rPr>
              <a:t>a</a:t>
            </a:r>
            <a:r>
              <a:rPr sz="1850" spc="12" dirty="0">
                <a:latin typeface="Lucida Sans Unicode"/>
                <a:cs typeface="Lucida Sans Unicode"/>
              </a:rPr>
              <a:t>ced</a:t>
            </a:r>
            <a:r>
              <a:rPr sz="1850" spc="-103" dirty="0">
                <a:latin typeface="Lucida Sans Unicode"/>
                <a:cs typeface="Lucida Sans Unicode"/>
              </a:rPr>
              <a:t> </a:t>
            </a:r>
            <a:r>
              <a:rPr sz="1850" spc="-24" dirty="0">
                <a:latin typeface="Lucida Sans Unicode"/>
                <a:cs typeface="Lucida Sans Unicode"/>
              </a:rPr>
              <a:t>with</a:t>
            </a:r>
            <a:r>
              <a:rPr sz="1850" spc="-100" dirty="0">
                <a:latin typeface="Lucida Sans Unicode"/>
                <a:cs typeface="Lucida Sans Unicode"/>
              </a:rPr>
              <a:t> </a:t>
            </a:r>
            <a:r>
              <a:rPr sz="1850" spc="-18" dirty="0">
                <a:latin typeface="Lucida Sans Unicode"/>
                <a:cs typeface="Lucida Sans Unicode"/>
              </a:rPr>
              <a:t>pl</a:t>
            </a:r>
            <a:r>
              <a:rPr sz="1850" spc="-18" dirty="0">
                <a:latin typeface="Verdana"/>
                <a:cs typeface="Verdana"/>
              </a:rPr>
              <a:t>a</a:t>
            </a:r>
            <a:r>
              <a:rPr sz="1850" spc="-18" dirty="0">
                <a:latin typeface="Lucida Sans Unicode"/>
                <a:cs typeface="Lucida Sans Unicode"/>
              </a:rPr>
              <a:t>nned</a:t>
            </a:r>
            <a:r>
              <a:rPr sz="1850" spc="-100" dirty="0">
                <a:latin typeface="Lucida Sans Unicode"/>
                <a:cs typeface="Lucida Sans Unicode"/>
              </a:rPr>
              <a:t> </a:t>
            </a:r>
            <a:r>
              <a:rPr sz="1850" spc="-45" dirty="0">
                <a:latin typeface="Lucida Sans Unicode"/>
                <a:cs typeface="Lucida Sans Unicode"/>
              </a:rPr>
              <a:t>return</a:t>
            </a:r>
            <a:r>
              <a:rPr sz="1850" spc="-100" dirty="0">
                <a:latin typeface="Lucida Sans Unicode"/>
                <a:cs typeface="Lucida Sans Unicode"/>
              </a:rPr>
              <a:t> </a:t>
            </a:r>
            <a:r>
              <a:rPr sz="1850" spc="-27" dirty="0">
                <a:latin typeface="Lucida Sans Unicode"/>
                <a:cs typeface="Lucida Sans Unicode"/>
              </a:rPr>
              <a:t>to </a:t>
            </a:r>
            <a:r>
              <a:rPr sz="1850" spc="-576" dirty="0">
                <a:latin typeface="Lucida Sans Unicode"/>
                <a:cs typeface="Lucida Sans Unicode"/>
              </a:rPr>
              <a:t> </a:t>
            </a:r>
            <a:r>
              <a:rPr sz="1850" spc="-21" dirty="0">
                <a:latin typeface="Lucida Sans Unicode"/>
                <a:cs typeface="Lucida Sans Unicode"/>
              </a:rPr>
              <a:t>the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27" dirty="0">
                <a:latin typeface="Lucida Sans Unicode"/>
                <a:cs typeface="Lucida Sans Unicode"/>
              </a:rPr>
              <a:t>OR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-55" dirty="0">
                <a:latin typeface="Lucida Sans Unicode"/>
                <a:cs typeface="Lucida Sans Unicode"/>
              </a:rPr>
              <a:t>in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-39" dirty="0">
                <a:latin typeface="Lucida Sans Unicode"/>
                <a:cs typeface="Lucida Sans Unicode"/>
              </a:rPr>
              <a:t>48</a:t>
            </a:r>
            <a:r>
              <a:rPr sz="1850" spc="-97" dirty="0">
                <a:latin typeface="Lucida Sans Unicode"/>
                <a:cs typeface="Lucida Sans Unicode"/>
              </a:rPr>
              <a:t> </a:t>
            </a:r>
            <a:r>
              <a:rPr sz="1850" spc="-49" dirty="0">
                <a:latin typeface="Lucida Sans Unicode"/>
                <a:cs typeface="Lucida Sans Unicode"/>
              </a:rPr>
              <a:t>hou</a:t>
            </a:r>
            <a:r>
              <a:rPr sz="1850" spc="-45" dirty="0">
                <a:latin typeface="Lucida Sans Unicode"/>
                <a:cs typeface="Lucida Sans Unicode"/>
              </a:rPr>
              <a:t>r</a:t>
            </a:r>
            <a:r>
              <a:rPr sz="1850" spc="-61" dirty="0">
                <a:latin typeface="Lucida Sans Unicode"/>
                <a:cs typeface="Lucida Sans Unicode"/>
              </a:rPr>
              <a:t>s.</a:t>
            </a:r>
            <a:endParaRPr sz="1850" dirty="0">
              <a:latin typeface="Lucida Sans Unicode"/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7" y="593322"/>
            <a:ext cx="3293706" cy="224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" b="4211"/>
          <a:stretch/>
        </p:blipFill>
        <p:spPr>
          <a:xfrm>
            <a:off x="7072603" y="705290"/>
            <a:ext cx="3321699" cy="224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43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>
            <a:extLst>
              <a:ext uri="{FF2B5EF4-FFF2-40B4-BE49-F238E27FC236}">
                <a16:creationId xmlns:a16="http://schemas.microsoft.com/office/drawing/2014/main" id="{14860C50-3ED0-65EB-5EC2-8D6205C401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66575" y="1788049"/>
            <a:ext cx="9917310" cy="29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332" y="462467"/>
            <a:ext cx="4720122" cy="564108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pc="176" dirty="0"/>
              <a:t>types</a:t>
            </a:r>
            <a:r>
              <a:rPr spc="-118" dirty="0"/>
              <a:t> </a:t>
            </a:r>
            <a:r>
              <a:rPr spc="158" dirty="0"/>
              <a:t>of</a:t>
            </a:r>
            <a:r>
              <a:rPr spc="-118" dirty="0"/>
              <a:t> </a:t>
            </a:r>
            <a:r>
              <a:rPr spc="127" dirty="0"/>
              <a:t>incisions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1749" y="1408706"/>
            <a:ext cx="10450652" cy="3995277"/>
          </a:xfrm>
          <a:prstGeom prst="rect">
            <a:avLst/>
          </a:prstGeom>
        </p:spPr>
        <p:txBody>
          <a:bodyPr vert="horz" wrap="square" lIns="0" tIns="19638" rIns="0" bIns="0" rtlCol="0">
            <a:spAutoFit/>
          </a:bodyPr>
          <a:lstStyle/>
          <a:p>
            <a:pPr marL="7701" marR="3081">
              <a:lnSpc>
                <a:spcPts val="3099"/>
              </a:lnSpc>
              <a:spcBef>
                <a:spcPts val="154"/>
              </a:spcBef>
            </a:pPr>
            <a:r>
              <a:rPr lang="en-US" sz="2608" spc="-6" dirty="0" smtClean="0">
                <a:latin typeface="Arial MT"/>
                <a:cs typeface="Arial MT"/>
              </a:rPr>
              <a:t>When</a:t>
            </a:r>
            <a:r>
              <a:rPr lang="en-US" sz="2608" spc="-3" dirty="0" smtClean="0">
                <a:latin typeface="Arial MT"/>
                <a:cs typeface="Arial MT"/>
              </a:rPr>
              <a:t> determining the best procedure for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surgical decompression, 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previous abdominal incisions (wounds)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are desirable. If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a patient has 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had a midline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21" dirty="0" smtClean="0">
                <a:latin typeface="Arial MT"/>
                <a:cs typeface="Arial MT"/>
              </a:rPr>
              <a:t>laparotomy,</a:t>
            </a:r>
            <a:r>
              <a:rPr lang="en-US" sz="2608" spc="-3" dirty="0" smtClean="0">
                <a:latin typeface="Arial MT"/>
                <a:cs typeface="Arial MT"/>
              </a:rPr>
              <a:t> using the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same incision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for decompression is </a:t>
            </a:r>
            <a:r>
              <a:rPr lang="en-US" sz="2608" spc="-716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clearly the best . </a:t>
            </a:r>
            <a:r>
              <a:rPr lang="en-US" sz="2608" spc="-6" dirty="0" smtClean="0">
                <a:latin typeface="Arial MT"/>
                <a:cs typeface="Arial MT"/>
              </a:rPr>
              <a:t>the </a:t>
            </a:r>
            <a:r>
              <a:rPr lang="en-US" sz="2608" spc="-3" dirty="0" smtClean="0">
                <a:latin typeface="Arial MT"/>
                <a:cs typeface="Arial MT"/>
              </a:rPr>
              <a:t>midline </a:t>
            </a:r>
            <a:r>
              <a:rPr lang="en-US" sz="2608" spc="-3" dirty="0" err="1" smtClean="0">
                <a:latin typeface="Arial MT"/>
                <a:cs typeface="Arial MT"/>
              </a:rPr>
              <a:t>laparostomy</a:t>
            </a:r>
            <a:r>
              <a:rPr lang="en-US" sz="2608" spc="-3" dirty="0" smtClean="0">
                <a:latin typeface="Arial MT"/>
                <a:cs typeface="Arial MT"/>
              </a:rPr>
              <a:t> is the most common type of 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surgical decompression . all layers (skin, fascia, and peritoneum) are 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separated</a:t>
            </a:r>
            <a:r>
              <a:rPr lang="en-US" sz="2608" spc="30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by</a:t>
            </a:r>
            <a:r>
              <a:rPr lang="en-US" sz="2608" spc="33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a</a:t>
            </a:r>
            <a:r>
              <a:rPr lang="en-US" sz="2608" spc="33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vertical</a:t>
            </a:r>
            <a:r>
              <a:rPr lang="en-US" sz="2608" spc="33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midline</a:t>
            </a:r>
            <a:r>
              <a:rPr lang="en-US" sz="2608" spc="33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incision</a:t>
            </a:r>
            <a:r>
              <a:rPr lang="en-US" sz="2608" spc="33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that</a:t>
            </a:r>
            <a:r>
              <a:rPr lang="en-US" sz="2608" spc="33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runs</a:t>
            </a:r>
            <a:r>
              <a:rPr lang="en-US" sz="2608" spc="33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from</a:t>
            </a:r>
            <a:r>
              <a:rPr lang="en-US" sz="2608" spc="33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the</a:t>
            </a:r>
            <a:r>
              <a:rPr lang="en-US" sz="2608" spc="33" dirty="0" smtClean="0">
                <a:latin typeface="Arial MT"/>
                <a:cs typeface="Arial MT"/>
              </a:rPr>
              <a:t> </a:t>
            </a:r>
            <a:r>
              <a:rPr lang="en-US" sz="2608" spc="-3" dirty="0" err="1" smtClean="0">
                <a:latin typeface="Arial MT"/>
                <a:cs typeface="Arial MT"/>
              </a:rPr>
              <a:t>xiphoideum</a:t>
            </a:r>
            <a:r>
              <a:rPr lang="en-US" sz="2608" spc="-3" dirty="0" smtClean="0">
                <a:latin typeface="Arial MT"/>
                <a:cs typeface="Arial MT"/>
              </a:rPr>
              <a:t> 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to the pubis, with a few </a:t>
            </a:r>
            <a:r>
              <a:rPr lang="en-US" sz="2608" spc="-3" dirty="0" err="1" smtClean="0">
                <a:latin typeface="Arial MT"/>
                <a:cs typeface="Arial MT"/>
              </a:rPr>
              <a:t>centimetres</a:t>
            </a:r>
            <a:r>
              <a:rPr lang="en-US" sz="2608" spc="-3" dirty="0" smtClean="0">
                <a:latin typeface="Arial MT"/>
                <a:cs typeface="Arial MT"/>
              </a:rPr>
              <a:t> of fascia left intact at both ends to 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ease later closure or </a:t>
            </a:r>
            <a:r>
              <a:rPr lang="en-US" sz="2608" spc="-24" dirty="0" smtClean="0">
                <a:latin typeface="Arial MT"/>
                <a:cs typeface="Arial MT"/>
              </a:rPr>
              <a:t>repair. </a:t>
            </a:r>
            <a:r>
              <a:rPr lang="en-US" sz="2608" spc="-3" dirty="0" smtClean="0">
                <a:latin typeface="Arial MT"/>
                <a:cs typeface="Arial MT"/>
              </a:rPr>
              <a:t>A full-thickness </a:t>
            </a:r>
            <a:r>
              <a:rPr lang="en-US" sz="2608" spc="-3" dirty="0" err="1" smtClean="0">
                <a:latin typeface="Arial MT"/>
                <a:cs typeface="Arial MT"/>
              </a:rPr>
              <a:t>laparostomy</a:t>
            </a:r>
            <a:r>
              <a:rPr lang="en-US" sz="2608" spc="-3" dirty="0" smtClean="0">
                <a:latin typeface="Arial MT"/>
                <a:cs typeface="Arial MT"/>
              </a:rPr>
              <a:t> can also be 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performed through a transverse bilaterally expanded incision a few </a:t>
            </a:r>
            <a:r>
              <a:rPr lang="en-US" sz="2608" dirty="0" smtClean="0">
                <a:latin typeface="Arial MT"/>
                <a:cs typeface="Arial MT"/>
              </a:rPr>
              <a:t> </a:t>
            </a:r>
            <a:r>
              <a:rPr lang="en-US" sz="2608" spc="-3" dirty="0" err="1" smtClean="0">
                <a:latin typeface="Arial MT"/>
                <a:cs typeface="Arial MT"/>
              </a:rPr>
              <a:t>centimetres</a:t>
            </a:r>
            <a:r>
              <a:rPr lang="en-US" sz="2608" spc="-6" dirty="0" smtClean="0">
                <a:latin typeface="Arial MT"/>
                <a:cs typeface="Arial MT"/>
              </a:rPr>
              <a:t> </a:t>
            </a:r>
            <a:r>
              <a:rPr lang="en-US" sz="2608" spc="-3" dirty="0" smtClean="0">
                <a:latin typeface="Arial MT"/>
                <a:cs typeface="Arial MT"/>
              </a:rPr>
              <a:t>below the costal margins .</a:t>
            </a:r>
            <a:endParaRPr lang="en-US" sz="2608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45204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9153" y="160335"/>
            <a:ext cx="5270103" cy="60230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332" y="462467"/>
            <a:ext cx="3656573" cy="564108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pc="297" dirty="0"/>
              <a:t>Es</a:t>
            </a:r>
            <a:r>
              <a:rPr spc="230" dirty="0"/>
              <a:t>c</a:t>
            </a:r>
            <a:r>
              <a:rPr spc="270" dirty="0"/>
              <a:t>ha</a:t>
            </a:r>
            <a:r>
              <a:rPr spc="-300" dirty="0"/>
              <a:t>r</a:t>
            </a:r>
            <a:r>
              <a:rPr spc="188" dirty="0"/>
              <a:t>o</a:t>
            </a:r>
            <a:r>
              <a:rPr spc="-154" dirty="0"/>
              <a:t>t</a:t>
            </a:r>
            <a:r>
              <a:rPr spc="212" dirty="0"/>
              <a:t>o</a:t>
            </a:r>
            <a:r>
              <a:rPr spc="397" dirty="0"/>
              <a:t>m</a:t>
            </a:r>
            <a:r>
              <a:rPr spc="276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50356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067" y="380071"/>
            <a:ext cx="5394980" cy="47746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589" y="338701"/>
            <a:ext cx="5488516" cy="48574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51987" y="5525830"/>
            <a:ext cx="4081684" cy="438163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2789" b="1" spc="-79" dirty="0">
                <a:latin typeface="Tahoma"/>
                <a:cs typeface="Tahoma"/>
              </a:rPr>
              <a:t>T</a:t>
            </a:r>
            <a:r>
              <a:rPr sz="2789" b="1" spc="-21" dirty="0">
                <a:latin typeface="Tahoma"/>
                <a:cs typeface="Tahoma"/>
              </a:rPr>
              <a:t>r</a:t>
            </a:r>
            <a:r>
              <a:rPr sz="2789" b="1" spc="-91" dirty="0">
                <a:latin typeface="Verdana"/>
                <a:cs typeface="Verdana"/>
              </a:rPr>
              <a:t>a</a:t>
            </a:r>
            <a:r>
              <a:rPr sz="2789" b="1" spc="-18" dirty="0">
                <a:latin typeface="Tahoma"/>
                <a:cs typeface="Tahoma"/>
              </a:rPr>
              <a:t>n</a:t>
            </a:r>
            <a:r>
              <a:rPr sz="2789" b="1" spc="-58" dirty="0">
                <a:latin typeface="Tahoma"/>
                <a:cs typeface="Tahoma"/>
              </a:rPr>
              <a:t>s</a:t>
            </a:r>
            <a:r>
              <a:rPr sz="2789" b="1" spc="-33" dirty="0">
                <a:latin typeface="Tahoma"/>
                <a:cs typeface="Tahoma"/>
              </a:rPr>
              <a:t>v</a:t>
            </a:r>
            <a:r>
              <a:rPr sz="2789" b="1" spc="3" dirty="0">
                <a:latin typeface="Tahoma"/>
                <a:cs typeface="Tahoma"/>
              </a:rPr>
              <a:t>er</a:t>
            </a:r>
            <a:r>
              <a:rPr sz="2789" b="1" spc="12" dirty="0">
                <a:latin typeface="Tahoma"/>
                <a:cs typeface="Tahoma"/>
              </a:rPr>
              <a:t>s</a:t>
            </a:r>
            <a:r>
              <a:rPr sz="2789" b="1" spc="15" dirty="0">
                <a:latin typeface="Tahoma"/>
                <a:cs typeface="Tahoma"/>
              </a:rPr>
              <a:t>e</a:t>
            </a:r>
            <a:r>
              <a:rPr sz="2789" b="1" spc="-267" dirty="0">
                <a:latin typeface="Tahoma"/>
                <a:cs typeface="Tahoma"/>
              </a:rPr>
              <a:t> </a:t>
            </a:r>
            <a:r>
              <a:rPr sz="2789" b="1" spc="-21" dirty="0">
                <a:latin typeface="Tahoma"/>
                <a:cs typeface="Tahoma"/>
              </a:rPr>
              <a:t>l</a:t>
            </a:r>
            <a:r>
              <a:rPr sz="2789" b="1" spc="-91" dirty="0">
                <a:latin typeface="Verdana"/>
                <a:cs typeface="Verdana"/>
              </a:rPr>
              <a:t>a</a:t>
            </a:r>
            <a:r>
              <a:rPr sz="2789" b="1" spc="42" dirty="0">
                <a:latin typeface="Tahoma"/>
                <a:cs typeface="Tahoma"/>
              </a:rPr>
              <a:t>p</a:t>
            </a:r>
            <a:r>
              <a:rPr sz="2789" b="1" spc="-91" dirty="0">
                <a:latin typeface="Verdana"/>
                <a:cs typeface="Verdana"/>
              </a:rPr>
              <a:t>a</a:t>
            </a:r>
            <a:r>
              <a:rPr sz="2789" b="1" spc="-27" dirty="0">
                <a:latin typeface="Tahoma"/>
                <a:cs typeface="Tahoma"/>
              </a:rPr>
              <a:t>r</a:t>
            </a:r>
            <a:r>
              <a:rPr sz="2789" b="1" spc="-18" dirty="0">
                <a:latin typeface="Tahoma"/>
                <a:cs typeface="Tahoma"/>
              </a:rPr>
              <a:t>oto</a:t>
            </a:r>
            <a:r>
              <a:rPr sz="2789" b="1" spc="-85" dirty="0">
                <a:latin typeface="Tahoma"/>
                <a:cs typeface="Tahoma"/>
              </a:rPr>
              <a:t>m</a:t>
            </a:r>
            <a:r>
              <a:rPr sz="2789" b="1" spc="42" dirty="0">
                <a:latin typeface="Tahoma"/>
                <a:cs typeface="Tahoma"/>
              </a:rPr>
              <a:t>y</a:t>
            </a:r>
            <a:endParaRPr sz="2789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3431" y="5537894"/>
            <a:ext cx="3201812" cy="40708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2577" b="1" spc="21" dirty="0">
                <a:latin typeface="Tahoma"/>
                <a:cs typeface="Tahoma"/>
              </a:rPr>
              <a:t>Midline</a:t>
            </a:r>
            <a:r>
              <a:rPr sz="2577" b="1" spc="-246" dirty="0">
                <a:latin typeface="Tahoma"/>
                <a:cs typeface="Tahoma"/>
              </a:rPr>
              <a:t> </a:t>
            </a:r>
            <a:r>
              <a:rPr sz="2577" b="1" spc="-15" dirty="0">
                <a:latin typeface="Tahoma"/>
                <a:cs typeface="Tahoma"/>
              </a:rPr>
              <a:t>l</a:t>
            </a:r>
            <a:r>
              <a:rPr sz="2577" b="1" spc="-76" dirty="0">
                <a:latin typeface="Verdana"/>
                <a:cs typeface="Verdana"/>
              </a:rPr>
              <a:t>a</a:t>
            </a:r>
            <a:r>
              <a:rPr sz="2577" b="1" spc="49" dirty="0">
                <a:latin typeface="Tahoma"/>
                <a:cs typeface="Tahoma"/>
              </a:rPr>
              <a:t>p</a:t>
            </a:r>
            <a:r>
              <a:rPr sz="2577" b="1" spc="-76" dirty="0">
                <a:latin typeface="Verdana"/>
                <a:cs typeface="Verdana"/>
              </a:rPr>
              <a:t>a</a:t>
            </a:r>
            <a:r>
              <a:rPr sz="2577" b="1" spc="-21" dirty="0">
                <a:latin typeface="Tahoma"/>
                <a:cs typeface="Tahoma"/>
              </a:rPr>
              <a:t>r</a:t>
            </a:r>
            <a:r>
              <a:rPr sz="2577" b="1" spc="-12" dirty="0">
                <a:latin typeface="Tahoma"/>
                <a:cs typeface="Tahoma"/>
              </a:rPr>
              <a:t>oto</a:t>
            </a:r>
            <a:r>
              <a:rPr sz="2577" b="1" spc="-67" dirty="0">
                <a:latin typeface="Tahoma"/>
                <a:cs typeface="Tahoma"/>
              </a:rPr>
              <a:t>m</a:t>
            </a:r>
            <a:r>
              <a:rPr sz="2577" b="1" spc="45" dirty="0">
                <a:latin typeface="Tahoma"/>
                <a:cs typeface="Tahoma"/>
              </a:rPr>
              <a:t>y</a:t>
            </a:r>
            <a:endParaRPr sz="2577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5716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332" y="462467"/>
            <a:ext cx="6910369" cy="564108"/>
          </a:xfrm>
          <a:prstGeom prst="rect">
            <a:avLst/>
          </a:prstGeom>
        </p:spPr>
        <p:txBody>
          <a:bodyPr vert="horz" wrap="square" lIns="0" tIns="1001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pc="100" dirty="0"/>
              <a:t>Burn</a:t>
            </a:r>
            <a:r>
              <a:rPr spc="-127" dirty="0"/>
              <a:t> </a:t>
            </a:r>
            <a:r>
              <a:rPr spc="55" dirty="0"/>
              <a:t>injury</a:t>
            </a:r>
            <a:r>
              <a:rPr spc="-124" dirty="0"/>
              <a:t> </a:t>
            </a:r>
            <a:r>
              <a:rPr spc="306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784" y="1563562"/>
            <a:ext cx="10739066" cy="412212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79556">
              <a:spcBef>
                <a:spcPts val="73"/>
              </a:spcBef>
            </a:pPr>
            <a:r>
              <a:rPr sz="2486" b="1" spc="6" dirty="0">
                <a:latin typeface="Tahoma"/>
                <a:cs typeface="Tahoma"/>
              </a:rPr>
              <a:t>M</a:t>
            </a:r>
            <a:r>
              <a:rPr sz="2486" b="1" spc="6" dirty="0">
                <a:latin typeface="Verdana"/>
                <a:cs typeface="Verdana"/>
              </a:rPr>
              <a:t>a</a:t>
            </a:r>
            <a:r>
              <a:rPr sz="2486" b="1" spc="6" dirty="0">
                <a:latin typeface="Tahoma"/>
                <a:cs typeface="Tahoma"/>
              </a:rPr>
              <a:t>ssive</a:t>
            </a:r>
            <a:r>
              <a:rPr sz="2486" b="1" spc="-236" dirty="0">
                <a:latin typeface="Tahoma"/>
                <a:cs typeface="Tahoma"/>
              </a:rPr>
              <a:t> </a:t>
            </a:r>
            <a:r>
              <a:rPr sz="2486" b="1" spc="-9" dirty="0">
                <a:latin typeface="Tahoma"/>
                <a:cs typeface="Tahoma"/>
              </a:rPr>
              <a:t>resuscit</a:t>
            </a:r>
            <a:r>
              <a:rPr sz="2486" b="1" spc="-9" dirty="0">
                <a:latin typeface="Verdana"/>
                <a:cs typeface="Verdana"/>
              </a:rPr>
              <a:t>a</a:t>
            </a:r>
            <a:r>
              <a:rPr sz="2486" b="1" spc="-9" dirty="0">
                <a:latin typeface="Tahoma"/>
                <a:cs typeface="Tahoma"/>
              </a:rPr>
              <a:t>tion</a:t>
            </a:r>
            <a:r>
              <a:rPr sz="2486" b="1" spc="-236" dirty="0">
                <a:latin typeface="Tahoma"/>
                <a:cs typeface="Tahoma"/>
              </a:rPr>
              <a:t> </a:t>
            </a:r>
            <a:r>
              <a:rPr sz="2486" b="1" spc="15" dirty="0">
                <a:latin typeface="Tahoma"/>
                <a:cs typeface="Tahoma"/>
              </a:rPr>
              <a:t>of</a:t>
            </a:r>
            <a:r>
              <a:rPr sz="2486" b="1" spc="-236" dirty="0">
                <a:latin typeface="Tahoma"/>
                <a:cs typeface="Tahoma"/>
              </a:rPr>
              <a:t> </a:t>
            </a:r>
            <a:r>
              <a:rPr sz="2486" b="1" spc="3" dirty="0">
                <a:latin typeface="Tahoma"/>
                <a:cs typeface="Tahoma"/>
              </a:rPr>
              <a:t>burned</a:t>
            </a:r>
            <a:r>
              <a:rPr sz="2486" b="1" spc="-233" dirty="0">
                <a:latin typeface="Tahoma"/>
                <a:cs typeface="Tahoma"/>
              </a:rPr>
              <a:t> </a:t>
            </a:r>
            <a:r>
              <a:rPr sz="2486" b="1" spc="-21" dirty="0">
                <a:latin typeface="Tahoma"/>
                <a:cs typeface="Tahoma"/>
              </a:rPr>
              <a:t>p</a:t>
            </a:r>
            <a:r>
              <a:rPr sz="2486" b="1" spc="-21" dirty="0">
                <a:latin typeface="Verdana"/>
                <a:cs typeface="Verdana"/>
              </a:rPr>
              <a:t>a</a:t>
            </a:r>
            <a:r>
              <a:rPr sz="2486" b="1" spc="-21" dirty="0">
                <a:latin typeface="Tahoma"/>
                <a:cs typeface="Tahoma"/>
              </a:rPr>
              <a:t>tients</a:t>
            </a:r>
            <a:r>
              <a:rPr sz="2486" b="1" spc="-236" dirty="0">
                <a:latin typeface="Tahoma"/>
                <a:cs typeface="Tahoma"/>
              </a:rPr>
              <a:t> </a:t>
            </a:r>
            <a:r>
              <a:rPr sz="2486" b="1" spc="-27" dirty="0">
                <a:latin typeface="Tahoma"/>
                <a:cs typeface="Tahoma"/>
              </a:rPr>
              <a:t>m</a:t>
            </a:r>
            <a:r>
              <a:rPr sz="2486" b="1" spc="-27" dirty="0">
                <a:latin typeface="Verdana"/>
                <a:cs typeface="Verdana"/>
              </a:rPr>
              <a:t>a</a:t>
            </a:r>
            <a:r>
              <a:rPr sz="2486" b="1" spc="-27" dirty="0">
                <a:latin typeface="Tahoma"/>
                <a:cs typeface="Tahoma"/>
              </a:rPr>
              <a:t>y</a:t>
            </a:r>
            <a:r>
              <a:rPr sz="2486" b="1" spc="-236" dirty="0">
                <a:latin typeface="Tahoma"/>
                <a:cs typeface="Tahoma"/>
              </a:rPr>
              <a:t> </a:t>
            </a:r>
            <a:r>
              <a:rPr sz="2486" b="1" spc="-9" dirty="0">
                <a:latin typeface="Tahoma"/>
                <a:cs typeface="Tahoma"/>
              </a:rPr>
              <a:t>le</a:t>
            </a:r>
            <a:r>
              <a:rPr sz="2486" b="1" spc="-9" dirty="0">
                <a:latin typeface="Verdana"/>
                <a:cs typeface="Verdana"/>
              </a:rPr>
              <a:t>a</a:t>
            </a:r>
            <a:r>
              <a:rPr sz="2486" b="1" spc="-9" dirty="0">
                <a:latin typeface="Tahoma"/>
                <a:cs typeface="Tahoma"/>
              </a:rPr>
              <a:t>d</a:t>
            </a:r>
            <a:r>
              <a:rPr sz="2486" b="1" spc="-233" dirty="0">
                <a:latin typeface="Tahoma"/>
                <a:cs typeface="Tahoma"/>
              </a:rPr>
              <a:t> </a:t>
            </a:r>
            <a:r>
              <a:rPr sz="2486" b="1" spc="-21" dirty="0">
                <a:latin typeface="Tahoma"/>
                <a:cs typeface="Tahoma"/>
              </a:rPr>
              <a:t>to</a:t>
            </a:r>
            <a:r>
              <a:rPr sz="2486" b="1" spc="-236" dirty="0">
                <a:latin typeface="Tahoma"/>
                <a:cs typeface="Tahoma"/>
              </a:rPr>
              <a:t> </a:t>
            </a:r>
            <a:r>
              <a:rPr sz="2486" b="1" spc="-55" dirty="0">
                <a:latin typeface="Verdana"/>
                <a:cs typeface="Verdana"/>
              </a:rPr>
              <a:t>a</a:t>
            </a:r>
            <a:r>
              <a:rPr sz="2486" b="1" spc="-55" dirty="0">
                <a:latin typeface="Tahoma"/>
                <a:cs typeface="Tahoma"/>
              </a:rPr>
              <a:t>n</a:t>
            </a:r>
            <a:r>
              <a:rPr sz="2486" b="1" spc="-236" dirty="0">
                <a:latin typeface="Tahoma"/>
                <a:cs typeface="Tahoma"/>
              </a:rPr>
              <a:t> </a:t>
            </a:r>
            <a:r>
              <a:rPr sz="2486" b="1" spc="-18" dirty="0">
                <a:latin typeface="Verdana"/>
                <a:cs typeface="Verdana"/>
              </a:rPr>
              <a:t>a</a:t>
            </a:r>
            <a:r>
              <a:rPr sz="2486" b="1" spc="-18" dirty="0">
                <a:latin typeface="Tahoma"/>
                <a:cs typeface="Tahoma"/>
              </a:rPr>
              <a:t>bdomin</a:t>
            </a:r>
            <a:r>
              <a:rPr sz="2486" b="1" spc="-18" dirty="0">
                <a:latin typeface="Verdana"/>
                <a:cs typeface="Verdana"/>
              </a:rPr>
              <a:t>a</a:t>
            </a:r>
            <a:r>
              <a:rPr sz="2486" b="1" spc="-18" dirty="0">
                <a:latin typeface="Tahoma"/>
                <a:cs typeface="Tahoma"/>
              </a:rPr>
              <a:t>l</a:t>
            </a:r>
            <a:endParaRPr sz="2486" dirty="0">
              <a:latin typeface="Tahoma"/>
              <a:cs typeface="Tahoma"/>
            </a:endParaRPr>
          </a:p>
          <a:p>
            <a:pPr marL="216791">
              <a:spcBef>
                <a:spcPts val="2717"/>
              </a:spcBef>
            </a:pPr>
            <a:r>
              <a:rPr sz="2486" b="1" spc="39" dirty="0">
                <a:latin typeface="Tahoma"/>
                <a:cs typeface="Tahoma"/>
              </a:rPr>
              <a:t>comp</a:t>
            </a:r>
            <a:r>
              <a:rPr sz="2486" b="1" spc="-79" dirty="0">
                <a:latin typeface="Verdana"/>
                <a:cs typeface="Verdana"/>
              </a:rPr>
              <a:t>a</a:t>
            </a:r>
            <a:r>
              <a:rPr sz="2486" b="1" spc="9" dirty="0">
                <a:latin typeface="Tahoma"/>
                <a:cs typeface="Tahoma"/>
              </a:rPr>
              <a:t>r</a:t>
            </a:r>
            <a:r>
              <a:rPr sz="2486" b="1" spc="-36" dirty="0">
                <a:latin typeface="Tahoma"/>
                <a:cs typeface="Tahoma"/>
              </a:rPr>
              <a:t>tment</a:t>
            </a:r>
            <a:r>
              <a:rPr sz="2486" b="1" spc="-236" dirty="0">
                <a:latin typeface="Tahoma"/>
                <a:cs typeface="Tahoma"/>
              </a:rPr>
              <a:t> </a:t>
            </a:r>
            <a:r>
              <a:rPr sz="2486" b="1" spc="-39" dirty="0">
                <a:latin typeface="Tahoma"/>
                <a:cs typeface="Tahoma"/>
              </a:rPr>
              <a:t>s</a:t>
            </a:r>
            <a:r>
              <a:rPr sz="2486" b="1" spc="9" dirty="0">
                <a:latin typeface="Tahoma"/>
                <a:cs typeface="Tahoma"/>
              </a:rPr>
              <a:t>ynd</a:t>
            </a:r>
            <a:r>
              <a:rPr sz="2486" b="1" spc="-9" dirty="0">
                <a:latin typeface="Tahoma"/>
                <a:cs typeface="Tahoma"/>
              </a:rPr>
              <a:t>r</a:t>
            </a:r>
            <a:r>
              <a:rPr sz="2486" b="1" spc="-3" dirty="0">
                <a:latin typeface="Tahoma"/>
                <a:cs typeface="Tahoma"/>
              </a:rPr>
              <a:t>om</a:t>
            </a:r>
            <a:r>
              <a:rPr sz="2486" b="1" spc="-18" dirty="0">
                <a:latin typeface="Tahoma"/>
                <a:cs typeface="Tahoma"/>
              </a:rPr>
              <a:t>e</a:t>
            </a:r>
            <a:r>
              <a:rPr sz="2486" b="1" spc="-30" dirty="0">
                <a:latin typeface="Tahoma"/>
                <a:cs typeface="Tahoma"/>
              </a:rPr>
              <a:t>.</a:t>
            </a:r>
            <a:endParaRPr sz="2486" dirty="0">
              <a:latin typeface="Tahoma"/>
              <a:cs typeface="Tahoma"/>
            </a:endParaRPr>
          </a:p>
          <a:p>
            <a:pPr marL="7701" marR="1155577" indent="75473">
              <a:lnSpc>
                <a:spcPct val="109900"/>
              </a:lnSpc>
              <a:spcBef>
                <a:spcPts val="1868"/>
              </a:spcBef>
            </a:pPr>
            <a:r>
              <a:rPr lang="en-US" sz="2729" spc="121" dirty="0" smtClean="0">
                <a:latin typeface="Cambria"/>
                <a:cs typeface="Cambria"/>
              </a:rPr>
              <a:t>Adjunctive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143" dirty="0" smtClean="0">
                <a:latin typeface="Cambria"/>
                <a:cs typeface="Cambria"/>
              </a:rPr>
              <a:t>measures</a:t>
            </a:r>
            <a:r>
              <a:rPr lang="en-US" sz="2729" spc="-3" dirty="0" smtClean="0">
                <a:latin typeface="Cambria"/>
                <a:cs typeface="Cambria"/>
              </a:rPr>
              <a:t> </a:t>
            </a:r>
            <a:r>
              <a:rPr lang="en-US" sz="2729" spc="139" dirty="0" smtClean="0">
                <a:latin typeface="Cambria"/>
                <a:cs typeface="Cambria"/>
              </a:rPr>
              <a:t>should</a:t>
            </a:r>
            <a:r>
              <a:rPr lang="en-US" sz="2729" spc="-3" dirty="0" smtClean="0">
                <a:latin typeface="Cambria"/>
                <a:cs typeface="Cambria"/>
              </a:rPr>
              <a:t> </a:t>
            </a:r>
            <a:r>
              <a:rPr lang="en-US" sz="2729" spc="206" dirty="0" smtClean="0">
                <a:latin typeface="Cambria"/>
                <a:cs typeface="Cambria"/>
              </a:rPr>
              <a:t>be</a:t>
            </a:r>
            <a:r>
              <a:rPr lang="en-US" sz="2729" spc="-3" dirty="0" smtClean="0">
                <a:latin typeface="Cambria"/>
                <a:cs typeface="Cambria"/>
              </a:rPr>
              <a:t> </a:t>
            </a:r>
            <a:r>
              <a:rPr lang="en-US" sz="2729" spc="45" dirty="0" smtClean="0">
                <a:latin typeface="Cambria"/>
                <a:cs typeface="Cambria"/>
              </a:rPr>
              <a:t>initiated</a:t>
            </a:r>
            <a:r>
              <a:rPr lang="en-US" sz="2729" spc="-3" dirty="0" smtClean="0">
                <a:latin typeface="Cambria"/>
                <a:cs typeface="Cambria"/>
              </a:rPr>
              <a:t> </a:t>
            </a:r>
            <a:r>
              <a:rPr lang="en-US" sz="2729" spc="100" dirty="0" smtClean="0">
                <a:latin typeface="Cambria"/>
                <a:cs typeface="Cambria"/>
              </a:rPr>
              <a:t>before</a:t>
            </a:r>
            <a:r>
              <a:rPr lang="en-US" sz="2729" spc="-3" dirty="0" smtClean="0">
                <a:latin typeface="Cambria"/>
                <a:cs typeface="Cambria"/>
              </a:rPr>
              <a:t> </a:t>
            </a:r>
            <a:r>
              <a:rPr lang="en-US" sz="2729" spc="82" dirty="0" smtClean="0">
                <a:latin typeface="Cambria"/>
                <a:cs typeface="Cambria"/>
              </a:rPr>
              <a:t>resorting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49" dirty="0" smtClean="0">
                <a:latin typeface="Cambria"/>
                <a:cs typeface="Cambria"/>
              </a:rPr>
              <a:t>to </a:t>
            </a:r>
            <a:r>
              <a:rPr lang="en-US" sz="2729" spc="-591" dirty="0" smtClean="0">
                <a:latin typeface="Cambria"/>
                <a:cs typeface="Cambria"/>
              </a:rPr>
              <a:t> </a:t>
            </a:r>
            <a:r>
              <a:rPr lang="en-US" sz="2729" spc="139" dirty="0" err="1" smtClean="0">
                <a:latin typeface="Cambria"/>
                <a:cs typeface="Cambria"/>
              </a:rPr>
              <a:t>decompressive</a:t>
            </a:r>
            <a:r>
              <a:rPr lang="en-US" sz="2729" spc="-9" dirty="0" smtClean="0">
                <a:latin typeface="Cambria"/>
                <a:cs typeface="Cambria"/>
              </a:rPr>
              <a:t> </a:t>
            </a:r>
            <a:r>
              <a:rPr lang="en-US" sz="2729" spc="67" dirty="0" smtClean="0">
                <a:latin typeface="Cambria"/>
                <a:cs typeface="Cambria"/>
              </a:rPr>
              <a:t>laparotomy,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194" dirty="0" smtClean="0">
                <a:latin typeface="Cambria"/>
                <a:cs typeface="Cambria"/>
              </a:rPr>
              <a:t>and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133" dirty="0" smtClean="0">
                <a:latin typeface="Cambria"/>
                <a:cs typeface="Cambria"/>
              </a:rPr>
              <a:t>these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97" dirty="0" smtClean="0">
                <a:latin typeface="Cambria"/>
                <a:cs typeface="Cambria"/>
              </a:rPr>
              <a:t>include;</a:t>
            </a:r>
            <a:endParaRPr lang="en-US" sz="2729" dirty="0" smtClean="0">
              <a:latin typeface="Cambria"/>
              <a:cs typeface="Cambria"/>
            </a:endParaRPr>
          </a:p>
          <a:p>
            <a:pPr marL="7701">
              <a:spcBef>
                <a:spcPts val="324"/>
              </a:spcBef>
            </a:pPr>
            <a:r>
              <a:rPr lang="en-US" sz="2729" spc="118" dirty="0" smtClean="0">
                <a:latin typeface="Cambria"/>
                <a:cs typeface="Cambria"/>
              </a:rPr>
              <a:t>-Minimizing</a:t>
            </a:r>
            <a:r>
              <a:rPr lang="en-US" sz="2729" spc="-18" dirty="0" smtClean="0">
                <a:latin typeface="Cambria"/>
                <a:cs typeface="Cambria"/>
              </a:rPr>
              <a:t> </a:t>
            </a:r>
            <a:r>
              <a:rPr lang="en-US" sz="2729" spc="143" dirty="0" smtClean="0">
                <a:latin typeface="Cambria"/>
                <a:cs typeface="Cambria"/>
              </a:rPr>
              <a:t>given</a:t>
            </a:r>
            <a:r>
              <a:rPr lang="en-US" sz="2729" spc="-15" dirty="0" smtClean="0">
                <a:latin typeface="Cambria"/>
                <a:cs typeface="Cambria"/>
              </a:rPr>
              <a:t> </a:t>
            </a:r>
            <a:r>
              <a:rPr lang="en-US" sz="2729" spc="49" dirty="0" smtClean="0">
                <a:latin typeface="Cambria"/>
                <a:cs typeface="Cambria"/>
              </a:rPr>
              <a:t>ﬂuid</a:t>
            </a:r>
            <a:endParaRPr lang="en-US" sz="2729" dirty="0" smtClean="0">
              <a:latin typeface="Cambria"/>
              <a:cs typeface="Cambria"/>
            </a:endParaRPr>
          </a:p>
          <a:p>
            <a:pPr marL="7701">
              <a:spcBef>
                <a:spcPts val="324"/>
              </a:spcBef>
            </a:pPr>
            <a:r>
              <a:rPr lang="en-US" sz="2729" spc="115" dirty="0" smtClean="0">
                <a:latin typeface="Cambria"/>
                <a:cs typeface="Cambria"/>
              </a:rPr>
              <a:t>-Performing</a:t>
            </a:r>
            <a:r>
              <a:rPr lang="en-US" sz="2729" spc="-15" dirty="0" smtClean="0">
                <a:latin typeface="Cambria"/>
                <a:cs typeface="Cambria"/>
              </a:rPr>
              <a:t> </a:t>
            </a:r>
            <a:r>
              <a:rPr lang="en-US" sz="2729" spc="49" dirty="0" smtClean="0">
                <a:latin typeface="Cambria"/>
                <a:cs typeface="Cambria"/>
              </a:rPr>
              <a:t>torso</a:t>
            </a:r>
            <a:r>
              <a:rPr lang="en-US" sz="2729" spc="-12" dirty="0" smtClean="0">
                <a:latin typeface="Cambria"/>
                <a:cs typeface="Cambria"/>
              </a:rPr>
              <a:t> </a:t>
            </a:r>
            <a:r>
              <a:rPr lang="en-US" sz="2729" spc="127" dirty="0" err="1" smtClean="0">
                <a:latin typeface="Cambria"/>
                <a:cs typeface="Cambria"/>
              </a:rPr>
              <a:t>escharotomies</a:t>
            </a:r>
            <a:endParaRPr lang="en-US" sz="2729" dirty="0" smtClean="0">
              <a:latin typeface="Cambria"/>
              <a:cs typeface="Cambria"/>
            </a:endParaRPr>
          </a:p>
          <a:p>
            <a:pPr marL="7701">
              <a:spcBef>
                <a:spcPts val="324"/>
              </a:spcBef>
            </a:pPr>
            <a:r>
              <a:rPr lang="en-US" sz="2729" spc="139" dirty="0" smtClean="0">
                <a:latin typeface="Cambria"/>
                <a:cs typeface="Cambria"/>
              </a:rPr>
              <a:t>-Decreasing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49" dirty="0" smtClean="0">
                <a:latin typeface="Cambria"/>
                <a:cs typeface="Cambria"/>
              </a:rPr>
              <a:t>tidal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146" dirty="0" smtClean="0">
                <a:latin typeface="Cambria"/>
                <a:cs typeface="Cambria"/>
              </a:rPr>
              <a:t>volumes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36" dirty="0" smtClean="0">
                <a:latin typeface="Cambria"/>
                <a:cs typeface="Cambria"/>
              </a:rPr>
              <a:t>(low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69" dirty="0" smtClean="0">
                <a:latin typeface="Cambria"/>
                <a:cs typeface="Cambria"/>
              </a:rPr>
              <a:t>tidal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149" dirty="0" smtClean="0">
                <a:latin typeface="Cambria"/>
                <a:cs typeface="Cambria"/>
              </a:rPr>
              <a:t>volume</a:t>
            </a:r>
            <a:r>
              <a:rPr lang="en-US" sz="2729" spc="-6" dirty="0" smtClean="0">
                <a:latin typeface="Cambria"/>
                <a:cs typeface="Cambria"/>
              </a:rPr>
              <a:t> </a:t>
            </a:r>
            <a:r>
              <a:rPr lang="en-US" sz="2729" spc="39" dirty="0" smtClean="0">
                <a:latin typeface="Cambria"/>
                <a:cs typeface="Cambria"/>
              </a:rPr>
              <a:t>ventilation)</a:t>
            </a:r>
            <a:endParaRPr lang="en-US" sz="2729" dirty="0" smtClean="0">
              <a:latin typeface="Cambria"/>
              <a:cs typeface="Cambria"/>
            </a:endParaRPr>
          </a:p>
          <a:p>
            <a:pPr marL="7701">
              <a:spcBef>
                <a:spcPts val="327"/>
              </a:spcBef>
            </a:pPr>
            <a:r>
              <a:rPr lang="en-US" sz="2729" spc="158" dirty="0" smtClean="0">
                <a:latin typeface="Cambria"/>
                <a:cs typeface="Cambria"/>
              </a:rPr>
              <a:t>-Chemical</a:t>
            </a:r>
            <a:r>
              <a:rPr lang="en-US" sz="2729" spc="-12" dirty="0" smtClean="0">
                <a:latin typeface="Cambria"/>
                <a:cs typeface="Cambria"/>
              </a:rPr>
              <a:t> </a:t>
            </a:r>
            <a:r>
              <a:rPr lang="en-US" sz="2729" spc="67" dirty="0" smtClean="0">
                <a:latin typeface="Cambria"/>
                <a:cs typeface="Cambria"/>
              </a:rPr>
              <a:t>paralysis</a:t>
            </a:r>
            <a:r>
              <a:rPr lang="en-US" sz="2729" spc="-9" dirty="0" smtClean="0">
                <a:latin typeface="Cambria"/>
                <a:cs typeface="Cambria"/>
              </a:rPr>
              <a:t> </a:t>
            </a:r>
            <a:r>
              <a:rPr lang="en-US" sz="2729" spc="103" dirty="0" smtClean="0">
                <a:latin typeface="Cambria"/>
                <a:cs typeface="Cambria"/>
              </a:rPr>
              <a:t>(neuro-muscular</a:t>
            </a:r>
            <a:r>
              <a:rPr lang="en-US" sz="2729" spc="-12" dirty="0" smtClean="0">
                <a:latin typeface="Cambria"/>
                <a:cs typeface="Cambria"/>
              </a:rPr>
              <a:t> </a:t>
            </a:r>
            <a:r>
              <a:rPr lang="en-US" sz="2729" spc="152" dirty="0" smtClean="0">
                <a:latin typeface="Cambria"/>
                <a:cs typeface="Cambria"/>
              </a:rPr>
              <a:t>blockade</a:t>
            </a:r>
            <a:endParaRPr lang="en-US" sz="2729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89412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75" y="2628292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Thank you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2149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91" y="1145849"/>
            <a:ext cx="7760402" cy="49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4B085-129E-BCF8-CF7E-FE19A1D6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  <a:endParaRPr lang="ar-JO" dirty="0"/>
          </a:p>
        </p:txBody>
      </p:sp>
      <p:sp>
        <p:nvSpPr>
          <p:cNvPr id="5" name="TextBox 4"/>
          <p:cNvSpPr txBox="1"/>
          <p:nvPr/>
        </p:nvSpPr>
        <p:spPr>
          <a:xfrm>
            <a:off x="1081726" y="2018751"/>
            <a:ext cx="9776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• </a:t>
            </a:r>
            <a:r>
              <a:rPr lang="en-US" sz="2800" dirty="0" smtClean="0"/>
              <a:t>Historically, the prevalence of </a:t>
            </a:r>
            <a:r>
              <a:rPr lang="en-US" sz="2800" dirty="0" err="1" smtClean="0"/>
              <a:t>acs</a:t>
            </a:r>
            <a:r>
              <a:rPr lang="en-US" sz="2800" dirty="0" smtClean="0"/>
              <a:t> was most frequently studied in the context of trauma, where it has been shown to occur in 1% of all general trauma admissions, and 5% to 15% of trauma </a:t>
            </a:r>
            <a:r>
              <a:rPr lang="en-US" sz="2800" dirty="0" err="1" smtClean="0"/>
              <a:t>icu</a:t>
            </a:r>
            <a:r>
              <a:rPr lang="en-US" sz="2800" dirty="0" smtClean="0"/>
              <a:t> admissions. </a:t>
            </a:r>
          </a:p>
          <a:p>
            <a:r>
              <a:rPr lang="en-US" sz="2800" dirty="0" smtClean="0"/>
              <a:t>• Currently, in patients with known risk factors, intra-abdominal hypertension  can be found in approximately 25% of </a:t>
            </a:r>
            <a:r>
              <a:rPr lang="en-US" sz="2800" dirty="0" err="1" smtClean="0"/>
              <a:t>icu</a:t>
            </a:r>
            <a:r>
              <a:rPr lang="en-US" sz="2800" dirty="0" smtClean="0"/>
              <a:t> admissions with almost 3% having  </a:t>
            </a:r>
            <a:r>
              <a:rPr lang="en-US" sz="2800" dirty="0" err="1" smtClean="0"/>
              <a:t>acs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• Mortality rate is high, ranging from 25% to 75%, due to the presence of multi- organ failure and severe underlying injuries.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12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33D125-2B1D-8DEA-0357-6A7BB792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variation of IAP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2D3B11-1942-CFC6-4E1D-28A04ED450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6506" y="2586604"/>
            <a:ext cx="9903339" cy="34163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b="1" cap="none" dirty="0" smtClean="0"/>
              <a:t>IAP increases with inspiration</a:t>
            </a:r>
            <a:r>
              <a:rPr lang="en-US" cap="none" dirty="0" smtClean="0"/>
              <a:t> (diaphragmatic contraction) and </a:t>
            </a:r>
            <a:r>
              <a:rPr lang="en-US" b="1" cap="none" dirty="0" smtClean="0"/>
              <a:t>decreases with expiration </a:t>
            </a:r>
            <a:r>
              <a:rPr lang="en-US" cap="none" dirty="0" smtClean="0"/>
              <a:t>(diaphragmatic relaxation). </a:t>
            </a:r>
          </a:p>
          <a:p>
            <a:pPr marL="0" indent="0" algn="l" rtl="0">
              <a:buNone/>
            </a:pPr>
            <a:r>
              <a:rPr lang="en-US" cap="none" dirty="0" smtClean="0"/>
              <a:t>
- It is also directly affected by the </a:t>
            </a:r>
            <a:r>
              <a:rPr lang="en-US" b="1" cap="none" dirty="0" smtClean="0"/>
              <a:t>volume of the solid organs or hollow viscera </a:t>
            </a:r>
            <a:r>
              <a:rPr lang="en-US" cap="none" dirty="0" smtClean="0"/>
              <a:t>(which may be either empty or filled with </a:t>
            </a:r>
            <a:r>
              <a:rPr lang="en-US" cap="none" dirty="0" err="1" smtClean="0"/>
              <a:t>air,liquid</a:t>
            </a:r>
            <a:r>
              <a:rPr lang="en-US" cap="none" dirty="0" smtClean="0"/>
              <a:t>  or fecal matter), the presence of </a:t>
            </a:r>
            <a:r>
              <a:rPr lang="en-US" b="1" cap="none" dirty="0" smtClean="0"/>
              <a:t>ascites</a:t>
            </a:r>
            <a:r>
              <a:rPr lang="en-US" cap="none" dirty="0" smtClean="0"/>
              <a:t>, </a:t>
            </a:r>
            <a:r>
              <a:rPr lang="en-US" b="1" cap="none" dirty="0" smtClean="0"/>
              <a:t>blood</a:t>
            </a:r>
            <a:r>
              <a:rPr lang="en-US" cap="none" dirty="0" smtClean="0"/>
              <a:t> or other </a:t>
            </a:r>
            <a:r>
              <a:rPr lang="en-US" b="1" cap="none" dirty="0" smtClean="0"/>
              <a:t>space- occupying lesions </a:t>
            </a:r>
            <a:r>
              <a:rPr lang="en-US" cap="none" dirty="0" smtClean="0"/>
              <a:t>(such as tumors or gravid uterus), and the presence of </a:t>
            </a:r>
            <a:r>
              <a:rPr lang="en-US" b="1" cap="none" dirty="0" smtClean="0"/>
              <a:t>conditions that limit expansion of the abdominal wall</a:t>
            </a:r>
            <a:r>
              <a:rPr lang="en-US" cap="none" dirty="0" smtClean="0"/>
              <a:t> (such as burn or third-space edema).</a:t>
            </a:r>
            <a:endParaRPr lang="ar-JO" cap="none" dirty="0"/>
          </a:p>
        </p:txBody>
      </p:sp>
    </p:spTree>
    <p:extLst>
      <p:ext uri="{BB962C8B-B14F-4D97-AF65-F5344CB8AC3E}">
        <p14:creationId xmlns:p14="http://schemas.microsoft.com/office/powerpoint/2010/main" val="17075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6663" y="1707817"/>
            <a:ext cx="5315922" cy="4065803"/>
          </a:xfrm>
          <a:prstGeom prst="rect">
            <a:avLst/>
          </a:prstGeom>
        </p:spPr>
        <p:txBody>
          <a:bodyPr vert="horz" wrap="square" lIns="0" tIns="8456" rIns="0" bIns="0" rtlCol="0">
            <a:spAutoFit/>
          </a:bodyPr>
          <a:lstStyle/>
          <a:p>
            <a:pPr marL="8456" marR="3382" indent="-423" algn="ctr">
              <a:lnSpc>
                <a:spcPct val="100400"/>
              </a:lnSpc>
              <a:spcBef>
                <a:spcPts val="67"/>
              </a:spcBef>
            </a:pPr>
            <a:r>
              <a:rPr sz="4394" spc="303" dirty="0">
                <a:solidFill>
                  <a:srgbClr val="262425"/>
                </a:solidFill>
                <a:latin typeface="Liberation Sans Narrow"/>
                <a:cs typeface="Liberation Sans Narrow"/>
              </a:rPr>
              <a:t>What's</a:t>
            </a:r>
            <a:r>
              <a:rPr sz="4394" spc="43" dirty="0">
                <a:solidFill>
                  <a:srgbClr val="262425"/>
                </a:solidFill>
                <a:latin typeface="Liberation Sans Narrow"/>
                <a:cs typeface="Liberation Sans Narrow"/>
              </a:rPr>
              <a:t> </a:t>
            </a:r>
            <a:r>
              <a:rPr sz="4394" spc="439" dirty="0">
                <a:solidFill>
                  <a:srgbClr val="262425"/>
                </a:solidFill>
                <a:latin typeface="Liberation Sans Narrow"/>
                <a:cs typeface="Liberation Sans Narrow"/>
              </a:rPr>
              <a:t>Up</a:t>
            </a:r>
            <a:r>
              <a:rPr sz="4394" spc="50" dirty="0">
                <a:solidFill>
                  <a:srgbClr val="262425"/>
                </a:solidFill>
                <a:latin typeface="Liberation Sans Narrow"/>
                <a:cs typeface="Liberation Sans Narrow"/>
              </a:rPr>
              <a:t> </a:t>
            </a:r>
            <a:r>
              <a:rPr sz="4394" spc="409" dirty="0">
                <a:solidFill>
                  <a:srgbClr val="262425"/>
                </a:solidFill>
                <a:latin typeface="Liberation Sans Narrow"/>
                <a:cs typeface="Liberation Sans Narrow"/>
              </a:rPr>
              <a:t>with </a:t>
            </a:r>
            <a:r>
              <a:rPr sz="4394" spc="393" dirty="0">
                <a:solidFill>
                  <a:srgbClr val="262425"/>
                </a:solidFill>
                <a:latin typeface="Liberation Sans Narrow"/>
                <a:cs typeface="Liberation Sans Narrow"/>
              </a:rPr>
              <a:t>Abdominal</a:t>
            </a:r>
            <a:r>
              <a:rPr sz="4394" spc="47" dirty="0">
                <a:solidFill>
                  <a:srgbClr val="262425"/>
                </a:solidFill>
                <a:latin typeface="Liberation Sans Narrow"/>
                <a:cs typeface="Liberation Sans Narrow"/>
              </a:rPr>
              <a:t> </a:t>
            </a:r>
            <a:r>
              <a:rPr sz="4394" spc="386" dirty="0">
                <a:solidFill>
                  <a:srgbClr val="262425"/>
                </a:solidFill>
                <a:latin typeface="Liberation Sans Narrow"/>
                <a:cs typeface="Liberation Sans Narrow"/>
              </a:rPr>
              <a:t>Compartment </a:t>
            </a:r>
            <a:r>
              <a:rPr sz="4394" spc="263" dirty="0">
                <a:solidFill>
                  <a:srgbClr val="262425"/>
                </a:solidFill>
                <a:latin typeface="Liberation Sans Narrow"/>
                <a:cs typeface="Liberation Sans Narrow"/>
              </a:rPr>
              <a:t>Syndrome?</a:t>
            </a:r>
            <a:r>
              <a:rPr sz="4394" spc="63" dirty="0">
                <a:solidFill>
                  <a:srgbClr val="262425"/>
                </a:solidFill>
                <a:latin typeface="Liberation Sans Narrow"/>
                <a:cs typeface="Liberation Sans Narrow"/>
              </a:rPr>
              <a:t> </a:t>
            </a:r>
            <a:r>
              <a:rPr sz="4394" spc="356" dirty="0">
                <a:solidFill>
                  <a:srgbClr val="262425"/>
                </a:solidFill>
                <a:latin typeface="Liberation Sans Narrow"/>
                <a:cs typeface="Liberation Sans Narrow"/>
              </a:rPr>
              <a:t>Unpacking </a:t>
            </a:r>
            <a:r>
              <a:rPr sz="4394" spc="376" dirty="0">
                <a:solidFill>
                  <a:srgbClr val="262425"/>
                </a:solidFill>
                <a:latin typeface="Liberation Sans Narrow"/>
                <a:cs typeface="Liberation Sans Narrow"/>
              </a:rPr>
              <a:t>the</a:t>
            </a:r>
            <a:r>
              <a:rPr sz="4394" spc="47" dirty="0">
                <a:solidFill>
                  <a:srgbClr val="262425"/>
                </a:solidFill>
                <a:latin typeface="Liberation Sans Narrow"/>
                <a:cs typeface="Liberation Sans Narrow"/>
              </a:rPr>
              <a:t> </a:t>
            </a:r>
            <a:r>
              <a:rPr sz="4394" spc="190" dirty="0">
                <a:solidFill>
                  <a:srgbClr val="262425"/>
                </a:solidFill>
                <a:latin typeface="Liberation Sans Narrow"/>
                <a:cs typeface="Liberation Sans Narrow"/>
              </a:rPr>
              <a:t>Causes!</a:t>
            </a:r>
            <a:endParaRPr sz="4394">
              <a:latin typeface="Liberation Sans Narrow"/>
              <a:cs typeface="Liberation Sans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2943" y="-6231"/>
            <a:ext cx="3850120" cy="3900857"/>
            <a:chOff x="-9359" y="-9359"/>
            <a:chExt cx="5782310" cy="585851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763260" cy="5839460"/>
            </a:xfrm>
            <a:custGeom>
              <a:avLst/>
              <a:gdLst/>
              <a:ahLst/>
              <a:cxnLst/>
              <a:rect l="l" t="t" r="r" b="b"/>
              <a:pathLst>
                <a:path w="5763260" h="5839460">
                  <a:moveTo>
                    <a:pt x="5762996" y="0"/>
                  </a:moveTo>
                  <a:lnTo>
                    <a:pt x="5730379" y="149377"/>
                  </a:lnTo>
                  <a:lnTo>
                    <a:pt x="5684291" y="335864"/>
                  </a:lnTo>
                  <a:lnTo>
                    <a:pt x="5633897" y="521614"/>
                  </a:lnTo>
                  <a:lnTo>
                    <a:pt x="5579173" y="705929"/>
                  </a:lnTo>
                  <a:lnTo>
                    <a:pt x="5518695" y="888809"/>
                  </a:lnTo>
                  <a:lnTo>
                    <a:pt x="5454624" y="1069530"/>
                  </a:lnTo>
                  <a:lnTo>
                    <a:pt x="5385498" y="1249527"/>
                  </a:lnTo>
                  <a:lnTo>
                    <a:pt x="5312054" y="1426654"/>
                  </a:lnTo>
                  <a:lnTo>
                    <a:pt x="5233580" y="1603044"/>
                  </a:lnTo>
                  <a:lnTo>
                    <a:pt x="5151500" y="1776564"/>
                  </a:lnTo>
                  <a:lnTo>
                    <a:pt x="5064378" y="1947925"/>
                  </a:lnTo>
                  <a:lnTo>
                    <a:pt x="4972938" y="2117127"/>
                  </a:lnTo>
                  <a:lnTo>
                    <a:pt x="4877904" y="2284158"/>
                  </a:lnTo>
                  <a:lnTo>
                    <a:pt x="4777828" y="2449042"/>
                  </a:lnTo>
                  <a:lnTo>
                    <a:pt x="4674145" y="2610319"/>
                  </a:lnTo>
                  <a:lnTo>
                    <a:pt x="4566868" y="2770161"/>
                  </a:lnTo>
                  <a:lnTo>
                    <a:pt x="4454550" y="2926397"/>
                  </a:lnTo>
                  <a:lnTo>
                    <a:pt x="4338624" y="3079762"/>
                  </a:lnTo>
                  <a:lnTo>
                    <a:pt x="4219104" y="3230232"/>
                  </a:lnTo>
                  <a:lnTo>
                    <a:pt x="4095991" y="3377831"/>
                  </a:lnTo>
                  <a:lnTo>
                    <a:pt x="3968546" y="3522547"/>
                  </a:lnTo>
                  <a:lnTo>
                    <a:pt x="3838231" y="3662946"/>
                  </a:lnTo>
                  <a:lnTo>
                    <a:pt x="3703586" y="3801185"/>
                  </a:lnTo>
                  <a:lnTo>
                    <a:pt x="3566070" y="3935107"/>
                  </a:lnTo>
                  <a:lnTo>
                    <a:pt x="3424948" y="4066146"/>
                  </a:lnTo>
                  <a:lnTo>
                    <a:pt x="3280955" y="4192866"/>
                  </a:lnTo>
                  <a:lnTo>
                    <a:pt x="3133356" y="4316704"/>
                  </a:lnTo>
                  <a:lnTo>
                    <a:pt x="2982874" y="4436224"/>
                  </a:lnTo>
                  <a:lnTo>
                    <a:pt x="2829509" y="4552149"/>
                  </a:lnTo>
                  <a:lnTo>
                    <a:pt x="2672562" y="4663744"/>
                  </a:lnTo>
                  <a:lnTo>
                    <a:pt x="2513444" y="4771745"/>
                  </a:lnTo>
                  <a:lnTo>
                    <a:pt x="2351442" y="4875428"/>
                  </a:lnTo>
                  <a:lnTo>
                    <a:pt x="2187282" y="4974780"/>
                  </a:lnTo>
                  <a:lnTo>
                    <a:pt x="2020239" y="5070538"/>
                  </a:lnTo>
                  <a:lnTo>
                    <a:pt x="1851050" y="5161978"/>
                  </a:lnTo>
                  <a:lnTo>
                    <a:pt x="1679689" y="5248376"/>
                  </a:lnTo>
                  <a:lnTo>
                    <a:pt x="1505445" y="5331180"/>
                  </a:lnTo>
                  <a:lnTo>
                    <a:pt x="1329766" y="5408942"/>
                  </a:lnTo>
                  <a:lnTo>
                    <a:pt x="1152649" y="5483097"/>
                  </a:lnTo>
                  <a:lnTo>
                    <a:pt x="972651" y="5551499"/>
                  </a:lnTo>
                  <a:lnTo>
                    <a:pt x="791928" y="5616295"/>
                  </a:lnTo>
                  <a:lnTo>
                    <a:pt x="609053" y="5676061"/>
                  </a:lnTo>
                  <a:lnTo>
                    <a:pt x="424736" y="5731496"/>
                  </a:lnTo>
                  <a:lnTo>
                    <a:pt x="238973" y="5781890"/>
                  </a:lnTo>
                  <a:lnTo>
                    <a:pt x="52496" y="5827978"/>
                  </a:lnTo>
                  <a:lnTo>
                    <a:pt x="0" y="5839441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878455" cy="2940685"/>
            </a:xfrm>
            <a:custGeom>
              <a:avLst/>
              <a:gdLst/>
              <a:ahLst/>
              <a:cxnLst/>
              <a:rect l="l" t="t" r="r" b="b"/>
              <a:pathLst>
                <a:path w="2878455" h="2940685">
                  <a:moveTo>
                    <a:pt x="2877884" y="0"/>
                  </a:moveTo>
                  <a:lnTo>
                    <a:pt x="0" y="0"/>
                  </a:lnTo>
                  <a:lnTo>
                    <a:pt x="0" y="2940681"/>
                  </a:lnTo>
                  <a:lnTo>
                    <a:pt x="119454" y="2895434"/>
                  </a:lnTo>
                  <a:lnTo>
                    <a:pt x="231774" y="2848635"/>
                  </a:lnTo>
                  <a:lnTo>
                    <a:pt x="342652" y="2798952"/>
                  </a:lnTo>
                  <a:lnTo>
                    <a:pt x="452814" y="2747111"/>
                  </a:lnTo>
                  <a:lnTo>
                    <a:pt x="561533" y="2691675"/>
                  </a:lnTo>
                  <a:lnTo>
                    <a:pt x="668813" y="2634081"/>
                  </a:lnTo>
                  <a:lnTo>
                    <a:pt x="773931" y="2573604"/>
                  </a:lnTo>
                  <a:lnTo>
                    <a:pt x="878329" y="2510967"/>
                  </a:lnTo>
                  <a:lnTo>
                    <a:pt x="980569" y="2445448"/>
                  </a:lnTo>
                  <a:lnTo>
                    <a:pt x="1081370" y="2377046"/>
                  </a:lnTo>
                  <a:lnTo>
                    <a:pt x="1180009" y="2305761"/>
                  </a:lnTo>
                  <a:lnTo>
                    <a:pt x="1277213" y="2233040"/>
                  </a:lnTo>
                  <a:lnTo>
                    <a:pt x="1372971" y="2157450"/>
                  </a:lnTo>
                  <a:lnTo>
                    <a:pt x="1465846" y="2078964"/>
                  </a:lnTo>
                  <a:lnTo>
                    <a:pt x="1557286" y="1998319"/>
                  </a:lnTo>
                  <a:lnTo>
                    <a:pt x="1646567" y="1915528"/>
                  </a:lnTo>
                  <a:lnTo>
                    <a:pt x="1733689" y="1830565"/>
                  </a:lnTo>
                  <a:lnTo>
                    <a:pt x="1818639" y="1743443"/>
                  </a:lnTo>
                  <a:lnTo>
                    <a:pt x="1901443" y="1654162"/>
                  </a:lnTo>
                  <a:lnTo>
                    <a:pt x="1982088" y="1563446"/>
                  </a:lnTo>
                  <a:lnTo>
                    <a:pt x="2059838" y="1469847"/>
                  </a:lnTo>
                  <a:lnTo>
                    <a:pt x="2135441" y="1374813"/>
                  </a:lnTo>
                  <a:lnTo>
                    <a:pt x="2208885" y="1277607"/>
                  </a:lnTo>
                  <a:lnTo>
                    <a:pt x="2279446" y="1178255"/>
                  </a:lnTo>
                  <a:lnTo>
                    <a:pt x="2347836" y="1077455"/>
                  </a:lnTo>
                  <a:lnTo>
                    <a:pt x="2413368" y="975207"/>
                  </a:lnTo>
                  <a:lnTo>
                    <a:pt x="2476715" y="870813"/>
                  </a:lnTo>
                  <a:lnTo>
                    <a:pt x="2537193" y="765695"/>
                  </a:lnTo>
                  <a:lnTo>
                    <a:pt x="2594800" y="658418"/>
                  </a:lnTo>
                  <a:lnTo>
                    <a:pt x="2649511" y="549694"/>
                  </a:lnTo>
                  <a:lnTo>
                    <a:pt x="2702077" y="439534"/>
                  </a:lnTo>
                  <a:lnTo>
                    <a:pt x="2751035" y="328650"/>
                  </a:lnTo>
                  <a:lnTo>
                    <a:pt x="2797835" y="216331"/>
                  </a:lnTo>
                  <a:lnTo>
                    <a:pt x="2841764" y="102577"/>
                  </a:lnTo>
                  <a:lnTo>
                    <a:pt x="2877884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878455" cy="2940685"/>
            </a:xfrm>
            <a:custGeom>
              <a:avLst/>
              <a:gdLst/>
              <a:ahLst/>
              <a:cxnLst/>
              <a:rect l="l" t="t" r="r" b="b"/>
              <a:pathLst>
                <a:path w="2878455" h="2940685">
                  <a:moveTo>
                    <a:pt x="2877884" y="0"/>
                  </a:moveTo>
                  <a:lnTo>
                    <a:pt x="2841764" y="102577"/>
                  </a:lnTo>
                  <a:lnTo>
                    <a:pt x="2797835" y="216331"/>
                  </a:lnTo>
                  <a:lnTo>
                    <a:pt x="2751035" y="328650"/>
                  </a:lnTo>
                  <a:lnTo>
                    <a:pt x="2702077" y="439534"/>
                  </a:lnTo>
                  <a:lnTo>
                    <a:pt x="2649511" y="549694"/>
                  </a:lnTo>
                  <a:lnTo>
                    <a:pt x="2594800" y="658418"/>
                  </a:lnTo>
                  <a:lnTo>
                    <a:pt x="2537193" y="765695"/>
                  </a:lnTo>
                  <a:lnTo>
                    <a:pt x="2476715" y="870813"/>
                  </a:lnTo>
                  <a:lnTo>
                    <a:pt x="2413368" y="975207"/>
                  </a:lnTo>
                  <a:lnTo>
                    <a:pt x="2347836" y="1077455"/>
                  </a:lnTo>
                  <a:lnTo>
                    <a:pt x="2279446" y="1178255"/>
                  </a:lnTo>
                  <a:lnTo>
                    <a:pt x="2208885" y="1277607"/>
                  </a:lnTo>
                  <a:lnTo>
                    <a:pt x="2135441" y="1374813"/>
                  </a:lnTo>
                  <a:lnTo>
                    <a:pt x="2059838" y="1469847"/>
                  </a:lnTo>
                  <a:lnTo>
                    <a:pt x="1982088" y="1563446"/>
                  </a:lnTo>
                  <a:lnTo>
                    <a:pt x="1901443" y="1654162"/>
                  </a:lnTo>
                  <a:lnTo>
                    <a:pt x="1818639" y="1743443"/>
                  </a:lnTo>
                  <a:lnTo>
                    <a:pt x="1733689" y="1830565"/>
                  </a:lnTo>
                  <a:lnTo>
                    <a:pt x="1646567" y="1915528"/>
                  </a:lnTo>
                  <a:lnTo>
                    <a:pt x="1557286" y="1998319"/>
                  </a:lnTo>
                  <a:lnTo>
                    <a:pt x="1465846" y="2078964"/>
                  </a:lnTo>
                  <a:lnTo>
                    <a:pt x="1372971" y="2157450"/>
                  </a:lnTo>
                  <a:lnTo>
                    <a:pt x="1277213" y="2233040"/>
                  </a:lnTo>
                  <a:lnTo>
                    <a:pt x="1180008" y="2305761"/>
                  </a:lnTo>
                  <a:lnTo>
                    <a:pt x="1081370" y="2377046"/>
                  </a:lnTo>
                  <a:lnTo>
                    <a:pt x="980569" y="2445448"/>
                  </a:lnTo>
                  <a:lnTo>
                    <a:pt x="878329" y="2510967"/>
                  </a:lnTo>
                  <a:lnTo>
                    <a:pt x="773931" y="2573604"/>
                  </a:lnTo>
                  <a:lnTo>
                    <a:pt x="668813" y="2634081"/>
                  </a:lnTo>
                  <a:lnTo>
                    <a:pt x="561533" y="2691675"/>
                  </a:lnTo>
                  <a:lnTo>
                    <a:pt x="452814" y="2747111"/>
                  </a:lnTo>
                  <a:lnTo>
                    <a:pt x="342652" y="2798952"/>
                  </a:lnTo>
                  <a:lnTo>
                    <a:pt x="231774" y="2848635"/>
                  </a:lnTo>
                  <a:lnTo>
                    <a:pt x="119454" y="2895434"/>
                  </a:lnTo>
                  <a:lnTo>
                    <a:pt x="5695" y="2938640"/>
                  </a:lnTo>
                  <a:lnTo>
                    <a:pt x="0" y="294068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878455" cy="2940685"/>
            </a:xfrm>
            <a:custGeom>
              <a:avLst/>
              <a:gdLst/>
              <a:ahLst/>
              <a:cxnLst/>
              <a:rect l="l" t="t" r="r" b="b"/>
              <a:pathLst>
                <a:path w="2878455" h="2940685">
                  <a:moveTo>
                    <a:pt x="2877884" y="0"/>
                  </a:moveTo>
                  <a:lnTo>
                    <a:pt x="2841764" y="102577"/>
                  </a:lnTo>
                  <a:lnTo>
                    <a:pt x="2797835" y="216331"/>
                  </a:lnTo>
                  <a:lnTo>
                    <a:pt x="2751035" y="328650"/>
                  </a:lnTo>
                  <a:lnTo>
                    <a:pt x="2702077" y="439534"/>
                  </a:lnTo>
                  <a:lnTo>
                    <a:pt x="2649511" y="549694"/>
                  </a:lnTo>
                  <a:lnTo>
                    <a:pt x="2594800" y="658418"/>
                  </a:lnTo>
                  <a:lnTo>
                    <a:pt x="2537193" y="765695"/>
                  </a:lnTo>
                  <a:lnTo>
                    <a:pt x="2476715" y="870813"/>
                  </a:lnTo>
                  <a:lnTo>
                    <a:pt x="2413368" y="975207"/>
                  </a:lnTo>
                  <a:lnTo>
                    <a:pt x="2347836" y="1077455"/>
                  </a:lnTo>
                  <a:lnTo>
                    <a:pt x="2279446" y="1178255"/>
                  </a:lnTo>
                  <a:lnTo>
                    <a:pt x="2208885" y="1277607"/>
                  </a:lnTo>
                  <a:lnTo>
                    <a:pt x="2135441" y="1374813"/>
                  </a:lnTo>
                  <a:lnTo>
                    <a:pt x="2059838" y="1469847"/>
                  </a:lnTo>
                  <a:lnTo>
                    <a:pt x="1982088" y="1563446"/>
                  </a:lnTo>
                  <a:lnTo>
                    <a:pt x="1901443" y="1654162"/>
                  </a:lnTo>
                  <a:lnTo>
                    <a:pt x="1818639" y="1743443"/>
                  </a:lnTo>
                  <a:lnTo>
                    <a:pt x="1733689" y="1830565"/>
                  </a:lnTo>
                  <a:lnTo>
                    <a:pt x="1646567" y="1915528"/>
                  </a:lnTo>
                  <a:lnTo>
                    <a:pt x="1557286" y="1998319"/>
                  </a:lnTo>
                  <a:lnTo>
                    <a:pt x="1465846" y="2078964"/>
                  </a:lnTo>
                  <a:lnTo>
                    <a:pt x="1372971" y="2157450"/>
                  </a:lnTo>
                  <a:lnTo>
                    <a:pt x="1277213" y="2233040"/>
                  </a:lnTo>
                  <a:lnTo>
                    <a:pt x="1180008" y="2305761"/>
                  </a:lnTo>
                  <a:lnTo>
                    <a:pt x="1081370" y="2377046"/>
                  </a:lnTo>
                  <a:lnTo>
                    <a:pt x="980569" y="2445448"/>
                  </a:lnTo>
                  <a:lnTo>
                    <a:pt x="878329" y="2510967"/>
                  </a:lnTo>
                  <a:lnTo>
                    <a:pt x="773931" y="2573604"/>
                  </a:lnTo>
                  <a:lnTo>
                    <a:pt x="668813" y="2634081"/>
                  </a:lnTo>
                  <a:lnTo>
                    <a:pt x="561533" y="2691675"/>
                  </a:lnTo>
                  <a:lnTo>
                    <a:pt x="452814" y="2747111"/>
                  </a:lnTo>
                  <a:lnTo>
                    <a:pt x="342652" y="2798952"/>
                  </a:lnTo>
                  <a:lnTo>
                    <a:pt x="231774" y="2848635"/>
                  </a:lnTo>
                  <a:lnTo>
                    <a:pt x="119454" y="2895434"/>
                  </a:lnTo>
                  <a:lnTo>
                    <a:pt x="5695" y="2938640"/>
                  </a:lnTo>
                  <a:lnTo>
                    <a:pt x="0" y="2940681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</p:spTree>
    <p:extLst>
      <p:ext uri="{BB962C8B-B14F-4D97-AF65-F5344CB8AC3E}">
        <p14:creationId xmlns:p14="http://schemas.microsoft.com/office/powerpoint/2010/main" val="34958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4047116" y="5709644"/>
            <a:ext cx="2292483" cy="1146242"/>
            <a:chOff x="6073230" y="8575040"/>
            <a:chExt cx="3442970" cy="1721485"/>
          </a:xfrm>
        </p:grpSpPr>
        <p:sp>
          <p:nvSpPr>
            <p:cNvPr id="6" name="object 6"/>
            <p:cNvSpPr/>
            <p:nvPr/>
          </p:nvSpPr>
          <p:spPr>
            <a:xfrm>
              <a:off x="6082590" y="8584399"/>
              <a:ext cx="3423920" cy="1703070"/>
            </a:xfrm>
            <a:custGeom>
              <a:avLst/>
              <a:gdLst/>
              <a:ahLst/>
              <a:cxnLst/>
              <a:rect l="l" t="t" r="r" b="b"/>
              <a:pathLst>
                <a:path w="3423920" h="1703070">
                  <a:moveTo>
                    <a:pt x="0" y="1702598"/>
                  </a:moveTo>
                  <a:lnTo>
                    <a:pt x="1928" y="1622846"/>
                  </a:lnTo>
                  <a:lnTo>
                    <a:pt x="9129" y="1532849"/>
                  </a:lnTo>
                  <a:lnTo>
                    <a:pt x="20648" y="1444292"/>
                  </a:lnTo>
                  <a:lnTo>
                    <a:pt x="37209" y="1356453"/>
                  </a:lnTo>
                  <a:lnTo>
                    <a:pt x="58087" y="1269334"/>
                  </a:lnTo>
                  <a:lnTo>
                    <a:pt x="83284" y="1182935"/>
                  </a:lnTo>
                  <a:lnTo>
                    <a:pt x="113523" y="1098698"/>
                  </a:lnTo>
                  <a:lnTo>
                    <a:pt x="148092" y="1015894"/>
                  </a:lnTo>
                  <a:lnTo>
                    <a:pt x="186243" y="934540"/>
                  </a:lnTo>
                  <a:lnTo>
                    <a:pt x="229449" y="856058"/>
                  </a:lnTo>
                  <a:lnTo>
                    <a:pt x="276248" y="779739"/>
                  </a:lnTo>
                  <a:lnTo>
                    <a:pt x="326642" y="705584"/>
                  </a:lnTo>
                  <a:lnTo>
                    <a:pt x="381366" y="634305"/>
                  </a:lnTo>
                  <a:lnTo>
                    <a:pt x="439684" y="566623"/>
                  </a:lnTo>
                  <a:lnTo>
                    <a:pt x="501597" y="501822"/>
                  </a:lnTo>
                  <a:lnTo>
                    <a:pt x="566405" y="439902"/>
                  </a:lnTo>
                  <a:lnTo>
                    <a:pt x="634083" y="381584"/>
                  </a:lnTo>
                  <a:lnTo>
                    <a:pt x="705356" y="326859"/>
                  </a:lnTo>
                  <a:lnTo>
                    <a:pt x="779511" y="276466"/>
                  </a:lnTo>
                  <a:lnTo>
                    <a:pt x="855838" y="229666"/>
                  </a:lnTo>
                  <a:lnTo>
                    <a:pt x="934324" y="186474"/>
                  </a:lnTo>
                  <a:lnTo>
                    <a:pt x="1015667" y="148310"/>
                  </a:lnTo>
                  <a:lnTo>
                    <a:pt x="1098471" y="113753"/>
                  </a:lnTo>
                  <a:lnTo>
                    <a:pt x="1182710" y="83515"/>
                  </a:lnTo>
                  <a:lnTo>
                    <a:pt x="1269109" y="58305"/>
                  </a:lnTo>
                  <a:lnTo>
                    <a:pt x="1356231" y="37426"/>
                  </a:lnTo>
                  <a:lnTo>
                    <a:pt x="1444064" y="20866"/>
                  </a:lnTo>
                  <a:lnTo>
                    <a:pt x="1532621" y="9347"/>
                  </a:lnTo>
                  <a:lnTo>
                    <a:pt x="1622626" y="2146"/>
                  </a:lnTo>
                  <a:lnTo>
                    <a:pt x="1711907" y="0"/>
                  </a:lnTo>
                  <a:lnTo>
                    <a:pt x="1801188" y="2146"/>
                  </a:lnTo>
                  <a:lnTo>
                    <a:pt x="1891180" y="9347"/>
                  </a:lnTo>
                  <a:lnTo>
                    <a:pt x="1979737" y="20866"/>
                  </a:lnTo>
                  <a:lnTo>
                    <a:pt x="2067583" y="37426"/>
                  </a:lnTo>
                  <a:lnTo>
                    <a:pt x="2154692" y="58305"/>
                  </a:lnTo>
                  <a:lnTo>
                    <a:pt x="2241103" y="83515"/>
                  </a:lnTo>
                  <a:lnTo>
                    <a:pt x="2325329" y="113753"/>
                  </a:lnTo>
                  <a:lnTo>
                    <a:pt x="2408133" y="148310"/>
                  </a:lnTo>
                  <a:lnTo>
                    <a:pt x="2489490" y="186474"/>
                  </a:lnTo>
                  <a:lnTo>
                    <a:pt x="2567963" y="229666"/>
                  </a:lnTo>
                  <a:lnTo>
                    <a:pt x="2644290" y="276466"/>
                  </a:lnTo>
                  <a:lnTo>
                    <a:pt x="2718445" y="326859"/>
                  </a:lnTo>
                  <a:lnTo>
                    <a:pt x="2789730" y="381584"/>
                  </a:lnTo>
                  <a:lnTo>
                    <a:pt x="2857409" y="439902"/>
                  </a:lnTo>
                  <a:lnTo>
                    <a:pt x="2922204" y="501822"/>
                  </a:lnTo>
                  <a:lnTo>
                    <a:pt x="2984129" y="566623"/>
                  </a:lnTo>
                  <a:lnTo>
                    <a:pt x="3042448" y="634305"/>
                  </a:lnTo>
                  <a:lnTo>
                    <a:pt x="3097159" y="705584"/>
                  </a:lnTo>
                  <a:lnTo>
                    <a:pt x="3147565" y="779739"/>
                  </a:lnTo>
                  <a:lnTo>
                    <a:pt x="3194365" y="856058"/>
                  </a:lnTo>
                  <a:lnTo>
                    <a:pt x="3237558" y="934540"/>
                  </a:lnTo>
                  <a:lnTo>
                    <a:pt x="3275721" y="1015894"/>
                  </a:lnTo>
                  <a:lnTo>
                    <a:pt x="3310278" y="1098698"/>
                  </a:lnTo>
                  <a:lnTo>
                    <a:pt x="3340517" y="1182935"/>
                  </a:lnTo>
                  <a:lnTo>
                    <a:pt x="3365713" y="1269334"/>
                  </a:lnTo>
                  <a:lnTo>
                    <a:pt x="3386592" y="1356453"/>
                  </a:lnTo>
                  <a:lnTo>
                    <a:pt x="3403153" y="1444292"/>
                  </a:lnTo>
                  <a:lnTo>
                    <a:pt x="3414672" y="1532849"/>
                  </a:lnTo>
                  <a:lnTo>
                    <a:pt x="3421885" y="1622846"/>
                  </a:lnTo>
                  <a:lnTo>
                    <a:pt x="3423814" y="1702598"/>
                  </a:lnTo>
                </a:path>
              </a:pathLst>
            </a:custGeom>
            <a:ln w="18719">
              <a:solidFill>
                <a:srgbClr val="262425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7" name="object 7"/>
            <p:cNvSpPr/>
            <p:nvPr/>
          </p:nvSpPr>
          <p:spPr>
            <a:xfrm>
              <a:off x="6711150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1083346" y="0"/>
                  </a:moveTo>
                  <a:lnTo>
                    <a:pt x="1026463" y="1438"/>
                  </a:lnTo>
                  <a:lnTo>
                    <a:pt x="970304" y="5760"/>
                  </a:lnTo>
                  <a:lnTo>
                    <a:pt x="914144" y="13677"/>
                  </a:lnTo>
                  <a:lnTo>
                    <a:pt x="857985" y="23759"/>
                  </a:lnTo>
                  <a:lnTo>
                    <a:pt x="802549" y="36716"/>
                  </a:lnTo>
                  <a:lnTo>
                    <a:pt x="748549" y="53276"/>
                  </a:lnTo>
                  <a:lnTo>
                    <a:pt x="695272" y="71998"/>
                  </a:lnTo>
                  <a:lnTo>
                    <a:pt x="642707" y="93598"/>
                  </a:lnTo>
                  <a:lnTo>
                    <a:pt x="591590" y="118075"/>
                  </a:lnTo>
                  <a:lnTo>
                    <a:pt x="541907" y="145435"/>
                  </a:lnTo>
                  <a:lnTo>
                    <a:pt x="492949" y="174957"/>
                  </a:lnTo>
                  <a:lnTo>
                    <a:pt x="446149" y="206634"/>
                  </a:lnTo>
                  <a:lnTo>
                    <a:pt x="401509" y="241195"/>
                  </a:lnTo>
                  <a:lnTo>
                    <a:pt x="358316" y="278636"/>
                  </a:lnTo>
                  <a:lnTo>
                    <a:pt x="317282" y="317515"/>
                  </a:lnTo>
                  <a:lnTo>
                    <a:pt x="278395" y="358552"/>
                  </a:lnTo>
                  <a:lnTo>
                    <a:pt x="240955" y="401751"/>
                  </a:lnTo>
                  <a:lnTo>
                    <a:pt x="206399" y="446391"/>
                  </a:lnTo>
                  <a:lnTo>
                    <a:pt x="174725" y="493191"/>
                  </a:lnTo>
                  <a:lnTo>
                    <a:pt x="145197" y="541432"/>
                  </a:lnTo>
                  <a:lnTo>
                    <a:pt x="117842" y="591830"/>
                  </a:lnTo>
                  <a:lnTo>
                    <a:pt x="93356" y="642947"/>
                  </a:lnTo>
                  <a:lnTo>
                    <a:pt x="71766" y="695509"/>
                  </a:lnTo>
                  <a:lnTo>
                    <a:pt x="53033" y="748789"/>
                  </a:lnTo>
                  <a:lnTo>
                    <a:pt x="36473" y="802784"/>
                  </a:lnTo>
                  <a:lnTo>
                    <a:pt x="23519" y="858227"/>
                  </a:lnTo>
                  <a:lnTo>
                    <a:pt x="13435" y="914385"/>
                  </a:lnTo>
                  <a:lnTo>
                    <a:pt x="5523" y="970543"/>
                  </a:lnTo>
                  <a:lnTo>
                    <a:pt x="1205" y="1026701"/>
                  </a:lnTo>
                  <a:lnTo>
                    <a:pt x="0" y="1074053"/>
                  </a:lnTo>
                  <a:lnTo>
                    <a:pt x="2166682" y="1074053"/>
                  </a:lnTo>
                  <a:lnTo>
                    <a:pt x="2165488" y="1026701"/>
                  </a:lnTo>
                  <a:lnTo>
                    <a:pt x="2161170" y="970543"/>
                  </a:lnTo>
                  <a:lnTo>
                    <a:pt x="2153245" y="914385"/>
                  </a:lnTo>
                  <a:lnTo>
                    <a:pt x="2143174" y="858227"/>
                  </a:lnTo>
                  <a:lnTo>
                    <a:pt x="2130207" y="802784"/>
                  </a:lnTo>
                  <a:lnTo>
                    <a:pt x="2113646" y="748789"/>
                  </a:lnTo>
                  <a:lnTo>
                    <a:pt x="2094927" y="695509"/>
                  </a:lnTo>
                  <a:lnTo>
                    <a:pt x="2073324" y="642947"/>
                  </a:lnTo>
                  <a:lnTo>
                    <a:pt x="2048851" y="591830"/>
                  </a:lnTo>
                  <a:lnTo>
                    <a:pt x="2021483" y="542151"/>
                  </a:lnTo>
                  <a:lnTo>
                    <a:pt x="1991968" y="493191"/>
                  </a:lnTo>
                  <a:lnTo>
                    <a:pt x="1960294" y="446391"/>
                  </a:lnTo>
                  <a:lnTo>
                    <a:pt x="1925737" y="401751"/>
                  </a:lnTo>
                  <a:lnTo>
                    <a:pt x="1888285" y="358552"/>
                  </a:lnTo>
                  <a:lnTo>
                    <a:pt x="1849410" y="317515"/>
                  </a:lnTo>
                  <a:lnTo>
                    <a:pt x="1808377" y="278636"/>
                  </a:lnTo>
                  <a:lnTo>
                    <a:pt x="1765171" y="241195"/>
                  </a:lnTo>
                  <a:lnTo>
                    <a:pt x="1720531" y="206634"/>
                  </a:lnTo>
                  <a:lnTo>
                    <a:pt x="1673731" y="174957"/>
                  </a:lnTo>
                  <a:lnTo>
                    <a:pt x="1625497" y="145435"/>
                  </a:lnTo>
                  <a:lnTo>
                    <a:pt x="1575103" y="118075"/>
                  </a:lnTo>
                  <a:lnTo>
                    <a:pt x="1523973" y="93598"/>
                  </a:lnTo>
                  <a:lnTo>
                    <a:pt x="1471420" y="71998"/>
                  </a:lnTo>
                  <a:lnTo>
                    <a:pt x="1418144" y="53276"/>
                  </a:lnTo>
                  <a:lnTo>
                    <a:pt x="1364143" y="36716"/>
                  </a:lnTo>
                  <a:lnTo>
                    <a:pt x="1308695" y="23759"/>
                  </a:lnTo>
                  <a:lnTo>
                    <a:pt x="1252548" y="13677"/>
                  </a:lnTo>
                  <a:lnTo>
                    <a:pt x="1196376" y="5760"/>
                  </a:lnTo>
                  <a:lnTo>
                    <a:pt x="1140217" y="1438"/>
                  </a:lnTo>
                  <a:lnTo>
                    <a:pt x="1083346" y="0"/>
                  </a:lnTo>
                  <a:close/>
                </a:path>
              </a:pathLst>
            </a:custGeom>
            <a:solidFill>
              <a:srgbClr val="4A86E8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8" name="object 8"/>
            <p:cNvSpPr/>
            <p:nvPr/>
          </p:nvSpPr>
          <p:spPr>
            <a:xfrm>
              <a:off x="6711150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1"/>
                  </a:lnTo>
                  <a:lnTo>
                    <a:pt x="5523" y="970543"/>
                  </a:lnTo>
                  <a:lnTo>
                    <a:pt x="13435" y="914385"/>
                  </a:lnTo>
                  <a:lnTo>
                    <a:pt x="23519" y="858227"/>
                  </a:lnTo>
                  <a:lnTo>
                    <a:pt x="36473" y="802784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47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1"/>
                  </a:lnTo>
                  <a:lnTo>
                    <a:pt x="240955" y="401751"/>
                  </a:lnTo>
                  <a:lnTo>
                    <a:pt x="278395" y="358552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4"/>
                  </a:lnTo>
                  <a:lnTo>
                    <a:pt x="492949" y="174957"/>
                  </a:lnTo>
                  <a:lnTo>
                    <a:pt x="541907" y="145435"/>
                  </a:lnTo>
                  <a:lnTo>
                    <a:pt x="591590" y="118075"/>
                  </a:lnTo>
                  <a:lnTo>
                    <a:pt x="642707" y="93598"/>
                  </a:lnTo>
                  <a:lnTo>
                    <a:pt x="695272" y="71998"/>
                  </a:lnTo>
                  <a:lnTo>
                    <a:pt x="748549" y="53276"/>
                  </a:lnTo>
                  <a:lnTo>
                    <a:pt x="802549" y="36716"/>
                  </a:lnTo>
                  <a:lnTo>
                    <a:pt x="857985" y="23759"/>
                  </a:lnTo>
                  <a:lnTo>
                    <a:pt x="914144" y="13677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77"/>
                  </a:lnTo>
                  <a:lnTo>
                    <a:pt x="1308695" y="23759"/>
                  </a:lnTo>
                  <a:lnTo>
                    <a:pt x="1364143" y="36716"/>
                  </a:lnTo>
                  <a:lnTo>
                    <a:pt x="1418144" y="53276"/>
                  </a:lnTo>
                  <a:lnTo>
                    <a:pt x="1471420" y="71998"/>
                  </a:lnTo>
                  <a:lnTo>
                    <a:pt x="1523973" y="93598"/>
                  </a:lnTo>
                  <a:lnTo>
                    <a:pt x="1575103" y="118075"/>
                  </a:lnTo>
                  <a:lnTo>
                    <a:pt x="1625497" y="145435"/>
                  </a:lnTo>
                  <a:lnTo>
                    <a:pt x="1673731" y="174957"/>
                  </a:lnTo>
                  <a:lnTo>
                    <a:pt x="1720531" y="206634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2"/>
                  </a:lnTo>
                  <a:lnTo>
                    <a:pt x="1925737" y="401751"/>
                  </a:lnTo>
                  <a:lnTo>
                    <a:pt x="1960294" y="446391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47"/>
                  </a:lnTo>
                  <a:lnTo>
                    <a:pt x="2094927" y="695509"/>
                  </a:lnTo>
                  <a:lnTo>
                    <a:pt x="2113646" y="748789"/>
                  </a:lnTo>
                  <a:lnTo>
                    <a:pt x="2130207" y="802784"/>
                  </a:lnTo>
                  <a:lnTo>
                    <a:pt x="2143174" y="858227"/>
                  </a:lnTo>
                  <a:lnTo>
                    <a:pt x="2153245" y="914385"/>
                  </a:lnTo>
                  <a:lnTo>
                    <a:pt x="2161170" y="970543"/>
                  </a:lnTo>
                  <a:lnTo>
                    <a:pt x="2165488" y="1026701"/>
                  </a:lnTo>
                  <a:lnTo>
                    <a:pt x="2166682" y="107405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9" name="object 9"/>
            <p:cNvSpPr/>
            <p:nvPr/>
          </p:nvSpPr>
          <p:spPr>
            <a:xfrm>
              <a:off x="6711150" y="9212944"/>
              <a:ext cx="2167255" cy="1074420"/>
            </a:xfrm>
            <a:custGeom>
              <a:avLst/>
              <a:gdLst/>
              <a:ahLst/>
              <a:cxnLst/>
              <a:rect l="l" t="t" r="r" b="b"/>
              <a:pathLst>
                <a:path w="2167254" h="1074420">
                  <a:moveTo>
                    <a:pt x="0" y="1074053"/>
                  </a:moveTo>
                  <a:lnTo>
                    <a:pt x="1205" y="1026701"/>
                  </a:lnTo>
                  <a:lnTo>
                    <a:pt x="5523" y="970543"/>
                  </a:lnTo>
                  <a:lnTo>
                    <a:pt x="13435" y="914385"/>
                  </a:lnTo>
                  <a:lnTo>
                    <a:pt x="23519" y="858227"/>
                  </a:lnTo>
                  <a:lnTo>
                    <a:pt x="36473" y="802784"/>
                  </a:lnTo>
                  <a:lnTo>
                    <a:pt x="53033" y="748789"/>
                  </a:lnTo>
                  <a:lnTo>
                    <a:pt x="71766" y="695509"/>
                  </a:lnTo>
                  <a:lnTo>
                    <a:pt x="93356" y="642947"/>
                  </a:lnTo>
                  <a:lnTo>
                    <a:pt x="117842" y="591830"/>
                  </a:lnTo>
                  <a:lnTo>
                    <a:pt x="145197" y="541432"/>
                  </a:lnTo>
                  <a:lnTo>
                    <a:pt x="174725" y="493191"/>
                  </a:lnTo>
                  <a:lnTo>
                    <a:pt x="206399" y="446391"/>
                  </a:lnTo>
                  <a:lnTo>
                    <a:pt x="240955" y="401751"/>
                  </a:lnTo>
                  <a:lnTo>
                    <a:pt x="278395" y="358552"/>
                  </a:lnTo>
                  <a:lnTo>
                    <a:pt x="317282" y="317515"/>
                  </a:lnTo>
                  <a:lnTo>
                    <a:pt x="358316" y="278636"/>
                  </a:lnTo>
                  <a:lnTo>
                    <a:pt x="401509" y="241195"/>
                  </a:lnTo>
                  <a:lnTo>
                    <a:pt x="446149" y="206634"/>
                  </a:lnTo>
                  <a:lnTo>
                    <a:pt x="492949" y="174957"/>
                  </a:lnTo>
                  <a:lnTo>
                    <a:pt x="541907" y="145435"/>
                  </a:lnTo>
                  <a:lnTo>
                    <a:pt x="591590" y="118075"/>
                  </a:lnTo>
                  <a:lnTo>
                    <a:pt x="642707" y="93598"/>
                  </a:lnTo>
                  <a:lnTo>
                    <a:pt x="695272" y="71998"/>
                  </a:lnTo>
                  <a:lnTo>
                    <a:pt x="748549" y="53276"/>
                  </a:lnTo>
                  <a:lnTo>
                    <a:pt x="802549" y="36716"/>
                  </a:lnTo>
                  <a:lnTo>
                    <a:pt x="857985" y="23759"/>
                  </a:lnTo>
                  <a:lnTo>
                    <a:pt x="914144" y="13677"/>
                  </a:lnTo>
                  <a:lnTo>
                    <a:pt x="970304" y="5760"/>
                  </a:lnTo>
                  <a:lnTo>
                    <a:pt x="1026463" y="1438"/>
                  </a:lnTo>
                  <a:lnTo>
                    <a:pt x="1083346" y="0"/>
                  </a:lnTo>
                  <a:lnTo>
                    <a:pt x="1140217" y="1438"/>
                  </a:lnTo>
                  <a:lnTo>
                    <a:pt x="1196376" y="5760"/>
                  </a:lnTo>
                  <a:lnTo>
                    <a:pt x="1252548" y="13677"/>
                  </a:lnTo>
                  <a:lnTo>
                    <a:pt x="1308695" y="23759"/>
                  </a:lnTo>
                  <a:lnTo>
                    <a:pt x="1364143" y="36716"/>
                  </a:lnTo>
                  <a:lnTo>
                    <a:pt x="1418144" y="53276"/>
                  </a:lnTo>
                  <a:lnTo>
                    <a:pt x="1471420" y="71998"/>
                  </a:lnTo>
                  <a:lnTo>
                    <a:pt x="1523973" y="93598"/>
                  </a:lnTo>
                  <a:lnTo>
                    <a:pt x="1575103" y="118075"/>
                  </a:lnTo>
                  <a:lnTo>
                    <a:pt x="1625497" y="145435"/>
                  </a:lnTo>
                  <a:lnTo>
                    <a:pt x="1673731" y="174957"/>
                  </a:lnTo>
                  <a:lnTo>
                    <a:pt x="1720531" y="206634"/>
                  </a:lnTo>
                  <a:lnTo>
                    <a:pt x="1765171" y="241195"/>
                  </a:lnTo>
                  <a:lnTo>
                    <a:pt x="1808377" y="278636"/>
                  </a:lnTo>
                  <a:lnTo>
                    <a:pt x="1849410" y="317515"/>
                  </a:lnTo>
                  <a:lnTo>
                    <a:pt x="1888285" y="358552"/>
                  </a:lnTo>
                  <a:lnTo>
                    <a:pt x="1925737" y="401751"/>
                  </a:lnTo>
                  <a:lnTo>
                    <a:pt x="1960294" y="446391"/>
                  </a:lnTo>
                  <a:lnTo>
                    <a:pt x="1991968" y="493191"/>
                  </a:lnTo>
                  <a:lnTo>
                    <a:pt x="2021483" y="542151"/>
                  </a:lnTo>
                  <a:lnTo>
                    <a:pt x="2048851" y="591830"/>
                  </a:lnTo>
                  <a:lnTo>
                    <a:pt x="2073324" y="642947"/>
                  </a:lnTo>
                  <a:lnTo>
                    <a:pt x="2094927" y="695509"/>
                  </a:lnTo>
                  <a:lnTo>
                    <a:pt x="2113646" y="748789"/>
                  </a:lnTo>
                  <a:lnTo>
                    <a:pt x="2130207" y="802784"/>
                  </a:lnTo>
                  <a:lnTo>
                    <a:pt x="2143174" y="858227"/>
                  </a:lnTo>
                  <a:lnTo>
                    <a:pt x="2153245" y="914385"/>
                  </a:lnTo>
                  <a:lnTo>
                    <a:pt x="2161170" y="970543"/>
                  </a:lnTo>
                  <a:lnTo>
                    <a:pt x="2165488" y="1026701"/>
                  </a:lnTo>
                  <a:lnTo>
                    <a:pt x="2166682" y="1074053"/>
                  </a:lnTo>
                </a:path>
              </a:pathLst>
            </a:custGeom>
            <a:ln w="18719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14" name="object 14"/>
          <p:cNvSpPr/>
          <p:nvPr/>
        </p:nvSpPr>
        <p:spPr>
          <a:xfrm>
            <a:off x="3289" y="0"/>
            <a:ext cx="1357647" cy="1394854"/>
          </a:xfrm>
          <a:custGeom>
            <a:avLst/>
            <a:gdLst/>
            <a:ahLst/>
            <a:cxnLst/>
            <a:rect l="l" t="t" r="r" b="b"/>
            <a:pathLst>
              <a:path w="2038985" h="2094864">
                <a:moveTo>
                  <a:pt x="2038956" y="0"/>
                </a:moveTo>
                <a:lnTo>
                  <a:pt x="2025421" y="56350"/>
                </a:lnTo>
                <a:lnTo>
                  <a:pt x="1982952" y="201790"/>
                </a:lnTo>
                <a:lnTo>
                  <a:pt x="1932546" y="344347"/>
                </a:lnTo>
                <a:lnTo>
                  <a:pt x="1874227" y="484022"/>
                </a:lnTo>
                <a:lnTo>
                  <a:pt x="1809432" y="620814"/>
                </a:lnTo>
                <a:lnTo>
                  <a:pt x="1737436" y="753300"/>
                </a:lnTo>
                <a:lnTo>
                  <a:pt x="1658238" y="882180"/>
                </a:lnTo>
                <a:lnTo>
                  <a:pt x="1572551" y="1006729"/>
                </a:lnTo>
                <a:lnTo>
                  <a:pt x="1480400" y="1126972"/>
                </a:lnTo>
                <a:lnTo>
                  <a:pt x="1382483" y="1242161"/>
                </a:lnTo>
                <a:lnTo>
                  <a:pt x="1278089" y="1351610"/>
                </a:lnTo>
                <a:lnTo>
                  <a:pt x="1168647" y="1456004"/>
                </a:lnTo>
                <a:lnTo>
                  <a:pt x="1053449" y="1553921"/>
                </a:lnTo>
                <a:lnTo>
                  <a:pt x="933212" y="1646072"/>
                </a:lnTo>
                <a:lnTo>
                  <a:pt x="808657" y="1731759"/>
                </a:lnTo>
                <a:lnTo>
                  <a:pt x="679777" y="1810956"/>
                </a:lnTo>
                <a:lnTo>
                  <a:pt x="546581" y="1882952"/>
                </a:lnTo>
                <a:lnTo>
                  <a:pt x="410502" y="1948472"/>
                </a:lnTo>
                <a:lnTo>
                  <a:pt x="270827" y="2006066"/>
                </a:lnTo>
                <a:lnTo>
                  <a:pt x="128269" y="2056460"/>
                </a:lnTo>
                <a:lnTo>
                  <a:pt x="0" y="2094566"/>
                </a:lnTo>
              </a:path>
            </a:pathLst>
          </a:custGeom>
          <a:ln w="18719">
            <a:solidFill>
              <a:srgbClr val="262425"/>
            </a:solidFill>
          </a:ln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8759C9-AFCE-8C81-03D9-0F896768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99" y="219231"/>
            <a:ext cx="10044188" cy="544581"/>
          </a:xfrm>
          <a:prstGeom prst="rect">
            <a:avLst/>
          </a:prstGeom>
        </p:spPr>
        <p:txBody>
          <a:bodyPr vert="horz" lIns="60885" tIns="30442" rIns="60885" bIns="30442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4394" dirty="0">
                <a:cs typeface="Arial"/>
              </a:rPr>
              <a:t> Classification according to cause</a:t>
            </a:r>
            <a:endParaRPr lang="en-GB" sz="4394" dirty="0">
              <a:ea typeface="+mj-lt"/>
              <a:cs typeface="+mj-lt"/>
            </a:endParaRPr>
          </a:p>
          <a:p>
            <a:pPr algn="l"/>
            <a:endParaRPr lang="en-GB" sz="4394" dirty="0"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417D09-8F05-933E-E129-256A054698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7400" y="1394854"/>
            <a:ext cx="10995053" cy="340198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608808"/>
            <a:r>
              <a:rPr lang="en-GB" sz="2400" b="1" u="sng" kern="0" dirty="0">
                <a:solidFill>
                  <a:schemeClr val="accent1"/>
                </a:solidFill>
                <a:ea typeface="+mn-lt"/>
                <a:cs typeface="+mn-lt"/>
              </a:rPr>
              <a:t>Primary :</a:t>
            </a:r>
          </a:p>
          <a:p>
            <a:pPr defTabSz="608808"/>
            <a:r>
              <a:rPr lang="en-US" b="1" kern="0" cap="none" dirty="0">
                <a:solidFill>
                  <a:sysClr val="windowText" lastClr="000000"/>
                </a:solidFill>
                <a:cs typeface="Arial"/>
              </a:rPr>
              <a:t>Associate with condition within the abdominopelvic </a:t>
            </a:r>
            <a:r>
              <a:rPr lang="en-US" b="1" kern="0" cap="none" dirty="0" err="1">
                <a:solidFill>
                  <a:sysClr val="windowText" lastClr="000000"/>
                </a:solidFill>
                <a:cs typeface="Arial"/>
              </a:rPr>
              <a:t>region.like</a:t>
            </a:r>
            <a:r>
              <a:rPr lang="en-US" b="1" kern="0" cap="none" dirty="0">
                <a:solidFill>
                  <a:sysClr val="windowText" lastClr="000000"/>
                </a:solidFill>
                <a:cs typeface="Arial"/>
              </a:rPr>
              <a:t> decreased abdominal compliance (i.e., the elasticity of the abdominal wall and diaphragm), presence of an intra-abdominal or retro-peritoneal injury, or a pathological process</a:t>
            </a:r>
            <a:r>
              <a:rPr lang="en-US" b="1" kern="0" cap="none" dirty="0" smtClean="0">
                <a:solidFill>
                  <a:sysClr val="windowText" lastClr="000000"/>
                </a:solidFill>
                <a:cs typeface="Arial"/>
              </a:rPr>
              <a:t>.</a:t>
            </a:r>
            <a:endParaRPr lang="en-GB" b="1" kern="0" cap="none" dirty="0" smtClean="0">
              <a:solidFill>
                <a:sysClr val="windowText" lastClr="000000"/>
              </a:solidFill>
              <a:cs typeface="Arial"/>
            </a:endParaRPr>
          </a:p>
          <a:p>
            <a:pPr defTabSz="608808"/>
            <a:r>
              <a:rPr lang="en-GB" b="1" kern="0" dirty="0" smtClean="0">
                <a:solidFill>
                  <a:schemeClr val="accent1"/>
                </a:solidFill>
                <a:ea typeface="+mn-lt"/>
                <a:cs typeface="+mn-lt"/>
              </a:rPr>
              <a:t>Secondary :</a:t>
            </a:r>
            <a:endParaRPr lang="ar-JO" b="1" kern="0" dirty="0" smtClean="0">
              <a:solidFill>
                <a:schemeClr val="accent1"/>
              </a:solidFill>
              <a:ea typeface="+mn-lt"/>
              <a:cs typeface="+mn-lt"/>
            </a:endParaRPr>
          </a:p>
          <a:p>
            <a:pPr defTabSz="608808"/>
            <a:r>
              <a:rPr lang="en-US" b="1" kern="0" cap="none" dirty="0" smtClean="0"/>
              <a:t>Associated with conditions that do not originate within the </a:t>
            </a:r>
            <a:r>
              <a:rPr lang="en-US" b="1" kern="0" cap="none" dirty="0" err="1" smtClean="0"/>
              <a:t>abdomen,such</a:t>
            </a:r>
            <a:r>
              <a:rPr lang="en-US" b="1" kern="0" cap="none" dirty="0" smtClean="0"/>
              <a:t> as tense ascites or </a:t>
            </a:r>
            <a:r>
              <a:rPr lang="en-US" b="1" kern="0" cap="none" dirty="0" err="1" smtClean="0"/>
              <a:t>oedema</a:t>
            </a:r>
            <a:r>
              <a:rPr lang="en-US" b="1" kern="0" cap="none" dirty="0" smtClean="0"/>
              <a:t> of otherwise normal bowel ,sepsis and any condition that require massive fluid </a:t>
            </a:r>
            <a:r>
              <a:rPr lang="en-US" b="1" kern="0" cap="none" dirty="0" err="1" smtClean="0"/>
              <a:t>resuscitation.This</a:t>
            </a:r>
            <a:r>
              <a:rPr lang="en-US" b="1" kern="0" cap="none" dirty="0" smtClean="0"/>
              <a:t> is the most common form.</a:t>
            </a:r>
            <a:endParaRPr lang="en-GB" b="1" kern="0" dirty="0">
              <a:solidFill>
                <a:schemeClr val="accent1"/>
              </a:solidFill>
            </a:endParaRPr>
          </a:p>
          <a:p>
            <a:pPr defTabSz="608808"/>
            <a:r>
              <a:rPr lang="en-GB" b="1" kern="0" dirty="0" smtClean="0">
                <a:solidFill>
                  <a:schemeClr val="accent1"/>
                </a:solidFill>
                <a:ea typeface="+mn-lt"/>
                <a:cs typeface="+mn-lt"/>
              </a:rPr>
              <a:t>Recurrent :</a:t>
            </a:r>
            <a:endParaRPr lang="ar-JO" b="1" kern="0" dirty="0" smtClean="0">
              <a:solidFill>
                <a:schemeClr val="accent1"/>
              </a:solidFill>
              <a:ea typeface="+mn-lt"/>
              <a:cs typeface="+mn-lt"/>
            </a:endParaRPr>
          </a:p>
          <a:p>
            <a:pPr defTabSz="608808"/>
            <a:r>
              <a:rPr lang="en-US" b="1" kern="0" cap="none" dirty="0" smtClean="0">
                <a:cs typeface="Arial"/>
              </a:rPr>
              <a:t>Recurrence of abdominal compartment syndrome (ACS) after treatment for either primary or secondary ACS.</a:t>
            </a:r>
          </a:p>
          <a:p>
            <a:pPr defTabSz="608808"/>
            <a:endParaRPr lang="en-GB" b="1" kern="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2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1194</TotalTime>
  <Words>1267</Words>
  <Application>Microsoft Office PowerPoint</Application>
  <PresentationFormat>Widescreen</PresentationFormat>
  <Paragraphs>201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Arial</vt:lpstr>
      <vt:lpstr>Arial Black</vt:lpstr>
      <vt:lpstr>Arial MT</vt:lpstr>
      <vt:lpstr>Cambria</vt:lpstr>
      <vt:lpstr>Georgia</vt:lpstr>
      <vt:lpstr>Liberation Sans Narrow</vt:lpstr>
      <vt:lpstr>Lucida Sans Unicode</vt:lpstr>
      <vt:lpstr>Microsoft Sans Serif</vt:lpstr>
      <vt:lpstr>Sitka Small</vt:lpstr>
      <vt:lpstr>Tahoma</vt:lpstr>
      <vt:lpstr>Times New Roman</vt:lpstr>
      <vt:lpstr>Trebuchet MS</vt:lpstr>
      <vt:lpstr>Tw Cen MT</vt:lpstr>
      <vt:lpstr>Verdana</vt:lpstr>
      <vt:lpstr>Wingdings</vt:lpstr>
      <vt:lpstr>Wingdings,Sans-Serif</vt:lpstr>
      <vt:lpstr>Droplet</vt:lpstr>
      <vt:lpstr>Compartment syndrome  (abdominal compartment syndrome)</vt:lpstr>
      <vt:lpstr>DEFINITIONS </vt:lpstr>
      <vt:lpstr>PowerPoint Presentation</vt:lpstr>
      <vt:lpstr>PowerPoint Presentation</vt:lpstr>
      <vt:lpstr>PowerPoint Presentation</vt:lpstr>
      <vt:lpstr>Epidemiology</vt:lpstr>
      <vt:lpstr>Physiological variation of IAP</vt:lpstr>
      <vt:lpstr>PowerPoint Presentation</vt:lpstr>
      <vt:lpstr> Classification according to cause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</vt:lpstr>
      <vt:lpstr>Clinical Manifestations  &amp;  Diagnosis</vt:lpstr>
      <vt:lpstr>PowerPoint Presentation</vt:lpstr>
      <vt:lpstr>PowerPoint Presentation</vt:lpstr>
      <vt:lpstr>PowerPoint Presentation</vt:lpstr>
      <vt:lpstr>PowerPoint Presentation</vt:lpstr>
      <vt:lpstr>CLINICAL PRESENTATION</vt:lpstr>
      <vt:lpstr>PowerPoint Presentation</vt:lpstr>
      <vt:lpstr>DIAGNOSTIC EVALUATION</vt:lpstr>
      <vt:lpstr>This test will be repeated so your healthcare team can  tell if the condition is getting worse or better. </vt:lpstr>
      <vt:lpstr>PowerPoint Presentation</vt:lpstr>
      <vt:lpstr>Round belly sign : the sign is positive when the AP to the transvers diameter (abdominal ratio) is more than (0.8) </vt:lpstr>
      <vt:lpstr>PowerPoint Presentation</vt:lpstr>
      <vt:lpstr>1- Conservative (non-surgical) management </vt:lpstr>
      <vt:lpstr>PowerPoint Presentation</vt:lpstr>
      <vt:lpstr>2-Surgical Management</vt:lpstr>
      <vt:lpstr>With decompression :</vt:lpstr>
      <vt:lpstr>PowerPoint Presentation</vt:lpstr>
      <vt:lpstr>PowerPoint Presentation</vt:lpstr>
      <vt:lpstr>Operative decompression</vt:lpstr>
      <vt:lpstr>PowerPoint Presentation</vt:lpstr>
      <vt:lpstr>PowerPoint Presentation</vt:lpstr>
      <vt:lpstr>SEQUENTIAL CLOSURE TECHNIQUE</vt:lpstr>
      <vt:lpstr>PowerPoint Presentation</vt:lpstr>
      <vt:lpstr>5- On return to the OR 48 hours</vt:lpstr>
      <vt:lpstr>types of incisions</vt:lpstr>
      <vt:lpstr>Escharotomy</vt:lpstr>
      <vt:lpstr>PowerPoint Presentation</vt:lpstr>
      <vt:lpstr>Burn injury management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jabari for computer</dc:creator>
  <cp:lastModifiedBy>jabari for computer</cp:lastModifiedBy>
  <cp:revision>20</cp:revision>
  <dcterms:created xsi:type="dcterms:W3CDTF">2024-09-23T16:35:09Z</dcterms:created>
  <dcterms:modified xsi:type="dcterms:W3CDTF">2024-09-24T18:22:08Z</dcterms:modified>
</cp:coreProperties>
</file>