
<file path=[Content_Types].xml><?xml version="1.0" encoding="utf-8"?>
<Types xmlns="http://schemas.openxmlformats.org/package/2006/content-types">
  <Default ContentType="image/jp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8.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7772400" cx="10058400"/>
  <p:notesSz cx="7772400" cy="100584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225">
          <p15:clr>
            <a:srgbClr val="000000"/>
          </p15:clr>
        </p15:guide>
        <p15:guide id="2" pos="2795">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5DA37D80-6434-44D0-A028-1B22A696006F}" styleName="Light Style 3 - Accent 2">
    <a:wholeTbl>
      <a:tcTxStyle>
        <a:fontRef idx="minor">
          <a:scrgbClr b="0" g="0" r="0"/>
        </a:fontRef>
        <a:schemeClr val="tx1"/>
      </a:tcTxStyle>
      <a:tcStyle>
        <a:tcBdr>
          <a:left>
            <a:ln cmpd="sng" w="12700">
              <a:solidFill>
                <a:schemeClr val="accent2"/>
              </a:solidFill>
            </a:ln>
          </a:left>
          <a:right>
            <a:ln cmpd="sng" w="12700">
              <a:solidFill>
                <a:schemeClr val="accent2"/>
              </a:solidFill>
            </a:ln>
          </a:right>
          <a:top>
            <a:ln cmpd="sng" w="12700">
              <a:solidFill>
                <a:schemeClr val="accent2"/>
              </a:solidFill>
            </a:ln>
          </a:top>
          <a:bottom>
            <a:ln cmpd="sng" w="12700">
              <a:solidFill>
                <a:schemeClr val="accent2"/>
              </a:solidFill>
            </a:ln>
          </a:bottom>
          <a:insideH>
            <a:ln cmpd="sng" w="12700">
              <a:solidFill>
                <a:schemeClr val="accent2"/>
              </a:solidFill>
            </a:ln>
          </a:insideH>
          <a:insideV>
            <a:ln cmpd="sng" w="12700">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cmpd="dbl" w="50800">
              <a:solidFill>
                <a:schemeClr val="accent2"/>
              </a:solidFill>
            </a:ln>
          </a:top>
        </a:tcBdr>
        <a:fill>
          <a:noFill/>
        </a:fill>
      </a:tcStyle>
    </a:lastRow>
    <a:firstRow>
      <a:tcTxStyle b="on"/>
      <a:tcStyle>
        <a:tcBdr>
          <a:bottom>
            <a:ln cmpd="sng" w="25400">
              <a:solidFill>
                <a:schemeClr val="accent2"/>
              </a:solidFill>
            </a:ln>
          </a:bottom>
        </a:tcBdr>
        <a:fill>
          <a:noFill/>
        </a:fill>
      </a:tcStyle>
    </a:firstRow>
  </a:tblStyle>
  <a:tblStyle styleId="{0E3FDE45-AF77-4B5C-9715-49D594BDF05E}" styleName="Light Style 1 - Accent 2">
    <a:wholeTbl>
      <a:tcTxStyle>
        <a:fontRef idx="minor">
          <a:scrgbClr b="0" g="0" r="0"/>
        </a:fontRef>
        <a:schemeClr val="tx1"/>
      </a:tcTxStyle>
      <a:tcStyle>
        <a:tcBdr>
          <a:left>
            <a:ln>
              <a:noFill/>
            </a:ln>
          </a:left>
          <a:right>
            <a:ln>
              <a:noFill/>
            </a:ln>
          </a:right>
          <a:top>
            <a:ln cmpd="sng" w="12700">
              <a:solidFill>
                <a:schemeClr val="accent2"/>
              </a:solidFill>
            </a:ln>
          </a:top>
          <a:bottom>
            <a:ln cmpd="sng" w="12700">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cmpd="sng" w="12700">
              <a:solidFill>
                <a:schemeClr val="accent2"/>
              </a:solidFill>
            </a:ln>
          </a:top>
        </a:tcBdr>
        <a:fill>
          <a:noFill/>
        </a:fill>
      </a:tcStyle>
    </a:lastRow>
    <a:firstRow>
      <a:tcTxStyle b="on"/>
      <a:tcStyle>
        <a:tcBdr>
          <a:bottom>
            <a:ln cmpd="sng" w="12700">
              <a:solidFill>
                <a:schemeClr val="accent2"/>
              </a:solidFill>
            </a:ln>
          </a:bottom>
        </a:tcBdr>
        <a:fill>
          <a:noFill/>
        </a:fill>
      </a:tcStyle>
    </a:firstRow>
  </a:tblStyle>
</a:tblStyleLst>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25" orient="horz"/>
        <p:guide pos="279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tableStyles" Target="tableStyles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3693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FF0066"/>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FF0066"/>
                </a:solidFill>
                <a:latin typeface="Verdana"/>
                <a:cs typeface="Verdana"/>
              </a:defRPr>
            </a:lvl1pPr>
          </a:lstStyle>
          <a:p>
            <a:endParaRPr/>
          </a:p>
        </p:txBody>
      </p:sp>
      <p:sp>
        <p:nvSpPr>
          <p:cNvPr id="3" name="Holder 3"/>
          <p:cNvSpPr>
            <a:spLocks noGrp="1"/>
          </p:cNvSpPr>
          <p:nvPr>
            <p:ph sz="half" idx="2"/>
          </p:nvPr>
        </p:nvSpPr>
        <p:spPr>
          <a:xfrm>
            <a:off x="502920" y="1787652"/>
            <a:ext cx="437540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FF0066"/>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201761" y="609820"/>
            <a:ext cx="3654879" cy="369332"/>
          </a:xfrm>
          <a:prstGeom prst="rect">
            <a:avLst/>
          </a:prstGeom>
        </p:spPr>
        <p:txBody>
          <a:bodyPr wrap="square" lIns="0" tIns="0" rIns="0" bIns="0">
            <a:spAutoFit/>
          </a:bodyPr>
          <a:lstStyle>
            <a:lvl1pPr>
              <a:defRPr sz="2400" b="1" i="0">
                <a:solidFill>
                  <a:srgbClr val="FF0066"/>
                </a:solidFill>
                <a:latin typeface="Verdana"/>
                <a:cs typeface="Verdana"/>
              </a:defRPr>
            </a:lvl1pPr>
          </a:lstStyle>
          <a:p>
            <a:endParaRPr/>
          </a:p>
        </p:txBody>
      </p:sp>
      <p:sp>
        <p:nvSpPr>
          <p:cNvPr id="3" name="Holder 3"/>
          <p:cNvSpPr>
            <a:spLocks noGrp="1"/>
          </p:cNvSpPr>
          <p:nvPr>
            <p:ph type="body" idx="1"/>
          </p:nvPr>
        </p:nvSpPr>
        <p:spPr>
          <a:xfrm>
            <a:off x="1167299" y="2084632"/>
            <a:ext cx="7723799"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8/13/2023</a:t>
            </a:fld>
            <a:endParaRPr lang="en-US"/>
          </a:p>
        </p:txBody>
      </p:sp>
      <p:sp>
        <p:nvSpPr>
          <p:cNvPr id="6" name="Holder 6"/>
          <p:cNvSpPr>
            <a:spLocks noGrp="1"/>
          </p:cNvSpPr>
          <p:nvPr>
            <p:ph type="sldNum" sz="quarter" idx="7"/>
          </p:nvPr>
        </p:nvSpPr>
        <p:spPr>
          <a:xfrm>
            <a:off x="7242048" y="7228332"/>
            <a:ext cx="231343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txBox="1">
            <a:spLocks noGrp="1"/>
          </p:cNvSpPr>
          <p:nvPr>
            <p:ph type="title"/>
          </p:nvPr>
        </p:nvSpPr>
        <p:spPr>
          <a:xfrm>
            <a:off x="2133600" y="838200"/>
            <a:ext cx="5791200" cy="1859483"/>
          </a:xfrm>
          <a:prstGeom prst="rect">
            <a:avLst/>
          </a:prstGeom>
        </p:spPr>
        <p:txBody>
          <a:bodyPr vert="horz" wrap="square" lIns="0" tIns="12700" rIns="0" bIns="0" rtlCol="0">
            <a:spAutoFit/>
          </a:bodyPr>
          <a:lstStyle/>
          <a:p>
            <a:pPr marL="13335" algn="ctr">
              <a:lnSpc>
                <a:spcPct val="100000"/>
              </a:lnSpc>
              <a:spcBef>
                <a:spcPts val="100"/>
              </a:spcBef>
            </a:pPr>
            <a:r>
              <a:rPr sz="6000" spc="130" dirty="0"/>
              <a:t>C</a:t>
            </a:r>
            <a:r>
              <a:rPr sz="6000" spc="-160" dirty="0"/>
              <a:t>aesarea</a:t>
            </a:r>
            <a:r>
              <a:rPr sz="6000" spc="-175" dirty="0"/>
              <a:t>n</a:t>
            </a:r>
            <a:r>
              <a:rPr sz="6000" spc="-150" dirty="0"/>
              <a:t> </a:t>
            </a:r>
            <a:r>
              <a:rPr sz="6000" spc="-190" dirty="0"/>
              <a:t>section</a:t>
            </a:r>
          </a:p>
        </p:txBody>
      </p:sp>
      <p:sp>
        <p:nvSpPr>
          <p:cNvPr id="5" name="TextBox 4"/>
          <p:cNvSpPr txBox="1"/>
          <p:nvPr/>
        </p:nvSpPr>
        <p:spPr>
          <a:xfrm>
            <a:off x="6324600" y="3787036"/>
            <a:ext cx="2514600" cy="2308324"/>
          </a:xfrm>
          <a:prstGeom prst="rect">
            <a:avLst/>
          </a:prstGeom>
          <a:noFill/>
        </p:spPr>
        <p:txBody>
          <a:bodyPr wrap="square" rtlCol="0">
            <a:spAutoFit/>
          </a:bodyPr>
          <a:lstStyle/>
          <a:p>
            <a:r>
              <a:rPr lang="en-US" sz="2400" b="1" u="sng" dirty="0" smtClean="0"/>
              <a:t>Presented by:</a:t>
            </a:r>
            <a:endParaRPr lang="en-US" sz="2400" b="1" dirty="0" smtClean="0"/>
          </a:p>
          <a:p>
            <a:r>
              <a:rPr lang="en-US" sz="2400" b="1" dirty="0" smtClean="0"/>
              <a:t>Tamer </a:t>
            </a:r>
            <a:r>
              <a:rPr lang="en-US" sz="2400" b="1" dirty="0" err="1" smtClean="0"/>
              <a:t>jaafreh</a:t>
            </a:r>
            <a:endParaRPr lang="en-US" sz="2400" b="1" dirty="0" smtClean="0"/>
          </a:p>
          <a:p>
            <a:r>
              <a:rPr lang="en-US" sz="2400" b="1" dirty="0" err="1"/>
              <a:t>Maha</a:t>
            </a:r>
            <a:r>
              <a:rPr lang="en-US" sz="2400" b="1" dirty="0"/>
              <a:t> </a:t>
            </a:r>
            <a:r>
              <a:rPr lang="en-US" sz="2400" b="1" dirty="0" err="1"/>
              <a:t>alhajes</a:t>
            </a:r>
            <a:r>
              <a:rPr lang="en-US" sz="2400" b="1" dirty="0"/>
              <a:t> </a:t>
            </a:r>
            <a:endParaRPr lang="en-US" sz="2400" b="1" dirty="0" smtClean="0"/>
          </a:p>
          <a:p>
            <a:r>
              <a:rPr lang="en-US" sz="2400" b="1" dirty="0"/>
              <a:t>Rama </a:t>
            </a:r>
            <a:r>
              <a:rPr lang="en-US" sz="2400" b="1" dirty="0" err="1"/>
              <a:t>mosleh</a:t>
            </a:r>
            <a:r>
              <a:rPr lang="en-US" sz="2400" b="1" dirty="0"/>
              <a:t> </a:t>
            </a:r>
          </a:p>
          <a:p>
            <a:r>
              <a:rPr lang="en-US" sz="2400" b="1" dirty="0" smtClean="0"/>
              <a:t>Alia </a:t>
            </a:r>
            <a:r>
              <a:rPr lang="en-US" sz="2400" b="1" dirty="0" err="1" smtClean="0"/>
              <a:t>qablan</a:t>
            </a:r>
            <a:r>
              <a:rPr lang="en-US" sz="2400" b="1" dirty="0" smtClean="0"/>
              <a:t> </a:t>
            </a:r>
          </a:p>
          <a:p>
            <a:r>
              <a:rPr lang="en-US" sz="2400" b="1" dirty="0" err="1" smtClean="0"/>
              <a:t>Fuad</a:t>
            </a:r>
            <a:r>
              <a:rPr lang="en-US" sz="2400" b="1" dirty="0" smtClean="0"/>
              <a:t> </a:t>
            </a:r>
            <a:r>
              <a:rPr lang="en-US" sz="2400" b="1" dirty="0" err="1" smtClean="0"/>
              <a:t>khaled</a:t>
            </a:r>
            <a:endParaRPr lang="en-US" sz="2400" b="1" dirty="0" smtClean="0"/>
          </a:p>
        </p:txBody>
      </p:sp>
    </p:spTree>
    <p:extLst>
      <p:ext uri="{BB962C8B-B14F-4D97-AF65-F5344CB8AC3E}">
        <p14:creationId xmlns:p14="http://schemas.microsoft.com/office/powerpoint/2010/main" val="255829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82" y="1524000"/>
            <a:ext cx="4312618" cy="312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817" y="1524001"/>
            <a:ext cx="4066783" cy="312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228601"/>
            <a:ext cx="4038600" cy="1200329"/>
          </a:xfrm>
          <a:prstGeom prst="rect">
            <a:avLst/>
          </a:prstGeom>
        </p:spPr>
        <p:txBody>
          <a:bodyPr wrap="square">
            <a:spAutoFit/>
          </a:bodyPr>
          <a:lstStyle/>
          <a:p>
            <a:pPr algn="ctr"/>
            <a:r>
              <a:rPr lang="en-US" sz="2400" b="1" dirty="0"/>
              <a:t>Low segment transverse incision</a:t>
            </a:r>
          </a:p>
          <a:p>
            <a:pPr algn="ctr"/>
            <a:r>
              <a:rPr lang="en-US" sz="2400" b="1" dirty="0"/>
              <a:t>(Monroe-Kerr)</a:t>
            </a:r>
            <a:endParaRPr lang="en-US" sz="2400" b="1" dirty="0"/>
          </a:p>
        </p:txBody>
      </p:sp>
      <p:sp>
        <p:nvSpPr>
          <p:cNvPr id="3" name="Rectangle 2"/>
          <p:cNvSpPr/>
          <p:nvPr/>
        </p:nvSpPr>
        <p:spPr>
          <a:xfrm>
            <a:off x="5029200" y="228601"/>
            <a:ext cx="4343400" cy="1200329"/>
          </a:xfrm>
          <a:prstGeom prst="rect">
            <a:avLst/>
          </a:prstGeom>
        </p:spPr>
        <p:txBody>
          <a:bodyPr wrap="square">
            <a:spAutoFit/>
          </a:bodyPr>
          <a:lstStyle/>
          <a:p>
            <a:r>
              <a:rPr lang="en-US" sz="2400" b="1" dirty="0"/>
              <a:t>Classical upper </a:t>
            </a:r>
            <a:r>
              <a:rPr lang="en-US" sz="2400" b="1" dirty="0" smtClean="0"/>
              <a:t>segment</a:t>
            </a:r>
            <a:endParaRPr lang="ar-JO" sz="2400" b="1" dirty="0" smtClean="0"/>
          </a:p>
          <a:p>
            <a:r>
              <a:rPr lang="en-US" sz="2400" b="1" dirty="0" smtClean="0"/>
              <a:t> </a:t>
            </a:r>
            <a:r>
              <a:rPr lang="en-US" sz="2400" b="1" dirty="0"/>
              <a:t>incision</a:t>
            </a:r>
          </a:p>
          <a:p>
            <a:r>
              <a:rPr lang="en-US" sz="2400" b="1" dirty="0"/>
              <a:t>(</a:t>
            </a:r>
            <a:r>
              <a:rPr lang="en-US" sz="2400" b="1" dirty="0" err="1"/>
              <a:t>Kronig</a:t>
            </a:r>
            <a:r>
              <a:rPr lang="en-US" sz="2400" b="1" dirty="0"/>
              <a:t> or </a:t>
            </a:r>
            <a:r>
              <a:rPr lang="en-US" sz="2400" b="1" dirty="0" err="1"/>
              <a:t>Delee</a:t>
            </a:r>
            <a:r>
              <a:rPr lang="en-US" sz="2400" b="1" dirty="0"/>
              <a:t>)</a:t>
            </a:r>
            <a:endParaRPr lang="en-US" sz="2400" b="1" dirty="0"/>
          </a:p>
        </p:txBody>
      </p:sp>
      <p:sp>
        <p:nvSpPr>
          <p:cNvPr id="4" name="Rectangle 3"/>
          <p:cNvSpPr/>
          <p:nvPr/>
        </p:nvSpPr>
        <p:spPr>
          <a:xfrm>
            <a:off x="228600" y="5257800"/>
            <a:ext cx="9372600" cy="1569660"/>
          </a:xfrm>
          <a:prstGeom prst="rect">
            <a:avLst/>
          </a:prstGeom>
        </p:spPr>
        <p:txBody>
          <a:bodyPr wrap="square">
            <a:spAutoFit/>
          </a:bodyPr>
          <a:lstStyle/>
          <a:p>
            <a:r>
              <a:rPr lang="en-US" sz="3200" b="1" dirty="0"/>
              <a:t>Uterine incision</a:t>
            </a:r>
            <a:r>
              <a:rPr lang="en-US" sz="3200" dirty="0"/>
              <a:t>:( according to the GA, fetal presentation, placental location and the presence of well-developed uterine segment.) </a:t>
            </a:r>
          </a:p>
        </p:txBody>
      </p:sp>
    </p:spTree>
    <p:extLst>
      <p:ext uri="{BB962C8B-B14F-4D97-AF65-F5344CB8AC3E}">
        <p14:creationId xmlns:p14="http://schemas.microsoft.com/office/powerpoint/2010/main" val="907004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09116911"/>
              </p:ext>
            </p:extLst>
          </p:nvPr>
        </p:nvGraphicFramePr>
        <p:xfrm>
          <a:off x="0" y="24008"/>
          <a:ext cx="10058400" cy="7595992"/>
        </p:xfrm>
        <a:graphic>
          <a:graphicData uri="http://schemas.openxmlformats.org/drawingml/2006/table">
            <a:tbl>
              <a:tblPr firstRow="1" bandRow="1">
                <a:tableStyleId>{0E3FDE45-AF77-4B5C-9715-49D594BDF05E}</a:tableStyleId>
              </a:tblPr>
              <a:tblGrid>
                <a:gridCol w="914400"/>
                <a:gridCol w="4343400"/>
                <a:gridCol w="4800600"/>
              </a:tblGrid>
              <a:tr h="370840">
                <a:tc>
                  <a:txBody>
                    <a:bodyPr/>
                    <a:lstStyle/>
                    <a:p>
                      <a:endParaRPr lang="en-US" dirty="0"/>
                    </a:p>
                  </a:txBody>
                  <a:tcPr/>
                </a:tc>
                <a:tc>
                  <a:txBody>
                    <a:bodyPr/>
                    <a:lstStyle/>
                    <a:p>
                      <a:r>
                        <a:rPr lang="en-US" dirty="0" smtClean="0"/>
                        <a:t>Low segment transverse incision</a:t>
                      </a:r>
                    </a:p>
                    <a:p>
                      <a:r>
                        <a:rPr lang="en-US" dirty="0" smtClean="0"/>
                        <a:t>(Monroe-Kerr)</a:t>
                      </a:r>
                      <a:endParaRPr lang="en-US" dirty="0"/>
                    </a:p>
                  </a:txBody>
                  <a:tcPr/>
                </a:tc>
                <a:tc>
                  <a:txBody>
                    <a:bodyPr/>
                    <a:lstStyle/>
                    <a:p>
                      <a:r>
                        <a:rPr lang="en-US" dirty="0" smtClean="0"/>
                        <a:t>Classical upper segment incision</a:t>
                      </a:r>
                    </a:p>
                    <a:p>
                      <a:r>
                        <a:rPr lang="en-US" dirty="0" smtClean="0"/>
                        <a:t>(</a:t>
                      </a:r>
                      <a:r>
                        <a:rPr lang="en-US" dirty="0" err="1" smtClean="0"/>
                        <a:t>Kronig</a:t>
                      </a:r>
                      <a:r>
                        <a:rPr lang="en-US" dirty="0" smtClean="0"/>
                        <a:t> or </a:t>
                      </a:r>
                      <a:r>
                        <a:rPr lang="en-US" dirty="0" err="1" smtClean="0"/>
                        <a:t>Delee</a:t>
                      </a:r>
                      <a:r>
                        <a:rPr lang="en-US" dirty="0" smtClean="0"/>
                        <a:t>)</a:t>
                      </a:r>
                      <a:endParaRPr lang="en-US" dirty="0"/>
                    </a:p>
                  </a:txBody>
                  <a:tcPr/>
                </a:tc>
              </a:tr>
              <a:tr h="2841112">
                <a:tc>
                  <a:txBody>
                    <a:bodyPr/>
                    <a:lstStyle/>
                    <a:p>
                      <a:r>
                        <a:rPr lang="en-US" b="1" dirty="0" smtClean="0"/>
                        <a:t>general</a:t>
                      </a:r>
                      <a:endParaRPr lang="en-US" b="1" dirty="0"/>
                    </a:p>
                  </a:txBody>
                  <a:tcPr/>
                </a:tc>
                <a:tc>
                  <a:txBody>
                    <a:bodyPr/>
                    <a:lstStyle/>
                    <a:p>
                      <a:r>
                        <a:rPr lang="en-US" b="1" dirty="0" smtClean="0"/>
                        <a:t>Most common uterine incision 90% Low transverse incision is smaller, horizontal and made near the bikini line made in the </a:t>
                      </a:r>
                      <a:r>
                        <a:rPr lang="en-US" b="1" dirty="0" err="1" smtClean="0"/>
                        <a:t>noncontractile</a:t>
                      </a:r>
                      <a:r>
                        <a:rPr lang="en-US" b="1" dirty="0" smtClean="0"/>
                        <a:t> portion of the uterus. The bladder must be dissected inferiorly to expose the lower segment, and the bladder blade has been placed. </a:t>
                      </a:r>
                      <a:endParaRPr lang="en-US" b="1" dirty="0"/>
                    </a:p>
                  </a:txBody>
                  <a:tcPr/>
                </a:tc>
                <a:tc>
                  <a:txBody>
                    <a:bodyPr/>
                    <a:lstStyle/>
                    <a:p>
                      <a:r>
                        <a:rPr lang="en-US" b="1" dirty="0" smtClean="0"/>
                        <a:t>less commonly performed. Larger vertical incision made in the contractile fundus of the uterus and (when the lower segment not developed, if an anterior placenta </a:t>
                      </a:r>
                      <a:r>
                        <a:rPr lang="en-US" b="1" dirty="0" err="1" smtClean="0"/>
                        <a:t>Previa</a:t>
                      </a:r>
                      <a:r>
                        <a:rPr lang="en-US" b="1" dirty="0" smtClean="0"/>
                        <a:t> is present, or if the fetus is in a transverse lie or in a preterm </a:t>
                      </a:r>
                      <a:r>
                        <a:rPr lang="en-US" b="1" dirty="0" err="1" smtClean="0"/>
                        <a:t>nonvertex</a:t>
                      </a:r>
                      <a:r>
                        <a:rPr lang="en-US" b="1" dirty="0" smtClean="0"/>
                        <a:t> presentation) Again, the bladder has been dissected inferiorly to expose the lower segment, and the bladder blade has been placed.</a:t>
                      </a:r>
                      <a:endParaRPr lang="en-US" b="1" dirty="0"/>
                    </a:p>
                  </a:txBody>
                  <a:tcPr/>
                </a:tc>
              </a:tr>
              <a:tr h="2261992">
                <a:tc>
                  <a:txBody>
                    <a:bodyPr/>
                    <a:lstStyle/>
                    <a:p>
                      <a:r>
                        <a:rPr lang="en-US" b="1" dirty="0" smtClean="0"/>
                        <a:t>+</a:t>
                      </a:r>
                      <a:r>
                        <a:rPr lang="en-US" b="1" dirty="0" err="1" smtClean="0"/>
                        <a:t>ves</a:t>
                      </a:r>
                      <a:endParaRPr lang="en-US" b="1" dirty="0"/>
                    </a:p>
                  </a:txBody>
                  <a:tcPr/>
                </a:tc>
                <a:tc>
                  <a:txBody>
                    <a:bodyPr/>
                    <a:lstStyle/>
                    <a:p>
                      <a:r>
                        <a:rPr lang="en-US" b="1" dirty="0" smtClean="0"/>
                        <a:t>1.trial of labor in subsequent pregnancy is safe 2. Less likely to rupture in next pregnancy (.5-1.5%) 3.Less risk of bleeding 4.Less adhesions 5.less uterine infection 6.Easy to repair</a:t>
                      </a:r>
                      <a:endParaRPr lang="en-US" b="1" dirty="0"/>
                    </a:p>
                  </a:txBody>
                  <a:tcPr/>
                </a:tc>
                <a:tc>
                  <a:txBody>
                    <a:bodyPr/>
                    <a:lstStyle/>
                    <a:p>
                      <a:r>
                        <a:rPr lang="en-US" b="1" dirty="0" smtClean="0"/>
                        <a:t>1. any fetus(</a:t>
                      </a:r>
                      <a:r>
                        <a:rPr lang="en-US" b="1" dirty="0" err="1" smtClean="0"/>
                        <a:t>es</a:t>
                      </a:r>
                      <a:r>
                        <a:rPr lang="en-US" b="1" dirty="0" smtClean="0"/>
                        <a:t>) regardless of intrauterine orientation can be delivered 2. lower segment varicosities or </a:t>
                      </a:r>
                      <a:r>
                        <a:rPr lang="en-US" b="1" dirty="0" err="1" smtClean="0"/>
                        <a:t>myomas</a:t>
                      </a:r>
                      <a:r>
                        <a:rPr lang="en-US" b="1" dirty="0" smtClean="0"/>
                        <a:t> can be bypassed </a:t>
                      </a:r>
                      <a:endParaRPr lang="en-US" b="1" dirty="0"/>
                    </a:p>
                  </a:txBody>
                  <a:tcPr/>
                </a:tc>
              </a:tr>
              <a:tr h="1852808">
                <a:tc>
                  <a:txBody>
                    <a:bodyPr/>
                    <a:lstStyle/>
                    <a:p>
                      <a:r>
                        <a:rPr lang="en-US" b="1" dirty="0" smtClean="0"/>
                        <a:t>-</a:t>
                      </a:r>
                      <a:r>
                        <a:rPr lang="en-US" b="1" dirty="0" err="1" smtClean="0"/>
                        <a:t>ves</a:t>
                      </a:r>
                      <a:endParaRPr lang="en-US" b="1" dirty="0"/>
                    </a:p>
                  </a:txBody>
                  <a:tcPr/>
                </a:tc>
                <a:tc>
                  <a:txBody>
                    <a:bodyPr/>
                    <a:lstStyle/>
                    <a:p>
                      <a:r>
                        <a:rPr lang="en-US" b="1" dirty="0" smtClean="0"/>
                        <a:t>1.fetus must be longitudinal lie 2. lower segment must be developed 3. varicosities or </a:t>
                      </a:r>
                      <a:r>
                        <a:rPr lang="en-US" b="1" dirty="0" err="1" smtClean="0"/>
                        <a:t>myomas</a:t>
                      </a:r>
                      <a:r>
                        <a:rPr lang="en-US" b="1" dirty="0" smtClean="0"/>
                        <a:t> in the lower segment. 4.because of smaller incision the obstetricians may need vacuum or forceps for delivery</a:t>
                      </a:r>
                      <a:endParaRPr lang="en-US" b="1" dirty="0"/>
                    </a:p>
                  </a:txBody>
                  <a:tcPr/>
                </a:tc>
                <a:tc>
                  <a:txBody>
                    <a:bodyPr/>
                    <a:lstStyle/>
                    <a:p>
                      <a:r>
                        <a:rPr lang="en-US" b="1" dirty="0" smtClean="0"/>
                        <a:t>1.trial of labor in a subsequent pregnancy is unsafe?? Higher risk of rupture in subsequent pregnancies 1.5% - 5% 2. More bleeding 3. Difficult to repair 4. High risk for adhesion </a:t>
                      </a:r>
                      <a:endParaRPr lang="en-US" b="1" dirty="0"/>
                    </a:p>
                  </a:txBody>
                  <a:tcPr/>
                </a:tc>
              </a:tr>
            </a:tbl>
          </a:graphicData>
        </a:graphic>
      </p:graphicFrame>
    </p:spTree>
    <p:extLst>
      <p:ext uri="{BB962C8B-B14F-4D97-AF65-F5344CB8AC3E}">
        <p14:creationId xmlns:p14="http://schemas.microsoft.com/office/powerpoint/2010/main" val="2545609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1063209"/>
            <a:ext cx="8892167" cy="6080190"/>
          </a:xfrm>
          <a:prstGeom prst="rect">
            <a:avLst/>
          </a:prstGeom>
        </p:spPr>
        <p:txBody>
          <a:bodyPr vert="horz" wrap="square" lIns="0" tIns="33019" rIns="0" bIns="0" rtlCol="0">
            <a:spAutoFit/>
          </a:bodyPr>
          <a:lstStyle/>
          <a:p>
            <a:pPr marL="241300" marR="3138170" indent="-229235">
              <a:lnSpc>
                <a:spcPct val="91500"/>
              </a:lnSpc>
              <a:spcBef>
                <a:spcPts val="259"/>
              </a:spcBef>
              <a:buFont typeface="Wingdings"/>
              <a:buChar char=""/>
              <a:tabLst>
                <a:tab pos="241300" algn="l"/>
                <a:tab pos="241935" algn="l"/>
              </a:tabLst>
            </a:pPr>
            <a:r>
              <a:rPr sz="2400" spc="-5" dirty="0">
                <a:latin typeface="Calibri"/>
                <a:cs typeface="Calibri"/>
              </a:rPr>
              <a:t>In a cephalic </a:t>
            </a:r>
            <a:r>
              <a:rPr sz="2400" spc="-10" dirty="0">
                <a:latin typeface="Calibri"/>
                <a:cs typeface="Calibri"/>
              </a:rPr>
              <a:t>presentation, </a:t>
            </a:r>
            <a:r>
              <a:rPr sz="2400" spc="-5" dirty="0">
                <a:latin typeface="Calibri"/>
                <a:cs typeface="Calibri"/>
              </a:rPr>
              <a:t>a hand is </a:t>
            </a:r>
            <a:r>
              <a:rPr sz="2400" spc="-350" dirty="0">
                <a:latin typeface="Calibri"/>
                <a:cs typeface="Calibri"/>
              </a:rPr>
              <a:t> </a:t>
            </a:r>
            <a:r>
              <a:rPr sz="2400" spc="-5" dirty="0">
                <a:latin typeface="Calibri"/>
                <a:cs typeface="Calibri"/>
              </a:rPr>
              <a:t>slipped</a:t>
            </a:r>
            <a:r>
              <a:rPr sz="2400" spc="-10" dirty="0">
                <a:latin typeface="Calibri"/>
                <a:cs typeface="Calibri"/>
              </a:rPr>
              <a:t> into </a:t>
            </a:r>
            <a:r>
              <a:rPr sz="2400" spc="-5" dirty="0">
                <a:latin typeface="Calibri"/>
                <a:cs typeface="Calibri"/>
              </a:rPr>
              <a:t>the</a:t>
            </a:r>
            <a:r>
              <a:rPr sz="2400" dirty="0">
                <a:latin typeface="Calibri"/>
                <a:cs typeface="Calibri"/>
              </a:rPr>
              <a:t> </a:t>
            </a:r>
            <a:r>
              <a:rPr sz="2400" spc="-10" dirty="0">
                <a:latin typeface="Calibri"/>
                <a:cs typeface="Calibri"/>
              </a:rPr>
              <a:t>uterine cavity </a:t>
            </a:r>
            <a:r>
              <a:rPr sz="2400" spc="-5" dirty="0">
                <a:latin typeface="Calibri"/>
                <a:cs typeface="Calibri"/>
              </a:rPr>
              <a:t> </a:t>
            </a:r>
            <a:r>
              <a:rPr sz="2400" spc="-10" dirty="0">
                <a:latin typeface="Calibri"/>
                <a:cs typeface="Calibri"/>
              </a:rPr>
              <a:t>between </a:t>
            </a:r>
            <a:r>
              <a:rPr sz="2400" spc="-5" dirty="0">
                <a:latin typeface="Calibri"/>
                <a:cs typeface="Calibri"/>
              </a:rPr>
              <a:t>the </a:t>
            </a:r>
            <a:r>
              <a:rPr sz="2400" spc="-10" dirty="0">
                <a:latin typeface="Calibri"/>
                <a:cs typeface="Calibri"/>
              </a:rPr>
              <a:t>symphysis </a:t>
            </a:r>
            <a:r>
              <a:rPr sz="2400" spc="-5" dirty="0">
                <a:latin typeface="Calibri"/>
                <a:cs typeface="Calibri"/>
              </a:rPr>
              <a:t>and </a:t>
            </a:r>
            <a:r>
              <a:rPr sz="2400" spc="-15" dirty="0">
                <a:latin typeface="Calibri"/>
                <a:cs typeface="Calibri"/>
              </a:rPr>
              <a:t>fetal </a:t>
            </a:r>
            <a:r>
              <a:rPr sz="2400" spc="-10" dirty="0">
                <a:latin typeface="Calibri"/>
                <a:cs typeface="Calibri"/>
              </a:rPr>
              <a:t> </a:t>
            </a:r>
            <a:r>
              <a:rPr sz="2400" spc="-5" dirty="0">
                <a:latin typeface="Calibri"/>
                <a:cs typeface="Calibri"/>
              </a:rPr>
              <a:t>head.</a:t>
            </a:r>
            <a:endParaRPr sz="2400" dirty="0">
              <a:latin typeface="Calibri"/>
              <a:cs typeface="Calibri"/>
            </a:endParaRPr>
          </a:p>
          <a:p>
            <a:pPr marL="241300" marR="3112770" indent="-229235">
              <a:spcBef>
                <a:spcPts val="5"/>
              </a:spcBef>
              <a:buFont typeface="Wingdings"/>
              <a:buChar char=""/>
              <a:tabLst>
                <a:tab pos="241300" algn="l"/>
                <a:tab pos="241935" algn="l"/>
              </a:tabLst>
            </a:pPr>
            <a:r>
              <a:rPr sz="2400" spc="-5" dirty="0">
                <a:latin typeface="Calibri"/>
                <a:cs typeface="Calibri"/>
              </a:rPr>
              <a:t>The </a:t>
            </a:r>
            <a:r>
              <a:rPr sz="2400" spc="-10" dirty="0">
                <a:latin typeface="Calibri"/>
                <a:cs typeface="Calibri"/>
              </a:rPr>
              <a:t>head</a:t>
            </a:r>
            <a:r>
              <a:rPr sz="2400" spc="-5" dirty="0">
                <a:latin typeface="Calibri"/>
                <a:cs typeface="Calibri"/>
              </a:rPr>
              <a:t> </a:t>
            </a:r>
            <a:r>
              <a:rPr sz="2400" dirty="0">
                <a:latin typeface="Calibri"/>
                <a:cs typeface="Calibri"/>
              </a:rPr>
              <a:t>is</a:t>
            </a:r>
            <a:r>
              <a:rPr sz="2400" spc="-10" dirty="0">
                <a:latin typeface="Calibri"/>
                <a:cs typeface="Calibri"/>
              </a:rPr>
              <a:t> elevated</a:t>
            </a:r>
            <a:r>
              <a:rPr sz="2400" dirty="0">
                <a:latin typeface="Calibri"/>
                <a:cs typeface="Calibri"/>
              </a:rPr>
              <a:t> </a:t>
            </a:r>
            <a:r>
              <a:rPr sz="2400" spc="-10" dirty="0">
                <a:latin typeface="Calibri"/>
                <a:cs typeface="Calibri"/>
              </a:rPr>
              <a:t>gently</a:t>
            </a:r>
            <a:r>
              <a:rPr sz="2400" spc="-5" dirty="0">
                <a:latin typeface="Calibri"/>
                <a:cs typeface="Calibri"/>
              </a:rPr>
              <a:t> with </a:t>
            </a:r>
            <a:r>
              <a:rPr sz="2400" spc="-10" dirty="0">
                <a:latin typeface="Calibri"/>
                <a:cs typeface="Calibri"/>
              </a:rPr>
              <a:t>the </a:t>
            </a:r>
            <a:r>
              <a:rPr sz="2400" spc="-345" dirty="0">
                <a:latin typeface="Calibri"/>
                <a:cs typeface="Calibri"/>
              </a:rPr>
              <a:t> </a:t>
            </a:r>
            <a:r>
              <a:rPr sz="2400" spc="-10" dirty="0" smtClean="0">
                <a:latin typeface="Calibri"/>
                <a:cs typeface="Calibri"/>
              </a:rPr>
              <a:t>fingers </a:t>
            </a:r>
            <a:r>
              <a:rPr sz="2400" spc="-5" dirty="0" smtClean="0">
                <a:latin typeface="Calibri"/>
                <a:cs typeface="Calibri"/>
              </a:rPr>
              <a:t>and </a:t>
            </a:r>
            <a:r>
              <a:rPr sz="2400" spc="-5" dirty="0">
                <a:latin typeface="Calibri"/>
                <a:cs typeface="Calibri"/>
              </a:rPr>
              <a:t>palm </a:t>
            </a:r>
            <a:r>
              <a:rPr sz="2400" spc="-10" dirty="0">
                <a:latin typeface="Calibri"/>
                <a:cs typeface="Calibri"/>
              </a:rPr>
              <a:t>through the </a:t>
            </a:r>
            <a:r>
              <a:rPr sz="2400" spc="-5" dirty="0">
                <a:latin typeface="Calibri"/>
                <a:cs typeface="Calibri"/>
              </a:rPr>
              <a:t> incision.</a:t>
            </a:r>
            <a:endParaRPr sz="2400" dirty="0">
              <a:latin typeface="Calibri"/>
              <a:cs typeface="Calibri"/>
            </a:endParaRPr>
          </a:p>
          <a:p>
            <a:pPr marL="241300" indent="-229235">
              <a:buFont typeface="Wingdings"/>
              <a:buChar char=""/>
              <a:tabLst>
                <a:tab pos="241300" algn="l"/>
                <a:tab pos="241935" algn="l"/>
              </a:tabLst>
            </a:pPr>
            <a:r>
              <a:rPr sz="2400" spc="-10" dirty="0">
                <a:latin typeface="Calibri"/>
                <a:cs typeface="Calibri"/>
              </a:rPr>
              <a:t>Once</a:t>
            </a:r>
            <a:r>
              <a:rPr sz="2400" spc="-20" dirty="0">
                <a:latin typeface="Calibri"/>
                <a:cs typeface="Calibri"/>
              </a:rPr>
              <a:t> </a:t>
            </a:r>
            <a:r>
              <a:rPr sz="2400" spc="-5" dirty="0">
                <a:latin typeface="Calibri"/>
                <a:cs typeface="Calibri"/>
              </a:rPr>
              <a:t>the</a:t>
            </a:r>
            <a:r>
              <a:rPr sz="2400" spc="-10" dirty="0">
                <a:latin typeface="Calibri"/>
                <a:cs typeface="Calibri"/>
              </a:rPr>
              <a:t> </a:t>
            </a:r>
            <a:r>
              <a:rPr sz="2400" dirty="0">
                <a:latin typeface="Calibri"/>
                <a:cs typeface="Calibri"/>
              </a:rPr>
              <a:t>head</a:t>
            </a:r>
            <a:r>
              <a:rPr sz="2400" spc="-5" dirty="0">
                <a:latin typeface="Calibri"/>
                <a:cs typeface="Calibri"/>
              </a:rPr>
              <a:t> </a:t>
            </a:r>
            <a:r>
              <a:rPr sz="2400" spc="-15" dirty="0">
                <a:latin typeface="Calibri"/>
                <a:cs typeface="Calibri"/>
              </a:rPr>
              <a:t>enters</a:t>
            </a:r>
            <a:r>
              <a:rPr sz="2400" spc="-10" dirty="0">
                <a:latin typeface="Calibri"/>
                <a:cs typeface="Calibri"/>
              </a:rPr>
              <a:t> </a:t>
            </a:r>
            <a:r>
              <a:rPr sz="2400" spc="-5" dirty="0">
                <a:latin typeface="Calibri"/>
                <a:cs typeface="Calibri"/>
              </a:rPr>
              <a:t>the incision,</a:t>
            </a:r>
            <a:endParaRPr sz="2400" dirty="0">
              <a:latin typeface="Calibri"/>
              <a:cs typeface="Calibri"/>
            </a:endParaRPr>
          </a:p>
          <a:p>
            <a:pPr marL="241300" marR="3368675">
              <a:spcBef>
                <a:spcPts val="120"/>
              </a:spcBef>
            </a:pPr>
            <a:r>
              <a:rPr sz="2400" spc="-5" dirty="0">
                <a:latin typeface="Calibri"/>
                <a:cs typeface="Calibri"/>
              </a:rPr>
              <a:t>delivery </a:t>
            </a:r>
            <a:r>
              <a:rPr sz="2400" spc="-15" dirty="0">
                <a:latin typeface="Calibri"/>
                <a:cs typeface="Calibri"/>
              </a:rPr>
              <a:t>may </a:t>
            </a:r>
            <a:r>
              <a:rPr sz="2400" spc="-5" dirty="0">
                <a:latin typeface="Calibri"/>
                <a:cs typeface="Calibri"/>
              </a:rPr>
              <a:t>be aided </a:t>
            </a:r>
            <a:r>
              <a:rPr sz="2400" spc="-10" dirty="0">
                <a:latin typeface="Calibri"/>
                <a:cs typeface="Calibri"/>
              </a:rPr>
              <a:t>by </a:t>
            </a:r>
            <a:r>
              <a:rPr sz="2400" spc="-5" dirty="0">
                <a:latin typeface="Calibri"/>
                <a:cs typeface="Calibri"/>
              </a:rPr>
              <a:t>modest </a:t>
            </a:r>
            <a:r>
              <a:rPr sz="2400" spc="-350" dirty="0">
                <a:latin typeface="Calibri"/>
                <a:cs typeface="Calibri"/>
              </a:rPr>
              <a:t> </a:t>
            </a:r>
            <a:r>
              <a:rPr sz="2400" spc="-10" dirty="0">
                <a:latin typeface="Calibri"/>
                <a:cs typeface="Calibri"/>
              </a:rPr>
              <a:t>transabdominal</a:t>
            </a:r>
            <a:r>
              <a:rPr sz="2400" spc="-5" dirty="0">
                <a:latin typeface="Calibri"/>
                <a:cs typeface="Calibri"/>
              </a:rPr>
              <a:t> fundal</a:t>
            </a:r>
            <a:r>
              <a:rPr sz="2400" spc="-10" dirty="0">
                <a:latin typeface="Calibri"/>
                <a:cs typeface="Calibri"/>
              </a:rPr>
              <a:t> </a:t>
            </a:r>
            <a:r>
              <a:rPr sz="2400" spc="-10" dirty="0" smtClean="0">
                <a:latin typeface="Calibri"/>
                <a:cs typeface="Calibri"/>
              </a:rPr>
              <a:t>pressure</a:t>
            </a:r>
            <a:endParaRPr dirty="0">
              <a:latin typeface="Calibri"/>
              <a:cs typeface="Calibri"/>
            </a:endParaRPr>
          </a:p>
          <a:p>
            <a:pPr marL="321945" lvl="1" indent="-229235">
              <a:spcBef>
                <a:spcPts val="5"/>
              </a:spcBef>
              <a:buFont typeface="Wingdings"/>
              <a:buChar char=""/>
              <a:tabLst>
                <a:tab pos="321945" algn="l"/>
                <a:tab pos="322580" algn="l"/>
              </a:tabLst>
            </a:pPr>
            <a:r>
              <a:rPr sz="2400" spc="-5" dirty="0">
                <a:latin typeface="Calibri"/>
                <a:cs typeface="Calibri"/>
              </a:rPr>
              <a:t>After</a:t>
            </a:r>
            <a:r>
              <a:rPr sz="2400" spc="-10" dirty="0">
                <a:latin typeface="Calibri"/>
                <a:cs typeface="Calibri"/>
              </a:rPr>
              <a:t> head</a:t>
            </a:r>
            <a:r>
              <a:rPr sz="2400" dirty="0">
                <a:latin typeface="Calibri"/>
                <a:cs typeface="Calibri"/>
              </a:rPr>
              <a:t> delivery,</a:t>
            </a:r>
            <a:r>
              <a:rPr sz="2400" spc="-5" dirty="0">
                <a:latin typeface="Calibri"/>
                <a:cs typeface="Calibri"/>
              </a:rPr>
              <a:t> a finger should</a:t>
            </a:r>
            <a:r>
              <a:rPr sz="2400" spc="10" dirty="0">
                <a:latin typeface="Calibri"/>
                <a:cs typeface="Calibri"/>
              </a:rPr>
              <a:t> </a:t>
            </a:r>
            <a:r>
              <a:rPr sz="2400" spc="-5" dirty="0">
                <a:latin typeface="Calibri"/>
                <a:cs typeface="Calibri"/>
              </a:rPr>
              <a:t>be</a:t>
            </a:r>
            <a:r>
              <a:rPr sz="2400" dirty="0">
                <a:latin typeface="Calibri"/>
                <a:cs typeface="Calibri"/>
              </a:rPr>
              <a:t> </a:t>
            </a:r>
            <a:r>
              <a:rPr sz="2400" spc="-10" dirty="0">
                <a:latin typeface="Calibri"/>
                <a:cs typeface="Calibri"/>
              </a:rPr>
              <a:t>passed</a:t>
            </a:r>
            <a:r>
              <a:rPr sz="2400" spc="-5" dirty="0">
                <a:latin typeface="Calibri"/>
                <a:cs typeface="Calibri"/>
              </a:rPr>
              <a:t> across</a:t>
            </a:r>
            <a:r>
              <a:rPr sz="2400" dirty="0">
                <a:latin typeface="Calibri"/>
                <a:cs typeface="Calibri"/>
              </a:rPr>
              <a:t> </a:t>
            </a:r>
            <a:r>
              <a:rPr sz="2400" spc="-5" dirty="0">
                <a:latin typeface="Calibri"/>
                <a:cs typeface="Calibri"/>
              </a:rPr>
              <a:t>the</a:t>
            </a:r>
            <a:r>
              <a:rPr sz="2400" dirty="0">
                <a:latin typeface="Calibri"/>
                <a:cs typeface="Calibri"/>
              </a:rPr>
              <a:t> </a:t>
            </a:r>
            <a:r>
              <a:rPr sz="2400" spc="-5" dirty="0">
                <a:latin typeface="Calibri"/>
                <a:cs typeface="Calibri"/>
              </a:rPr>
              <a:t>fetal</a:t>
            </a:r>
            <a:r>
              <a:rPr sz="2400" spc="65" dirty="0">
                <a:latin typeface="Calibri"/>
                <a:cs typeface="Calibri"/>
              </a:rPr>
              <a:t> </a:t>
            </a:r>
            <a:r>
              <a:rPr sz="2400" spc="-10" dirty="0">
                <a:latin typeface="Calibri"/>
                <a:cs typeface="Calibri"/>
              </a:rPr>
              <a:t>neck.</a:t>
            </a:r>
            <a:endParaRPr sz="2400" dirty="0">
              <a:latin typeface="Calibri"/>
              <a:cs typeface="Calibri"/>
            </a:endParaRPr>
          </a:p>
          <a:p>
            <a:pPr marL="321945" lvl="1" indent="-229235">
              <a:lnSpc>
                <a:spcPct val="100000"/>
              </a:lnSpc>
              <a:spcBef>
                <a:spcPts val="180"/>
              </a:spcBef>
              <a:buFont typeface="Wingdings"/>
              <a:buChar char=""/>
              <a:tabLst>
                <a:tab pos="321945" algn="l"/>
                <a:tab pos="322580" algn="l"/>
              </a:tabLst>
            </a:pPr>
            <a:r>
              <a:rPr sz="2400" spc="-5" dirty="0">
                <a:latin typeface="Calibri"/>
                <a:cs typeface="Calibri"/>
              </a:rPr>
              <a:t>The</a:t>
            </a:r>
            <a:r>
              <a:rPr sz="2400" dirty="0">
                <a:latin typeface="Calibri"/>
                <a:cs typeface="Calibri"/>
              </a:rPr>
              <a:t> </a:t>
            </a:r>
            <a:r>
              <a:rPr sz="2400" spc="-10" dirty="0">
                <a:latin typeface="Calibri"/>
                <a:cs typeface="Calibri"/>
              </a:rPr>
              <a:t>head</a:t>
            </a:r>
            <a:r>
              <a:rPr sz="2400" spc="-5" dirty="0">
                <a:latin typeface="Calibri"/>
                <a:cs typeface="Calibri"/>
              </a:rPr>
              <a:t> </a:t>
            </a:r>
            <a:r>
              <a:rPr sz="2400" dirty="0">
                <a:latin typeface="Calibri"/>
                <a:cs typeface="Calibri"/>
              </a:rPr>
              <a:t>is</a:t>
            </a:r>
            <a:r>
              <a:rPr sz="2400" spc="-5" dirty="0">
                <a:latin typeface="Calibri"/>
                <a:cs typeface="Calibri"/>
              </a:rPr>
              <a:t> rotated</a:t>
            </a:r>
            <a:r>
              <a:rPr sz="2400" dirty="0">
                <a:latin typeface="Calibri"/>
                <a:cs typeface="Calibri"/>
              </a:rPr>
              <a:t> </a:t>
            </a:r>
            <a:r>
              <a:rPr sz="2400" spc="-5" dirty="0">
                <a:latin typeface="Calibri"/>
                <a:cs typeface="Calibri"/>
              </a:rPr>
              <a:t>to an </a:t>
            </a:r>
            <a:r>
              <a:rPr sz="2400" spc="-10" dirty="0">
                <a:latin typeface="Calibri"/>
                <a:cs typeface="Calibri"/>
              </a:rPr>
              <a:t>occiput</a:t>
            </a:r>
            <a:r>
              <a:rPr sz="2400" spc="5" dirty="0">
                <a:latin typeface="Calibri"/>
                <a:cs typeface="Calibri"/>
              </a:rPr>
              <a:t> </a:t>
            </a:r>
            <a:r>
              <a:rPr sz="2400" spc="-5" dirty="0">
                <a:latin typeface="Calibri"/>
                <a:cs typeface="Calibri"/>
              </a:rPr>
              <a:t>transverse</a:t>
            </a:r>
            <a:r>
              <a:rPr sz="2400" dirty="0">
                <a:latin typeface="Calibri"/>
                <a:cs typeface="Calibri"/>
              </a:rPr>
              <a:t> </a:t>
            </a:r>
            <a:r>
              <a:rPr sz="2400" spc="-5" dirty="0">
                <a:latin typeface="Calibri"/>
                <a:cs typeface="Calibri"/>
              </a:rPr>
              <a:t>position,</a:t>
            </a:r>
            <a:endParaRPr sz="2400" dirty="0">
              <a:latin typeface="Calibri"/>
              <a:cs typeface="Calibri"/>
            </a:endParaRPr>
          </a:p>
          <a:p>
            <a:pPr marL="321945" marR="5080" lvl="1" indent="-228600">
              <a:lnSpc>
                <a:spcPct val="109700"/>
              </a:lnSpc>
              <a:spcBef>
                <a:spcPts val="5"/>
              </a:spcBef>
              <a:buFont typeface="Wingdings"/>
              <a:buChar char=""/>
              <a:tabLst>
                <a:tab pos="321945" algn="l"/>
                <a:tab pos="322580" algn="l"/>
              </a:tabLst>
            </a:pPr>
            <a:r>
              <a:rPr sz="2400" spc="-5" dirty="0">
                <a:latin typeface="Calibri"/>
                <a:cs typeface="Calibri"/>
              </a:rPr>
              <a:t>The</a:t>
            </a:r>
            <a:r>
              <a:rPr sz="2400" spc="5" dirty="0">
                <a:latin typeface="Calibri"/>
                <a:cs typeface="Calibri"/>
              </a:rPr>
              <a:t> </a:t>
            </a:r>
            <a:r>
              <a:rPr sz="2400" spc="-10" dirty="0">
                <a:latin typeface="Calibri"/>
                <a:cs typeface="Calibri"/>
              </a:rPr>
              <a:t>sides</a:t>
            </a:r>
            <a:r>
              <a:rPr sz="2400" spc="5" dirty="0">
                <a:latin typeface="Calibri"/>
                <a:cs typeface="Calibri"/>
              </a:rPr>
              <a:t> </a:t>
            </a:r>
            <a:r>
              <a:rPr sz="2400" spc="-5" dirty="0">
                <a:latin typeface="Calibri"/>
                <a:cs typeface="Calibri"/>
              </a:rPr>
              <a:t>of</a:t>
            </a:r>
            <a:r>
              <a:rPr sz="2400" dirty="0">
                <a:latin typeface="Calibri"/>
                <a:cs typeface="Calibri"/>
              </a:rPr>
              <a:t> </a:t>
            </a:r>
            <a:r>
              <a:rPr sz="2400" spc="-5" dirty="0">
                <a:latin typeface="Calibri"/>
                <a:cs typeface="Calibri"/>
              </a:rPr>
              <a:t>the</a:t>
            </a:r>
            <a:r>
              <a:rPr sz="2400" spc="5" dirty="0">
                <a:latin typeface="Calibri"/>
                <a:cs typeface="Calibri"/>
              </a:rPr>
              <a:t> </a:t>
            </a:r>
            <a:r>
              <a:rPr sz="2400" dirty="0">
                <a:latin typeface="Calibri"/>
                <a:cs typeface="Calibri"/>
              </a:rPr>
              <a:t>head</a:t>
            </a:r>
            <a:r>
              <a:rPr sz="2400" spc="5" dirty="0">
                <a:latin typeface="Calibri"/>
                <a:cs typeface="Calibri"/>
              </a:rPr>
              <a:t> </a:t>
            </a:r>
            <a:r>
              <a:rPr sz="2400" spc="-5" dirty="0">
                <a:latin typeface="Calibri"/>
                <a:cs typeface="Calibri"/>
              </a:rPr>
              <a:t>are</a:t>
            </a:r>
            <a:r>
              <a:rPr sz="2400" dirty="0">
                <a:latin typeface="Calibri"/>
                <a:cs typeface="Calibri"/>
              </a:rPr>
              <a:t> </a:t>
            </a:r>
            <a:r>
              <a:rPr sz="2400" spc="-5" dirty="0">
                <a:latin typeface="Calibri"/>
                <a:cs typeface="Calibri"/>
              </a:rPr>
              <a:t>grasped</a:t>
            </a:r>
            <a:r>
              <a:rPr sz="2400" spc="5" dirty="0">
                <a:latin typeface="Calibri"/>
                <a:cs typeface="Calibri"/>
              </a:rPr>
              <a:t> </a:t>
            </a:r>
            <a:r>
              <a:rPr sz="2400" spc="-5" dirty="0">
                <a:latin typeface="Calibri"/>
                <a:cs typeface="Calibri"/>
              </a:rPr>
              <a:t>with</a:t>
            </a:r>
            <a:r>
              <a:rPr sz="2400" spc="5" dirty="0">
                <a:latin typeface="Calibri"/>
                <a:cs typeface="Calibri"/>
              </a:rPr>
              <a:t> </a:t>
            </a:r>
            <a:r>
              <a:rPr sz="2400" spc="-5" dirty="0">
                <a:latin typeface="Calibri"/>
                <a:cs typeface="Calibri"/>
              </a:rPr>
              <a:t>two</a:t>
            </a:r>
            <a:r>
              <a:rPr sz="2400" spc="5" dirty="0">
                <a:latin typeface="Calibri"/>
                <a:cs typeface="Calibri"/>
              </a:rPr>
              <a:t> </a:t>
            </a:r>
            <a:r>
              <a:rPr sz="2400" spc="-10" dirty="0">
                <a:latin typeface="Calibri"/>
                <a:cs typeface="Calibri"/>
              </a:rPr>
              <a:t>hands,</a:t>
            </a:r>
            <a:r>
              <a:rPr sz="2400" dirty="0">
                <a:latin typeface="Calibri"/>
                <a:cs typeface="Calibri"/>
              </a:rPr>
              <a:t> </a:t>
            </a:r>
            <a:r>
              <a:rPr sz="2400" spc="-5" dirty="0">
                <a:latin typeface="Calibri"/>
                <a:cs typeface="Calibri"/>
              </a:rPr>
              <a:t>and</a:t>
            </a:r>
            <a:r>
              <a:rPr sz="2400" spc="20" dirty="0">
                <a:latin typeface="Calibri"/>
                <a:cs typeface="Calibri"/>
              </a:rPr>
              <a:t> </a:t>
            </a:r>
            <a:r>
              <a:rPr sz="2400" spc="-5" dirty="0">
                <a:latin typeface="Calibri"/>
                <a:cs typeface="Calibri"/>
              </a:rPr>
              <a:t>gentle</a:t>
            </a:r>
            <a:r>
              <a:rPr sz="2400" spc="5" dirty="0">
                <a:latin typeface="Calibri"/>
                <a:cs typeface="Calibri"/>
              </a:rPr>
              <a:t> </a:t>
            </a:r>
            <a:r>
              <a:rPr sz="2400" spc="-10" dirty="0">
                <a:latin typeface="Calibri"/>
                <a:cs typeface="Calibri"/>
              </a:rPr>
              <a:t>downward </a:t>
            </a:r>
            <a:r>
              <a:rPr sz="2400" spc="-345" dirty="0">
                <a:latin typeface="Calibri"/>
                <a:cs typeface="Calibri"/>
              </a:rPr>
              <a:t> </a:t>
            </a:r>
            <a:r>
              <a:rPr sz="2400" spc="-5" dirty="0">
                <a:latin typeface="Calibri"/>
                <a:cs typeface="Calibri"/>
              </a:rPr>
              <a:t>traction is</a:t>
            </a:r>
            <a:r>
              <a:rPr sz="2400" dirty="0">
                <a:latin typeface="Calibri"/>
                <a:cs typeface="Calibri"/>
              </a:rPr>
              <a:t> </a:t>
            </a:r>
            <a:r>
              <a:rPr sz="2400" spc="-5" dirty="0">
                <a:latin typeface="Calibri"/>
                <a:cs typeface="Calibri"/>
              </a:rPr>
              <a:t>applied</a:t>
            </a:r>
            <a:r>
              <a:rPr sz="2400" spc="5" dirty="0">
                <a:latin typeface="Calibri"/>
                <a:cs typeface="Calibri"/>
              </a:rPr>
              <a:t> </a:t>
            </a:r>
            <a:r>
              <a:rPr sz="2400" spc="-5" dirty="0">
                <a:latin typeface="Calibri"/>
                <a:cs typeface="Calibri"/>
              </a:rPr>
              <a:t>until</a:t>
            </a:r>
            <a:r>
              <a:rPr sz="2400" spc="5" dirty="0">
                <a:latin typeface="Calibri"/>
                <a:cs typeface="Calibri"/>
              </a:rPr>
              <a:t> </a:t>
            </a:r>
            <a:r>
              <a:rPr sz="2400" spc="-5" dirty="0">
                <a:latin typeface="Calibri"/>
                <a:cs typeface="Calibri"/>
              </a:rPr>
              <a:t>the</a:t>
            </a:r>
            <a:r>
              <a:rPr sz="2400" dirty="0">
                <a:latin typeface="Calibri"/>
                <a:cs typeface="Calibri"/>
              </a:rPr>
              <a:t> </a:t>
            </a:r>
            <a:r>
              <a:rPr sz="2400" spc="-5" dirty="0">
                <a:latin typeface="Calibri"/>
                <a:cs typeface="Calibri"/>
              </a:rPr>
              <a:t>anterior shoulder enters</a:t>
            </a:r>
            <a:r>
              <a:rPr sz="2400" dirty="0">
                <a:latin typeface="Calibri"/>
                <a:cs typeface="Calibri"/>
              </a:rPr>
              <a:t> </a:t>
            </a:r>
            <a:r>
              <a:rPr sz="2400" spc="-5" dirty="0">
                <a:latin typeface="Calibri"/>
                <a:cs typeface="Calibri"/>
              </a:rPr>
              <a:t>the</a:t>
            </a:r>
            <a:r>
              <a:rPr sz="2400" spc="5" dirty="0">
                <a:latin typeface="Calibri"/>
                <a:cs typeface="Calibri"/>
              </a:rPr>
              <a:t> </a:t>
            </a:r>
            <a:r>
              <a:rPr sz="2400" spc="-10" dirty="0">
                <a:latin typeface="Calibri"/>
                <a:cs typeface="Calibri"/>
              </a:rPr>
              <a:t>hysterotomy </a:t>
            </a:r>
            <a:r>
              <a:rPr sz="2400" spc="-5" dirty="0">
                <a:latin typeface="Calibri"/>
                <a:cs typeface="Calibri"/>
              </a:rPr>
              <a:t> incision</a:t>
            </a:r>
            <a:endParaRPr sz="2400" dirty="0">
              <a:latin typeface="Calibri"/>
              <a:cs typeface="Calibri"/>
            </a:endParaRPr>
          </a:p>
          <a:p>
            <a:pPr marL="321945" lvl="1" indent="-229235">
              <a:lnSpc>
                <a:spcPct val="100000"/>
              </a:lnSpc>
              <a:spcBef>
                <a:spcPts val="190"/>
              </a:spcBef>
              <a:buFont typeface="Wingdings"/>
              <a:buChar char=""/>
              <a:tabLst>
                <a:tab pos="321945" algn="l"/>
                <a:tab pos="322580" algn="l"/>
              </a:tabLst>
            </a:pPr>
            <a:r>
              <a:rPr sz="2400" spc="-5" dirty="0">
                <a:latin typeface="Calibri"/>
                <a:cs typeface="Calibri"/>
              </a:rPr>
              <a:t>Next,</a:t>
            </a:r>
            <a:r>
              <a:rPr sz="2400" dirty="0">
                <a:latin typeface="Calibri"/>
                <a:cs typeface="Calibri"/>
              </a:rPr>
              <a:t> </a:t>
            </a:r>
            <a:r>
              <a:rPr sz="2400" spc="-5" dirty="0">
                <a:latin typeface="Calibri"/>
                <a:cs typeface="Calibri"/>
              </a:rPr>
              <a:t>by</a:t>
            </a:r>
            <a:r>
              <a:rPr sz="2400" spc="-10" dirty="0">
                <a:latin typeface="Calibri"/>
                <a:cs typeface="Calibri"/>
              </a:rPr>
              <a:t> </a:t>
            </a:r>
            <a:r>
              <a:rPr sz="2400" spc="-5" dirty="0">
                <a:latin typeface="Calibri"/>
                <a:cs typeface="Calibri"/>
              </a:rPr>
              <a:t>upward</a:t>
            </a:r>
            <a:r>
              <a:rPr sz="2400" spc="5" dirty="0">
                <a:latin typeface="Calibri"/>
                <a:cs typeface="Calibri"/>
              </a:rPr>
              <a:t> </a:t>
            </a:r>
            <a:r>
              <a:rPr sz="2400" spc="-5" dirty="0">
                <a:latin typeface="Calibri"/>
                <a:cs typeface="Calibri"/>
              </a:rPr>
              <a:t>movement,</a:t>
            </a:r>
            <a:r>
              <a:rPr sz="2400" dirty="0">
                <a:latin typeface="Calibri"/>
                <a:cs typeface="Calibri"/>
              </a:rPr>
              <a:t> </a:t>
            </a:r>
            <a:endParaRPr lang="en-US" sz="2400" dirty="0" smtClean="0">
              <a:latin typeface="Calibri"/>
              <a:cs typeface="Calibri"/>
            </a:endParaRPr>
          </a:p>
          <a:p>
            <a:pPr marL="321945" lvl="1" indent="-229235">
              <a:lnSpc>
                <a:spcPct val="100000"/>
              </a:lnSpc>
              <a:spcBef>
                <a:spcPts val="190"/>
              </a:spcBef>
              <a:buFont typeface="Wingdings"/>
              <a:buChar char=""/>
              <a:tabLst>
                <a:tab pos="321945" algn="l"/>
                <a:tab pos="322580" algn="l"/>
              </a:tabLst>
            </a:pPr>
            <a:r>
              <a:rPr sz="2400" spc="-5" dirty="0" smtClean="0">
                <a:latin typeface="Calibri"/>
                <a:cs typeface="Calibri"/>
              </a:rPr>
              <a:t>the</a:t>
            </a:r>
            <a:r>
              <a:rPr sz="2400" spc="10" dirty="0" smtClean="0">
                <a:latin typeface="Calibri"/>
                <a:cs typeface="Calibri"/>
              </a:rPr>
              <a:t> </a:t>
            </a:r>
            <a:r>
              <a:rPr sz="2400" spc="-5" dirty="0">
                <a:latin typeface="Calibri"/>
                <a:cs typeface="Calibri"/>
              </a:rPr>
              <a:t>posterior</a:t>
            </a:r>
            <a:r>
              <a:rPr sz="2400" spc="-10" dirty="0">
                <a:latin typeface="Calibri"/>
                <a:cs typeface="Calibri"/>
              </a:rPr>
              <a:t> </a:t>
            </a:r>
            <a:r>
              <a:rPr sz="2400" spc="-5" dirty="0">
                <a:latin typeface="Calibri"/>
                <a:cs typeface="Calibri"/>
              </a:rPr>
              <a:t>shoulder</a:t>
            </a:r>
            <a:r>
              <a:rPr sz="2400" spc="-10" dirty="0">
                <a:latin typeface="Calibri"/>
                <a:cs typeface="Calibri"/>
              </a:rPr>
              <a:t> </a:t>
            </a:r>
            <a:r>
              <a:rPr sz="2400" spc="-5" dirty="0" smtClean="0">
                <a:latin typeface="Calibri"/>
                <a:cs typeface="Calibri"/>
              </a:rPr>
              <a:t>is</a:t>
            </a:r>
            <a:endParaRPr lang="en-US" sz="2400" spc="-5" dirty="0" smtClean="0">
              <a:latin typeface="Calibri"/>
              <a:cs typeface="Calibri"/>
            </a:endParaRPr>
          </a:p>
          <a:p>
            <a:pPr marL="321945" lvl="1" indent="-229235">
              <a:lnSpc>
                <a:spcPct val="100000"/>
              </a:lnSpc>
              <a:spcBef>
                <a:spcPts val="190"/>
              </a:spcBef>
              <a:buFont typeface="Wingdings"/>
              <a:buChar char=""/>
              <a:tabLst>
                <a:tab pos="321945" algn="l"/>
                <a:tab pos="322580" algn="l"/>
              </a:tabLst>
            </a:pPr>
            <a:r>
              <a:rPr sz="2400" spc="15" dirty="0" smtClean="0">
                <a:latin typeface="Calibri"/>
                <a:cs typeface="Calibri"/>
              </a:rPr>
              <a:t> </a:t>
            </a:r>
            <a:r>
              <a:rPr sz="2400" spc="-5" dirty="0">
                <a:latin typeface="Calibri"/>
                <a:cs typeface="Calibri"/>
              </a:rPr>
              <a:t>delivered.</a:t>
            </a:r>
            <a:endParaRPr sz="2400" dirty="0">
              <a:latin typeface="Calibri"/>
              <a:cs typeface="Calibri"/>
            </a:endParaRPr>
          </a:p>
        </p:txBody>
      </p:sp>
      <p:pic>
        <p:nvPicPr>
          <p:cNvPr id="3" name="object 3"/>
          <p:cNvPicPr/>
          <p:nvPr/>
        </p:nvPicPr>
        <p:blipFill>
          <a:blip r:embed="rId2" cstate="print"/>
          <a:stretch>
            <a:fillRect/>
          </a:stretch>
        </p:blipFill>
        <p:spPr>
          <a:xfrm>
            <a:off x="6096000" y="207103"/>
            <a:ext cx="3806413" cy="1712212"/>
          </a:xfrm>
          <a:prstGeom prst="rect">
            <a:avLst/>
          </a:prstGeom>
        </p:spPr>
      </p:pic>
      <p:pic>
        <p:nvPicPr>
          <p:cNvPr id="4" name="object 4"/>
          <p:cNvPicPr/>
          <p:nvPr/>
        </p:nvPicPr>
        <p:blipFill>
          <a:blip r:embed="rId3" cstate="print"/>
          <a:stretch>
            <a:fillRect/>
          </a:stretch>
        </p:blipFill>
        <p:spPr>
          <a:xfrm>
            <a:off x="4618904" y="5452997"/>
            <a:ext cx="5383717" cy="2286000"/>
          </a:xfrm>
          <a:prstGeom prst="rect">
            <a:avLst/>
          </a:prstGeom>
        </p:spPr>
      </p:pic>
      <p:sp>
        <p:nvSpPr>
          <p:cNvPr id="5" name="object 5"/>
          <p:cNvSpPr txBox="1"/>
          <p:nvPr/>
        </p:nvSpPr>
        <p:spPr>
          <a:xfrm>
            <a:off x="762000" y="509216"/>
            <a:ext cx="3693065" cy="218008"/>
          </a:xfrm>
          <a:prstGeom prst="rect">
            <a:avLst/>
          </a:prstGeom>
          <a:solidFill>
            <a:srgbClr val="D2D2D2"/>
          </a:solidFill>
        </p:spPr>
        <p:txBody>
          <a:bodyPr vert="horz" wrap="square" lIns="0" tIns="0" rIns="0" bIns="0" rtlCol="0">
            <a:spAutoFit/>
          </a:bodyPr>
          <a:lstStyle/>
          <a:p>
            <a:pPr>
              <a:lnSpc>
                <a:spcPts val="1705"/>
              </a:lnSpc>
            </a:pPr>
            <a:r>
              <a:rPr sz="2400" b="1" spc="-5" dirty="0">
                <a:solidFill>
                  <a:srgbClr val="202020"/>
                </a:solidFill>
                <a:latin typeface="Cambria"/>
                <a:cs typeface="Cambria"/>
              </a:rPr>
              <a:t>Delivery</a:t>
            </a:r>
            <a:r>
              <a:rPr sz="2400" b="1" spc="-15" dirty="0">
                <a:solidFill>
                  <a:srgbClr val="202020"/>
                </a:solidFill>
                <a:latin typeface="Cambria"/>
                <a:cs typeface="Cambria"/>
              </a:rPr>
              <a:t> </a:t>
            </a:r>
            <a:r>
              <a:rPr sz="2400" b="1" spc="-5" dirty="0">
                <a:solidFill>
                  <a:srgbClr val="202020"/>
                </a:solidFill>
                <a:latin typeface="Cambria"/>
                <a:cs typeface="Cambria"/>
              </a:rPr>
              <a:t>of</a:t>
            </a:r>
            <a:r>
              <a:rPr sz="2400" b="1" spc="-15" dirty="0">
                <a:solidFill>
                  <a:srgbClr val="202020"/>
                </a:solidFill>
                <a:latin typeface="Cambria"/>
                <a:cs typeface="Cambria"/>
              </a:rPr>
              <a:t> </a:t>
            </a:r>
            <a:r>
              <a:rPr sz="2400" b="1" dirty="0">
                <a:solidFill>
                  <a:srgbClr val="202020"/>
                </a:solidFill>
                <a:latin typeface="Cambria"/>
                <a:cs typeface="Cambria"/>
              </a:rPr>
              <a:t>the</a:t>
            </a:r>
            <a:r>
              <a:rPr sz="2400" b="1" spc="-15" dirty="0">
                <a:solidFill>
                  <a:srgbClr val="202020"/>
                </a:solidFill>
                <a:latin typeface="Cambria"/>
                <a:cs typeface="Cambria"/>
              </a:rPr>
              <a:t> </a:t>
            </a:r>
            <a:r>
              <a:rPr sz="2400" b="1" spc="-5" dirty="0">
                <a:solidFill>
                  <a:srgbClr val="202020"/>
                </a:solidFill>
                <a:latin typeface="Cambria"/>
                <a:cs typeface="Cambria"/>
              </a:rPr>
              <a:t>Fetus:</a:t>
            </a:r>
            <a:endParaRPr sz="2400" dirty="0">
              <a:latin typeface="Cambria"/>
              <a:cs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202504" y="1784199"/>
            <a:ext cx="9601200" cy="3516219"/>
          </a:xfrm>
          <a:prstGeom prst="rect">
            <a:avLst/>
          </a:prstGeom>
        </p:spPr>
        <p:txBody>
          <a:bodyPr vert="horz" wrap="square" lIns="0" tIns="128905" rIns="0" bIns="0" rtlCol="0">
            <a:spAutoFit/>
          </a:bodyPr>
          <a:lstStyle/>
          <a:p>
            <a:pPr marL="241300" indent="-229235">
              <a:lnSpc>
                <a:spcPct val="100000"/>
              </a:lnSpc>
              <a:spcBef>
                <a:spcPts val="1015"/>
              </a:spcBef>
              <a:buFont typeface="Wingdings"/>
              <a:buChar char=""/>
              <a:tabLst>
                <a:tab pos="241300" algn="l"/>
                <a:tab pos="241935" algn="l"/>
              </a:tabLst>
            </a:pPr>
            <a:r>
              <a:rPr sz="2400" dirty="0">
                <a:solidFill>
                  <a:srgbClr val="202020"/>
                </a:solidFill>
                <a:latin typeface="Cambria"/>
                <a:cs typeface="Cambria"/>
              </a:rPr>
              <a:t>Two</a:t>
            </a:r>
            <a:r>
              <a:rPr sz="2400" spc="-5" dirty="0">
                <a:solidFill>
                  <a:srgbClr val="202020"/>
                </a:solidFill>
                <a:latin typeface="Cambria"/>
                <a:cs typeface="Cambria"/>
              </a:rPr>
              <a:t> important</a:t>
            </a:r>
            <a:r>
              <a:rPr sz="2400" dirty="0">
                <a:solidFill>
                  <a:srgbClr val="202020"/>
                </a:solidFill>
                <a:latin typeface="Cambria"/>
                <a:cs typeface="Cambria"/>
              </a:rPr>
              <a:t> </a:t>
            </a:r>
            <a:r>
              <a:rPr sz="2400" spc="-5" dirty="0">
                <a:solidFill>
                  <a:srgbClr val="202020"/>
                </a:solidFill>
                <a:latin typeface="Cambria"/>
                <a:cs typeface="Cambria"/>
              </a:rPr>
              <a:t>aspects of</a:t>
            </a:r>
            <a:r>
              <a:rPr sz="2400" dirty="0">
                <a:solidFill>
                  <a:srgbClr val="202020"/>
                </a:solidFill>
                <a:latin typeface="Cambria"/>
                <a:cs typeface="Cambria"/>
              </a:rPr>
              <a:t> </a:t>
            </a:r>
            <a:r>
              <a:rPr sz="2400" spc="-5" dirty="0">
                <a:solidFill>
                  <a:srgbClr val="202020"/>
                </a:solidFill>
                <a:latin typeface="Cambria"/>
                <a:cs typeface="Cambria"/>
              </a:rPr>
              <a:t>the</a:t>
            </a:r>
            <a:r>
              <a:rPr sz="2400" spc="-10" dirty="0">
                <a:solidFill>
                  <a:srgbClr val="202020"/>
                </a:solidFill>
                <a:latin typeface="Cambria"/>
                <a:cs typeface="Cambria"/>
              </a:rPr>
              <a:t> </a:t>
            </a:r>
            <a:r>
              <a:rPr sz="2400" dirty="0">
                <a:solidFill>
                  <a:srgbClr val="202020"/>
                </a:solidFill>
                <a:latin typeface="Cambria"/>
                <a:cs typeface="Cambria"/>
              </a:rPr>
              <a:t>delivery</a:t>
            </a:r>
            <a:r>
              <a:rPr sz="2400" spc="-15" dirty="0">
                <a:solidFill>
                  <a:srgbClr val="202020"/>
                </a:solidFill>
                <a:latin typeface="Cambria"/>
                <a:cs typeface="Cambria"/>
              </a:rPr>
              <a:t> </a:t>
            </a:r>
            <a:r>
              <a:rPr sz="2400" spc="-5" dirty="0">
                <a:solidFill>
                  <a:srgbClr val="202020"/>
                </a:solidFill>
                <a:latin typeface="Cambria"/>
                <a:cs typeface="Cambria"/>
              </a:rPr>
              <a:t>are</a:t>
            </a:r>
            <a:endParaRPr sz="2400" dirty="0">
              <a:latin typeface="Cambria"/>
              <a:cs typeface="Cambria"/>
            </a:endParaRPr>
          </a:p>
          <a:p>
            <a:pPr marL="241300" marR="5080" lvl="1" indent="42545">
              <a:lnSpc>
                <a:spcPct val="105000"/>
              </a:lnSpc>
              <a:spcBef>
                <a:spcPts val="819"/>
              </a:spcBef>
              <a:buAutoNum type="arabicParenBoth"/>
              <a:tabLst>
                <a:tab pos="578485" algn="l"/>
              </a:tabLst>
            </a:pPr>
            <a:r>
              <a:rPr sz="2400" spc="-5" dirty="0">
                <a:solidFill>
                  <a:srgbClr val="202020"/>
                </a:solidFill>
                <a:latin typeface="Cambria"/>
                <a:cs typeface="Cambria"/>
              </a:rPr>
              <a:t>the</a:t>
            </a:r>
            <a:r>
              <a:rPr sz="2400" spc="-10" dirty="0">
                <a:solidFill>
                  <a:srgbClr val="202020"/>
                </a:solidFill>
                <a:latin typeface="Cambria"/>
                <a:cs typeface="Cambria"/>
              </a:rPr>
              <a:t> </a:t>
            </a:r>
            <a:r>
              <a:rPr sz="2400" spc="-5" dirty="0">
                <a:solidFill>
                  <a:srgbClr val="202020"/>
                </a:solidFill>
                <a:latin typeface="Cambria"/>
                <a:cs typeface="Cambria"/>
              </a:rPr>
              <a:t>incision</a:t>
            </a:r>
            <a:r>
              <a:rPr sz="2400" spc="10" dirty="0">
                <a:solidFill>
                  <a:srgbClr val="202020"/>
                </a:solidFill>
                <a:latin typeface="Cambria"/>
                <a:cs typeface="Cambria"/>
              </a:rPr>
              <a:t> </a:t>
            </a:r>
            <a:r>
              <a:rPr sz="2400" spc="-5" dirty="0">
                <a:solidFill>
                  <a:srgbClr val="202020"/>
                </a:solidFill>
                <a:latin typeface="Cambria"/>
                <a:cs typeface="Cambria"/>
              </a:rPr>
              <a:t>to</a:t>
            </a:r>
            <a:r>
              <a:rPr sz="2400" spc="-10" dirty="0">
                <a:solidFill>
                  <a:srgbClr val="202020"/>
                </a:solidFill>
                <a:latin typeface="Cambria"/>
                <a:cs typeface="Cambria"/>
              </a:rPr>
              <a:t> </a:t>
            </a:r>
            <a:r>
              <a:rPr sz="2400" spc="-5" dirty="0">
                <a:solidFill>
                  <a:srgbClr val="202020"/>
                </a:solidFill>
                <a:latin typeface="Cambria"/>
                <a:cs typeface="Cambria"/>
              </a:rPr>
              <a:t>delivery</a:t>
            </a:r>
            <a:r>
              <a:rPr sz="2400" spc="10" dirty="0">
                <a:solidFill>
                  <a:srgbClr val="202020"/>
                </a:solidFill>
                <a:latin typeface="Cambria"/>
                <a:cs typeface="Cambria"/>
              </a:rPr>
              <a:t> </a:t>
            </a:r>
            <a:r>
              <a:rPr sz="2400" spc="-5" dirty="0">
                <a:solidFill>
                  <a:srgbClr val="202020"/>
                </a:solidFill>
                <a:latin typeface="Cambria"/>
                <a:cs typeface="Cambria"/>
              </a:rPr>
              <a:t>time</a:t>
            </a:r>
            <a:r>
              <a:rPr sz="2400" dirty="0">
                <a:solidFill>
                  <a:srgbClr val="202020"/>
                </a:solidFill>
                <a:latin typeface="Cambria"/>
                <a:cs typeface="Cambria"/>
              </a:rPr>
              <a:t> </a:t>
            </a:r>
            <a:r>
              <a:rPr sz="2400" spc="-5" dirty="0">
                <a:solidFill>
                  <a:srgbClr val="202020"/>
                </a:solidFill>
                <a:latin typeface="Cambria"/>
                <a:cs typeface="Cambria"/>
              </a:rPr>
              <a:t>(especially</a:t>
            </a:r>
            <a:r>
              <a:rPr sz="2400" spc="5" dirty="0">
                <a:solidFill>
                  <a:srgbClr val="202020"/>
                </a:solidFill>
                <a:latin typeface="Cambria"/>
                <a:cs typeface="Cambria"/>
              </a:rPr>
              <a:t> </a:t>
            </a:r>
            <a:r>
              <a:rPr sz="2400" dirty="0">
                <a:solidFill>
                  <a:srgbClr val="202020"/>
                </a:solidFill>
                <a:latin typeface="Cambria"/>
                <a:cs typeface="Cambria"/>
              </a:rPr>
              <a:t>in previously</a:t>
            </a:r>
            <a:r>
              <a:rPr sz="2400" spc="5" dirty="0">
                <a:solidFill>
                  <a:srgbClr val="202020"/>
                </a:solidFill>
                <a:latin typeface="Cambria"/>
                <a:cs typeface="Cambria"/>
              </a:rPr>
              <a:t> </a:t>
            </a:r>
            <a:r>
              <a:rPr sz="2400" spc="-5" dirty="0">
                <a:solidFill>
                  <a:srgbClr val="202020"/>
                </a:solidFill>
                <a:latin typeface="Cambria"/>
                <a:cs typeface="Cambria"/>
              </a:rPr>
              <a:t>compromised </a:t>
            </a:r>
            <a:r>
              <a:rPr sz="2400" dirty="0">
                <a:solidFill>
                  <a:srgbClr val="202020"/>
                </a:solidFill>
                <a:latin typeface="Cambria"/>
                <a:cs typeface="Cambria"/>
              </a:rPr>
              <a:t> fetuses):</a:t>
            </a:r>
            <a:r>
              <a:rPr sz="2400" spc="10" dirty="0">
                <a:solidFill>
                  <a:srgbClr val="202020"/>
                </a:solidFill>
                <a:latin typeface="Cambria"/>
                <a:cs typeface="Cambria"/>
              </a:rPr>
              <a:t> </a:t>
            </a:r>
            <a:r>
              <a:rPr sz="2400" spc="-5" dirty="0">
                <a:solidFill>
                  <a:srgbClr val="202020"/>
                </a:solidFill>
                <a:latin typeface="Cambria"/>
                <a:cs typeface="Cambria"/>
              </a:rPr>
              <a:t>Longer</a:t>
            </a:r>
            <a:r>
              <a:rPr sz="2400" spc="10" dirty="0">
                <a:solidFill>
                  <a:srgbClr val="202020"/>
                </a:solidFill>
                <a:latin typeface="Cambria"/>
                <a:cs typeface="Cambria"/>
              </a:rPr>
              <a:t> </a:t>
            </a:r>
            <a:r>
              <a:rPr sz="2400" spc="-5" dirty="0">
                <a:solidFill>
                  <a:srgbClr val="202020"/>
                </a:solidFill>
                <a:latin typeface="Cambria"/>
                <a:cs typeface="Cambria"/>
              </a:rPr>
              <a:t>incision</a:t>
            </a:r>
            <a:r>
              <a:rPr sz="2400" spc="10" dirty="0">
                <a:solidFill>
                  <a:srgbClr val="202020"/>
                </a:solidFill>
                <a:latin typeface="Cambria"/>
                <a:cs typeface="Cambria"/>
              </a:rPr>
              <a:t> </a:t>
            </a:r>
            <a:r>
              <a:rPr sz="2400" spc="-5" dirty="0">
                <a:solidFill>
                  <a:srgbClr val="202020"/>
                </a:solidFill>
                <a:latin typeface="Cambria"/>
                <a:cs typeface="Cambria"/>
              </a:rPr>
              <a:t>to</a:t>
            </a:r>
            <a:r>
              <a:rPr sz="2400" dirty="0">
                <a:solidFill>
                  <a:srgbClr val="202020"/>
                </a:solidFill>
                <a:latin typeface="Cambria"/>
                <a:cs typeface="Cambria"/>
              </a:rPr>
              <a:t> </a:t>
            </a:r>
            <a:r>
              <a:rPr sz="2400" spc="-5" dirty="0">
                <a:solidFill>
                  <a:srgbClr val="202020"/>
                </a:solidFill>
                <a:latin typeface="Cambria"/>
                <a:cs typeface="Cambria"/>
              </a:rPr>
              <a:t>delivery</a:t>
            </a:r>
            <a:r>
              <a:rPr sz="2400" dirty="0">
                <a:solidFill>
                  <a:srgbClr val="202020"/>
                </a:solidFill>
                <a:latin typeface="Cambria"/>
                <a:cs typeface="Cambria"/>
              </a:rPr>
              <a:t> </a:t>
            </a:r>
            <a:r>
              <a:rPr sz="2400" spc="-10" dirty="0">
                <a:solidFill>
                  <a:srgbClr val="202020"/>
                </a:solidFill>
                <a:latin typeface="Cambria"/>
                <a:cs typeface="Cambria"/>
              </a:rPr>
              <a:t>times</a:t>
            </a:r>
            <a:r>
              <a:rPr sz="2400" spc="15" dirty="0">
                <a:solidFill>
                  <a:srgbClr val="202020"/>
                </a:solidFill>
                <a:latin typeface="Cambria"/>
                <a:cs typeface="Cambria"/>
              </a:rPr>
              <a:t> </a:t>
            </a:r>
            <a:r>
              <a:rPr sz="2400" spc="-5" dirty="0">
                <a:solidFill>
                  <a:srgbClr val="202020"/>
                </a:solidFill>
                <a:latin typeface="Cambria"/>
                <a:cs typeface="Cambria"/>
              </a:rPr>
              <a:t>are associated</a:t>
            </a:r>
            <a:r>
              <a:rPr sz="2400" dirty="0">
                <a:solidFill>
                  <a:srgbClr val="202020"/>
                </a:solidFill>
                <a:latin typeface="Cambria"/>
                <a:cs typeface="Cambria"/>
              </a:rPr>
              <a:t> </a:t>
            </a:r>
            <a:r>
              <a:rPr sz="2400" spc="-5" dirty="0">
                <a:solidFill>
                  <a:srgbClr val="202020"/>
                </a:solidFill>
                <a:latin typeface="Cambria"/>
                <a:cs typeface="Cambria"/>
              </a:rPr>
              <a:t>with</a:t>
            </a:r>
            <a:r>
              <a:rPr sz="2400" dirty="0">
                <a:solidFill>
                  <a:srgbClr val="202020"/>
                </a:solidFill>
                <a:latin typeface="Cambria"/>
                <a:cs typeface="Cambria"/>
              </a:rPr>
              <a:t> </a:t>
            </a:r>
            <a:r>
              <a:rPr sz="2400" spc="-5" dirty="0">
                <a:solidFill>
                  <a:srgbClr val="202020"/>
                </a:solidFill>
                <a:latin typeface="Cambria"/>
                <a:cs typeface="Cambria"/>
              </a:rPr>
              <a:t>worsening </a:t>
            </a:r>
            <a:r>
              <a:rPr sz="2400" spc="-315" dirty="0">
                <a:solidFill>
                  <a:srgbClr val="202020"/>
                </a:solidFill>
                <a:latin typeface="Cambria"/>
                <a:cs typeface="Cambria"/>
              </a:rPr>
              <a:t> </a:t>
            </a:r>
            <a:r>
              <a:rPr sz="2400" spc="-5" dirty="0">
                <a:solidFill>
                  <a:srgbClr val="202020"/>
                </a:solidFill>
                <a:latin typeface="Cambria"/>
                <a:cs typeface="Cambria"/>
              </a:rPr>
              <a:t>neonatal outcomes</a:t>
            </a:r>
            <a:endParaRPr sz="2400" dirty="0">
              <a:latin typeface="Cambria"/>
              <a:cs typeface="Cambria"/>
            </a:endParaRPr>
          </a:p>
          <a:p>
            <a:pPr marL="241300" marR="166370" lvl="1">
              <a:lnSpc>
                <a:spcPct val="105000"/>
              </a:lnSpc>
              <a:spcBef>
                <a:spcPts val="825"/>
              </a:spcBef>
              <a:buAutoNum type="arabicParenBoth"/>
              <a:tabLst>
                <a:tab pos="535940" algn="l"/>
              </a:tabLst>
            </a:pPr>
            <a:r>
              <a:rPr sz="2400" spc="-5" dirty="0">
                <a:solidFill>
                  <a:srgbClr val="202020"/>
                </a:solidFill>
                <a:latin typeface="Cambria"/>
                <a:cs typeface="Cambria"/>
              </a:rPr>
              <a:t>delivery of</a:t>
            </a:r>
            <a:r>
              <a:rPr sz="2400" spc="10" dirty="0">
                <a:solidFill>
                  <a:srgbClr val="202020"/>
                </a:solidFill>
                <a:latin typeface="Cambria"/>
                <a:cs typeface="Cambria"/>
              </a:rPr>
              <a:t> </a:t>
            </a:r>
            <a:r>
              <a:rPr sz="2400" spc="-5" dirty="0">
                <a:solidFill>
                  <a:srgbClr val="202020"/>
                </a:solidFill>
                <a:latin typeface="Cambria"/>
                <a:cs typeface="Cambria"/>
              </a:rPr>
              <a:t>the</a:t>
            </a:r>
            <a:r>
              <a:rPr sz="2400" spc="-10" dirty="0">
                <a:solidFill>
                  <a:srgbClr val="202020"/>
                </a:solidFill>
                <a:latin typeface="Cambria"/>
                <a:cs typeface="Cambria"/>
              </a:rPr>
              <a:t> </a:t>
            </a:r>
            <a:r>
              <a:rPr sz="2400" spc="-5" dirty="0">
                <a:solidFill>
                  <a:srgbClr val="202020"/>
                </a:solidFill>
                <a:latin typeface="Cambria"/>
                <a:cs typeface="Cambria"/>
              </a:rPr>
              <a:t>impacted </a:t>
            </a:r>
            <a:r>
              <a:rPr sz="2400" dirty="0">
                <a:solidFill>
                  <a:srgbClr val="202020"/>
                </a:solidFill>
                <a:latin typeface="Cambria"/>
                <a:cs typeface="Cambria"/>
              </a:rPr>
              <a:t>fetal</a:t>
            </a:r>
            <a:r>
              <a:rPr sz="2400" spc="20" dirty="0">
                <a:solidFill>
                  <a:srgbClr val="202020"/>
                </a:solidFill>
                <a:latin typeface="Cambria"/>
                <a:cs typeface="Cambria"/>
              </a:rPr>
              <a:t> </a:t>
            </a:r>
            <a:r>
              <a:rPr sz="2400" spc="-5" dirty="0">
                <a:solidFill>
                  <a:srgbClr val="202020"/>
                </a:solidFill>
                <a:latin typeface="Cambria"/>
                <a:cs typeface="Cambria"/>
              </a:rPr>
              <a:t>head:</a:t>
            </a:r>
            <a:r>
              <a:rPr sz="2400" spc="10" dirty="0">
                <a:solidFill>
                  <a:srgbClr val="202020"/>
                </a:solidFill>
                <a:latin typeface="Cambria"/>
                <a:cs typeface="Cambria"/>
              </a:rPr>
              <a:t> </a:t>
            </a:r>
            <a:r>
              <a:rPr sz="2400" dirty="0">
                <a:solidFill>
                  <a:srgbClr val="202020"/>
                </a:solidFill>
                <a:latin typeface="Cambria"/>
                <a:cs typeface="Cambria"/>
              </a:rPr>
              <a:t>can</a:t>
            </a:r>
            <a:r>
              <a:rPr sz="2400" spc="10" dirty="0">
                <a:solidFill>
                  <a:srgbClr val="202020"/>
                </a:solidFill>
                <a:latin typeface="Cambria"/>
                <a:cs typeface="Cambria"/>
              </a:rPr>
              <a:t> </a:t>
            </a:r>
            <a:r>
              <a:rPr sz="2400" spc="-5" dirty="0">
                <a:solidFill>
                  <a:srgbClr val="202020"/>
                </a:solidFill>
                <a:latin typeface="Cambria"/>
                <a:cs typeface="Cambria"/>
              </a:rPr>
              <a:t>be</a:t>
            </a:r>
            <a:r>
              <a:rPr sz="2400" spc="5" dirty="0">
                <a:solidFill>
                  <a:srgbClr val="202020"/>
                </a:solidFill>
                <a:latin typeface="Cambria"/>
                <a:cs typeface="Cambria"/>
              </a:rPr>
              <a:t> </a:t>
            </a:r>
            <a:r>
              <a:rPr sz="2400" spc="-5" dirty="0">
                <a:solidFill>
                  <a:srgbClr val="202020"/>
                </a:solidFill>
                <a:latin typeface="Cambria"/>
                <a:cs typeface="Cambria"/>
              </a:rPr>
              <a:t>delivered </a:t>
            </a:r>
            <a:r>
              <a:rPr sz="2400" dirty="0">
                <a:solidFill>
                  <a:srgbClr val="202020"/>
                </a:solidFill>
                <a:latin typeface="Cambria"/>
                <a:cs typeface="Cambria"/>
              </a:rPr>
              <a:t>either</a:t>
            </a:r>
            <a:r>
              <a:rPr sz="2400" spc="10" dirty="0">
                <a:solidFill>
                  <a:srgbClr val="202020"/>
                </a:solidFill>
                <a:latin typeface="Cambria"/>
                <a:cs typeface="Cambria"/>
              </a:rPr>
              <a:t> </a:t>
            </a:r>
            <a:r>
              <a:rPr sz="2400" spc="-10" dirty="0">
                <a:solidFill>
                  <a:srgbClr val="202020"/>
                </a:solidFill>
                <a:latin typeface="Cambria"/>
                <a:cs typeface="Cambria"/>
              </a:rPr>
              <a:t>through </a:t>
            </a:r>
            <a:r>
              <a:rPr sz="2400" spc="-315" dirty="0">
                <a:solidFill>
                  <a:srgbClr val="202020"/>
                </a:solidFill>
                <a:latin typeface="Cambria"/>
                <a:cs typeface="Cambria"/>
              </a:rPr>
              <a:t> </a:t>
            </a:r>
            <a:r>
              <a:rPr sz="2400" spc="-5" dirty="0">
                <a:solidFill>
                  <a:srgbClr val="202020"/>
                </a:solidFill>
                <a:latin typeface="Cambria"/>
                <a:cs typeface="Cambria"/>
              </a:rPr>
              <a:t>pushing the </a:t>
            </a:r>
            <a:r>
              <a:rPr sz="2400" dirty="0">
                <a:solidFill>
                  <a:srgbClr val="202020"/>
                </a:solidFill>
                <a:latin typeface="Cambria"/>
                <a:cs typeface="Cambria"/>
              </a:rPr>
              <a:t>head </a:t>
            </a:r>
            <a:r>
              <a:rPr sz="2400" spc="-5" dirty="0">
                <a:solidFill>
                  <a:srgbClr val="202020"/>
                </a:solidFill>
                <a:latin typeface="Cambria"/>
                <a:cs typeface="Cambria"/>
              </a:rPr>
              <a:t>up </a:t>
            </a:r>
            <a:r>
              <a:rPr sz="2400" dirty="0">
                <a:solidFill>
                  <a:srgbClr val="202020"/>
                </a:solidFill>
                <a:latin typeface="Cambria"/>
                <a:cs typeface="Cambria"/>
              </a:rPr>
              <a:t>from </a:t>
            </a:r>
            <a:r>
              <a:rPr sz="2400" spc="-5" dirty="0">
                <a:solidFill>
                  <a:srgbClr val="202020"/>
                </a:solidFill>
                <a:latin typeface="Cambria"/>
                <a:cs typeface="Cambria"/>
              </a:rPr>
              <a:t>the </a:t>
            </a:r>
            <a:r>
              <a:rPr sz="2400" dirty="0">
                <a:solidFill>
                  <a:srgbClr val="202020"/>
                </a:solidFill>
                <a:latin typeface="Cambria"/>
                <a:cs typeface="Cambria"/>
              </a:rPr>
              <a:t>vagina </a:t>
            </a:r>
            <a:r>
              <a:rPr sz="2400" spc="-5" dirty="0">
                <a:solidFill>
                  <a:srgbClr val="202020"/>
                </a:solidFill>
                <a:latin typeface="Cambria"/>
                <a:cs typeface="Cambria"/>
              </a:rPr>
              <a:t>and </a:t>
            </a:r>
            <a:r>
              <a:rPr sz="2400" dirty="0">
                <a:solidFill>
                  <a:srgbClr val="202020"/>
                </a:solidFill>
                <a:latin typeface="Cambria"/>
                <a:cs typeface="Cambria"/>
              </a:rPr>
              <a:t>elevating it </a:t>
            </a:r>
            <a:r>
              <a:rPr sz="2400" spc="-5" dirty="0">
                <a:solidFill>
                  <a:srgbClr val="202020"/>
                </a:solidFill>
                <a:latin typeface="Cambria"/>
                <a:cs typeface="Cambria"/>
              </a:rPr>
              <a:t>up through the </a:t>
            </a:r>
            <a:r>
              <a:rPr sz="2400" dirty="0">
                <a:solidFill>
                  <a:srgbClr val="202020"/>
                </a:solidFill>
                <a:latin typeface="Cambria"/>
                <a:cs typeface="Cambria"/>
              </a:rPr>
              <a:t> incision</a:t>
            </a:r>
            <a:r>
              <a:rPr sz="2400" spc="-15" dirty="0">
                <a:solidFill>
                  <a:srgbClr val="202020"/>
                </a:solidFill>
                <a:latin typeface="Cambria"/>
                <a:cs typeface="Cambria"/>
              </a:rPr>
              <a:t> </a:t>
            </a:r>
            <a:r>
              <a:rPr sz="2400" spc="-5" dirty="0">
                <a:solidFill>
                  <a:srgbClr val="202020"/>
                </a:solidFill>
                <a:latin typeface="Cambria"/>
                <a:cs typeface="Cambria"/>
              </a:rPr>
              <a:t>or</a:t>
            </a:r>
            <a:r>
              <a:rPr sz="2400" spc="5" dirty="0">
                <a:solidFill>
                  <a:srgbClr val="202020"/>
                </a:solidFill>
                <a:latin typeface="Cambria"/>
                <a:cs typeface="Cambria"/>
              </a:rPr>
              <a:t> </a:t>
            </a:r>
            <a:r>
              <a:rPr sz="2400" spc="-5" dirty="0">
                <a:solidFill>
                  <a:srgbClr val="202020"/>
                </a:solidFill>
                <a:latin typeface="Cambria"/>
                <a:cs typeface="Cambria"/>
              </a:rPr>
              <a:t>by</a:t>
            </a:r>
            <a:r>
              <a:rPr sz="2400" spc="-10" dirty="0">
                <a:solidFill>
                  <a:srgbClr val="202020"/>
                </a:solidFill>
                <a:latin typeface="Cambria"/>
                <a:cs typeface="Cambria"/>
              </a:rPr>
              <a:t> </a:t>
            </a:r>
            <a:r>
              <a:rPr sz="2400" spc="-5" dirty="0">
                <a:solidFill>
                  <a:srgbClr val="202020"/>
                </a:solidFill>
                <a:latin typeface="Cambria"/>
                <a:cs typeface="Cambria"/>
              </a:rPr>
              <a:t>pulling</a:t>
            </a:r>
            <a:r>
              <a:rPr sz="2400" spc="5" dirty="0">
                <a:solidFill>
                  <a:srgbClr val="202020"/>
                </a:solidFill>
                <a:latin typeface="Cambria"/>
                <a:cs typeface="Cambria"/>
              </a:rPr>
              <a:t> </a:t>
            </a:r>
            <a:r>
              <a:rPr sz="2400" dirty="0">
                <a:solidFill>
                  <a:srgbClr val="202020"/>
                </a:solidFill>
                <a:latin typeface="Cambria"/>
                <a:cs typeface="Cambria"/>
              </a:rPr>
              <a:t>it </a:t>
            </a:r>
            <a:r>
              <a:rPr sz="2400" spc="-10" dirty="0">
                <a:solidFill>
                  <a:srgbClr val="202020"/>
                </a:solidFill>
                <a:latin typeface="Cambria"/>
                <a:cs typeface="Cambria"/>
              </a:rPr>
              <a:t>up</a:t>
            </a:r>
            <a:r>
              <a:rPr sz="2400" dirty="0">
                <a:solidFill>
                  <a:srgbClr val="202020"/>
                </a:solidFill>
                <a:latin typeface="Cambria"/>
                <a:cs typeface="Cambria"/>
              </a:rPr>
              <a:t> </a:t>
            </a:r>
            <a:r>
              <a:rPr sz="2400" spc="-10" dirty="0">
                <a:solidFill>
                  <a:srgbClr val="202020"/>
                </a:solidFill>
                <a:latin typeface="Cambria"/>
                <a:cs typeface="Cambria"/>
              </a:rPr>
              <a:t>as</a:t>
            </a:r>
            <a:r>
              <a:rPr sz="2400" spc="5" dirty="0">
                <a:solidFill>
                  <a:srgbClr val="202020"/>
                </a:solidFill>
                <a:latin typeface="Cambria"/>
                <a:cs typeface="Cambria"/>
              </a:rPr>
              <a:t> </a:t>
            </a:r>
            <a:r>
              <a:rPr sz="2400" dirty="0">
                <a:solidFill>
                  <a:srgbClr val="202020"/>
                </a:solidFill>
                <a:latin typeface="Cambria"/>
                <a:cs typeface="Cambria"/>
              </a:rPr>
              <a:t>if</a:t>
            </a:r>
            <a:r>
              <a:rPr sz="2400" spc="-5" dirty="0">
                <a:solidFill>
                  <a:srgbClr val="202020"/>
                </a:solidFill>
                <a:latin typeface="Cambria"/>
                <a:cs typeface="Cambria"/>
              </a:rPr>
              <a:t> </a:t>
            </a:r>
            <a:r>
              <a:rPr sz="2400" dirty="0">
                <a:solidFill>
                  <a:srgbClr val="202020"/>
                </a:solidFill>
                <a:latin typeface="Cambria"/>
                <a:cs typeface="Cambria"/>
              </a:rPr>
              <a:t>it</a:t>
            </a:r>
            <a:r>
              <a:rPr sz="2400" spc="-10" dirty="0">
                <a:solidFill>
                  <a:srgbClr val="202020"/>
                </a:solidFill>
                <a:latin typeface="Cambria"/>
                <a:cs typeface="Cambria"/>
              </a:rPr>
              <a:t> </a:t>
            </a:r>
            <a:r>
              <a:rPr sz="2400" spc="-5" dirty="0">
                <a:solidFill>
                  <a:srgbClr val="202020"/>
                </a:solidFill>
                <a:latin typeface="Cambria"/>
                <a:cs typeface="Cambria"/>
              </a:rPr>
              <a:t>were</a:t>
            </a:r>
            <a:r>
              <a:rPr sz="2400" dirty="0">
                <a:solidFill>
                  <a:srgbClr val="202020"/>
                </a:solidFill>
                <a:latin typeface="Cambria"/>
                <a:cs typeface="Cambria"/>
              </a:rPr>
              <a:t> a </a:t>
            </a:r>
            <a:r>
              <a:rPr sz="2400" spc="-5" dirty="0">
                <a:solidFill>
                  <a:srgbClr val="202020"/>
                </a:solidFill>
                <a:latin typeface="Cambria"/>
                <a:cs typeface="Cambria"/>
              </a:rPr>
              <a:t>breech</a:t>
            </a:r>
            <a:r>
              <a:rPr sz="2400" dirty="0">
                <a:solidFill>
                  <a:srgbClr val="202020"/>
                </a:solidFill>
                <a:latin typeface="Cambria"/>
                <a:cs typeface="Cambria"/>
              </a:rPr>
              <a:t> </a:t>
            </a:r>
            <a:r>
              <a:rPr sz="2400" spc="-5" dirty="0">
                <a:solidFill>
                  <a:srgbClr val="202020"/>
                </a:solidFill>
                <a:latin typeface="Cambria"/>
                <a:cs typeface="Cambria"/>
              </a:rPr>
              <a:t>delivery.</a:t>
            </a:r>
            <a:endParaRPr sz="2400" dirty="0">
              <a:latin typeface="Cambria"/>
              <a:cs typeface="Cambria"/>
            </a:endParaRPr>
          </a:p>
          <a:p>
            <a:pPr marL="241300" indent="-229235">
              <a:lnSpc>
                <a:spcPct val="100000"/>
              </a:lnSpc>
              <a:spcBef>
                <a:spcPts val="900"/>
              </a:spcBef>
              <a:buFont typeface="Wingdings"/>
              <a:buChar char=""/>
              <a:tabLst>
                <a:tab pos="241300" algn="l"/>
                <a:tab pos="241935" algn="l"/>
              </a:tabLst>
            </a:pPr>
            <a:r>
              <a:rPr sz="2400" spc="-5" dirty="0">
                <a:solidFill>
                  <a:srgbClr val="202020"/>
                </a:solidFill>
                <a:latin typeface="Cambria"/>
                <a:cs typeface="Cambria"/>
              </a:rPr>
              <a:t>After</a:t>
            </a:r>
            <a:r>
              <a:rPr sz="2400" spc="5" dirty="0">
                <a:solidFill>
                  <a:srgbClr val="202020"/>
                </a:solidFill>
                <a:latin typeface="Cambria"/>
                <a:cs typeface="Cambria"/>
              </a:rPr>
              <a:t> </a:t>
            </a:r>
            <a:r>
              <a:rPr sz="2400" spc="-5" dirty="0">
                <a:solidFill>
                  <a:srgbClr val="202020"/>
                </a:solidFill>
                <a:latin typeface="Cambria"/>
                <a:cs typeface="Cambria"/>
              </a:rPr>
              <a:t>the </a:t>
            </a:r>
            <a:r>
              <a:rPr sz="2400" dirty="0">
                <a:solidFill>
                  <a:srgbClr val="202020"/>
                </a:solidFill>
                <a:latin typeface="Cambria"/>
                <a:cs typeface="Cambria"/>
              </a:rPr>
              <a:t>fetus</a:t>
            </a:r>
            <a:r>
              <a:rPr sz="2400" spc="-10" dirty="0">
                <a:solidFill>
                  <a:srgbClr val="202020"/>
                </a:solidFill>
                <a:latin typeface="Cambria"/>
                <a:cs typeface="Cambria"/>
              </a:rPr>
              <a:t> </a:t>
            </a:r>
            <a:r>
              <a:rPr sz="2400" dirty="0">
                <a:solidFill>
                  <a:srgbClr val="202020"/>
                </a:solidFill>
                <a:latin typeface="Cambria"/>
                <a:cs typeface="Cambria"/>
              </a:rPr>
              <a:t>is</a:t>
            </a:r>
            <a:r>
              <a:rPr sz="2400" spc="-5" dirty="0">
                <a:solidFill>
                  <a:srgbClr val="202020"/>
                </a:solidFill>
                <a:latin typeface="Cambria"/>
                <a:cs typeface="Cambria"/>
              </a:rPr>
              <a:t> delivered,</a:t>
            </a:r>
            <a:r>
              <a:rPr sz="2400" spc="5" dirty="0">
                <a:solidFill>
                  <a:srgbClr val="202020"/>
                </a:solidFill>
                <a:latin typeface="Cambria"/>
                <a:cs typeface="Cambria"/>
              </a:rPr>
              <a:t> </a:t>
            </a:r>
            <a:r>
              <a:rPr sz="2400" spc="-5" dirty="0">
                <a:solidFill>
                  <a:srgbClr val="202020"/>
                </a:solidFill>
                <a:latin typeface="Cambria"/>
                <a:cs typeface="Cambria"/>
              </a:rPr>
              <a:t>the umbilical</a:t>
            </a:r>
            <a:r>
              <a:rPr sz="2400" spc="5" dirty="0">
                <a:solidFill>
                  <a:srgbClr val="202020"/>
                </a:solidFill>
                <a:latin typeface="Cambria"/>
                <a:cs typeface="Cambria"/>
              </a:rPr>
              <a:t> </a:t>
            </a:r>
            <a:r>
              <a:rPr sz="2400" spc="-5" dirty="0">
                <a:solidFill>
                  <a:srgbClr val="202020"/>
                </a:solidFill>
                <a:latin typeface="Cambria"/>
                <a:cs typeface="Cambria"/>
              </a:rPr>
              <a:t>cord</a:t>
            </a:r>
            <a:r>
              <a:rPr sz="2400" dirty="0">
                <a:solidFill>
                  <a:srgbClr val="202020"/>
                </a:solidFill>
                <a:latin typeface="Cambria"/>
                <a:cs typeface="Cambria"/>
              </a:rPr>
              <a:t> is</a:t>
            </a:r>
            <a:r>
              <a:rPr sz="2400" spc="-5" dirty="0">
                <a:solidFill>
                  <a:srgbClr val="202020"/>
                </a:solidFill>
                <a:latin typeface="Cambria"/>
                <a:cs typeface="Cambria"/>
              </a:rPr>
              <a:t> doubly</a:t>
            </a:r>
            <a:r>
              <a:rPr sz="2400" dirty="0">
                <a:solidFill>
                  <a:srgbClr val="202020"/>
                </a:solidFill>
                <a:latin typeface="Cambria"/>
                <a:cs typeface="Cambria"/>
              </a:rPr>
              <a:t> clamped </a:t>
            </a:r>
            <a:r>
              <a:rPr sz="2400" spc="-5" dirty="0">
                <a:solidFill>
                  <a:srgbClr val="202020"/>
                </a:solidFill>
                <a:latin typeface="Cambria"/>
                <a:cs typeface="Cambria"/>
              </a:rPr>
              <a:t>and </a:t>
            </a:r>
            <a:r>
              <a:rPr sz="2400" dirty="0">
                <a:solidFill>
                  <a:srgbClr val="202020"/>
                </a:solidFill>
                <a:latin typeface="Cambria"/>
                <a:cs typeface="Cambria"/>
              </a:rPr>
              <a:t>cut</a:t>
            </a:r>
            <a:endParaRPr sz="2400" dirty="0">
              <a:latin typeface="Cambria"/>
              <a:cs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txBox="1"/>
          <p:nvPr/>
        </p:nvSpPr>
        <p:spPr>
          <a:xfrm>
            <a:off x="609600" y="457200"/>
            <a:ext cx="5105400" cy="218008"/>
          </a:xfrm>
          <a:prstGeom prst="rect">
            <a:avLst/>
          </a:prstGeom>
          <a:solidFill>
            <a:srgbClr val="D2D2D2"/>
          </a:solidFill>
        </p:spPr>
        <p:txBody>
          <a:bodyPr vert="horz" wrap="square" lIns="0" tIns="0" rIns="0" bIns="0" rtlCol="0">
            <a:spAutoFit/>
          </a:bodyPr>
          <a:lstStyle/>
          <a:p>
            <a:pPr>
              <a:lnSpc>
                <a:spcPts val="1705"/>
              </a:lnSpc>
            </a:pPr>
            <a:r>
              <a:rPr sz="3200" b="1" spc="-5" dirty="0">
                <a:solidFill>
                  <a:srgbClr val="202020"/>
                </a:solidFill>
                <a:latin typeface="Cambria"/>
                <a:cs typeface="Cambria"/>
              </a:rPr>
              <a:t>Placental</a:t>
            </a:r>
            <a:r>
              <a:rPr sz="3200" b="1" spc="-35" dirty="0">
                <a:solidFill>
                  <a:srgbClr val="202020"/>
                </a:solidFill>
                <a:latin typeface="Cambria"/>
                <a:cs typeface="Cambria"/>
              </a:rPr>
              <a:t> </a:t>
            </a:r>
            <a:r>
              <a:rPr sz="3200" b="1" spc="-5" dirty="0">
                <a:solidFill>
                  <a:srgbClr val="202020"/>
                </a:solidFill>
                <a:latin typeface="Cambria"/>
                <a:cs typeface="Cambria"/>
              </a:rPr>
              <a:t>Delivery:</a:t>
            </a:r>
            <a:endParaRPr sz="3200" dirty="0">
              <a:latin typeface="Cambria"/>
              <a:cs typeface="Cambria"/>
            </a:endParaRPr>
          </a:p>
        </p:txBody>
      </p:sp>
      <p:sp>
        <p:nvSpPr>
          <p:cNvPr id="3" name="object 2"/>
          <p:cNvSpPr txBox="1"/>
          <p:nvPr/>
        </p:nvSpPr>
        <p:spPr>
          <a:xfrm>
            <a:off x="457200" y="1219200"/>
            <a:ext cx="9081320" cy="4145237"/>
          </a:xfrm>
          <a:prstGeom prst="rect">
            <a:avLst/>
          </a:prstGeom>
        </p:spPr>
        <p:txBody>
          <a:bodyPr vert="horz" wrap="square" lIns="0" tIns="7620" rIns="0" bIns="0" rtlCol="0">
            <a:spAutoFit/>
          </a:bodyPr>
          <a:lstStyle/>
          <a:p>
            <a:pPr marL="241300" marR="278130" indent="-228600">
              <a:lnSpc>
                <a:spcPct val="101899"/>
              </a:lnSpc>
              <a:spcBef>
                <a:spcPts val="60"/>
              </a:spcBef>
              <a:buFont typeface="Arial MT"/>
              <a:buChar char="•"/>
              <a:tabLst>
                <a:tab pos="240665" algn="l"/>
                <a:tab pos="241300" algn="l"/>
              </a:tabLst>
            </a:pPr>
            <a:r>
              <a:rPr sz="2400" spc="-5" dirty="0">
                <a:latin typeface="Calibri"/>
                <a:cs typeface="Calibri"/>
              </a:rPr>
              <a:t>After delivery,</a:t>
            </a:r>
            <a:r>
              <a:rPr sz="2400" spc="25" dirty="0">
                <a:latin typeface="Calibri"/>
                <a:cs typeface="Calibri"/>
              </a:rPr>
              <a:t> </a:t>
            </a:r>
            <a:r>
              <a:rPr sz="2400" spc="-10" dirty="0">
                <a:latin typeface="Calibri"/>
                <a:cs typeface="Calibri"/>
              </a:rPr>
              <a:t>oxytocin</a:t>
            </a:r>
            <a:r>
              <a:rPr sz="2400" dirty="0">
                <a:latin typeface="Calibri"/>
                <a:cs typeface="Calibri"/>
              </a:rPr>
              <a:t> </a:t>
            </a:r>
            <a:r>
              <a:rPr sz="2400" spc="-10" dirty="0">
                <a:latin typeface="Calibri"/>
                <a:cs typeface="Calibri"/>
              </a:rPr>
              <a:t>(20</a:t>
            </a:r>
            <a:r>
              <a:rPr sz="2400" spc="25" dirty="0">
                <a:latin typeface="Calibri"/>
                <a:cs typeface="Calibri"/>
              </a:rPr>
              <a:t> </a:t>
            </a:r>
            <a:r>
              <a:rPr sz="2400" spc="-5" dirty="0">
                <a:latin typeface="Calibri"/>
                <a:cs typeface="Calibri"/>
              </a:rPr>
              <a:t>U)</a:t>
            </a:r>
            <a:r>
              <a:rPr sz="2400" spc="5" dirty="0">
                <a:latin typeface="Calibri"/>
                <a:cs typeface="Calibri"/>
              </a:rPr>
              <a:t> </a:t>
            </a:r>
            <a:r>
              <a:rPr sz="2400" spc="-5" dirty="0">
                <a:latin typeface="Calibri"/>
                <a:cs typeface="Calibri"/>
              </a:rPr>
              <a:t>is</a:t>
            </a:r>
            <a:r>
              <a:rPr sz="2400" spc="5" dirty="0">
                <a:latin typeface="Calibri"/>
                <a:cs typeface="Calibri"/>
              </a:rPr>
              <a:t> </a:t>
            </a:r>
            <a:r>
              <a:rPr sz="2400" spc="-5" dirty="0">
                <a:latin typeface="Calibri"/>
                <a:cs typeface="Calibri"/>
              </a:rPr>
              <a:t>placed</a:t>
            </a:r>
            <a:r>
              <a:rPr sz="2400" spc="10" dirty="0">
                <a:latin typeface="Calibri"/>
                <a:cs typeface="Calibri"/>
              </a:rPr>
              <a:t> </a:t>
            </a:r>
            <a:r>
              <a:rPr sz="2400" spc="-5" dirty="0">
                <a:latin typeface="Calibri"/>
                <a:cs typeface="Calibri"/>
              </a:rPr>
              <a:t>in</a:t>
            </a:r>
            <a:r>
              <a:rPr sz="2400" spc="45" dirty="0">
                <a:latin typeface="Calibri"/>
                <a:cs typeface="Calibri"/>
              </a:rPr>
              <a:t> </a:t>
            </a:r>
            <a:r>
              <a:rPr sz="2400" spc="-5" dirty="0">
                <a:latin typeface="Calibri"/>
                <a:cs typeface="Calibri"/>
              </a:rPr>
              <a:t>the</a:t>
            </a:r>
            <a:r>
              <a:rPr sz="2400" dirty="0">
                <a:latin typeface="Calibri"/>
                <a:cs typeface="Calibri"/>
              </a:rPr>
              <a:t> </a:t>
            </a:r>
            <a:r>
              <a:rPr sz="2400" spc="-5" dirty="0">
                <a:latin typeface="Calibri"/>
                <a:cs typeface="Calibri"/>
              </a:rPr>
              <a:t>intravenous</a:t>
            </a:r>
            <a:r>
              <a:rPr sz="2400" spc="20" dirty="0">
                <a:latin typeface="Calibri"/>
                <a:cs typeface="Calibri"/>
              </a:rPr>
              <a:t> </a:t>
            </a:r>
            <a:r>
              <a:rPr sz="2400" spc="-10" dirty="0">
                <a:latin typeface="Calibri"/>
                <a:cs typeface="Calibri"/>
              </a:rPr>
              <a:t>(IV)</a:t>
            </a:r>
            <a:r>
              <a:rPr sz="2400" spc="10" dirty="0">
                <a:latin typeface="Calibri"/>
                <a:cs typeface="Calibri"/>
              </a:rPr>
              <a:t> </a:t>
            </a:r>
            <a:r>
              <a:rPr sz="2400" spc="-5" dirty="0">
                <a:latin typeface="Calibri"/>
                <a:cs typeface="Calibri"/>
              </a:rPr>
              <a:t>fluid</a:t>
            </a:r>
            <a:r>
              <a:rPr sz="2400" dirty="0">
                <a:latin typeface="Calibri"/>
                <a:cs typeface="Calibri"/>
              </a:rPr>
              <a:t> </a:t>
            </a:r>
            <a:r>
              <a:rPr sz="2400" spc="-5" dirty="0">
                <a:latin typeface="Calibri"/>
                <a:cs typeface="Calibri"/>
              </a:rPr>
              <a:t>to</a:t>
            </a:r>
            <a:r>
              <a:rPr sz="2400" spc="5" dirty="0">
                <a:latin typeface="Calibri"/>
                <a:cs typeface="Calibri"/>
              </a:rPr>
              <a:t> </a:t>
            </a:r>
            <a:r>
              <a:rPr sz="2400" spc="-5" dirty="0">
                <a:latin typeface="Calibri"/>
                <a:cs typeface="Calibri"/>
              </a:rPr>
              <a:t>increase </a:t>
            </a:r>
            <a:r>
              <a:rPr sz="2400" spc="-350" dirty="0">
                <a:latin typeface="Calibri"/>
                <a:cs typeface="Calibri"/>
              </a:rPr>
              <a:t> </a:t>
            </a:r>
            <a:r>
              <a:rPr sz="2400" spc="-5" dirty="0">
                <a:latin typeface="Calibri"/>
                <a:cs typeface="Calibri"/>
              </a:rPr>
              <a:t>contractions</a:t>
            </a:r>
            <a:r>
              <a:rPr sz="2400" spc="-10" dirty="0">
                <a:latin typeface="Calibri"/>
                <a:cs typeface="Calibri"/>
              </a:rPr>
              <a:t> </a:t>
            </a:r>
            <a:r>
              <a:rPr sz="2400" spc="-5" dirty="0">
                <a:latin typeface="Calibri"/>
                <a:cs typeface="Calibri"/>
              </a:rPr>
              <a:t>of </a:t>
            </a:r>
            <a:r>
              <a:rPr sz="2400" dirty="0">
                <a:latin typeface="Calibri"/>
                <a:cs typeface="Calibri"/>
              </a:rPr>
              <a:t>the </a:t>
            </a:r>
            <a:r>
              <a:rPr sz="2400" spc="-10" dirty="0">
                <a:latin typeface="Calibri"/>
                <a:cs typeface="Calibri"/>
              </a:rPr>
              <a:t>uterus.</a:t>
            </a:r>
            <a:endParaRPr sz="2400" dirty="0">
              <a:latin typeface="Calibri"/>
              <a:cs typeface="Calibri"/>
            </a:endParaRPr>
          </a:p>
          <a:p>
            <a:pPr marL="241300" marR="104139" indent="-228600">
              <a:lnSpc>
                <a:spcPct val="101299"/>
              </a:lnSpc>
              <a:spcBef>
                <a:spcPts val="10"/>
              </a:spcBef>
              <a:buFont typeface="Arial MT"/>
              <a:buChar char="•"/>
              <a:tabLst>
                <a:tab pos="240665" algn="l"/>
                <a:tab pos="241300" algn="l"/>
              </a:tabLst>
            </a:pPr>
            <a:r>
              <a:rPr sz="2400" spc="-5" dirty="0">
                <a:latin typeface="Calibri"/>
                <a:cs typeface="Calibri"/>
              </a:rPr>
              <a:t>The</a:t>
            </a:r>
            <a:r>
              <a:rPr sz="2400" spc="5" dirty="0">
                <a:latin typeface="Calibri"/>
                <a:cs typeface="Calibri"/>
              </a:rPr>
              <a:t> </a:t>
            </a:r>
            <a:r>
              <a:rPr sz="2400" spc="-10" dirty="0">
                <a:latin typeface="Calibri"/>
                <a:cs typeface="Calibri"/>
              </a:rPr>
              <a:t>placenta</a:t>
            </a:r>
            <a:r>
              <a:rPr sz="2400" dirty="0">
                <a:latin typeface="Calibri"/>
                <a:cs typeface="Calibri"/>
              </a:rPr>
              <a:t> is</a:t>
            </a:r>
            <a:r>
              <a:rPr sz="2400" spc="5" dirty="0">
                <a:latin typeface="Calibri"/>
                <a:cs typeface="Calibri"/>
              </a:rPr>
              <a:t> </a:t>
            </a:r>
            <a:r>
              <a:rPr sz="2400" spc="-5" dirty="0">
                <a:latin typeface="Calibri"/>
                <a:cs typeface="Calibri"/>
              </a:rPr>
              <a:t>then</a:t>
            </a:r>
            <a:r>
              <a:rPr sz="2400" dirty="0">
                <a:latin typeface="Calibri"/>
                <a:cs typeface="Calibri"/>
              </a:rPr>
              <a:t> </a:t>
            </a:r>
            <a:r>
              <a:rPr sz="2400" spc="-10" dirty="0">
                <a:latin typeface="Calibri"/>
                <a:cs typeface="Calibri"/>
              </a:rPr>
              <a:t>delivered</a:t>
            </a:r>
            <a:r>
              <a:rPr sz="2400" spc="30" dirty="0">
                <a:latin typeface="Calibri"/>
                <a:cs typeface="Calibri"/>
              </a:rPr>
              <a:t> </a:t>
            </a:r>
            <a:r>
              <a:rPr sz="2400" b="1" spc="-15" dirty="0">
                <a:latin typeface="Calibri"/>
                <a:cs typeface="Calibri"/>
              </a:rPr>
              <a:t>spontaneously,</a:t>
            </a:r>
            <a:r>
              <a:rPr sz="2400" b="1" spc="5" dirty="0">
                <a:latin typeface="Calibri"/>
                <a:cs typeface="Calibri"/>
              </a:rPr>
              <a:t> </a:t>
            </a:r>
            <a:r>
              <a:rPr sz="2400" b="1" dirty="0">
                <a:latin typeface="Calibri"/>
                <a:cs typeface="Calibri"/>
              </a:rPr>
              <a:t>or </a:t>
            </a:r>
            <a:r>
              <a:rPr sz="2400" b="1" spc="-5" dirty="0">
                <a:latin typeface="Calibri"/>
                <a:cs typeface="Calibri"/>
              </a:rPr>
              <a:t>manually</a:t>
            </a:r>
            <a:r>
              <a:rPr sz="2400" b="1" spc="20" dirty="0">
                <a:latin typeface="Calibri"/>
                <a:cs typeface="Calibri"/>
              </a:rPr>
              <a:t> </a:t>
            </a:r>
            <a:r>
              <a:rPr sz="2400" spc="-5" dirty="0">
                <a:latin typeface="Calibri"/>
                <a:cs typeface="Calibri"/>
              </a:rPr>
              <a:t>along</a:t>
            </a:r>
            <a:r>
              <a:rPr sz="2400" spc="10" dirty="0">
                <a:latin typeface="Calibri"/>
                <a:cs typeface="Calibri"/>
              </a:rPr>
              <a:t> </a:t>
            </a:r>
            <a:r>
              <a:rPr sz="2400" spc="-5" dirty="0">
                <a:latin typeface="Calibri"/>
                <a:cs typeface="Calibri"/>
              </a:rPr>
              <a:t>with</a:t>
            </a:r>
            <a:r>
              <a:rPr sz="2400" dirty="0">
                <a:latin typeface="Calibri"/>
                <a:cs typeface="Calibri"/>
              </a:rPr>
              <a:t> </a:t>
            </a:r>
            <a:r>
              <a:rPr sz="2400" spc="-10" dirty="0">
                <a:latin typeface="Calibri"/>
                <a:cs typeface="Calibri"/>
              </a:rPr>
              <a:t>some</a:t>
            </a:r>
            <a:r>
              <a:rPr sz="2400" spc="-5" dirty="0">
                <a:latin typeface="Calibri"/>
                <a:cs typeface="Calibri"/>
              </a:rPr>
              <a:t> </a:t>
            </a:r>
            <a:r>
              <a:rPr sz="2400" spc="-15" dirty="0">
                <a:latin typeface="Calibri"/>
                <a:cs typeface="Calibri"/>
              </a:rPr>
              <a:t>cord </a:t>
            </a:r>
            <a:r>
              <a:rPr sz="2400" spc="-345" dirty="0">
                <a:latin typeface="Calibri"/>
                <a:cs typeface="Calibri"/>
              </a:rPr>
              <a:t> </a:t>
            </a:r>
            <a:r>
              <a:rPr sz="2400" spc="-10" dirty="0">
                <a:latin typeface="Calibri"/>
                <a:cs typeface="Calibri"/>
              </a:rPr>
              <a:t>traction</a:t>
            </a:r>
            <a:r>
              <a:rPr sz="2400" spc="-5" dirty="0">
                <a:latin typeface="Calibri"/>
                <a:cs typeface="Calibri"/>
              </a:rPr>
              <a:t> </a:t>
            </a:r>
            <a:r>
              <a:rPr sz="2400" spc="-15" dirty="0">
                <a:latin typeface="Calibri"/>
                <a:cs typeface="Calibri"/>
              </a:rPr>
              <a:t>may</a:t>
            </a:r>
            <a:r>
              <a:rPr sz="2400" spc="5" dirty="0">
                <a:latin typeface="Calibri"/>
                <a:cs typeface="Calibri"/>
              </a:rPr>
              <a:t> </a:t>
            </a:r>
            <a:r>
              <a:rPr sz="2400" spc="-10" dirty="0">
                <a:latin typeface="Calibri"/>
                <a:cs typeface="Calibri"/>
              </a:rPr>
              <a:t>reduce</a:t>
            </a:r>
            <a:r>
              <a:rPr sz="2400" dirty="0">
                <a:latin typeface="Calibri"/>
                <a:cs typeface="Calibri"/>
              </a:rPr>
              <a:t> </a:t>
            </a:r>
            <a:r>
              <a:rPr sz="2400" spc="-5" dirty="0">
                <a:latin typeface="Calibri"/>
                <a:cs typeface="Calibri"/>
              </a:rPr>
              <a:t>the </a:t>
            </a:r>
            <a:r>
              <a:rPr sz="2400" dirty="0">
                <a:latin typeface="Calibri"/>
                <a:cs typeface="Calibri"/>
              </a:rPr>
              <a:t>risk</a:t>
            </a:r>
            <a:r>
              <a:rPr sz="2400" spc="-5" dirty="0">
                <a:latin typeface="Calibri"/>
                <a:cs typeface="Calibri"/>
              </a:rPr>
              <a:t> of </a:t>
            </a:r>
            <a:r>
              <a:rPr sz="2400" spc="-10" dirty="0">
                <a:latin typeface="Calibri"/>
                <a:cs typeface="Calibri"/>
              </a:rPr>
              <a:t>operative</a:t>
            </a:r>
            <a:r>
              <a:rPr sz="2400" dirty="0">
                <a:latin typeface="Calibri"/>
                <a:cs typeface="Calibri"/>
              </a:rPr>
              <a:t> </a:t>
            </a:r>
            <a:r>
              <a:rPr sz="2400" spc="-10" dirty="0">
                <a:latin typeface="Calibri"/>
                <a:cs typeface="Calibri"/>
              </a:rPr>
              <a:t>blood</a:t>
            </a:r>
            <a:r>
              <a:rPr sz="2400" spc="-5" dirty="0">
                <a:latin typeface="Calibri"/>
                <a:cs typeface="Calibri"/>
              </a:rPr>
              <a:t> loss and</a:t>
            </a:r>
            <a:r>
              <a:rPr sz="2400" spc="15" dirty="0">
                <a:latin typeface="Calibri"/>
                <a:cs typeface="Calibri"/>
              </a:rPr>
              <a:t> </a:t>
            </a:r>
            <a:r>
              <a:rPr sz="2400" spc="-10" dirty="0">
                <a:latin typeface="Calibri"/>
                <a:cs typeface="Calibri"/>
              </a:rPr>
              <a:t>infection</a:t>
            </a:r>
            <a:endParaRPr sz="2400" dirty="0">
              <a:latin typeface="Calibri"/>
              <a:cs typeface="Calibri"/>
            </a:endParaRPr>
          </a:p>
          <a:p>
            <a:pPr marL="241300" marR="256540" indent="-228600">
              <a:lnSpc>
                <a:spcPct val="101899"/>
              </a:lnSpc>
              <a:buFont typeface="Arial MT"/>
              <a:buChar char="•"/>
              <a:tabLst>
                <a:tab pos="240665" algn="l"/>
                <a:tab pos="241300" algn="l"/>
              </a:tabLst>
            </a:pPr>
            <a:r>
              <a:rPr sz="2400" b="1" spc="-5" dirty="0">
                <a:latin typeface="Calibri"/>
                <a:cs typeface="Calibri"/>
              </a:rPr>
              <a:t>Fundal</a:t>
            </a:r>
            <a:r>
              <a:rPr sz="2400" b="1" dirty="0">
                <a:latin typeface="Calibri"/>
                <a:cs typeface="Calibri"/>
              </a:rPr>
              <a:t> </a:t>
            </a:r>
            <a:r>
              <a:rPr sz="2400" b="1" spc="-10" dirty="0">
                <a:latin typeface="Calibri"/>
                <a:cs typeface="Calibri"/>
              </a:rPr>
              <a:t>massage</a:t>
            </a:r>
            <a:r>
              <a:rPr sz="2400" b="1" spc="20" dirty="0">
                <a:latin typeface="Calibri"/>
                <a:cs typeface="Calibri"/>
              </a:rPr>
              <a:t> </a:t>
            </a:r>
            <a:r>
              <a:rPr sz="2400" spc="-10" dirty="0">
                <a:latin typeface="Calibri"/>
                <a:cs typeface="Calibri"/>
              </a:rPr>
              <a:t>may</a:t>
            </a:r>
            <a:r>
              <a:rPr sz="2400" spc="5" dirty="0">
                <a:latin typeface="Calibri"/>
                <a:cs typeface="Calibri"/>
              </a:rPr>
              <a:t> </a:t>
            </a:r>
            <a:r>
              <a:rPr sz="2400" spc="-5" dirty="0">
                <a:latin typeface="Calibri"/>
                <a:cs typeface="Calibri"/>
              </a:rPr>
              <a:t>begin as</a:t>
            </a:r>
            <a:r>
              <a:rPr sz="2400" dirty="0">
                <a:latin typeface="Calibri"/>
                <a:cs typeface="Calibri"/>
              </a:rPr>
              <a:t> </a:t>
            </a:r>
            <a:r>
              <a:rPr sz="2400" spc="-10" dirty="0">
                <a:latin typeface="Calibri"/>
                <a:cs typeface="Calibri"/>
              </a:rPr>
              <a:t>soon</a:t>
            </a:r>
            <a:r>
              <a:rPr sz="2400" spc="-5" dirty="0">
                <a:latin typeface="Calibri"/>
                <a:cs typeface="Calibri"/>
              </a:rPr>
              <a:t> </a:t>
            </a:r>
            <a:r>
              <a:rPr sz="2400" dirty="0">
                <a:latin typeface="Calibri"/>
                <a:cs typeface="Calibri"/>
              </a:rPr>
              <a:t>as</a:t>
            </a:r>
            <a:r>
              <a:rPr sz="2400" spc="-5" dirty="0">
                <a:latin typeface="Calibri"/>
                <a:cs typeface="Calibri"/>
              </a:rPr>
              <a:t> the</a:t>
            </a:r>
            <a:r>
              <a:rPr sz="2400" spc="5" dirty="0">
                <a:latin typeface="Calibri"/>
                <a:cs typeface="Calibri"/>
              </a:rPr>
              <a:t> </a:t>
            </a:r>
            <a:r>
              <a:rPr sz="2400" spc="-10" dirty="0">
                <a:latin typeface="Calibri"/>
                <a:cs typeface="Calibri"/>
              </a:rPr>
              <a:t>fetus</a:t>
            </a:r>
            <a:r>
              <a:rPr sz="2400" spc="-5" dirty="0">
                <a:latin typeface="Calibri"/>
                <a:cs typeface="Calibri"/>
              </a:rPr>
              <a:t> </a:t>
            </a:r>
            <a:r>
              <a:rPr sz="2400" dirty="0">
                <a:latin typeface="Calibri"/>
                <a:cs typeface="Calibri"/>
              </a:rPr>
              <a:t>is </a:t>
            </a:r>
            <a:r>
              <a:rPr sz="2400" spc="-10" dirty="0">
                <a:latin typeface="Calibri"/>
                <a:cs typeface="Calibri"/>
              </a:rPr>
              <a:t>delivered</a:t>
            </a:r>
            <a:r>
              <a:rPr sz="2400" spc="5" dirty="0">
                <a:latin typeface="Calibri"/>
                <a:cs typeface="Calibri"/>
              </a:rPr>
              <a:t> </a:t>
            </a:r>
            <a:r>
              <a:rPr sz="2400" spc="-10" dirty="0">
                <a:latin typeface="Calibri"/>
                <a:cs typeface="Calibri"/>
              </a:rPr>
              <a:t>to</a:t>
            </a:r>
            <a:r>
              <a:rPr sz="2400" spc="-5" dirty="0">
                <a:latin typeface="Calibri"/>
                <a:cs typeface="Calibri"/>
              </a:rPr>
              <a:t> </a:t>
            </a:r>
            <a:r>
              <a:rPr sz="2400" spc="-10" dirty="0">
                <a:latin typeface="Calibri"/>
                <a:cs typeface="Calibri"/>
              </a:rPr>
              <a:t>hasten</a:t>
            </a:r>
            <a:r>
              <a:rPr sz="2400" spc="5" dirty="0">
                <a:latin typeface="Calibri"/>
                <a:cs typeface="Calibri"/>
              </a:rPr>
              <a:t> </a:t>
            </a:r>
            <a:r>
              <a:rPr sz="2400" spc="-10" dirty="0">
                <a:latin typeface="Calibri"/>
                <a:cs typeface="Calibri"/>
              </a:rPr>
              <a:t>placental </a:t>
            </a:r>
            <a:r>
              <a:rPr sz="2400" spc="-345" dirty="0">
                <a:latin typeface="Calibri"/>
                <a:cs typeface="Calibri"/>
              </a:rPr>
              <a:t> </a:t>
            </a:r>
            <a:r>
              <a:rPr sz="2400" spc="-10" dirty="0">
                <a:latin typeface="Calibri"/>
                <a:cs typeface="Calibri"/>
              </a:rPr>
              <a:t>separation </a:t>
            </a:r>
            <a:r>
              <a:rPr sz="2400" spc="-5" dirty="0">
                <a:latin typeface="Calibri"/>
                <a:cs typeface="Calibri"/>
              </a:rPr>
              <a:t>and </a:t>
            </a:r>
            <a:r>
              <a:rPr sz="2400" spc="-15" dirty="0">
                <a:latin typeface="Calibri"/>
                <a:cs typeface="Calibri"/>
              </a:rPr>
              <a:t>delivery.</a:t>
            </a:r>
            <a:endParaRPr sz="2400" dirty="0">
              <a:latin typeface="Calibri"/>
              <a:cs typeface="Calibri"/>
            </a:endParaRPr>
          </a:p>
          <a:p>
            <a:pPr marL="241300" marR="5080" indent="-228600">
              <a:lnSpc>
                <a:spcPct val="101299"/>
              </a:lnSpc>
              <a:spcBef>
                <a:spcPts val="10"/>
              </a:spcBef>
              <a:buFont typeface="Arial MT"/>
              <a:buChar char="•"/>
              <a:tabLst>
                <a:tab pos="240665" algn="l"/>
                <a:tab pos="241300" algn="l"/>
              </a:tabLst>
            </a:pPr>
            <a:r>
              <a:rPr sz="2400" spc="-5" dirty="0">
                <a:latin typeface="Calibri"/>
                <a:cs typeface="Calibri"/>
              </a:rPr>
              <a:t>Immediately</a:t>
            </a:r>
            <a:r>
              <a:rPr sz="2400" spc="5" dirty="0">
                <a:latin typeface="Calibri"/>
                <a:cs typeface="Calibri"/>
              </a:rPr>
              <a:t> </a:t>
            </a:r>
            <a:r>
              <a:rPr sz="2400" spc="-10" dirty="0">
                <a:latin typeface="Calibri"/>
                <a:cs typeface="Calibri"/>
              </a:rPr>
              <a:t>after</a:t>
            </a:r>
            <a:r>
              <a:rPr sz="2400" spc="-5" dirty="0">
                <a:latin typeface="Calibri"/>
                <a:cs typeface="Calibri"/>
              </a:rPr>
              <a:t> delivery</a:t>
            </a:r>
            <a:r>
              <a:rPr sz="2400" spc="5" dirty="0">
                <a:latin typeface="Calibri"/>
                <a:cs typeface="Calibri"/>
              </a:rPr>
              <a:t> </a:t>
            </a:r>
            <a:r>
              <a:rPr sz="2400" spc="-5" dirty="0">
                <a:latin typeface="Calibri"/>
                <a:cs typeface="Calibri"/>
              </a:rPr>
              <a:t>and</a:t>
            </a:r>
            <a:r>
              <a:rPr sz="2400" spc="10" dirty="0">
                <a:latin typeface="Calibri"/>
                <a:cs typeface="Calibri"/>
              </a:rPr>
              <a:t> </a:t>
            </a:r>
            <a:r>
              <a:rPr sz="2400" b="1" spc="-10" dirty="0">
                <a:latin typeface="Calibri"/>
                <a:cs typeface="Calibri"/>
              </a:rPr>
              <a:t>gross</a:t>
            </a:r>
            <a:r>
              <a:rPr sz="2400" b="1" spc="15" dirty="0">
                <a:latin typeface="Calibri"/>
                <a:cs typeface="Calibri"/>
              </a:rPr>
              <a:t> </a:t>
            </a:r>
            <a:r>
              <a:rPr sz="2400" b="1" spc="-5" dirty="0">
                <a:latin typeface="Calibri"/>
                <a:cs typeface="Calibri"/>
              </a:rPr>
              <a:t>inspection</a:t>
            </a:r>
            <a:r>
              <a:rPr sz="2400" b="1" spc="20" dirty="0">
                <a:latin typeface="Calibri"/>
                <a:cs typeface="Calibri"/>
              </a:rPr>
              <a:t> </a:t>
            </a:r>
            <a:r>
              <a:rPr sz="2400" spc="-5" dirty="0">
                <a:latin typeface="Calibri"/>
                <a:cs typeface="Calibri"/>
              </a:rPr>
              <a:t>of</a:t>
            </a:r>
            <a:r>
              <a:rPr sz="2400" dirty="0">
                <a:latin typeface="Calibri"/>
                <a:cs typeface="Calibri"/>
              </a:rPr>
              <a:t> </a:t>
            </a:r>
            <a:r>
              <a:rPr sz="2400" spc="-5" dirty="0">
                <a:latin typeface="Calibri"/>
                <a:cs typeface="Calibri"/>
              </a:rPr>
              <a:t>the</a:t>
            </a:r>
            <a:r>
              <a:rPr sz="2400" spc="15" dirty="0">
                <a:latin typeface="Calibri"/>
                <a:cs typeface="Calibri"/>
              </a:rPr>
              <a:t> </a:t>
            </a:r>
            <a:r>
              <a:rPr sz="2400" spc="-10" dirty="0">
                <a:latin typeface="Calibri"/>
                <a:cs typeface="Calibri"/>
              </a:rPr>
              <a:t>placenta,</a:t>
            </a:r>
            <a:r>
              <a:rPr sz="2400" dirty="0">
                <a:latin typeface="Calibri"/>
                <a:cs typeface="Calibri"/>
              </a:rPr>
              <a:t> </a:t>
            </a:r>
            <a:r>
              <a:rPr sz="2400" spc="-5" dirty="0">
                <a:latin typeface="Calibri"/>
                <a:cs typeface="Calibri"/>
              </a:rPr>
              <a:t>the</a:t>
            </a:r>
            <a:r>
              <a:rPr sz="2400" dirty="0">
                <a:latin typeface="Calibri"/>
                <a:cs typeface="Calibri"/>
              </a:rPr>
              <a:t> </a:t>
            </a:r>
            <a:r>
              <a:rPr sz="2400" spc="-10" dirty="0">
                <a:latin typeface="Calibri"/>
                <a:cs typeface="Calibri"/>
              </a:rPr>
              <a:t>uterine</a:t>
            </a:r>
            <a:r>
              <a:rPr sz="2400" dirty="0">
                <a:latin typeface="Calibri"/>
                <a:cs typeface="Calibri"/>
              </a:rPr>
              <a:t> </a:t>
            </a:r>
            <a:r>
              <a:rPr sz="2400" spc="-10" dirty="0">
                <a:latin typeface="Calibri"/>
                <a:cs typeface="Calibri"/>
              </a:rPr>
              <a:t>cavity </a:t>
            </a:r>
            <a:r>
              <a:rPr sz="2400" spc="-345" dirty="0">
                <a:latin typeface="Calibri"/>
                <a:cs typeface="Calibri"/>
              </a:rPr>
              <a:t> </a:t>
            </a:r>
            <a:r>
              <a:rPr sz="2400" spc="-5" dirty="0">
                <a:latin typeface="Calibri"/>
                <a:cs typeface="Calibri"/>
              </a:rPr>
              <a:t>is</a:t>
            </a:r>
            <a:r>
              <a:rPr sz="2400" dirty="0">
                <a:latin typeface="Calibri"/>
                <a:cs typeface="Calibri"/>
              </a:rPr>
              <a:t> </a:t>
            </a:r>
            <a:r>
              <a:rPr sz="2400" spc="-10" dirty="0">
                <a:latin typeface="Calibri"/>
                <a:cs typeface="Calibri"/>
              </a:rPr>
              <a:t>suctioned</a:t>
            </a:r>
            <a:r>
              <a:rPr sz="2400" dirty="0">
                <a:latin typeface="Calibri"/>
                <a:cs typeface="Calibri"/>
              </a:rPr>
              <a:t> </a:t>
            </a:r>
            <a:r>
              <a:rPr sz="2400" spc="-5" dirty="0">
                <a:latin typeface="Calibri"/>
                <a:cs typeface="Calibri"/>
              </a:rPr>
              <a:t>and</a:t>
            </a:r>
            <a:r>
              <a:rPr sz="2400" spc="5" dirty="0">
                <a:latin typeface="Calibri"/>
                <a:cs typeface="Calibri"/>
              </a:rPr>
              <a:t> </a:t>
            </a:r>
            <a:r>
              <a:rPr sz="2400" spc="-5" dirty="0">
                <a:latin typeface="Calibri"/>
                <a:cs typeface="Calibri"/>
              </a:rPr>
              <a:t>wiped</a:t>
            </a:r>
            <a:r>
              <a:rPr sz="2400" dirty="0">
                <a:latin typeface="Calibri"/>
                <a:cs typeface="Calibri"/>
              </a:rPr>
              <a:t> </a:t>
            </a:r>
            <a:r>
              <a:rPr sz="2400" spc="-10" dirty="0">
                <a:latin typeface="Calibri"/>
                <a:cs typeface="Calibri"/>
              </a:rPr>
              <a:t>out</a:t>
            </a:r>
            <a:r>
              <a:rPr sz="2400" spc="5" dirty="0">
                <a:latin typeface="Calibri"/>
                <a:cs typeface="Calibri"/>
              </a:rPr>
              <a:t> </a:t>
            </a:r>
            <a:r>
              <a:rPr sz="2400" spc="-10" dirty="0">
                <a:latin typeface="Calibri"/>
                <a:cs typeface="Calibri"/>
              </a:rPr>
              <a:t>to</a:t>
            </a:r>
            <a:r>
              <a:rPr sz="2400" spc="5" dirty="0">
                <a:latin typeface="Calibri"/>
                <a:cs typeface="Calibri"/>
              </a:rPr>
              <a:t> </a:t>
            </a:r>
            <a:r>
              <a:rPr sz="2400" spc="-15" dirty="0">
                <a:latin typeface="Calibri"/>
                <a:cs typeface="Calibri"/>
              </a:rPr>
              <a:t>remove</a:t>
            </a:r>
            <a:r>
              <a:rPr sz="2400" spc="5" dirty="0">
                <a:latin typeface="Calibri"/>
                <a:cs typeface="Calibri"/>
              </a:rPr>
              <a:t> </a:t>
            </a:r>
            <a:r>
              <a:rPr sz="2400" spc="-10" dirty="0">
                <a:latin typeface="Calibri"/>
                <a:cs typeface="Calibri"/>
              </a:rPr>
              <a:t>avulsed</a:t>
            </a:r>
            <a:r>
              <a:rPr sz="2400" dirty="0">
                <a:latin typeface="Calibri"/>
                <a:cs typeface="Calibri"/>
              </a:rPr>
              <a:t> </a:t>
            </a:r>
            <a:r>
              <a:rPr sz="2400" spc="-10" dirty="0">
                <a:latin typeface="Calibri"/>
                <a:cs typeface="Calibri"/>
              </a:rPr>
              <a:t>membranes,</a:t>
            </a:r>
            <a:r>
              <a:rPr sz="2400" spc="5" dirty="0">
                <a:latin typeface="Calibri"/>
                <a:cs typeface="Calibri"/>
              </a:rPr>
              <a:t> </a:t>
            </a:r>
            <a:r>
              <a:rPr sz="2400" spc="-10" dirty="0">
                <a:latin typeface="Calibri"/>
                <a:cs typeface="Calibri"/>
              </a:rPr>
              <a:t>vernix,</a:t>
            </a:r>
            <a:r>
              <a:rPr sz="2400" spc="5" dirty="0">
                <a:latin typeface="Calibri"/>
                <a:cs typeface="Calibri"/>
              </a:rPr>
              <a:t> </a:t>
            </a:r>
            <a:r>
              <a:rPr sz="2400" spc="-5" dirty="0">
                <a:latin typeface="Calibri"/>
                <a:cs typeface="Calibri"/>
              </a:rPr>
              <a:t>and</a:t>
            </a:r>
            <a:r>
              <a:rPr sz="2400" dirty="0">
                <a:latin typeface="Calibri"/>
                <a:cs typeface="Calibri"/>
              </a:rPr>
              <a:t> </a:t>
            </a:r>
            <a:r>
              <a:rPr sz="2400" spc="-5" dirty="0">
                <a:latin typeface="Calibri"/>
                <a:cs typeface="Calibri"/>
              </a:rPr>
              <a:t>clots.</a:t>
            </a:r>
            <a:endParaRPr sz="2400" dirty="0">
              <a:latin typeface="Calibri"/>
              <a:cs typeface="Calibri"/>
            </a:endParaRPr>
          </a:p>
          <a:p>
            <a:pPr marL="537210">
              <a:lnSpc>
                <a:spcPct val="100000"/>
              </a:lnSpc>
              <a:spcBef>
                <a:spcPts val="860"/>
              </a:spcBef>
            </a:pPr>
            <a:r>
              <a:rPr sz="2000" b="1" spc="-5" dirty="0">
                <a:solidFill>
                  <a:srgbClr val="FF0066"/>
                </a:solidFill>
                <a:latin typeface="Cambria"/>
                <a:cs typeface="Cambria"/>
              </a:rPr>
              <a:t>The</a:t>
            </a:r>
            <a:r>
              <a:rPr sz="2000" b="1" spc="-10" dirty="0">
                <a:solidFill>
                  <a:srgbClr val="FF0066"/>
                </a:solidFill>
                <a:latin typeface="Cambria"/>
                <a:cs typeface="Cambria"/>
              </a:rPr>
              <a:t> </a:t>
            </a:r>
            <a:r>
              <a:rPr sz="2000" b="1" spc="-5" dirty="0">
                <a:solidFill>
                  <a:srgbClr val="FF0066"/>
                </a:solidFill>
                <a:latin typeface="Cambria"/>
                <a:cs typeface="Cambria"/>
              </a:rPr>
              <a:t>average</a:t>
            </a:r>
            <a:r>
              <a:rPr sz="2000" b="1" spc="-10" dirty="0">
                <a:solidFill>
                  <a:srgbClr val="FF0066"/>
                </a:solidFill>
                <a:latin typeface="Cambria"/>
                <a:cs typeface="Cambria"/>
              </a:rPr>
              <a:t> </a:t>
            </a:r>
            <a:r>
              <a:rPr sz="2000" b="1" spc="-5" dirty="0">
                <a:solidFill>
                  <a:srgbClr val="FF0066"/>
                </a:solidFill>
                <a:latin typeface="Cambria"/>
                <a:cs typeface="Cambria"/>
              </a:rPr>
              <a:t>blood loss</a:t>
            </a:r>
            <a:r>
              <a:rPr sz="2000" b="1" spc="-10" dirty="0">
                <a:solidFill>
                  <a:srgbClr val="FF0066"/>
                </a:solidFill>
                <a:latin typeface="Cambria"/>
                <a:cs typeface="Cambria"/>
              </a:rPr>
              <a:t> </a:t>
            </a:r>
            <a:r>
              <a:rPr sz="2000" b="1" spc="-5" dirty="0">
                <a:solidFill>
                  <a:srgbClr val="FF0066"/>
                </a:solidFill>
                <a:latin typeface="Cambria"/>
                <a:cs typeface="Cambria"/>
              </a:rPr>
              <a:t>in</a:t>
            </a:r>
            <a:r>
              <a:rPr sz="2000" b="1" spc="-10" dirty="0">
                <a:solidFill>
                  <a:srgbClr val="FF0066"/>
                </a:solidFill>
                <a:latin typeface="Cambria"/>
                <a:cs typeface="Cambria"/>
              </a:rPr>
              <a:t> </a:t>
            </a:r>
            <a:r>
              <a:rPr sz="2000" b="1" spc="-5" dirty="0">
                <a:solidFill>
                  <a:srgbClr val="FF0066"/>
                </a:solidFill>
                <a:latin typeface="Cambria"/>
                <a:cs typeface="Cambria"/>
              </a:rPr>
              <a:t>CS is</a:t>
            </a:r>
            <a:r>
              <a:rPr sz="2000" b="1" spc="-10" dirty="0">
                <a:solidFill>
                  <a:srgbClr val="FF0066"/>
                </a:solidFill>
                <a:latin typeface="Cambria"/>
                <a:cs typeface="Cambria"/>
              </a:rPr>
              <a:t> </a:t>
            </a:r>
            <a:r>
              <a:rPr sz="2000" b="1" spc="-5" dirty="0">
                <a:solidFill>
                  <a:srgbClr val="FF0066"/>
                </a:solidFill>
                <a:latin typeface="Cambria"/>
                <a:cs typeface="Cambria"/>
              </a:rPr>
              <a:t>approximately 1000ml</a:t>
            </a:r>
            <a:endParaRPr sz="2000" dirty="0">
              <a:latin typeface="Cambria"/>
              <a:cs typeface="Cambria"/>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332146"/>
            <a:ext cx="4864249" cy="244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825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63135" y="5233416"/>
            <a:ext cx="7691716" cy="2538984"/>
          </a:xfrm>
          <a:prstGeom prst="rect">
            <a:avLst/>
          </a:prstGeom>
        </p:spPr>
      </p:pic>
      <p:sp>
        <p:nvSpPr>
          <p:cNvPr id="3" name="object 3"/>
          <p:cNvSpPr txBox="1"/>
          <p:nvPr/>
        </p:nvSpPr>
        <p:spPr>
          <a:xfrm>
            <a:off x="1183734" y="400212"/>
            <a:ext cx="3083465" cy="218008"/>
          </a:xfrm>
          <a:prstGeom prst="rect">
            <a:avLst/>
          </a:prstGeom>
          <a:solidFill>
            <a:srgbClr val="D2D2D2"/>
          </a:solidFill>
        </p:spPr>
        <p:txBody>
          <a:bodyPr vert="horz" wrap="square" lIns="0" tIns="0" rIns="0" bIns="0" rtlCol="0">
            <a:spAutoFit/>
          </a:bodyPr>
          <a:lstStyle/>
          <a:p>
            <a:pPr>
              <a:lnSpc>
                <a:spcPts val="1705"/>
              </a:lnSpc>
            </a:pPr>
            <a:r>
              <a:rPr sz="2800" b="1" spc="-5" dirty="0">
                <a:solidFill>
                  <a:srgbClr val="202020"/>
                </a:solidFill>
                <a:latin typeface="Cambria"/>
                <a:cs typeface="Cambria"/>
              </a:rPr>
              <a:t>Repair of</a:t>
            </a:r>
            <a:r>
              <a:rPr sz="2800" b="1" dirty="0">
                <a:solidFill>
                  <a:srgbClr val="202020"/>
                </a:solidFill>
                <a:latin typeface="Cambria"/>
                <a:cs typeface="Cambria"/>
              </a:rPr>
              <a:t> </a:t>
            </a:r>
            <a:r>
              <a:rPr sz="2800" b="1" spc="-5" dirty="0">
                <a:solidFill>
                  <a:srgbClr val="202020"/>
                </a:solidFill>
                <a:latin typeface="Cambria"/>
                <a:cs typeface="Cambria"/>
              </a:rPr>
              <a:t>Uterus</a:t>
            </a:r>
            <a:endParaRPr sz="2800" dirty="0">
              <a:latin typeface="Cambria"/>
              <a:cs typeface="Cambria"/>
            </a:endParaRPr>
          </a:p>
        </p:txBody>
      </p:sp>
      <p:sp>
        <p:nvSpPr>
          <p:cNvPr id="4" name="object 4"/>
          <p:cNvSpPr txBox="1"/>
          <p:nvPr/>
        </p:nvSpPr>
        <p:spPr>
          <a:xfrm>
            <a:off x="228600" y="855945"/>
            <a:ext cx="9829799" cy="3970831"/>
          </a:xfrm>
          <a:prstGeom prst="rect">
            <a:avLst/>
          </a:prstGeom>
        </p:spPr>
        <p:txBody>
          <a:bodyPr vert="horz" wrap="square" lIns="0" tIns="12700" rIns="0" bIns="0" rtlCol="0">
            <a:spAutoFit/>
          </a:bodyPr>
          <a:lstStyle/>
          <a:p>
            <a:pPr marL="240665" marR="25400" indent="-228600">
              <a:lnSpc>
                <a:spcPct val="105300"/>
              </a:lnSpc>
              <a:spcBef>
                <a:spcPts val="100"/>
              </a:spcBef>
              <a:buFont typeface="Wingdings"/>
              <a:buChar char=""/>
              <a:tabLst>
                <a:tab pos="240665" algn="l"/>
                <a:tab pos="241300" algn="l"/>
              </a:tabLst>
            </a:pPr>
            <a:r>
              <a:rPr sz="2400" spc="-5" dirty="0">
                <a:solidFill>
                  <a:srgbClr val="202020"/>
                </a:solidFill>
                <a:latin typeface="Cambria"/>
                <a:cs typeface="Cambria"/>
              </a:rPr>
              <a:t>Repair of</a:t>
            </a:r>
            <a:r>
              <a:rPr sz="2400" spc="5" dirty="0">
                <a:solidFill>
                  <a:srgbClr val="202020"/>
                </a:solidFill>
                <a:latin typeface="Cambria"/>
                <a:cs typeface="Cambria"/>
              </a:rPr>
              <a:t> </a:t>
            </a:r>
            <a:r>
              <a:rPr sz="2400" spc="-5" dirty="0">
                <a:solidFill>
                  <a:srgbClr val="202020"/>
                </a:solidFill>
                <a:latin typeface="Cambria"/>
                <a:cs typeface="Cambria"/>
              </a:rPr>
              <a:t>the uterus</a:t>
            </a:r>
            <a:r>
              <a:rPr sz="2400" spc="5" dirty="0">
                <a:solidFill>
                  <a:srgbClr val="202020"/>
                </a:solidFill>
                <a:latin typeface="Cambria"/>
                <a:cs typeface="Cambria"/>
              </a:rPr>
              <a:t> </a:t>
            </a:r>
            <a:r>
              <a:rPr sz="2400" dirty="0">
                <a:solidFill>
                  <a:srgbClr val="202020"/>
                </a:solidFill>
                <a:latin typeface="Cambria"/>
                <a:cs typeface="Cambria"/>
              </a:rPr>
              <a:t>can</a:t>
            </a:r>
            <a:r>
              <a:rPr sz="2400" spc="5" dirty="0">
                <a:solidFill>
                  <a:srgbClr val="202020"/>
                </a:solidFill>
                <a:latin typeface="Cambria"/>
                <a:cs typeface="Cambria"/>
              </a:rPr>
              <a:t> </a:t>
            </a:r>
            <a:r>
              <a:rPr sz="2400" spc="-5" dirty="0">
                <a:solidFill>
                  <a:srgbClr val="202020"/>
                </a:solidFill>
                <a:latin typeface="Cambria"/>
                <a:cs typeface="Cambria"/>
              </a:rPr>
              <a:t>be</a:t>
            </a:r>
            <a:r>
              <a:rPr sz="2400" spc="15" dirty="0">
                <a:solidFill>
                  <a:srgbClr val="202020"/>
                </a:solidFill>
                <a:latin typeface="Cambria"/>
                <a:cs typeface="Cambria"/>
              </a:rPr>
              <a:t> </a:t>
            </a:r>
            <a:r>
              <a:rPr sz="2400" u="sng" spc="-5" dirty="0">
                <a:solidFill>
                  <a:srgbClr val="202020"/>
                </a:solidFill>
                <a:uFill>
                  <a:solidFill>
                    <a:srgbClr val="202020"/>
                  </a:solidFill>
                </a:uFill>
                <a:latin typeface="Cambria"/>
                <a:cs typeface="Cambria"/>
              </a:rPr>
              <a:t>facilitated</a:t>
            </a:r>
            <a:r>
              <a:rPr sz="2400" dirty="0">
                <a:solidFill>
                  <a:srgbClr val="202020"/>
                </a:solidFill>
                <a:latin typeface="Cambria"/>
                <a:cs typeface="Cambria"/>
              </a:rPr>
              <a:t> </a:t>
            </a:r>
            <a:r>
              <a:rPr sz="2400" spc="-5" dirty="0">
                <a:solidFill>
                  <a:srgbClr val="202020"/>
                </a:solidFill>
                <a:latin typeface="Cambria"/>
                <a:cs typeface="Cambria"/>
              </a:rPr>
              <a:t>by</a:t>
            </a:r>
            <a:r>
              <a:rPr sz="2400" dirty="0">
                <a:solidFill>
                  <a:srgbClr val="202020"/>
                </a:solidFill>
                <a:latin typeface="Cambria"/>
                <a:cs typeface="Cambria"/>
              </a:rPr>
              <a:t> manual</a:t>
            </a:r>
            <a:r>
              <a:rPr sz="2400" spc="5" dirty="0">
                <a:solidFill>
                  <a:srgbClr val="202020"/>
                </a:solidFill>
                <a:latin typeface="Cambria"/>
                <a:cs typeface="Cambria"/>
              </a:rPr>
              <a:t> </a:t>
            </a:r>
            <a:r>
              <a:rPr sz="2400" spc="-5" dirty="0">
                <a:solidFill>
                  <a:srgbClr val="202020"/>
                </a:solidFill>
                <a:latin typeface="Cambria"/>
                <a:cs typeface="Cambria"/>
              </a:rPr>
              <a:t>delivery of</a:t>
            </a:r>
            <a:r>
              <a:rPr sz="2400" spc="5" dirty="0">
                <a:solidFill>
                  <a:srgbClr val="202020"/>
                </a:solidFill>
                <a:latin typeface="Cambria"/>
                <a:cs typeface="Cambria"/>
              </a:rPr>
              <a:t> </a:t>
            </a:r>
            <a:r>
              <a:rPr sz="2400" spc="-5" dirty="0">
                <a:solidFill>
                  <a:srgbClr val="202020"/>
                </a:solidFill>
                <a:latin typeface="Cambria"/>
                <a:cs typeface="Cambria"/>
              </a:rPr>
              <a:t>the </a:t>
            </a:r>
            <a:r>
              <a:rPr sz="2400" dirty="0">
                <a:solidFill>
                  <a:srgbClr val="202020"/>
                </a:solidFill>
                <a:latin typeface="Cambria"/>
                <a:cs typeface="Cambria"/>
              </a:rPr>
              <a:t> </a:t>
            </a:r>
            <a:r>
              <a:rPr sz="2400" spc="-5" dirty="0">
                <a:solidFill>
                  <a:srgbClr val="202020"/>
                </a:solidFill>
                <a:latin typeface="Cambria"/>
                <a:cs typeface="Cambria"/>
              </a:rPr>
              <a:t>uterine</a:t>
            </a:r>
            <a:r>
              <a:rPr sz="2400" dirty="0">
                <a:solidFill>
                  <a:srgbClr val="202020"/>
                </a:solidFill>
                <a:latin typeface="Cambria"/>
                <a:cs typeface="Cambria"/>
              </a:rPr>
              <a:t> fundus </a:t>
            </a:r>
            <a:r>
              <a:rPr sz="2400" spc="-10" dirty="0">
                <a:solidFill>
                  <a:srgbClr val="202020"/>
                </a:solidFill>
                <a:latin typeface="Cambria"/>
                <a:cs typeface="Cambria"/>
              </a:rPr>
              <a:t>through</a:t>
            </a:r>
            <a:r>
              <a:rPr sz="2400" spc="10" dirty="0">
                <a:solidFill>
                  <a:srgbClr val="202020"/>
                </a:solidFill>
                <a:latin typeface="Cambria"/>
                <a:cs typeface="Cambria"/>
              </a:rPr>
              <a:t> </a:t>
            </a:r>
            <a:r>
              <a:rPr sz="2400" spc="-5" dirty="0">
                <a:solidFill>
                  <a:srgbClr val="202020"/>
                </a:solidFill>
                <a:latin typeface="Cambria"/>
                <a:cs typeface="Cambria"/>
              </a:rPr>
              <a:t>the abdominal</a:t>
            </a:r>
            <a:r>
              <a:rPr sz="2400" spc="5" dirty="0">
                <a:solidFill>
                  <a:srgbClr val="202020"/>
                </a:solidFill>
                <a:latin typeface="Cambria"/>
                <a:cs typeface="Cambria"/>
              </a:rPr>
              <a:t> </a:t>
            </a:r>
            <a:r>
              <a:rPr sz="2400" spc="-5" dirty="0">
                <a:solidFill>
                  <a:srgbClr val="202020"/>
                </a:solidFill>
                <a:latin typeface="Cambria"/>
                <a:cs typeface="Cambria"/>
              </a:rPr>
              <a:t>incision</a:t>
            </a:r>
            <a:r>
              <a:rPr sz="2400" spc="5" dirty="0">
                <a:solidFill>
                  <a:srgbClr val="202020"/>
                </a:solidFill>
                <a:latin typeface="Cambria"/>
                <a:cs typeface="Cambria"/>
              </a:rPr>
              <a:t> </a:t>
            </a:r>
            <a:r>
              <a:rPr sz="2400" spc="-5" dirty="0">
                <a:solidFill>
                  <a:srgbClr val="202020"/>
                </a:solidFill>
                <a:latin typeface="Cambria"/>
                <a:cs typeface="Cambria"/>
              </a:rPr>
              <a:t>(</a:t>
            </a:r>
            <a:r>
              <a:rPr sz="2400" b="1" spc="-5" dirty="0">
                <a:solidFill>
                  <a:srgbClr val="202020"/>
                </a:solidFill>
                <a:latin typeface="Cambria"/>
                <a:cs typeface="Cambria"/>
              </a:rPr>
              <a:t>Externalizing): </a:t>
            </a:r>
            <a:r>
              <a:rPr sz="2400" b="1" dirty="0">
                <a:solidFill>
                  <a:srgbClr val="202020"/>
                </a:solidFill>
                <a:latin typeface="Cambria"/>
                <a:cs typeface="Cambria"/>
              </a:rPr>
              <a:t> </a:t>
            </a:r>
            <a:r>
              <a:rPr sz="2400" spc="-5" dirty="0">
                <a:solidFill>
                  <a:srgbClr val="202020"/>
                </a:solidFill>
                <a:latin typeface="Cambria"/>
                <a:cs typeface="Cambria"/>
              </a:rPr>
              <a:t>facilitates</a:t>
            </a:r>
            <a:r>
              <a:rPr sz="2400" spc="10" dirty="0">
                <a:solidFill>
                  <a:srgbClr val="202020"/>
                </a:solidFill>
                <a:latin typeface="Cambria"/>
                <a:cs typeface="Cambria"/>
              </a:rPr>
              <a:t> </a:t>
            </a:r>
            <a:r>
              <a:rPr sz="2400" spc="-5" dirty="0">
                <a:solidFill>
                  <a:srgbClr val="202020"/>
                </a:solidFill>
                <a:latin typeface="Cambria"/>
                <a:cs typeface="Cambria"/>
              </a:rPr>
              <a:t>uterine</a:t>
            </a:r>
            <a:r>
              <a:rPr sz="2400" spc="-15" dirty="0">
                <a:solidFill>
                  <a:srgbClr val="202020"/>
                </a:solidFill>
                <a:latin typeface="Cambria"/>
                <a:cs typeface="Cambria"/>
              </a:rPr>
              <a:t> </a:t>
            </a:r>
            <a:r>
              <a:rPr sz="2400" spc="-5" dirty="0">
                <a:solidFill>
                  <a:srgbClr val="202020"/>
                </a:solidFill>
                <a:latin typeface="Cambria"/>
                <a:cs typeface="Cambria"/>
              </a:rPr>
              <a:t>massage,</a:t>
            </a:r>
            <a:r>
              <a:rPr sz="2400" spc="5" dirty="0">
                <a:solidFill>
                  <a:srgbClr val="202020"/>
                </a:solidFill>
                <a:latin typeface="Cambria"/>
                <a:cs typeface="Cambria"/>
              </a:rPr>
              <a:t> </a:t>
            </a:r>
            <a:r>
              <a:rPr sz="2400" spc="-5" dirty="0">
                <a:solidFill>
                  <a:srgbClr val="202020"/>
                </a:solidFill>
                <a:latin typeface="Cambria"/>
                <a:cs typeface="Cambria"/>
              </a:rPr>
              <a:t>the</a:t>
            </a:r>
            <a:r>
              <a:rPr sz="2400" dirty="0">
                <a:solidFill>
                  <a:srgbClr val="202020"/>
                </a:solidFill>
                <a:latin typeface="Cambria"/>
                <a:cs typeface="Cambria"/>
              </a:rPr>
              <a:t> </a:t>
            </a:r>
            <a:r>
              <a:rPr sz="2400" spc="-10" dirty="0">
                <a:solidFill>
                  <a:srgbClr val="202020"/>
                </a:solidFill>
                <a:latin typeface="Cambria"/>
                <a:cs typeface="Cambria"/>
              </a:rPr>
              <a:t>ability</a:t>
            </a:r>
            <a:r>
              <a:rPr sz="2400" spc="10" dirty="0">
                <a:solidFill>
                  <a:srgbClr val="202020"/>
                </a:solidFill>
                <a:latin typeface="Cambria"/>
                <a:cs typeface="Cambria"/>
              </a:rPr>
              <a:t> </a:t>
            </a:r>
            <a:r>
              <a:rPr sz="2400" spc="-5" dirty="0">
                <a:solidFill>
                  <a:srgbClr val="202020"/>
                </a:solidFill>
                <a:latin typeface="Cambria"/>
                <a:cs typeface="Cambria"/>
              </a:rPr>
              <a:t>to</a:t>
            </a:r>
            <a:r>
              <a:rPr sz="2400" spc="20" dirty="0">
                <a:solidFill>
                  <a:srgbClr val="202020"/>
                </a:solidFill>
                <a:latin typeface="Cambria"/>
                <a:cs typeface="Cambria"/>
              </a:rPr>
              <a:t> </a:t>
            </a:r>
            <a:r>
              <a:rPr sz="2400" spc="-5" dirty="0">
                <a:solidFill>
                  <a:srgbClr val="202020"/>
                </a:solidFill>
                <a:latin typeface="Cambria"/>
                <a:cs typeface="Cambria"/>
              </a:rPr>
              <a:t>assess</a:t>
            </a:r>
            <a:r>
              <a:rPr sz="2400" spc="5" dirty="0">
                <a:solidFill>
                  <a:srgbClr val="202020"/>
                </a:solidFill>
                <a:latin typeface="Cambria"/>
                <a:cs typeface="Cambria"/>
              </a:rPr>
              <a:t> </a:t>
            </a:r>
            <a:r>
              <a:rPr sz="2400" spc="-10" dirty="0">
                <a:solidFill>
                  <a:srgbClr val="202020"/>
                </a:solidFill>
                <a:latin typeface="Cambria"/>
                <a:cs typeface="Cambria"/>
              </a:rPr>
              <a:t>whether</a:t>
            </a:r>
            <a:r>
              <a:rPr sz="2400" spc="10" dirty="0">
                <a:solidFill>
                  <a:srgbClr val="202020"/>
                </a:solidFill>
                <a:latin typeface="Cambria"/>
                <a:cs typeface="Cambria"/>
              </a:rPr>
              <a:t> </a:t>
            </a:r>
            <a:r>
              <a:rPr sz="2400" spc="-5" dirty="0">
                <a:solidFill>
                  <a:srgbClr val="202020"/>
                </a:solidFill>
                <a:latin typeface="Cambria"/>
                <a:cs typeface="Cambria"/>
              </a:rPr>
              <a:t>the</a:t>
            </a:r>
            <a:r>
              <a:rPr sz="2400" spc="5" dirty="0">
                <a:solidFill>
                  <a:srgbClr val="202020"/>
                </a:solidFill>
                <a:latin typeface="Cambria"/>
                <a:cs typeface="Cambria"/>
              </a:rPr>
              <a:t> </a:t>
            </a:r>
            <a:r>
              <a:rPr sz="2400" spc="-5" dirty="0">
                <a:solidFill>
                  <a:srgbClr val="202020"/>
                </a:solidFill>
                <a:latin typeface="Cambria"/>
                <a:cs typeface="Cambria"/>
              </a:rPr>
              <a:t>uterus </a:t>
            </a:r>
            <a:r>
              <a:rPr sz="2400" spc="-320" dirty="0">
                <a:solidFill>
                  <a:srgbClr val="202020"/>
                </a:solidFill>
                <a:latin typeface="Cambria"/>
                <a:cs typeface="Cambria"/>
              </a:rPr>
              <a:t> </a:t>
            </a:r>
            <a:r>
              <a:rPr sz="2400" dirty="0">
                <a:solidFill>
                  <a:srgbClr val="202020"/>
                </a:solidFill>
                <a:latin typeface="Cambria"/>
                <a:cs typeface="Cambria"/>
              </a:rPr>
              <a:t>is </a:t>
            </a:r>
            <a:r>
              <a:rPr sz="2400" spc="-5" dirty="0">
                <a:solidFill>
                  <a:srgbClr val="202020"/>
                </a:solidFill>
                <a:latin typeface="Cambria"/>
                <a:cs typeface="Cambria"/>
              </a:rPr>
              <a:t>atonic, and the examination</a:t>
            </a:r>
            <a:r>
              <a:rPr sz="2400" spc="5" dirty="0">
                <a:solidFill>
                  <a:srgbClr val="202020"/>
                </a:solidFill>
                <a:latin typeface="Cambria"/>
                <a:cs typeface="Cambria"/>
              </a:rPr>
              <a:t> </a:t>
            </a:r>
            <a:r>
              <a:rPr sz="2400" spc="-5" dirty="0">
                <a:solidFill>
                  <a:srgbClr val="202020"/>
                </a:solidFill>
                <a:latin typeface="Cambria"/>
                <a:cs typeface="Cambria"/>
              </a:rPr>
              <a:t>of</a:t>
            </a:r>
            <a:r>
              <a:rPr sz="2400" spc="5" dirty="0">
                <a:solidFill>
                  <a:srgbClr val="202020"/>
                </a:solidFill>
                <a:latin typeface="Cambria"/>
                <a:cs typeface="Cambria"/>
              </a:rPr>
              <a:t> </a:t>
            </a:r>
            <a:r>
              <a:rPr sz="2400" spc="-5" dirty="0">
                <a:solidFill>
                  <a:srgbClr val="202020"/>
                </a:solidFill>
                <a:latin typeface="Cambria"/>
                <a:cs typeface="Cambria"/>
              </a:rPr>
              <a:t>the</a:t>
            </a:r>
            <a:r>
              <a:rPr sz="2400" spc="-15" dirty="0">
                <a:solidFill>
                  <a:srgbClr val="202020"/>
                </a:solidFill>
                <a:latin typeface="Cambria"/>
                <a:cs typeface="Cambria"/>
              </a:rPr>
              <a:t> </a:t>
            </a:r>
            <a:r>
              <a:rPr sz="2400" dirty="0">
                <a:solidFill>
                  <a:srgbClr val="202020"/>
                </a:solidFill>
                <a:latin typeface="Cambria"/>
                <a:cs typeface="Cambria"/>
              </a:rPr>
              <a:t>adnexa.</a:t>
            </a:r>
            <a:endParaRPr sz="2400" dirty="0">
              <a:latin typeface="Cambria"/>
              <a:cs typeface="Cambria"/>
            </a:endParaRPr>
          </a:p>
          <a:p>
            <a:pPr marL="240665" indent="-228600">
              <a:lnSpc>
                <a:spcPct val="100000"/>
              </a:lnSpc>
              <a:spcBef>
                <a:spcPts val="95"/>
              </a:spcBef>
              <a:buFont typeface="Wingdings"/>
              <a:buChar char=""/>
              <a:tabLst>
                <a:tab pos="240665" algn="l"/>
                <a:tab pos="241300" algn="l"/>
              </a:tabLst>
            </a:pPr>
            <a:r>
              <a:rPr sz="2400" spc="-5" dirty="0">
                <a:solidFill>
                  <a:srgbClr val="202020"/>
                </a:solidFill>
                <a:latin typeface="Cambria"/>
                <a:cs typeface="Cambria"/>
              </a:rPr>
              <a:t>Inspection</a:t>
            </a:r>
            <a:r>
              <a:rPr sz="2400" spc="-30" dirty="0">
                <a:solidFill>
                  <a:srgbClr val="202020"/>
                </a:solidFill>
                <a:latin typeface="Cambria"/>
                <a:cs typeface="Cambria"/>
              </a:rPr>
              <a:t> </a:t>
            </a:r>
            <a:r>
              <a:rPr sz="2400" spc="-5" dirty="0">
                <a:solidFill>
                  <a:srgbClr val="202020"/>
                </a:solidFill>
                <a:latin typeface="Cambria"/>
                <a:cs typeface="Cambria"/>
              </a:rPr>
              <a:t>of:</a:t>
            </a:r>
            <a:endParaRPr sz="2400" dirty="0">
              <a:latin typeface="Cambria"/>
              <a:cs typeface="Cambria"/>
            </a:endParaRPr>
          </a:p>
          <a:p>
            <a:pPr marL="240665" indent="-228600">
              <a:lnSpc>
                <a:spcPct val="100000"/>
              </a:lnSpc>
              <a:spcBef>
                <a:spcPts val="110"/>
              </a:spcBef>
              <a:buFont typeface="Wingdings"/>
              <a:buChar char=""/>
              <a:tabLst>
                <a:tab pos="241300" algn="l"/>
              </a:tabLst>
            </a:pPr>
            <a:r>
              <a:rPr sz="2400" dirty="0">
                <a:solidFill>
                  <a:srgbClr val="202020"/>
                </a:solidFill>
                <a:latin typeface="Cambria"/>
                <a:cs typeface="Cambria"/>
              </a:rPr>
              <a:t>The</a:t>
            </a:r>
            <a:r>
              <a:rPr sz="2400" spc="-5" dirty="0">
                <a:solidFill>
                  <a:srgbClr val="202020"/>
                </a:solidFill>
                <a:latin typeface="Cambria"/>
                <a:cs typeface="Cambria"/>
              </a:rPr>
              <a:t> incision</a:t>
            </a:r>
            <a:r>
              <a:rPr sz="2400" spc="5" dirty="0">
                <a:solidFill>
                  <a:srgbClr val="202020"/>
                </a:solidFill>
                <a:latin typeface="Cambria"/>
                <a:cs typeface="Cambria"/>
              </a:rPr>
              <a:t> </a:t>
            </a:r>
            <a:r>
              <a:rPr sz="2400" spc="-5" dirty="0">
                <a:solidFill>
                  <a:srgbClr val="202020"/>
                </a:solidFill>
                <a:latin typeface="Cambria"/>
                <a:cs typeface="Cambria"/>
              </a:rPr>
              <a:t>is</a:t>
            </a:r>
            <a:r>
              <a:rPr sz="2400" dirty="0">
                <a:solidFill>
                  <a:srgbClr val="202020"/>
                </a:solidFill>
                <a:latin typeface="Cambria"/>
                <a:cs typeface="Cambria"/>
              </a:rPr>
              <a:t> </a:t>
            </a:r>
            <a:r>
              <a:rPr sz="2400" spc="-5" dirty="0">
                <a:solidFill>
                  <a:srgbClr val="202020"/>
                </a:solidFill>
                <a:latin typeface="Cambria"/>
                <a:cs typeface="Cambria"/>
              </a:rPr>
              <a:t>inspected</a:t>
            </a:r>
            <a:r>
              <a:rPr sz="2400" dirty="0">
                <a:solidFill>
                  <a:srgbClr val="202020"/>
                </a:solidFill>
                <a:latin typeface="Cambria"/>
                <a:cs typeface="Cambria"/>
              </a:rPr>
              <a:t> for </a:t>
            </a:r>
            <a:r>
              <a:rPr sz="2400" spc="-5" dirty="0">
                <a:solidFill>
                  <a:srgbClr val="202020"/>
                </a:solidFill>
                <a:latin typeface="Cambria"/>
                <a:cs typeface="Cambria"/>
              </a:rPr>
              <a:t>other</a:t>
            </a:r>
            <a:r>
              <a:rPr sz="2400" dirty="0">
                <a:solidFill>
                  <a:srgbClr val="202020"/>
                </a:solidFill>
                <a:latin typeface="Cambria"/>
                <a:cs typeface="Cambria"/>
              </a:rPr>
              <a:t> </a:t>
            </a:r>
            <a:r>
              <a:rPr sz="2400" spc="-5" dirty="0">
                <a:solidFill>
                  <a:srgbClr val="202020"/>
                </a:solidFill>
                <a:latin typeface="Cambria"/>
                <a:cs typeface="Cambria"/>
              </a:rPr>
              <a:t>bleeding</a:t>
            </a:r>
            <a:r>
              <a:rPr sz="2400" dirty="0">
                <a:solidFill>
                  <a:srgbClr val="202020"/>
                </a:solidFill>
                <a:latin typeface="Cambria"/>
                <a:cs typeface="Cambria"/>
              </a:rPr>
              <a:t> </a:t>
            </a:r>
            <a:r>
              <a:rPr sz="2400" spc="-5" dirty="0">
                <a:solidFill>
                  <a:srgbClr val="202020"/>
                </a:solidFill>
                <a:latin typeface="Cambria"/>
                <a:cs typeface="Cambria"/>
              </a:rPr>
              <a:t>vessels</a:t>
            </a:r>
            <a:endParaRPr sz="2400" dirty="0">
              <a:latin typeface="Cambria"/>
              <a:cs typeface="Cambria"/>
            </a:endParaRPr>
          </a:p>
          <a:p>
            <a:pPr marL="240665" indent="-228600">
              <a:lnSpc>
                <a:spcPct val="100000"/>
              </a:lnSpc>
              <a:spcBef>
                <a:spcPts val="95"/>
              </a:spcBef>
              <a:buFont typeface="Wingdings"/>
              <a:buChar char=""/>
              <a:tabLst>
                <a:tab pos="241300" algn="l"/>
              </a:tabLst>
            </a:pPr>
            <a:r>
              <a:rPr sz="2400" spc="-5" dirty="0">
                <a:solidFill>
                  <a:srgbClr val="202020"/>
                </a:solidFill>
                <a:latin typeface="Cambria"/>
                <a:cs typeface="Cambria"/>
              </a:rPr>
              <a:t>any</a:t>
            </a:r>
            <a:r>
              <a:rPr sz="2400" dirty="0">
                <a:solidFill>
                  <a:srgbClr val="202020"/>
                </a:solidFill>
                <a:latin typeface="Cambria"/>
                <a:cs typeface="Cambria"/>
              </a:rPr>
              <a:t> </a:t>
            </a:r>
            <a:r>
              <a:rPr sz="2400" spc="-5" dirty="0">
                <a:solidFill>
                  <a:srgbClr val="202020"/>
                </a:solidFill>
                <a:latin typeface="Cambria"/>
                <a:cs typeface="Cambria"/>
              </a:rPr>
              <a:t>extensions</a:t>
            </a:r>
            <a:r>
              <a:rPr sz="2400" dirty="0">
                <a:solidFill>
                  <a:srgbClr val="202020"/>
                </a:solidFill>
                <a:latin typeface="Cambria"/>
                <a:cs typeface="Cambria"/>
              </a:rPr>
              <a:t> </a:t>
            </a:r>
            <a:r>
              <a:rPr sz="2400" spc="-5" dirty="0">
                <a:solidFill>
                  <a:srgbClr val="202020"/>
                </a:solidFill>
                <a:latin typeface="Cambria"/>
                <a:cs typeface="Cambria"/>
              </a:rPr>
              <a:t>of</a:t>
            </a:r>
            <a:r>
              <a:rPr sz="2400" spc="-15" dirty="0">
                <a:solidFill>
                  <a:srgbClr val="202020"/>
                </a:solidFill>
                <a:latin typeface="Cambria"/>
                <a:cs typeface="Cambria"/>
              </a:rPr>
              <a:t> </a:t>
            </a:r>
            <a:r>
              <a:rPr sz="2400" spc="-5" dirty="0">
                <a:solidFill>
                  <a:srgbClr val="202020"/>
                </a:solidFill>
                <a:latin typeface="Cambria"/>
                <a:cs typeface="Cambria"/>
              </a:rPr>
              <a:t>the</a:t>
            </a:r>
            <a:r>
              <a:rPr sz="2400" spc="-10" dirty="0">
                <a:solidFill>
                  <a:srgbClr val="202020"/>
                </a:solidFill>
                <a:latin typeface="Cambria"/>
                <a:cs typeface="Cambria"/>
              </a:rPr>
              <a:t> </a:t>
            </a:r>
            <a:r>
              <a:rPr sz="2400" spc="-5" dirty="0">
                <a:solidFill>
                  <a:srgbClr val="202020"/>
                </a:solidFill>
                <a:latin typeface="Cambria"/>
                <a:cs typeface="Cambria"/>
              </a:rPr>
              <a:t>incision</a:t>
            </a:r>
            <a:endParaRPr sz="2400" dirty="0">
              <a:latin typeface="Cambria"/>
              <a:cs typeface="Cambria"/>
            </a:endParaRPr>
          </a:p>
          <a:p>
            <a:pPr marL="240665" indent="-228600">
              <a:lnSpc>
                <a:spcPct val="100000"/>
              </a:lnSpc>
              <a:spcBef>
                <a:spcPts val="85"/>
              </a:spcBef>
              <a:buFont typeface="Wingdings"/>
              <a:buChar char=""/>
              <a:tabLst>
                <a:tab pos="241300" algn="l"/>
              </a:tabLst>
            </a:pPr>
            <a:r>
              <a:rPr sz="2400" spc="-5" dirty="0">
                <a:solidFill>
                  <a:srgbClr val="202020"/>
                </a:solidFill>
                <a:latin typeface="Cambria"/>
                <a:cs typeface="Cambria"/>
              </a:rPr>
              <a:t>the</a:t>
            </a:r>
            <a:r>
              <a:rPr sz="2400" spc="-10" dirty="0">
                <a:solidFill>
                  <a:srgbClr val="202020"/>
                </a:solidFill>
                <a:latin typeface="Cambria"/>
                <a:cs typeface="Cambria"/>
              </a:rPr>
              <a:t> </a:t>
            </a:r>
            <a:r>
              <a:rPr sz="2400" spc="-5" dirty="0">
                <a:solidFill>
                  <a:srgbClr val="202020"/>
                </a:solidFill>
                <a:latin typeface="Cambria"/>
                <a:cs typeface="Cambria"/>
              </a:rPr>
              <a:t>bladder</a:t>
            </a:r>
            <a:r>
              <a:rPr sz="2400" spc="5" dirty="0">
                <a:solidFill>
                  <a:srgbClr val="202020"/>
                </a:solidFill>
                <a:latin typeface="Cambria"/>
                <a:cs typeface="Cambria"/>
              </a:rPr>
              <a:t> </a:t>
            </a:r>
            <a:r>
              <a:rPr sz="2400" spc="-5" dirty="0">
                <a:solidFill>
                  <a:srgbClr val="202020"/>
                </a:solidFill>
                <a:latin typeface="Cambria"/>
                <a:cs typeface="Cambria"/>
              </a:rPr>
              <a:t>and lower</a:t>
            </a:r>
            <a:r>
              <a:rPr sz="2400" spc="5" dirty="0">
                <a:solidFill>
                  <a:srgbClr val="202020"/>
                </a:solidFill>
                <a:latin typeface="Cambria"/>
                <a:cs typeface="Cambria"/>
              </a:rPr>
              <a:t> </a:t>
            </a:r>
            <a:r>
              <a:rPr sz="2400" spc="-5" dirty="0">
                <a:solidFill>
                  <a:srgbClr val="202020"/>
                </a:solidFill>
                <a:latin typeface="Cambria"/>
                <a:cs typeface="Cambria"/>
              </a:rPr>
              <a:t>segment</a:t>
            </a:r>
            <a:r>
              <a:rPr sz="2400" spc="-10" dirty="0">
                <a:solidFill>
                  <a:srgbClr val="202020"/>
                </a:solidFill>
                <a:latin typeface="Cambria"/>
                <a:cs typeface="Cambria"/>
              </a:rPr>
              <a:t> </a:t>
            </a:r>
            <a:r>
              <a:rPr sz="2400" spc="-5" dirty="0">
                <a:solidFill>
                  <a:srgbClr val="202020"/>
                </a:solidFill>
                <a:latin typeface="Cambria"/>
                <a:cs typeface="Cambria"/>
              </a:rPr>
              <a:t>inferior</a:t>
            </a:r>
            <a:r>
              <a:rPr sz="2400" spc="5" dirty="0">
                <a:solidFill>
                  <a:srgbClr val="202020"/>
                </a:solidFill>
                <a:latin typeface="Cambria"/>
                <a:cs typeface="Cambria"/>
              </a:rPr>
              <a:t> </a:t>
            </a:r>
            <a:r>
              <a:rPr sz="2400" spc="-5" dirty="0">
                <a:solidFill>
                  <a:srgbClr val="202020"/>
                </a:solidFill>
                <a:latin typeface="Cambria"/>
                <a:cs typeface="Cambria"/>
              </a:rPr>
              <a:t>to the incision.</a:t>
            </a:r>
            <a:endParaRPr sz="2400" dirty="0">
              <a:latin typeface="Cambria"/>
              <a:cs typeface="Cambria"/>
            </a:endParaRPr>
          </a:p>
          <a:p>
            <a:pPr marL="12700" marR="5080">
              <a:lnSpc>
                <a:spcPct val="105000"/>
              </a:lnSpc>
              <a:spcBef>
                <a:spcPts val="825"/>
              </a:spcBef>
            </a:pPr>
            <a:r>
              <a:rPr sz="2400" b="1" spc="-5" dirty="0">
                <a:solidFill>
                  <a:srgbClr val="FF0066"/>
                </a:solidFill>
                <a:latin typeface="Cambria"/>
                <a:cs typeface="Cambria"/>
              </a:rPr>
              <a:t>The</a:t>
            </a:r>
            <a:r>
              <a:rPr sz="2400" b="1" dirty="0">
                <a:solidFill>
                  <a:srgbClr val="FF0066"/>
                </a:solidFill>
                <a:latin typeface="Cambria"/>
                <a:cs typeface="Cambria"/>
              </a:rPr>
              <a:t> </a:t>
            </a:r>
            <a:r>
              <a:rPr sz="2400" b="1" spc="-5" dirty="0">
                <a:solidFill>
                  <a:srgbClr val="FF0066"/>
                </a:solidFill>
                <a:latin typeface="Cambria"/>
                <a:cs typeface="Cambria"/>
              </a:rPr>
              <a:t>principal</a:t>
            </a:r>
            <a:r>
              <a:rPr sz="2400" b="1" spc="5" dirty="0">
                <a:solidFill>
                  <a:srgbClr val="FF0066"/>
                </a:solidFill>
                <a:latin typeface="Cambria"/>
                <a:cs typeface="Cambria"/>
              </a:rPr>
              <a:t> </a:t>
            </a:r>
            <a:r>
              <a:rPr sz="2400" b="1" spc="-10" dirty="0">
                <a:solidFill>
                  <a:srgbClr val="FF0066"/>
                </a:solidFill>
                <a:latin typeface="Cambria"/>
                <a:cs typeface="Cambria"/>
              </a:rPr>
              <a:t>disadvantage</a:t>
            </a:r>
            <a:r>
              <a:rPr sz="2400" b="1" spc="30" dirty="0">
                <a:solidFill>
                  <a:srgbClr val="FF0066"/>
                </a:solidFill>
                <a:latin typeface="Cambria"/>
                <a:cs typeface="Cambria"/>
              </a:rPr>
              <a:t> </a:t>
            </a:r>
            <a:r>
              <a:rPr sz="2400" b="1" spc="-5" dirty="0">
                <a:solidFill>
                  <a:srgbClr val="FF0066"/>
                </a:solidFill>
                <a:latin typeface="Cambria"/>
                <a:cs typeface="Cambria"/>
              </a:rPr>
              <a:t>is discomfort</a:t>
            </a:r>
            <a:r>
              <a:rPr sz="2400" b="1" spc="5" dirty="0">
                <a:solidFill>
                  <a:srgbClr val="FF0066"/>
                </a:solidFill>
                <a:latin typeface="Cambria"/>
                <a:cs typeface="Cambria"/>
              </a:rPr>
              <a:t> </a:t>
            </a:r>
            <a:r>
              <a:rPr sz="2400" b="1" spc="-5" dirty="0">
                <a:solidFill>
                  <a:srgbClr val="FF0066"/>
                </a:solidFill>
                <a:latin typeface="Cambria"/>
                <a:cs typeface="Cambria"/>
              </a:rPr>
              <a:t>and</a:t>
            </a:r>
            <a:r>
              <a:rPr sz="2400" b="1" spc="5" dirty="0">
                <a:solidFill>
                  <a:srgbClr val="FF0066"/>
                </a:solidFill>
                <a:latin typeface="Cambria"/>
                <a:cs typeface="Cambria"/>
              </a:rPr>
              <a:t> </a:t>
            </a:r>
            <a:r>
              <a:rPr sz="2400" b="1" spc="-5" dirty="0">
                <a:solidFill>
                  <a:srgbClr val="FF0066"/>
                </a:solidFill>
                <a:latin typeface="Cambria"/>
                <a:cs typeface="Cambria"/>
              </a:rPr>
              <a:t>vomiting</a:t>
            </a:r>
            <a:r>
              <a:rPr sz="2400" b="1" dirty="0">
                <a:solidFill>
                  <a:srgbClr val="FF0066"/>
                </a:solidFill>
                <a:latin typeface="Cambria"/>
                <a:cs typeface="Cambria"/>
              </a:rPr>
              <a:t> </a:t>
            </a:r>
            <a:r>
              <a:rPr sz="2400" b="1" spc="-5" dirty="0">
                <a:solidFill>
                  <a:srgbClr val="FF0066"/>
                </a:solidFill>
                <a:latin typeface="Cambria"/>
                <a:cs typeface="Cambria"/>
              </a:rPr>
              <a:t>caused</a:t>
            </a:r>
            <a:r>
              <a:rPr sz="2400" b="1" spc="5" dirty="0">
                <a:solidFill>
                  <a:srgbClr val="FF0066"/>
                </a:solidFill>
                <a:latin typeface="Cambria"/>
                <a:cs typeface="Cambria"/>
              </a:rPr>
              <a:t> </a:t>
            </a:r>
            <a:r>
              <a:rPr sz="2400" b="1" spc="-5" dirty="0">
                <a:solidFill>
                  <a:srgbClr val="FF0066"/>
                </a:solidFill>
                <a:latin typeface="Cambria"/>
                <a:cs typeface="Cambria"/>
              </a:rPr>
              <a:t>by </a:t>
            </a:r>
            <a:r>
              <a:rPr sz="2400" b="1" spc="-315" dirty="0">
                <a:solidFill>
                  <a:srgbClr val="FF0066"/>
                </a:solidFill>
                <a:latin typeface="Cambria"/>
                <a:cs typeface="Cambria"/>
              </a:rPr>
              <a:t> </a:t>
            </a:r>
            <a:r>
              <a:rPr sz="2400" b="1" spc="-5" dirty="0">
                <a:solidFill>
                  <a:srgbClr val="FF0066"/>
                </a:solidFill>
                <a:latin typeface="Cambria"/>
                <a:cs typeface="Cambria"/>
              </a:rPr>
              <a:t>traction in</a:t>
            </a:r>
            <a:r>
              <a:rPr sz="2400" b="1" spc="-10" dirty="0">
                <a:solidFill>
                  <a:srgbClr val="FF0066"/>
                </a:solidFill>
                <a:latin typeface="Cambria"/>
                <a:cs typeface="Cambria"/>
              </a:rPr>
              <a:t> </a:t>
            </a:r>
            <a:r>
              <a:rPr sz="2400" b="1" spc="-5" dirty="0">
                <a:solidFill>
                  <a:srgbClr val="FF0066"/>
                </a:solidFill>
                <a:latin typeface="Cambria"/>
                <a:cs typeface="Cambria"/>
              </a:rPr>
              <a:t>cesarean deliveries performed</a:t>
            </a:r>
            <a:r>
              <a:rPr sz="2400" b="1" spc="5" dirty="0">
                <a:solidFill>
                  <a:srgbClr val="FF0066"/>
                </a:solidFill>
                <a:latin typeface="Cambria"/>
                <a:cs typeface="Cambria"/>
              </a:rPr>
              <a:t> </a:t>
            </a:r>
            <a:r>
              <a:rPr sz="2400" b="1" spc="-5" dirty="0">
                <a:solidFill>
                  <a:srgbClr val="FF0066"/>
                </a:solidFill>
                <a:latin typeface="Cambria"/>
                <a:cs typeface="Cambria"/>
              </a:rPr>
              <a:t>under</a:t>
            </a:r>
            <a:r>
              <a:rPr sz="2400" b="1" spc="10" dirty="0">
                <a:solidFill>
                  <a:srgbClr val="FF0066"/>
                </a:solidFill>
                <a:latin typeface="Cambria"/>
                <a:cs typeface="Cambria"/>
              </a:rPr>
              <a:t> </a:t>
            </a:r>
            <a:r>
              <a:rPr sz="2400" b="1" spc="-10" dirty="0">
                <a:solidFill>
                  <a:srgbClr val="FF0066"/>
                </a:solidFill>
                <a:latin typeface="Cambria"/>
                <a:cs typeface="Cambria"/>
              </a:rPr>
              <a:t>regional </a:t>
            </a:r>
            <a:r>
              <a:rPr sz="2400" b="1" spc="-5" dirty="0">
                <a:solidFill>
                  <a:srgbClr val="FF0066"/>
                </a:solidFill>
                <a:latin typeface="Cambria"/>
                <a:cs typeface="Cambria"/>
              </a:rPr>
              <a:t> </a:t>
            </a:r>
            <a:r>
              <a:rPr sz="2400" b="1" spc="-10" dirty="0">
                <a:solidFill>
                  <a:srgbClr val="FF0066"/>
                </a:solidFill>
                <a:latin typeface="Cambria"/>
                <a:cs typeface="Cambria"/>
              </a:rPr>
              <a:t>analgesia.</a:t>
            </a:r>
            <a:endParaRPr sz="2400" dirty="0">
              <a:latin typeface="Cambria"/>
              <a:cs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8114" y="3581400"/>
            <a:ext cx="9123560" cy="2872255"/>
          </a:xfrm>
          <a:prstGeom prst="rect">
            <a:avLst/>
          </a:prstGeom>
        </p:spPr>
      </p:pic>
      <p:sp>
        <p:nvSpPr>
          <p:cNvPr id="3" name="object 3"/>
          <p:cNvSpPr txBox="1"/>
          <p:nvPr/>
        </p:nvSpPr>
        <p:spPr>
          <a:xfrm>
            <a:off x="152400" y="152401"/>
            <a:ext cx="9906000" cy="3109569"/>
          </a:xfrm>
          <a:prstGeom prst="rect">
            <a:avLst/>
          </a:prstGeom>
        </p:spPr>
        <p:txBody>
          <a:bodyPr vert="horz" wrap="square" lIns="0" tIns="12700" rIns="0" bIns="0" rtlCol="0">
            <a:spAutoFit/>
          </a:bodyPr>
          <a:lstStyle/>
          <a:p>
            <a:pPr marL="241300" marR="259715" indent="-228600">
              <a:lnSpc>
                <a:spcPct val="105400"/>
              </a:lnSpc>
              <a:spcBef>
                <a:spcPts val="100"/>
              </a:spcBef>
              <a:buFont typeface="Wingdings"/>
              <a:buChar char=""/>
              <a:tabLst>
                <a:tab pos="240665" algn="l"/>
                <a:tab pos="241300" algn="l"/>
              </a:tabLst>
            </a:pPr>
            <a:r>
              <a:rPr sz="2400" spc="-5" dirty="0">
                <a:solidFill>
                  <a:srgbClr val="202020"/>
                </a:solidFill>
                <a:latin typeface="Cambria"/>
                <a:cs typeface="Cambria"/>
              </a:rPr>
              <a:t>Repair</a:t>
            </a:r>
            <a:r>
              <a:rPr sz="2400" dirty="0">
                <a:solidFill>
                  <a:srgbClr val="202020"/>
                </a:solidFill>
                <a:latin typeface="Cambria"/>
                <a:cs typeface="Cambria"/>
              </a:rPr>
              <a:t> </a:t>
            </a:r>
            <a:r>
              <a:rPr sz="2400" spc="-5" dirty="0">
                <a:solidFill>
                  <a:srgbClr val="202020"/>
                </a:solidFill>
                <a:latin typeface="Cambria"/>
                <a:cs typeface="Cambria"/>
              </a:rPr>
              <a:t>of</a:t>
            </a:r>
            <a:r>
              <a:rPr sz="2400" spc="5" dirty="0">
                <a:solidFill>
                  <a:srgbClr val="202020"/>
                </a:solidFill>
                <a:latin typeface="Cambria"/>
                <a:cs typeface="Cambria"/>
              </a:rPr>
              <a:t> </a:t>
            </a:r>
            <a:r>
              <a:rPr sz="2400" dirty="0">
                <a:solidFill>
                  <a:srgbClr val="202020"/>
                </a:solidFill>
                <a:latin typeface="Cambria"/>
                <a:cs typeface="Cambria"/>
              </a:rPr>
              <a:t>a</a:t>
            </a:r>
            <a:r>
              <a:rPr sz="2400" spc="-5" dirty="0">
                <a:solidFill>
                  <a:srgbClr val="202020"/>
                </a:solidFill>
                <a:latin typeface="Cambria"/>
                <a:cs typeface="Cambria"/>
              </a:rPr>
              <a:t> low</a:t>
            </a:r>
            <a:r>
              <a:rPr sz="2400" dirty="0">
                <a:solidFill>
                  <a:srgbClr val="202020"/>
                </a:solidFill>
                <a:latin typeface="Cambria"/>
                <a:cs typeface="Cambria"/>
              </a:rPr>
              <a:t> </a:t>
            </a:r>
            <a:r>
              <a:rPr sz="2400" spc="-5" dirty="0">
                <a:solidFill>
                  <a:srgbClr val="202020"/>
                </a:solidFill>
                <a:latin typeface="Cambria"/>
                <a:cs typeface="Cambria"/>
              </a:rPr>
              <a:t>transverse</a:t>
            </a:r>
            <a:r>
              <a:rPr sz="2400" dirty="0">
                <a:solidFill>
                  <a:srgbClr val="202020"/>
                </a:solidFill>
                <a:latin typeface="Cambria"/>
                <a:cs typeface="Cambria"/>
              </a:rPr>
              <a:t> </a:t>
            </a:r>
            <a:r>
              <a:rPr sz="2400" spc="-5" dirty="0">
                <a:solidFill>
                  <a:srgbClr val="202020"/>
                </a:solidFill>
                <a:latin typeface="Cambria"/>
                <a:cs typeface="Cambria"/>
              </a:rPr>
              <a:t>uterine </a:t>
            </a:r>
            <a:r>
              <a:rPr sz="2400" dirty="0">
                <a:solidFill>
                  <a:srgbClr val="202020"/>
                </a:solidFill>
                <a:latin typeface="Cambria"/>
                <a:cs typeface="Cambria"/>
              </a:rPr>
              <a:t>incision</a:t>
            </a:r>
            <a:r>
              <a:rPr sz="2400" spc="5" dirty="0">
                <a:solidFill>
                  <a:srgbClr val="202020"/>
                </a:solidFill>
                <a:latin typeface="Cambria"/>
                <a:cs typeface="Cambria"/>
              </a:rPr>
              <a:t> </a:t>
            </a:r>
            <a:r>
              <a:rPr sz="2400" dirty="0">
                <a:solidFill>
                  <a:srgbClr val="202020"/>
                </a:solidFill>
                <a:latin typeface="Cambria"/>
                <a:cs typeface="Cambria"/>
              </a:rPr>
              <a:t>should</a:t>
            </a:r>
            <a:r>
              <a:rPr sz="2400" spc="-5" dirty="0">
                <a:solidFill>
                  <a:srgbClr val="202020"/>
                </a:solidFill>
                <a:latin typeface="Cambria"/>
                <a:cs typeface="Cambria"/>
              </a:rPr>
              <a:t> be </a:t>
            </a:r>
            <a:r>
              <a:rPr sz="2400" dirty="0">
                <a:solidFill>
                  <a:srgbClr val="202020"/>
                </a:solidFill>
                <a:latin typeface="Cambria"/>
                <a:cs typeface="Cambria"/>
              </a:rPr>
              <a:t>performed in </a:t>
            </a:r>
            <a:r>
              <a:rPr sz="2400" spc="-315" dirty="0">
                <a:solidFill>
                  <a:srgbClr val="202020"/>
                </a:solidFill>
                <a:latin typeface="Cambria"/>
                <a:cs typeface="Cambria"/>
              </a:rPr>
              <a:t> </a:t>
            </a:r>
            <a:r>
              <a:rPr sz="2400" dirty="0">
                <a:solidFill>
                  <a:srgbClr val="202020"/>
                </a:solidFill>
                <a:latin typeface="Cambria"/>
                <a:cs typeface="Cambria"/>
              </a:rPr>
              <a:t>either </a:t>
            </a:r>
            <a:r>
              <a:rPr sz="2400" b="1" dirty="0">
                <a:solidFill>
                  <a:srgbClr val="202020"/>
                </a:solidFill>
                <a:latin typeface="Cambria"/>
                <a:cs typeface="Cambria"/>
              </a:rPr>
              <a:t>a</a:t>
            </a:r>
            <a:r>
              <a:rPr sz="2400" b="1" spc="5" dirty="0">
                <a:solidFill>
                  <a:srgbClr val="202020"/>
                </a:solidFill>
                <a:latin typeface="Cambria"/>
                <a:cs typeface="Cambria"/>
              </a:rPr>
              <a:t> </a:t>
            </a:r>
            <a:r>
              <a:rPr sz="2400" b="1" spc="-5" dirty="0">
                <a:solidFill>
                  <a:srgbClr val="202020"/>
                </a:solidFill>
                <a:latin typeface="Cambria"/>
                <a:cs typeface="Cambria"/>
              </a:rPr>
              <a:t>1-layer</a:t>
            </a:r>
            <a:r>
              <a:rPr sz="2400" b="1" dirty="0">
                <a:solidFill>
                  <a:srgbClr val="202020"/>
                </a:solidFill>
                <a:latin typeface="Cambria"/>
                <a:cs typeface="Cambria"/>
              </a:rPr>
              <a:t> </a:t>
            </a:r>
            <a:r>
              <a:rPr sz="2400" b="1" spc="-5" dirty="0">
                <a:solidFill>
                  <a:srgbClr val="202020"/>
                </a:solidFill>
                <a:latin typeface="Cambria"/>
                <a:cs typeface="Cambria"/>
              </a:rPr>
              <a:t>or</a:t>
            </a:r>
            <a:r>
              <a:rPr sz="2400" b="1" spc="-10" dirty="0">
                <a:solidFill>
                  <a:srgbClr val="202020"/>
                </a:solidFill>
                <a:latin typeface="Cambria"/>
                <a:cs typeface="Cambria"/>
              </a:rPr>
              <a:t> </a:t>
            </a:r>
            <a:r>
              <a:rPr sz="2400" b="1" spc="-5" dirty="0">
                <a:solidFill>
                  <a:srgbClr val="202020"/>
                </a:solidFill>
                <a:latin typeface="Cambria"/>
                <a:cs typeface="Cambria"/>
              </a:rPr>
              <a:t>2-layer</a:t>
            </a:r>
            <a:r>
              <a:rPr sz="2400" b="1" spc="5" dirty="0">
                <a:solidFill>
                  <a:srgbClr val="202020"/>
                </a:solidFill>
                <a:latin typeface="Cambria"/>
                <a:cs typeface="Cambria"/>
              </a:rPr>
              <a:t> </a:t>
            </a:r>
            <a:r>
              <a:rPr sz="2400" b="1" spc="-5" dirty="0">
                <a:solidFill>
                  <a:srgbClr val="202020"/>
                </a:solidFill>
                <a:latin typeface="Cambria"/>
                <a:cs typeface="Cambria"/>
              </a:rPr>
              <a:t>fashion</a:t>
            </a:r>
            <a:r>
              <a:rPr sz="2400" b="1" spc="5" dirty="0">
                <a:solidFill>
                  <a:srgbClr val="202020"/>
                </a:solidFill>
                <a:latin typeface="Cambria"/>
                <a:cs typeface="Cambria"/>
              </a:rPr>
              <a:t> </a:t>
            </a:r>
            <a:r>
              <a:rPr sz="2400" spc="-5" dirty="0">
                <a:solidFill>
                  <a:srgbClr val="202020"/>
                </a:solidFill>
                <a:latin typeface="Cambria"/>
                <a:cs typeface="Cambria"/>
              </a:rPr>
              <a:t>with</a:t>
            </a:r>
            <a:r>
              <a:rPr sz="2400" dirty="0">
                <a:solidFill>
                  <a:srgbClr val="202020"/>
                </a:solidFill>
                <a:latin typeface="Cambria"/>
                <a:cs typeface="Cambria"/>
              </a:rPr>
              <a:t> 0 or 2-0</a:t>
            </a:r>
            <a:r>
              <a:rPr sz="2400" spc="-15" dirty="0">
                <a:solidFill>
                  <a:srgbClr val="202020"/>
                </a:solidFill>
                <a:latin typeface="Cambria"/>
                <a:cs typeface="Cambria"/>
              </a:rPr>
              <a:t> </a:t>
            </a:r>
            <a:r>
              <a:rPr sz="2400" spc="-5" dirty="0">
                <a:solidFill>
                  <a:srgbClr val="202020"/>
                </a:solidFill>
                <a:latin typeface="Cambria"/>
                <a:cs typeface="Cambria"/>
              </a:rPr>
              <a:t>chromic</a:t>
            </a:r>
            <a:r>
              <a:rPr sz="2400" dirty="0">
                <a:solidFill>
                  <a:srgbClr val="202020"/>
                </a:solidFill>
                <a:latin typeface="Cambria"/>
                <a:cs typeface="Cambria"/>
              </a:rPr>
              <a:t> </a:t>
            </a:r>
            <a:r>
              <a:rPr sz="2400" spc="-5" dirty="0">
                <a:solidFill>
                  <a:srgbClr val="202020"/>
                </a:solidFill>
                <a:latin typeface="Cambria"/>
                <a:cs typeface="Cambria"/>
              </a:rPr>
              <a:t>or </a:t>
            </a:r>
            <a:r>
              <a:rPr sz="2400" dirty="0">
                <a:solidFill>
                  <a:srgbClr val="202020"/>
                </a:solidFill>
                <a:latin typeface="Cambria"/>
                <a:cs typeface="Cambria"/>
              </a:rPr>
              <a:t> </a:t>
            </a:r>
            <a:r>
              <a:rPr sz="2400" spc="-5" dirty="0">
                <a:solidFill>
                  <a:srgbClr val="202020"/>
                </a:solidFill>
                <a:latin typeface="Cambria"/>
                <a:cs typeface="Cambria"/>
              </a:rPr>
              <a:t>polyglactin</a:t>
            </a:r>
            <a:r>
              <a:rPr sz="2400" dirty="0">
                <a:solidFill>
                  <a:srgbClr val="202020"/>
                </a:solidFill>
                <a:latin typeface="Cambria"/>
                <a:cs typeface="Cambria"/>
              </a:rPr>
              <a:t> suture</a:t>
            </a:r>
            <a:r>
              <a:rPr sz="2400" spc="-5" dirty="0">
                <a:solidFill>
                  <a:srgbClr val="202020"/>
                </a:solidFill>
                <a:latin typeface="Cambria"/>
                <a:cs typeface="Cambria"/>
              </a:rPr>
              <a:t> (absorbable</a:t>
            </a:r>
            <a:r>
              <a:rPr sz="2400" dirty="0">
                <a:solidFill>
                  <a:srgbClr val="202020"/>
                </a:solidFill>
                <a:latin typeface="Cambria"/>
                <a:cs typeface="Cambria"/>
              </a:rPr>
              <a:t> sutures).</a:t>
            </a:r>
            <a:endParaRPr sz="2400" dirty="0">
              <a:latin typeface="Cambria"/>
              <a:cs typeface="Cambria"/>
            </a:endParaRPr>
          </a:p>
          <a:p>
            <a:pPr marL="469265" lvl="1" indent="-228600">
              <a:lnSpc>
                <a:spcPct val="100000"/>
              </a:lnSpc>
              <a:spcBef>
                <a:spcPts val="95"/>
              </a:spcBef>
              <a:buFont typeface="Wingdings"/>
              <a:buChar char=""/>
              <a:tabLst>
                <a:tab pos="469265" algn="l"/>
                <a:tab pos="469900" algn="l"/>
              </a:tabLst>
            </a:pPr>
            <a:r>
              <a:rPr sz="2400" b="1" spc="-5" dirty="0">
                <a:solidFill>
                  <a:srgbClr val="202020"/>
                </a:solidFill>
                <a:latin typeface="Cambria"/>
                <a:cs typeface="Cambria"/>
              </a:rPr>
              <a:t>The first</a:t>
            </a:r>
            <a:r>
              <a:rPr sz="2400" b="1" spc="-10" dirty="0">
                <a:solidFill>
                  <a:srgbClr val="202020"/>
                </a:solidFill>
                <a:latin typeface="Cambria"/>
                <a:cs typeface="Cambria"/>
              </a:rPr>
              <a:t> </a:t>
            </a:r>
            <a:r>
              <a:rPr sz="2400" b="1" spc="-5" dirty="0">
                <a:solidFill>
                  <a:srgbClr val="202020"/>
                </a:solidFill>
                <a:latin typeface="Cambria"/>
                <a:cs typeface="Cambria"/>
              </a:rPr>
              <a:t>layer</a:t>
            </a:r>
            <a:r>
              <a:rPr sz="2400" b="1" spc="15" dirty="0">
                <a:solidFill>
                  <a:srgbClr val="202020"/>
                </a:solidFill>
                <a:latin typeface="Cambria"/>
                <a:cs typeface="Cambria"/>
              </a:rPr>
              <a:t> </a:t>
            </a:r>
            <a:r>
              <a:rPr sz="2400" spc="-5" dirty="0">
                <a:solidFill>
                  <a:srgbClr val="202020"/>
                </a:solidFill>
                <a:latin typeface="Cambria"/>
                <a:cs typeface="Cambria"/>
              </a:rPr>
              <a:t>should include stitches</a:t>
            </a:r>
            <a:r>
              <a:rPr sz="2400" dirty="0">
                <a:solidFill>
                  <a:srgbClr val="202020"/>
                </a:solidFill>
                <a:latin typeface="Cambria"/>
                <a:cs typeface="Cambria"/>
              </a:rPr>
              <a:t> </a:t>
            </a:r>
            <a:r>
              <a:rPr sz="2400" spc="-5" dirty="0">
                <a:solidFill>
                  <a:srgbClr val="202020"/>
                </a:solidFill>
                <a:latin typeface="Cambria"/>
                <a:cs typeface="Cambria"/>
              </a:rPr>
              <a:t>placed lateral</a:t>
            </a:r>
            <a:r>
              <a:rPr sz="2400" spc="-10" dirty="0">
                <a:solidFill>
                  <a:srgbClr val="202020"/>
                </a:solidFill>
                <a:latin typeface="Cambria"/>
                <a:cs typeface="Cambria"/>
              </a:rPr>
              <a:t> </a:t>
            </a:r>
            <a:r>
              <a:rPr sz="2400" spc="-5" dirty="0">
                <a:solidFill>
                  <a:srgbClr val="202020"/>
                </a:solidFill>
                <a:latin typeface="Cambria"/>
                <a:cs typeface="Cambria"/>
              </a:rPr>
              <a:t>to </a:t>
            </a:r>
            <a:r>
              <a:rPr sz="2400" dirty="0">
                <a:solidFill>
                  <a:srgbClr val="202020"/>
                </a:solidFill>
                <a:latin typeface="Cambria"/>
                <a:cs typeface="Cambria"/>
              </a:rPr>
              <a:t>each </a:t>
            </a:r>
            <a:r>
              <a:rPr sz="2400" spc="-5" dirty="0">
                <a:solidFill>
                  <a:srgbClr val="202020"/>
                </a:solidFill>
                <a:latin typeface="Cambria"/>
                <a:cs typeface="Cambria"/>
              </a:rPr>
              <a:t>angle,</a:t>
            </a:r>
            <a:endParaRPr sz="2400" dirty="0">
              <a:latin typeface="Cambria"/>
              <a:cs typeface="Cambria"/>
            </a:endParaRPr>
          </a:p>
          <a:p>
            <a:pPr marL="469265" marR="39370">
              <a:lnSpc>
                <a:spcPct val="105300"/>
              </a:lnSpc>
              <a:spcBef>
                <a:spcPts val="15"/>
              </a:spcBef>
            </a:pPr>
            <a:r>
              <a:rPr sz="2400" spc="-5" dirty="0">
                <a:solidFill>
                  <a:srgbClr val="202020"/>
                </a:solidFill>
                <a:latin typeface="Cambria"/>
                <a:cs typeface="Cambria"/>
              </a:rPr>
              <a:t>with</a:t>
            </a:r>
            <a:r>
              <a:rPr sz="2400" spc="-10" dirty="0">
                <a:solidFill>
                  <a:srgbClr val="202020"/>
                </a:solidFill>
                <a:latin typeface="Cambria"/>
                <a:cs typeface="Cambria"/>
              </a:rPr>
              <a:t> </a:t>
            </a:r>
            <a:r>
              <a:rPr sz="2400" spc="-5" dirty="0">
                <a:solidFill>
                  <a:srgbClr val="202020"/>
                </a:solidFill>
                <a:latin typeface="Cambria"/>
                <a:cs typeface="Cambria"/>
              </a:rPr>
              <a:t>prior</a:t>
            </a:r>
            <a:r>
              <a:rPr sz="2400" spc="-10" dirty="0">
                <a:solidFill>
                  <a:srgbClr val="202020"/>
                </a:solidFill>
                <a:latin typeface="Cambria"/>
                <a:cs typeface="Cambria"/>
              </a:rPr>
              <a:t> </a:t>
            </a:r>
            <a:r>
              <a:rPr sz="2400" spc="-5" dirty="0">
                <a:solidFill>
                  <a:srgbClr val="202020"/>
                </a:solidFill>
                <a:latin typeface="Cambria"/>
                <a:cs typeface="Cambria"/>
              </a:rPr>
              <a:t>palpation</a:t>
            </a:r>
            <a:r>
              <a:rPr sz="2400" spc="5" dirty="0">
                <a:solidFill>
                  <a:srgbClr val="202020"/>
                </a:solidFill>
                <a:latin typeface="Cambria"/>
                <a:cs typeface="Cambria"/>
              </a:rPr>
              <a:t> </a:t>
            </a:r>
            <a:r>
              <a:rPr sz="2400" spc="-5" dirty="0">
                <a:solidFill>
                  <a:srgbClr val="202020"/>
                </a:solidFill>
                <a:latin typeface="Cambria"/>
                <a:cs typeface="Cambria"/>
              </a:rPr>
              <a:t>of</a:t>
            </a:r>
            <a:r>
              <a:rPr sz="2400" dirty="0">
                <a:solidFill>
                  <a:srgbClr val="202020"/>
                </a:solidFill>
                <a:latin typeface="Cambria"/>
                <a:cs typeface="Cambria"/>
              </a:rPr>
              <a:t> </a:t>
            </a:r>
            <a:r>
              <a:rPr sz="2400" spc="-5" dirty="0">
                <a:solidFill>
                  <a:srgbClr val="202020"/>
                </a:solidFill>
                <a:latin typeface="Cambria"/>
                <a:cs typeface="Cambria"/>
              </a:rPr>
              <a:t>the</a:t>
            </a:r>
            <a:r>
              <a:rPr sz="2400" spc="-10" dirty="0">
                <a:solidFill>
                  <a:srgbClr val="202020"/>
                </a:solidFill>
                <a:latin typeface="Cambria"/>
                <a:cs typeface="Cambria"/>
              </a:rPr>
              <a:t> </a:t>
            </a:r>
            <a:r>
              <a:rPr sz="2400" spc="-5" dirty="0">
                <a:solidFill>
                  <a:srgbClr val="202020"/>
                </a:solidFill>
                <a:latin typeface="Cambria"/>
                <a:cs typeface="Cambria"/>
              </a:rPr>
              <a:t>location</a:t>
            </a:r>
            <a:r>
              <a:rPr sz="2400" spc="5" dirty="0">
                <a:solidFill>
                  <a:srgbClr val="202020"/>
                </a:solidFill>
                <a:latin typeface="Cambria"/>
                <a:cs typeface="Cambria"/>
              </a:rPr>
              <a:t> </a:t>
            </a:r>
            <a:r>
              <a:rPr sz="2400" spc="-5" dirty="0">
                <a:solidFill>
                  <a:srgbClr val="202020"/>
                </a:solidFill>
                <a:latin typeface="Cambria"/>
                <a:cs typeface="Cambria"/>
              </a:rPr>
              <a:t>of</a:t>
            </a:r>
            <a:r>
              <a:rPr sz="2400" spc="10" dirty="0">
                <a:solidFill>
                  <a:srgbClr val="202020"/>
                </a:solidFill>
                <a:latin typeface="Cambria"/>
                <a:cs typeface="Cambria"/>
              </a:rPr>
              <a:t> </a:t>
            </a:r>
            <a:r>
              <a:rPr sz="2400" b="1" dirty="0">
                <a:solidFill>
                  <a:srgbClr val="202020"/>
                </a:solidFill>
                <a:latin typeface="Cambria"/>
                <a:cs typeface="Cambria"/>
              </a:rPr>
              <a:t>the</a:t>
            </a:r>
            <a:r>
              <a:rPr sz="2400" b="1" spc="-5" dirty="0">
                <a:solidFill>
                  <a:srgbClr val="202020"/>
                </a:solidFill>
                <a:latin typeface="Cambria"/>
                <a:cs typeface="Cambria"/>
              </a:rPr>
              <a:t> lateral uterine </a:t>
            </a:r>
            <a:r>
              <a:rPr sz="2400" b="1" dirty="0">
                <a:solidFill>
                  <a:srgbClr val="202020"/>
                </a:solidFill>
                <a:latin typeface="Cambria"/>
                <a:cs typeface="Cambria"/>
              </a:rPr>
              <a:t>vessels</a:t>
            </a:r>
            <a:r>
              <a:rPr sz="2400" dirty="0">
                <a:solidFill>
                  <a:srgbClr val="202020"/>
                </a:solidFill>
                <a:latin typeface="Cambria"/>
                <a:cs typeface="Cambria"/>
              </a:rPr>
              <a:t>. </a:t>
            </a:r>
            <a:r>
              <a:rPr sz="2400" spc="-315" dirty="0">
                <a:solidFill>
                  <a:srgbClr val="202020"/>
                </a:solidFill>
                <a:latin typeface="Cambria"/>
                <a:cs typeface="Cambria"/>
              </a:rPr>
              <a:t> </a:t>
            </a:r>
            <a:r>
              <a:rPr sz="2400" spc="-5" dirty="0">
                <a:solidFill>
                  <a:srgbClr val="202020"/>
                </a:solidFill>
                <a:latin typeface="Cambria"/>
                <a:cs typeface="Cambria"/>
              </a:rPr>
              <a:t>Most</a:t>
            </a:r>
            <a:r>
              <a:rPr sz="2400" spc="-10" dirty="0">
                <a:solidFill>
                  <a:srgbClr val="202020"/>
                </a:solidFill>
                <a:latin typeface="Cambria"/>
                <a:cs typeface="Cambria"/>
              </a:rPr>
              <a:t> </a:t>
            </a:r>
            <a:r>
              <a:rPr sz="2400" spc="-5" dirty="0">
                <a:solidFill>
                  <a:srgbClr val="202020"/>
                </a:solidFill>
                <a:latin typeface="Cambria"/>
                <a:cs typeface="Cambria"/>
              </a:rPr>
              <a:t>physicians</a:t>
            </a:r>
            <a:r>
              <a:rPr sz="2400" spc="5" dirty="0">
                <a:solidFill>
                  <a:srgbClr val="202020"/>
                </a:solidFill>
                <a:latin typeface="Cambria"/>
                <a:cs typeface="Cambria"/>
              </a:rPr>
              <a:t> </a:t>
            </a:r>
            <a:r>
              <a:rPr sz="2400" spc="-10" dirty="0">
                <a:solidFill>
                  <a:srgbClr val="202020"/>
                </a:solidFill>
                <a:latin typeface="Cambria"/>
                <a:cs typeface="Cambria"/>
              </a:rPr>
              <a:t>use</a:t>
            </a:r>
            <a:r>
              <a:rPr sz="2400" dirty="0">
                <a:solidFill>
                  <a:srgbClr val="202020"/>
                </a:solidFill>
                <a:latin typeface="Cambria"/>
                <a:cs typeface="Cambria"/>
              </a:rPr>
              <a:t> a </a:t>
            </a:r>
            <a:r>
              <a:rPr sz="2400" spc="-5" dirty="0">
                <a:solidFill>
                  <a:srgbClr val="202020"/>
                </a:solidFill>
                <a:latin typeface="Cambria"/>
                <a:cs typeface="Cambria"/>
              </a:rPr>
              <a:t>continuous</a:t>
            </a:r>
            <a:r>
              <a:rPr sz="2400" spc="5" dirty="0">
                <a:solidFill>
                  <a:srgbClr val="202020"/>
                </a:solidFill>
                <a:latin typeface="Cambria"/>
                <a:cs typeface="Cambria"/>
              </a:rPr>
              <a:t> </a:t>
            </a:r>
            <a:r>
              <a:rPr sz="2400" spc="-5" dirty="0">
                <a:solidFill>
                  <a:srgbClr val="202020"/>
                </a:solidFill>
                <a:latin typeface="Cambria"/>
                <a:cs typeface="Cambria"/>
              </a:rPr>
              <a:t>locking</a:t>
            </a:r>
            <a:r>
              <a:rPr sz="2400" dirty="0">
                <a:solidFill>
                  <a:srgbClr val="202020"/>
                </a:solidFill>
                <a:latin typeface="Cambria"/>
                <a:cs typeface="Cambria"/>
              </a:rPr>
              <a:t> stitch.</a:t>
            </a:r>
            <a:endParaRPr sz="2400" dirty="0">
              <a:latin typeface="Cambria"/>
              <a:cs typeface="Cambria"/>
            </a:endParaRPr>
          </a:p>
          <a:p>
            <a:pPr marL="469265" marR="163830" lvl="1" indent="-228600">
              <a:lnSpc>
                <a:spcPct val="104700"/>
              </a:lnSpc>
              <a:spcBef>
                <a:spcPts val="10"/>
              </a:spcBef>
              <a:buFont typeface="Wingdings"/>
              <a:buChar char=""/>
              <a:tabLst>
                <a:tab pos="469265" algn="l"/>
                <a:tab pos="469900" algn="l"/>
              </a:tabLst>
            </a:pPr>
            <a:r>
              <a:rPr sz="2400" dirty="0">
                <a:solidFill>
                  <a:srgbClr val="202020"/>
                </a:solidFill>
                <a:latin typeface="Cambria"/>
                <a:cs typeface="Cambria"/>
              </a:rPr>
              <a:t>If </a:t>
            </a:r>
            <a:r>
              <a:rPr sz="2400" spc="-5" dirty="0">
                <a:solidFill>
                  <a:srgbClr val="202020"/>
                </a:solidFill>
                <a:latin typeface="Cambria"/>
                <a:cs typeface="Cambria"/>
              </a:rPr>
              <a:t>the first</a:t>
            </a:r>
            <a:r>
              <a:rPr sz="2400" spc="-10" dirty="0">
                <a:solidFill>
                  <a:srgbClr val="202020"/>
                </a:solidFill>
                <a:latin typeface="Cambria"/>
                <a:cs typeface="Cambria"/>
              </a:rPr>
              <a:t> </a:t>
            </a:r>
            <a:r>
              <a:rPr sz="2400" spc="-5" dirty="0">
                <a:solidFill>
                  <a:srgbClr val="202020"/>
                </a:solidFill>
                <a:latin typeface="Cambria"/>
                <a:cs typeface="Cambria"/>
              </a:rPr>
              <a:t>layer </a:t>
            </a:r>
            <a:r>
              <a:rPr sz="2400" dirty="0">
                <a:solidFill>
                  <a:srgbClr val="202020"/>
                </a:solidFill>
                <a:latin typeface="Cambria"/>
                <a:cs typeface="Cambria"/>
              </a:rPr>
              <a:t>is</a:t>
            </a:r>
            <a:r>
              <a:rPr sz="2400" spc="-5" dirty="0">
                <a:solidFill>
                  <a:srgbClr val="202020"/>
                </a:solidFill>
                <a:latin typeface="Cambria"/>
                <a:cs typeface="Cambria"/>
              </a:rPr>
              <a:t> hemostatic,</a:t>
            </a:r>
            <a:r>
              <a:rPr sz="2400" spc="20" dirty="0">
                <a:solidFill>
                  <a:srgbClr val="202020"/>
                </a:solidFill>
                <a:latin typeface="Cambria"/>
                <a:cs typeface="Cambria"/>
              </a:rPr>
              <a:t> </a:t>
            </a:r>
            <a:r>
              <a:rPr sz="2400" b="1" dirty="0">
                <a:solidFill>
                  <a:srgbClr val="202020"/>
                </a:solidFill>
                <a:latin typeface="Cambria"/>
                <a:cs typeface="Cambria"/>
              </a:rPr>
              <a:t>the </a:t>
            </a:r>
            <a:r>
              <a:rPr sz="2400" b="1" spc="-5" dirty="0">
                <a:solidFill>
                  <a:srgbClr val="202020"/>
                </a:solidFill>
                <a:latin typeface="Cambria"/>
                <a:cs typeface="Cambria"/>
              </a:rPr>
              <a:t>second</a:t>
            </a:r>
            <a:r>
              <a:rPr sz="2400" b="1" spc="5" dirty="0">
                <a:solidFill>
                  <a:srgbClr val="202020"/>
                </a:solidFill>
                <a:latin typeface="Cambria"/>
                <a:cs typeface="Cambria"/>
              </a:rPr>
              <a:t> </a:t>
            </a:r>
            <a:r>
              <a:rPr sz="2400" b="1" spc="-5" dirty="0">
                <a:solidFill>
                  <a:srgbClr val="202020"/>
                </a:solidFill>
                <a:latin typeface="Cambria"/>
                <a:cs typeface="Cambria"/>
              </a:rPr>
              <a:t>layer</a:t>
            </a:r>
            <a:r>
              <a:rPr sz="2400" b="1" spc="10" dirty="0">
                <a:solidFill>
                  <a:srgbClr val="202020"/>
                </a:solidFill>
                <a:latin typeface="Cambria"/>
                <a:cs typeface="Cambria"/>
              </a:rPr>
              <a:t> </a:t>
            </a:r>
            <a:r>
              <a:rPr sz="2400" dirty="0">
                <a:solidFill>
                  <a:srgbClr val="202020"/>
                </a:solidFill>
                <a:latin typeface="Cambria"/>
                <a:cs typeface="Cambria"/>
              </a:rPr>
              <a:t>(Lembert </a:t>
            </a:r>
            <a:r>
              <a:rPr sz="2400" spc="-5" dirty="0">
                <a:solidFill>
                  <a:srgbClr val="202020"/>
                </a:solidFill>
                <a:latin typeface="Cambria"/>
                <a:cs typeface="Cambria"/>
              </a:rPr>
              <a:t>stitch) </a:t>
            </a:r>
            <a:r>
              <a:rPr sz="2400" spc="-320" dirty="0">
                <a:solidFill>
                  <a:srgbClr val="202020"/>
                </a:solidFill>
                <a:latin typeface="Cambria"/>
                <a:cs typeface="Cambria"/>
              </a:rPr>
              <a:t> </a:t>
            </a:r>
            <a:r>
              <a:rPr sz="2400" dirty="0">
                <a:solidFill>
                  <a:srgbClr val="202020"/>
                </a:solidFill>
                <a:latin typeface="Cambria"/>
                <a:cs typeface="Cambria"/>
              </a:rPr>
              <a:t>(continuous </a:t>
            </a:r>
            <a:r>
              <a:rPr sz="2400" spc="-5" dirty="0">
                <a:solidFill>
                  <a:srgbClr val="202020"/>
                </a:solidFill>
                <a:latin typeface="Cambria"/>
                <a:cs typeface="Cambria"/>
              </a:rPr>
              <a:t>or</a:t>
            </a:r>
            <a:r>
              <a:rPr sz="2400" spc="5" dirty="0">
                <a:solidFill>
                  <a:srgbClr val="202020"/>
                </a:solidFill>
                <a:latin typeface="Cambria"/>
                <a:cs typeface="Cambria"/>
              </a:rPr>
              <a:t> </a:t>
            </a:r>
            <a:r>
              <a:rPr sz="2400" spc="-5" dirty="0">
                <a:solidFill>
                  <a:srgbClr val="202020"/>
                </a:solidFill>
                <a:latin typeface="Cambria"/>
                <a:cs typeface="Cambria"/>
              </a:rPr>
              <a:t>interrupted)</a:t>
            </a:r>
            <a:endParaRPr sz="2400" dirty="0">
              <a:latin typeface="Cambria"/>
              <a:cs typeface="Cambria"/>
            </a:endParaRPr>
          </a:p>
        </p:txBody>
      </p:sp>
      <p:sp>
        <p:nvSpPr>
          <p:cNvPr id="4" name="object 4"/>
          <p:cNvSpPr txBox="1"/>
          <p:nvPr/>
        </p:nvSpPr>
        <p:spPr>
          <a:xfrm>
            <a:off x="1066800" y="6463050"/>
            <a:ext cx="7235638" cy="1138325"/>
          </a:xfrm>
          <a:prstGeom prst="rect">
            <a:avLst/>
          </a:prstGeom>
        </p:spPr>
        <p:txBody>
          <a:bodyPr vert="horz" wrap="square" lIns="0" tIns="1905" rIns="0" bIns="0" rtlCol="0">
            <a:spAutoFit/>
          </a:bodyPr>
          <a:lstStyle/>
          <a:p>
            <a:pPr marL="12700" marR="5080">
              <a:lnSpc>
                <a:spcPct val="104700"/>
              </a:lnSpc>
              <a:spcBef>
                <a:spcPts val="15"/>
              </a:spcBef>
            </a:pPr>
            <a:r>
              <a:rPr sz="2400" b="1" spc="-5" dirty="0">
                <a:solidFill>
                  <a:srgbClr val="FF0066"/>
                </a:solidFill>
                <a:latin typeface="Cambria"/>
                <a:cs typeface="Cambria"/>
              </a:rPr>
              <a:t>Single-layer</a:t>
            </a:r>
            <a:r>
              <a:rPr sz="2400" b="1" dirty="0">
                <a:solidFill>
                  <a:srgbClr val="FF0066"/>
                </a:solidFill>
                <a:latin typeface="Cambria"/>
                <a:cs typeface="Cambria"/>
              </a:rPr>
              <a:t> </a:t>
            </a:r>
            <a:r>
              <a:rPr sz="2400" b="1" spc="-5" dirty="0">
                <a:solidFill>
                  <a:srgbClr val="FF0066"/>
                </a:solidFill>
                <a:latin typeface="Cambria"/>
                <a:cs typeface="Cambria"/>
              </a:rPr>
              <a:t>closure is</a:t>
            </a:r>
            <a:r>
              <a:rPr sz="2400" b="1" spc="-10" dirty="0">
                <a:solidFill>
                  <a:srgbClr val="FF0066"/>
                </a:solidFill>
                <a:latin typeface="Cambria"/>
                <a:cs typeface="Cambria"/>
              </a:rPr>
              <a:t> </a:t>
            </a:r>
            <a:r>
              <a:rPr sz="2400" b="1" spc="-5" dirty="0">
                <a:solidFill>
                  <a:srgbClr val="FF0066"/>
                </a:solidFill>
                <a:latin typeface="Cambria"/>
                <a:cs typeface="Cambria"/>
              </a:rPr>
              <a:t>typically faster</a:t>
            </a:r>
            <a:r>
              <a:rPr sz="2400" b="1" dirty="0">
                <a:solidFill>
                  <a:srgbClr val="FF0066"/>
                </a:solidFill>
                <a:latin typeface="Cambria"/>
                <a:cs typeface="Cambria"/>
              </a:rPr>
              <a:t> </a:t>
            </a:r>
            <a:r>
              <a:rPr sz="2400" b="1" spc="-5" dirty="0">
                <a:solidFill>
                  <a:srgbClr val="FF0066"/>
                </a:solidFill>
                <a:latin typeface="Cambria"/>
                <a:cs typeface="Cambria"/>
              </a:rPr>
              <a:t>and</a:t>
            </a:r>
            <a:r>
              <a:rPr sz="2400" b="1" dirty="0">
                <a:solidFill>
                  <a:srgbClr val="FF0066"/>
                </a:solidFill>
                <a:latin typeface="Cambria"/>
                <a:cs typeface="Cambria"/>
              </a:rPr>
              <a:t> </a:t>
            </a:r>
            <a:r>
              <a:rPr sz="2400" b="1" spc="-5" dirty="0">
                <a:solidFill>
                  <a:srgbClr val="FF0066"/>
                </a:solidFill>
                <a:latin typeface="Cambria"/>
                <a:cs typeface="Cambria"/>
              </a:rPr>
              <a:t>is</a:t>
            </a:r>
            <a:r>
              <a:rPr sz="2400" b="1" spc="-10" dirty="0">
                <a:solidFill>
                  <a:srgbClr val="FF0066"/>
                </a:solidFill>
                <a:latin typeface="Cambria"/>
                <a:cs typeface="Cambria"/>
              </a:rPr>
              <a:t> </a:t>
            </a:r>
            <a:r>
              <a:rPr sz="2400" b="1" spc="-5" dirty="0">
                <a:solidFill>
                  <a:srgbClr val="FF0066"/>
                </a:solidFill>
                <a:latin typeface="Cambria"/>
                <a:cs typeface="Cambria"/>
              </a:rPr>
              <a:t>not</a:t>
            </a:r>
            <a:r>
              <a:rPr sz="2400" b="1" dirty="0">
                <a:solidFill>
                  <a:srgbClr val="FF0066"/>
                </a:solidFill>
                <a:latin typeface="Cambria"/>
                <a:cs typeface="Cambria"/>
              </a:rPr>
              <a:t> </a:t>
            </a:r>
            <a:r>
              <a:rPr sz="2400" b="1" spc="-5" dirty="0">
                <a:solidFill>
                  <a:srgbClr val="FF0066"/>
                </a:solidFill>
                <a:latin typeface="Cambria"/>
                <a:cs typeface="Cambria"/>
              </a:rPr>
              <a:t>associated</a:t>
            </a:r>
            <a:r>
              <a:rPr sz="2400" b="1" dirty="0">
                <a:solidFill>
                  <a:srgbClr val="FF0066"/>
                </a:solidFill>
                <a:latin typeface="Cambria"/>
                <a:cs typeface="Cambria"/>
              </a:rPr>
              <a:t> </a:t>
            </a:r>
            <a:r>
              <a:rPr sz="2400" b="1" spc="-5" dirty="0">
                <a:solidFill>
                  <a:srgbClr val="FF0066"/>
                </a:solidFill>
                <a:latin typeface="Cambria"/>
                <a:cs typeface="Cambria"/>
              </a:rPr>
              <a:t>with </a:t>
            </a:r>
            <a:r>
              <a:rPr sz="2400" b="1" spc="-315" dirty="0">
                <a:solidFill>
                  <a:srgbClr val="FF0066"/>
                </a:solidFill>
                <a:latin typeface="Cambria"/>
                <a:cs typeface="Cambria"/>
              </a:rPr>
              <a:t> </a:t>
            </a:r>
            <a:r>
              <a:rPr sz="2400" b="1" spc="-5" dirty="0">
                <a:solidFill>
                  <a:srgbClr val="FF0066"/>
                </a:solidFill>
                <a:latin typeface="Cambria"/>
                <a:cs typeface="Cambria"/>
              </a:rPr>
              <a:t>higher rates of</a:t>
            </a:r>
            <a:r>
              <a:rPr sz="2400" b="1" dirty="0">
                <a:solidFill>
                  <a:srgbClr val="FF0066"/>
                </a:solidFill>
                <a:latin typeface="Cambria"/>
                <a:cs typeface="Cambria"/>
              </a:rPr>
              <a:t> </a:t>
            </a:r>
            <a:r>
              <a:rPr sz="2400" b="1" spc="-5" dirty="0">
                <a:solidFill>
                  <a:srgbClr val="FF0066"/>
                </a:solidFill>
                <a:latin typeface="Cambria"/>
                <a:cs typeface="Cambria"/>
              </a:rPr>
              <a:t>infection</a:t>
            </a:r>
            <a:r>
              <a:rPr sz="2400" b="1" spc="-10" dirty="0">
                <a:solidFill>
                  <a:srgbClr val="FF0066"/>
                </a:solidFill>
                <a:latin typeface="Cambria"/>
                <a:cs typeface="Cambria"/>
              </a:rPr>
              <a:t> </a:t>
            </a:r>
            <a:r>
              <a:rPr sz="2400" b="1" spc="-5" dirty="0">
                <a:solidFill>
                  <a:srgbClr val="FF0066"/>
                </a:solidFill>
                <a:latin typeface="Cambria"/>
                <a:cs typeface="Cambria"/>
              </a:rPr>
              <a:t>or</a:t>
            </a:r>
            <a:r>
              <a:rPr sz="2400" b="1" spc="5" dirty="0">
                <a:solidFill>
                  <a:srgbClr val="FF0066"/>
                </a:solidFill>
                <a:latin typeface="Cambria"/>
                <a:cs typeface="Cambria"/>
              </a:rPr>
              <a:t> </a:t>
            </a:r>
            <a:r>
              <a:rPr sz="2400" b="1" spc="-5" dirty="0">
                <a:solidFill>
                  <a:srgbClr val="FF0066"/>
                </a:solidFill>
                <a:latin typeface="Cambria"/>
                <a:cs typeface="Cambria"/>
              </a:rPr>
              <a:t>transfusion</a:t>
            </a:r>
            <a:endParaRPr sz="2400" dirty="0">
              <a:latin typeface="Cambria"/>
              <a:cs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459546" y="32359"/>
            <a:ext cx="3598854" cy="2212779"/>
          </a:xfrm>
          <a:prstGeom prst="rect">
            <a:avLst/>
          </a:prstGeom>
        </p:spPr>
      </p:pic>
      <p:sp>
        <p:nvSpPr>
          <p:cNvPr id="3" name="object 3"/>
          <p:cNvSpPr txBox="1"/>
          <p:nvPr/>
        </p:nvSpPr>
        <p:spPr>
          <a:xfrm>
            <a:off x="342379" y="1230683"/>
            <a:ext cx="3733800" cy="218008"/>
          </a:xfrm>
          <a:prstGeom prst="rect">
            <a:avLst/>
          </a:prstGeom>
          <a:solidFill>
            <a:srgbClr val="D2D2D2"/>
          </a:solidFill>
        </p:spPr>
        <p:txBody>
          <a:bodyPr vert="horz" wrap="square" lIns="0" tIns="0" rIns="0" bIns="0" rtlCol="0">
            <a:spAutoFit/>
          </a:bodyPr>
          <a:lstStyle/>
          <a:p>
            <a:pPr>
              <a:lnSpc>
                <a:spcPts val="1705"/>
              </a:lnSpc>
            </a:pPr>
            <a:r>
              <a:rPr sz="3200" b="1" spc="-5" dirty="0">
                <a:solidFill>
                  <a:srgbClr val="202020"/>
                </a:solidFill>
                <a:latin typeface="Cambria"/>
                <a:cs typeface="Cambria"/>
              </a:rPr>
              <a:t>Postoperative</a:t>
            </a:r>
            <a:r>
              <a:rPr sz="3200" b="1" spc="-10" dirty="0">
                <a:solidFill>
                  <a:srgbClr val="202020"/>
                </a:solidFill>
                <a:latin typeface="Cambria"/>
                <a:cs typeface="Cambria"/>
              </a:rPr>
              <a:t> </a:t>
            </a:r>
            <a:r>
              <a:rPr sz="3200" b="1" spc="-5" dirty="0">
                <a:solidFill>
                  <a:srgbClr val="202020"/>
                </a:solidFill>
                <a:latin typeface="Cambria"/>
                <a:cs typeface="Cambria"/>
              </a:rPr>
              <a:t>care:</a:t>
            </a:r>
            <a:endParaRPr sz="3200" dirty="0">
              <a:latin typeface="Cambria"/>
              <a:cs typeface="Cambria"/>
            </a:endParaRPr>
          </a:p>
        </p:txBody>
      </p:sp>
      <p:sp>
        <p:nvSpPr>
          <p:cNvPr id="4" name="object 4"/>
          <p:cNvSpPr txBox="1"/>
          <p:nvPr/>
        </p:nvSpPr>
        <p:spPr>
          <a:xfrm>
            <a:off x="272443" y="1905000"/>
            <a:ext cx="9968630" cy="5623975"/>
          </a:xfrm>
          <a:prstGeom prst="rect">
            <a:avLst/>
          </a:prstGeom>
        </p:spPr>
        <p:txBody>
          <a:bodyPr vert="horz" wrap="square" lIns="0" tIns="128270" rIns="0" bIns="0" rtlCol="0">
            <a:spAutoFit/>
          </a:bodyPr>
          <a:lstStyle/>
          <a:p>
            <a:pPr marL="211454" indent="-199390">
              <a:lnSpc>
                <a:spcPct val="100000"/>
              </a:lnSpc>
              <a:spcBef>
                <a:spcPts val="1010"/>
              </a:spcBef>
              <a:buAutoNum type="arabicPeriod"/>
              <a:tabLst>
                <a:tab pos="212090" algn="l"/>
              </a:tabLst>
            </a:pPr>
            <a:r>
              <a:rPr sz="2000" b="1" spc="-5" dirty="0">
                <a:solidFill>
                  <a:srgbClr val="202020"/>
                </a:solidFill>
                <a:latin typeface="Cambria"/>
                <a:cs typeface="Cambria"/>
              </a:rPr>
              <a:t>Maternal</a:t>
            </a:r>
            <a:r>
              <a:rPr sz="2000" b="1" spc="-10" dirty="0">
                <a:solidFill>
                  <a:srgbClr val="202020"/>
                </a:solidFill>
                <a:latin typeface="Cambria"/>
                <a:cs typeface="Cambria"/>
              </a:rPr>
              <a:t> </a:t>
            </a:r>
            <a:r>
              <a:rPr sz="2000" b="1" spc="-5" dirty="0">
                <a:solidFill>
                  <a:srgbClr val="202020"/>
                </a:solidFill>
                <a:latin typeface="Cambria"/>
                <a:cs typeface="Cambria"/>
              </a:rPr>
              <a:t>monitoring</a:t>
            </a:r>
            <a:r>
              <a:rPr sz="2000" b="1" spc="10" dirty="0">
                <a:solidFill>
                  <a:srgbClr val="202020"/>
                </a:solidFill>
                <a:latin typeface="Cambria"/>
                <a:cs typeface="Cambria"/>
              </a:rPr>
              <a:t> </a:t>
            </a:r>
            <a:r>
              <a:rPr sz="2000" b="1" spc="-5" dirty="0">
                <a:solidFill>
                  <a:srgbClr val="202020"/>
                </a:solidFill>
                <a:latin typeface="Cambria"/>
                <a:cs typeface="Cambria"/>
              </a:rPr>
              <a:t>in </a:t>
            </a:r>
            <a:r>
              <a:rPr sz="2000" b="1" dirty="0">
                <a:solidFill>
                  <a:srgbClr val="202020"/>
                </a:solidFill>
                <a:latin typeface="Cambria"/>
                <a:cs typeface="Cambria"/>
              </a:rPr>
              <a:t>the</a:t>
            </a:r>
            <a:r>
              <a:rPr sz="2000" b="1" spc="-5" dirty="0">
                <a:solidFill>
                  <a:srgbClr val="202020"/>
                </a:solidFill>
                <a:latin typeface="Cambria"/>
                <a:cs typeface="Cambria"/>
              </a:rPr>
              <a:t> immediate</a:t>
            </a:r>
            <a:r>
              <a:rPr sz="2000" b="1" spc="-10" dirty="0">
                <a:solidFill>
                  <a:srgbClr val="202020"/>
                </a:solidFill>
                <a:latin typeface="Cambria"/>
                <a:cs typeface="Cambria"/>
              </a:rPr>
              <a:t> </a:t>
            </a:r>
            <a:r>
              <a:rPr sz="2000" b="1" spc="-5" dirty="0">
                <a:solidFill>
                  <a:srgbClr val="202020"/>
                </a:solidFill>
                <a:latin typeface="Cambria"/>
                <a:cs typeface="Cambria"/>
              </a:rPr>
              <a:t>postoperative period:</a:t>
            </a:r>
            <a:endParaRPr sz="2000" dirty="0">
              <a:latin typeface="Cambria"/>
              <a:cs typeface="Cambria"/>
            </a:endParaRPr>
          </a:p>
          <a:p>
            <a:pPr marL="12700" marR="5080">
              <a:lnSpc>
                <a:spcPct val="104700"/>
              </a:lnSpc>
              <a:spcBef>
                <a:spcPts val="830"/>
              </a:spcBef>
            </a:pPr>
            <a:r>
              <a:rPr sz="2000" dirty="0">
                <a:solidFill>
                  <a:srgbClr val="202020"/>
                </a:solidFill>
                <a:latin typeface="Cambria"/>
                <a:cs typeface="Cambria"/>
              </a:rPr>
              <a:t>vital</a:t>
            </a:r>
            <a:r>
              <a:rPr sz="2000" spc="5" dirty="0">
                <a:solidFill>
                  <a:srgbClr val="202020"/>
                </a:solidFill>
                <a:latin typeface="Cambria"/>
                <a:cs typeface="Cambria"/>
              </a:rPr>
              <a:t> </a:t>
            </a:r>
            <a:r>
              <a:rPr sz="2000" spc="-5" dirty="0">
                <a:solidFill>
                  <a:srgbClr val="202020"/>
                </a:solidFill>
                <a:latin typeface="Cambria"/>
                <a:cs typeface="Cambria"/>
              </a:rPr>
              <a:t>signs,</a:t>
            </a:r>
            <a:r>
              <a:rPr sz="2000" dirty="0">
                <a:solidFill>
                  <a:srgbClr val="202020"/>
                </a:solidFill>
                <a:latin typeface="Cambria"/>
                <a:cs typeface="Cambria"/>
              </a:rPr>
              <a:t> </a:t>
            </a:r>
            <a:r>
              <a:rPr sz="2000" spc="-5" dirty="0">
                <a:solidFill>
                  <a:srgbClr val="202020"/>
                </a:solidFill>
                <a:latin typeface="Cambria"/>
                <a:cs typeface="Cambria"/>
              </a:rPr>
              <a:t>uterine</a:t>
            </a:r>
            <a:r>
              <a:rPr sz="2000" spc="-15" dirty="0">
                <a:solidFill>
                  <a:srgbClr val="202020"/>
                </a:solidFill>
                <a:latin typeface="Cambria"/>
                <a:cs typeface="Cambria"/>
              </a:rPr>
              <a:t> </a:t>
            </a:r>
            <a:r>
              <a:rPr sz="2000" spc="-5" dirty="0">
                <a:solidFill>
                  <a:srgbClr val="202020"/>
                </a:solidFill>
                <a:latin typeface="Cambria"/>
                <a:cs typeface="Cambria"/>
              </a:rPr>
              <a:t>tone,</a:t>
            </a:r>
            <a:r>
              <a:rPr sz="2000" spc="10" dirty="0">
                <a:solidFill>
                  <a:srgbClr val="202020"/>
                </a:solidFill>
                <a:latin typeface="Cambria"/>
                <a:cs typeface="Cambria"/>
              </a:rPr>
              <a:t> </a:t>
            </a:r>
            <a:r>
              <a:rPr sz="2000" spc="-5" dirty="0">
                <a:solidFill>
                  <a:srgbClr val="202020"/>
                </a:solidFill>
                <a:latin typeface="Cambria"/>
                <a:cs typeface="Cambria"/>
              </a:rPr>
              <a:t>vaginal</a:t>
            </a:r>
            <a:r>
              <a:rPr sz="2000" dirty="0">
                <a:solidFill>
                  <a:srgbClr val="202020"/>
                </a:solidFill>
                <a:latin typeface="Cambria"/>
                <a:cs typeface="Cambria"/>
              </a:rPr>
              <a:t> </a:t>
            </a:r>
            <a:r>
              <a:rPr sz="2000" spc="-5" dirty="0">
                <a:solidFill>
                  <a:srgbClr val="202020"/>
                </a:solidFill>
                <a:latin typeface="Cambria"/>
                <a:cs typeface="Cambria"/>
              </a:rPr>
              <a:t>and incisional</a:t>
            </a:r>
            <a:r>
              <a:rPr sz="2000" spc="10" dirty="0">
                <a:solidFill>
                  <a:srgbClr val="202020"/>
                </a:solidFill>
                <a:latin typeface="Cambria"/>
                <a:cs typeface="Cambria"/>
              </a:rPr>
              <a:t> </a:t>
            </a:r>
            <a:r>
              <a:rPr sz="2000" spc="-5" dirty="0">
                <a:solidFill>
                  <a:srgbClr val="202020"/>
                </a:solidFill>
                <a:latin typeface="Cambria"/>
                <a:cs typeface="Cambria"/>
              </a:rPr>
              <a:t>bleeding, and</a:t>
            </a:r>
            <a:r>
              <a:rPr sz="2000" dirty="0">
                <a:solidFill>
                  <a:srgbClr val="202020"/>
                </a:solidFill>
                <a:latin typeface="Cambria"/>
                <a:cs typeface="Cambria"/>
              </a:rPr>
              <a:t> </a:t>
            </a:r>
            <a:r>
              <a:rPr sz="2000" spc="-5" dirty="0">
                <a:solidFill>
                  <a:srgbClr val="202020"/>
                </a:solidFill>
                <a:latin typeface="Cambria"/>
                <a:cs typeface="Cambria"/>
              </a:rPr>
              <a:t>urine</a:t>
            </a:r>
            <a:r>
              <a:rPr sz="2000" spc="-10" dirty="0">
                <a:solidFill>
                  <a:srgbClr val="202020"/>
                </a:solidFill>
                <a:latin typeface="Cambria"/>
                <a:cs typeface="Cambria"/>
              </a:rPr>
              <a:t> </a:t>
            </a:r>
            <a:r>
              <a:rPr sz="2000" spc="-5" dirty="0">
                <a:solidFill>
                  <a:srgbClr val="202020"/>
                </a:solidFill>
                <a:latin typeface="Cambria"/>
                <a:cs typeface="Cambria"/>
              </a:rPr>
              <a:t>output </a:t>
            </a:r>
            <a:r>
              <a:rPr sz="2000" spc="-315" dirty="0">
                <a:solidFill>
                  <a:srgbClr val="202020"/>
                </a:solidFill>
                <a:latin typeface="Cambria"/>
                <a:cs typeface="Cambria"/>
              </a:rPr>
              <a:t> </a:t>
            </a:r>
            <a:r>
              <a:rPr sz="2000" spc="-5" dirty="0">
                <a:solidFill>
                  <a:srgbClr val="202020"/>
                </a:solidFill>
                <a:latin typeface="Cambria"/>
                <a:cs typeface="Cambria"/>
              </a:rPr>
              <a:t>are</a:t>
            </a:r>
            <a:r>
              <a:rPr sz="2000" dirty="0">
                <a:solidFill>
                  <a:srgbClr val="202020"/>
                </a:solidFill>
                <a:latin typeface="Cambria"/>
                <a:cs typeface="Cambria"/>
              </a:rPr>
              <a:t> </a:t>
            </a:r>
            <a:r>
              <a:rPr sz="2000" spc="-5" dirty="0">
                <a:solidFill>
                  <a:srgbClr val="202020"/>
                </a:solidFill>
                <a:latin typeface="Cambria"/>
                <a:cs typeface="Cambria"/>
              </a:rPr>
              <a:t>monitored</a:t>
            </a:r>
            <a:r>
              <a:rPr sz="2000" dirty="0">
                <a:solidFill>
                  <a:srgbClr val="202020"/>
                </a:solidFill>
                <a:latin typeface="Cambria"/>
                <a:cs typeface="Cambria"/>
              </a:rPr>
              <a:t> </a:t>
            </a:r>
            <a:r>
              <a:rPr sz="2000" spc="-5" dirty="0">
                <a:solidFill>
                  <a:srgbClr val="202020"/>
                </a:solidFill>
                <a:latin typeface="Cambria"/>
                <a:cs typeface="Cambria"/>
              </a:rPr>
              <a:t>closely.</a:t>
            </a:r>
            <a:endParaRPr sz="2000" dirty="0">
              <a:latin typeface="Cambria"/>
              <a:cs typeface="Cambria"/>
            </a:endParaRPr>
          </a:p>
          <a:p>
            <a:pPr marL="211454" indent="-199390">
              <a:lnSpc>
                <a:spcPct val="100000"/>
              </a:lnSpc>
              <a:spcBef>
                <a:spcPts val="900"/>
              </a:spcBef>
              <a:buAutoNum type="arabicPeriod" startAt="2"/>
              <a:tabLst>
                <a:tab pos="212090" algn="l"/>
              </a:tabLst>
            </a:pPr>
            <a:r>
              <a:rPr sz="2000" b="1" spc="-5" dirty="0">
                <a:solidFill>
                  <a:srgbClr val="202020"/>
                </a:solidFill>
                <a:latin typeface="Cambria"/>
                <a:cs typeface="Cambria"/>
              </a:rPr>
              <a:t>pain</a:t>
            </a:r>
            <a:r>
              <a:rPr sz="2000" b="1" spc="-45" dirty="0">
                <a:solidFill>
                  <a:srgbClr val="202020"/>
                </a:solidFill>
                <a:latin typeface="Cambria"/>
                <a:cs typeface="Cambria"/>
              </a:rPr>
              <a:t> </a:t>
            </a:r>
            <a:r>
              <a:rPr sz="2000" b="1" spc="-5" dirty="0">
                <a:solidFill>
                  <a:srgbClr val="202020"/>
                </a:solidFill>
                <a:latin typeface="Cambria"/>
                <a:cs typeface="Cambria"/>
              </a:rPr>
              <a:t>relieving:</a:t>
            </a:r>
            <a:endParaRPr sz="2000" dirty="0">
              <a:latin typeface="Cambria"/>
              <a:cs typeface="Cambria"/>
            </a:endParaRPr>
          </a:p>
          <a:p>
            <a:pPr marL="12700">
              <a:lnSpc>
                <a:spcPct val="100000"/>
              </a:lnSpc>
              <a:spcBef>
                <a:spcPts val="900"/>
              </a:spcBef>
            </a:pPr>
            <a:r>
              <a:rPr sz="2000" spc="-5" dirty="0">
                <a:solidFill>
                  <a:srgbClr val="202020"/>
                </a:solidFill>
                <a:latin typeface="Cambria"/>
                <a:cs typeface="Cambria"/>
              </a:rPr>
              <a:t>analgesia followed</a:t>
            </a:r>
            <a:r>
              <a:rPr sz="2000" spc="5" dirty="0">
                <a:solidFill>
                  <a:srgbClr val="202020"/>
                </a:solidFill>
                <a:latin typeface="Cambria"/>
                <a:cs typeface="Cambria"/>
              </a:rPr>
              <a:t> </a:t>
            </a:r>
            <a:r>
              <a:rPr sz="2000" spc="-5" dirty="0">
                <a:solidFill>
                  <a:srgbClr val="202020"/>
                </a:solidFill>
                <a:latin typeface="Cambria"/>
                <a:cs typeface="Cambria"/>
              </a:rPr>
              <a:t>by</a:t>
            </a:r>
            <a:r>
              <a:rPr sz="2000" spc="5" dirty="0">
                <a:solidFill>
                  <a:srgbClr val="202020"/>
                </a:solidFill>
                <a:latin typeface="Cambria"/>
                <a:cs typeface="Cambria"/>
              </a:rPr>
              <a:t> </a:t>
            </a:r>
            <a:r>
              <a:rPr sz="2000" spc="-5" dirty="0">
                <a:solidFill>
                  <a:srgbClr val="202020"/>
                </a:solidFill>
                <a:latin typeface="Cambria"/>
                <a:cs typeface="Cambria"/>
              </a:rPr>
              <a:t>oral</a:t>
            </a:r>
            <a:r>
              <a:rPr sz="2000" spc="10" dirty="0">
                <a:solidFill>
                  <a:srgbClr val="202020"/>
                </a:solidFill>
                <a:latin typeface="Cambria"/>
                <a:cs typeface="Cambria"/>
              </a:rPr>
              <a:t> </a:t>
            </a:r>
            <a:r>
              <a:rPr sz="2000" spc="-5" dirty="0">
                <a:solidFill>
                  <a:srgbClr val="202020"/>
                </a:solidFill>
                <a:latin typeface="Cambria"/>
                <a:cs typeface="Cambria"/>
              </a:rPr>
              <a:t>nonsteroidal</a:t>
            </a:r>
            <a:r>
              <a:rPr sz="2000" spc="5" dirty="0">
                <a:solidFill>
                  <a:srgbClr val="202020"/>
                </a:solidFill>
                <a:latin typeface="Cambria"/>
                <a:cs typeface="Cambria"/>
              </a:rPr>
              <a:t> </a:t>
            </a:r>
            <a:r>
              <a:rPr sz="2000" spc="-5" dirty="0">
                <a:solidFill>
                  <a:srgbClr val="202020"/>
                </a:solidFill>
                <a:latin typeface="Cambria"/>
                <a:cs typeface="Cambria"/>
              </a:rPr>
              <a:t>anti-inflammatory</a:t>
            </a:r>
            <a:r>
              <a:rPr sz="2000" spc="10" dirty="0">
                <a:solidFill>
                  <a:srgbClr val="202020"/>
                </a:solidFill>
                <a:latin typeface="Cambria"/>
                <a:cs typeface="Cambria"/>
              </a:rPr>
              <a:t> </a:t>
            </a:r>
            <a:r>
              <a:rPr sz="2000" spc="-5" dirty="0">
                <a:solidFill>
                  <a:srgbClr val="202020"/>
                </a:solidFill>
                <a:latin typeface="Cambria"/>
                <a:cs typeface="Cambria"/>
              </a:rPr>
              <a:t>drugs.</a:t>
            </a:r>
            <a:endParaRPr sz="2000" dirty="0">
              <a:latin typeface="Cambria"/>
              <a:cs typeface="Cambria"/>
            </a:endParaRPr>
          </a:p>
          <a:p>
            <a:pPr marL="170180" indent="-158115">
              <a:lnSpc>
                <a:spcPct val="100000"/>
              </a:lnSpc>
              <a:spcBef>
                <a:spcPts val="900"/>
              </a:spcBef>
              <a:buAutoNum type="arabicPeriod" startAt="3"/>
              <a:tabLst>
                <a:tab pos="170815" algn="l"/>
              </a:tabLst>
            </a:pPr>
            <a:r>
              <a:rPr sz="2000" b="1" spc="-5" dirty="0">
                <a:solidFill>
                  <a:srgbClr val="202020"/>
                </a:solidFill>
                <a:latin typeface="Cambria"/>
                <a:cs typeface="Cambria"/>
              </a:rPr>
              <a:t>Bladder</a:t>
            </a:r>
            <a:r>
              <a:rPr sz="2000" b="1" spc="-30" dirty="0">
                <a:solidFill>
                  <a:srgbClr val="202020"/>
                </a:solidFill>
                <a:latin typeface="Cambria"/>
                <a:cs typeface="Cambria"/>
              </a:rPr>
              <a:t> </a:t>
            </a:r>
            <a:r>
              <a:rPr sz="2000" b="1" spc="-5" dirty="0">
                <a:solidFill>
                  <a:srgbClr val="202020"/>
                </a:solidFill>
                <a:latin typeface="Cambria"/>
                <a:cs typeface="Cambria"/>
              </a:rPr>
              <a:t>catheter:</a:t>
            </a:r>
            <a:endParaRPr sz="2000" dirty="0">
              <a:latin typeface="Cambria"/>
              <a:cs typeface="Cambria"/>
            </a:endParaRPr>
          </a:p>
          <a:p>
            <a:pPr marL="12700" marR="726440" indent="42545">
              <a:lnSpc>
                <a:spcPct val="104700"/>
              </a:lnSpc>
              <a:spcBef>
                <a:spcPts val="825"/>
              </a:spcBef>
            </a:pPr>
            <a:r>
              <a:rPr sz="2000" spc="-5" dirty="0">
                <a:solidFill>
                  <a:srgbClr val="202020"/>
                </a:solidFill>
                <a:latin typeface="Cambria"/>
                <a:cs typeface="Cambria"/>
              </a:rPr>
              <a:t>Removing</a:t>
            </a:r>
            <a:r>
              <a:rPr sz="2000" dirty="0">
                <a:solidFill>
                  <a:srgbClr val="202020"/>
                </a:solidFill>
                <a:latin typeface="Cambria"/>
                <a:cs typeface="Cambria"/>
              </a:rPr>
              <a:t> </a:t>
            </a:r>
            <a:r>
              <a:rPr sz="2000" spc="-5" dirty="0">
                <a:solidFill>
                  <a:srgbClr val="202020"/>
                </a:solidFill>
                <a:latin typeface="Cambria"/>
                <a:cs typeface="Cambria"/>
              </a:rPr>
              <a:t>the</a:t>
            </a:r>
            <a:r>
              <a:rPr sz="2000" dirty="0">
                <a:solidFill>
                  <a:srgbClr val="202020"/>
                </a:solidFill>
                <a:latin typeface="Cambria"/>
                <a:cs typeface="Cambria"/>
              </a:rPr>
              <a:t> </a:t>
            </a:r>
            <a:r>
              <a:rPr sz="2000" spc="-5" dirty="0">
                <a:solidFill>
                  <a:srgbClr val="202020"/>
                </a:solidFill>
                <a:latin typeface="Cambria"/>
                <a:cs typeface="Cambria"/>
              </a:rPr>
              <a:t>catheter</a:t>
            </a:r>
            <a:r>
              <a:rPr sz="2000" spc="10" dirty="0">
                <a:solidFill>
                  <a:srgbClr val="202020"/>
                </a:solidFill>
                <a:latin typeface="Cambria"/>
                <a:cs typeface="Cambria"/>
              </a:rPr>
              <a:t> </a:t>
            </a:r>
            <a:r>
              <a:rPr sz="2000" spc="-5" dirty="0">
                <a:solidFill>
                  <a:srgbClr val="202020"/>
                </a:solidFill>
                <a:latin typeface="Cambria"/>
                <a:cs typeface="Cambria"/>
              </a:rPr>
              <a:t>as</a:t>
            </a:r>
            <a:r>
              <a:rPr sz="2000" dirty="0">
                <a:solidFill>
                  <a:srgbClr val="202020"/>
                </a:solidFill>
                <a:latin typeface="Cambria"/>
                <a:cs typeface="Cambria"/>
              </a:rPr>
              <a:t> </a:t>
            </a:r>
            <a:r>
              <a:rPr sz="2000" spc="-5" dirty="0">
                <a:solidFill>
                  <a:srgbClr val="202020"/>
                </a:solidFill>
                <a:latin typeface="Cambria"/>
                <a:cs typeface="Cambria"/>
              </a:rPr>
              <a:t>soon</a:t>
            </a:r>
            <a:r>
              <a:rPr sz="2000" spc="10" dirty="0">
                <a:solidFill>
                  <a:srgbClr val="202020"/>
                </a:solidFill>
                <a:latin typeface="Cambria"/>
                <a:cs typeface="Cambria"/>
              </a:rPr>
              <a:t> </a:t>
            </a:r>
            <a:r>
              <a:rPr sz="2000" spc="-5" dirty="0">
                <a:solidFill>
                  <a:srgbClr val="202020"/>
                </a:solidFill>
                <a:latin typeface="Cambria"/>
                <a:cs typeface="Cambria"/>
              </a:rPr>
              <a:t>as</a:t>
            </a:r>
            <a:r>
              <a:rPr sz="2000" dirty="0">
                <a:solidFill>
                  <a:srgbClr val="202020"/>
                </a:solidFill>
                <a:latin typeface="Cambria"/>
                <a:cs typeface="Cambria"/>
              </a:rPr>
              <a:t> </a:t>
            </a:r>
            <a:r>
              <a:rPr sz="2000" spc="-5" dirty="0">
                <a:solidFill>
                  <a:srgbClr val="202020"/>
                </a:solidFill>
                <a:latin typeface="Cambria"/>
                <a:cs typeface="Cambria"/>
              </a:rPr>
              <a:t>possible</a:t>
            </a:r>
            <a:r>
              <a:rPr sz="2000" spc="10" dirty="0">
                <a:solidFill>
                  <a:srgbClr val="202020"/>
                </a:solidFill>
                <a:latin typeface="Cambria"/>
                <a:cs typeface="Cambria"/>
              </a:rPr>
              <a:t> </a:t>
            </a:r>
            <a:r>
              <a:rPr sz="2000" spc="-5" dirty="0">
                <a:solidFill>
                  <a:srgbClr val="202020"/>
                </a:solidFill>
                <a:latin typeface="Cambria"/>
                <a:cs typeface="Cambria"/>
              </a:rPr>
              <a:t>minimizes</a:t>
            </a:r>
            <a:r>
              <a:rPr sz="2000" dirty="0">
                <a:solidFill>
                  <a:srgbClr val="202020"/>
                </a:solidFill>
                <a:latin typeface="Cambria"/>
                <a:cs typeface="Cambria"/>
              </a:rPr>
              <a:t> </a:t>
            </a:r>
            <a:r>
              <a:rPr sz="2000" spc="-5" dirty="0">
                <a:solidFill>
                  <a:srgbClr val="202020"/>
                </a:solidFill>
                <a:latin typeface="Cambria"/>
                <a:cs typeface="Cambria"/>
              </a:rPr>
              <a:t>the</a:t>
            </a:r>
            <a:r>
              <a:rPr sz="2000" dirty="0">
                <a:solidFill>
                  <a:srgbClr val="202020"/>
                </a:solidFill>
                <a:latin typeface="Cambria"/>
                <a:cs typeface="Cambria"/>
              </a:rPr>
              <a:t> </a:t>
            </a:r>
            <a:r>
              <a:rPr sz="2000" spc="-5" dirty="0">
                <a:solidFill>
                  <a:srgbClr val="202020"/>
                </a:solidFill>
                <a:latin typeface="Cambria"/>
                <a:cs typeface="Cambria"/>
              </a:rPr>
              <a:t>risk</a:t>
            </a:r>
            <a:r>
              <a:rPr sz="2000" spc="10" dirty="0">
                <a:solidFill>
                  <a:srgbClr val="202020"/>
                </a:solidFill>
                <a:latin typeface="Cambria"/>
                <a:cs typeface="Cambria"/>
              </a:rPr>
              <a:t> </a:t>
            </a:r>
            <a:r>
              <a:rPr sz="2000" spc="-5" dirty="0">
                <a:solidFill>
                  <a:srgbClr val="202020"/>
                </a:solidFill>
                <a:latin typeface="Cambria"/>
                <a:cs typeface="Cambria"/>
              </a:rPr>
              <a:t>of </a:t>
            </a:r>
            <a:r>
              <a:rPr sz="2000" spc="-315" dirty="0">
                <a:solidFill>
                  <a:srgbClr val="202020"/>
                </a:solidFill>
                <a:latin typeface="Cambria"/>
                <a:cs typeface="Cambria"/>
              </a:rPr>
              <a:t> </a:t>
            </a:r>
            <a:r>
              <a:rPr sz="2000" spc="-5" dirty="0">
                <a:solidFill>
                  <a:srgbClr val="202020"/>
                </a:solidFill>
                <a:latin typeface="Cambria"/>
                <a:cs typeface="Cambria"/>
              </a:rPr>
              <a:t>infection.</a:t>
            </a:r>
            <a:endParaRPr sz="2000" dirty="0">
              <a:latin typeface="Cambria"/>
              <a:cs typeface="Cambria"/>
            </a:endParaRPr>
          </a:p>
          <a:p>
            <a:pPr marL="211454" indent="-199390">
              <a:lnSpc>
                <a:spcPct val="100000"/>
              </a:lnSpc>
              <a:spcBef>
                <a:spcPts val="890"/>
              </a:spcBef>
              <a:buAutoNum type="arabicPeriod" startAt="4"/>
              <a:tabLst>
                <a:tab pos="212090" algn="l"/>
              </a:tabLst>
            </a:pPr>
            <a:r>
              <a:rPr sz="2000" b="1" spc="-5" dirty="0">
                <a:solidFill>
                  <a:srgbClr val="202020"/>
                </a:solidFill>
                <a:latin typeface="Cambria"/>
                <a:cs typeface="Cambria"/>
              </a:rPr>
              <a:t>Diet</a:t>
            </a:r>
            <a:r>
              <a:rPr sz="2000" b="1" spc="-10" dirty="0">
                <a:solidFill>
                  <a:srgbClr val="202020"/>
                </a:solidFill>
                <a:latin typeface="Cambria"/>
                <a:cs typeface="Cambria"/>
              </a:rPr>
              <a:t> </a:t>
            </a:r>
            <a:r>
              <a:rPr sz="2000" b="1" spc="-5" dirty="0">
                <a:solidFill>
                  <a:srgbClr val="202020"/>
                </a:solidFill>
                <a:latin typeface="Cambria"/>
                <a:cs typeface="Cambria"/>
              </a:rPr>
              <a:t>and</a:t>
            </a:r>
            <a:r>
              <a:rPr sz="2000" b="1" spc="-15" dirty="0">
                <a:solidFill>
                  <a:srgbClr val="202020"/>
                </a:solidFill>
                <a:latin typeface="Cambria"/>
                <a:cs typeface="Cambria"/>
              </a:rPr>
              <a:t> </a:t>
            </a:r>
            <a:r>
              <a:rPr sz="2000" b="1" spc="-10" dirty="0">
                <a:solidFill>
                  <a:srgbClr val="202020"/>
                </a:solidFill>
                <a:latin typeface="Cambria"/>
                <a:cs typeface="Cambria"/>
              </a:rPr>
              <a:t>activity:</a:t>
            </a:r>
            <a:endParaRPr sz="2000" dirty="0">
              <a:latin typeface="Cambria"/>
              <a:cs typeface="Cambria"/>
            </a:endParaRPr>
          </a:p>
          <a:p>
            <a:pPr marL="12700" marR="133985" indent="42545">
              <a:lnSpc>
                <a:spcPct val="104700"/>
              </a:lnSpc>
              <a:spcBef>
                <a:spcPts val="830"/>
              </a:spcBef>
            </a:pPr>
            <a:r>
              <a:rPr sz="2000" spc="-5" dirty="0">
                <a:solidFill>
                  <a:srgbClr val="202020"/>
                </a:solidFill>
                <a:latin typeface="Cambria"/>
                <a:cs typeface="Cambria"/>
              </a:rPr>
              <a:t>Early ambulation</a:t>
            </a:r>
            <a:r>
              <a:rPr sz="2000" dirty="0">
                <a:solidFill>
                  <a:srgbClr val="202020"/>
                </a:solidFill>
                <a:latin typeface="Cambria"/>
                <a:cs typeface="Cambria"/>
              </a:rPr>
              <a:t> </a:t>
            </a:r>
            <a:r>
              <a:rPr sz="2000" spc="-5" dirty="0">
                <a:solidFill>
                  <a:srgbClr val="202020"/>
                </a:solidFill>
                <a:latin typeface="Cambria"/>
                <a:cs typeface="Cambria"/>
              </a:rPr>
              <a:t>(when</a:t>
            </a:r>
            <a:r>
              <a:rPr sz="2000" spc="5" dirty="0">
                <a:solidFill>
                  <a:srgbClr val="202020"/>
                </a:solidFill>
                <a:latin typeface="Cambria"/>
                <a:cs typeface="Cambria"/>
              </a:rPr>
              <a:t> </a:t>
            </a:r>
            <a:r>
              <a:rPr sz="2000" spc="-5" dirty="0">
                <a:solidFill>
                  <a:srgbClr val="202020"/>
                </a:solidFill>
                <a:latin typeface="Cambria"/>
                <a:cs typeface="Cambria"/>
              </a:rPr>
              <a:t>the</a:t>
            </a:r>
            <a:r>
              <a:rPr sz="2000" spc="-10" dirty="0">
                <a:solidFill>
                  <a:srgbClr val="202020"/>
                </a:solidFill>
                <a:latin typeface="Cambria"/>
                <a:cs typeface="Cambria"/>
              </a:rPr>
              <a:t> </a:t>
            </a:r>
            <a:r>
              <a:rPr sz="2000" spc="-5" dirty="0">
                <a:solidFill>
                  <a:srgbClr val="202020"/>
                </a:solidFill>
                <a:latin typeface="Cambria"/>
                <a:cs typeface="Cambria"/>
              </a:rPr>
              <a:t>effects</a:t>
            </a:r>
            <a:r>
              <a:rPr sz="2000" dirty="0">
                <a:solidFill>
                  <a:srgbClr val="202020"/>
                </a:solidFill>
                <a:latin typeface="Cambria"/>
                <a:cs typeface="Cambria"/>
              </a:rPr>
              <a:t> </a:t>
            </a:r>
            <a:r>
              <a:rPr sz="2000" spc="-5" dirty="0">
                <a:solidFill>
                  <a:srgbClr val="202020"/>
                </a:solidFill>
                <a:latin typeface="Cambria"/>
                <a:cs typeface="Cambria"/>
              </a:rPr>
              <a:t>of</a:t>
            </a:r>
            <a:r>
              <a:rPr sz="2000" spc="-10" dirty="0">
                <a:solidFill>
                  <a:srgbClr val="202020"/>
                </a:solidFill>
                <a:latin typeface="Cambria"/>
                <a:cs typeface="Cambria"/>
              </a:rPr>
              <a:t> </a:t>
            </a:r>
            <a:r>
              <a:rPr sz="2000" spc="-5" dirty="0">
                <a:solidFill>
                  <a:srgbClr val="202020"/>
                </a:solidFill>
                <a:latin typeface="Cambria"/>
                <a:cs typeface="Cambria"/>
              </a:rPr>
              <a:t>anesthesia</a:t>
            </a:r>
            <a:r>
              <a:rPr sz="2000" spc="-10" dirty="0">
                <a:solidFill>
                  <a:srgbClr val="202020"/>
                </a:solidFill>
                <a:latin typeface="Cambria"/>
                <a:cs typeface="Cambria"/>
              </a:rPr>
              <a:t> </a:t>
            </a:r>
            <a:r>
              <a:rPr sz="2000" dirty="0">
                <a:solidFill>
                  <a:srgbClr val="202020"/>
                </a:solidFill>
                <a:latin typeface="Cambria"/>
                <a:cs typeface="Cambria"/>
              </a:rPr>
              <a:t>have</a:t>
            </a:r>
            <a:r>
              <a:rPr sz="2000" spc="-5" dirty="0">
                <a:solidFill>
                  <a:srgbClr val="202020"/>
                </a:solidFill>
                <a:latin typeface="Cambria"/>
                <a:cs typeface="Cambria"/>
              </a:rPr>
              <a:t> </a:t>
            </a:r>
            <a:r>
              <a:rPr sz="2000" spc="-10" dirty="0">
                <a:solidFill>
                  <a:srgbClr val="202020"/>
                </a:solidFill>
                <a:latin typeface="Cambria"/>
                <a:cs typeface="Cambria"/>
              </a:rPr>
              <a:t>abated)</a:t>
            </a:r>
            <a:r>
              <a:rPr sz="2000" spc="5" dirty="0">
                <a:solidFill>
                  <a:srgbClr val="202020"/>
                </a:solidFill>
                <a:latin typeface="Cambria"/>
                <a:cs typeface="Cambria"/>
              </a:rPr>
              <a:t> </a:t>
            </a:r>
            <a:r>
              <a:rPr sz="2000" spc="-5" dirty="0">
                <a:solidFill>
                  <a:srgbClr val="202020"/>
                </a:solidFill>
                <a:latin typeface="Cambria"/>
                <a:cs typeface="Cambria"/>
              </a:rPr>
              <a:t>and </a:t>
            </a:r>
            <a:r>
              <a:rPr sz="2000" dirty="0">
                <a:solidFill>
                  <a:srgbClr val="202020"/>
                </a:solidFill>
                <a:latin typeface="Cambria"/>
                <a:cs typeface="Cambria"/>
              </a:rPr>
              <a:t>oral </a:t>
            </a:r>
            <a:r>
              <a:rPr sz="2000" spc="-315" dirty="0">
                <a:solidFill>
                  <a:srgbClr val="202020"/>
                </a:solidFill>
                <a:latin typeface="Cambria"/>
                <a:cs typeface="Cambria"/>
              </a:rPr>
              <a:t> </a:t>
            </a:r>
            <a:r>
              <a:rPr sz="2000" spc="-5" dirty="0">
                <a:solidFill>
                  <a:srgbClr val="202020"/>
                </a:solidFill>
                <a:latin typeface="Cambria"/>
                <a:cs typeface="Cambria"/>
              </a:rPr>
              <a:t>intake</a:t>
            </a:r>
            <a:r>
              <a:rPr sz="2000" dirty="0">
                <a:solidFill>
                  <a:srgbClr val="202020"/>
                </a:solidFill>
                <a:latin typeface="Cambria"/>
                <a:cs typeface="Cambria"/>
              </a:rPr>
              <a:t> </a:t>
            </a:r>
            <a:r>
              <a:rPr sz="2000" spc="-5" dirty="0">
                <a:solidFill>
                  <a:srgbClr val="202020"/>
                </a:solidFill>
                <a:latin typeface="Cambria"/>
                <a:cs typeface="Cambria"/>
              </a:rPr>
              <a:t>(within</a:t>
            </a:r>
            <a:r>
              <a:rPr sz="2000" spc="-10" dirty="0">
                <a:solidFill>
                  <a:srgbClr val="202020"/>
                </a:solidFill>
                <a:latin typeface="Cambria"/>
                <a:cs typeface="Cambria"/>
              </a:rPr>
              <a:t> </a:t>
            </a:r>
            <a:r>
              <a:rPr sz="2000" dirty="0">
                <a:solidFill>
                  <a:srgbClr val="202020"/>
                </a:solidFill>
                <a:latin typeface="Cambria"/>
                <a:cs typeface="Cambria"/>
              </a:rPr>
              <a:t>six</a:t>
            </a:r>
            <a:r>
              <a:rPr sz="2000" spc="-15" dirty="0">
                <a:solidFill>
                  <a:srgbClr val="202020"/>
                </a:solidFill>
                <a:latin typeface="Cambria"/>
                <a:cs typeface="Cambria"/>
              </a:rPr>
              <a:t> </a:t>
            </a:r>
            <a:r>
              <a:rPr sz="2000" spc="-5" dirty="0">
                <a:solidFill>
                  <a:srgbClr val="202020"/>
                </a:solidFill>
                <a:latin typeface="Cambria"/>
                <a:cs typeface="Cambria"/>
              </a:rPr>
              <a:t>hours</a:t>
            </a:r>
            <a:r>
              <a:rPr sz="2000" spc="5" dirty="0">
                <a:solidFill>
                  <a:srgbClr val="202020"/>
                </a:solidFill>
                <a:latin typeface="Cambria"/>
                <a:cs typeface="Cambria"/>
              </a:rPr>
              <a:t> </a:t>
            </a:r>
            <a:r>
              <a:rPr sz="2000" spc="-5" dirty="0">
                <a:solidFill>
                  <a:srgbClr val="202020"/>
                </a:solidFill>
                <a:latin typeface="Cambria"/>
                <a:cs typeface="Cambria"/>
              </a:rPr>
              <a:t>of</a:t>
            </a:r>
            <a:r>
              <a:rPr sz="2000" spc="5" dirty="0">
                <a:solidFill>
                  <a:srgbClr val="202020"/>
                </a:solidFill>
                <a:latin typeface="Cambria"/>
                <a:cs typeface="Cambria"/>
              </a:rPr>
              <a:t> </a:t>
            </a:r>
            <a:r>
              <a:rPr sz="2000" spc="-5" dirty="0">
                <a:solidFill>
                  <a:srgbClr val="202020"/>
                </a:solidFill>
                <a:latin typeface="Cambria"/>
                <a:cs typeface="Cambria"/>
              </a:rPr>
              <a:t>delivery)</a:t>
            </a:r>
            <a:r>
              <a:rPr sz="2000" dirty="0">
                <a:solidFill>
                  <a:srgbClr val="202020"/>
                </a:solidFill>
                <a:latin typeface="Cambria"/>
                <a:cs typeface="Cambria"/>
              </a:rPr>
              <a:t> </a:t>
            </a:r>
            <a:r>
              <a:rPr sz="2000" spc="-5" dirty="0">
                <a:solidFill>
                  <a:srgbClr val="202020"/>
                </a:solidFill>
                <a:latin typeface="Cambria"/>
                <a:cs typeface="Cambria"/>
              </a:rPr>
              <a:t>are</a:t>
            </a:r>
            <a:r>
              <a:rPr sz="2000" dirty="0">
                <a:solidFill>
                  <a:srgbClr val="202020"/>
                </a:solidFill>
                <a:latin typeface="Cambria"/>
                <a:cs typeface="Cambria"/>
              </a:rPr>
              <a:t> encouraged</a:t>
            </a:r>
            <a:endParaRPr sz="2000" dirty="0">
              <a:latin typeface="Cambria"/>
              <a:cs typeface="Cambria"/>
            </a:endParaRPr>
          </a:p>
          <a:p>
            <a:pPr marL="211454" indent="-199390">
              <a:lnSpc>
                <a:spcPct val="100000"/>
              </a:lnSpc>
              <a:spcBef>
                <a:spcPts val="900"/>
              </a:spcBef>
              <a:buAutoNum type="arabicPeriod" startAt="5"/>
              <a:tabLst>
                <a:tab pos="212090" algn="l"/>
              </a:tabLst>
            </a:pPr>
            <a:r>
              <a:rPr sz="2000" b="1" spc="-5" dirty="0">
                <a:solidFill>
                  <a:srgbClr val="202020"/>
                </a:solidFill>
                <a:latin typeface="Cambria"/>
                <a:cs typeface="Cambria"/>
              </a:rPr>
              <a:t>Breastfeeding:</a:t>
            </a:r>
            <a:endParaRPr sz="2000" dirty="0">
              <a:latin typeface="Cambria"/>
              <a:cs typeface="Cambria"/>
            </a:endParaRPr>
          </a:p>
          <a:p>
            <a:pPr marL="12700">
              <a:lnSpc>
                <a:spcPct val="100000"/>
              </a:lnSpc>
              <a:spcBef>
                <a:spcPts val="900"/>
              </a:spcBef>
            </a:pPr>
            <a:r>
              <a:rPr sz="2000" dirty="0">
                <a:solidFill>
                  <a:srgbClr val="202020"/>
                </a:solidFill>
                <a:latin typeface="Cambria"/>
                <a:cs typeface="Cambria"/>
              </a:rPr>
              <a:t>can </a:t>
            </a:r>
            <a:r>
              <a:rPr sz="2000" spc="-5" dirty="0">
                <a:solidFill>
                  <a:srgbClr val="202020"/>
                </a:solidFill>
                <a:latin typeface="Cambria"/>
                <a:cs typeface="Cambria"/>
              </a:rPr>
              <a:t>be </a:t>
            </a:r>
            <a:r>
              <a:rPr sz="2000" dirty="0">
                <a:solidFill>
                  <a:srgbClr val="202020"/>
                </a:solidFill>
                <a:latin typeface="Cambria"/>
                <a:cs typeface="Cambria"/>
              </a:rPr>
              <a:t>initiated</a:t>
            </a:r>
            <a:r>
              <a:rPr sz="2000" spc="-10" dirty="0">
                <a:solidFill>
                  <a:srgbClr val="202020"/>
                </a:solidFill>
                <a:latin typeface="Cambria"/>
                <a:cs typeface="Cambria"/>
              </a:rPr>
              <a:t> </a:t>
            </a:r>
            <a:r>
              <a:rPr sz="2000" spc="-5" dirty="0">
                <a:solidFill>
                  <a:srgbClr val="202020"/>
                </a:solidFill>
                <a:latin typeface="Cambria"/>
                <a:cs typeface="Cambria"/>
              </a:rPr>
              <a:t>in</a:t>
            </a:r>
            <a:r>
              <a:rPr sz="2000" dirty="0">
                <a:solidFill>
                  <a:srgbClr val="202020"/>
                </a:solidFill>
                <a:latin typeface="Cambria"/>
                <a:cs typeface="Cambria"/>
              </a:rPr>
              <a:t> </a:t>
            </a:r>
            <a:r>
              <a:rPr sz="2000" spc="-10" dirty="0">
                <a:solidFill>
                  <a:srgbClr val="202020"/>
                </a:solidFill>
                <a:latin typeface="Cambria"/>
                <a:cs typeface="Cambria"/>
              </a:rPr>
              <a:t>the</a:t>
            </a:r>
            <a:r>
              <a:rPr sz="2000" spc="-5" dirty="0">
                <a:solidFill>
                  <a:srgbClr val="202020"/>
                </a:solidFill>
                <a:latin typeface="Cambria"/>
                <a:cs typeface="Cambria"/>
              </a:rPr>
              <a:t> delivery room.</a:t>
            </a:r>
            <a:endParaRPr sz="2000" dirty="0">
              <a:latin typeface="Cambria"/>
              <a:cs typeface="Cambria"/>
            </a:endParaRPr>
          </a:p>
          <a:p>
            <a:pPr marL="211454" indent="-199390">
              <a:lnSpc>
                <a:spcPct val="100000"/>
              </a:lnSpc>
              <a:spcBef>
                <a:spcPts val="915"/>
              </a:spcBef>
              <a:buAutoNum type="arabicPeriod" startAt="6"/>
              <a:tabLst>
                <a:tab pos="212090" algn="l"/>
              </a:tabLst>
            </a:pPr>
            <a:r>
              <a:rPr sz="2000" b="1" spc="-5" dirty="0">
                <a:solidFill>
                  <a:srgbClr val="202020"/>
                </a:solidFill>
                <a:latin typeface="Cambria"/>
                <a:cs typeface="Cambria"/>
              </a:rPr>
              <a:t>Wound</a:t>
            </a:r>
            <a:r>
              <a:rPr sz="2000" b="1" spc="-35" dirty="0">
                <a:solidFill>
                  <a:srgbClr val="202020"/>
                </a:solidFill>
                <a:latin typeface="Cambria"/>
                <a:cs typeface="Cambria"/>
              </a:rPr>
              <a:t> </a:t>
            </a:r>
            <a:r>
              <a:rPr sz="2000" b="1" spc="-5" dirty="0">
                <a:solidFill>
                  <a:srgbClr val="202020"/>
                </a:solidFill>
                <a:latin typeface="Cambria"/>
                <a:cs typeface="Cambria"/>
              </a:rPr>
              <a:t>care</a:t>
            </a:r>
            <a:r>
              <a:rPr sz="2000" spc="-5" dirty="0">
                <a:solidFill>
                  <a:srgbClr val="202020"/>
                </a:solidFill>
                <a:latin typeface="Cambria"/>
                <a:cs typeface="Cambria"/>
              </a:rPr>
              <a:t>:</a:t>
            </a:r>
            <a:endParaRPr sz="2000" dirty="0">
              <a:latin typeface="Cambria"/>
              <a:cs typeface="Cambria"/>
            </a:endParaRPr>
          </a:p>
          <a:p>
            <a:pPr marL="12700" marR="142240">
              <a:lnSpc>
                <a:spcPct val="104700"/>
              </a:lnSpc>
              <a:spcBef>
                <a:spcPts val="10"/>
              </a:spcBef>
            </a:pPr>
            <a:r>
              <a:rPr sz="2000" spc="-5" dirty="0">
                <a:solidFill>
                  <a:srgbClr val="202020"/>
                </a:solidFill>
                <a:latin typeface="Cambria"/>
                <a:cs typeface="Cambria"/>
              </a:rPr>
              <a:t>Dressings </a:t>
            </a:r>
            <a:r>
              <a:rPr sz="2000" dirty="0">
                <a:solidFill>
                  <a:srgbClr val="202020"/>
                </a:solidFill>
                <a:latin typeface="Cambria"/>
                <a:cs typeface="Cambria"/>
              </a:rPr>
              <a:t>can</a:t>
            </a:r>
            <a:r>
              <a:rPr sz="2000" spc="10" dirty="0">
                <a:solidFill>
                  <a:srgbClr val="202020"/>
                </a:solidFill>
                <a:latin typeface="Cambria"/>
                <a:cs typeface="Cambria"/>
              </a:rPr>
              <a:t> </a:t>
            </a:r>
            <a:r>
              <a:rPr sz="2000" spc="-5" dirty="0">
                <a:solidFill>
                  <a:srgbClr val="202020"/>
                </a:solidFill>
                <a:latin typeface="Cambria"/>
                <a:cs typeface="Cambria"/>
              </a:rPr>
              <a:t>be</a:t>
            </a:r>
            <a:r>
              <a:rPr sz="2000" spc="-10" dirty="0">
                <a:solidFill>
                  <a:srgbClr val="202020"/>
                </a:solidFill>
                <a:latin typeface="Cambria"/>
                <a:cs typeface="Cambria"/>
              </a:rPr>
              <a:t> </a:t>
            </a:r>
            <a:r>
              <a:rPr sz="2000" spc="-5" dirty="0">
                <a:solidFill>
                  <a:srgbClr val="202020"/>
                </a:solidFill>
                <a:latin typeface="Cambria"/>
                <a:cs typeface="Cambria"/>
              </a:rPr>
              <a:t>removed,</a:t>
            </a:r>
            <a:r>
              <a:rPr sz="2000" spc="10" dirty="0">
                <a:solidFill>
                  <a:srgbClr val="202020"/>
                </a:solidFill>
                <a:latin typeface="Cambria"/>
                <a:cs typeface="Cambria"/>
              </a:rPr>
              <a:t> </a:t>
            </a:r>
            <a:r>
              <a:rPr sz="2000" spc="-5" dirty="0">
                <a:solidFill>
                  <a:srgbClr val="202020"/>
                </a:solidFill>
                <a:latin typeface="Cambria"/>
                <a:cs typeface="Cambria"/>
              </a:rPr>
              <a:t>and</a:t>
            </a:r>
            <a:r>
              <a:rPr sz="2000" dirty="0">
                <a:solidFill>
                  <a:srgbClr val="202020"/>
                </a:solidFill>
                <a:latin typeface="Cambria"/>
                <a:cs typeface="Cambria"/>
              </a:rPr>
              <a:t> </a:t>
            </a:r>
            <a:r>
              <a:rPr sz="2000" spc="-5" dirty="0">
                <a:solidFill>
                  <a:srgbClr val="202020"/>
                </a:solidFill>
                <a:latin typeface="Cambria"/>
                <a:cs typeface="Cambria"/>
              </a:rPr>
              <a:t>patients</a:t>
            </a:r>
            <a:r>
              <a:rPr sz="2000" spc="5" dirty="0">
                <a:solidFill>
                  <a:srgbClr val="202020"/>
                </a:solidFill>
                <a:latin typeface="Cambria"/>
                <a:cs typeface="Cambria"/>
              </a:rPr>
              <a:t> </a:t>
            </a:r>
            <a:r>
              <a:rPr sz="2000" spc="-5" dirty="0">
                <a:solidFill>
                  <a:srgbClr val="202020"/>
                </a:solidFill>
                <a:latin typeface="Cambria"/>
                <a:cs typeface="Cambria"/>
              </a:rPr>
              <a:t>may</a:t>
            </a:r>
            <a:r>
              <a:rPr sz="2000" spc="5" dirty="0">
                <a:solidFill>
                  <a:srgbClr val="202020"/>
                </a:solidFill>
                <a:latin typeface="Cambria"/>
                <a:cs typeface="Cambria"/>
              </a:rPr>
              <a:t> </a:t>
            </a:r>
            <a:r>
              <a:rPr sz="2000" spc="-5" dirty="0">
                <a:solidFill>
                  <a:srgbClr val="202020"/>
                </a:solidFill>
                <a:latin typeface="Cambria"/>
                <a:cs typeface="Cambria"/>
              </a:rPr>
              <a:t>shower</a:t>
            </a:r>
            <a:r>
              <a:rPr sz="2000" spc="5" dirty="0">
                <a:solidFill>
                  <a:srgbClr val="202020"/>
                </a:solidFill>
                <a:latin typeface="Cambria"/>
                <a:cs typeface="Cambria"/>
              </a:rPr>
              <a:t> </a:t>
            </a:r>
            <a:r>
              <a:rPr sz="2000" spc="-10" dirty="0">
                <a:solidFill>
                  <a:srgbClr val="202020"/>
                </a:solidFill>
                <a:latin typeface="Cambria"/>
                <a:cs typeface="Cambria"/>
              </a:rPr>
              <a:t>within</a:t>
            </a:r>
            <a:r>
              <a:rPr sz="2000" spc="10" dirty="0">
                <a:solidFill>
                  <a:srgbClr val="202020"/>
                </a:solidFill>
                <a:latin typeface="Cambria"/>
                <a:cs typeface="Cambria"/>
              </a:rPr>
              <a:t> </a:t>
            </a:r>
            <a:r>
              <a:rPr sz="2000" dirty="0">
                <a:solidFill>
                  <a:srgbClr val="202020"/>
                </a:solidFill>
                <a:latin typeface="Cambria"/>
                <a:cs typeface="Cambria"/>
              </a:rPr>
              <a:t>48 </a:t>
            </a:r>
            <a:r>
              <a:rPr sz="2000" spc="-5" dirty="0">
                <a:solidFill>
                  <a:srgbClr val="202020"/>
                </a:solidFill>
                <a:latin typeface="Cambria"/>
                <a:cs typeface="Cambria"/>
              </a:rPr>
              <a:t>hours</a:t>
            </a:r>
            <a:r>
              <a:rPr sz="2000" spc="5" dirty="0">
                <a:solidFill>
                  <a:srgbClr val="202020"/>
                </a:solidFill>
                <a:latin typeface="Cambria"/>
                <a:cs typeface="Cambria"/>
              </a:rPr>
              <a:t> </a:t>
            </a:r>
            <a:r>
              <a:rPr sz="2000" spc="-5" dirty="0">
                <a:solidFill>
                  <a:srgbClr val="202020"/>
                </a:solidFill>
                <a:latin typeface="Cambria"/>
                <a:cs typeface="Cambria"/>
              </a:rPr>
              <a:t>of </a:t>
            </a:r>
            <a:r>
              <a:rPr sz="2000" spc="-315" dirty="0">
                <a:solidFill>
                  <a:srgbClr val="202020"/>
                </a:solidFill>
                <a:latin typeface="Cambria"/>
                <a:cs typeface="Cambria"/>
              </a:rPr>
              <a:t> </a:t>
            </a:r>
            <a:r>
              <a:rPr sz="2000" spc="-5" dirty="0">
                <a:solidFill>
                  <a:srgbClr val="202020"/>
                </a:solidFill>
                <a:latin typeface="Cambria"/>
                <a:cs typeface="Cambria"/>
              </a:rPr>
              <a:t>surgery.</a:t>
            </a:r>
            <a:endParaRPr sz="2000" dirty="0">
              <a:latin typeface="Cambria"/>
              <a:cs typeface="Cambr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55654" y="1524000"/>
            <a:ext cx="4589556" cy="352019"/>
          </a:xfrm>
          <a:prstGeom prst="rect">
            <a:avLst/>
          </a:prstGeom>
          <a:solidFill>
            <a:srgbClr val="FF4691"/>
          </a:solidFill>
        </p:spPr>
        <p:txBody>
          <a:bodyPr vert="horz" wrap="square" lIns="0" tIns="43815" rIns="0" bIns="0" rtlCol="0">
            <a:spAutoFit/>
          </a:bodyPr>
          <a:lstStyle/>
          <a:p>
            <a:pPr marL="201295">
              <a:lnSpc>
                <a:spcPct val="100000"/>
              </a:lnSpc>
              <a:spcBef>
                <a:spcPts val="345"/>
              </a:spcBef>
            </a:pPr>
            <a:r>
              <a:rPr sz="2000" b="1" spc="-5" dirty="0">
                <a:latin typeface="Calibri"/>
                <a:cs typeface="Calibri"/>
              </a:rPr>
              <a:t>Long</a:t>
            </a:r>
            <a:r>
              <a:rPr sz="2000" b="1" dirty="0">
                <a:latin typeface="Calibri"/>
                <a:cs typeface="Calibri"/>
              </a:rPr>
              <a:t> </a:t>
            </a:r>
            <a:r>
              <a:rPr sz="2000" b="1" spc="-5" dirty="0">
                <a:latin typeface="Calibri"/>
                <a:cs typeface="Calibri"/>
              </a:rPr>
              <a:t>term</a:t>
            </a:r>
            <a:r>
              <a:rPr sz="2000" b="1" dirty="0">
                <a:latin typeface="Calibri"/>
                <a:cs typeface="Calibri"/>
              </a:rPr>
              <a:t> </a:t>
            </a:r>
            <a:r>
              <a:rPr sz="2000" b="1" spc="-10" dirty="0">
                <a:latin typeface="Calibri"/>
                <a:cs typeface="Calibri"/>
              </a:rPr>
              <a:t>risks</a:t>
            </a:r>
            <a:r>
              <a:rPr sz="2000" b="1" dirty="0">
                <a:latin typeface="Calibri"/>
                <a:cs typeface="Calibri"/>
              </a:rPr>
              <a:t> </a:t>
            </a:r>
            <a:r>
              <a:rPr sz="2000" b="1" spc="-5" dirty="0">
                <a:latin typeface="Calibri"/>
                <a:cs typeface="Calibri"/>
              </a:rPr>
              <a:t>to </a:t>
            </a:r>
            <a:r>
              <a:rPr sz="2000" b="1" spc="-10" dirty="0">
                <a:latin typeface="Calibri"/>
                <a:cs typeface="Calibri"/>
              </a:rPr>
              <a:t>future</a:t>
            </a:r>
            <a:r>
              <a:rPr sz="2000" b="1" spc="5" dirty="0">
                <a:latin typeface="Calibri"/>
                <a:cs typeface="Calibri"/>
              </a:rPr>
              <a:t> </a:t>
            </a:r>
            <a:r>
              <a:rPr sz="2000" b="1" spc="-5" dirty="0">
                <a:latin typeface="Calibri"/>
                <a:cs typeface="Calibri"/>
              </a:rPr>
              <a:t>pregnancies</a:t>
            </a:r>
            <a:endParaRPr sz="2000" dirty="0">
              <a:latin typeface="Calibri"/>
              <a:cs typeface="Calibri"/>
            </a:endParaRPr>
          </a:p>
        </p:txBody>
      </p:sp>
      <p:sp>
        <p:nvSpPr>
          <p:cNvPr id="3" name="object 3"/>
          <p:cNvSpPr txBox="1"/>
          <p:nvPr/>
        </p:nvSpPr>
        <p:spPr>
          <a:xfrm>
            <a:off x="6988091" y="1524000"/>
            <a:ext cx="2706071" cy="352019"/>
          </a:xfrm>
          <a:prstGeom prst="rect">
            <a:avLst/>
          </a:prstGeom>
          <a:solidFill>
            <a:srgbClr val="FF0066"/>
          </a:solidFill>
        </p:spPr>
        <p:txBody>
          <a:bodyPr vert="horz" wrap="square" lIns="0" tIns="43815" rIns="0" bIns="0" rtlCol="0">
            <a:spAutoFit/>
          </a:bodyPr>
          <a:lstStyle/>
          <a:p>
            <a:pPr marL="174625">
              <a:lnSpc>
                <a:spcPct val="100000"/>
              </a:lnSpc>
              <a:spcBef>
                <a:spcPts val="345"/>
              </a:spcBef>
            </a:pPr>
            <a:r>
              <a:rPr sz="2000" b="1" spc="-10" dirty="0">
                <a:latin typeface="Calibri"/>
                <a:cs typeface="Calibri"/>
              </a:rPr>
              <a:t>risks</a:t>
            </a:r>
            <a:r>
              <a:rPr sz="2000" b="1" spc="-20" dirty="0">
                <a:latin typeface="Calibri"/>
                <a:cs typeface="Calibri"/>
              </a:rPr>
              <a:t> </a:t>
            </a:r>
            <a:r>
              <a:rPr sz="2000" b="1" spc="-5" dirty="0">
                <a:latin typeface="Calibri"/>
                <a:cs typeface="Calibri"/>
              </a:rPr>
              <a:t>to</a:t>
            </a:r>
            <a:r>
              <a:rPr sz="2000" b="1" spc="-10" dirty="0">
                <a:latin typeface="Calibri"/>
                <a:cs typeface="Calibri"/>
              </a:rPr>
              <a:t> </a:t>
            </a:r>
            <a:r>
              <a:rPr sz="2000" b="1" spc="-5" dirty="0">
                <a:latin typeface="Calibri"/>
                <a:cs typeface="Calibri"/>
              </a:rPr>
              <a:t>the</a:t>
            </a:r>
            <a:r>
              <a:rPr sz="2000" b="1" spc="-15" dirty="0">
                <a:latin typeface="Calibri"/>
                <a:cs typeface="Calibri"/>
              </a:rPr>
              <a:t> </a:t>
            </a:r>
            <a:r>
              <a:rPr sz="2000" b="1" spc="-5" dirty="0">
                <a:latin typeface="Calibri"/>
                <a:cs typeface="Calibri"/>
              </a:rPr>
              <a:t>newborn</a:t>
            </a:r>
            <a:endParaRPr sz="2000" dirty="0">
              <a:latin typeface="Calibri"/>
              <a:cs typeface="Calibri"/>
            </a:endParaRPr>
          </a:p>
        </p:txBody>
      </p:sp>
      <p:sp>
        <p:nvSpPr>
          <p:cNvPr id="4" name="object 4"/>
          <p:cNvSpPr txBox="1"/>
          <p:nvPr/>
        </p:nvSpPr>
        <p:spPr>
          <a:xfrm>
            <a:off x="356317" y="2362200"/>
            <a:ext cx="9261288" cy="4504759"/>
          </a:xfrm>
          <a:prstGeom prst="rect">
            <a:avLst/>
          </a:prstGeom>
        </p:spPr>
        <p:txBody>
          <a:bodyPr vert="horz" wrap="square" lIns="0" tIns="12065" rIns="0" bIns="0" rtlCol="0">
            <a:spAutoFit/>
          </a:bodyPr>
          <a:lstStyle/>
          <a:p>
            <a:pPr marL="227329" indent="-203200" algn="just">
              <a:lnSpc>
                <a:spcPct val="100000"/>
              </a:lnSpc>
              <a:spcBef>
                <a:spcPts val="95"/>
              </a:spcBef>
              <a:buAutoNum type="arabicPeriod"/>
              <a:tabLst>
                <a:tab pos="227965" algn="l"/>
              </a:tabLst>
            </a:pPr>
            <a:r>
              <a:rPr sz="2400" b="1" spc="-5" dirty="0">
                <a:latin typeface="Calibri"/>
                <a:cs typeface="Calibri"/>
              </a:rPr>
              <a:t>Hemorrhage:</a:t>
            </a:r>
            <a:endParaRPr sz="2400" dirty="0">
              <a:latin typeface="Calibri"/>
              <a:cs typeface="Calibri"/>
            </a:endParaRPr>
          </a:p>
          <a:p>
            <a:pPr marL="481965" marR="510540" lvl="1" indent="-228600" algn="just">
              <a:lnSpc>
                <a:spcPct val="101899"/>
              </a:lnSpc>
              <a:buClr>
                <a:srgbClr val="252525"/>
              </a:buClr>
              <a:buFont typeface="Microsoft Sans Serif"/>
              <a:buChar char="◦"/>
              <a:tabLst>
                <a:tab pos="482600" algn="l"/>
              </a:tabLst>
            </a:pPr>
            <a:r>
              <a:rPr sz="2400" spc="-5" dirty="0">
                <a:latin typeface="Calibri"/>
                <a:cs typeface="Calibri"/>
              </a:rPr>
              <a:t>Blood loss during a cesarean delivery </a:t>
            </a:r>
            <a:r>
              <a:rPr sz="2400" spc="-15" dirty="0">
                <a:latin typeface="Calibri"/>
                <a:cs typeface="Calibri"/>
              </a:rPr>
              <a:t>may </a:t>
            </a:r>
            <a:r>
              <a:rPr sz="2400" spc="-5" dirty="0">
                <a:latin typeface="Calibri"/>
                <a:cs typeface="Calibri"/>
              </a:rPr>
              <a:t>be </a:t>
            </a:r>
            <a:r>
              <a:rPr sz="2400" spc="-10" dirty="0">
                <a:latin typeface="Calibri"/>
                <a:cs typeface="Calibri"/>
              </a:rPr>
              <a:t>greater </a:t>
            </a:r>
            <a:r>
              <a:rPr sz="2400" spc="-5" dirty="0">
                <a:latin typeface="Calibri"/>
                <a:cs typeface="Calibri"/>
              </a:rPr>
              <a:t>than </a:t>
            </a:r>
            <a:r>
              <a:rPr sz="2400" spc="-10" dirty="0">
                <a:latin typeface="Calibri"/>
                <a:cs typeface="Calibri"/>
              </a:rPr>
              <a:t>during </a:t>
            </a:r>
            <a:r>
              <a:rPr sz="2400" spc="-5" dirty="0">
                <a:latin typeface="Calibri"/>
                <a:cs typeface="Calibri"/>
              </a:rPr>
              <a:t>a </a:t>
            </a:r>
            <a:r>
              <a:rPr sz="2400" spc="-10" dirty="0">
                <a:latin typeface="Calibri"/>
                <a:cs typeface="Calibri"/>
              </a:rPr>
              <a:t>vaginal </a:t>
            </a:r>
            <a:r>
              <a:rPr sz="2400" spc="-5" dirty="0">
                <a:latin typeface="Calibri"/>
                <a:cs typeface="Calibri"/>
              </a:rPr>
              <a:t> </a:t>
            </a:r>
            <a:r>
              <a:rPr sz="2400" spc="-20" dirty="0">
                <a:latin typeface="Calibri"/>
                <a:cs typeface="Calibri"/>
              </a:rPr>
              <a:t>delivery, </a:t>
            </a:r>
            <a:r>
              <a:rPr sz="2400" spc="-25" dirty="0">
                <a:latin typeface="Calibri"/>
                <a:cs typeface="Calibri"/>
              </a:rPr>
              <a:t>however, </a:t>
            </a:r>
            <a:r>
              <a:rPr sz="2400" spc="-5" dirty="0">
                <a:latin typeface="Calibri"/>
                <a:cs typeface="Calibri"/>
              </a:rPr>
              <a:t>the </a:t>
            </a:r>
            <a:r>
              <a:rPr sz="2400" spc="-10" dirty="0">
                <a:latin typeface="Calibri"/>
                <a:cs typeface="Calibri"/>
              </a:rPr>
              <a:t>transfusion </a:t>
            </a:r>
            <a:r>
              <a:rPr sz="2400" spc="-20" dirty="0">
                <a:latin typeface="Calibri"/>
                <a:cs typeface="Calibri"/>
              </a:rPr>
              <a:t>rate </a:t>
            </a:r>
            <a:r>
              <a:rPr sz="2400" spc="-10" dirty="0">
                <a:latin typeface="Calibri"/>
                <a:cs typeface="Calibri"/>
              </a:rPr>
              <a:t>remains </a:t>
            </a:r>
            <a:r>
              <a:rPr sz="2400" spc="-5" dirty="0">
                <a:latin typeface="Calibri"/>
                <a:cs typeface="Calibri"/>
              </a:rPr>
              <a:t>low </a:t>
            </a:r>
            <a:r>
              <a:rPr sz="2400" spc="-10" dirty="0">
                <a:latin typeface="Calibri"/>
                <a:cs typeface="Calibri"/>
              </a:rPr>
              <a:t>at </a:t>
            </a:r>
            <a:r>
              <a:rPr sz="2400" dirty="0">
                <a:latin typeface="Calibri"/>
                <a:cs typeface="Calibri"/>
              </a:rPr>
              <a:t>1% </a:t>
            </a:r>
            <a:r>
              <a:rPr sz="2400" spc="-10" dirty="0">
                <a:latin typeface="Calibri"/>
                <a:cs typeface="Calibri"/>
              </a:rPr>
              <a:t>to 2% </a:t>
            </a:r>
            <a:r>
              <a:rPr sz="2400" spc="-5" dirty="0">
                <a:latin typeface="Calibri"/>
                <a:cs typeface="Calibri"/>
              </a:rPr>
              <a:t>of </a:t>
            </a:r>
            <a:r>
              <a:rPr sz="2400" spc="-10" dirty="0">
                <a:latin typeface="Calibri"/>
                <a:cs typeface="Calibri"/>
              </a:rPr>
              <a:t>patients </a:t>
            </a:r>
            <a:r>
              <a:rPr sz="2400" spc="-350" dirty="0">
                <a:latin typeface="Calibri"/>
                <a:cs typeface="Calibri"/>
              </a:rPr>
              <a:t> </a:t>
            </a:r>
            <a:r>
              <a:rPr sz="2400" spc="-10" dirty="0">
                <a:latin typeface="Calibri"/>
                <a:cs typeface="Calibri"/>
              </a:rPr>
              <a:t>undergoing </a:t>
            </a:r>
            <a:r>
              <a:rPr sz="2400" spc="-5" dirty="0">
                <a:latin typeface="Calibri"/>
                <a:cs typeface="Calibri"/>
              </a:rPr>
              <a:t>cesarean</a:t>
            </a:r>
            <a:r>
              <a:rPr sz="2400" dirty="0">
                <a:latin typeface="Calibri"/>
                <a:cs typeface="Calibri"/>
              </a:rPr>
              <a:t> </a:t>
            </a:r>
            <a:r>
              <a:rPr sz="2400" spc="-10" dirty="0">
                <a:latin typeface="Calibri"/>
                <a:cs typeface="Calibri"/>
              </a:rPr>
              <a:t>section.</a:t>
            </a:r>
            <a:endParaRPr sz="2400" dirty="0">
              <a:latin typeface="Calibri"/>
              <a:cs typeface="Calibri"/>
            </a:endParaRPr>
          </a:p>
          <a:p>
            <a:pPr marL="481965" lvl="1" indent="-229235" algn="just">
              <a:lnSpc>
                <a:spcPct val="100000"/>
              </a:lnSpc>
              <a:spcBef>
                <a:spcPts val="25"/>
              </a:spcBef>
              <a:buClr>
                <a:srgbClr val="252525"/>
              </a:buClr>
              <a:buFont typeface="Microsoft Sans Serif"/>
              <a:buChar char="◦"/>
              <a:tabLst>
                <a:tab pos="482600" algn="l"/>
              </a:tabLst>
            </a:pPr>
            <a:r>
              <a:rPr sz="2400" b="1" spc="-5" dirty="0">
                <a:latin typeface="Calibri"/>
                <a:cs typeface="Calibri"/>
              </a:rPr>
              <a:t>Causes:</a:t>
            </a:r>
            <a:endParaRPr sz="2400" dirty="0">
              <a:latin typeface="Calibri"/>
              <a:cs typeface="Calibri"/>
            </a:endParaRPr>
          </a:p>
          <a:p>
            <a:pPr marL="710565" lvl="2" indent="-229235" algn="just">
              <a:lnSpc>
                <a:spcPct val="100000"/>
              </a:lnSpc>
              <a:spcBef>
                <a:spcPts val="120"/>
              </a:spcBef>
              <a:buFont typeface="Symbol"/>
              <a:buChar char=""/>
              <a:tabLst>
                <a:tab pos="711200" algn="l"/>
              </a:tabLst>
            </a:pPr>
            <a:r>
              <a:rPr sz="2400" spc="-10" dirty="0">
                <a:latin typeface="Calibri"/>
                <a:cs typeface="Calibri"/>
              </a:rPr>
              <a:t>laceration</a:t>
            </a:r>
            <a:r>
              <a:rPr sz="2400" spc="5" dirty="0">
                <a:latin typeface="Calibri"/>
                <a:cs typeface="Calibri"/>
              </a:rPr>
              <a:t> </a:t>
            </a:r>
            <a:r>
              <a:rPr sz="2400" spc="-5" dirty="0">
                <a:latin typeface="Calibri"/>
                <a:cs typeface="Calibri"/>
              </a:rPr>
              <a:t>of</a:t>
            </a:r>
            <a:r>
              <a:rPr sz="2400" spc="5" dirty="0">
                <a:latin typeface="Calibri"/>
                <a:cs typeface="Calibri"/>
              </a:rPr>
              <a:t> </a:t>
            </a:r>
            <a:r>
              <a:rPr sz="2400" spc="-10" dirty="0">
                <a:latin typeface="Calibri"/>
                <a:cs typeface="Calibri"/>
              </a:rPr>
              <a:t>uterine</a:t>
            </a:r>
            <a:r>
              <a:rPr sz="2400" spc="10" dirty="0">
                <a:latin typeface="Calibri"/>
                <a:cs typeface="Calibri"/>
              </a:rPr>
              <a:t> </a:t>
            </a:r>
            <a:r>
              <a:rPr sz="2400" spc="-10" dirty="0">
                <a:latin typeface="Calibri"/>
                <a:cs typeface="Calibri"/>
              </a:rPr>
              <a:t>vessels</a:t>
            </a:r>
            <a:r>
              <a:rPr sz="2400" spc="5" dirty="0">
                <a:latin typeface="Calibri"/>
                <a:cs typeface="Calibri"/>
              </a:rPr>
              <a:t> </a:t>
            </a:r>
            <a:r>
              <a:rPr sz="2400" spc="-5" dirty="0">
                <a:latin typeface="Calibri"/>
                <a:cs typeface="Calibri"/>
              </a:rPr>
              <a:t>that</a:t>
            </a:r>
            <a:r>
              <a:rPr sz="2400" spc="10" dirty="0">
                <a:latin typeface="Calibri"/>
                <a:cs typeface="Calibri"/>
              </a:rPr>
              <a:t> </a:t>
            </a:r>
            <a:r>
              <a:rPr sz="2400" spc="-10" dirty="0">
                <a:latin typeface="Calibri"/>
                <a:cs typeface="Calibri"/>
              </a:rPr>
              <a:t>occurs</a:t>
            </a:r>
            <a:r>
              <a:rPr sz="2400" spc="10" dirty="0">
                <a:latin typeface="Calibri"/>
                <a:cs typeface="Calibri"/>
              </a:rPr>
              <a:t> </a:t>
            </a:r>
            <a:r>
              <a:rPr sz="2400" spc="-5" dirty="0">
                <a:latin typeface="Calibri"/>
                <a:cs typeface="Calibri"/>
              </a:rPr>
              <a:t>with</a:t>
            </a:r>
            <a:r>
              <a:rPr sz="2400" spc="5" dirty="0">
                <a:latin typeface="Calibri"/>
                <a:cs typeface="Calibri"/>
              </a:rPr>
              <a:t> </a:t>
            </a:r>
            <a:r>
              <a:rPr sz="2400" spc="-10" dirty="0">
                <a:latin typeface="Calibri"/>
                <a:cs typeface="Calibri"/>
              </a:rPr>
              <a:t>extension</a:t>
            </a:r>
            <a:r>
              <a:rPr sz="2400" spc="20" dirty="0">
                <a:latin typeface="Calibri"/>
                <a:cs typeface="Calibri"/>
              </a:rPr>
              <a:t> </a:t>
            </a:r>
            <a:r>
              <a:rPr sz="2400" spc="-5" dirty="0">
                <a:latin typeface="Calibri"/>
                <a:cs typeface="Calibri"/>
              </a:rPr>
              <a:t>of</a:t>
            </a:r>
            <a:r>
              <a:rPr sz="2400" spc="10" dirty="0">
                <a:latin typeface="Calibri"/>
                <a:cs typeface="Calibri"/>
              </a:rPr>
              <a:t> </a:t>
            </a:r>
            <a:r>
              <a:rPr sz="2400" spc="-5" dirty="0">
                <a:latin typeface="Calibri"/>
                <a:cs typeface="Calibri"/>
              </a:rPr>
              <a:t>the</a:t>
            </a:r>
            <a:r>
              <a:rPr sz="2400" spc="5" dirty="0">
                <a:latin typeface="Calibri"/>
                <a:cs typeface="Calibri"/>
              </a:rPr>
              <a:t> </a:t>
            </a:r>
            <a:r>
              <a:rPr sz="2400" spc="-5" dirty="0">
                <a:latin typeface="Calibri"/>
                <a:cs typeface="Calibri"/>
              </a:rPr>
              <a:t>uterine</a:t>
            </a:r>
            <a:r>
              <a:rPr sz="2400" spc="5" dirty="0">
                <a:latin typeface="Calibri"/>
                <a:cs typeface="Calibri"/>
              </a:rPr>
              <a:t> </a:t>
            </a:r>
            <a:r>
              <a:rPr sz="2400" spc="-5" dirty="0">
                <a:latin typeface="Calibri"/>
                <a:cs typeface="Calibri"/>
              </a:rPr>
              <a:t>incision.</a:t>
            </a:r>
            <a:endParaRPr sz="2400" dirty="0">
              <a:latin typeface="Calibri"/>
              <a:cs typeface="Calibri"/>
            </a:endParaRPr>
          </a:p>
          <a:p>
            <a:pPr marL="710565" lvl="2" indent="-229235" algn="just">
              <a:lnSpc>
                <a:spcPct val="100000"/>
              </a:lnSpc>
              <a:spcBef>
                <a:spcPts val="120"/>
              </a:spcBef>
              <a:buFont typeface="Symbol"/>
              <a:buChar char=""/>
              <a:tabLst>
                <a:tab pos="711200" algn="l"/>
              </a:tabLst>
            </a:pPr>
            <a:r>
              <a:rPr sz="2400" spc="-5" dirty="0">
                <a:latin typeface="Calibri"/>
                <a:cs typeface="Calibri"/>
              </a:rPr>
              <a:t>Additional</a:t>
            </a:r>
            <a:r>
              <a:rPr sz="2400" spc="5" dirty="0">
                <a:latin typeface="Calibri"/>
                <a:cs typeface="Calibri"/>
              </a:rPr>
              <a:t> </a:t>
            </a:r>
            <a:r>
              <a:rPr sz="2400" spc="-10" dirty="0">
                <a:latin typeface="Calibri"/>
                <a:cs typeface="Calibri"/>
              </a:rPr>
              <a:t>lacerations</a:t>
            </a:r>
            <a:r>
              <a:rPr sz="2400" spc="-5" dirty="0">
                <a:latin typeface="Calibri"/>
                <a:cs typeface="Calibri"/>
              </a:rPr>
              <a:t> </a:t>
            </a:r>
            <a:r>
              <a:rPr sz="2400" spc="-15" dirty="0">
                <a:latin typeface="Calibri"/>
                <a:cs typeface="Calibri"/>
              </a:rPr>
              <a:t>may</a:t>
            </a:r>
            <a:r>
              <a:rPr sz="2400" dirty="0">
                <a:latin typeface="Calibri"/>
                <a:cs typeface="Calibri"/>
              </a:rPr>
              <a:t> </a:t>
            </a:r>
            <a:r>
              <a:rPr sz="2400" spc="-10" dirty="0">
                <a:latin typeface="Calibri"/>
                <a:cs typeface="Calibri"/>
              </a:rPr>
              <a:t>extend</a:t>
            </a:r>
            <a:r>
              <a:rPr sz="2400" dirty="0">
                <a:latin typeface="Calibri"/>
                <a:cs typeface="Calibri"/>
              </a:rPr>
              <a:t> </a:t>
            </a:r>
            <a:r>
              <a:rPr sz="2400" spc="-10" dirty="0">
                <a:latin typeface="Calibri"/>
                <a:cs typeface="Calibri"/>
              </a:rPr>
              <a:t>into</a:t>
            </a:r>
            <a:r>
              <a:rPr sz="2400" spc="-5" dirty="0">
                <a:latin typeface="Calibri"/>
                <a:cs typeface="Calibri"/>
              </a:rPr>
              <a:t> the</a:t>
            </a:r>
            <a:r>
              <a:rPr sz="2400" dirty="0">
                <a:latin typeface="Calibri"/>
                <a:cs typeface="Calibri"/>
              </a:rPr>
              <a:t> </a:t>
            </a:r>
            <a:r>
              <a:rPr sz="2400" spc="-10" dirty="0">
                <a:latin typeface="Calibri"/>
                <a:cs typeface="Calibri"/>
              </a:rPr>
              <a:t>vagina</a:t>
            </a:r>
            <a:endParaRPr sz="2400" dirty="0">
              <a:latin typeface="Calibri"/>
              <a:cs typeface="Calibri"/>
            </a:endParaRPr>
          </a:p>
          <a:p>
            <a:pPr lvl="2">
              <a:lnSpc>
                <a:spcPct val="100000"/>
              </a:lnSpc>
              <a:spcBef>
                <a:spcPts val="50"/>
              </a:spcBef>
              <a:buChar char=""/>
            </a:pPr>
            <a:endParaRPr sz="2400" dirty="0">
              <a:latin typeface="Calibri"/>
              <a:cs typeface="Calibri"/>
            </a:endParaRPr>
          </a:p>
          <a:p>
            <a:pPr marL="304800">
              <a:lnSpc>
                <a:spcPct val="100000"/>
              </a:lnSpc>
            </a:pPr>
            <a:r>
              <a:rPr sz="2400" b="1" spc="-10" dirty="0">
                <a:solidFill>
                  <a:srgbClr val="FF0066"/>
                </a:solidFill>
                <a:latin typeface="Calibri"/>
                <a:cs typeface="Calibri"/>
              </a:rPr>
              <a:t>The</a:t>
            </a:r>
            <a:r>
              <a:rPr sz="2400" b="1" dirty="0">
                <a:solidFill>
                  <a:srgbClr val="FF0066"/>
                </a:solidFill>
                <a:latin typeface="Calibri"/>
                <a:cs typeface="Calibri"/>
              </a:rPr>
              <a:t> </a:t>
            </a:r>
            <a:r>
              <a:rPr sz="2400" b="1" spc="-5" dirty="0">
                <a:solidFill>
                  <a:srgbClr val="FF0066"/>
                </a:solidFill>
                <a:latin typeface="Calibri"/>
                <a:cs typeface="Calibri"/>
              </a:rPr>
              <a:t>mean</a:t>
            </a:r>
            <a:r>
              <a:rPr sz="2400" b="1" dirty="0">
                <a:solidFill>
                  <a:srgbClr val="FF0066"/>
                </a:solidFill>
                <a:latin typeface="Calibri"/>
                <a:cs typeface="Calibri"/>
              </a:rPr>
              <a:t> </a:t>
            </a:r>
            <a:r>
              <a:rPr sz="2400" b="1" spc="-10" dirty="0">
                <a:solidFill>
                  <a:srgbClr val="FF0066"/>
                </a:solidFill>
                <a:latin typeface="Calibri"/>
                <a:cs typeface="Calibri"/>
              </a:rPr>
              <a:t>estimated</a:t>
            </a:r>
            <a:r>
              <a:rPr sz="2400" b="1" spc="5" dirty="0">
                <a:solidFill>
                  <a:srgbClr val="FF0066"/>
                </a:solidFill>
                <a:latin typeface="Calibri"/>
                <a:cs typeface="Calibri"/>
              </a:rPr>
              <a:t> </a:t>
            </a:r>
            <a:r>
              <a:rPr sz="2400" b="1" spc="-5" dirty="0">
                <a:solidFill>
                  <a:srgbClr val="FF0066"/>
                </a:solidFill>
                <a:latin typeface="Calibri"/>
                <a:cs typeface="Calibri"/>
              </a:rPr>
              <a:t>blood</a:t>
            </a:r>
            <a:r>
              <a:rPr sz="2400" b="1" dirty="0">
                <a:solidFill>
                  <a:srgbClr val="FF0066"/>
                </a:solidFill>
                <a:latin typeface="Calibri"/>
                <a:cs typeface="Calibri"/>
              </a:rPr>
              <a:t> </a:t>
            </a:r>
            <a:r>
              <a:rPr sz="2400" b="1" spc="-5" dirty="0">
                <a:solidFill>
                  <a:srgbClr val="FF0066"/>
                </a:solidFill>
                <a:latin typeface="Calibri"/>
                <a:cs typeface="Calibri"/>
              </a:rPr>
              <a:t>loss</a:t>
            </a:r>
            <a:r>
              <a:rPr sz="2400" b="1" spc="5" dirty="0">
                <a:solidFill>
                  <a:srgbClr val="FF0066"/>
                </a:solidFill>
                <a:latin typeface="Calibri"/>
                <a:cs typeface="Calibri"/>
              </a:rPr>
              <a:t> </a:t>
            </a:r>
            <a:r>
              <a:rPr sz="2400" b="1" spc="-10" dirty="0">
                <a:solidFill>
                  <a:srgbClr val="FF0066"/>
                </a:solidFill>
                <a:latin typeface="Calibri"/>
                <a:cs typeface="Calibri"/>
              </a:rPr>
              <a:t>at</a:t>
            </a:r>
            <a:r>
              <a:rPr sz="2400" b="1" spc="10" dirty="0">
                <a:solidFill>
                  <a:srgbClr val="FF0066"/>
                </a:solidFill>
                <a:latin typeface="Calibri"/>
                <a:cs typeface="Calibri"/>
              </a:rPr>
              <a:t> </a:t>
            </a:r>
            <a:r>
              <a:rPr sz="2400" b="1" spc="-5" dirty="0">
                <a:solidFill>
                  <a:srgbClr val="FF0066"/>
                </a:solidFill>
                <a:latin typeface="Calibri"/>
                <a:cs typeface="Calibri"/>
              </a:rPr>
              <a:t>cesarean</a:t>
            </a:r>
            <a:r>
              <a:rPr sz="2400" b="1" dirty="0">
                <a:solidFill>
                  <a:srgbClr val="FF0066"/>
                </a:solidFill>
                <a:latin typeface="Calibri"/>
                <a:cs typeface="Calibri"/>
              </a:rPr>
              <a:t> </a:t>
            </a:r>
            <a:r>
              <a:rPr sz="2400" b="1" spc="-10" dirty="0">
                <a:solidFill>
                  <a:srgbClr val="FF0066"/>
                </a:solidFill>
                <a:latin typeface="Calibri"/>
                <a:cs typeface="Calibri"/>
              </a:rPr>
              <a:t>delivery</a:t>
            </a:r>
            <a:r>
              <a:rPr sz="2400" b="1" spc="10" dirty="0">
                <a:solidFill>
                  <a:srgbClr val="FF0066"/>
                </a:solidFill>
                <a:latin typeface="Calibri"/>
                <a:cs typeface="Calibri"/>
              </a:rPr>
              <a:t> </a:t>
            </a:r>
            <a:r>
              <a:rPr sz="2400" b="1" spc="-5" dirty="0">
                <a:solidFill>
                  <a:srgbClr val="FF0066"/>
                </a:solidFill>
                <a:latin typeface="Calibri"/>
                <a:cs typeface="Calibri"/>
              </a:rPr>
              <a:t>is</a:t>
            </a:r>
            <a:r>
              <a:rPr sz="2400" b="1" spc="20" dirty="0">
                <a:solidFill>
                  <a:srgbClr val="FF0066"/>
                </a:solidFill>
                <a:latin typeface="Calibri"/>
                <a:cs typeface="Calibri"/>
              </a:rPr>
              <a:t> </a:t>
            </a:r>
            <a:r>
              <a:rPr sz="2400" b="1" spc="-15" dirty="0">
                <a:solidFill>
                  <a:srgbClr val="FF0066"/>
                </a:solidFill>
                <a:latin typeface="Calibri"/>
                <a:cs typeface="Calibri"/>
              </a:rPr>
              <a:t>approximately</a:t>
            </a:r>
            <a:r>
              <a:rPr sz="2400" b="1" spc="5" dirty="0">
                <a:solidFill>
                  <a:srgbClr val="FF0066"/>
                </a:solidFill>
                <a:latin typeface="Calibri"/>
                <a:cs typeface="Calibri"/>
              </a:rPr>
              <a:t> </a:t>
            </a:r>
            <a:r>
              <a:rPr sz="2400" b="1" spc="-5" dirty="0">
                <a:solidFill>
                  <a:srgbClr val="FF0066"/>
                </a:solidFill>
                <a:latin typeface="Calibri"/>
                <a:cs typeface="Calibri"/>
              </a:rPr>
              <a:t>1000</a:t>
            </a:r>
            <a:r>
              <a:rPr sz="2400" b="1" spc="10" dirty="0">
                <a:solidFill>
                  <a:srgbClr val="FF0066"/>
                </a:solidFill>
                <a:latin typeface="Calibri"/>
                <a:cs typeface="Calibri"/>
              </a:rPr>
              <a:t> </a:t>
            </a:r>
            <a:r>
              <a:rPr sz="2400" b="1" spc="-10" dirty="0">
                <a:solidFill>
                  <a:srgbClr val="FF0066"/>
                </a:solidFill>
                <a:latin typeface="Calibri"/>
                <a:cs typeface="Calibri"/>
              </a:rPr>
              <a:t>mL.</a:t>
            </a:r>
            <a:endParaRPr sz="2400" dirty="0">
              <a:latin typeface="Calibri"/>
              <a:cs typeface="Calibri"/>
            </a:endParaRPr>
          </a:p>
          <a:p>
            <a:pPr>
              <a:lnSpc>
                <a:spcPct val="100000"/>
              </a:lnSpc>
              <a:spcBef>
                <a:spcPts val="15"/>
              </a:spcBef>
            </a:pPr>
            <a:endParaRPr sz="2400" dirty="0">
              <a:latin typeface="Calibri"/>
              <a:cs typeface="Calibri"/>
            </a:endParaRPr>
          </a:p>
        </p:txBody>
      </p:sp>
      <p:sp>
        <p:nvSpPr>
          <p:cNvPr id="5" name="object 5"/>
          <p:cNvSpPr txBox="1"/>
          <p:nvPr/>
        </p:nvSpPr>
        <p:spPr>
          <a:xfrm>
            <a:off x="396419" y="1530940"/>
            <a:ext cx="1597511" cy="352019"/>
          </a:xfrm>
          <a:prstGeom prst="rect">
            <a:avLst/>
          </a:prstGeom>
          <a:solidFill>
            <a:srgbClr val="FFB8D4"/>
          </a:solidFill>
        </p:spPr>
        <p:txBody>
          <a:bodyPr vert="horz" wrap="square" lIns="0" tIns="43815" rIns="0" bIns="0" rtlCol="0">
            <a:spAutoFit/>
          </a:bodyPr>
          <a:lstStyle/>
          <a:p>
            <a:pPr marL="167640">
              <a:lnSpc>
                <a:spcPct val="100000"/>
              </a:lnSpc>
              <a:spcBef>
                <a:spcPts val="345"/>
              </a:spcBef>
            </a:pPr>
            <a:r>
              <a:rPr sz="2000" b="1" spc="-5" dirty="0">
                <a:latin typeface="Calibri"/>
                <a:cs typeface="Calibri"/>
              </a:rPr>
              <a:t>short</a:t>
            </a:r>
            <a:r>
              <a:rPr sz="2000" b="1" spc="-50" dirty="0">
                <a:latin typeface="Calibri"/>
                <a:cs typeface="Calibri"/>
              </a:rPr>
              <a:t> </a:t>
            </a:r>
            <a:r>
              <a:rPr sz="2000" b="1" spc="-5" dirty="0">
                <a:latin typeface="Calibri"/>
                <a:cs typeface="Calibri"/>
              </a:rPr>
              <a:t>term</a:t>
            </a:r>
            <a:endParaRPr sz="2000" dirty="0">
              <a:latin typeface="Calibri"/>
              <a:cs typeface="Calibri"/>
            </a:endParaRPr>
          </a:p>
        </p:txBody>
      </p:sp>
      <p:sp>
        <p:nvSpPr>
          <p:cNvPr id="6" name="object 6"/>
          <p:cNvSpPr txBox="1"/>
          <p:nvPr/>
        </p:nvSpPr>
        <p:spPr>
          <a:xfrm>
            <a:off x="1167300" y="599023"/>
            <a:ext cx="4928700"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202020"/>
                </a:solidFill>
                <a:latin typeface="Cambria"/>
                <a:cs typeface="Cambria"/>
              </a:rPr>
              <a:t>Complications</a:t>
            </a:r>
            <a:r>
              <a:rPr sz="3200" b="1" spc="-30" dirty="0">
                <a:solidFill>
                  <a:srgbClr val="202020"/>
                </a:solidFill>
                <a:latin typeface="Cambria"/>
                <a:cs typeface="Cambria"/>
              </a:rPr>
              <a:t> </a:t>
            </a:r>
            <a:r>
              <a:rPr sz="3200" b="1" spc="-5" dirty="0">
                <a:solidFill>
                  <a:srgbClr val="202020"/>
                </a:solidFill>
                <a:latin typeface="Cambria"/>
                <a:cs typeface="Cambria"/>
              </a:rPr>
              <a:t>of</a:t>
            </a:r>
            <a:r>
              <a:rPr sz="3200" b="1" spc="-40" dirty="0">
                <a:solidFill>
                  <a:srgbClr val="202020"/>
                </a:solidFill>
                <a:latin typeface="Cambria"/>
                <a:cs typeface="Cambria"/>
              </a:rPr>
              <a:t> </a:t>
            </a:r>
            <a:r>
              <a:rPr sz="3200" b="1" spc="-5" dirty="0">
                <a:solidFill>
                  <a:srgbClr val="202020"/>
                </a:solidFill>
                <a:latin typeface="Cambria"/>
                <a:cs typeface="Cambria"/>
              </a:rPr>
              <a:t>CS:</a:t>
            </a:r>
            <a:endParaRPr sz="3200" dirty="0">
              <a:latin typeface="Cambria"/>
              <a:cs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906000" cy="6166753"/>
          </a:xfrm>
          <a:prstGeom prst="rect">
            <a:avLst/>
          </a:prstGeom>
        </p:spPr>
        <p:txBody>
          <a:bodyPr wrap="square">
            <a:spAutoFit/>
          </a:bodyPr>
          <a:lstStyle/>
          <a:p>
            <a:pPr marL="215265" indent="-203200">
              <a:lnSpc>
                <a:spcPct val="100000"/>
              </a:lnSpc>
              <a:buAutoNum type="arabicPeriod" startAt="2"/>
              <a:tabLst>
                <a:tab pos="215900" algn="l"/>
              </a:tabLst>
            </a:pPr>
            <a:r>
              <a:rPr lang="en-US" sz="2400" b="1" spc="-10" dirty="0">
                <a:cs typeface="Calibri"/>
              </a:rPr>
              <a:t>Infection:</a:t>
            </a:r>
            <a:endParaRPr lang="en-US" sz="2400" dirty="0">
              <a:cs typeface="Calibri"/>
            </a:endParaRPr>
          </a:p>
          <a:p>
            <a:pPr marL="469900" marR="194945" lvl="1" indent="-228600">
              <a:lnSpc>
                <a:spcPct val="101600"/>
              </a:lnSpc>
              <a:spcBef>
                <a:spcPts val="5"/>
              </a:spcBef>
              <a:buClr>
                <a:srgbClr val="252525"/>
              </a:buClr>
              <a:buFont typeface="Microsoft Sans Serif"/>
              <a:buChar char="◦"/>
              <a:tabLst>
                <a:tab pos="469265" algn="l"/>
                <a:tab pos="469900" algn="l"/>
              </a:tabLst>
            </a:pPr>
            <a:r>
              <a:rPr lang="en-US" sz="2400" spc="-10" dirty="0">
                <a:cs typeface="Calibri"/>
              </a:rPr>
              <a:t>Infection</a:t>
            </a:r>
            <a:r>
              <a:rPr lang="en-US" sz="2400" dirty="0">
                <a:cs typeface="Calibri"/>
              </a:rPr>
              <a:t> </a:t>
            </a:r>
            <a:r>
              <a:rPr lang="en-US" sz="2400" spc="-5" dirty="0">
                <a:cs typeface="Calibri"/>
              </a:rPr>
              <a:t>is</a:t>
            </a:r>
            <a:r>
              <a:rPr lang="en-US" sz="2400" dirty="0">
                <a:cs typeface="Calibri"/>
              </a:rPr>
              <a:t> </a:t>
            </a:r>
            <a:r>
              <a:rPr lang="en-US" sz="2400" spc="-10" dirty="0">
                <a:cs typeface="Calibri"/>
              </a:rPr>
              <a:t>one</a:t>
            </a:r>
            <a:r>
              <a:rPr lang="en-US" sz="2400" dirty="0">
                <a:cs typeface="Calibri"/>
              </a:rPr>
              <a:t> </a:t>
            </a:r>
            <a:r>
              <a:rPr lang="en-US" sz="2400" spc="-5" dirty="0">
                <a:cs typeface="Calibri"/>
              </a:rPr>
              <a:t>of</a:t>
            </a:r>
            <a:r>
              <a:rPr lang="en-US" sz="2400" spc="10" dirty="0">
                <a:cs typeface="Calibri"/>
              </a:rPr>
              <a:t> </a:t>
            </a:r>
            <a:r>
              <a:rPr lang="en-US" sz="2400" spc="-5" dirty="0">
                <a:cs typeface="Calibri"/>
              </a:rPr>
              <a:t>the</a:t>
            </a:r>
            <a:r>
              <a:rPr lang="en-US" sz="2400" dirty="0">
                <a:cs typeface="Calibri"/>
              </a:rPr>
              <a:t> </a:t>
            </a:r>
            <a:r>
              <a:rPr lang="en-US" sz="2400" spc="-10" dirty="0">
                <a:cs typeface="Calibri"/>
              </a:rPr>
              <a:t>most</a:t>
            </a:r>
            <a:r>
              <a:rPr lang="en-US" sz="2400" spc="5" dirty="0">
                <a:cs typeface="Calibri"/>
              </a:rPr>
              <a:t> </a:t>
            </a:r>
            <a:r>
              <a:rPr lang="en-US" sz="2400" spc="-10" dirty="0">
                <a:cs typeface="Calibri"/>
              </a:rPr>
              <a:t>common</a:t>
            </a:r>
            <a:r>
              <a:rPr lang="en-US" sz="2400" spc="10" dirty="0">
                <a:cs typeface="Calibri"/>
              </a:rPr>
              <a:t> </a:t>
            </a:r>
            <a:r>
              <a:rPr lang="en-US" sz="2400" spc="-10" dirty="0">
                <a:cs typeface="Calibri"/>
              </a:rPr>
              <a:t>complications</a:t>
            </a:r>
            <a:r>
              <a:rPr lang="en-US" sz="2400" dirty="0">
                <a:cs typeface="Calibri"/>
              </a:rPr>
              <a:t> </a:t>
            </a:r>
            <a:r>
              <a:rPr lang="en-US" sz="2400" spc="-5" dirty="0">
                <a:cs typeface="Calibri"/>
              </a:rPr>
              <a:t>of</a:t>
            </a:r>
            <a:r>
              <a:rPr lang="en-US" sz="2400" dirty="0">
                <a:cs typeface="Calibri"/>
              </a:rPr>
              <a:t> </a:t>
            </a:r>
            <a:r>
              <a:rPr lang="en-US" sz="2400" spc="-5" dirty="0">
                <a:cs typeface="Calibri"/>
              </a:rPr>
              <a:t>cesarean</a:t>
            </a:r>
            <a:r>
              <a:rPr lang="en-US" sz="2400" spc="15" dirty="0">
                <a:cs typeface="Calibri"/>
              </a:rPr>
              <a:t> </a:t>
            </a:r>
            <a:r>
              <a:rPr lang="en-US" sz="2400" spc="-20" dirty="0">
                <a:cs typeface="Calibri"/>
              </a:rPr>
              <a:t>delivery.</a:t>
            </a:r>
            <a:r>
              <a:rPr lang="en-US" sz="2400" spc="5" dirty="0">
                <a:cs typeface="Calibri"/>
              </a:rPr>
              <a:t> In</a:t>
            </a:r>
            <a:r>
              <a:rPr lang="en-US" sz="2400" dirty="0">
                <a:cs typeface="Calibri"/>
              </a:rPr>
              <a:t> </a:t>
            </a:r>
            <a:r>
              <a:rPr lang="en-US" sz="2400" spc="-10" dirty="0">
                <a:cs typeface="Calibri"/>
              </a:rPr>
              <a:t>the </a:t>
            </a:r>
            <a:r>
              <a:rPr lang="en-US" sz="2400" spc="-345" dirty="0">
                <a:cs typeface="Calibri"/>
              </a:rPr>
              <a:t> </a:t>
            </a:r>
            <a:r>
              <a:rPr lang="en-US" sz="2400" spc="-5" dirty="0">
                <a:cs typeface="Calibri"/>
              </a:rPr>
              <a:t>absence</a:t>
            </a:r>
            <a:r>
              <a:rPr lang="en-US" sz="2400" dirty="0">
                <a:cs typeface="Calibri"/>
              </a:rPr>
              <a:t> </a:t>
            </a:r>
            <a:r>
              <a:rPr lang="en-US" sz="2400" spc="-5" dirty="0">
                <a:cs typeface="Calibri"/>
              </a:rPr>
              <a:t>of</a:t>
            </a:r>
            <a:r>
              <a:rPr lang="en-US" sz="2400" dirty="0">
                <a:cs typeface="Calibri"/>
              </a:rPr>
              <a:t> </a:t>
            </a:r>
            <a:r>
              <a:rPr lang="en-US" sz="2400" spc="-10" dirty="0">
                <a:cs typeface="Calibri"/>
              </a:rPr>
              <a:t>prophylactic</a:t>
            </a:r>
            <a:r>
              <a:rPr lang="en-US" sz="2400" dirty="0">
                <a:cs typeface="Calibri"/>
              </a:rPr>
              <a:t> </a:t>
            </a:r>
            <a:r>
              <a:rPr lang="en-US" sz="2400" spc="-5" dirty="0">
                <a:cs typeface="Calibri"/>
              </a:rPr>
              <a:t>antibiotics, </a:t>
            </a:r>
            <a:r>
              <a:rPr lang="en-US" sz="2400" spc="-10" dirty="0">
                <a:cs typeface="Calibri"/>
              </a:rPr>
              <a:t>the</a:t>
            </a:r>
            <a:r>
              <a:rPr lang="en-US" sz="2400" dirty="0">
                <a:cs typeface="Calibri"/>
              </a:rPr>
              <a:t> </a:t>
            </a:r>
            <a:r>
              <a:rPr lang="en-US" sz="2400" spc="-15" dirty="0">
                <a:cs typeface="Calibri"/>
              </a:rPr>
              <a:t>rates</a:t>
            </a:r>
            <a:r>
              <a:rPr lang="en-US" sz="2400" spc="5" dirty="0">
                <a:cs typeface="Calibri"/>
              </a:rPr>
              <a:t> </a:t>
            </a:r>
            <a:r>
              <a:rPr lang="en-US" sz="2400" spc="-5" dirty="0">
                <a:cs typeface="Calibri"/>
              </a:rPr>
              <a:t>of</a:t>
            </a:r>
            <a:r>
              <a:rPr lang="en-US" sz="2400" dirty="0">
                <a:cs typeface="Calibri"/>
              </a:rPr>
              <a:t> </a:t>
            </a:r>
            <a:r>
              <a:rPr lang="en-US" sz="2400" spc="-5" dirty="0">
                <a:cs typeface="Calibri"/>
              </a:rPr>
              <a:t>postpartum</a:t>
            </a:r>
            <a:r>
              <a:rPr lang="en-US" sz="2400" spc="35" dirty="0">
                <a:cs typeface="Calibri"/>
              </a:rPr>
              <a:t> </a:t>
            </a:r>
            <a:r>
              <a:rPr lang="en-US" sz="2400" u="heavy" spc="-10" dirty="0" err="1">
                <a:uFill>
                  <a:solidFill>
                    <a:srgbClr val="000000"/>
                  </a:solidFill>
                </a:uFill>
                <a:cs typeface="Calibri"/>
              </a:rPr>
              <a:t>endomyometritis</a:t>
            </a:r>
            <a:r>
              <a:rPr lang="en-US" sz="2400" u="heavy" spc="-10" dirty="0">
                <a:uFill>
                  <a:solidFill>
                    <a:srgbClr val="000000"/>
                  </a:solidFill>
                </a:uFill>
                <a:cs typeface="Calibri"/>
              </a:rPr>
              <a:t> </a:t>
            </a:r>
            <a:r>
              <a:rPr lang="en-US" sz="2400" spc="-5" dirty="0">
                <a:cs typeface="Calibri"/>
              </a:rPr>
              <a:t> </a:t>
            </a:r>
            <a:r>
              <a:rPr lang="en-US" sz="2400" spc="-10" dirty="0">
                <a:cs typeface="Calibri"/>
              </a:rPr>
              <a:t>can</a:t>
            </a:r>
            <a:r>
              <a:rPr lang="en-US" sz="2400" spc="-5" dirty="0">
                <a:cs typeface="Calibri"/>
              </a:rPr>
              <a:t> be as high</a:t>
            </a:r>
            <a:r>
              <a:rPr lang="en-US" sz="2400" dirty="0">
                <a:cs typeface="Calibri"/>
              </a:rPr>
              <a:t> </a:t>
            </a:r>
            <a:r>
              <a:rPr lang="en-US" sz="2400" spc="-5" dirty="0">
                <a:cs typeface="Calibri"/>
              </a:rPr>
              <a:t>as</a:t>
            </a:r>
            <a:r>
              <a:rPr lang="en-US" sz="2400" spc="5" dirty="0">
                <a:cs typeface="Calibri"/>
              </a:rPr>
              <a:t> </a:t>
            </a:r>
            <a:r>
              <a:rPr lang="en-US" sz="2400" b="1" spc="-5" dirty="0">
                <a:cs typeface="Calibri"/>
              </a:rPr>
              <a:t>35% </a:t>
            </a:r>
            <a:r>
              <a:rPr lang="en-US" sz="2400" b="1" spc="-10" dirty="0">
                <a:cs typeface="Calibri"/>
              </a:rPr>
              <a:t>to</a:t>
            </a:r>
            <a:r>
              <a:rPr lang="en-US" sz="2400" b="1" dirty="0">
                <a:cs typeface="Calibri"/>
              </a:rPr>
              <a:t> </a:t>
            </a:r>
            <a:r>
              <a:rPr lang="en-US" sz="2400" b="1" spc="-5" dirty="0">
                <a:cs typeface="Calibri"/>
              </a:rPr>
              <a:t>40%.</a:t>
            </a:r>
            <a:endParaRPr lang="en-US" sz="2400" dirty="0">
              <a:cs typeface="Calibri"/>
            </a:endParaRPr>
          </a:p>
          <a:p>
            <a:pPr marL="469900" marR="409575" lvl="1" indent="-228600">
              <a:lnSpc>
                <a:spcPct val="101899"/>
              </a:lnSpc>
              <a:spcBef>
                <a:spcPts val="5"/>
              </a:spcBef>
              <a:buClr>
                <a:srgbClr val="252525"/>
              </a:buClr>
              <a:buFont typeface="Microsoft Sans Serif"/>
              <a:buChar char="◦"/>
              <a:tabLst>
                <a:tab pos="469265" algn="l"/>
                <a:tab pos="469900" algn="l"/>
              </a:tabLst>
            </a:pPr>
            <a:r>
              <a:rPr lang="en-US" sz="2400" spc="-5" dirty="0">
                <a:cs typeface="Calibri"/>
              </a:rPr>
              <a:t>Another</a:t>
            </a:r>
            <a:r>
              <a:rPr lang="en-US" sz="2400" spc="5" dirty="0">
                <a:cs typeface="Calibri"/>
              </a:rPr>
              <a:t> </a:t>
            </a:r>
            <a:r>
              <a:rPr lang="en-US" sz="2400" spc="-5" dirty="0">
                <a:cs typeface="Calibri"/>
              </a:rPr>
              <a:t>common</a:t>
            </a:r>
            <a:r>
              <a:rPr lang="en-US" sz="2400" spc="10" dirty="0">
                <a:cs typeface="Calibri"/>
              </a:rPr>
              <a:t> </a:t>
            </a:r>
            <a:r>
              <a:rPr lang="en-US" sz="2400" spc="-10" dirty="0">
                <a:cs typeface="Calibri"/>
              </a:rPr>
              <a:t>complication</a:t>
            </a:r>
            <a:r>
              <a:rPr lang="en-US" sz="2400" dirty="0">
                <a:cs typeface="Calibri"/>
              </a:rPr>
              <a:t> </a:t>
            </a:r>
            <a:r>
              <a:rPr lang="en-US" sz="2400" spc="-5" dirty="0">
                <a:cs typeface="Calibri"/>
              </a:rPr>
              <a:t>of</a:t>
            </a:r>
            <a:r>
              <a:rPr lang="en-US" sz="2400" dirty="0">
                <a:cs typeface="Calibri"/>
              </a:rPr>
              <a:t> </a:t>
            </a:r>
            <a:r>
              <a:rPr lang="en-US" sz="2400" spc="-10" dirty="0">
                <a:cs typeface="Calibri"/>
              </a:rPr>
              <a:t>cesarean</a:t>
            </a:r>
            <a:r>
              <a:rPr lang="en-US" sz="2400" spc="10" dirty="0">
                <a:cs typeface="Calibri"/>
              </a:rPr>
              <a:t> </a:t>
            </a:r>
            <a:r>
              <a:rPr lang="en-US" sz="2400" spc="-5" dirty="0">
                <a:cs typeface="Calibri"/>
              </a:rPr>
              <a:t>delivery</a:t>
            </a:r>
            <a:r>
              <a:rPr lang="en-US" sz="2400" spc="5" dirty="0">
                <a:cs typeface="Calibri"/>
              </a:rPr>
              <a:t> </a:t>
            </a:r>
            <a:r>
              <a:rPr lang="en-US" sz="2400" spc="-5" dirty="0">
                <a:cs typeface="Calibri"/>
              </a:rPr>
              <a:t>is</a:t>
            </a:r>
            <a:r>
              <a:rPr lang="en-US" sz="2400" spc="35" dirty="0">
                <a:cs typeface="Calibri"/>
              </a:rPr>
              <a:t> </a:t>
            </a:r>
            <a:r>
              <a:rPr lang="en-US" sz="2400" u="heavy" spc="-10" dirty="0">
                <a:uFill>
                  <a:solidFill>
                    <a:srgbClr val="000000"/>
                  </a:solidFill>
                </a:uFill>
                <a:cs typeface="Calibri"/>
              </a:rPr>
              <a:t>wound</a:t>
            </a:r>
            <a:r>
              <a:rPr lang="en-US" sz="2400" u="heavy" spc="5" dirty="0">
                <a:uFill>
                  <a:solidFill>
                    <a:srgbClr val="000000"/>
                  </a:solidFill>
                </a:uFill>
                <a:cs typeface="Calibri"/>
              </a:rPr>
              <a:t> </a:t>
            </a:r>
            <a:r>
              <a:rPr lang="en-US" sz="2400" u="heavy" spc="-10" dirty="0">
                <a:uFill>
                  <a:solidFill>
                    <a:srgbClr val="000000"/>
                  </a:solidFill>
                </a:uFill>
                <a:cs typeface="Calibri"/>
              </a:rPr>
              <a:t>infection.</a:t>
            </a:r>
            <a:r>
              <a:rPr lang="en-US" sz="2400" spc="20" dirty="0">
                <a:cs typeface="Calibri"/>
              </a:rPr>
              <a:t> </a:t>
            </a:r>
            <a:r>
              <a:rPr lang="en-US" sz="2400" spc="-15" dirty="0">
                <a:cs typeface="Calibri"/>
              </a:rPr>
              <a:t>may </a:t>
            </a:r>
            <a:r>
              <a:rPr lang="en-US" sz="2400" spc="-350" dirty="0">
                <a:cs typeface="Calibri"/>
              </a:rPr>
              <a:t> </a:t>
            </a:r>
            <a:r>
              <a:rPr lang="en-US" sz="2400" spc="-5" dirty="0">
                <a:cs typeface="Calibri"/>
              </a:rPr>
              <a:t>occur</a:t>
            </a:r>
            <a:r>
              <a:rPr lang="en-US" sz="2400" spc="-15" dirty="0">
                <a:cs typeface="Calibri"/>
              </a:rPr>
              <a:t> </a:t>
            </a:r>
            <a:r>
              <a:rPr lang="en-US" sz="2400" spc="-5" dirty="0">
                <a:cs typeface="Calibri"/>
              </a:rPr>
              <a:t>in</a:t>
            </a:r>
            <a:r>
              <a:rPr lang="en-US" sz="2400" dirty="0">
                <a:cs typeface="Calibri"/>
              </a:rPr>
              <a:t> </a:t>
            </a:r>
            <a:r>
              <a:rPr lang="en-US" sz="2400" spc="-5" dirty="0">
                <a:cs typeface="Calibri"/>
              </a:rPr>
              <a:t>2.5% </a:t>
            </a:r>
            <a:r>
              <a:rPr lang="en-US" sz="2400" spc="-10" dirty="0">
                <a:cs typeface="Calibri"/>
              </a:rPr>
              <a:t>to</a:t>
            </a:r>
            <a:r>
              <a:rPr lang="en-US" sz="2400" spc="-5" dirty="0">
                <a:cs typeface="Calibri"/>
              </a:rPr>
              <a:t> 16% of</a:t>
            </a:r>
            <a:r>
              <a:rPr lang="en-US" sz="2400" spc="10" dirty="0">
                <a:cs typeface="Calibri"/>
              </a:rPr>
              <a:t> </a:t>
            </a:r>
            <a:r>
              <a:rPr lang="en-US" sz="2400" spc="-10" dirty="0">
                <a:cs typeface="Calibri"/>
              </a:rPr>
              <a:t>cesareans.</a:t>
            </a:r>
            <a:endParaRPr lang="en-US" sz="2400" dirty="0">
              <a:cs typeface="Calibri"/>
            </a:endParaRPr>
          </a:p>
          <a:p>
            <a:pPr marL="469900" lvl="1" indent="-228600">
              <a:lnSpc>
                <a:spcPct val="100000"/>
              </a:lnSpc>
              <a:spcBef>
                <a:spcPts val="35"/>
              </a:spcBef>
              <a:buClr>
                <a:srgbClr val="252525"/>
              </a:buClr>
              <a:buFont typeface="Microsoft Sans Serif"/>
              <a:buChar char="◦"/>
              <a:tabLst>
                <a:tab pos="469265" algn="l"/>
                <a:tab pos="469900" algn="l"/>
              </a:tabLst>
            </a:pPr>
            <a:r>
              <a:rPr lang="en-US" sz="2400" b="1" spc="-5" dirty="0">
                <a:cs typeface="Calibri"/>
              </a:rPr>
              <a:t>Risk</a:t>
            </a:r>
            <a:r>
              <a:rPr lang="en-US" sz="2400" b="1" spc="-15" dirty="0">
                <a:cs typeface="Calibri"/>
              </a:rPr>
              <a:t> </a:t>
            </a:r>
            <a:r>
              <a:rPr lang="en-US" sz="2400" b="1" spc="-10" dirty="0">
                <a:cs typeface="Calibri"/>
              </a:rPr>
              <a:t>for Infection</a:t>
            </a:r>
            <a:r>
              <a:rPr lang="en-US" sz="2400" b="1" spc="-15" dirty="0">
                <a:cs typeface="Calibri"/>
              </a:rPr>
              <a:t> </a:t>
            </a:r>
            <a:r>
              <a:rPr lang="en-US" sz="2400" b="1" spc="-5" dirty="0">
                <a:cs typeface="Calibri"/>
              </a:rPr>
              <a:t>increase</a:t>
            </a:r>
            <a:r>
              <a:rPr lang="en-US" sz="2400" b="1" spc="-10" dirty="0">
                <a:cs typeface="Calibri"/>
              </a:rPr>
              <a:t> </a:t>
            </a:r>
            <a:r>
              <a:rPr lang="en-US" sz="2400" b="1" spc="-5" dirty="0">
                <a:cs typeface="Calibri"/>
              </a:rPr>
              <a:t>with:</a:t>
            </a:r>
            <a:endParaRPr lang="en-US" sz="2400" dirty="0">
              <a:cs typeface="Calibri"/>
            </a:endParaRPr>
          </a:p>
          <a:p>
            <a:pPr marL="698500" lvl="2" indent="-229235">
              <a:lnSpc>
                <a:spcPct val="100000"/>
              </a:lnSpc>
              <a:spcBef>
                <a:spcPts val="110"/>
              </a:spcBef>
              <a:buClr>
                <a:srgbClr val="252525"/>
              </a:buClr>
              <a:buFont typeface="Symbol"/>
              <a:buChar char=""/>
              <a:tabLst>
                <a:tab pos="698500" algn="l"/>
                <a:tab pos="699135" algn="l"/>
              </a:tabLst>
            </a:pPr>
            <a:r>
              <a:rPr lang="en-US" sz="2400" spc="-5" dirty="0">
                <a:solidFill>
                  <a:srgbClr val="FF0066"/>
                </a:solidFill>
                <a:cs typeface="Calibri"/>
              </a:rPr>
              <a:t>the</a:t>
            </a:r>
            <a:r>
              <a:rPr lang="en-US" sz="2400" dirty="0">
                <a:solidFill>
                  <a:srgbClr val="FF0066"/>
                </a:solidFill>
                <a:cs typeface="Calibri"/>
              </a:rPr>
              <a:t> </a:t>
            </a:r>
            <a:r>
              <a:rPr lang="en-US" sz="2400" spc="-10" dirty="0">
                <a:solidFill>
                  <a:srgbClr val="FF0066"/>
                </a:solidFill>
                <a:cs typeface="Calibri"/>
              </a:rPr>
              <a:t>presence</a:t>
            </a:r>
            <a:r>
              <a:rPr lang="en-US" sz="2400" spc="5" dirty="0">
                <a:solidFill>
                  <a:srgbClr val="FF0066"/>
                </a:solidFill>
                <a:cs typeface="Calibri"/>
              </a:rPr>
              <a:t> </a:t>
            </a:r>
            <a:r>
              <a:rPr lang="en-US" sz="2400" spc="-5" dirty="0">
                <a:solidFill>
                  <a:srgbClr val="FF0066"/>
                </a:solidFill>
                <a:cs typeface="Calibri"/>
              </a:rPr>
              <a:t>of</a:t>
            </a:r>
            <a:r>
              <a:rPr lang="en-US" sz="2400" spc="5" dirty="0">
                <a:solidFill>
                  <a:srgbClr val="FF0066"/>
                </a:solidFill>
                <a:cs typeface="Calibri"/>
              </a:rPr>
              <a:t> </a:t>
            </a:r>
            <a:r>
              <a:rPr lang="en-US" sz="2400" spc="-10" dirty="0">
                <a:solidFill>
                  <a:srgbClr val="FF0066"/>
                </a:solidFill>
                <a:cs typeface="Calibri"/>
              </a:rPr>
              <a:t>ruptured</a:t>
            </a:r>
            <a:r>
              <a:rPr lang="en-US" sz="2400" spc="15" dirty="0">
                <a:solidFill>
                  <a:srgbClr val="FF0066"/>
                </a:solidFill>
                <a:cs typeface="Calibri"/>
              </a:rPr>
              <a:t> </a:t>
            </a:r>
            <a:r>
              <a:rPr lang="en-US" sz="2400" spc="-10" dirty="0">
                <a:solidFill>
                  <a:srgbClr val="FF0066"/>
                </a:solidFill>
                <a:cs typeface="Calibri"/>
              </a:rPr>
              <a:t>membranes</a:t>
            </a:r>
            <a:r>
              <a:rPr lang="en-US" sz="2400" spc="30" dirty="0">
                <a:solidFill>
                  <a:srgbClr val="FF0066"/>
                </a:solidFill>
                <a:cs typeface="Calibri"/>
              </a:rPr>
              <a:t> </a:t>
            </a:r>
            <a:r>
              <a:rPr lang="en-US" sz="2400" spc="-5" dirty="0">
                <a:cs typeface="Calibri"/>
              </a:rPr>
              <a:t>[</a:t>
            </a:r>
            <a:r>
              <a:rPr lang="en-US" sz="2400" spc="5" dirty="0">
                <a:cs typeface="Calibri"/>
              </a:rPr>
              <a:t> </a:t>
            </a:r>
            <a:r>
              <a:rPr lang="en-US" sz="2400" spc="-10" dirty="0">
                <a:cs typeface="Calibri"/>
              </a:rPr>
              <a:t>most</a:t>
            </a:r>
            <a:r>
              <a:rPr lang="en-US" sz="2400" spc="10" dirty="0">
                <a:cs typeface="Calibri"/>
              </a:rPr>
              <a:t> </a:t>
            </a:r>
            <a:r>
              <a:rPr lang="en-US" sz="2400" spc="-5" dirty="0">
                <a:cs typeface="Calibri"/>
              </a:rPr>
              <a:t>important]</a:t>
            </a:r>
            <a:r>
              <a:rPr lang="en-US" sz="2400" spc="5" dirty="0">
                <a:cs typeface="Calibri"/>
              </a:rPr>
              <a:t> </a:t>
            </a:r>
            <a:r>
              <a:rPr lang="en-US" sz="2400" spc="-15" dirty="0">
                <a:cs typeface="Calibri"/>
              </a:rPr>
              <a:t>from</a:t>
            </a:r>
            <a:r>
              <a:rPr lang="en-US" sz="2400" dirty="0">
                <a:cs typeface="Calibri"/>
              </a:rPr>
              <a:t> </a:t>
            </a:r>
            <a:r>
              <a:rPr lang="en-US" sz="2400" b="1" spc="-10" dirty="0">
                <a:solidFill>
                  <a:srgbClr val="FF0066"/>
                </a:solidFill>
                <a:cs typeface="Calibri"/>
              </a:rPr>
              <a:t>genital</a:t>
            </a:r>
            <a:r>
              <a:rPr lang="en-US" sz="2400" b="1" spc="10" dirty="0">
                <a:solidFill>
                  <a:srgbClr val="FF0066"/>
                </a:solidFill>
                <a:cs typeface="Calibri"/>
              </a:rPr>
              <a:t> </a:t>
            </a:r>
            <a:r>
              <a:rPr lang="en-US" sz="2400" b="1" spc="-10" dirty="0">
                <a:solidFill>
                  <a:srgbClr val="FF0066"/>
                </a:solidFill>
                <a:cs typeface="Calibri"/>
              </a:rPr>
              <a:t>tract.</a:t>
            </a:r>
            <a:endParaRPr lang="en-US" sz="2400" dirty="0">
              <a:cs typeface="Calibri"/>
            </a:endParaRPr>
          </a:p>
          <a:p>
            <a:pPr marL="698500" lvl="2" indent="-229235">
              <a:lnSpc>
                <a:spcPct val="100000"/>
              </a:lnSpc>
              <a:spcBef>
                <a:spcPts val="120"/>
              </a:spcBef>
              <a:buClr>
                <a:srgbClr val="252525"/>
              </a:buClr>
              <a:buFont typeface="Symbol"/>
              <a:buChar char=""/>
              <a:tabLst>
                <a:tab pos="698500" algn="l"/>
                <a:tab pos="699135" algn="l"/>
              </a:tabLst>
            </a:pPr>
            <a:r>
              <a:rPr lang="en-US" sz="2400" u="heavy" spc="-5" dirty="0">
                <a:uFill>
                  <a:solidFill>
                    <a:srgbClr val="000000"/>
                  </a:solidFill>
                </a:uFill>
                <a:cs typeface="Calibri"/>
              </a:rPr>
              <a:t>obesity</a:t>
            </a:r>
            <a:r>
              <a:rPr lang="en-US" sz="2400" spc="-5" dirty="0">
                <a:cs typeface="Calibri"/>
              </a:rPr>
              <a:t> particularly</a:t>
            </a:r>
            <a:r>
              <a:rPr lang="en-US" sz="2400" dirty="0">
                <a:cs typeface="Calibri"/>
              </a:rPr>
              <a:t> </a:t>
            </a:r>
            <a:r>
              <a:rPr lang="en-US" sz="2400" spc="-5" dirty="0">
                <a:cs typeface="Calibri"/>
              </a:rPr>
              <a:t>important</a:t>
            </a:r>
            <a:r>
              <a:rPr lang="en-US" sz="2400" dirty="0">
                <a:cs typeface="Calibri"/>
              </a:rPr>
              <a:t> </a:t>
            </a:r>
            <a:r>
              <a:rPr lang="en-US" sz="2400" spc="-15" dirty="0">
                <a:cs typeface="Calibri"/>
              </a:rPr>
              <a:t>role</a:t>
            </a:r>
            <a:r>
              <a:rPr lang="en-US" sz="2400" spc="-10" dirty="0">
                <a:cs typeface="Calibri"/>
              </a:rPr>
              <a:t> </a:t>
            </a:r>
            <a:r>
              <a:rPr lang="en-US" sz="2400" spc="-5" dirty="0">
                <a:cs typeface="Calibri"/>
              </a:rPr>
              <a:t>in the occurrence</a:t>
            </a:r>
            <a:r>
              <a:rPr lang="en-US" sz="2400" spc="-10" dirty="0">
                <a:cs typeface="Calibri"/>
              </a:rPr>
              <a:t> </a:t>
            </a:r>
            <a:r>
              <a:rPr lang="en-US" sz="2400" spc="-5" dirty="0">
                <a:cs typeface="Calibri"/>
              </a:rPr>
              <a:t>of</a:t>
            </a:r>
            <a:r>
              <a:rPr lang="en-US" sz="2400" spc="5" dirty="0">
                <a:cs typeface="Calibri"/>
              </a:rPr>
              <a:t> </a:t>
            </a:r>
            <a:r>
              <a:rPr lang="en-US" sz="2400" spc="-10" dirty="0">
                <a:cs typeface="Calibri"/>
              </a:rPr>
              <a:t>wound</a:t>
            </a:r>
            <a:r>
              <a:rPr lang="en-US" sz="2400" dirty="0">
                <a:cs typeface="Calibri"/>
              </a:rPr>
              <a:t> </a:t>
            </a:r>
            <a:r>
              <a:rPr lang="en-US" sz="2400" spc="-10" dirty="0">
                <a:cs typeface="Calibri"/>
              </a:rPr>
              <a:t>infection</a:t>
            </a:r>
            <a:endParaRPr lang="en-US" sz="2400" dirty="0">
              <a:cs typeface="Calibri"/>
            </a:endParaRPr>
          </a:p>
          <a:p>
            <a:pPr marL="698500" lvl="2" indent="-229235">
              <a:lnSpc>
                <a:spcPct val="100000"/>
              </a:lnSpc>
              <a:spcBef>
                <a:spcPts val="120"/>
              </a:spcBef>
              <a:buClr>
                <a:srgbClr val="252525"/>
              </a:buClr>
              <a:buFont typeface="Symbol"/>
              <a:buChar char=""/>
              <a:tabLst>
                <a:tab pos="698500" algn="l"/>
                <a:tab pos="699135" algn="l"/>
              </a:tabLst>
            </a:pPr>
            <a:r>
              <a:rPr lang="en-US" sz="2400" spc="-5" dirty="0">
                <a:cs typeface="Calibri"/>
              </a:rPr>
              <a:t>blood</a:t>
            </a:r>
            <a:r>
              <a:rPr lang="en-US" sz="2400" spc="55" dirty="0">
                <a:cs typeface="Calibri"/>
              </a:rPr>
              <a:t> </a:t>
            </a:r>
            <a:r>
              <a:rPr lang="en-US" sz="2400" spc="-5" dirty="0">
                <a:latin typeface="Arial MT"/>
                <a:cs typeface="Arial MT"/>
              </a:rPr>
              <a:t>transfusion.</a:t>
            </a:r>
            <a:endParaRPr lang="en-US" sz="2400" dirty="0">
              <a:latin typeface="Arial MT"/>
              <a:cs typeface="Arial MT"/>
            </a:endParaRPr>
          </a:p>
          <a:p>
            <a:pPr marL="744220" lvl="2" indent="-274955">
              <a:lnSpc>
                <a:spcPct val="100000"/>
              </a:lnSpc>
              <a:spcBef>
                <a:spcPts val="105"/>
              </a:spcBef>
              <a:buFont typeface="Symbol"/>
              <a:buChar char=""/>
              <a:tabLst>
                <a:tab pos="744220" algn="l"/>
                <a:tab pos="744855" algn="l"/>
              </a:tabLst>
            </a:pPr>
            <a:r>
              <a:rPr lang="en-US" sz="2400" spc="-5" dirty="0">
                <a:latin typeface="Arial MT"/>
                <a:cs typeface="Arial MT"/>
              </a:rPr>
              <a:t>Atelectasis.</a:t>
            </a:r>
            <a:endParaRPr lang="en-US" sz="2400" dirty="0">
              <a:latin typeface="Arial MT"/>
              <a:cs typeface="Arial MT"/>
            </a:endParaRPr>
          </a:p>
          <a:p>
            <a:pPr marL="698500" lvl="2" indent="-229235">
              <a:lnSpc>
                <a:spcPct val="100000"/>
              </a:lnSpc>
              <a:spcBef>
                <a:spcPts val="25"/>
              </a:spcBef>
              <a:buFont typeface="Symbol"/>
              <a:buChar char=""/>
              <a:tabLst>
                <a:tab pos="698500" algn="l"/>
                <a:tab pos="699135" algn="l"/>
              </a:tabLst>
            </a:pPr>
            <a:r>
              <a:rPr lang="en-US" sz="2400" spc="-5" dirty="0">
                <a:latin typeface="Arial MT"/>
                <a:cs typeface="Arial MT"/>
              </a:rPr>
              <a:t>Pneumonia</a:t>
            </a:r>
            <a:r>
              <a:rPr lang="en-US" sz="2400" spc="-15" dirty="0">
                <a:latin typeface="Arial MT"/>
                <a:cs typeface="Arial MT"/>
              </a:rPr>
              <a:t> </a:t>
            </a:r>
            <a:r>
              <a:rPr lang="en-US" sz="2400" spc="-5" dirty="0">
                <a:latin typeface="Arial MT"/>
                <a:cs typeface="Arial MT"/>
              </a:rPr>
              <a:t>(Aspiration).</a:t>
            </a:r>
            <a:endParaRPr lang="en-US" sz="2400" dirty="0">
              <a:latin typeface="Arial MT"/>
              <a:cs typeface="Arial MT"/>
            </a:endParaRPr>
          </a:p>
          <a:p>
            <a:pPr marL="698500" lvl="2" indent="-229235">
              <a:lnSpc>
                <a:spcPct val="100000"/>
              </a:lnSpc>
              <a:spcBef>
                <a:spcPts val="185"/>
              </a:spcBef>
              <a:buFont typeface="Symbol"/>
              <a:buChar char=""/>
              <a:tabLst>
                <a:tab pos="698500" algn="l"/>
                <a:tab pos="699135" algn="l"/>
              </a:tabLst>
            </a:pPr>
            <a:r>
              <a:rPr lang="en-US" sz="2400" spc="-5" dirty="0">
                <a:latin typeface="Arial MT"/>
                <a:cs typeface="Arial MT"/>
              </a:rPr>
              <a:t>Bacteremia.</a:t>
            </a:r>
            <a:endParaRPr lang="en-US" sz="2400" dirty="0">
              <a:latin typeface="Arial MT"/>
              <a:cs typeface="Arial MT"/>
            </a:endParaRPr>
          </a:p>
          <a:p>
            <a:pPr marL="698500" lvl="2" indent="-229235">
              <a:lnSpc>
                <a:spcPct val="100000"/>
              </a:lnSpc>
              <a:spcBef>
                <a:spcPts val="165"/>
              </a:spcBef>
              <a:buFont typeface="Symbol"/>
              <a:buChar char=""/>
              <a:tabLst>
                <a:tab pos="698500" algn="l"/>
                <a:tab pos="699135" algn="l"/>
              </a:tabLst>
            </a:pPr>
            <a:r>
              <a:rPr lang="en-US" sz="2400" spc="-5" dirty="0">
                <a:latin typeface="Arial MT"/>
                <a:cs typeface="Arial MT"/>
              </a:rPr>
              <a:t>Urinary</a:t>
            </a:r>
            <a:r>
              <a:rPr lang="en-US" sz="2400" spc="-30" dirty="0">
                <a:latin typeface="Arial MT"/>
                <a:cs typeface="Arial MT"/>
              </a:rPr>
              <a:t> </a:t>
            </a:r>
            <a:r>
              <a:rPr lang="en-US" sz="2400" spc="-5" dirty="0">
                <a:latin typeface="Arial MT"/>
                <a:cs typeface="Arial MT"/>
              </a:rPr>
              <a:t>tract</a:t>
            </a:r>
            <a:r>
              <a:rPr lang="en-US" sz="2400" spc="-20" dirty="0">
                <a:latin typeface="Arial MT"/>
                <a:cs typeface="Arial MT"/>
              </a:rPr>
              <a:t> </a:t>
            </a:r>
            <a:r>
              <a:rPr lang="en-US" sz="2400" spc="-5" dirty="0">
                <a:latin typeface="Arial MT"/>
                <a:cs typeface="Arial MT"/>
              </a:rPr>
              <a:t>infection.</a:t>
            </a:r>
            <a:endParaRPr lang="en-US" sz="2400" dirty="0">
              <a:latin typeface="Arial MT"/>
              <a:cs typeface="Arial MT"/>
            </a:endParaRPr>
          </a:p>
          <a:p>
            <a:pPr marL="698500" lvl="2" indent="-229235">
              <a:lnSpc>
                <a:spcPct val="100000"/>
              </a:lnSpc>
              <a:spcBef>
                <a:spcPts val="204"/>
              </a:spcBef>
              <a:buClr>
                <a:srgbClr val="252525"/>
              </a:buClr>
              <a:buFont typeface="Symbol"/>
              <a:buChar char=""/>
              <a:tabLst>
                <a:tab pos="698500" algn="l"/>
                <a:tab pos="699135" algn="l"/>
              </a:tabLst>
            </a:pPr>
            <a:r>
              <a:rPr lang="en-US" sz="2400" spc="-10" dirty="0">
                <a:latin typeface="Arial MT"/>
                <a:cs typeface="Arial MT"/>
              </a:rPr>
              <a:t>Dee</a:t>
            </a:r>
            <a:r>
              <a:rPr lang="en-US" sz="2400" spc="-5" dirty="0">
                <a:latin typeface="Arial MT"/>
                <a:cs typeface="Arial MT"/>
              </a:rPr>
              <a:t>p</a:t>
            </a:r>
            <a:r>
              <a:rPr lang="en-US" sz="2400" spc="-85" dirty="0">
                <a:latin typeface="Arial MT"/>
                <a:cs typeface="Arial MT"/>
              </a:rPr>
              <a:t> </a:t>
            </a:r>
            <a:r>
              <a:rPr lang="en-US" sz="2400" spc="-5" dirty="0">
                <a:latin typeface="Arial MT"/>
                <a:cs typeface="Arial MT"/>
              </a:rPr>
              <a:t>Ab</a:t>
            </a:r>
            <a:r>
              <a:rPr lang="en-US" sz="2400" dirty="0">
                <a:latin typeface="Arial MT"/>
                <a:cs typeface="Arial MT"/>
              </a:rPr>
              <a:t>s</a:t>
            </a:r>
            <a:r>
              <a:rPr lang="en-US" sz="2400" spc="-5" dirty="0">
                <a:latin typeface="Arial MT"/>
                <a:cs typeface="Arial MT"/>
              </a:rPr>
              <a:t>c</a:t>
            </a:r>
            <a:r>
              <a:rPr lang="en-US" sz="2400" spc="-10" dirty="0">
                <a:latin typeface="Arial MT"/>
                <a:cs typeface="Arial MT"/>
              </a:rPr>
              <a:t>e</a:t>
            </a:r>
            <a:r>
              <a:rPr lang="en-US" sz="2400" spc="-5" dirty="0">
                <a:latin typeface="Arial MT"/>
                <a:cs typeface="Arial MT"/>
              </a:rPr>
              <a:t>ss</a:t>
            </a:r>
            <a:r>
              <a:rPr lang="en-US" sz="2400" spc="-10" dirty="0">
                <a:latin typeface="Arial MT"/>
                <a:cs typeface="Arial MT"/>
              </a:rPr>
              <a:t>es</a:t>
            </a:r>
            <a:r>
              <a:rPr lang="en-US" sz="2400" spc="-5" dirty="0">
                <a:latin typeface="Arial MT"/>
                <a:cs typeface="Arial MT"/>
              </a:rPr>
              <a:t>.</a:t>
            </a:r>
            <a:endParaRPr lang="en-US" sz="2400" dirty="0">
              <a:latin typeface="Arial MT"/>
              <a:cs typeface="Arial MT"/>
            </a:endParaRPr>
          </a:p>
        </p:txBody>
      </p:sp>
    </p:spTree>
    <p:extLst>
      <p:ext uri="{BB962C8B-B14F-4D97-AF65-F5344CB8AC3E}">
        <p14:creationId xmlns:p14="http://schemas.microsoft.com/office/powerpoint/2010/main" val="3033767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2590801" y="609820"/>
            <a:ext cx="5791200" cy="628377"/>
          </a:xfrm>
          <a:prstGeom prst="rect">
            <a:avLst/>
          </a:prstGeom>
        </p:spPr>
        <p:txBody>
          <a:bodyPr vert="horz" wrap="square" lIns="0" tIns="12700" rIns="0" bIns="0" rtlCol="0">
            <a:spAutoFit/>
          </a:bodyPr>
          <a:lstStyle/>
          <a:p>
            <a:pPr marL="13335">
              <a:lnSpc>
                <a:spcPct val="100000"/>
              </a:lnSpc>
              <a:spcBef>
                <a:spcPts val="100"/>
              </a:spcBef>
            </a:pPr>
            <a:r>
              <a:rPr sz="4000" spc="130" dirty="0"/>
              <a:t>C</a:t>
            </a:r>
            <a:r>
              <a:rPr sz="4000" spc="-160" dirty="0"/>
              <a:t>aesarea</a:t>
            </a:r>
            <a:r>
              <a:rPr sz="4000" spc="-175" dirty="0"/>
              <a:t>n</a:t>
            </a:r>
            <a:r>
              <a:rPr sz="4000" spc="-150" dirty="0"/>
              <a:t> </a:t>
            </a:r>
            <a:r>
              <a:rPr sz="4000" spc="-190" dirty="0"/>
              <a:t>section</a:t>
            </a:r>
          </a:p>
        </p:txBody>
      </p:sp>
      <p:sp>
        <p:nvSpPr>
          <p:cNvPr id="9" name="object 9"/>
          <p:cNvSpPr txBox="1"/>
          <p:nvPr/>
        </p:nvSpPr>
        <p:spPr>
          <a:xfrm>
            <a:off x="457201" y="1676400"/>
            <a:ext cx="8257186" cy="1890005"/>
          </a:xfrm>
          <a:prstGeom prst="rect">
            <a:avLst/>
          </a:prstGeom>
        </p:spPr>
        <p:txBody>
          <a:bodyPr vert="horz" wrap="square" lIns="0" tIns="36830" rIns="0" bIns="0" rtlCol="0">
            <a:spAutoFit/>
          </a:bodyPr>
          <a:lstStyle/>
          <a:p>
            <a:pPr marL="12700">
              <a:lnSpc>
                <a:spcPct val="100000"/>
              </a:lnSpc>
              <a:spcBef>
                <a:spcPts val="290"/>
              </a:spcBef>
            </a:pPr>
            <a:r>
              <a:rPr sz="2800" b="1" spc="-5" dirty="0">
                <a:solidFill>
                  <a:srgbClr val="D20054"/>
                </a:solidFill>
                <a:latin typeface="Calibri"/>
                <a:cs typeface="Calibri"/>
              </a:rPr>
              <a:t>Definition:</a:t>
            </a:r>
            <a:endParaRPr sz="2800" dirty="0">
              <a:latin typeface="Calibri"/>
              <a:cs typeface="Calibri"/>
            </a:endParaRPr>
          </a:p>
          <a:p>
            <a:pPr marL="12700" marR="5080">
              <a:lnSpc>
                <a:spcPct val="109700"/>
              </a:lnSpc>
              <a:spcBef>
                <a:spcPts val="5"/>
              </a:spcBef>
            </a:pPr>
            <a:r>
              <a:rPr sz="2800" spc="-5" dirty="0">
                <a:latin typeface="Calibri"/>
                <a:cs typeface="Calibri"/>
              </a:rPr>
              <a:t>is</a:t>
            </a:r>
            <a:r>
              <a:rPr sz="2800" dirty="0">
                <a:latin typeface="Calibri"/>
                <a:cs typeface="Calibri"/>
              </a:rPr>
              <a:t> </a:t>
            </a:r>
            <a:r>
              <a:rPr sz="2800" spc="-5" dirty="0">
                <a:latin typeface="Calibri"/>
                <a:cs typeface="Calibri"/>
              </a:rPr>
              <a:t>a</a:t>
            </a:r>
            <a:r>
              <a:rPr sz="2800" dirty="0">
                <a:latin typeface="Calibri"/>
                <a:cs typeface="Calibri"/>
              </a:rPr>
              <a:t> </a:t>
            </a:r>
            <a:r>
              <a:rPr sz="2800" spc="-5" dirty="0">
                <a:latin typeface="Calibri"/>
                <a:cs typeface="Calibri"/>
              </a:rPr>
              <a:t>surgical</a:t>
            </a:r>
            <a:r>
              <a:rPr sz="2800" spc="5" dirty="0">
                <a:latin typeface="Calibri"/>
                <a:cs typeface="Calibri"/>
              </a:rPr>
              <a:t> </a:t>
            </a:r>
            <a:r>
              <a:rPr sz="2800" spc="-5" dirty="0">
                <a:latin typeface="Calibri"/>
                <a:cs typeface="Calibri"/>
              </a:rPr>
              <a:t>procedure</a:t>
            </a:r>
            <a:r>
              <a:rPr sz="2800" dirty="0">
                <a:latin typeface="Calibri"/>
                <a:cs typeface="Calibri"/>
              </a:rPr>
              <a:t> </a:t>
            </a:r>
            <a:r>
              <a:rPr sz="2800" spc="-5" dirty="0">
                <a:latin typeface="Calibri"/>
                <a:cs typeface="Calibri"/>
              </a:rPr>
              <a:t>in</a:t>
            </a:r>
            <a:r>
              <a:rPr sz="2800" spc="5" dirty="0">
                <a:latin typeface="Calibri"/>
                <a:cs typeface="Calibri"/>
              </a:rPr>
              <a:t> </a:t>
            </a:r>
            <a:r>
              <a:rPr sz="2800" spc="-5" dirty="0">
                <a:latin typeface="Calibri"/>
                <a:cs typeface="Calibri"/>
              </a:rPr>
              <a:t>which</a:t>
            </a:r>
            <a:r>
              <a:rPr sz="2800" dirty="0">
                <a:latin typeface="Calibri"/>
                <a:cs typeface="Calibri"/>
              </a:rPr>
              <a:t> </a:t>
            </a:r>
            <a:r>
              <a:rPr sz="2800" spc="-5" dirty="0">
                <a:latin typeface="Calibri"/>
                <a:cs typeface="Calibri"/>
              </a:rPr>
              <a:t>incisions</a:t>
            </a:r>
            <a:r>
              <a:rPr sz="2800" dirty="0">
                <a:latin typeface="Calibri"/>
                <a:cs typeface="Calibri"/>
              </a:rPr>
              <a:t> </a:t>
            </a:r>
            <a:r>
              <a:rPr sz="2800" spc="-5" dirty="0">
                <a:latin typeface="Calibri"/>
                <a:cs typeface="Calibri"/>
              </a:rPr>
              <a:t>are</a:t>
            </a:r>
            <a:r>
              <a:rPr sz="2800" spc="10" dirty="0">
                <a:latin typeface="Calibri"/>
                <a:cs typeface="Calibri"/>
              </a:rPr>
              <a:t> </a:t>
            </a:r>
            <a:r>
              <a:rPr sz="2800" spc="-5" dirty="0">
                <a:latin typeface="Calibri"/>
                <a:cs typeface="Calibri"/>
              </a:rPr>
              <a:t>made</a:t>
            </a:r>
            <a:r>
              <a:rPr sz="2800" dirty="0">
                <a:latin typeface="Calibri"/>
                <a:cs typeface="Calibri"/>
              </a:rPr>
              <a:t> </a:t>
            </a:r>
            <a:r>
              <a:rPr sz="2800" spc="-5" dirty="0">
                <a:latin typeface="Calibri"/>
                <a:cs typeface="Calibri"/>
              </a:rPr>
              <a:t>through</a:t>
            </a:r>
            <a:r>
              <a:rPr sz="2800" dirty="0">
                <a:latin typeface="Calibri"/>
                <a:cs typeface="Calibri"/>
              </a:rPr>
              <a:t> </a:t>
            </a:r>
            <a:r>
              <a:rPr sz="2800" spc="-5" dirty="0">
                <a:latin typeface="Calibri"/>
                <a:cs typeface="Calibri"/>
              </a:rPr>
              <a:t>a</a:t>
            </a:r>
            <a:r>
              <a:rPr sz="2800" spc="5" dirty="0">
                <a:latin typeface="Calibri"/>
                <a:cs typeface="Calibri"/>
              </a:rPr>
              <a:t> </a:t>
            </a:r>
            <a:r>
              <a:rPr sz="2800" spc="-5" dirty="0">
                <a:latin typeface="Calibri"/>
                <a:cs typeface="Calibri"/>
              </a:rPr>
              <a:t>woman’s </a:t>
            </a:r>
            <a:r>
              <a:rPr sz="2800" spc="-345" dirty="0">
                <a:latin typeface="Calibri"/>
                <a:cs typeface="Calibri"/>
              </a:rPr>
              <a:t> </a:t>
            </a:r>
            <a:r>
              <a:rPr sz="2800" spc="-10" dirty="0">
                <a:latin typeface="Calibri"/>
                <a:cs typeface="Calibri"/>
              </a:rPr>
              <a:t>abdomen</a:t>
            </a:r>
            <a:r>
              <a:rPr sz="2800" spc="5" dirty="0">
                <a:latin typeface="Calibri"/>
                <a:cs typeface="Calibri"/>
              </a:rPr>
              <a:t> </a:t>
            </a:r>
            <a:r>
              <a:rPr sz="2800" spc="-5" dirty="0">
                <a:latin typeface="Calibri"/>
                <a:cs typeface="Calibri"/>
              </a:rPr>
              <a:t>(laparotomy) and uterus (hysterotomy)</a:t>
            </a:r>
            <a:r>
              <a:rPr sz="2800" dirty="0">
                <a:latin typeface="Calibri"/>
                <a:cs typeface="Calibri"/>
              </a:rPr>
              <a:t> </a:t>
            </a:r>
            <a:r>
              <a:rPr sz="2800" spc="-5" dirty="0">
                <a:latin typeface="Calibri"/>
                <a:cs typeface="Calibri"/>
              </a:rPr>
              <a:t>to </a:t>
            </a:r>
            <a:r>
              <a:rPr sz="2800" dirty="0">
                <a:latin typeface="Calibri"/>
                <a:cs typeface="Calibri"/>
              </a:rPr>
              <a:t>deliver</a:t>
            </a:r>
            <a:r>
              <a:rPr sz="2800" spc="-15" dirty="0">
                <a:latin typeface="Calibri"/>
                <a:cs typeface="Calibri"/>
              </a:rPr>
              <a:t> </a:t>
            </a:r>
            <a:r>
              <a:rPr sz="2800" spc="-10" dirty="0">
                <a:latin typeface="Calibri"/>
                <a:cs typeface="Calibri"/>
              </a:rPr>
              <a:t>one</a:t>
            </a:r>
            <a:r>
              <a:rPr sz="2800" spc="5" dirty="0">
                <a:latin typeface="Calibri"/>
                <a:cs typeface="Calibri"/>
              </a:rPr>
              <a:t> </a:t>
            </a:r>
            <a:r>
              <a:rPr sz="2800" spc="-10" dirty="0">
                <a:latin typeface="Calibri"/>
                <a:cs typeface="Calibri"/>
              </a:rPr>
              <a:t>or </a:t>
            </a:r>
            <a:r>
              <a:rPr sz="2800" spc="-5" dirty="0">
                <a:latin typeface="Calibri"/>
                <a:cs typeface="Calibri"/>
              </a:rPr>
              <a:t> more</a:t>
            </a:r>
            <a:r>
              <a:rPr sz="2800" spc="-10" dirty="0">
                <a:latin typeface="Calibri"/>
                <a:cs typeface="Calibri"/>
              </a:rPr>
              <a:t> </a:t>
            </a:r>
            <a:r>
              <a:rPr sz="2800" spc="-5" dirty="0">
                <a:latin typeface="Calibri"/>
                <a:cs typeface="Calibri"/>
              </a:rPr>
              <a:t>babies.</a:t>
            </a:r>
            <a:endParaRPr sz="2800" dirty="0">
              <a:latin typeface="Calibri"/>
              <a:cs typeface="Calibri"/>
            </a:endParaRPr>
          </a:p>
        </p:txBody>
      </p:sp>
      <p:sp>
        <p:nvSpPr>
          <p:cNvPr id="10" name="object 10"/>
          <p:cNvSpPr txBox="1"/>
          <p:nvPr/>
        </p:nvSpPr>
        <p:spPr>
          <a:xfrm>
            <a:off x="457202" y="4030421"/>
            <a:ext cx="9296398" cy="2629951"/>
          </a:xfrm>
          <a:prstGeom prst="rect">
            <a:avLst/>
          </a:prstGeom>
        </p:spPr>
        <p:txBody>
          <a:bodyPr vert="horz" wrap="square" lIns="0" tIns="137795" rIns="0" bIns="0" rtlCol="0">
            <a:spAutoFit/>
          </a:bodyPr>
          <a:lstStyle/>
          <a:p>
            <a:pPr marL="12700">
              <a:lnSpc>
                <a:spcPct val="100000"/>
              </a:lnSpc>
              <a:spcBef>
                <a:spcPts val="1085"/>
              </a:spcBef>
            </a:pPr>
            <a:r>
              <a:rPr sz="2800" b="1" u="sng" spc="-5" dirty="0">
                <a:solidFill>
                  <a:srgbClr val="D20054"/>
                </a:solidFill>
                <a:latin typeface="Calibri"/>
                <a:cs typeface="Calibri"/>
              </a:rPr>
              <a:t>Classification:</a:t>
            </a:r>
            <a:endParaRPr sz="2800" u="sng" dirty="0">
              <a:latin typeface="Calibri"/>
              <a:cs typeface="Calibri"/>
            </a:endParaRPr>
          </a:p>
          <a:p>
            <a:pPr marL="12700">
              <a:lnSpc>
                <a:spcPct val="100000"/>
              </a:lnSpc>
              <a:spcBef>
                <a:spcPts val="990"/>
              </a:spcBef>
            </a:pPr>
            <a:r>
              <a:rPr sz="2800" b="1" spc="-5" dirty="0">
                <a:solidFill>
                  <a:srgbClr val="D20054"/>
                </a:solidFill>
                <a:latin typeface="Calibri"/>
                <a:cs typeface="Calibri"/>
              </a:rPr>
              <a:t>Elective:</a:t>
            </a:r>
            <a:r>
              <a:rPr sz="2800" b="1" spc="150" dirty="0">
                <a:solidFill>
                  <a:srgbClr val="D20054"/>
                </a:solidFill>
                <a:latin typeface="Calibri"/>
                <a:cs typeface="Calibri"/>
              </a:rPr>
              <a:t> </a:t>
            </a:r>
            <a:r>
              <a:rPr sz="2800" spc="-10" dirty="0">
                <a:latin typeface="Calibri"/>
                <a:cs typeface="Calibri"/>
              </a:rPr>
              <a:t>CSs</a:t>
            </a:r>
            <a:r>
              <a:rPr sz="2800" spc="-5" dirty="0">
                <a:latin typeface="Calibri"/>
                <a:cs typeface="Calibri"/>
              </a:rPr>
              <a:t> are</a:t>
            </a:r>
            <a:r>
              <a:rPr sz="2800" spc="5" dirty="0">
                <a:latin typeface="Calibri"/>
                <a:cs typeface="Calibri"/>
              </a:rPr>
              <a:t> </a:t>
            </a:r>
            <a:r>
              <a:rPr sz="2800" spc="-5" dirty="0">
                <a:latin typeface="Calibri"/>
                <a:cs typeface="Calibri"/>
              </a:rPr>
              <a:t>planned </a:t>
            </a:r>
            <a:r>
              <a:rPr sz="2800" dirty="0">
                <a:latin typeface="Calibri"/>
                <a:cs typeface="Calibri"/>
              </a:rPr>
              <a:t>in</a:t>
            </a:r>
            <a:r>
              <a:rPr sz="2800" spc="-5" dirty="0">
                <a:latin typeface="Calibri"/>
                <a:cs typeface="Calibri"/>
              </a:rPr>
              <a:t> ahead</a:t>
            </a:r>
            <a:r>
              <a:rPr sz="2800" dirty="0">
                <a:latin typeface="Calibri"/>
                <a:cs typeface="Calibri"/>
              </a:rPr>
              <a:t> </a:t>
            </a:r>
            <a:r>
              <a:rPr sz="2800" spc="-5" dirty="0">
                <a:latin typeface="Calibri"/>
                <a:cs typeface="Calibri"/>
              </a:rPr>
              <a:t>time.</a:t>
            </a:r>
            <a:endParaRPr sz="2800" dirty="0">
              <a:latin typeface="Calibri"/>
              <a:cs typeface="Calibri"/>
            </a:endParaRPr>
          </a:p>
          <a:p>
            <a:pPr marL="12700" marR="5080">
              <a:lnSpc>
                <a:spcPct val="109800"/>
              </a:lnSpc>
              <a:spcBef>
                <a:spcPts val="795"/>
              </a:spcBef>
            </a:pPr>
            <a:r>
              <a:rPr sz="2800" b="1" spc="-5" dirty="0">
                <a:solidFill>
                  <a:srgbClr val="D20054"/>
                </a:solidFill>
                <a:latin typeface="Calibri"/>
                <a:cs typeface="Calibri"/>
              </a:rPr>
              <a:t>Emergency: </a:t>
            </a:r>
            <a:r>
              <a:rPr sz="2800" spc="-5" dirty="0">
                <a:latin typeface="Calibri"/>
                <a:cs typeface="Calibri"/>
              </a:rPr>
              <a:t>When</a:t>
            </a:r>
            <a:r>
              <a:rPr sz="2800" dirty="0">
                <a:latin typeface="Calibri"/>
                <a:cs typeface="Calibri"/>
              </a:rPr>
              <a:t> </a:t>
            </a:r>
            <a:r>
              <a:rPr sz="2800" spc="-5" dirty="0">
                <a:latin typeface="Calibri"/>
                <a:cs typeface="Calibri"/>
              </a:rPr>
              <a:t>the</a:t>
            </a:r>
            <a:r>
              <a:rPr sz="2800" dirty="0">
                <a:latin typeface="Calibri"/>
                <a:cs typeface="Calibri"/>
              </a:rPr>
              <a:t> </a:t>
            </a:r>
            <a:r>
              <a:rPr sz="2800" spc="-5" dirty="0">
                <a:latin typeface="Calibri"/>
                <a:cs typeface="Calibri"/>
              </a:rPr>
              <a:t>cesarean section </a:t>
            </a:r>
            <a:r>
              <a:rPr sz="2800" dirty="0">
                <a:latin typeface="Calibri"/>
                <a:cs typeface="Calibri"/>
              </a:rPr>
              <a:t> </a:t>
            </a:r>
            <a:r>
              <a:rPr sz="2800" spc="-5" dirty="0">
                <a:latin typeface="Calibri"/>
                <a:cs typeface="Calibri"/>
              </a:rPr>
              <a:t>is</a:t>
            </a:r>
            <a:r>
              <a:rPr sz="2800" spc="-10" dirty="0">
                <a:latin typeface="Calibri"/>
                <a:cs typeface="Calibri"/>
              </a:rPr>
              <a:t> done</a:t>
            </a:r>
            <a:r>
              <a:rPr sz="2800" spc="-5" dirty="0">
                <a:latin typeface="Calibri"/>
                <a:cs typeface="Calibri"/>
              </a:rPr>
              <a:t> because</a:t>
            </a:r>
            <a:r>
              <a:rPr sz="2800" dirty="0">
                <a:latin typeface="Calibri"/>
                <a:cs typeface="Calibri"/>
              </a:rPr>
              <a:t> of</a:t>
            </a:r>
            <a:r>
              <a:rPr sz="2800" spc="-5" dirty="0">
                <a:latin typeface="Calibri"/>
                <a:cs typeface="Calibri"/>
              </a:rPr>
              <a:t> sudden</a:t>
            </a:r>
            <a:r>
              <a:rPr sz="2800" dirty="0">
                <a:latin typeface="Calibri"/>
                <a:cs typeface="Calibri"/>
              </a:rPr>
              <a:t> </a:t>
            </a:r>
            <a:r>
              <a:rPr sz="2800" spc="-5" dirty="0">
                <a:latin typeface="Calibri"/>
                <a:cs typeface="Calibri"/>
              </a:rPr>
              <a:t>deterioration </a:t>
            </a:r>
            <a:r>
              <a:rPr sz="2800" dirty="0">
                <a:latin typeface="Calibri"/>
                <a:cs typeface="Calibri"/>
              </a:rPr>
              <a:t> </a:t>
            </a:r>
            <a:r>
              <a:rPr sz="2800" spc="-5" dirty="0">
                <a:latin typeface="Calibri"/>
                <a:cs typeface="Calibri"/>
              </a:rPr>
              <a:t>in</a:t>
            </a:r>
            <a:r>
              <a:rPr sz="2800" spc="-10" dirty="0">
                <a:latin typeface="Calibri"/>
                <a:cs typeface="Calibri"/>
              </a:rPr>
              <a:t> </a:t>
            </a:r>
            <a:r>
              <a:rPr sz="2800" spc="-5" dirty="0">
                <a:latin typeface="Calibri"/>
                <a:cs typeface="Calibri"/>
              </a:rPr>
              <a:t>maternal</a:t>
            </a:r>
            <a:r>
              <a:rPr sz="2800" dirty="0">
                <a:latin typeface="Calibri"/>
                <a:cs typeface="Calibri"/>
              </a:rPr>
              <a:t> </a:t>
            </a:r>
            <a:r>
              <a:rPr sz="2800" spc="-5" dirty="0">
                <a:latin typeface="Calibri"/>
                <a:cs typeface="Calibri"/>
              </a:rPr>
              <a:t>or </a:t>
            </a:r>
            <a:r>
              <a:rPr sz="2800" dirty="0">
                <a:latin typeface="Calibri"/>
                <a:cs typeface="Calibri"/>
              </a:rPr>
              <a:t>fetal</a:t>
            </a:r>
            <a:r>
              <a:rPr sz="2800" spc="-5" dirty="0">
                <a:latin typeface="Calibri"/>
                <a:cs typeface="Calibri"/>
              </a:rPr>
              <a:t> condition</a:t>
            </a:r>
            <a:r>
              <a:rPr sz="2800" spc="10" dirty="0">
                <a:latin typeface="Calibri"/>
                <a:cs typeface="Calibri"/>
              </a:rPr>
              <a:t> </a:t>
            </a:r>
            <a:r>
              <a:rPr sz="2800" spc="-10" dirty="0">
                <a:latin typeface="Calibri"/>
                <a:cs typeface="Calibri"/>
              </a:rPr>
              <a:t>during </a:t>
            </a:r>
            <a:r>
              <a:rPr sz="2800" spc="-5" dirty="0">
                <a:latin typeface="Calibri"/>
                <a:cs typeface="Calibri"/>
              </a:rPr>
              <a:t> labor or due to non-progress, failed </a:t>
            </a:r>
            <a:r>
              <a:rPr sz="2800" dirty="0">
                <a:latin typeface="Calibri"/>
                <a:cs typeface="Calibri"/>
              </a:rPr>
              <a:t> </a:t>
            </a:r>
            <a:r>
              <a:rPr sz="2800" spc="-5" dirty="0">
                <a:latin typeface="Calibri"/>
                <a:cs typeface="Calibri"/>
              </a:rPr>
              <a:t>induction or</a:t>
            </a:r>
            <a:r>
              <a:rPr sz="2800" spc="-10" dirty="0">
                <a:latin typeface="Calibri"/>
                <a:cs typeface="Calibri"/>
              </a:rPr>
              <a:t> </a:t>
            </a:r>
            <a:r>
              <a:rPr sz="2800" spc="-5" dirty="0">
                <a:latin typeface="Calibri"/>
                <a:cs typeface="Calibri"/>
              </a:rPr>
              <a:t>failed</a:t>
            </a:r>
            <a:r>
              <a:rPr sz="2800" dirty="0">
                <a:latin typeface="Calibri"/>
                <a:cs typeface="Calibri"/>
              </a:rPr>
              <a:t> </a:t>
            </a:r>
            <a:r>
              <a:rPr sz="2800" spc="-5" dirty="0">
                <a:latin typeface="Calibri"/>
                <a:cs typeface="Calibri"/>
              </a:rPr>
              <a:t>trial.</a:t>
            </a:r>
            <a:endParaRPr sz="28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10058400" cy="7618110"/>
          </a:xfrm>
          <a:prstGeom prst="rect">
            <a:avLst/>
          </a:prstGeom>
        </p:spPr>
        <p:txBody>
          <a:bodyPr vert="horz" wrap="square" lIns="0" tIns="26034" rIns="0" bIns="0" rtlCol="0">
            <a:spAutoFit/>
          </a:bodyPr>
          <a:lstStyle/>
          <a:p>
            <a:pPr marL="262255" indent="-203200">
              <a:spcBef>
                <a:spcPts val="204"/>
              </a:spcBef>
              <a:buAutoNum type="arabicPeriod" startAt="3"/>
              <a:tabLst>
                <a:tab pos="262890" algn="l"/>
              </a:tabLst>
            </a:pPr>
            <a:r>
              <a:rPr sz="2400" b="1" spc="-10" dirty="0">
                <a:latin typeface="Calibri"/>
                <a:cs typeface="Calibri"/>
              </a:rPr>
              <a:t>Incidental</a:t>
            </a:r>
            <a:r>
              <a:rPr sz="2400" b="1" spc="20" dirty="0">
                <a:latin typeface="Calibri"/>
                <a:cs typeface="Calibri"/>
              </a:rPr>
              <a:t> </a:t>
            </a:r>
            <a:r>
              <a:rPr sz="2400" b="1" spc="-10" dirty="0">
                <a:latin typeface="Calibri"/>
                <a:cs typeface="Calibri"/>
              </a:rPr>
              <a:t>Surgical</a:t>
            </a:r>
            <a:r>
              <a:rPr sz="2400" b="1" spc="20" dirty="0">
                <a:latin typeface="Calibri"/>
                <a:cs typeface="Calibri"/>
              </a:rPr>
              <a:t> </a:t>
            </a:r>
            <a:r>
              <a:rPr sz="2400" b="1" spc="-10" dirty="0">
                <a:latin typeface="Calibri"/>
                <a:cs typeface="Calibri"/>
              </a:rPr>
              <a:t>Injuries:</a:t>
            </a:r>
            <a:endParaRPr sz="2400" dirty="0">
              <a:latin typeface="Calibri"/>
              <a:cs typeface="Calibri"/>
            </a:endParaRPr>
          </a:p>
          <a:p>
            <a:pPr marL="745490" lvl="1" indent="-229235">
              <a:spcBef>
                <a:spcPts val="110"/>
              </a:spcBef>
              <a:buClr>
                <a:srgbClr val="252525"/>
              </a:buClr>
              <a:buFont typeface="Symbol"/>
              <a:buChar char=""/>
              <a:tabLst>
                <a:tab pos="745490" algn="l"/>
                <a:tab pos="746125" algn="l"/>
              </a:tabLst>
            </a:pPr>
            <a:r>
              <a:rPr sz="2400" spc="-5" dirty="0">
                <a:latin typeface="Calibri"/>
                <a:cs typeface="Calibri"/>
              </a:rPr>
              <a:t>Bladder</a:t>
            </a:r>
            <a:r>
              <a:rPr sz="2400" spc="-15" dirty="0">
                <a:latin typeface="Calibri"/>
                <a:cs typeface="Calibri"/>
              </a:rPr>
              <a:t> </a:t>
            </a:r>
            <a:r>
              <a:rPr sz="2400" spc="-5" dirty="0">
                <a:latin typeface="Calibri"/>
                <a:cs typeface="Calibri"/>
              </a:rPr>
              <a:t>injuries</a:t>
            </a:r>
            <a:r>
              <a:rPr sz="2400" spc="-10" dirty="0">
                <a:latin typeface="Calibri"/>
                <a:cs typeface="Calibri"/>
              </a:rPr>
              <a:t> are</a:t>
            </a:r>
            <a:r>
              <a:rPr sz="2400" dirty="0">
                <a:latin typeface="Calibri"/>
                <a:cs typeface="Calibri"/>
              </a:rPr>
              <a:t> </a:t>
            </a:r>
            <a:r>
              <a:rPr sz="2400" spc="-5" dirty="0">
                <a:latin typeface="Calibri"/>
                <a:cs typeface="Calibri"/>
              </a:rPr>
              <a:t>the</a:t>
            </a:r>
            <a:r>
              <a:rPr sz="2400" spc="5" dirty="0">
                <a:latin typeface="Calibri"/>
                <a:cs typeface="Calibri"/>
              </a:rPr>
              <a:t> </a:t>
            </a:r>
            <a:r>
              <a:rPr sz="2400" b="1" spc="-10" dirty="0">
                <a:latin typeface="Calibri"/>
                <a:cs typeface="Calibri"/>
              </a:rPr>
              <a:t>most</a:t>
            </a:r>
            <a:r>
              <a:rPr sz="2400" b="1" spc="-5" dirty="0">
                <a:latin typeface="Calibri"/>
                <a:cs typeface="Calibri"/>
              </a:rPr>
              <a:t> common </a:t>
            </a:r>
            <a:r>
              <a:rPr sz="2400" spc="-5" dirty="0">
                <a:latin typeface="Calibri"/>
                <a:cs typeface="Calibri"/>
              </a:rPr>
              <a:t>injuries</a:t>
            </a:r>
            <a:endParaRPr sz="2400" dirty="0">
              <a:latin typeface="Calibri"/>
              <a:cs typeface="Calibri"/>
            </a:endParaRPr>
          </a:p>
          <a:p>
            <a:pPr marL="745490" lvl="1" indent="-229235">
              <a:spcBef>
                <a:spcPts val="120"/>
              </a:spcBef>
              <a:buClr>
                <a:srgbClr val="252525"/>
              </a:buClr>
              <a:buFont typeface="Symbol"/>
              <a:buChar char=""/>
              <a:tabLst>
                <a:tab pos="745490" algn="l"/>
                <a:tab pos="746125" algn="l"/>
              </a:tabLst>
            </a:pPr>
            <a:r>
              <a:rPr sz="2400" spc="-10" dirty="0">
                <a:latin typeface="Calibri"/>
                <a:cs typeface="Calibri"/>
              </a:rPr>
              <a:t>bowel</a:t>
            </a:r>
            <a:r>
              <a:rPr sz="2400" dirty="0">
                <a:latin typeface="Calibri"/>
                <a:cs typeface="Calibri"/>
              </a:rPr>
              <a:t> or</a:t>
            </a:r>
            <a:r>
              <a:rPr sz="2400" spc="-10" dirty="0">
                <a:latin typeface="Calibri"/>
                <a:cs typeface="Calibri"/>
              </a:rPr>
              <a:t> </a:t>
            </a:r>
            <a:r>
              <a:rPr sz="2400" spc="-15" dirty="0">
                <a:latin typeface="Calibri"/>
                <a:cs typeface="Calibri"/>
              </a:rPr>
              <a:t>ureters</a:t>
            </a:r>
            <a:r>
              <a:rPr sz="2400" spc="5" dirty="0">
                <a:latin typeface="Calibri"/>
                <a:cs typeface="Calibri"/>
              </a:rPr>
              <a:t> </a:t>
            </a:r>
            <a:r>
              <a:rPr sz="2400" spc="-5" dirty="0">
                <a:latin typeface="Calibri"/>
                <a:cs typeface="Calibri"/>
              </a:rPr>
              <a:t>less</a:t>
            </a:r>
            <a:r>
              <a:rPr sz="2400" dirty="0">
                <a:latin typeface="Calibri"/>
                <a:cs typeface="Calibri"/>
              </a:rPr>
              <a:t> </a:t>
            </a:r>
            <a:r>
              <a:rPr sz="2400" spc="-10" dirty="0">
                <a:latin typeface="Calibri"/>
                <a:cs typeface="Calibri"/>
              </a:rPr>
              <a:t>common</a:t>
            </a:r>
            <a:r>
              <a:rPr sz="2400" spc="10" dirty="0">
                <a:latin typeface="Calibri"/>
                <a:cs typeface="Calibri"/>
              </a:rPr>
              <a:t> </a:t>
            </a:r>
            <a:r>
              <a:rPr sz="2400" spc="-10" dirty="0">
                <a:latin typeface="Calibri"/>
                <a:cs typeface="Calibri"/>
              </a:rPr>
              <a:t>surgical</a:t>
            </a:r>
            <a:r>
              <a:rPr sz="2400" dirty="0">
                <a:latin typeface="Calibri"/>
                <a:cs typeface="Calibri"/>
              </a:rPr>
              <a:t> </a:t>
            </a:r>
            <a:r>
              <a:rPr sz="2400" spc="-5" dirty="0">
                <a:latin typeface="Calibri"/>
                <a:cs typeface="Calibri"/>
              </a:rPr>
              <a:t>injuries.</a:t>
            </a:r>
            <a:endParaRPr sz="2400" dirty="0">
              <a:latin typeface="Calibri"/>
              <a:cs typeface="Calibri"/>
            </a:endParaRPr>
          </a:p>
          <a:p>
            <a:pPr marL="516890" indent="-229235">
              <a:spcBef>
                <a:spcPts val="40"/>
              </a:spcBef>
              <a:buClr>
                <a:srgbClr val="252525"/>
              </a:buClr>
              <a:buFont typeface="Microsoft Sans Serif"/>
              <a:buChar char="◦"/>
              <a:tabLst>
                <a:tab pos="516890" algn="l"/>
                <a:tab pos="517525" algn="l"/>
              </a:tabLst>
            </a:pPr>
            <a:r>
              <a:rPr sz="2400" b="1" spc="-5" dirty="0">
                <a:latin typeface="Calibri"/>
                <a:cs typeface="Calibri"/>
              </a:rPr>
              <a:t>Risk</a:t>
            </a:r>
            <a:r>
              <a:rPr sz="2400" b="1" spc="-40" dirty="0">
                <a:latin typeface="Calibri"/>
                <a:cs typeface="Calibri"/>
              </a:rPr>
              <a:t> </a:t>
            </a:r>
            <a:r>
              <a:rPr sz="2400" b="1" spc="-10" dirty="0">
                <a:latin typeface="Calibri"/>
                <a:cs typeface="Calibri"/>
              </a:rPr>
              <a:t>factors:</a:t>
            </a:r>
            <a:endParaRPr sz="2400" dirty="0">
              <a:latin typeface="Calibri"/>
              <a:cs typeface="Calibri"/>
            </a:endParaRPr>
          </a:p>
          <a:p>
            <a:pPr marL="516890" marR="165100"/>
            <a:r>
              <a:rPr sz="2400" spc="-10" dirty="0">
                <a:latin typeface="Calibri"/>
                <a:cs typeface="Calibri"/>
              </a:rPr>
              <a:t>prior</a:t>
            </a:r>
            <a:r>
              <a:rPr sz="2400" dirty="0">
                <a:latin typeface="Calibri"/>
                <a:cs typeface="Calibri"/>
              </a:rPr>
              <a:t> pelvic </a:t>
            </a:r>
            <a:r>
              <a:rPr sz="2400" spc="-10" dirty="0">
                <a:latin typeface="Calibri"/>
                <a:cs typeface="Calibri"/>
              </a:rPr>
              <a:t>surgery</a:t>
            </a:r>
            <a:r>
              <a:rPr sz="2400" spc="5" dirty="0">
                <a:latin typeface="Calibri"/>
                <a:cs typeface="Calibri"/>
              </a:rPr>
              <a:t> </a:t>
            </a:r>
            <a:r>
              <a:rPr sz="2400" spc="-10" dirty="0">
                <a:latin typeface="Calibri"/>
                <a:cs typeface="Calibri"/>
              </a:rPr>
              <a:t>(including</a:t>
            </a:r>
            <a:r>
              <a:rPr sz="2400" spc="5" dirty="0">
                <a:latin typeface="Calibri"/>
                <a:cs typeface="Calibri"/>
              </a:rPr>
              <a:t> </a:t>
            </a:r>
            <a:r>
              <a:rPr sz="2400" spc="-10" dirty="0">
                <a:latin typeface="Calibri"/>
                <a:cs typeface="Calibri"/>
              </a:rPr>
              <a:t>prior</a:t>
            </a:r>
            <a:r>
              <a:rPr sz="2400" spc="10" dirty="0">
                <a:latin typeface="Calibri"/>
                <a:cs typeface="Calibri"/>
              </a:rPr>
              <a:t> </a:t>
            </a:r>
            <a:r>
              <a:rPr sz="2400" spc="-5" dirty="0">
                <a:latin typeface="Calibri"/>
                <a:cs typeface="Calibri"/>
              </a:rPr>
              <a:t>cesarean</a:t>
            </a:r>
            <a:r>
              <a:rPr sz="2400" spc="15" dirty="0">
                <a:latin typeface="Calibri"/>
                <a:cs typeface="Calibri"/>
              </a:rPr>
              <a:t> </a:t>
            </a:r>
            <a:endParaRPr lang="en-US" sz="2400" spc="15" dirty="0" smtClean="0">
              <a:latin typeface="Calibri"/>
              <a:cs typeface="Calibri"/>
            </a:endParaRPr>
          </a:p>
          <a:p>
            <a:pPr marL="516890" marR="165100"/>
            <a:r>
              <a:rPr sz="2400" spc="-5" dirty="0" smtClean="0">
                <a:latin typeface="Calibri"/>
                <a:cs typeface="Calibri"/>
              </a:rPr>
              <a:t>deliveries</a:t>
            </a:r>
            <a:r>
              <a:rPr sz="2400" spc="-5" dirty="0">
                <a:latin typeface="Calibri"/>
                <a:cs typeface="Calibri"/>
              </a:rPr>
              <a:t>),</a:t>
            </a:r>
            <a:r>
              <a:rPr sz="2400" spc="5" dirty="0">
                <a:latin typeface="Calibri"/>
                <a:cs typeface="Calibri"/>
              </a:rPr>
              <a:t> </a:t>
            </a:r>
            <a:r>
              <a:rPr sz="2400" spc="-10" dirty="0">
                <a:latin typeface="Calibri"/>
                <a:cs typeface="Calibri"/>
              </a:rPr>
              <a:t>emergency</a:t>
            </a:r>
            <a:r>
              <a:rPr sz="2400" spc="5" dirty="0">
                <a:latin typeface="Calibri"/>
                <a:cs typeface="Calibri"/>
              </a:rPr>
              <a:t> </a:t>
            </a:r>
            <a:r>
              <a:rPr sz="2400" spc="-5" dirty="0">
                <a:latin typeface="Calibri"/>
                <a:cs typeface="Calibri"/>
              </a:rPr>
              <a:t>cesarean </a:t>
            </a:r>
            <a:r>
              <a:rPr sz="2400" spc="-345" dirty="0">
                <a:latin typeface="Calibri"/>
                <a:cs typeface="Calibri"/>
              </a:rPr>
              <a:t> </a:t>
            </a:r>
            <a:r>
              <a:rPr sz="2400" spc="-20" dirty="0">
                <a:latin typeface="Calibri"/>
                <a:cs typeface="Calibri"/>
              </a:rPr>
              <a:t>delivery.</a:t>
            </a:r>
            <a:endParaRPr sz="2400" dirty="0">
              <a:latin typeface="Calibri"/>
              <a:cs typeface="Calibri"/>
            </a:endParaRPr>
          </a:p>
          <a:p>
            <a:pPr marL="516890" marR="386715" indent="-228600">
              <a:spcBef>
                <a:spcPts val="55"/>
              </a:spcBef>
              <a:buClr>
                <a:srgbClr val="252525"/>
              </a:buClr>
              <a:buFont typeface="Microsoft Sans Serif"/>
              <a:buChar char="◦"/>
              <a:tabLst>
                <a:tab pos="516890" algn="l"/>
                <a:tab pos="517525" algn="l"/>
              </a:tabLst>
            </a:pPr>
            <a:r>
              <a:rPr sz="2400" b="1" spc="-10" dirty="0">
                <a:latin typeface="Calibri"/>
                <a:cs typeface="Calibri"/>
              </a:rPr>
              <a:t>Early</a:t>
            </a:r>
            <a:r>
              <a:rPr sz="2400" b="1" dirty="0">
                <a:latin typeface="Calibri"/>
                <a:cs typeface="Calibri"/>
              </a:rPr>
              <a:t> </a:t>
            </a:r>
            <a:r>
              <a:rPr sz="2400" b="1" spc="-10" dirty="0">
                <a:latin typeface="Calibri"/>
                <a:cs typeface="Calibri"/>
              </a:rPr>
              <a:t>recognition</a:t>
            </a:r>
            <a:r>
              <a:rPr sz="2400" b="1" spc="15" dirty="0">
                <a:latin typeface="Calibri"/>
                <a:cs typeface="Calibri"/>
              </a:rPr>
              <a:t> </a:t>
            </a:r>
            <a:r>
              <a:rPr sz="2400" spc="-5" dirty="0">
                <a:latin typeface="Calibri"/>
                <a:cs typeface="Calibri"/>
              </a:rPr>
              <a:t>and </a:t>
            </a:r>
            <a:r>
              <a:rPr sz="2400" spc="-15" dirty="0">
                <a:latin typeface="Calibri"/>
                <a:cs typeface="Calibri"/>
              </a:rPr>
              <a:t>prompt</a:t>
            </a:r>
            <a:r>
              <a:rPr sz="2400" spc="5" dirty="0">
                <a:latin typeface="Calibri"/>
                <a:cs typeface="Calibri"/>
              </a:rPr>
              <a:t> </a:t>
            </a:r>
            <a:r>
              <a:rPr sz="2400" spc="-5" dirty="0">
                <a:latin typeface="Calibri"/>
                <a:cs typeface="Calibri"/>
              </a:rPr>
              <a:t>management</a:t>
            </a:r>
            <a:r>
              <a:rPr sz="2400" spc="5" dirty="0">
                <a:latin typeface="Calibri"/>
                <a:cs typeface="Calibri"/>
              </a:rPr>
              <a:t> </a:t>
            </a:r>
            <a:r>
              <a:rPr sz="2400" spc="-5" dirty="0">
                <a:latin typeface="Calibri"/>
                <a:cs typeface="Calibri"/>
              </a:rPr>
              <a:t>of these</a:t>
            </a:r>
            <a:r>
              <a:rPr sz="2400" dirty="0">
                <a:latin typeface="Calibri"/>
                <a:cs typeface="Calibri"/>
              </a:rPr>
              <a:t> </a:t>
            </a:r>
            <a:r>
              <a:rPr sz="2400" spc="-5" dirty="0">
                <a:latin typeface="Calibri"/>
                <a:cs typeface="Calibri"/>
              </a:rPr>
              <a:t>injuries </a:t>
            </a:r>
            <a:r>
              <a:rPr sz="2400" spc="-10" dirty="0">
                <a:latin typeface="Calibri"/>
                <a:cs typeface="Calibri"/>
              </a:rPr>
              <a:t>are</a:t>
            </a:r>
            <a:r>
              <a:rPr sz="2400" spc="5" dirty="0">
                <a:latin typeface="Calibri"/>
                <a:cs typeface="Calibri"/>
              </a:rPr>
              <a:t> </a:t>
            </a:r>
            <a:r>
              <a:rPr sz="2400" spc="-25" dirty="0">
                <a:latin typeface="Calibri"/>
                <a:cs typeface="Calibri"/>
              </a:rPr>
              <a:t>key</a:t>
            </a:r>
            <a:r>
              <a:rPr sz="2400" spc="5" dirty="0">
                <a:latin typeface="Calibri"/>
                <a:cs typeface="Calibri"/>
              </a:rPr>
              <a:t> </a:t>
            </a:r>
            <a:r>
              <a:rPr sz="2400" spc="-10" dirty="0">
                <a:latin typeface="Calibri"/>
                <a:cs typeface="Calibri"/>
              </a:rPr>
              <a:t>to </a:t>
            </a:r>
            <a:r>
              <a:rPr sz="2400" spc="-5" dirty="0">
                <a:latin typeface="Calibri"/>
                <a:cs typeface="Calibri"/>
              </a:rPr>
              <a:t> </a:t>
            </a:r>
            <a:r>
              <a:rPr sz="2400" spc="-10" dirty="0">
                <a:latin typeface="Calibri"/>
                <a:cs typeface="Calibri"/>
              </a:rPr>
              <a:t>preventing</a:t>
            </a:r>
            <a:r>
              <a:rPr sz="2400" dirty="0">
                <a:latin typeface="Calibri"/>
                <a:cs typeface="Calibri"/>
              </a:rPr>
              <a:t> </a:t>
            </a:r>
            <a:r>
              <a:rPr sz="2400" spc="-5" dirty="0">
                <a:latin typeface="Calibri"/>
                <a:cs typeface="Calibri"/>
              </a:rPr>
              <a:t>the</a:t>
            </a:r>
            <a:r>
              <a:rPr sz="2400" spc="5" dirty="0">
                <a:latin typeface="Calibri"/>
                <a:cs typeface="Calibri"/>
              </a:rPr>
              <a:t> </a:t>
            </a:r>
            <a:r>
              <a:rPr sz="2400" spc="-10" dirty="0">
                <a:latin typeface="Calibri"/>
                <a:cs typeface="Calibri"/>
              </a:rPr>
              <a:t>development</a:t>
            </a:r>
            <a:r>
              <a:rPr sz="2400" spc="5" dirty="0">
                <a:latin typeface="Calibri"/>
                <a:cs typeface="Calibri"/>
              </a:rPr>
              <a:t> </a:t>
            </a:r>
            <a:r>
              <a:rPr sz="2400" spc="-5" dirty="0">
                <a:latin typeface="Calibri"/>
                <a:cs typeface="Calibri"/>
              </a:rPr>
              <a:t>of</a:t>
            </a:r>
            <a:r>
              <a:rPr sz="2400" dirty="0">
                <a:latin typeface="Calibri"/>
                <a:cs typeface="Calibri"/>
              </a:rPr>
              <a:t> </a:t>
            </a:r>
            <a:r>
              <a:rPr sz="2400" spc="-5" dirty="0">
                <a:latin typeface="Calibri"/>
                <a:cs typeface="Calibri"/>
              </a:rPr>
              <a:t>further </a:t>
            </a:r>
            <a:endParaRPr lang="en-US" sz="2400" spc="-5" dirty="0" smtClean="0">
              <a:latin typeface="Calibri"/>
              <a:cs typeface="Calibri"/>
            </a:endParaRPr>
          </a:p>
          <a:p>
            <a:pPr marL="288290" marR="386715">
              <a:spcBef>
                <a:spcPts val="55"/>
              </a:spcBef>
              <a:buClr>
                <a:srgbClr val="252525"/>
              </a:buClr>
              <a:tabLst>
                <a:tab pos="516890" algn="l"/>
                <a:tab pos="517525" algn="l"/>
              </a:tabLst>
            </a:pPr>
            <a:r>
              <a:rPr sz="2400" spc="-5" dirty="0" smtClean="0">
                <a:latin typeface="Calibri"/>
                <a:cs typeface="Calibri"/>
              </a:rPr>
              <a:t>complications</a:t>
            </a:r>
            <a:r>
              <a:rPr sz="2400" spc="-5" dirty="0">
                <a:latin typeface="Calibri"/>
                <a:cs typeface="Calibri"/>
              </a:rPr>
              <a:t>,</a:t>
            </a:r>
            <a:r>
              <a:rPr sz="2400" dirty="0">
                <a:latin typeface="Calibri"/>
                <a:cs typeface="Calibri"/>
              </a:rPr>
              <a:t> </a:t>
            </a:r>
            <a:r>
              <a:rPr sz="2400" spc="-5" dirty="0">
                <a:latin typeface="Calibri"/>
                <a:cs typeface="Calibri"/>
              </a:rPr>
              <a:t>such</a:t>
            </a:r>
            <a:r>
              <a:rPr sz="2400" dirty="0">
                <a:latin typeface="Calibri"/>
                <a:cs typeface="Calibri"/>
              </a:rPr>
              <a:t> </a:t>
            </a:r>
            <a:r>
              <a:rPr sz="2400" spc="-5" dirty="0">
                <a:latin typeface="Calibri"/>
                <a:cs typeface="Calibri"/>
              </a:rPr>
              <a:t>as</a:t>
            </a:r>
            <a:r>
              <a:rPr sz="2400" dirty="0">
                <a:latin typeface="Calibri"/>
                <a:cs typeface="Calibri"/>
              </a:rPr>
              <a:t> </a:t>
            </a:r>
            <a:r>
              <a:rPr sz="2400" spc="-5" dirty="0">
                <a:latin typeface="Calibri"/>
                <a:cs typeface="Calibri"/>
              </a:rPr>
              <a:t>sepsis,</a:t>
            </a:r>
            <a:r>
              <a:rPr sz="2400" spc="5" dirty="0">
                <a:latin typeface="Calibri"/>
                <a:cs typeface="Calibri"/>
              </a:rPr>
              <a:t> </a:t>
            </a:r>
            <a:r>
              <a:rPr sz="2400" spc="-10" dirty="0" err="1" smtClean="0">
                <a:latin typeface="Calibri"/>
                <a:cs typeface="Calibri"/>
              </a:rPr>
              <a:t>renalfailure</a:t>
            </a:r>
            <a:r>
              <a:rPr sz="2400" spc="-10" dirty="0">
                <a:latin typeface="Calibri"/>
                <a:cs typeface="Calibri"/>
              </a:rPr>
              <a:t>,</a:t>
            </a:r>
            <a:r>
              <a:rPr sz="2400" spc="-25" dirty="0">
                <a:latin typeface="Calibri"/>
                <a:cs typeface="Calibri"/>
              </a:rPr>
              <a:t> </a:t>
            </a:r>
            <a:r>
              <a:rPr sz="2400" spc="-5" dirty="0">
                <a:latin typeface="Calibri"/>
                <a:cs typeface="Calibri"/>
              </a:rPr>
              <a:t>and</a:t>
            </a:r>
            <a:r>
              <a:rPr sz="2400" spc="-20" dirty="0">
                <a:latin typeface="Calibri"/>
                <a:cs typeface="Calibri"/>
              </a:rPr>
              <a:t> </a:t>
            </a:r>
            <a:r>
              <a:rPr sz="2400" spc="-5" dirty="0">
                <a:latin typeface="Calibri"/>
                <a:cs typeface="Calibri"/>
              </a:rPr>
              <a:t>fistula</a:t>
            </a:r>
            <a:r>
              <a:rPr sz="2400" spc="-25" dirty="0">
                <a:latin typeface="Calibri"/>
                <a:cs typeface="Calibri"/>
              </a:rPr>
              <a:t> </a:t>
            </a:r>
            <a:r>
              <a:rPr sz="2400" spc="-10" dirty="0">
                <a:latin typeface="Calibri"/>
                <a:cs typeface="Calibri"/>
              </a:rPr>
              <a:t>formation.</a:t>
            </a:r>
            <a:endParaRPr sz="2400" dirty="0">
              <a:latin typeface="Calibri"/>
              <a:cs typeface="Calibri"/>
            </a:endParaRPr>
          </a:p>
          <a:p>
            <a:endParaRPr sz="2400" dirty="0">
              <a:latin typeface="Calibri"/>
              <a:cs typeface="Calibri"/>
            </a:endParaRPr>
          </a:p>
          <a:p>
            <a:pPr marL="215265" indent="-203200">
              <a:spcBef>
                <a:spcPts val="1019"/>
              </a:spcBef>
              <a:buAutoNum type="arabicPeriod" startAt="4"/>
              <a:tabLst>
                <a:tab pos="215900" algn="l"/>
              </a:tabLst>
            </a:pPr>
            <a:r>
              <a:rPr sz="2400" b="1" spc="-10" dirty="0">
                <a:latin typeface="Calibri"/>
                <a:cs typeface="Calibri"/>
              </a:rPr>
              <a:t>Emergent </a:t>
            </a:r>
            <a:r>
              <a:rPr sz="2400" b="1" spc="-15" dirty="0">
                <a:latin typeface="Calibri"/>
                <a:cs typeface="Calibri"/>
              </a:rPr>
              <a:t>Hysterectomy:</a:t>
            </a:r>
            <a:endParaRPr sz="2400" dirty="0">
              <a:latin typeface="Calibri"/>
              <a:cs typeface="Calibri"/>
            </a:endParaRPr>
          </a:p>
          <a:p>
            <a:pPr marL="469900" marR="441959" lvl="1" indent="-228600">
              <a:spcBef>
                <a:spcPts val="60"/>
              </a:spcBef>
              <a:buClr>
                <a:srgbClr val="252525"/>
              </a:buClr>
              <a:buFont typeface="Microsoft Sans Serif"/>
              <a:buChar char="◦"/>
              <a:tabLst>
                <a:tab pos="469265" algn="l"/>
                <a:tab pos="469900" algn="l"/>
              </a:tabLst>
            </a:pPr>
            <a:r>
              <a:rPr sz="2400" spc="-5" dirty="0">
                <a:latin typeface="Calibri"/>
                <a:cs typeface="Calibri"/>
              </a:rPr>
              <a:t>The</a:t>
            </a:r>
            <a:r>
              <a:rPr sz="2400" dirty="0">
                <a:latin typeface="Calibri"/>
                <a:cs typeface="Calibri"/>
              </a:rPr>
              <a:t> </a:t>
            </a:r>
            <a:r>
              <a:rPr sz="2400" spc="-10" dirty="0">
                <a:latin typeface="Calibri"/>
                <a:cs typeface="Calibri"/>
              </a:rPr>
              <a:t>risk</a:t>
            </a:r>
            <a:r>
              <a:rPr sz="2400" dirty="0">
                <a:latin typeface="Calibri"/>
                <a:cs typeface="Calibri"/>
              </a:rPr>
              <a:t> </a:t>
            </a:r>
            <a:r>
              <a:rPr sz="2400" spc="-5" dirty="0">
                <a:latin typeface="Calibri"/>
                <a:cs typeface="Calibri"/>
              </a:rPr>
              <a:t>of the</a:t>
            </a:r>
            <a:r>
              <a:rPr sz="2400" dirty="0">
                <a:latin typeface="Calibri"/>
                <a:cs typeface="Calibri"/>
              </a:rPr>
              <a:t> </a:t>
            </a:r>
            <a:r>
              <a:rPr sz="2400" spc="-5" dirty="0">
                <a:latin typeface="Calibri"/>
                <a:cs typeface="Calibri"/>
              </a:rPr>
              <a:t>need </a:t>
            </a:r>
            <a:r>
              <a:rPr sz="2400" spc="-15" dirty="0">
                <a:latin typeface="Calibri"/>
                <a:cs typeface="Calibri"/>
              </a:rPr>
              <a:t>for</a:t>
            </a:r>
            <a:r>
              <a:rPr sz="2400" spc="-10" dirty="0">
                <a:latin typeface="Calibri"/>
                <a:cs typeface="Calibri"/>
              </a:rPr>
              <a:t> </a:t>
            </a:r>
            <a:r>
              <a:rPr sz="2400" spc="-15" dirty="0">
                <a:latin typeface="Calibri"/>
                <a:cs typeface="Calibri"/>
              </a:rPr>
              <a:t>hysterectomy</a:t>
            </a:r>
            <a:r>
              <a:rPr sz="2400" spc="10" dirty="0">
                <a:latin typeface="Calibri"/>
                <a:cs typeface="Calibri"/>
              </a:rPr>
              <a:t> </a:t>
            </a:r>
            <a:r>
              <a:rPr sz="2400" spc="-10" dirty="0">
                <a:latin typeface="Calibri"/>
                <a:cs typeface="Calibri"/>
              </a:rPr>
              <a:t>after </a:t>
            </a:r>
            <a:r>
              <a:rPr sz="2400" spc="-5" dirty="0">
                <a:latin typeface="Calibri"/>
                <a:cs typeface="Calibri"/>
              </a:rPr>
              <a:t>or</a:t>
            </a:r>
            <a:r>
              <a:rPr sz="2400" spc="-10" dirty="0">
                <a:latin typeface="Calibri"/>
                <a:cs typeface="Calibri"/>
              </a:rPr>
              <a:t> </a:t>
            </a:r>
            <a:r>
              <a:rPr sz="2400" spc="-5" dirty="0">
                <a:latin typeface="Calibri"/>
                <a:cs typeface="Calibri"/>
              </a:rPr>
              <a:t>during</a:t>
            </a:r>
            <a:r>
              <a:rPr sz="2400" spc="5" dirty="0">
                <a:latin typeface="Calibri"/>
                <a:cs typeface="Calibri"/>
              </a:rPr>
              <a:t> </a:t>
            </a:r>
            <a:r>
              <a:rPr sz="2400" spc="-5" dirty="0">
                <a:latin typeface="Calibri"/>
                <a:cs typeface="Calibri"/>
              </a:rPr>
              <a:t>a cesarean</a:t>
            </a:r>
            <a:r>
              <a:rPr sz="2400" spc="10" dirty="0">
                <a:latin typeface="Calibri"/>
                <a:cs typeface="Calibri"/>
              </a:rPr>
              <a:t> </a:t>
            </a:r>
            <a:r>
              <a:rPr sz="2400" spc="-5" dirty="0">
                <a:latin typeface="Calibri"/>
                <a:cs typeface="Calibri"/>
              </a:rPr>
              <a:t>delivery</a:t>
            </a:r>
            <a:r>
              <a:rPr sz="2400" dirty="0">
                <a:latin typeface="Calibri"/>
                <a:cs typeface="Calibri"/>
              </a:rPr>
              <a:t> </a:t>
            </a:r>
            <a:r>
              <a:rPr sz="2400" spc="-5" dirty="0">
                <a:latin typeface="Calibri"/>
                <a:cs typeface="Calibri"/>
              </a:rPr>
              <a:t>is </a:t>
            </a:r>
            <a:r>
              <a:rPr sz="2400" spc="-345" dirty="0">
                <a:latin typeface="Calibri"/>
                <a:cs typeface="Calibri"/>
              </a:rPr>
              <a:t> </a:t>
            </a:r>
            <a:r>
              <a:rPr sz="2400" spc="-10" dirty="0">
                <a:latin typeface="Calibri"/>
                <a:cs typeface="Calibri"/>
              </a:rPr>
              <a:t>greater </a:t>
            </a:r>
            <a:r>
              <a:rPr sz="2400" spc="-5" dirty="0">
                <a:latin typeface="Calibri"/>
                <a:cs typeface="Calibri"/>
              </a:rPr>
              <a:t>than</a:t>
            </a:r>
            <a:r>
              <a:rPr sz="2400" dirty="0">
                <a:latin typeface="Calibri"/>
                <a:cs typeface="Calibri"/>
              </a:rPr>
              <a:t> </a:t>
            </a:r>
            <a:r>
              <a:rPr sz="2400" spc="-10" dirty="0">
                <a:latin typeface="Calibri"/>
                <a:cs typeface="Calibri"/>
              </a:rPr>
              <a:t>after </a:t>
            </a:r>
            <a:r>
              <a:rPr sz="2400" spc="-5" dirty="0">
                <a:latin typeface="Calibri"/>
                <a:cs typeface="Calibri"/>
              </a:rPr>
              <a:t>a </a:t>
            </a:r>
            <a:r>
              <a:rPr sz="2400" spc="-10" dirty="0">
                <a:latin typeface="Calibri"/>
                <a:cs typeface="Calibri"/>
              </a:rPr>
              <a:t>vaginal</a:t>
            </a:r>
            <a:r>
              <a:rPr sz="2400" dirty="0">
                <a:latin typeface="Calibri"/>
                <a:cs typeface="Calibri"/>
              </a:rPr>
              <a:t> </a:t>
            </a:r>
            <a:r>
              <a:rPr sz="2400" spc="-20" dirty="0">
                <a:latin typeface="Calibri"/>
                <a:cs typeface="Calibri"/>
              </a:rPr>
              <a:t>delivery.</a:t>
            </a:r>
            <a:endParaRPr sz="2400" dirty="0">
              <a:latin typeface="Calibri"/>
              <a:cs typeface="Calibri"/>
            </a:endParaRPr>
          </a:p>
          <a:p>
            <a:pPr marL="469900" lvl="1" indent="-228600">
              <a:buClr>
                <a:srgbClr val="252525"/>
              </a:buClr>
              <a:buFont typeface="Microsoft Sans Serif"/>
              <a:buChar char="◦"/>
              <a:tabLst>
                <a:tab pos="469265" algn="l"/>
                <a:tab pos="469900" algn="l"/>
              </a:tabLst>
            </a:pPr>
            <a:r>
              <a:rPr sz="2400" b="1" spc="-10" dirty="0">
                <a:latin typeface="Calibri"/>
                <a:cs typeface="Calibri"/>
              </a:rPr>
              <a:t>The most</a:t>
            </a:r>
            <a:r>
              <a:rPr sz="2400" b="1" spc="-5" dirty="0">
                <a:latin typeface="Calibri"/>
                <a:cs typeface="Calibri"/>
              </a:rPr>
              <a:t> </a:t>
            </a:r>
            <a:r>
              <a:rPr sz="2400" b="1" spc="-10" dirty="0">
                <a:latin typeface="Calibri"/>
                <a:cs typeface="Calibri"/>
              </a:rPr>
              <a:t>important</a:t>
            </a:r>
            <a:r>
              <a:rPr sz="2400" b="1" dirty="0">
                <a:latin typeface="Calibri"/>
                <a:cs typeface="Calibri"/>
              </a:rPr>
              <a:t> </a:t>
            </a:r>
            <a:r>
              <a:rPr sz="2400" b="1" spc="-5" dirty="0">
                <a:latin typeface="Calibri"/>
                <a:cs typeface="Calibri"/>
              </a:rPr>
              <a:t>risk </a:t>
            </a:r>
            <a:r>
              <a:rPr sz="2400" b="1" spc="-10" dirty="0">
                <a:latin typeface="Calibri"/>
                <a:cs typeface="Calibri"/>
              </a:rPr>
              <a:t>factor</a:t>
            </a:r>
            <a:r>
              <a:rPr sz="2400" b="1" spc="5" dirty="0">
                <a:latin typeface="Calibri"/>
                <a:cs typeface="Calibri"/>
              </a:rPr>
              <a:t> </a:t>
            </a:r>
            <a:r>
              <a:rPr sz="2400" spc="-5" dirty="0">
                <a:latin typeface="Calibri"/>
                <a:cs typeface="Calibri"/>
              </a:rPr>
              <a:t>:</a:t>
            </a:r>
            <a:endParaRPr sz="2400" dirty="0">
              <a:latin typeface="Calibri"/>
              <a:cs typeface="Calibri"/>
            </a:endParaRPr>
          </a:p>
          <a:p>
            <a:pPr marL="469900" marR="106680">
              <a:spcBef>
                <a:spcPts val="10"/>
              </a:spcBef>
            </a:pPr>
            <a:r>
              <a:rPr sz="2400" spc="-5" dirty="0">
                <a:latin typeface="Calibri"/>
                <a:cs typeface="Calibri"/>
              </a:rPr>
              <a:t>is</a:t>
            </a:r>
            <a:r>
              <a:rPr sz="2400" dirty="0">
                <a:latin typeface="Calibri"/>
                <a:cs typeface="Calibri"/>
              </a:rPr>
              <a:t> </a:t>
            </a:r>
            <a:r>
              <a:rPr sz="2400" spc="-5" dirty="0">
                <a:latin typeface="Calibri"/>
                <a:cs typeface="Calibri"/>
              </a:rPr>
              <a:t>a</a:t>
            </a:r>
            <a:r>
              <a:rPr sz="2400" dirty="0">
                <a:latin typeface="Calibri"/>
                <a:cs typeface="Calibri"/>
              </a:rPr>
              <a:t> </a:t>
            </a:r>
            <a:r>
              <a:rPr sz="2400" spc="-10" dirty="0">
                <a:latin typeface="Calibri"/>
                <a:cs typeface="Calibri"/>
              </a:rPr>
              <a:t>previous</a:t>
            </a:r>
            <a:r>
              <a:rPr sz="2400" spc="5" dirty="0">
                <a:latin typeface="Calibri"/>
                <a:cs typeface="Calibri"/>
              </a:rPr>
              <a:t> </a:t>
            </a:r>
            <a:r>
              <a:rPr sz="2400" spc="-5" dirty="0">
                <a:latin typeface="Calibri"/>
                <a:cs typeface="Calibri"/>
              </a:rPr>
              <a:t>Caesarean</a:t>
            </a:r>
            <a:r>
              <a:rPr sz="2400" spc="5" dirty="0">
                <a:latin typeface="Calibri"/>
                <a:cs typeface="Calibri"/>
              </a:rPr>
              <a:t> </a:t>
            </a:r>
            <a:r>
              <a:rPr sz="2400" spc="-5" dirty="0">
                <a:latin typeface="Calibri"/>
                <a:cs typeface="Calibri"/>
              </a:rPr>
              <a:t>section</a:t>
            </a:r>
            <a:r>
              <a:rPr sz="2400" dirty="0">
                <a:latin typeface="Calibri"/>
                <a:cs typeface="Calibri"/>
              </a:rPr>
              <a:t> especially</a:t>
            </a:r>
            <a:r>
              <a:rPr sz="2400" spc="5" dirty="0">
                <a:latin typeface="Calibri"/>
                <a:cs typeface="Calibri"/>
              </a:rPr>
              <a:t> </a:t>
            </a:r>
            <a:r>
              <a:rPr sz="2400" spc="-10" dirty="0">
                <a:latin typeface="Calibri"/>
                <a:cs typeface="Calibri"/>
              </a:rPr>
              <a:t>when</a:t>
            </a:r>
            <a:r>
              <a:rPr sz="2400" dirty="0">
                <a:latin typeface="Calibri"/>
                <a:cs typeface="Calibri"/>
              </a:rPr>
              <a:t> </a:t>
            </a:r>
            <a:r>
              <a:rPr sz="2400" spc="-10" dirty="0">
                <a:latin typeface="Calibri"/>
                <a:cs typeface="Calibri"/>
              </a:rPr>
              <a:t>placenta</a:t>
            </a:r>
            <a:r>
              <a:rPr sz="2400" spc="25" dirty="0">
                <a:latin typeface="Calibri"/>
                <a:cs typeface="Calibri"/>
              </a:rPr>
              <a:t> </a:t>
            </a:r>
            <a:r>
              <a:rPr sz="2400" spc="-10" dirty="0">
                <a:latin typeface="Calibri"/>
                <a:cs typeface="Calibri"/>
              </a:rPr>
              <a:t>overlies</a:t>
            </a:r>
            <a:r>
              <a:rPr sz="2400" spc="5" dirty="0">
                <a:latin typeface="Calibri"/>
                <a:cs typeface="Calibri"/>
              </a:rPr>
              <a:t> </a:t>
            </a:r>
            <a:r>
              <a:rPr sz="2400" spc="-5" dirty="0">
                <a:latin typeface="Calibri"/>
                <a:cs typeface="Calibri"/>
              </a:rPr>
              <a:t>the</a:t>
            </a:r>
            <a:r>
              <a:rPr sz="2400" spc="5" dirty="0">
                <a:latin typeface="Calibri"/>
                <a:cs typeface="Calibri"/>
              </a:rPr>
              <a:t> </a:t>
            </a:r>
            <a:r>
              <a:rPr sz="2400" spc="-5" dirty="0">
                <a:latin typeface="Calibri"/>
                <a:cs typeface="Calibri"/>
              </a:rPr>
              <a:t>old</a:t>
            </a:r>
            <a:r>
              <a:rPr sz="2400" spc="5" dirty="0">
                <a:latin typeface="Calibri"/>
                <a:cs typeface="Calibri"/>
              </a:rPr>
              <a:t> </a:t>
            </a:r>
            <a:r>
              <a:rPr sz="2400" spc="-5" dirty="0">
                <a:latin typeface="Calibri"/>
                <a:cs typeface="Calibri"/>
              </a:rPr>
              <a:t>scar</a:t>
            </a:r>
            <a:r>
              <a:rPr sz="2400" dirty="0">
                <a:latin typeface="Calibri"/>
                <a:cs typeface="Calibri"/>
              </a:rPr>
              <a:t> </a:t>
            </a:r>
            <a:r>
              <a:rPr sz="2400" spc="-5" dirty="0">
                <a:latin typeface="Calibri"/>
                <a:cs typeface="Calibri"/>
              </a:rPr>
              <a:t>, </a:t>
            </a:r>
            <a:r>
              <a:rPr sz="2400" spc="-350" dirty="0">
                <a:latin typeface="Calibri"/>
                <a:cs typeface="Calibri"/>
              </a:rPr>
              <a:t> </a:t>
            </a:r>
            <a:r>
              <a:rPr sz="2400" spc="-10" dirty="0">
                <a:latin typeface="Calibri"/>
                <a:cs typeface="Calibri"/>
              </a:rPr>
              <a:t>increasing</a:t>
            </a:r>
            <a:r>
              <a:rPr sz="2400" dirty="0">
                <a:latin typeface="Calibri"/>
                <a:cs typeface="Calibri"/>
              </a:rPr>
              <a:t> </a:t>
            </a:r>
            <a:r>
              <a:rPr sz="2400" spc="-5" dirty="0">
                <a:latin typeface="Calibri"/>
                <a:cs typeface="Calibri"/>
              </a:rPr>
              <a:t>the</a:t>
            </a:r>
            <a:r>
              <a:rPr sz="2400" dirty="0">
                <a:latin typeface="Calibri"/>
                <a:cs typeface="Calibri"/>
              </a:rPr>
              <a:t> </a:t>
            </a:r>
            <a:r>
              <a:rPr sz="2400" spc="-5" dirty="0">
                <a:latin typeface="Calibri"/>
                <a:cs typeface="Calibri"/>
              </a:rPr>
              <a:t>risk</a:t>
            </a:r>
            <a:r>
              <a:rPr sz="2400" dirty="0">
                <a:latin typeface="Calibri"/>
                <a:cs typeface="Calibri"/>
              </a:rPr>
              <a:t> </a:t>
            </a:r>
            <a:r>
              <a:rPr sz="2400" spc="-5" dirty="0">
                <a:latin typeface="Calibri"/>
                <a:cs typeface="Calibri"/>
              </a:rPr>
              <a:t>of </a:t>
            </a:r>
            <a:r>
              <a:rPr sz="2400" spc="-10" dirty="0">
                <a:latin typeface="Calibri"/>
                <a:cs typeface="Calibri"/>
              </a:rPr>
              <a:t>placenta</a:t>
            </a:r>
            <a:r>
              <a:rPr sz="2400" spc="-5" dirty="0">
                <a:latin typeface="Calibri"/>
                <a:cs typeface="Calibri"/>
              </a:rPr>
              <a:t> </a:t>
            </a:r>
            <a:r>
              <a:rPr sz="2400" spc="-10" dirty="0">
                <a:latin typeface="Calibri"/>
                <a:cs typeface="Calibri"/>
              </a:rPr>
              <a:t>accreta.</a:t>
            </a:r>
            <a:endParaRPr sz="2400" dirty="0">
              <a:latin typeface="Calibri"/>
              <a:cs typeface="Calibri"/>
            </a:endParaRPr>
          </a:p>
          <a:p>
            <a:pPr marL="469900" marR="3467100" lvl="1" indent="-228600">
              <a:buClr>
                <a:srgbClr val="252525"/>
              </a:buClr>
              <a:buFont typeface="Microsoft Sans Serif"/>
              <a:buChar char="◦"/>
              <a:tabLst>
                <a:tab pos="469265" algn="l"/>
                <a:tab pos="469900" algn="l"/>
              </a:tabLst>
            </a:pPr>
            <a:r>
              <a:rPr sz="2400" b="1" spc="-10" dirty="0">
                <a:latin typeface="Calibri"/>
                <a:cs typeface="Calibri"/>
              </a:rPr>
              <a:t>The most</a:t>
            </a:r>
            <a:r>
              <a:rPr sz="2400" b="1" spc="-5" dirty="0">
                <a:latin typeface="Calibri"/>
                <a:cs typeface="Calibri"/>
              </a:rPr>
              <a:t> common</a:t>
            </a:r>
            <a:r>
              <a:rPr sz="2400" b="1" dirty="0">
                <a:latin typeface="Calibri"/>
                <a:cs typeface="Calibri"/>
              </a:rPr>
              <a:t> </a:t>
            </a:r>
            <a:r>
              <a:rPr sz="2400" b="1" spc="-5" dirty="0">
                <a:latin typeface="Calibri"/>
                <a:cs typeface="Calibri"/>
              </a:rPr>
              <a:t>indication</a:t>
            </a:r>
            <a:r>
              <a:rPr sz="2400" spc="-5" dirty="0">
                <a:latin typeface="Calibri"/>
                <a:cs typeface="Calibri"/>
              </a:rPr>
              <a:t>: </a:t>
            </a:r>
            <a:r>
              <a:rPr sz="2400" dirty="0">
                <a:latin typeface="Calibri"/>
                <a:cs typeface="Calibri"/>
              </a:rPr>
              <a:t> </a:t>
            </a:r>
            <a:r>
              <a:rPr sz="2400" spc="-10" dirty="0">
                <a:latin typeface="Calibri"/>
                <a:cs typeface="Calibri"/>
              </a:rPr>
              <a:t>uncontrollable</a:t>
            </a:r>
            <a:r>
              <a:rPr sz="2400" dirty="0">
                <a:latin typeface="Calibri"/>
                <a:cs typeface="Calibri"/>
              </a:rPr>
              <a:t> </a:t>
            </a:r>
            <a:r>
              <a:rPr sz="2400" spc="-10" dirty="0">
                <a:latin typeface="Calibri"/>
                <a:cs typeface="Calibri"/>
              </a:rPr>
              <a:t>maternal</a:t>
            </a:r>
            <a:r>
              <a:rPr sz="2400" spc="5" dirty="0">
                <a:latin typeface="Calibri"/>
                <a:cs typeface="Calibri"/>
              </a:rPr>
              <a:t> </a:t>
            </a:r>
            <a:r>
              <a:rPr sz="2400" spc="-10" dirty="0">
                <a:latin typeface="Calibri"/>
                <a:cs typeface="Calibri"/>
              </a:rPr>
              <a:t>hemorrhage,</a:t>
            </a:r>
            <a:endParaRPr sz="2400" dirty="0">
              <a:latin typeface="Calibri"/>
              <a:cs typeface="Calibri"/>
            </a:endParaRPr>
          </a:p>
          <a:p>
            <a:pPr marL="469900" marR="5080">
              <a:spcBef>
                <a:spcPts val="60"/>
              </a:spcBef>
            </a:pPr>
            <a:r>
              <a:rPr sz="2400" b="1" spc="-5" dirty="0">
                <a:latin typeface="Calibri"/>
                <a:cs typeface="Calibri"/>
              </a:rPr>
              <a:t>other:</a:t>
            </a:r>
            <a:r>
              <a:rPr sz="2400" b="1" spc="10" dirty="0">
                <a:latin typeface="Calibri"/>
                <a:cs typeface="Calibri"/>
              </a:rPr>
              <a:t> </a:t>
            </a:r>
            <a:r>
              <a:rPr sz="2400" spc="-30" dirty="0">
                <a:latin typeface="Calibri"/>
                <a:cs typeface="Calibri"/>
              </a:rPr>
              <a:t>atony,</a:t>
            </a:r>
            <a:r>
              <a:rPr sz="2400" dirty="0">
                <a:latin typeface="Calibri"/>
                <a:cs typeface="Calibri"/>
              </a:rPr>
              <a:t> </a:t>
            </a:r>
            <a:r>
              <a:rPr sz="2400" spc="-10" dirty="0">
                <a:latin typeface="Calibri"/>
                <a:cs typeface="Calibri"/>
              </a:rPr>
              <a:t>uterine</a:t>
            </a:r>
            <a:r>
              <a:rPr sz="2400" spc="15" dirty="0">
                <a:latin typeface="Calibri"/>
                <a:cs typeface="Calibri"/>
              </a:rPr>
              <a:t> </a:t>
            </a:r>
            <a:r>
              <a:rPr sz="2400" spc="-10" dirty="0">
                <a:latin typeface="Calibri"/>
                <a:cs typeface="Calibri"/>
              </a:rPr>
              <a:t>rupture,</a:t>
            </a:r>
            <a:r>
              <a:rPr sz="2400" spc="5" dirty="0">
                <a:latin typeface="Calibri"/>
                <a:cs typeface="Calibri"/>
              </a:rPr>
              <a:t> </a:t>
            </a:r>
            <a:r>
              <a:rPr sz="2400" spc="-10" dirty="0">
                <a:latin typeface="Calibri"/>
                <a:cs typeface="Calibri"/>
              </a:rPr>
              <a:t>extension</a:t>
            </a:r>
            <a:r>
              <a:rPr sz="2400" spc="5" dirty="0">
                <a:latin typeface="Calibri"/>
                <a:cs typeface="Calibri"/>
              </a:rPr>
              <a:t> </a:t>
            </a:r>
            <a:r>
              <a:rPr sz="2400" spc="-5" dirty="0">
                <a:latin typeface="Calibri"/>
                <a:cs typeface="Calibri"/>
              </a:rPr>
              <a:t>of</a:t>
            </a:r>
            <a:r>
              <a:rPr sz="2400" spc="5" dirty="0">
                <a:latin typeface="Calibri"/>
                <a:cs typeface="Calibri"/>
              </a:rPr>
              <a:t> </a:t>
            </a:r>
            <a:r>
              <a:rPr sz="2400" spc="-15" dirty="0">
                <a:latin typeface="Calibri"/>
                <a:cs typeface="Calibri"/>
              </a:rPr>
              <a:t>transverse</a:t>
            </a:r>
            <a:r>
              <a:rPr sz="2400" spc="5" dirty="0">
                <a:latin typeface="Calibri"/>
                <a:cs typeface="Calibri"/>
              </a:rPr>
              <a:t> </a:t>
            </a:r>
            <a:r>
              <a:rPr sz="2400" spc="-5" dirty="0">
                <a:latin typeface="Calibri"/>
                <a:cs typeface="Calibri"/>
              </a:rPr>
              <a:t>uterine</a:t>
            </a:r>
            <a:r>
              <a:rPr sz="2400" spc="5" dirty="0">
                <a:latin typeface="Calibri"/>
                <a:cs typeface="Calibri"/>
              </a:rPr>
              <a:t> </a:t>
            </a:r>
            <a:r>
              <a:rPr sz="2400" spc="-5" dirty="0">
                <a:latin typeface="Calibri"/>
                <a:cs typeface="Calibri"/>
              </a:rPr>
              <a:t>incision</a:t>
            </a:r>
            <a:r>
              <a:rPr sz="2400" spc="5" dirty="0">
                <a:latin typeface="Calibri"/>
                <a:cs typeface="Calibri"/>
              </a:rPr>
              <a:t> </a:t>
            </a:r>
            <a:r>
              <a:rPr sz="2400" spc="-5" dirty="0">
                <a:latin typeface="Calibri"/>
                <a:cs typeface="Calibri"/>
              </a:rPr>
              <a:t>&amp;</a:t>
            </a:r>
            <a:r>
              <a:rPr sz="2400" dirty="0">
                <a:latin typeface="Calibri"/>
                <a:cs typeface="Calibri"/>
              </a:rPr>
              <a:t> </a:t>
            </a:r>
            <a:r>
              <a:rPr sz="2400" spc="-10" dirty="0">
                <a:latin typeface="Calibri"/>
                <a:cs typeface="Calibri"/>
              </a:rPr>
              <a:t>fibroids </a:t>
            </a:r>
            <a:r>
              <a:rPr sz="2400" spc="-345" dirty="0">
                <a:latin typeface="Calibri"/>
                <a:cs typeface="Calibri"/>
              </a:rPr>
              <a:t> </a:t>
            </a:r>
            <a:r>
              <a:rPr sz="2400" spc="-10" dirty="0">
                <a:latin typeface="Calibri"/>
                <a:cs typeface="Calibri"/>
              </a:rPr>
              <a:t>preventing</a:t>
            </a:r>
            <a:r>
              <a:rPr sz="2400" spc="-5" dirty="0">
                <a:latin typeface="Calibri"/>
                <a:cs typeface="Calibri"/>
              </a:rPr>
              <a:t> </a:t>
            </a:r>
            <a:r>
              <a:rPr sz="2400" spc="-10" dirty="0">
                <a:latin typeface="Calibri"/>
                <a:cs typeface="Calibri"/>
              </a:rPr>
              <a:t>uterine</a:t>
            </a:r>
            <a:r>
              <a:rPr sz="2400" spc="-5" dirty="0">
                <a:latin typeface="Calibri"/>
                <a:cs typeface="Calibri"/>
              </a:rPr>
              <a:t> closure</a:t>
            </a:r>
            <a:r>
              <a:rPr sz="2400" dirty="0">
                <a:latin typeface="Calibri"/>
                <a:cs typeface="Calibri"/>
              </a:rPr>
              <a:t> </a:t>
            </a:r>
            <a:r>
              <a:rPr sz="2400" spc="-5" dirty="0">
                <a:latin typeface="Calibri"/>
                <a:cs typeface="Calibri"/>
              </a:rPr>
              <a:t>&amp; hemostasis.</a:t>
            </a:r>
            <a:endParaRPr sz="2400" dirty="0">
              <a:latin typeface="Calibri"/>
              <a:cs typeface="Calibri"/>
            </a:endParaRPr>
          </a:p>
        </p:txBody>
      </p:sp>
      <p:pic>
        <p:nvPicPr>
          <p:cNvPr id="3" name="object 3"/>
          <p:cNvPicPr/>
          <p:nvPr/>
        </p:nvPicPr>
        <p:blipFill>
          <a:blip r:embed="rId2" cstate="print"/>
          <a:stretch>
            <a:fillRect/>
          </a:stretch>
        </p:blipFill>
        <p:spPr>
          <a:xfrm>
            <a:off x="6696635" y="209811"/>
            <a:ext cx="3361765" cy="1828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10058400" cy="3025572"/>
          </a:xfrm>
          <a:prstGeom prst="rect">
            <a:avLst/>
          </a:prstGeom>
        </p:spPr>
        <p:txBody>
          <a:bodyPr vert="horz" wrap="square" lIns="0" tIns="12065" rIns="0" bIns="0" rtlCol="0">
            <a:spAutoFit/>
          </a:bodyPr>
          <a:lstStyle/>
          <a:p>
            <a:pPr marL="215265" indent="-203200">
              <a:lnSpc>
                <a:spcPct val="100000"/>
              </a:lnSpc>
              <a:spcBef>
                <a:spcPts val="95"/>
              </a:spcBef>
              <a:buAutoNum type="arabicPeriod" startAt="5"/>
              <a:tabLst>
                <a:tab pos="215900" algn="l"/>
              </a:tabLst>
            </a:pPr>
            <a:r>
              <a:rPr sz="2400" b="1" spc="-10" dirty="0">
                <a:latin typeface="Calibri"/>
                <a:cs typeface="Calibri"/>
              </a:rPr>
              <a:t>Pain:</a:t>
            </a:r>
            <a:endParaRPr sz="2400" dirty="0">
              <a:latin typeface="Calibri"/>
              <a:cs typeface="Calibri"/>
            </a:endParaRPr>
          </a:p>
          <a:p>
            <a:pPr marL="241300" lvl="1">
              <a:lnSpc>
                <a:spcPct val="100000"/>
              </a:lnSpc>
              <a:spcBef>
                <a:spcPts val="35"/>
              </a:spcBef>
              <a:buClr>
                <a:srgbClr val="252525"/>
              </a:buClr>
              <a:tabLst>
                <a:tab pos="469265" algn="l"/>
                <a:tab pos="469900" algn="l"/>
              </a:tabLst>
            </a:pPr>
            <a:r>
              <a:rPr sz="2400" spc="-10" dirty="0">
                <a:latin typeface="Calibri"/>
                <a:cs typeface="Calibri"/>
              </a:rPr>
              <a:t>More</a:t>
            </a:r>
            <a:r>
              <a:rPr sz="2400" spc="-20" dirty="0">
                <a:latin typeface="Calibri"/>
                <a:cs typeface="Calibri"/>
              </a:rPr>
              <a:t> </a:t>
            </a:r>
            <a:r>
              <a:rPr sz="2400" spc="-5" dirty="0">
                <a:latin typeface="Calibri"/>
                <a:cs typeface="Calibri"/>
              </a:rPr>
              <a:t>in</a:t>
            </a:r>
            <a:r>
              <a:rPr sz="2400" spc="-25" dirty="0">
                <a:latin typeface="Calibri"/>
                <a:cs typeface="Calibri"/>
              </a:rPr>
              <a:t> </a:t>
            </a:r>
            <a:r>
              <a:rPr sz="2400" spc="-10" dirty="0">
                <a:latin typeface="Calibri"/>
                <a:cs typeface="Calibri"/>
              </a:rPr>
              <a:t>CS</a:t>
            </a:r>
            <a:endParaRPr sz="2400" dirty="0">
              <a:latin typeface="Calibri"/>
              <a:cs typeface="Calibri"/>
            </a:endParaRPr>
          </a:p>
          <a:p>
            <a:pPr marL="241300" lvl="1">
              <a:lnSpc>
                <a:spcPct val="100000"/>
              </a:lnSpc>
              <a:spcBef>
                <a:spcPts val="35"/>
              </a:spcBef>
              <a:buClr>
                <a:srgbClr val="252525"/>
              </a:buClr>
              <a:tabLst>
                <a:tab pos="469265" algn="l"/>
                <a:tab pos="469900" algn="l"/>
              </a:tabLst>
            </a:pPr>
            <a:r>
              <a:rPr sz="2400" spc="-10" dirty="0">
                <a:latin typeface="Calibri"/>
                <a:cs typeface="Calibri"/>
              </a:rPr>
              <a:t>narcotic</a:t>
            </a:r>
            <a:r>
              <a:rPr sz="2400" spc="-25" dirty="0">
                <a:latin typeface="Calibri"/>
                <a:cs typeface="Calibri"/>
              </a:rPr>
              <a:t> </a:t>
            </a:r>
            <a:r>
              <a:rPr sz="2400" spc="-5" dirty="0">
                <a:latin typeface="Calibri"/>
                <a:cs typeface="Calibri"/>
              </a:rPr>
              <a:t>pain</a:t>
            </a:r>
            <a:r>
              <a:rPr sz="2400" spc="-20" dirty="0">
                <a:latin typeface="Calibri"/>
                <a:cs typeface="Calibri"/>
              </a:rPr>
              <a:t> </a:t>
            </a:r>
            <a:r>
              <a:rPr sz="2400" spc="-5" dirty="0">
                <a:latin typeface="Calibri"/>
                <a:cs typeface="Calibri"/>
              </a:rPr>
              <a:t>medications</a:t>
            </a:r>
            <a:r>
              <a:rPr sz="2400" spc="-25" dirty="0">
                <a:latin typeface="Calibri"/>
                <a:cs typeface="Calibri"/>
              </a:rPr>
              <a:t> </a:t>
            </a:r>
            <a:r>
              <a:rPr sz="2400" spc="-10" dirty="0">
                <a:latin typeface="Calibri"/>
                <a:cs typeface="Calibri"/>
              </a:rPr>
              <a:t>can</a:t>
            </a:r>
            <a:endParaRPr sz="2400" dirty="0">
              <a:latin typeface="Calibri"/>
              <a:cs typeface="Calibri"/>
            </a:endParaRPr>
          </a:p>
          <a:p>
            <a:pPr marL="698500" marR="5080" lvl="2" indent="-229235">
              <a:lnSpc>
                <a:spcPct val="101200"/>
              </a:lnSpc>
              <a:spcBef>
                <a:spcPts val="100"/>
              </a:spcBef>
              <a:buFont typeface="Symbol"/>
              <a:buChar char=""/>
              <a:tabLst>
                <a:tab pos="698500" algn="l"/>
                <a:tab pos="699135" algn="l"/>
              </a:tabLst>
            </a:pPr>
            <a:r>
              <a:rPr sz="2400" spc="-15" dirty="0">
                <a:latin typeface="Calibri"/>
                <a:cs typeface="Calibri"/>
              </a:rPr>
              <a:t>have</a:t>
            </a:r>
            <a:r>
              <a:rPr sz="2400" spc="5" dirty="0">
                <a:latin typeface="Calibri"/>
                <a:cs typeface="Calibri"/>
              </a:rPr>
              <a:t> </a:t>
            </a:r>
            <a:r>
              <a:rPr sz="2400" spc="-5" dirty="0">
                <a:latin typeface="Calibri"/>
                <a:cs typeface="Calibri"/>
              </a:rPr>
              <a:t>a</a:t>
            </a:r>
            <a:r>
              <a:rPr sz="2400" dirty="0">
                <a:latin typeface="Calibri"/>
                <a:cs typeface="Calibri"/>
              </a:rPr>
              <a:t> </a:t>
            </a:r>
            <a:r>
              <a:rPr sz="2400" spc="-10" dirty="0">
                <a:latin typeface="Calibri"/>
                <a:cs typeface="Calibri"/>
              </a:rPr>
              <a:t>significant</a:t>
            </a:r>
            <a:r>
              <a:rPr sz="2400" spc="5" dirty="0">
                <a:latin typeface="Calibri"/>
                <a:cs typeface="Calibri"/>
              </a:rPr>
              <a:t> </a:t>
            </a:r>
            <a:r>
              <a:rPr sz="2400" spc="-5" dirty="0">
                <a:latin typeface="Calibri"/>
                <a:cs typeface="Calibri"/>
              </a:rPr>
              <a:t>impact</a:t>
            </a:r>
            <a:r>
              <a:rPr sz="2400" dirty="0">
                <a:latin typeface="Calibri"/>
                <a:cs typeface="Calibri"/>
              </a:rPr>
              <a:t> </a:t>
            </a:r>
            <a:r>
              <a:rPr sz="2400" spc="-5" dirty="0">
                <a:latin typeface="Calibri"/>
                <a:cs typeface="Calibri"/>
              </a:rPr>
              <a:t>on</a:t>
            </a:r>
            <a:r>
              <a:rPr sz="2400" spc="5" dirty="0">
                <a:latin typeface="Calibri"/>
                <a:cs typeface="Calibri"/>
              </a:rPr>
              <a:t> </a:t>
            </a:r>
            <a:r>
              <a:rPr sz="2400" spc="-5" dirty="0">
                <a:latin typeface="Calibri"/>
                <a:cs typeface="Calibri"/>
              </a:rPr>
              <a:t>initial</a:t>
            </a:r>
            <a:r>
              <a:rPr sz="2400" spc="10" dirty="0">
                <a:latin typeface="Calibri"/>
                <a:cs typeface="Calibri"/>
              </a:rPr>
              <a:t> </a:t>
            </a:r>
            <a:r>
              <a:rPr sz="2400" spc="-5" dirty="0">
                <a:latin typeface="Calibri"/>
                <a:cs typeface="Calibri"/>
              </a:rPr>
              <a:t>bonding</a:t>
            </a:r>
            <a:r>
              <a:rPr sz="2400" spc="5" dirty="0">
                <a:latin typeface="Calibri"/>
                <a:cs typeface="Calibri"/>
              </a:rPr>
              <a:t> </a:t>
            </a:r>
            <a:r>
              <a:rPr sz="2400" spc="-10" dirty="0">
                <a:latin typeface="Calibri"/>
                <a:cs typeface="Calibri"/>
              </a:rPr>
              <a:t>between</a:t>
            </a:r>
            <a:r>
              <a:rPr sz="2400" dirty="0">
                <a:latin typeface="Calibri"/>
                <a:cs typeface="Calibri"/>
              </a:rPr>
              <a:t> </a:t>
            </a:r>
            <a:r>
              <a:rPr sz="2400" spc="-5" dirty="0">
                <a:latin typeface="Calibri"/>
                <a:cs typeface="Calibri"/>
              </a:rPr>
              <a:t>the</a:t>
            </a:r>
            <a:r>
              <a:rPr sz="2400" spc="10" dirty="0">
                <a:latin typeface="Calibri"/>
                <a:cs typeface="Calibri"/>
              </a:rPr>
              <a:t> </a:t>
            </a:r>
            <a:r>
              <a:rPr sz="2400" spc="-5" dirty="0">
                <a:latin typeface="Calibri"/>
                <a:cs typeface="Calibri"/>
              </a:rPr>
              <a:t>mother and</a:t>
            </a:r>
            <a:r>
              <a:rPr sz="2400" dirty="0">
                <a:latin typeface="Calibri"/>
                <a:cs typeface="Calibri"/>
              </a:rPr>
              <a:t> </a:t>
            </a:r>
            <a:r>
              <a:rPr sz="2400" spc="-10" dirty="0">
                <a:latin typeface="Calibri"/>
                <a:cs typeface="Calibri"/>
              </a:rPr>
              <a:t>the </a:t>
            </a:r>
            <a:r>
              <a:rPr sz="2400" spc="-350" dirty="0">
                <a:latin typeface="Calibri"/>
                <a:cs typeface="Calibri"/>
              </a:rPr>
              <a:t> </a:t>
            </a:r>
            <a:r>
              <a:rPr sz="2400" spc="-5" dirty="0">
                <a:latin typeface="Calibri"/>
                <a:cs typeface="Calibri"/>
              </a:rPr>
              <a:t>newborn</a:t>
            </a:r>
            <a:endParaRPr sz="2400" dirty="0">
              <a:latin typeface="Calibri"/>
              <a:cs typeface="Calibri"/>
            </a:endParaRPr>
          </a:p>
          <a:p>
            <a:pPr marL="698500" lvl="2" indent="-229235">
              <a:lnSpc>
                <a:spcPct val="100000"/>
              </a:lnSpc>
              <a:spcBef>
                <a:spcPts val="120"/>
              </a:spcBef>
              <a:buFont typeface="Symbol"/>
              <a:buChar char=""/>
              <a:tabLst>
                <a:tab pos="698500" algn="l"/>
                <a:tab pos="699135" algn="l"/>
              </a:tabLst>
            </a:pPr>
            <a:r>
              <a:rPr sz="2400" spc="-5" dirty="0">
                <a:latin typeface="Calibri"/>
                <a:cs typeface="Calibri"/>
              </a:rPr>
              <a:t>on</a:t>
            </a:r>
            <a:r>
              <a:rPr sz="2400" spc="-25" dirty="0">
                <a:latin typeface="Calibri"/>
                <a:cs typeface="Calibri"/>
              </a:rPr>
              <a:t> </a:t>
            </a:r>
            <a:r>
              <a:rPr sz="2400" spc="-10" dirty="0">
                <a:latin typeface="Calibri"/>
                <a:cs typeface="Calibri"/>
              </a:rPr>
              <a:t>breastfeeding</a:t>
            </a:r>
            <a:r>
              <a:rPr sz="2400" spc="-15" dirty="0">
                <a:latin typeface="Calibri"/>
                <a:cs typeface="Calibri"/>
              </a:rPr>
              <a:t> </a:t>
            </a:r>
            <a:r>
              <a:rPr sz="2400" spc="-5" dirty="0">
                <a:latin typeface="Calibri"/>
                <a:cs typeface="Calibri"/>
              </a:rPr>
              <a:t>success</a:t>
            </a:r>
            <a:r>
              <a:rPr sz="2400" spc="-15" dirty="0">
                <a:latin typeface="Calibri"/>
                <a:cs typeface="Calibri"/>
              </a:rPr>
              <a:t> rates</a:t>
            </a:r>
            <a:endParaRPr sz="2400" dirty="0">
              <a:latin typeface="Calibri"/>
              <a:cs typeface="Calibri"/>
            </a:endParaRPr>
          </a:p>
          <a:p>
            <a:pPr marL="698500" lvl="2" indent="-229235">
              <a:lnSpc>
                <a:spcPct val="100000"/>
              </a:lnSpc>
              <a:spcBef>
                <a:spcPts val="120"/>
              </a:spcBef>
              <a:buFont typeface="Symbol"/>
              <a:buChar char=""/>
              <a:tabLst>
                <a:tab pos="698500" algn="l"/>
                <a:tab pos="699135" algn="l"/>
              </a:tabLst>
            </a:pPr>
            <a:r>
              <a:rPr sz="2400" spc="-10" dirty="0">
                <a:latin typeface="Calibri"/>
                <a:cs typeface="Calibri"/>
              </a:rPr>
              <a:t>maternal</a:t>
            </a:r>
            <a:r>
              <a:rPr sz="2400" dirty="0">
                <a:latin typeface="Calibri"/>
                <a:cs typeface="Calibri"/>
              </a:rPr>
              <a:t> </a:t>
            </a:r>
            <a:r>
              <a:rPr sz="2400" spc="-10" dirty="0">
                <a:latin typeface="Calibri"/>
                <a:cs typeface="Calibri"/>
              </a:rPr>
              <a:t>functioning</a:t>
            </a:r>
            <a:r>
              <a:rPr sz="2400" spc="5" dirty="0">
                <a:latin typeface="Calibri"/>
                <a:cs typeface="Calibri"/>
              </a:rPr>
              <a:t> </a:t>
            </a:r>
            <a:r>
              <a:rPr sz="2400" spc="-10" dirty="0">
                <a:latin typeface="Calibri"/>
                <a:cs typeface="Calibri"/>
              </a:rPr>
              <a:t>postpartum</a:t>
            </a:r>
            <a:endParaRPr sz="2400" dirty="0">
              <a:latin typeface="Calibri"/>
              <a:cs typeface="Calibri"/>
            </a:endParaRPr>
          </a:p>
          <a:p>
            <a:pPr marL="698500" lvl="2" indent="-229235">
              <a:lnSpc>
                <a:spcPct val="100000"/>
              </a:lnSpc>
              <a:spcBef>
                <a:spcPts val="130"/>
              </a:spcBef>
              <a:buClr>
                <a:srgbClr val="252525"/>
              </a:buClr>
              <a:buFont typeface="Symbol"/>
              <a:buChar char=""/>
              <a:tabLst>
                <a:tab pos="698500" algn="l"/>
                <a:tab pos="699135" algn="l"/>
              </a:tabLst>
            </a:pPr>
            <a:r>
              <a:rPr sz="2400" spc="-5" dirty="0">
                <a:latin typeface="Calibri"/>
                <a:cs typeface="Calibri"/>
              </a:rPr>
              <a:t>the </a:t>
            </a:r>
            <a:r>
              <a:rPr sz="2400" spc="-10" dirty="0">
                <a:latin typeface="Calibri"/>
                <a:cs typeface="Calibri"/>
              </a:rPr>
              <a:t>risk </a:t>
            </a:r>
            <a:r>
              <a:rPr sz="2400" spc="-15" dirty="0">
                <a:latin typeface="Calibri"/>
                <a:cs typeface="Calibri"/>
              </a:rPr>
              <a:t>for</a:t>
            </a:r>
            <a:r>
              <a:rPr sz="2400" spc="-10" dirty="0">
                <a:latin typeface="Calibri"/>
                <a:cs typeface="Calibri"/>
              </a:rPr>
              <a:t> </a:t>
            </a:r>
            <a:r>
              <a:rPr sz="2400" spc="-5" dirty="0">
                <a:latin typeface="Calibri"/>
                <a:cs typeface="Calibri"/>
              </a:rPr>
              <a:t>postpartum</a:t>
            </a:r>
            <a:r>
              <a:rPr sz="2400" dirty="0">
                <a:latin typeface="Calibri"/>
                <a:cs typeface="Calibri"/>
              </a:rPr>
              <a:t> </a:t>
            </a:r>
            <a:r>
              <a:rPr sz="2400" spc="-10" dirty="0">
                <a:latin typeface="Calibri"/>
                <a:cs typeface="Calibri"/>
              </a:rPr>
              <a:t>depression</a:t>
            </a:r>
            <a:r>
              <a:rPr sz="2400" spc="5" dirty="0">
                <a:latin typeface="Calibri"/>
                <a:cs typeface="Calibri"/>
              </a:rPr>
              <a:t> </a:t>
            </a:r>
            <a:r>
              <a:rPr sz="2400" spc="-15" dirty="0">
                <a:latin typeface="Calibri"/>
                <a:cs typeface="Calibri"/>
              </a:rPr>
              <a:t>may</a:t>
            </a:r>
            <a:r>
              <a:rPr sz="2400" spc="25" dirty="0">
                <a:latin typeface="Calibri"/>
                <a:cs typeface="Calibri"/>
              </a:rPr>
              <a:t> </a:t>
            </a:r>
            <a:r>
              <a:rPr sz="2400" spc="-5" dirty="0">
                <a:latin typeface="Calibri"/>
                <a:cs typeface="Calibri"/>
              </a:rPr>
              <a:t>be</a:t>
            </a:r>
            <a:r>
              <a:rPr sz="2400" dirty="0">
                <a:latin typeface="Calibri"/>
                <a:cs typeface="Calibri"/>
              </a:rPr>
              <a:t> </a:t>
            </a:r>
            <a:r>
              <a:rPr sz="2400" spc="-30" dirty="0">
                <a:latin typeface="Calibri"/>
                <a:cs typeface="Calibri"/>
              </a:rPr>
              <a:t>greater.</a:t>
            </a:r>
            <a:endParaRPr sz="2400" dirty="0">
              <a:latin typeface="Calibri"/>
              <a:cs typeface="Calibri"/>
            </a:endParaRPr>
          </a:p>
        </p:txBody>
      </p:sp>
      <p:sp>
        <p:nvSpPr>
          <p:cNvPr id="3" name="object 3"/>
          <p:cNvSpPr txBox="1"/>
          <p:nvPr/>
        </p:nvSpPr>
        <p:spPr>
          <a:xfrm>
            <a:off x="0" y="3025572"/>
            <a:ext cx="9867422" cy="4615366"/>
          </a:xfrm>
          <a:prstGeom prst="rect">
            <a:avLst/>
          </a:prstGeom>
        </p:spPr>
        <p:txBody>
          <a:bodyPr vert="horz" wrap="square" lIns="0" tIns="12065" rIns="0" bIns="0" rtlCol="0">
            <a:spAutoFit/>
          </a:bodyPr>
          <a:lstStyle/>
          <a:p>
            <a:pPr marL="228600" indent="-203200" algn="just">
              <a:lnSpc>
                <a:spcPct val="100000"/>
              </a:lnSpc>
              <a:spcBef>
                <a:spcPts val="95"/>
              </a:spcBef>
              <a:buAutoNum type="arabicPeriod" startAt="6"/>
              <a:tabLst>
                <a:tab pos="229235" algn="l"/>
              </a:tabLst>
            </a:pPr>
            <a:r>
              <a:rPr sz="2400" b="1" spc="-5" dirty="0">
                <a:latin typeface="Calibri"/>
                <a:cs typeface="Calibri"/>
              </a:rPr>
              <a:t>Thromboembolism:</a:t>
            </a:r>
            <a:endParaRPr sz="2400" dirty="0">
              <a:latin typeface="Calibri"/>
              <a:cs typeface="Calibri"/>
            </a:endParaRPr>
          </a:p>
          <a:p>
            <a:pPr marL="483870" marR="194310" lvl="1" indent="-229235" algn="just">
              <a:lnSpc>
                <a:spcPct val="101899"/>
              </a:lnSpc>
              <a:buClr>
                <a:srgbClr val="252525"/>
              </a:buClr>
              <a:buFont typeface="Microsoft Sans Serif"/>
              <a:buChar char="◦"/>
              <a:tabLst>
                <a:tab pos="484505" algn="l"/>
              </a:tabLst>
            </a:pPr>
            <a:r>
              <a:rPr sz="2400" spc="-10" dirty="0">
                <a:latin typeface="Calibri"/>
                <a:cs typeface="Calibri"/>
              </a:rPr>
              <a:t>One </a:t>
            </a:r>
            <a:r>
              <a:rPr sz="2400" spc="-5" dirty="0">
                <a:latin typeface="Calibri"/>
                <a:cs typeface="Calibri"/>
              </a:rPr>
              <a:t>of the leading </a:t>
            </a:r>
            <a:r>
              <a:rPr sz="2400" spc="-10" dirty="0">
                <a:latin typeface="Calibri"/>
                <a:cs typeface="Calibri"/>
              </a:rPr>
              <a:t>causes </a:t>
            </a:r>
            <a:r>
              <a:rPr sz="2400" spc="-5" dirty="0">
                <a:latin typeface="Calibri"/>
                <a:cs typeface="Calibri"/>
              </a:rPr>
              <a:t>of </a:t>
            </a:r>
            <a:r>
              <a:rPr sz="2400" spc="-10" dirty="0">
                <a:latin typeface="Calibri"/>
                <a:cs typeface="Calibri"/>
              </a:rPr>
              <a:t>maternal </a:t>
            </a:r>
            <a:r>
              <a:rPr sz="2400" spc="-5" dirty="0">
                <a:latin typeface="Calibri"/>
                <a:cs typeface="Calibri"/>
              </a:rPr>
              <a:t>mortality </a:t>
            </a:r>
            <a:r>
              <a:rPr sz="2400" spc="-10" dirty="0">
                <a:latin typeface="Calibri"/>
                <a:cs typeface="Calibri"/>
              </a:rPr>
              <a:t>related to </a:t>
            </a:r>
            <a:r>
              <a:rPr sz="2400" spc="-5" dirty="0">
                <a:latin typeface="Calibri"/>
                <a:cs typeface="Calibri"/>
              </a:rPr>
              <a:t>cesarean </a:t>
            </a:r>
            <a:r>
              <a:rPr sz="2400" spc="-350" dirty="0">
                <a:latin typeface="Calibri"/>
                <a:cs typeface="Calibri"/>
              </a:rPr>
              <a:t> </a:t>
            </a:r>
            <a:r>
              <a:rPr sz="2400" spc="-5" dirty="0">
                <a:latin typeface="Calibri"/>
                <a:cs typeface="Calibri"/>
              </a:rPr>
              <a:t>delivery</a:t>
            </a:r>
            <a:r>
              <a:rPr sz="2400" dirty="0">
                <a:latin typeface="Calibri"/>
                <a:cs typeface="Calibri"/>
              </a:rPr>
              <a:t> </a:t>
            </a:r>
            <a:r>
              <a:rPr sz="2400" spc="-5" dirty="0">
                <a:latin typeface="Calibri"/>
                <a:cs typeface="Calibri"/>
              </a:rPr>
              <a:t>is</a:t>
            </a:r>
            <a:r>
              <a:rPr sz="2400" spc="5" dirty="0">
                <a:latin typeface="Calibri"/>
                <a:cs typeface="Calibri"/>
              </a:rPr>
              <a:t> </a:t>
            </a:r>
            <a:r>
              <a:rPr sz="2400" u="heavy" spc="-10" dirty="0">
                <a:uFill>
                  <a:solidFill>
                    <a:srgbClr val="000000"/>
                  </a:solidFill>
                </a:uFill>
                <a:latin typeface="Calibri"/>
                <a:cs typeface="Calibri"/>
              </a:rPr>
              <a:t>deep</a:t>
            </a:r>
            <a:r>
              <a:rPr sz="2400" u="heavy" dirty="0">
                <a:uFill>
                  <a:solidFill>
                    <a:srgbClr val="000000"/>
                  </a:solidFill>
                </a:uFill>
                <a:latin typeface="Calibri"/>
                <a:cs typeface="Calibri"/>
              </a:rPr>
              <a:t> </a:t>
            </a:r>
            <a:r>
              <a:rPr sz="2400" u="heavy" spc="-5" dirty="0">
                <a:uFill>
                  <a:solidFill>
                    <a:srgbClr val="000000"/>
                  </a:solidFill>
                </a:uFill>
                <a:latin typeface="Calibri"/>
                <a:cs typeface="Calibri"/>
              </a:rPr>
              <a:t>vein </a:t>
            </a:r>
            <a:r>
              <a:rPr sz="2400" u="heavy" spc="-10" dirty="0">
                <a:uFill>
                  <a:solidFill>
                    <a:srgbClr val="000000"/>
                  </a:solidFill>
                </a:uFill>
                <a:latin typeface="Calibri"/>
                <a:cs typeface="Calibri"/>
              </a:rPr>
              <a:t>thrombosis</a:t>
            </a:r>
            <a:r>
              <a:rPr sz="2400" u="heavy" spc="10" dirty="0">
                <a:uFill>
                  <a:solidFill>
                    <a:srgbClr val="000000"/>
                  </a:solidFill>
                </a:uFill>
                <a:latin typeface="Calibri"/>
                <a:cs typeface="Calibri"/>
              </a:rPr>
              <a:t> </a:t>
            </a:r>
            <a:r>
              <a:rPr sz="2400" u="heavy" spc="-5" dirty="0">
                <a:uFill>
                  <a:solidFill>
                    <a:srgbClr val="000000"/>
                  </a:solidFill>
                </a:uFill>
                <a:latin typeface="Calibri"/>
                <a:cs typeface="Calibri"/>
              </a:rPr>
              <a:t>resulting in</a:t>
            </a:r>
            <a:r>
              <a:rPr sz="2400" u="heavy" dirty="0">
                <a:uFill>
                  <a:solidFill>
                    <a:srgbClr val="000000"/>
                  </a:solidFill>
                </a:uFill>
                <a:latin typeface="Calibri"/>
                <a:cs typeface="Calibri"/>
              </a:rPr>
              <a:t> </a:t>
            </a:r>
            <a:r>
              <a:rPr sz="2400" u="heavy" spc="-5" dirty="0">
                <a:uFill>
                  <a:solidFill>
                    <a:srgbClr val="000000"/>
                  </a:solidFill>
                </a:uFill>
                <a:latin typeface="Calibri"/>
                <a:cs typeface="Calibri"/>
              </a:rPr>
              <a:t>pulmonary</a:t>
            </a:r>
            <a:r>
              <a:rPr sz="2400" u="heavy" spc="5" dirty="0">
                <a:uFill>
                  <a:solidFill>
                    <a:srgbClr val="000000"/>
                  </a:solidFill>
                </a:uFill>
                <a:latin typeface="Calibri"/>
                <a:cs typeface="Calibri"/>
              </a:rPr>
              <a:t> </a:t>
            </a:r>
            <a:r>
              <a:rPr sz="2400" u="heavy" spc="-10" dirty="0">
                <a:uFill>
                  <a:solidFill>
                    <a:srgbClr val="000000"/>
                  </a:solidFill>
                </a:uFill>
                <a:latin typeface="Calibri"/>
                <a:cs typeface="Calibri"/>
              </a:rPr>
              <a:t>embolism.</a:t>
            </a:r>
            <a:endParaRPr sz="2400" dirty="0">
              <a:latin typeface="Calibri"/>
              <a:cs typeface="Calibri"/>
            </a:endParaRPr>
          </a:p>
          <a:p>
            <a:pPr marL="483870" marR="485775" lvl="1" indent="-229235" algn="just">
              <a:lnSpc>
                <a:spcPts val="1960"/>
              </a:lnSpc>
              <a:spcBef>
                <a:spcPts val="55"/>
              </a:spcBef>
              <a:buClr>
                <a:srgbClr val="252525"/>
              </a:buClr>
              <a:buFont typeface="Microsoft Sans Serif"/>
              <a:buChar char="◦"/>
              <a:tabLst>
                <a:tab pos="484505" algn="l"/>
              </a:tabLst>
            </a:pPr>
            <a:r>
              <a:rPr sz="2400" spc="-5" dirty="0">
                <a:latin typeface="Calibri"/>
                <a:cs typeface="Calibri"/>
              </a:rPr>
              <a:t>The incidence of such complication </a:t>
            </a:r>
            <a:r>
              <a:rPr sz="2400" spc="-10" dirty="0">
                <a:latin typeface="Calibri"/>
                <a:cs typeface="Calibri"/>
              </a:rPr>
              <a:t>can </a:t>
            </a:r>
            <a:r>
              <a:rPr sz="2400" spc="-5" dirty="0">
                <a:latin typeface="Calibri"/>
                <a:cs typeface="Calibri"/>
              </a:rPr>
              <a:t>be reduced by adequate </a:t>
            </a:r>
            <a:r>
              <a:rPr sz="2400" spc="-350" dirty="0">
                <a:latin typeface="Calibri"/>
                <a:cs typeface="Calibri"/>
              </a:rPr>
              <a:t> </a:t>
            </a:r>
            <a:r>
              <a:rPr sz="2400" spc="-15" dirty="0">
                <a:solidFill>
                  <a:srgbClr val="FF0066"/>
                </a:solidFill>
                <a:latin typeface="Calibri"/>
                <a:cs typeface="Calibri"/>
              </a:rPr>
              <a:t>hydration, </a:t>
            </a:r>
            <a:r>
              <a:rPr sz="2400" spc="-5" dirty="0">
                <a:solidFill>
                  <a:srgbClr val="FF0066"/>
                </a:solidFill>
                <a:latin typeface="Calibri"/>
                <a:cs typeface="Calibri"/>
              </a:rPr>
              <a:t>early embolization &amp; </a:t>
            </a:r>
            <a:r>
              <a:rPr sz="2400" spc="-10" dirty="0">
                <a:solidFill>
                  <a:srgbClr val="FF0066"/>
                </a:solidFill>
                <a:latin typeface="Calibri"/>
                <a:cs typeface="Calibri"/>
              </a:rPr>
              <a:t>administration </a:t>
            </a:r>
            <a:r>
              <a:rPr sz="2400" spc="-5" dirty="0">
                <a:solidFill>
                  <a:srgbClr val="FF0066"/>
                </a:solidFill>
                <a:latin typeface="Calibri"/>
                <a:cs typeface="Calibri"/>
              </a:rPr>
              <a:t>of prophylactic </a:t>
            </a:r>
            <a:r>
              <a:rPr sz="2400" spc="-350" dirty="0">
                <a:solidFill>
                  <a:srgbClr val="FF0066"/>
                </a:solidFill>
                <a:latin typeface="Calibri"/>
                <a:cs typeface="Calibri"/>
              </a:rPr>
              <a:t> </a:t>
            </a:r>
            <a:r>
              <a:rPr sz="2400" spc="-5" dirty="0">
                <a:solidFill>
                  <a:srgbClr val="FF0066"/>
                </a:solidFill>
                <a:latin typeface="Calibri"/>
                <a:cs typeface="Calibri"/>
              </a:rPr>
              <a:t>heparin.</a:t>
            </a:r>
            <a:endParaRPr sz="2400" dirty="0">
              <a:latin typeface="Calibri"/>
              <a:cs typeface="Calibri"/>
            </a:endParaRPr>
          </a:p>
          <a:p>
            <a:pPr marL="228600" indent="-203200" algn="just">
              <a:lnSpc>
                <a:spcPct val="100000"/>
              </a:lnSpc>
              <a:spcBef>
                <a:spcPts val="860"/>
              </a:spcBef>
              <a:buAutoNum type="arabicPeriod" startAt="6"/>
              <a:tabLst>
                <a:tab pos="229235" algn="l"/>
              </a:tabLst>
            </a:pPr>
            <a:r>
              <a:rPr sz="2400" b="1" spc="-10" dirty="0">
                <a:latin typeface="Calibri"/>
                <a:cs typeface="Calibri"/>
              </a:rPr>
              <a:t>Paralytic</a:t>
            </a:r>
            <a:r>
              <a:rPr sz="2400" b="1" spc="-25" dirty="0">
                <a:latin typeface="Calibri"/>
                <a:cs typeface="Calibri"/>
              </a:rPr>
              <a:t> </a:t>
            </a:r>
            <a:r>
              <a:rPr sz="2400" b="1" spc="-5" dirty="0">
                <a:latin typeface="Calibri"/>
                <a:cs typeface="Calibri"/>
              </a:rPr>
              <a:t>ileus:</a:t>
            </a:r>
            <a:endParaRPr sz="2400" dirty="0">
              <a:latin typeface="Calibri"/>
              <a:cs typeface="Calibri"/>
            </a:endParaRPr>
          </a:p>
          <a:p>
            <a:pPr marL="483870" lvl="1" indent="-229870" algn="just">
              <a:lnSpc>
                <a:spcPct val="100000"/>
              </a:lnSpc>
              <a:spcBef>
                <a:spcPts val="25"/>
              </a:spcBef>
              <a:buClr>
                <a:srgbClr val="252525"/>
              </a:buClr>
              <a:buFont typeface="Microsoft Sans Serif"/>
              <a:buChar char="◦"/>
              <a:tabLst>
                <a:tab pos="484505" algn="l"/>
              </a:tabLst>
            </a:pPr>
            <a:r>
              <a:rPr sz="2400" spc="-10" dirty="0">
                <a:latin typeface="Calibri"/>
                <a:cs typeface="Calibri"/>
              </a:rPr>
              <a:t>Expected</a:t>
            </a:r>
            <a:r>
              <a:rPr sz="2400" spc="-5" dirty="0">
                <a:latin typeface="Calibri"/>
                <a:cs typeface="Calibri"/>
              </a:rPr>
              <a:t> in the</a:t>
            </a:r>
            <a:r>
              <a:rPr sz="2400" dirty="0">
                <a:latin typeface="Calibri"/>
                <a:cs typeface="Calibri"/>
              </a:rPr>
              <a:t> </a:t>
            </a:r>
            <a:r>
              <a:rPr sz="2400" spc="-15" dirty="0">
                <a:latin typeface="Calibri"/>
                <a:cs typeface="Calibri"/>
              </a:rPr>
              <a:t>first</a:t>
            </a:r>
            <a:r>
              <a:rPr sz="2400" spc="-5" dirty="0">
                <a:latin typeface="Calibri"/>
                <a:cs typeface="Calibri"/>
              </a:rPr>
              <a:t> </a:t>
            </a:r>
            <a:r>
              <a:rPr sz="2400" spc="-20" dirty="0">
                <a:latin typeface="Calibri"/>
                <a:cs typeface="Calibri"/>
              </a:rPr>
              <a:t>few</a:t>
            </a:r>
            <a:r>
              <a:rPr sz="2400" spc="-5" dirty="0">
                <a:latin typeface="Calibri"/>
                <a:cs typeface="Calibri"/>
              </a:rPr>
              <a:t> </a:t>
            </a:r>
            <a:r>
              <a:rPr sz="2400" spc="-15" dirty="0">
                <a:latin typeface="Calibri"/>
                <a:cs typeface="Calibri"/>
              </a:rPr>
              <a:t>days.</a:t>
            </a:r>
            <a:endParaRPr sz="2400" dirty="0">
              <a:latin typeface="Calibri"/>
              <a:cs typeface="Calibri"/>
            </a:endParaRPr>
          </a:p>
          <a:p>
            <a:pPr marL="529590" lvl="1" indent="-275590" algn="just">
              <a:lnSpc>
                <a:spcPct val="100000"/>
              </a:lnSpc>
              <a:spcBef>
                <a:spcPts val="35"/>
              </a:spcBef>
              <a:buClr>
                <a:srgbClr val="252525"/>
              </a:buClr>
              <a:buFont typeface="Microsoft Sans Serif"/>
              <a:buChar char="◦"/>
              <a:tabLst>
                <a:tab pos="530225" algn="l"/>
              </a:tabLst>
            </a:pPr>
            <a:r>
              <a:rPr sz="2400" spc="-10" dirty="0">
                <a:latin typeface="Calibri"/>
                <a:cs typeface="Calibri"/>
              </a:rPr>
              <a:t>Bowel</a:t>
            </a:r>
            <a:r>
              <a:rPr sz="2400" spc="5" dirty="0">
                <a:latin typeface="Calibri"/>
                <a:cs typeface="Calibri"/>
              </a:rPr>
              <a:t> </a:t>
            </a:r>
            <a:r>
              <a:rPr sz="2400" spc="-10" dirty="0">
                <a:latin typeface="Calibri"/>
                <a:cs typeface="Calibri"/>
              </a:rPr>
              <a:t>sound</a:t>
            </a:r>
            <a:r>
              <a:rPr sz="2400" spc="20" dirty="0">
                <a:latin typeface="Calibri"/>
                <a:cs typeface="Calibri"/>
              </a:rPr>
              <a:t> </a:t>
            </a:r>
            <a:r>
              <a:rPr sz="2400" spc="-15" dirty="0">
                <a:latin typeface="Calibri"/>
                <a:cs typeface="Calibri"/>
              </a:rPr>
              <a:t>are</a:t>
            </a:r>
            <a:r>
              <a:rPr sz="2400" spc="25" dirty="0">
                <a:latin typeface="Calibri"/>
                <a:cs typeface="Calibri"/>
              </a:rPr>
              <a:t> </a:t>
            </a:r>
            <a:r>
              <a:rPr sz="2400" spc="-10" dirty="0">
                <a:latin typeface="Calibri"/>
                <a:cs typeface="Calibri"/>
              </a:rPr>
              <a:t>absent</a:t>
            </a:r>
            <a:r>
              <a:rPr sz="2400" spc="5" dirty="0">
                <a:latin typeface="Calibri"/>
                <a:cs typeface="Calibri"/>
              </a:rPr>
              <a:t> </a:t>
            </a:r>
            <a:r>
              <a:rPr sz="2400" spc="-5" dirty="0">
                <a:latin typeface="Calibri"/>
                <a:cs typeface="Calibri"/>
              </a:rPr>
              <a:t>or </a:t>
            </a:r>
            <a:r>
              <a:rPr sz="2400" spc="-10" dirty="0">
                <a:latin typeface="Calibri"/>
                <a:cs typeface="Calibri"/>
              </a:rPr>
              <a:t>hypoactive</a:t>
            </a:r>
            <a:r>
              <a:rPr sz="2400" spc="5" dirty="0">
                <a:latin typeface="Calibri"/>
                <a:cs typeface="Calibri"/>
              </a:rPr>
              <a:t> </a:t>
            </a:r>
            <a:r>
              <a:rPr sz="2400" spc="-5" dirty="0">
                <a:latin typeface="Calibri"/>
                <a:cs typeface="Calibri"/>
              </a:rPr>
              <a:t>and</a:t>
            </a:r>
            <a:r>
              <a:rPr sz="2400" spc="5" dirty="0">
                <a:latin typeface="Calibri"/>
                <a:cs typeface="Calibri"/>
              </a:rPr>
              <a:t> </a:t>
            </a:r>
            <a:r>
              <a:rPr sz="2400" spc="-10" dirty="0">
                <a:latin typeface="Calibri"/>
                <a:cs typeface="Calibri"/>
              </a:rPr>
              <a:t>there</a:t>
            </a:r>
            <a:r>
              <a:rPr sz="2400" spc="5" dirty="0">
                <a:latin typeface="Calibri"/>
                <a:cs typeface="Calibri"/>
              </a:rPr>
              <a:t> </a:t>
            </a:r>
            <a:r>
              <a:rPr sz="2400" spc="-5" dirty="0">
                <a:latin typeface="Calibri"/>
                <a:cs typeface="Calibri"/>
              </a:rPr>
              <a:t>is</a:t>
            </a:r>
            <a:r>
              <a:rPr sz="2400" spc="5" dirty="0">
                <a:latin typeface="Calibri"/>
                <a:cs typeface="Calibri"/>
              </a:rPr>
              <a:t> </a:t>
            </a:r>
            <a:r>
              <a:rPr sz="2400" spc="-5" dirty="0">
                <a:latin typeface="Calibri"/>
                <a:cs typeface="Calibri"/>
              </a:rPr>
              <a:t>no</a:t>
            </a:r>
            <a:r>
              <a:rPr sz="2400" spc="15" dirty="0">
                <a:latin typeface="Calibri"/>
                <a:cs typeface="Calibri"/>
              </a:rPr>
              <a:t> </a:t>
            </a:r>
            <a:r>
              <a:rPr sz="2400" spc="-10" dirty="0">
                <a:latin typeface="Calibri"/>
                <a:cs typeface="Calibri"/>
              </a:rPr>
              <a:t>passage</a:t>
            </a:r>
            <a:r>
              <a:rPr sz="2400" spc="-5" dirty="0">
                <a:latin typeface="Calibri"/>
                <a:cs typeface="Calibri"/>
              </a:rPr>
              <a:t> of</a:t>
            </a:r>
            <a:r>
              <a:rPr sz="2400" dirty="0">
                <a:latin typeface="Calibri"/>
                <a:cs typeface="Calibri"/>
              </a:rPr>
              <a:t> </a:t>
            </a:r>
            <a:r>
              <a:rPr sz="2400" spc="-10" dirty="0">
                <a:latin typeface="Calibri"/>
                <a:cs typeface="Calibri"/>
              </a:rPr>
              <a:t>gas.</a:t>
            </a:r>
            <a:endParaRPr sz="2400" dirty="0">
              <a:latin typeface="Calibri"/>
              <a:cs typeface="Calibri"/>
            </a:endParaRPr>
          </a:p>
          <a:p>
            <a:pPr marL="189230" indent="-177165">
              <a:lnSpc>
                <a:spcPct val="100000"/>
              </a:lnSpc>
              <a:spcBef>
                <a:spcPts val="1425"/>
              </a:spcBef>
              <a:buAutoNum type="arabicPeriod" startAt="6"/>
              <a:tabLst>
                <a:tab pos="189865" algn="l"/>
              </a:tabLst>
            </a:pPr>
            <a:r>
              <a:rPr sz="2000" b="1" spc="-5" dirty="0">
                <a:latin typeface="Calibri"/>
                <a:cs typeface="Calibri"/>
              </a:rPr>
              <a:t>Anesthesia</a:t>
            </a:r>
            <a:r>
              <a:rPr sz="2000" b="1" spc="-20" dirty="0">
                <a:latin typeface="Calibri"/>
                <a:cs typeface="Calibri"/>
              </a:rPr>
              <a:t> </a:t>
            </a:r>
            <a:r>
              <a:rPr sz="2000" b="1" spc="-5" dirty="0">
                <a:latin typeface="Calibri"/>
                <a:cs typeface="Calibri"/>
              </a:rPr>
              <a:t>complication</a:t>
            </a:r>
            <a:r>
              <a:rPr sz="2000" b="1" spc="-5" dirty="0" smtClean="0">
                <a:latin typeface="Calibri"/>
                <a:cs typeface="Calibri"/>
              </a:rPr>
              <a:t>:</a:t>
            </a:r>
            <a:endParaRPr sz="2000" dirty="0">
              <a:latin typeface="Calibri"/>
              <a:cs typeface="Calibri"/>
            </a:endParaRPr>
          </a:p>
          <a:p>
            <a:pPr marL="469900" lvl="1" indent="-229235">
              <a:lnSpc>
                <a:spcPts val="1645"/>
              </a:lnSpc>
              <a:buClr>
                <a:srgbClr val="252525"/>
              </a:buClr>
              <a:buFont typeface="Times New Roman"/>
              <a:buChar char="-"/>
              <a:tabLst>
                <a:tab pos="469900" algn="l"/>
                <a:tab pos="470534" algn="l"/>
              </a:tabLst>
            </a:pPr>
            <a:r>
              <a:rPr spc="-5" dirty="0">
                <a:latin typeface="Arial MT"/>
                <a:cs typeface="Arial MT"/>
              </a:rPr>
              <a:t>Abscess</a:t>
            </a:r>
            <a:r>
              <a:rPr spc="-30" dirty="0">
                <a:latin typeface="Arial MT"/>
                <a:cs typeface="Arial MT"/>
              </a:rPr>
              <a:t> </a:t>
            </a:r>
            <a:r>
              <a:rPr dirty="0">
                <a:latin typeface="Arial MT"/>
                <a:cs typeface="Arial MT"/>
              </a:rPr>
              <a:t>/</a:t>
            </a:r>
            <a:r>
              <a:rPr spc="-20" dirty="0">
                <a:latin typeface="Arial MT"/>
                <a:cs typeface="Arial MT"/>
              </a:rPr>
              <a:t> </a:t>
            </a:r>
            <a:r>
              <a:rPr spc="-5" dirty="0">
                <a:latin typeface="Arial MT"/>
                <a:cs typeface="Arial MT"/>
              </a:rPr>
              <a:t>meningitis</a:t>
            </a:r>
            <a:endParaRPr dirty="0">
              <a:latin typeface="Arial MT"/>
              <a:cs typeface="Arial MT"/>
            </a:endParaRPr>
          </a:p>
          <a:p>
            <a:pPr marL="469900" lvl="1" indent="-229235">
              <a:lnSpc>
                <a:spcPts val="1610"/>
              </a:lnSpc>
              <a:buClr>
                <a:srgbClr val="252525"/>
              </a:buClr>
              <a:buFont typeface="Times New Roman"/>
              <a:buChar char="-"/>
              <a:tabLst>
                <a:tab pos="469900" algn="l"/>
                <a:tab pos="470534" algn="l"/>
              </a:tabLst>
            </a:pPr>
            <a:r>
              <a:rPr spc="-5" dirty="0">
                <a:latin typeface="Arial MT"/>
                <a:cs typeface="Arial MT"/>
              </a:rPr>
              <a:t>epidural</a:t>
            </a:r>
            <a:r>
              <a:rPr spc="-40" dirty="0">
                <a:latin typeface="Arial MT"/>
                <a:cs typeface="Arial MT"/>
              </a:rPr>
              <a:t> </a:t>
            </a:r>
            <a:r>
              <a:rPr spc="-5" dirty="0">
                <a:latin typeface="Arial MT"/>
                <a:cs typeface="Arial MT"/>
              </a:rPr>
              <a:t>hematoma</a:t>
            </a:r>
            <a:endParaRPr dirty="0">
              <a:latin typeface="Arial MT"/>
              <a:cs typeface="Arial MT"/>
            </a:endParaRPr>
          </a:p>
          <a:p>
            <a:pPr marL="469900" lvl="1" indent="-229235">
              <a:lnSpc>
                <a:spcPts val="1610"/>
              </a:lnSpc>
              <a:buClr>
                <a:srgbClr val="252525"/>
              </a:buClr>
              <a:buFont typeface="Times New Roman"/>
              <a:buChar char="-"/>
              <a:tabLst>
                <a:tab pos="469900" algn="l"/>
                <a:tab pos="470534" algn="l"/>
              </a:tabLst>
            </a:pPr>
            <a:r>
              <a:rPr spc="-5" dirty="0">
                <a:latin typeface="Arial MT"/>
                <a:cs typeface="Arial MT"/>
              </a:rPr>
              <a:t>Failed</a:t>
            </a:r>
            <a:r>
              <a:rPr spc="-40" dirty="0">
                <a:latin typeface="Arial MT"/>
                <a:cs typeface="Arial MT"/>
              </a:rPr>
              <a:t> </a:t>
            </a:r>
            <a:r>
              <a:rPr spc="-5" dirty="0">
                <a:latin typeface="Arial MT"/>
                <a:cs typeface="Arial MT"/>
              </a:rPr>
              <a:t>intubation</a:t>
            </a:r>
            <a:endParaRPr dirty="0">
              <a:latin typeface="Arial MT"/>
              <a:cs typeface="Arial MT"/>
            </a:endParaRPr>
          </a:p>
          <a:p>
            <a:pPr marL="469900" lvl="1" indent="-229235">
              <a:lnSpc>
                <a:spcPts val="1610"/>
              </a:lnSpc>
              <a:buClr>
                <a:srgbClr val="252525"/>
              </a:buClr>
              <a:buFont typeface="Times New Roman"/>
              <a:buChar char="-"/>
              <a:tabLst>
                <a:tab pos="469900" algn="l"/>
                <a:tab pos="470534" algn="l"/>
              </a:tabLst>
            </a:pPr>
            <a:r>
              <a:rPr spc="-5" dirty="0">
                <a:latin typeface="Arial MT"/>
                <a:cs typeface="Arial MT"/>
              </a:rPr>
              <a:t>High</a:t>
            </a:r>
            <a:r>
              <a:rPr spc="-25" dirty="0">
                <a:latin typeface="Arial MT"/>
                <a:cs typeface="Arial MT"/>
              </a:rPr>
              <a:t> </a:t>
            </a:r>
            <a:r>
              <a:rPr spc="-5" dirty="0">
                <a:latin typeface="Arial MT"/>
                <a:cs typeface="Arial MT"/>
              </a:rPr>
              <a:t>neuroaxial</a:t>
            </a:r>
            <a:r>
              <a:rPr spc="-20" dirty="0">
                <a:latin typeface="Arial MT"/>
                <a:cs typeface="Arial MT"/>
              </a:rPr>
              <a:t> </a:t>
            </a:r>
            <a:r>
              <a:rPr spc="-5" dirty="0">
                <a:latin typeface="Arial MT"/>
                <a:cs typeface="Arial MT"/>
              </a:rPr>
              <a:t>block</a:t>
            </a:r>
            <a:endParaRPr dirty="0">
              <a:latin typeface="Arial MT"/>
              <a:cs typeface="Arial MT"/>
            </a:endParaRPr>
          </a:p>
          <a:p>
            <a:pPr marL="469900" lvl="1" indent="-229235">
              <a:lnSpc>
                <a:spcPts val="1614"/>
              </a:lnSpc>
              <a:buClr>
                <a:srgbClr val="252525"/>
              </a:buClr>
              <a:buFont typeface="Times New Roman"/>
              <a:buChar char="-"/>
              <a:tabLst>
                <a:tab pos="469900" algn="l"/>
                <a:tab pos="470534" algn="l"/>
              </a:tabLst>
            </a:pPr>
            <a:r>
              <a:rPr spc="-5" dirty="0">
                <a:latin typeface="Arial MT"/>
                <a:cs typeface="Arial MT"/>
              </a:rPr>
              <a:t>neurologic</a:t>
            </a:r>
            <a:r>
              <a:rPr spc="-25" dirty="0">
                <a:latin typeface="Arial MT"/>
                <a:cs typeface="Arial MT"/>
              </a:rPr>
              <a:t> </a:t>
            </a:r>
            <a:r>
              <a:rPr spc="-10" dirty="0">
                <a:latin typeface="Arial MT"/>
                <a:cs typeface="Arial MT"/>
              </a:rPr>
              <a:t>injury</a:t>
            </a:r>
            <a:endParaRPr dirty="0">
              <a:latin typeface="Arial MT"/>
              <a:cs typeface="Arial MT"/>
            </a:endParaRPr>
          </a:p>
          <a:p>
            <a:pPr marL="469900" lvl="1" indent="-229235">
              <a:lnSpc>
                <a:spcPts val="1650"/>
              </a:lnSpc>
              <a:buClr>
                <a:srgbClr val="252525"/>
              </a:buClr>
              <a:buFont typeface="Times New Roman"/>
              <a:buChar char="-"/>
              <a:tabLst>
                <a:tab pos="469900" algn="l"/>
                <a:tab pos="470534" algn="l"/>
              </a:tabLst>
            </a:pPr>
            <a:r>
              <a:rPr spc="-5" dirty="0">
                <a:latin typeface="Arial MT"/>
                <a:cs typeface="Arial MT"/>
              </a:rPr>
              <a:t>Respiratory</a:t>
            </a:r>
            <a:r>
              <a:rPr spc="-50" dirty="0">
                <a:latin typeface="Arial MT"/>
                <a:cs typeface="Arial MT"/>
              </a:rPr>
              <a:t> </a:t>
            </a:r>
            <a:r>
              <a:rPr spc="-5" dirty="0">
                <a:latin typeface="Arial MT"/>
                <a:cs typeface="Arial MT"/>
              </a:rPr>
              <a:t>arrest</a:t>
            </a:r>
            <a:endParaRPr dirty="0">
              <a:latin typeface="Arial MT"/>
              <a:cs typeface="Arial M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 y="631017"/>
            <a:ext cx="9043684" cy="1594667"/>
          </a:xfrm>
          <a:prstGeom prst="rect">
            <a:avLst/>
          </a:prstGeom>
        </p:spPr>
        <p:txBody>
          <a:bodyPr vert="horz" wrap="square" lIns="0" tIns="12065" rIns="0" bIns="0" rtlCol="0">
            <a:spAutoFit/>
          </a:bodyPr>
          <a:lstStyle/>
          <a:p>
            <a:pPr marL="215265" indent="-203200">
              <a:lnSpc>
                <a:spcPct val="100000"/>
              </a:lnSpc>
              <a:spcBef>
                <a:spcPts val="95"/>
              </a:spcBef>
              <a:buAutoNum type="arabicPeriod"/>
              <a:tabLst>
                <a:tab pos="215900" algn="l"/>
              </a:tabLst>
            </a:pPr>
            <a:r>
              <a:rPr sz="2800" b="1" spc="-5" dirty="0">
                <a:latin typeface="Calibri"/>
                <a:cs typeface="Calibri"/>
              </a:rPr>
              <a:t>Adhesion</a:t>
            </a:r>
            <a:r>
              <a:rPr sz="2800" b="1" spc="-15" dirty="0">
                <a:latin typeface="Calibri"/>
                <a:cs typeface="Calibri"/>
              </a:rPr>
              <a:t> </a:t>
            </a:r>
            <a:r>
              <a:rPr sz="2800" b="1" spc="-10" dirty="0">
                <a:latin typeface="Calibri"/>
                <a:cs typeface="Calibri"/>
              </a:rPr>
              <a:t>formation:</a:t>
            </a:r>
            <a:endParaRPr sz="2800" dirty="0">
              <a:latin typeface="Calibri"/>
              <a:cs typeface="Calibri"/>
            </a:endParaRPr>
          </a:p>
          <a:p>
            <a:pPr marL="469900" lvl="1" indent="-229870">
              <a:lnSpc>
                <a:spcPct val="100000"/>
              </a:lnSpc>
              <a:spcBef>
                <a:spcPts val="35"/>
              </a:spcBef>
              <a:buClr>
                <a:srgbClr val="252525"/>
              </a:buClr>
              <a:buFont typeface="Microsoft Sans Serif"/>
              <a:buChar char="◦"/>
              <a:tabLst>
                <a:tab pos="469900" algn="l"/>
                <a:tab pos="470534" algn="l"/>
              </a:tabLst>
            </a:pPr>
            <a:r>
              <a:rPr sz="2400" spc="-10" dirty="0">
                <a:latin typeface="Calibri"/>
                <a:cs typeface="Calibri"/>
              </a:rPr>
              <a:t>So</a:t>
            </a:r>
            <a:r>
              <a:rPr sz="2400" spc="-10" dirty="0">
                <a:latin typeface="Wingdings"/>
                <a:cs typeface="Wingdings"/>
              </a:rPr>
              <a:t></a:t>
            </a:r>
            <a:r>
              <a:rPr sz="2400" spc="-45" dirty="0">
                <a:latin typeface="Times New Roman"/>
                <a:cs typeface="Times New Roman"/>
              </a:rPr>
              <a:t> </a:t>
            </a:r>
            <a:r>
              <a:rPr sz="2400" spc="-10" dirty="0">
                <a:latin typeface="Calibri"/>
                <a:cs typeface="Calibri"/>
              </a:rPr>
              <a:t>(</a:t>
            </a:r>
            <a:r>
              <a:rPr sz="2400" b="1" spc="-10" dirty="0">
                <a:latin typeface="Calibri"/>
                <a:cs typeface="Calibri"/>
              </a:rPr>
              <a:t>Ectopic</a:t>
            </a:r>
            <a:r>
              <a:rPr sz="2400" b="1" dirty="0">
                <a:latin typeface="Calibri"/>
                <a:cs typeface="Calibri"/>
              </a:rPr>
              <a:t> </a:t>
            </a:r>
            <a:r>
              <a:rPr sz="2400" spc="-5" dirty="0">
                <a:latin typeface="Calibri"/>
                <a:cs typeface="Calibri"/>
              </a:rPr>
              <a:t>pregnancy</a:t>
            </a:r>
            <a:r>
              <a:rPr sz="2400" spc="-10" dirty="0">
                <a:latin typeface="Calibri"/>
                <a:cs typeface="Calibri"/>
              </a:rPr>
              <a:t> </a:t>
            </a:r>
            <a:r>
              <a:rPr sz="2400" spc="-5" dirty="0">
                <a:latin typeface="Calibri"/>
                <a:cs typeface="Calibri"/>
              </a:rPr>
              <a:t>risk</a:t>
            </a:r>
            <a:r>
              <a:rPr sz="2400" spc="-15" dirty="0">
                <a:latin typeface="Calibri"/>
                <a:cs typeface="Calibri"/>
              </a:rPr>
              <a:t> </a:t>
            </a:r>
            <a:r>
              <a:rPr sz="2400" spc="-5" dirty="0">
                <a:latin typeface="Calibri"/>
                <a:cs typeface="Calibri"/>
              </a:rPr>
              <a:t>will increase).</a:t>
            </a:r>
            <a:endParaRPr sz="2400" dirty="0">
              <a:latin typeface="Calibri"/>
              <a:cs typeface="Calibri"/>
            </a:endParaRPr>
          </a:p>
          <a:p>
            <a:pPr marL="469900" marR="5080" lvl="1" indent="-229235">
              <a:lnSpc>
                <a:spcPts val="1960"/>
              </a:lnSpc>
              <a:spcBef>
                <a:spcPts val="55"/>
              </a:spcBef>
              <a:buClr>
                <a:srgbClr val="252525"/>
              </a:buClr>
              <a:buFont typeface="Microsoft Sans Serif"/>
              <a:buChar char="◦"/>
              <a:tabLst>
                <a:tab pos="469900" algn="l"/>
                <a:tab pos="470534" algn="l"/>
              </a:tabLst>
            </a:pPr>
            <a:r>
              <a:rPr sz="2400" spc="-10" dirty="0">
                <a:latin typeface="Calibri"/>
                <a:cs typeface="Calibri"/>
              </a:rPr>
              <a:t>can</a:t>
            </a:r>
            <a:r>
              <a:rPr sz="2400" spc="5" dirty="0">
                <a:latin typeface="Calibri"/>
                <a:cs typeface="Calibri"/>
              </a:rPr>
              <a:t> </a:t>
            </a:r>
            <a:r>
              <a:rPr sz="2400" spc="-10" dirty="0">
                <a:latin typeface="Calibri"/>
                <a:cs typeface="Calibri"/>
              </a:rPr>
              <a:t>cause</a:t>
            </a:r>
            <a:r>
              <a:rPr sz="2400" dirty="0">
                <a:latin typeface="Calibri"/>
                <a:cs typeface="Calibri"/>
              </a:rPr>
              <a:t> </a:t>
            </a:r>
            <a:r>
              <a:rPr sz="2400" spc="-10" dirty="0">
                <a:latin typeface="Calibri"/>
                <a:cs typeface="Calibri"/>
              </a:rPr>
              <a:t>significant</a:t>
            </a:r>
            <a:r>
              <a:rPr sz="2400" spc="5" dirty="0">
                <a:latin typeface="Calibri"/>
                <a:cs typeface="Calibri"/>
              </a:rPr>
              <a:t> </a:t>
            </a:r>
            <a:r>
              <a:rPr sz="2400" spc="-5" dirty="0">
                <a:latin typeface="Calibri"/>
                <a:cs typeface="Calibri"/>
              </a:rPr>
              <a:t>morbidity</a:t>
            </a:r>
            <a:r>
              <a:rPr sz="2400" spc="5" dirty="0">
                <a:latin typeface="Calibri"/>
                <a:cs typeface="Calibri"/>
              </a:rPr>
              <a:t> </a:t>
            </a:r>
            <a:r>
              <a:rPr sz="2400" spc="-5" dirty="0">
                <a:latin typeface="Calibri"/>
                <a:cs typeface="Calibri"/>
              </a:rPr>
              <a:t>and</a:t>
            </a:r>
            <a:r>
              <a:rPr sz="2400" spc="15" dirty="0">
                <a:latin typeface="Calibri"/>
                <a:cs typeface="Calibri"/>
              </a:rPr>
              <a:t> </a:t>
            </a:r>
            <a:r>
              <a:rPr sz="2400" spc="-5" dirty="0">
                <a:latin typeface="Calibri"/>
                <a:cs typeface="Calibri"/>
              </a:rPr>
              <a:t>mortality</a:t>
            </a:r>
            <a:r>
              <a:rPr sz="2400" spc="5" dirty="0">
                <a:latin typeface="Calibri"/>
                <a:cs typeface="Calibri"/>
              </a:rPr>
              <a:t> </a:t>
            </a:r>
            <a:r>
              <a:rPr sz="2400" spc="-10" dirty="0">
                <a:latin typeface="Calibri"/>
                <a:cs typeface="Calibri"/>
              </a:rPr>
              <a:t>related</a:t>
            </a:r>
            <a:r>
              <a:rPr sz="2400" spc="5" dirty="0">
                <a:latin typeface="Calibri"/>
                <a:cs typeface="Calibri"/>
              </a:rPr>
              <a:t> </a:t>
            </a:r>
            <a:r>
              <a:rPr sz="2400" spc="-15" dirty="0">
                <a:latin typeface="Calibri"/>
                <a:cs typeface="Calibri"/>
              </a:rPr>
              <a:t>to</a:t>
            </a:r>
            <a:r>
              <a:rPr sz="2400" spc="25" dirty="0">
                <a:latin typeface="Calibri"/>
                <a:cs typeface="Calibri"/>
              </a:rPr>
              <a:t> </a:t>
            </a:r>
            <a:r>
              <a:rPr sz="2400" b="1" spc="-10" dirty="0">
                <a:latin typeface="Calibri"/>
                <a:cs typeface="Calibri"/>
              </a:rPr>
              <a:t>bowel</a:t>
            </a:r>
            <a:r>
              <a:rPr sz="2400" b="1" dirty="0">
                <a:latin typeface="Calibri"/>
                <a:cs typeface="Calibri"/>
              </a:rPr>
              <a:t> </a:t>
            </a:r>
            <a:r>
              <a:rPr sz="2400" b="1" spc="-5" dirty="0">
                <a:latin typeface="Calibri"/>
                <a:cs typeface="Calibri"/>
              </a:rPr>
              <a:t>obstruction</a:t>
            </a:r>
            <a:r>
              <a:rPr sz="2400" spc="-5" dirty="0">
                <a:latin typeface="Calibri"/>
                <a:cs typeface="Calibri"/>
              </a:rPr>
              <a:t>, </a:t>
            </a:r>
            <a:r>
              <a:rPr sz="2400" spc="-345" dirty="0">
                <a:latin typeface="Calibri"/>
                <a:cs typeface="Calibri"/>
              </a:rPr>
              <a:t> </a:t>
            </a:r>
            <a:r>
              <a:rPr sz="2400" b="1" spc="-15" dirty="0">
                <a:latin typeface="Calibri"/>
                <a:cs typeface="Calibri"/>
              </a:rPr>
              <a:t>subinfertility,</a:t>
            </a:r>
            <a:r>
              <a:rPr sz="2400" b="1" spc="5" dirty="0">
                <a:latin typeface="Calibri"/>
                <a:cs typeface="Calibri"/>
              </a:rPr>
              <a:t> </a:t>
            </a:r>
            <a:r>
              <a:rPr sz="2400" b="1" spc="-5" dirty="0">
                <a:latin typeface="Calibri"/>
                <a:cs typeface="Calibri"/>
              </a:rPr>
              <a:t>or</a:t>
            </a:r>
            <a:r>
              <a:rPr sz="2400" b="1" dirty="0">
                <a:latin typeface="Calibri"/>
                <a:cs typeface="Calibri"/>
              </a:rPr>
              <a:t> </a:t>
            </a:r>
            <a:r>
              <a:rPr sz="2400" b="1" spc="-15" dirty="0">
                <a:latin typeface="Calibri"/>
                <a:cs typeface="Calibri"/>
              </a:rPr>
              <a:t>organ</a:t>
            </a:r>
            <a:r>
              <a:rPr sz="2400" b="1" spc="5" dirty="0">
                <a:latin typeface="Calibri"/>
                <a:cs typeface="Calibri"/>
              </a:rPr>
              <a:t> </a:t>
            </a:r>
            <a:r>
              <a:rPr sz="2400" b="1" spc="-5" dirty="0">
                <a:latin typeface="Calibri"/>
                <a:cs typeface="Calibri"/>
              </a:rPr>
              <a:t>injury</a:t>
            </a:r>
            <a:r>
              <a:rPr sz="2400" b="1" spc="5" dirty="0">
                <a:latin typeface="Calibri"/>
                <a:cs typeface="Calibri"/>
              </a:rPr>
              <a:t> </a:t>
            </a:r>
            <a:r>
              <a:rPr sz="2400" b="1" spc="-5" dirty="0">
                <a:latin typeface="Calibri"/>
                <a:cs typeface="Calibri"/>
              </a:rPr>
              <a:t>during</a:t>
            </a:r>
            <a:r>
              <a:rPr sz="2400" b="1" spc="5" dirty="0">
                <a:latin typeface="Calibri"/>
                <a:cs typeface="Calibri"/>
              </a:rPr>
              <a:t> </a:t>
            </a:r>
            <a:r>
              <a:rPr sz="2400" b="1" spc="-15" dirty="0">
                <a:latin typeface="Calibri"/>
                <a:cs typeface="Calibri"/>
              </a:rPr>
              <a:t>repeat</a:t>
            </a:r>
            <a:r>
              <a:rPr sz="2400" b="1" spc="5" dirty="0">
                <a:latin typeface="Calibri"/>
                <a:cs typeface="Calibri"/>
              </a:rPr>
              <a:t> </a:t>
            </a:r>
            <a:r>
              <a:rPr sz="2400" b="1" spc="-5" dirty="0">
                <a:latin typeface="Calibri"/>
                <a:cs typeface="Calibri"/>
              </a:rPr>
              <a:t>abdominal</a:t>
            </a:r>
            <a:r>
              <a:rPr sz="2400" b="1" spc="10" dirty="0">
                <a:latin typeface="Calibri"/>
                <a:cs typeface="Calibri"/>
              </a:rPr>
              <a:t> </a:t>
            </a:r>
            <a:r>
              <a:rPr sz="2400" b="1" spc="-5" dirty="0">
                <a:latin typeface="Calibri"/>
                <a:cs typeface="Calibri"/>
              </a:rPr>
              <a:t>surgery</a:t>
            </a:r>
            <a:r>
              <a:rPr sz="2400" spc="-5" dirty="0">
                <a:latin typeface="Calibri"/>
                <a:cs typeface="Calibri"/>
              </a:rPr>
              <a:t>.</a:t>
            </a:r>
            <a:endParaRPr sz="2400" dirty="0">
              <a:latin typeface="Calibri"/>
              <a:cs typeface="Calibri"/>
            </a:endParaRPr>
          </a:p>
        </p:txBody>
      </p:sp>
      <p:sp>
        <p:nvSpPr>
          <p:cNvPr id="3" name="object 3"/>
          <p:cNvSpPr txBox="1"/>
          <p:nvPr/>
        </p:nvSpPr>
        <p:spPr>
          <a:xfrm>
            <a:off x="228600" y="4953000"/>
            <a:ext cx="4604347" cy="1949893"/>
          </a:xfrm>
          <a:prstGeom prst="rect">
            <a:avLst/>
          </a:prstGeom>
        </p:spPr>
        <p:txBody>
          <a:bodyPr vert="horz" wrap="square" lIns="0" tIns="12065" rIns="0" bIns="0" rtlCol="0">
            <a:spAutoFit/>
          </a:bodyPr>
          <a:lstStyle/>
          <a:p>
            <a:pPr marL="215265" indent="-203200">
              <a:lnSpc>
                <a:spcPct val="100000"/>
              </a:lnSpc>
              <a:spcBef>
                <a:spcPts val="95"/>
              </a:spcBef>
              <a:buAutoNum type="arabicPeriod" startAt="2"/>
              <a:tabLst>
                <a:tab pos="215900" algn="l"/>
              </a:tabLst>
            </a:pPr>
            <a:r>
              <a:rPr sz="2800" b="1" spc="-10" dirty="0">
                <a:latin typeface="Calibri"/>
                <a:cs typeface="Calibri"/>
              </a:rPr>
              <a:t>Uterine</a:t>
            </a:r>
            <a:r>
              <a:rPr sz="2800" b="1" spc="-25" dirty="0">
                <a:latin typeface="Calibri"/>
                <a:cs typeface="Calibri"/>
              </a:rPr>
              <a:t> </a:t>
            </a:r>
            <a:r>
              <a:rPr sz="2800" b="1" spc="-10" dirty="0">
                <a:latin typeface="Calibri"/>
                <a:cs typeface="Calibri"/>
              </a:rPr>
              <a:t>Rupture:</a:t>
            </a:r>
            <a:endParaRPr sz="2800" dirty="0">
              <a:latin typeface="Calibri"/>
              <a:cs typeface="Calibri"/>
            </a:endParaRPr>
          </a:p>
          <a:p>
            <a:pPr marL="469900" marR="5080" lvl="1" indent="-229235">
              <a:lnSpc>
                <a:spcPct val="101899"/>
              </a:lnSpc>
              <a:buClr>
                <a:srgbClr val="252525"/>
              </a:buClr>
              <a:buFont typeface="Microsoft Sans Serif"/>
              <a:buChar char="◦"/>
              <a:tabLst>
                <a:tab pos="469900" algn="l"/>
                <a:tab pos="470534" algn="l"/>
              </a:tabLst>
            </a:pPr>
            <a:r>
              <a:rPr sz="2400" spc="-5" dirty="0">
                <a:latin typeface="Calibri"/>
                <a:cs typeface="Calibri"/>
              </a:rPr>
              <a:t>The</a:t>
            </a:r>
            <a:r>
              <a:rPr sz="2400" dirty="0">
                <a:latin typeface="Calibri"/>
                <a:cs typeface="Calibri"/>
              </a:rPr>
              <a:t> </a:t>
            </a:r>
            <a:r>
              <a:rPr sz="2400" spc="-5" dirty="0">
                <a:latin typeface="Calibri"/>
                <a:cs typeface="Calibri"/>
              </a:rPr>
              <a:t>incidence</a:t>
            </a:r>
            <a:r>
              <a:rPr sz="2400" dirty="0">
                <a:latin typeface="Calibri"/>
                <a:cs typeface="Calibri"/>
              </a:rPr>
              <a:t> </a:t>
            </a:r>
            <a:r>
              <a:rPr sz="2400" spc="-5" dirty="0">
                <a:latin typeface="Calibri"/>
                <a:cs typeface="Calibri"/>
              </a:rPr>
              <a:t>of uterine </a:t>
            </a:r>
            <a:r>
              <a:rPr sz="2400" spc="-10" dirty="0">
                <a:latin typeface="Calibri"/>
                <a:cs typeface="Calibri"/>
              </a:rPr>
              <a:t>rupture</a:t>
            </a:r>
            <a:r>
              <a:rPr sz="2400" spc="5" dirty="0">
                <a:latin typeface="Calibri"/>
                <a:cs typeface="Calibri"/>
              </a:rPr>
              <a:t> </a:t>
            </a:r>
            <a:r>
              <a:rPr sz="2400" spc="-5" dirty="0">
                <a:latin typeface="Calibri"/>
                <a:cs typeface="Calibri"/>
              </a:rPr>
              <a:t>is</a:t>
            </a:r>
            <a:r>
              <a:rPr sz="2400" dirty="0">
                <a:latin typeface="Calibri"/>
                <a:cs typeface="Calibri"/>
              </a:rPr>
              <a:t> higher</a:t>
            </a:r>
            <a:r>
              <a:rPr sz="2400" spc="-10" dirty="0">
                <a:latin typeface="Calibri"/>
                <a:cs typeface="Calibri"/>
              </a:rPr>
              <a:t> </a:t>
            </a:r>
            <a:r>
              <a:rPr sz="2400" spc="-5" dirty="0">
                <a:latin typeface="Calibri"/>
                <a:cs typeface="Calibri"/>
              </a:rPr>
              <a:t>in</a:t>
            </a:r>
            <a:r>
              <a:rPr sz="2400" dirty="0">
                <a:latin typeface="Calibri"/>
                <a:cs typeface="Calibri"/>
              </a:rPr>
              <a:t> </a:t>
            </a:r>
            <a:r>
              <a:rPr sz="2400" spc="-10" dirty="0">
                <a:latin typeface="Calibri"/>
                <a:cs typeface="Calibri"/>
              </a:rPr>
              <a:t>women</a:t>
            </a:r>
            <a:r>
              <a:rPr sz="2400" dirty="0">
                <a:latin typeface="Calibri"/>
                <a:cs typeface="Calibri"/>
              </a:rPr>
              <a:t> who</a:t>
            </a:r>
            <a:r>
              <a:rPr sz="2400" spc="-5" dirty="0">
                <a:latin typeface="Calibri"/>
                <a:cs typeface="Calibri"/>
              </a:rPr>
              <a:t> </a:t>
            </a:r>
            <a:r>
              <a:rPr sz="2400" spc="-10" dirty="0">
                <a:latin typeface="Calibri"/>
                <a:cs typeface="Calibri"/>
              </a:rPr>
              <a:t>undergo</a:t>
            </a:r>
            <a:r>
              <a:rPr sz="2400" spc="-5" dirty="0">
                <a:latin typeface="Calibri"/>
                <a:cs typeface="Calibri"/>
              </a:rPr>
              <a:t> a trial</a:t>
            </a:r>
            <a:r>
              <a:rPr sz="2400" spc="10" dirty="0">
                <a:latin typeface="Calibri"/>
                <a:cs typeface="Calibri"/>
              </a:rPr>
              <a:t> </a:t>
            </a:r>
            <a:r>
              <a:rPr sz="2400" dirty="0">
                <a:latin typeface="Calibri"/>
                <a:cs typeface="Calibri"/>
              </a:rPr>
              <a:t>of </a:t>
            </a:r>
            <a:r>
              <a:rPr sz="2400" spc="-5" dirty="0">
                <a:latin typeface="Calibri"/>
                <a:cs typeface="Calibri"/>
              </a:rPr>
              <a:t>labor </a:t>
            </a:r>
            <a:r>
              <a:rPr sz="2400" spc="-350" dirty="0">
                <a:latin typeface="Calibri"/>
                <a:cs typeface="Calibri"/>
              </a:rPr>
              <a:t> </a:t>
            </a:r>
            <a:r>
              <a:rPr sz="2400" spc="-10" dirty="0">
                <a:latin typeface="Calibri"/>
                <a:cs typeface="Calibri"/>
              </a:rPr>
              <a:t>after</a:t>
            </a:r>
            <a:r>
              <a:rPr sz="2400" spc="-15" dirty="0">
                <a:latin typeface="Calibri"/>
                <a:cs typeface="Calibri"/>
              </a:rPr>
              <a:t> </a:t>
            </a:r>
            <a:r>
              <a:rPr sz="2400" spc="-10" dirty="0">
                <a:latin typeface="Calibri"/>
                <a:cs typeface="Calibri"/>
              </a:rPr>
              <a:t>cesarean</a:t>
            </a:r>
            <a:r>
              <a:rPr sz="2400" dirty="0">
                <a:latin typeface="Calibri"/>
                <a:cs typeface="Calibri"/>
              </a:rPr>
              <a:t> </a:t>
            </a:r>
            <a:r>
              <a:rPr sz="2400" spc="-15" dirty="0">
                <a:latin typeface="Calibri"/>
                <a:cs typeface="Calibri"/>
              </a:rPr>
              <a:t>delivery.</a:t>
            </a:r>
            <a:endParaRPr sz="2400" dirty="0">
              <a:latin typeface="Calibri"/>
              <a:cs typeface="Calibri"/>
            </a:endParaRPr>
          </a:p>
        </p:txBody>
      </p:sp>
      <p:sp>
        <p:nvSpPr>
          <p:cNvPr id="4" name="object 4"/>
          <p:cNvSpPr txBox="1"/>
          <p:nvPr/>
        </p:nvSpPr>
        <p:spPr>
          <a:xfrm>
            <a:off x="445725" y="134251"/>
            <a:ext cx="5726476" cy="412934"/>
          </a:xfrm>
          <a:prstGeom prst="rect">
            <a:avLst/>
          </a:prstGeom>
          <a:solidFill>
            <a:srgbClr val="FF4691"/>
          </a:solidFill>
        </p:spPr>
        <p:txBody>
          <a:bodyPr vert="horz" wrap="square" lIns="0" tIns="43180" rIns="0" bIns="0" rtlCol="0">
            <a:spAutoFit/>
          </a:bodyPr>
          <a:lstStyle/>
          <a:p>
            <a:pPr marL="328930">
              <a:lnSpc>
                <a:spcPct val="100000"/>
              </a:lnSpc>
              <a:spcBef>
                <a:spcPts val="340"/>
              </a:spcBef>
            </a:pPr>
            <a:r>
              <a:rPr sz="2400" b="1" spc="-5" dirty="0">
                <a:latin typeface="Calibri"/>
                <a:cs typeface="Calibri"/>
              </a:rPr>
              <a:t>Long</a:t>
            </a:r>
            <a:r>
              <a:rPr sz="2400" b="1" spc="-10" dirty="0">
                <a:latin typeface="Calibri"/>
                <a:cs typeface="Calibri"/>
              </a:rPr>
              <a:t> </a:t>
            </a:r>
            <a:r>
              <a:rPr sz="2400" b="1" spc="-5" dirty="0">
                <a:latin typeface="Calibri"/>
                <a:cs typeface="Calibri"/>
              </a:rPr>
              <a:t>term</a:t>
            </a:r>
            <a:r>
              <a:rPr sz="2400" b="1" spc="-10" dirty="0">
                <a:latin typeface="Calibri"/>
                <a:cs typeface="Calibri"/>
              </a:rPr>
              <a:t> </a:t>
            </a:r>
            <a:r>
              <a:rPr sz="2400" b="1" spc="-5" dirty="0">
                <a:latin typeface="Calibri"/>
                <a:cs typeface="Calibri"/>
              </a:rPr>
              <a:t>and</a:t>
            </a:r>
            <a:r>
              <a:rPr sz="2400" b="1" spc="5" dirty="0">
                <a:latin typeface="Calibri"/>
                <a:cs typeface="Calibri"/>
              </a:rPr>
              <a:t> </a:t>
            </a:r>
            <a:r>
              <a:rPr sz="2400" b="1" spc="-5" dirty="0">
                <a:latin typeface="Calibri"/>
                <a:cs typeface="Calibri"/>
              </a:rPr>
              <a:t>risks to future</a:t>
            </a:r>
            <a:r>
              <a:rPr sz="2400" b="1" spc="5" dirty="0">
                <a:latin typeface="Calibri"/>
                <a:cs typeface="Calibri"/>
              </a:rPr>
              <a:t> </a:t>
            </a:r>
            <a:r>
              <a:rPr sz="2400" b="1" spc="-5" dirty="0">
                <a:latin typeface="Calibri"/>
                <a:cs typeface="Calibri"/>
              </a:rPr>
              <a:t>pregnancies</a:t>
            </a:r>
            <a:endParaRPr sz="2400" dirty="0">
              <a:latin typeface="Calibri"/>
              <a:cs typeface="Calibri"/>
            </a:endParaRPr>
          </a:p>
        </p:txBody>
      </p:sp>
      <p:pic>
        <p:nvPicPr>
          <p:cNvPr id="5" name="object 5"/>
          <p:cNvPicPr/>
          <p:nvPr/>
        </p:nvPicPr>
        <p:blipFill>
          <a:blip r:embed="rId2" cstate="print"/>
          <a:stretch>
            <a:fillRect/>
          </a:stretch>
        </p:blipFill>
        <p:spPr>
          <a:xfrm>
            <a:off x="2209800" y="2225684"/>
            <a:ext cx="4354694" cy="1985495"/>
          </a:xfrm>
          <a:prstGeom prst="rect">
            <a:avLst/>
          </a:prstGeom>
        </p:spPr>
      </p:pic>
      <p:pic>
        <p:nvPicPr>
          <p:cNvPr id="6" name="object 6"/>
          <p:cNvPicPr/>
          <p:nvPr/>
        </p:nvPicPr>
        <p:blipFill>
          <a:blip r:embed="rId3" cstate="print"/>
          <a:stretch>
            <a:fillRect/>
          </a:stretch>
        </p:blipFill>
        <p:spPr>
          <a:xfrm>
            <a:off x="5360537" y="4419600"/>
            <a:ext cx="4697863" cy="320905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179786"/>
            <a:ext cx="8686800" cy="763671"/>
          </a:xfrm>
          <a:prstGeom prst="rect">
            <a:avLst/>
          </a:prstGeom>
        </p:spPr>
        <p:txBody>
          <a:bodyPr vert="horz" wrap="square" lIns="0" tIns="12065" rIns="0" bIns="0" rtlCol="0">
            <a:spAutoFit/>
          </a:bodyPr>
          <a:lstStyle/>
          <a:p>
            <a:pPr marL="12700">
              <a:lnSpc>
                <a:spcPct val="100000"/>
              </a:lnSpc>
              <a:spcBef>
                <a:spcPts val="95"/>
              </a:spcBef>
            </a:pPr>
            <a:r>
              <a:rPr sz="2400" b="1" spc="-5" dirty="0">
                <a:latin typeface="Calibri"/>
                <a:cs typeface="Calibri"/>
              </a:rPr>
              <a:t>3.</a:t>
            </a:r>
            <a:r>
              <a:rPr sz="2400" b="1" spc="5" dirty="0">
                <a:latin typeface="Calibri"/>
                <a:cs typeface="Calibri"/>
              </a:rPr>
              <a:t> </a:t>
            </a:r>
            <a:r>
              <a:rPr sz="2400" b="1" spc="-10" dirty="0">
                <a:latin typeface="Calibri"/>
                <a:cs typeface="Calibri"/>
              </a:rPr>
              <a:t>Abnormal</a:t>
            </a:r>
            <a:r>
              <a:rPr sz="2400" b="1" spc="50" dirty="0">
                <a:latin typeface="Calibri"/>
                <a:cs typeface="Calibri"/>
              </a:rPr>
              <a:t> </a:t>
            </a:r>
            <a:r>
              <a:rPr sz="2400" b="1" spc="-10" dirty="0">
                <a:latin typeface="Calibri"/>
                <a:cs typeface="Calibri"/>
              </a:rPr>
              <a:t>placentation:</a:t>
            </a:r>
            <a:r>
              <a:rPr sz="2400" b="1" spc="20" dirty="0">
                <a:latin typeface="Calibri"/>
                <a:cs typeface="Calibri"/>
              </a:rPr>
              <a:t> </a:t>
            </a:r>
            <a:endParaRPr lang="en-US" sz="2400" b="1" spc="20" dirty="0" smtClean="0">
              <a:latin typeface="Calibri"/>
              <a:cs typeface="Calibri"/>
            </a:endParaRPr>
          </a:p>
          <a:p>
            <a:pPr marL="12700">
              <a:lnSpc>
                <a:spcPct val="100000"/>
              </a:lnSpc>
              <a:spcBef>
                <a:spcPts val="95"/>
              </a:spcBef>
            </a:pPr>
            <a:r>
              <a:rPr sz="2400" spc="-10" dirty="0" smtClean="0">
                <a:latin typeface="Calibri"/>
                <a:cs typeface="Calibri"/>
              </a:rPr>
              <a:t>placenta</a:t>
            </a:r>
            <a:r>
              <a:rPr sz="2400" spc="10" dirty="0" smtClean="0">
                <a:latin typeface="Calibri"/>
                <a:cs typeface="Calibri"/>
              </a:rPr>
              <a:t> </a:t>
            </a:r>
            <a:r>
              <a:rPr sz="2400" spc="-10" dirty="0">
                <a:latin typeface="Calibri"/>
                <a:cs typeface="Calibri"/>
              </a:rPr>
              <a:t>Previa,</a:t>
            </a:r>
            <a:r>
              <a:rPr sz="2400" spc="15" dirty="0">
                <a:latin typeface="Calibri"/>
                <a:cs typeface="Calibri"/>
              </a:rPr>
              <a:t> </a:t>
            </a:r>
            <a:r>
              <a:rPr sz="2400" spc="-10" dirty="0">
                <a:latin typeface="Calibri"/>
                <a:cs typeface="Calibri"/>
              </a:rPr>
              <a:t>accrete,</a:t>
            </a:r>
            <a:r>
              <a:rPr sz="2400" spc="30" dirty="0">
                <a:latin typeface="Calibri"/>
                <a:cs typeface="Calibri"/>
              </a:rPr>
              <a:t> </a:t>
            </a:r>
            <a:r>
              <a:rPr sz="2400" spc="-5" dirty="0">
                <a:latin typeface="Calibri"/>
                <a:cs typeface="Calibri"/>
              </a:rPr>
              <a:t>Abruptio.</a:t>
            </a:r>
            <a:endParaRPr sz="2400" dirty="0">
              <a:latin typeface="Calibri"/>
              <a:cs typeface="Calibri"/>
            </a:endParaRPr>
          </a:p>
        </p:txBody>
      </p:sp>
      <p:sp>
        <p:nvSpPr>
          <p:cNvPr id="3" name="object 3"/>
          <p:cNvSpPr txBox="1"/>
          <p:nvPr/>
        </p:nvSpPr>
        <p:spPr>
          <a:xfrm>
            <a:off x="137877" y="2133600"/>
            <a:ext cx="9829800" cy="2697149"/>
          </a:xfrm>
          <a:prstGeom prst="rect">
            <a:avLst/>
          </a:prstGeom>
        </p:spPr>
        <p:txBody>
          <a:bodyPr vert="horz" wrap="square" lIns="0" tIns="12065" rIns="0" bIns="0" rtlCol="0">
            <a:spAutoFit/>
          </a:bodyPr>
          <a:lstStyle/>
          <a:p>
            <a:pPr marL="215265" indent="-203200" algn="just">
              <a:lnSpc>
                <a:spcPct val="100000"/>
              </a:lnSpc>
              <a:spcBef>
                <a:spcPts val="95"/>
              </a:spcBef>
              <a:buAutoNum type="arabicPeriod" startAt="4"/>
              <a:tabLst>
                <a:tab pos="215900" algn="l"/>
              </a:tabLst>
            </a:pPr>
            <a:r>
              <a:rPr sz="2400" b="1" spc="-5" dirty="0">
                <a:latin typeface="Calibri"/>
                <a:cs typeface="Calibri"/>
              </a:rPr>
              <a:t>Scar</a:t>
            </a:r>
            <a:r>
              <a:rPr sz="2400" b="1" spc="-35" dirty="0">
                <a:latin typeface="Calibri"/>
                <a:cs typeface="Calibri"/>
              </a:rPr>
              <a:t> </a:t>
            </a:r>
            <a:r>
              <a:rPr sz="2400" b="1" spc="-5" dirty="0">
                <a:latin typeface="Calibri"/>
                <a:cs typeface="Calibri"/>
              </a:rPr>
              <a:t>complications:</a:t>
            </a:r>
            <a:endParaRPr sz="2400" dirty="0">
              <a:latin typeface="Calibri"/>
              <a:cs typeface="Calibri"/>
            </a:endParaRPr>
          </a:p>
          <a:p>
            <a:pPr marL="469900" marR="288925" lvl="1" indent="-229235" algn="just">
              <a:lnSpc>
                <a:spcPct val="101600"/>
              </a:lnSpc>
              <a:spcBef>
                <a:spcPts val="5"/>
              </a:spcBef>
              <a:buClr>
                <a:srgbClr val="252525"/>
              </a:buClr>
              <a:buFont typeface="Microsoft Sans Serif"/>
              <a:buChar char="◦"/>
              <a:tabLst>
                <a:tab pos="527050" algn="l"/>
              </a:tabLst>
            </a:pPr>
            <a:r>
              <a:rPr sz="2800" dirty="0"/>
              <a:t>	</a:t>
            </a:r>
            <a:r>
              <a:rPr sz="2400" spc="-10" dirty="0">
                <a:latin typeface="Calibri"/>
                <a:cs typeface="Calibri"/>
              </a:rPr>
              <a:t>Long-term </a:t>
            </a:r>
            <a:r>
              <a:rPr sz="2400" spc="-5" dirty="0">
                <a:latin typeface="Calibri"/>
                <a:cs typeface="Calibri"/>
              </a:rPr>
              <a:t>abdominal </a:t>
            </a:r>
            <a:r>
              <a:rPr sz="2400" spc="-10" dirty="0">
                <a:latin typeface="Calibri"/>
                <a:cs typeface="Calibri"/>
              </a:rPr>
              <a:t>scar complications </a:t>
            </a:r>
            <a:r>
              <a:rPr sz="2400" spc="-5" dirty="0">
                <a:latin typeface="Calibri"/>
                <a:cs typeface="Calibri"/>
              </a:rPr>
              <a:t>include numbness, pain [ </a:t>
            </a:r>
            <a:r>
              <a:rPr sz="2400" spc="-350" dirty="0">
                <a:latin typeface="Calibri"/>
                <a:cs typeface="Calibri"/>
              </a:rPr>
              <a:t> </a:t>
            </a:r>
            <a:r>
              <a:rPr sz="2400" spc="-10" dirty="0">
                <a:latin typeface="Calibri"/>
                <a:cs typeface="Calibri"/>
              </a:rPr>
              <a:t>Branches </a:t>
            </a:r>
            <a:r>
              <a:rPr sz="2400" spc="-5" dirty="0">
                <a:latin typeface="Calibri"/>
                <a:cs typeface="Calibri"/>
              </a:rPr>
              <a:t>of the ilioinguinal </a:t>
            </a:r>
            <a:r>
              <a:rPr sz="2400" spc="-10" dirty="0">
                <a:latin typeface="Calibri"/>
                <a:cs typeface="Calibri"/>
              </a:rPr>
              <a:t>nerve </a:t>
            </a:r>
            <a:r>
              <a:rPr sz="2400" dirty="0">
                <a:latin typeface="Calibri"/>
                <a:cs typeface="Calibri"/>
              </a:rPr>
              <a:t>and </a:t>
            </a:r>
            <a:r>
              <a:rPr sz="2400" spc="-5" dirty="0">
                <a:latin typeface="Calibri"/>
                <a:cs typeface="Calibri"/>
              </a:rPr>
              <a:t>the </a:t>
            </a:r>
            <a:r>
              <a:rPr sz="2400" spc="-10" dirty="0">
                <a:latin typeface="Calibri"/>
                <a:cs typeface="Calibri"/>
              </a:rPr>
              <a:t>iliohypogastric nerve are </a:t>
            </a:r>
            <a:r>
              <a:rPr sz="2400" spc="-350" dirty="0">
                <a:latin typeface="Calibri"/>
                <a:cs typeface="Calibri"/>
              </a:rPr>
              <a:t> </a:t>
            </a:r>
            <a:r>
              <a:rPr sz="2400" spc="-15" dirty="0">
                <a:latin typeface="Calibri"/>
                <a:cs typeface="Calibri"/>
              </a:rPr>
              <a:t>severed</a:t>
            </a:r>
            <a:r>
              <a:rPr sz="2400" spc="10" dirty="0">
                <a:latin typeface="Calibri"/>
                <a:cs typeface="Calibri"/>
              </a:rPr>
              <a:t> </a:t>
            </a:r>
            <a:r>
              <a:rPr sz="2400" spc="-10" dirty="0">
                <a:latin typeface="Calibri"/>
                <a:cs typeface="Calibri"/>
              </a:rPr>
              <a:t>by </a:t>
            </a:r>
            <a:r>
              <a:rPr sz="2400" spc="-15" dirty="0">
                <a:latin typeface="Calibri"/>
                <a:cs typeface="Calibri"/>
              </a:rPr>
              <a:t>transverse</a:t>
            </a:r>
            <a:r>
              <a:rPr sz="2400" spc="-5" dirty="0">
                <a:latin typeface="Calibri"/>
                <a:cs typeface="Calibri"/>
              </a:rPr>
              <a:t> abdominal</a:t>
            </a:r>
            <a:r>
              <a:rPr sz="2400" dirty="0">
                <a:latin typeface="Calibri"/>
                <a:cs typeface="Calibri"/>
              </a:rPr>
              <a:t> </a:t>
            </a:r>
            <a:r>
              <a:rPr sz="2400" spc="-5" dirty="0">
                <a:latin typeface="Calibri"/>
                <a:cs typeface="Calibri"/>
              </a:rPr>
              <a:t>incisions].</a:t>
            </a:r>
            <a:endParaRPr sz="2400" dirty="0">
              <a:latin typeface="Calibri"/>
              <a:cs typeface="Calibri"/>
            </a:endParaRPr>
          </a:p>
          <a:p>
            <a:pPr marL="469900" marR="5080" lvl="1" indent="-229235" algn="just">
              <a:lnSpc>
                <a:spcPct val="101899"/>
              </a:lnSpc>
              <a:buClr>
                <a:srgbClr val="252525"/>
              </a:buClr>
              <a:buFont typeface="Microsoft Sans Serif"/>
              <a:buChar char="◦"/>
              <a:tabLst>
                <a:tab pos="470534" algn="l"/>
              </a:tabLst>
            </a:pPr>
            <a:r>
              <a:rPr sz="2400" spc="-10" dirty="0">
                <a:latin typeface="Calibri"/>
                <a:cs typeface="Calibri"/>
              </a:rPr>
              <a:t>Uterine scar complications </a:t>
            </a:r>
            <a:r>
              <a:rPr sz="2400" spc="-5" dirty="0">
                <a:latin typeface="Calibri"/>
                <a:cs typeface="Calibri"/>
              </a:rPr>
              <a:t>include </a:t>
            </a:r>
            <a:r>
              <a:rPr sz="2400" spc="-10" dirty="0">
                <a:latin typeface="Calibri"/>
                <a:cs typeface="Calibri"/>
              </a:rPr>
              <a:t>cesarean </a:t>
            </a:r>
            <a:r>
              <a:rPr sz="2400" spc="-5" dirty="0">
                <a:latin typeface="Calibri"/>
                <a:cs typeface="Calibri"/>
              </a:rPr>
              <a:t>scar pregnancy and </a:t>
            </a:r>
            <a:r>
              <a:rPr sz="2400" dirty="0">
                <a:latin typeface="Calibri"/>
                <a:cs typeface="Calibri"/>
              </a:rPr>
              <a:t> </a:t>
            </a:r>
            <a:r>
              <a:rPr sz="2400" spc="-10" dirty="0">
                <a:latin typeface="Calibri"/>
                <a:cs typeface="Calibri"/>
              </a:rPr>
              <a:t>postmenstrual</a:t>
            </a:r>
            <a:r>
              <a:rPr sz="2400" dirty="0">
                <a:latin typeface="Calibri"/>
                <a:cs typeface="Calibri"/>
              </a:rPr>
              <a:t> </a:t>
            </a:r>
            <a:r>
              <a:rPr sz="2400" spc="-5" dirty="0">
                <a:latin typeface="Calibri"/>
                <a:cs typeface="Calibri"/>
              </a:rPr>
              <a:t>spotting</a:t>
            </a:r>
            <a:r>
              <a:rPr sz="2400" spc="5" dirty="0">
                <a:latin typeface="Calibri"/>
                <a:cs typeface="Calibri"/>
              </a:rPr>
              <a:t> </a:t>
            </a:r>
            <a:r>
              <a:rPr sz="2400" spc="-10" dirty="0">
                <a:latin typeface="Calibri"/>
                <a:cs typeface="Calibri"/>
              </a:rPr>
              <a:t>(an</a:t>
            </a:r>
            <a:r>
              <a:rPr sz="2400" spc="-5" dirty="0">
                <a:latin typeface="Calibri"/>
                <a:cs typeface="Calibri"/>
              </a:rPr>
              <a:t> </a:t>
            </a:r>
            <a:r>
              <a:rPr sz="2400" spc="-10" dirty="0">
                <a:latin typeface="Calibri"/>
                <a:cs typeface="Calibri"/>
              </a:rPr>
              <a:t>indentation</a:t>
            </a:r>
            <a:r>
              <a:rPr sz="2400" dirty="0">
                <a:latin typeface="Calibri"/>
                <a:cs typeface="Calibri"/>
              </a:rPr>
              <a:t> </a:t>
            </a:r>
            <a:r>
              <a:rPr sz="2400" spc="-5" dirty="0">
                <a:latin typeface="Calibri"/>
                <a:cs typeface="Calibri"/>
              </a:rPr>
              <a:t>on the</a:t>
            </a:r>
            <a:r>
              <a:rPr sz="2400" spc="10" dirty="0">
                <a:latin typeface="Calibri"/>
                <a:cs typeface="Calibri"/>
              </a:rPr>
              <a:t> </a:t>
            </a:r>
            <a:r>
              <a:rPr sz="2400" spc="-5" dirty="0">
                <a:latin typeface="Calibri"/>
                <a:cs typeface="Calibri"/>
              </a:rPr>
              <a:t>endometrial</a:t>
            </a:r>
            <a:r>
              <a:rPr sz="2400" spc="5" dirty="0">
                <a:latin typeface="Calibri"/>
                <a:cs typeface="Calibri"/>
              </a:rPr>
              <a:t> </a:t>
            </a:r>
            <a:r>
              <a:rPr sz="2400" spc="-5" dirty="0">
                <a:latin typeface="Calibri"/>
                <a:cs typeface="Calibri"/>
              </a:rPr>
              <a:t>side</a:t>
            </a:r>
            <a:r>
              <a:rPr sz="2400" spc="5" dirty="0">
                <a:latin typeface="Calibri"/>
                <a:cs typeface="Calibri"/>
              </a:rPr>
              <a:t> </a:t>
            </a:r>
            <a:r>
              <a:rPr sz="2400" spc="-5" dirty="0">
                <a:latin typeface="Calibri"/>
                <a:cs typeface="Calibri"/>
              </a:rPr>
              <a:t>of </a:t>
            </a:r>
            <a:r>
              <a:rPr sz="2400" spc="-10" dirty="0">
                <a:latin typeface="Calibri"/>
                <a:cs typeface="Calibri"/>
              </a:rPr>
              <a:t>the</a:t>
            </a:r>
            <a:endParaRPr sz="2400" dirty="0">
              <a:latin typeface="Calibri"/>
              <a:cs typeface="Calibri"/>
            </a:endParaRPr>
          </a:p>
          <a:p>
            <a:pPr marL="469900" algn="just">
              <a:lnSpc>
                <a:spcPct val="100000"/>
              </a:lnSpc>
              <a:spcBef>
                <a:spcPts val="45"/>
              </a:spcBef>
            </a:pPr>
            <a:r>
              <a:rPr sz="2400" spc="-10" dirty="0">
                <a:latin typeface="Calibri"/>
                <a:cs typeface="Calibri"/>
              </a:rPr>
              <a:t>cesarean</a:t>
            </a:r>
            <a:r>
              <a:rPr sz="2400" spc="-20" dirty="0">
                <a:latin typeface="Calibri"/>
                <a:cs typeface="Calibri"/>
              </a:rPr>
              <a:t> </a:t>
            </a:r>
            <a:r>
              <a:rPr sz="2400" spc="-10" dirty="0">
                <a:latin typeface="Calibri"/>
                <a:cs typeface="Calibri"/>
              </a:rPr>
              <a:t>scar).</a:t>
            </a:r>
            <a:endParaRPr sz="2400" dirty="0">
              <a:latin typeface="Calibri"/>
              <a:cs typeface="Calibri"/>
            </a:endParaRPr>
          </a:p>
        </p:txBody>
      </p:sp>
      <p:pic>
        <p:nvPicPr>
          <p:cNvPr id="4" name="object 4"/>
          <p:cNvPicPr/>
          <p:nvPr/>
        </p:nvPicPr>
        <p:blipFill>
          <a:blip r:embed="rId2" cstate="print"/>
          <a:stretch>
            <a:fillRect/>
          </a:stretch>
        </p:blipFill>
        <p:spPr>
          <a:xfrm>
            <a:off x="5172665" y="-25052"/>
            <a:ext cx="4507094" cy="2037657"/>
          </a:xfrm>
          <a:prstGeom prst="rect">
            <a:avLst/>
          </a:prstGeom>
        </p:spPr>
      </p:pic>
      <p:sp>
        <p:nvSpPr>
          <p:cNvPr id="5" name="object 5"/>
          <p:cNvSpPr txBox="1"/>
          <p:nvPr/>
        </p:nvSpPr>
        <p:spPr>
          <a:xfrm>
            <a:off x="137877" y="5013197"/>
            <a:ext cx="3345746" cy="475771"/>
          </a:xfrm>
          <a:prstGeom prst="rect">
            <a:avLst/>
          </a:prstGeom>
          <a:solidFill>
            <a:srgbClr val="FF0066"/>
          </a:solidFill>
        </p:spPr>
        <p:txBody>
          <a:bodyPr vert="horz" wrap="square" lIns="0" tIns="44450" rIns="0" bIns="0" rtlCol="0">
            <a:spAutoFit/>
          </a:bodyPr>
          <a:lstStyle/>
          <a:p>
            <a:pPr marL="173990">
              <a:lnSpc>
                <a:spcPct val="100000"/>
              </a:lnSpc>
              <a:spcBef>
                <a:spcPts val="350"/>
              </a:spcBef>
            </a:pPr>
            <a:r>
              <a:rPr sz="2800" b="1" spc="-10" dirty="0">
                <a:latin typeface="Calibri"/>
                <a:cs typeface="Calibri"/>
              </a:rPr>
              <a:t>risks</a:t>
            </a:r>
            <a:r>
              <a:rPr sz="2800" b="1" spc="-20" dirty="0">
                <a:latin typeface="Calibri"/>
                <a:cs typeface="Calibri"/>
              </a:rPr>
              <a:t> </a:t>
            </a:r>
            <a:r>
              <a:rPr sz="2800" b="1" spc="-5" dirty="0">
                <a:latin typeface="Calibri"/>
                <a:cs typeface="Calibri"/>
              </a:rPr>
              <a:t>to</a:t>
            </a:r>
            <a:r>
              <a:rPr sz="2800" b="1" spc="-10" dirty="0">
                <a:latin typeface="Calibri"/>
                <a:cs typeface="Calibri"/>
              </a:rPr>
              <a:t> </a:t>
            </a:r>
            <a:r>
              <a:rPr sz="2800" b="1" spc="-5" dirty="0">
                <a:latin typeface="Calibri"/>
                <a:cs typeface="Calibri"/>
              </a:rPr>
              <a:t>the</a:t>
            </a:r>
            <a:r>
              <a:rPr sz="2800" b="1" spc="-15" dirty="0">
                <a:latin typeface="Calibri"/>
                <a:cs typeface="Calibri"/>
              </a:rPr>
              <a:t> </a:t>
            </a:r>
            <a:r>
              <a:rPr sz="2800" b="1" spc="-5" dirty="0">
                <a:latin typeface="Calibri"/>
                <a:cs typeface="Calibri"/>
              </a:rPr>
              <a:t>newborn</a:t>
            </a:r>
            <a:endParaRPr sz="2800" dirty="0">
              <a:latin typeface="Calibri"/>
              <a:cs typeface="Calibri"/>
            </a:endParaRPr>
          </a:p>
        </p:txBody>
      </p:sp>
      <p:pic>
        <p:nvPicPr>
          <p:cNvPr id="6" name="object 6"/>
          <p:cNvPicPr/>
          <p:nvPr/>
        </p:nvPicPr>
        <p:blipFill>
          <a:blip r:embed="rId3" cstate="print"/>
          <a:stretch>
            <a:fillRect/>
          </a:stretch>
        </p:blipFill>
        <p:spPr>
          <a:xfrm>
            <a:off x="4388223" y="5562600"/>
            <a:ext cx="5579454" cy="2004337"/>
          </a:xfrm>
          <a:prstGeom prst="rect">
            <a:avLst/>
          </a:prstGeom>
        </p:spPr>
      </p:pic>
      <p:sp>
        <p:nvSpPr>
          <p:cNvPr id="11" name="object 11"/>
          <p:cNvSpPr txBox="1"/>
          <p:nvPr/>
        </p:nvSpPr>
        <p:spPr>
          <a:xfrm>
            <a:off x="228600" y="5782849"/>
            <a:ext cx="3199952" cy="1120820"/>
          </a:xfrm>
          <a:prstGeom prst="rect">
            <a:avLst/>
          </a:prstGeom>
        </p:spPr>
        <p:txBody>
          <a:bodyPr vert="horz" wrap="square" lIns="0" tIns="12700" rIns="0" bIns="0" rtlCol="0">
            <a:spAutoFit/>
          </a:bodyPr>
          <a:lstStyle/>
          <a:p>
            <a:pPr marL="241300" indent="-228600">
              <a:lnSpc>
                <a:spcPct val="100000"/>
              </a:lnSpc>
              <a:spcBef>
                <a:spcPts val="100"/>
              </a:spcBef>
              <a:buClr>
                <a:srgbClr val="252525"/>
              </a:buClr>
              <a:buFont typeface="Calibri"/>
              <a:buAutoNum type="arabicPeriod"/>
              <a:tabLst>
                <a:tab pos="241300" algn="l"/>
              </a:tabLst>
            </a:pPr>
            <a:r>
              <a:rPr sz="2400" b="1" spc="-10" dirty="0">
                <a:latin typeface="Calibri"/>
                <a:cs typeface="Calibri"/>
              </a:rPr>
              <a:t>Respiratory</a:t>
            </a:r>
            <a:r>
              <a:rPr sz="2400" b="1" spc="-45" dirty="0">
                <a:latin typeface="Calibri"/>
                <a:cs typeface="Calibri"/>
              </a:rPr>
              <a:t> </a:t>
            </a:r>
            <a:r>
              <a:rPr sz="2400" b="1" spc="-5" dirty="0">
                <a:latin typeface="Calibri"/>
                <a:cs typeface="Calibri"/>
              </a:rPr>
              <a:t>Difficulties.</a:t>
            </a:r>
            <a:endParaRPr sz="2400" dirty="0">
              <a:latin typeface="Calibri"/>
              <a:cs typeface="Calibri"/>
            </a:endParaRPr>
          </a:p>
          <a:p>
            <a:pPr marL="241300" indent="-228600">
              <a:lnSpc>
                <a:spcPct val="100000"/>
              </a:lnSpc>
              <a:spcBef>
                <a:spcPts val="40"/>
              </a:spcBef>
              <a:buClr>
                <a:srgbClr val="252525"/>
              </a:buClr>
              <a:buFont typeface="Calibri"/>
              <a:buAutoNum type="arabicPeriod"/>
              <a:tabLst>
                <a:tab pos="241300" algn="l"/>
              </a:tabLst>
            </a:pPr>
            <a:r>
              <a:rPr sz="2400" b="1" spc="-10" dirty="0">
                <a:latin typeface="Calibri"/>
                <a:cs typeface="Calibri"/>
              </a:rPr>
              <a:t>Iatrogenic</a:t>
            </a:r>
            <a:r>
              <a:rPr sz="2400" b="1" spc="-30" dirty="0">
                <a:latin typeface="Calibri"/>
                <a:cs typeface="Calibri"/>
              </a:rPr>
              <a:t> </a:t>
            </a:r>
            <a:r>
              <a:rPr sz="2400" b="1" spc="-20" dirty="0">
                <a:latin typeface="Calibri"/>
                <a:cs typeface="Calibri"/>
              </a:rPr>
              <a:t>injury.</a:t>
            </a:r>
            <a:endParaRPr sz="2400" dirty="0">
              <a:latin typeface="Calibri"/>
              <a:cs typeface="Calibri"/>
            </a:endParaRPr>
          </a:p>
          <a:p>
            <a:pPr marL="241300" indent="-228600">
              <a:lnSpc>
                <a:spcPct val="100000"/>
              </a:lnSpc>
              <a:spcBef>
                <a:spcPts val="20"/>
              </a:spcBef>
              <a:buClr>
                <a:srgbClr val="252525"/>
              </a:buClr>
              <a:buFont typeface="Calibri"/>
              <a:buAutoNum type="arabicPeriod"/>
              <a:tabLst>
                <a:tab pos="241300" algn="l"/>
              </a:tabLst>
            </a:pPr>
            <a:r>
              <a:rPr sz="2400" b="1" spc="-15" dirty="0">
                <a:latin typeface="Calibri"/>
                <a:cs typeface="Calibri"/>
              </a:rPr>
              <a:t>Failure to </a:t>
            </a:r>
            <a:r>
              <a:rPr sz="2400" b="1" spc="-10" dirty="0">
                <a:latin typeface="Calibri"/>
                <a:cs typeface="Calibri"/>
              </a:rPr>
              <a:t>Breastfeed.</a:t>
            </a:r>
            <a:endParaRPr sz="24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1" y="5029200"/>
            <a:ext cx="9382952" cy="2391680"/>
          </a:xfrm>
          <a:prstGeom prst="rect">
            <a:avLst/>
          </a:prstGeom>
          <a:ln w="28955">
            <a:solidFill>
              <a:srgbClr val="FF0066"/>
            </a:solidFill>
          </a:ln>
        </p:spPr>
        <p:txBody>
          <a:bodyPr vert="horz" wrap="square" lIns="0" tIns="1270" rIns="0" bIns="0" rtlCol="0">
            <a:spAutoFit/>
          </a:bodyPr>
          <a:lstStyle/>
          <a:p>
            <a:pPr>
              <a:lnSpc>
                <a:spcPct val="100000"/>
              </a:lnSpc>
              <a:spcBef>
                <a:spcPts val="10"/>
              </a:spcBef>
            </a:pPr>
            <a:endParaRPr sz="1100" dirty="0">
              <a:latin typeface="Times New Roman"/>
              <a:cs typeface="Times New Roman"/>
            </a:endParaRPr>
          </a:p>
          <a:p>
            <a:pPr marL="104775" marR="193040">
              <a:lnSpc>
                <a:spcPct val="101400"/>
              </a:lnSpc>
            </a:pPr>
            <a:r>
              <a:rPr sz="2000" b="1" u="sng" spc="-5" dirty="0">
                <a:uFill>
                  <a:solidFill>
                    <a:srgbClr val="000000"/>
                  </a:solidFill>
                </a:uFill>
                <a:latin typeface="Calibri"/>
                <a:cs typeface="Calibri"/>
              </a:rPr>
              <a:t>Maternal</a:t>
            </a:r>
            <a:r>
              <a:rPr sz="2000" b="1" u="sng" spc="-10" dirty="0">
                <a:uFill>
                  <a:solidFill>
                    <a:srgbClr val="000000"/>
                  </a:solidFill>
                </a:uFill>
                <a:latin typeface="Calibri"/>
                <a:cs typeface="Calibri"/>
              </a:rPr>
              <a:t> </a:t>
            </a:r>
            <a:r>
              <a:rPr sz="2000" b="1" u="sng" spc="-5" dirty="0">
                <a:uFill>
                  <a:solidFill>
                    <a:srgbClr val="000000"/>
                  </a:solidFill>
                </a:uFill>
                <a:latin typeface="Calibri"/>
                <a:cs typeface="Calibri"/>
              </a:rPr>
              <a:t>mortality</a:t>
            </a:r>
            <a:r>
              <a:rPr sz="2000" b="1" spc="-5" dirty="0">
                <a:latin typeface="Calibri"/>
                <a:cs typeface="Calibri"/>
              </a:rPr>
              <a:t> </a:t>
            </a:r>
            <a:r>
              <a:rPr sz="2000" b="1" spc="-15" dirty="0">
                <a:latin typeface="Calibri"/>
                <a:cs typeface="Calibri"/>
              </a:rPr>
              <a:t>rate</a:t>
            </a:r>
            <a:r>
              <a:rPr sz="2000" b="1" spc="-10" dirty="0">
                <a:latin typeface="Calibri"/>
                <a:cs typeface="Calibri"/>
              </a:rPr>
              <a:t> for </a:t>
            </a:r>
            <a:r>
              <a:rPr sz="2000" b="1" dirty="0">
                <a:latin typeface="Calibri"/>
                <a:cs typeface="Calibri"/>
              </a:rPr>
              <a:t>all </a:t>
            </a:r>
            <a:r>
              <a:rPr sz="2000" b="1" spc="5" dirty="0">
                <a:latin typeface="Calibri"/>
                <a:cs typeface="Calibri"/>
              </a:rPr>
              <a:t> </a:t>
            </a:r>
            <a:r>
              <a:rPr sz="2000" b="1" spc="-5" dirty="0">
                <a:latin typeface="Calibri"/>
                <a:cs typeface="Calibri"/>
              </a:rPr>
              <a:t>Caesarean sections </a:t>
            </a:r>
            <a:r>
              <a:rPr sz="2000" b="1" dirty="0">
                <a:latin typeface="Calibri"/>
                <a:cs typeface="Calibri"/>
              </a:rPr>
              <a:t>is 5 times </a:t>
            </a:r>
            <a:r>
              <a:rPr sz="2000" b="1" spc="-5" dirty="0">
                <a:latin typeface="Calibri"/>
                <a:cs typeface="Calibri"/>
              </a:rPr>
              <a:t>that </a:t>
            </a:r>
            <a:r>
              <a:rPr sz="2000" b="1" spc="-10" dirty="0">
                <a:latin typeface="Calibri"/>
                <a:cs typeface="Calibri"/>
              </a:rPr>
              <a:t>for </a:t>
            </a:r>
            <a:r>
              <a:rPr sz="2000" b="1" spc="-305" dirty="0">
                <a:latin typeface="Calibri"/>
                <a:cs typeface="Calibri"/>
              </a:rPr>
              <a:t> </a:t>
            </a:r>
            <a:r>
              <a:rPr sz="2000" b="1" spc="-5" dirty="0">
                <a:latin typeface="Calibri"/>
                <a:cs typeface="Calibri"/>
              </a:rPr>
              <a:t>vaginal</a:t>
            </a:r>
            <a:r>
              <a:rPr sz="2000" b="1" spc="-10" dirty="0">
                <a:latin typeface="Calibri"/>
                <a:cs typeface="Calibri"/>
              </a:rPr>
              <a:t> </a:t>
            </a:r>
            <a:r>
              <a:rPr sz="2000" b="1" spc="-15" dirty="0">
                <a:latin typeface="Calibri"/>
                <a:cs typeface="Calibri"/>
              </a:rPr>
              <a:t>delivery, </a:t>
            </a:r>
            <a:r>
              <a:rPr sz="2000" b="1" dirty="0">
                <a:latin typeface="Calibri"/>
                <a:cs typeface="Calibri"/>
              </a:rPr>
              <a:t>especially</a:t>
            </a:r>
            <a:r>
              <a:rPr sz="2000" b="1" spc="-5" dirty="0">
                <a:latin typeface="Calibri"/>
                <a:cs typeface="Calibri"/>
              </a:rPr>
              <a:t> </a:t>
            </a:r>
            <a:r>
              <a:rPr sz="2000" b="1" dirty="0">
                <a:latin typeface="Calibri"/>
                <a:cs typeface="Calibri"/>
              </a:rPr>
              <a:t>with</a:t>
            </a:r>
          </a:p>
          <a:p>
            <a:pPr marL="104775" marR="347345">
              <a:lnSpc>
                <a:spcPct val="101400"/>
              </a:lnSpc>
              <a:spcBef>
                <a:spcPts val="10"/>
              </a:spcBef>
            </a:pPr>
            <a:r>
              <a:rPr sz="2000" b="1" spc="-10" dirty="0">
                <a:solidFill>
                  <a:srgbClr val="FF0066"/>
                </a:solidFill>
                <a:latin typeface="Calibri"/>
                <a:cs typeface="Calibri"/>
              </a:rPr>
              <a:t>emergency </a:t>
            </a:r>
            <a:r>
              <a:rPr sz="2000" b="1" spc="-5" dirty="0">
                <a:latin typeface="Calibri"/>
                <a:cs typeface="Calibri"/>
              </a:rPr>
              <a:t>cesareans performed </a:t>
            </a:r>
            <a:r>
              <a:rPr sz="2000" b="1" dirty="0">
                <a:latin typeface="Calibri"/>
                <a:cs typeface="Calibri"/>
              </a:rPr>
              <a:t>in </a:t>
            </a:r>
            <a:r>
              <a:rPr sz="2000" b="1" spc="-305" dirty="0">
                <a:latin typeface="Calibri"/>
                <a:cs typeface="Calibri"/>
              </a:rPr>
              <a:t> </a:t>
            </a:r>
            <a:r>
              <a:rPr sz="2000" b="1" spc="-25" dirty="0">
                <a:latin typeface="Calibri"/>
                <a:cs typeface="Calibri"/>
              </a:rPr>
              <a:t>labor.</a:t>
            </a:r>
            <a:endParaRPr sz="2000" b="1" dirty="0">
              <a:latin typeface="Calibri"/>
              <a:cs typeface="Calibri"/>
            </a:endParaRPr>
          </a:p>
          <a:p>
            <a:pPr marL="104775" marR="854710">
              <a:lnSpc>
                <a:spcPct val="101400"/>
              </a:lnSpc>
              <a:spcBef>
                <a:spcPts val="915"/>
              </a:spcBef>
            </a:pPr>
            <a:r>
              <a:rPr sz="2000" b="1" spc="-5" dirty="0">
                <a:latin typeface="Calibri"/>
                <a:cs typeface="Calibri"/>
              </a:rPr>
              <a:t>Maternal</a:t>
            </a:r>
            <a:r>
              <a:rPr sz="2000" b="1" spc="-25" dirty="0">
                <a:latin typeface="Calibri"/>
                <a:cs typeface="Calibri"/>
              </a:rPr>
              <a:t> </a:t>
            </a:r>
            <a:r>
              <a:rPr sz="2000" b="1" spc="-5" dirty="0">
                <a:latin typeface="Calibri"/>
                <a:cs typeface="Calibri"/>
              </a:rPr>
              <a:t>mortality</a:t>
            </a:r>
            <a:r>
              <a:rPr sz="2000" b="1" spc="-25" dirty="0">
                <a:latin typeface="Calibri"/>
                <a:cs typeface="Calibri"/>
              </a:rPr>
              <a:t> </a:t>
            </a:r>
            <a:r>
              <a:rPr sz="2000" b="1" dirty="0">
                <a:latin typeface="Calibri"/>
                <a:cs typeface="Calibri"/>
              </a:rPr>
              <a:t>is</a:t>
            </a:r>
            <a:r>
              <a:rPr sz="2000" b="1" spc="-25" dirty="0">
                <a:latin typeface="Calibri"/>
                <a:cs typeface="Calibri"/>
              </a:rPr>
              <a:t> </a:t>
            </a:r>
            <a:r>
              <a:rPr sz="2000" b="1" u="sng" spc="-5" dirty="0">
                <a:uFill>
                  <a:solidFill>
                    <a:srgbClr val="000000"/>
                  </a:solidFill>
                </a:uFill>
                <a:latin typeface="Calibri"/>
                <a:cs typeface="Calibri"/>
              </a:rPr>
              <a:t>largely </a:t>
            </a:r>
            <a:r>
              <a:rPr sz="2000" b="1" spc="-300" dirty="0">
                <a:latin typeface="Calibri"/>
                <a:cs typeface="Calibri"/>
              </a:rPr>
              <a:t> </a:t>
            </a:r>
            <a:r>
              <a:rPr sz="2000" b="1" u="sng" spc="-5" dirty="0">
                <a:uFill>
                  <a:solidFill>
                    <a:srgbClr val="000000"/>
                  </a:solidFill>
                </a:uFill>
                <a:latin typeface="Calibri"/>
                <a:cs typeface="Calibri"/>
              </a:rPr>
              <a:t>anesthetic</a:t>
            </a:r>
            <a:r>
              <a:rPr sz="2000" b="1" u="sng" spc="-20" dirty="0">
                <a:uFill>
                  <a:solidFill>
                    <a:srgbClr val="000000"/>
                  </a:solidFill>
                </a:uFill>
                <a:latin typeface="Calibri"/>
                <a:cs typeface="Calibri"/>
              </a:rPr>
              <a:t> </a:t>
            </a:r>
            <a:r>
              <a:rPr sz="2000" b="1" u="sng" spc="-10" dirty="0">
                <a:uFill>
                  <a:solidFill>
                    <a:srgbClr val="000000"/>
                  </a:solidFill>
                </a:uFill>
                <a:latin typeface="Calibri"/>
                <a:cs typeface="Calibri"/>
              </a:rPr>
              <a:t>related</a:t>
            </a:r>
            <a:r>
              <a:rPr sz="2000" b="1" spc="-10" dirty="0">
                <a:latin typeface="Calibri"/>
                <a:cs typeface="Calibri"/>
              </a:rPr>
              <a:t>.</a:t>
            </a:r>
            <a:endParaRPr sz="2000" b="1" dirty="0">
              <a:latin typeface="Calibri"/>
              <a:cs typeface="Calibri"/>
            </a:endParaRPr>
          </a:p>
          <a:p>
            <a:pPr marL="104775" marR="664845">
              <a:lnSpc>
                <a:spcPct val="101400"/>
              </a:lnSpc>
              <a:spcBef>
                <a:spcPts val="910"/>
              </a:spcBef>
            </a:pPr>
            <a:r>
              <a:rPr sz="2000" b="1" spc="-5" dirty="0">
                <a:latin typeface="Calibri"/>
                <a:cs typeface="Calibri"/>
              </a:rPr>
              <a:t>Risks </a:t>
            </a:r>
            <a:r>
              <a:rPr sz="2000" b="1" spc="-10" dirty="0">
                <a:latin typeface="Calibri"/>
                <a:cs typeface="Calibri"/>
              </a:rPr>
              <a:t>are </a:t>
            </a:r>
            <a:r>
              <a:rPr sz="2000" b="1" spc="-5" dirty="0">
                <a:latin typeface="Calibri"/>
                <a:cs typeface="Calibri"/>
              </a:rPr>
              <a:t>those </a:t>
            </a:r>
            <a:r>
              <a:rPr sz="2000" b="1" spc="-10" dirty="0">
                <a:latin typeface="Calibri"/>
                <a:cs typeface="Calibri"/>
              </a:rPr>
              <a:t>from any </a:t>
            </a:r>
            <a:r>
              <a:rPr sz="2000" b="1" spc="-5" dirty="0">
                <a:latin typeface="Calibri"/>
                <a:cs typeface="Calibri"/>
              </a:rPr>
              <a:t>major </a:t>
            </a:r>
            <a:r>
              <a:rPr sz="2000" b="1" spc="-305" dirty="0">
                <a:latin typeface="Calibri"/>
                <a:cs typeface="Calibri"/>
              </a:rPr>
              <a:t> </a:t>
            </a:r>
            <a:r>
              <a:rPr sz="2000" b="1" spc="-10" dirty="0">
                <a:latin typeface="Calibri"/>
                <a:cs typeface="Calibri"/>
              </a:rPr>
              <a:t>procedure:</a:t>
            </a:r>
            <a:endParaRPr sz="2000" b="1" dirty="0">
              <a:latin typeface="Calibri"/>
              <a:cs typeface="Calibri"/>
            </a:endParaRPr>
          </a:p>
          <a:p>
            <a:pPr marL="104775" marR="201930">
              <a:lnSpc>
                <a:spcPts val="1720"/>
              </a:lnSpc>
              <a:spcBef>
                <a:spcPts val="50"/>
              </a:spcBef>
            </a:pPr>
            <a:r>
              <a:rPr sz="2000" b="1" spc="-5" dirty="0">
                <a:latin typeface="Calibri"/>
                <a:cs typeface="Calibri"/>
              </a:rPr>
              <a:t>hemorrhage, infection, visceral </a:t>
            </a:r>
            <a:r>
              <a:rPr sz="2000" b="1" dirty="0">
                <a:latin typeface="Calibri"/>
                <a:cs typeface="Calibri"/>
              </a:rPr>
              <a:t>injury </a:t>
            </a:r>
            <a:r>
              <a:rPr sz="2000" b="1" spc="-305" dirty="0">
                <a:latin typeface="Calibri"/>
                <a:cs typeface="Calibri"/>
              </a:rPr>
              <a:t> </a:t>
            </a:r>
            <a:r>
              <a:rPr sz="2000" b="1" dirty="0">
                <a:latin typeface="Calibri"/>
                <a:cs typeface="Calibri"/>
              </a:rPr>
              <a:t>(injury</a:t>
            </a:r>
            <a:r>
              <a:rPr sz="2000" b="1" spc="-10" dirty="0">
                <a:latin typeface="Calibri"/>
                <a:cs typeface="Calibri"/>
              </a:rPr>
              <a:t> </a:t>
            </a:r>
            <a:r>
              <a:rPr sz="2000" b="1" spc="-5" dirty="0">
                <a:latin typeface="Calibri"/>
                <a:cs typeface="Calibri"/>
              </a:rPr>
              <a:t>of the</a:t>
            </a:r>
            <a:r>
              <a:rPr sz="2000" b="1" spc="-10" dirty="0">
                <a:latin typeface="Calibri"/>
                <a:cs typeface="Calibri"/>
              </a:rPr>
              <a:t> </a:t>
            </a:r>
            <a:r>
              <a:rPr sz="2000" b="1" spc="-5" dirty="0">
                <a:latin typeface="Calibri"/>
                <a:cs typeface="Calibri"/>
              </a:rPr>
              <a:t>bladder</a:t>
            </a:r>
            <a:r>
              <a:rPr sz="2000" b="1" dirty="0">
                <a:latin typeface="Calibri"/>
                <a:cs typeface="Calibri"/>
              </a:rPr>
              <a:t> </a:t>
            </a:r>
            <a:r>
              <a:rPr sz="2000" b="1" spc="-5" dirty="0">
                <a:latin typeface="Calibri"/>
                <a:cs typeface="Calibri"/>
              </a:rPr>
              <a:t>or bowel),</a:t>
            </a:r>
            <a:endParaRPr sz="2000" b="1" dirty="0">
              <a:latin typeface="Calibri"/>
              <a:cs typeface="Calibri"/>
            </a:endParaRPr>
          </a:p>
          <a:p>
            <a:pPr marL="104775">
              <a:lnSpc>
                <a:spcPts val="1635"/>
              </a:lnSpc>
            </a:pPr>
            <a:r>
              <a:rPr sz="2000" b="1" spc="-5" dirty="0">
                <a:latin typeface="Calibri"/>
                <a:cs typeface="Calibri"/>
              </a:rPr>
              <a:t>thrombosis.</a:t>
            </a:r>
            <a:endParaRPr sz="2000" b="1" dirty="0">
              <a:latin typeface="Calibri"/>
              <a:cs typeface="Calibri"/>
            </a:endParaRPr>
          </a:p>
        </p:txBody>
      </p:sp>
      <p:pic>
        <p:nvPicPr>
          <p:cNvPr id="7" name="object 7"/>
          <p:cNvPicPr/>
          <p:nvPr/>
        </p:nvPicPr>
        <p:blipFill>
          <a:blip r:embed="rId2" cstate="print"/>
          <a:stretch>
            <a:fillRect/>
          </a:stretch>
        </p:blipFill>
        <p:spPr>
          <a:xfrm>
            <a:off x="457201" y="4651146"/>
            <a:ext cx="879946" cy="158293"/>
          </a:xfrm>
          <a:prstGeom prst="rect">
            <a:avLst/>
          </a:prstGeom>
        </p:spPr>
      </p:pic>
      <p:sp>
        <p:nvSpPr>
          <p:cNvPr id="11" name="object 11"/>
          <p:cNvSpPr txBox="1"/>
          <p:nvPr/>
        </p:nvSpPr>
        <p:spPr>
          <a:xfrm>
            <a:off x="426930" y="438411"/>
            <a:ext cx="9250470" cy="3300134"/>
          </a:xfrm>
          <a:prstGeom prst="rect">
            <a:avLst/>
          </a:prstGeom>
        </p:spPr>
        <p:txBody>
          <a:bodyPr vert="horz" wrap="square" lIns="0" tIns="121920" rIns="0" bIns="0" rtlCol="0">
            <a:spAutoFit/>
          </a:bodyPr>
          <a:lstStyle/>
          <a:p>
            <a:pPr marL="12700">
              <a:lnSpc>
                <a:spcPct val="100000"/>
              </a:lnSpc>
              <a:spcBef>
                <a:spcPts val="960"/>
              </a:spcBef>
            </a:pPr>
            <a:r>
              <a:rPr sz="2800" b="1" u="sng" spc="-5" dirty="0">
                <a:solidFill>
                  <a:srgbClr val="D20054"/>
                </a:solidFill>
                <a:latin typeface="Calibri"/>
                <a:cs typeface="Calibri"/>
              </a:rPr>
              <a:t>Classification</a:t>
            </a:r>
            <a:r>
              <a:rPr sz="2800" b="1" u="sng" spc="-15" dirty="0">
                <a:solidFill>
                  <a:srgbClr val="D20054"/>
                </a:solidFill>
                <a:latin typeface="Calibri"/>
                <a:cs typeface="Calibri"/>
              </a:rPr>
              <a:t> </a:t>
            </a:r>
            <a:r>
              <a:rPr sz="2800" b="1" u="sng" spc="-5" dirty="0">
                <a:solidFill>
                  <a:srgbClr val="D20054"/>
                </a:solidFill>
                <a:latin typeface="Calibri"/>
                <a:cs typeface="Calibri"/>
              </a:rPr>
              <a:t>according</a:t>
            </a:r>
            <a:r>
              <a:rPr sz="2800" b="1" u="sng" dirty="0">
                <a:solidFill>
                  <a:srgbClr val="D20054"/>
                </a:solidFill>
                <a:latin typeface="Calibri"/>
                <a:cs typeface="Calibri"/>
              </a:rPr>
              <a:t> </a:t>
            </a:r>
            <a:r>
              <a:rPr sz="2800" b="1" u="sng" spc="-5" dirty="0">
                <a:solidFill>
                  <a:srgbClr val="D20054"/>
                </a:solidFill>
                <a:latin typeface="Calibri"/>
                <a:cs typeface="Calibri"/>
              </a:rPr>
              <a:t>to the</a:t>
            </a:r>
            <a:r>
              <a:rPr sz="2800" b="1" u="sng" spc="-10" dirty="0">
                <a:solidFill>
                  <a:srgbClr val="D20054"/>
                </a:solidFill>
                <a:latin typeface="Calibri"/>
                <a:cs typeface="Calibri"/>
              </a:rPr>
              <a:t> </a:t>
            </a:r>
            <a:r>
              <a:rPr sz="2800" b="1" u="sng" spc="-5" dirty="0">
                <a:solidFill>
                  <a:srgbClr val="D20054"/>
                </a:solidFill>
                <a:latin typeface="Calibri"/>
                <a:cs typeface="Calibri"/>
              </a:rPr>
              <a:t>urgency:</a:t>
            </a:r>
            <a:endParaRPr sz="2800" u="sng" dirty="0">
              <a:latin typeface="Calibri"/>
              <a:cs typeface="Calibri"/>
            </a:endParaRPr>
          </a:p>
          <a:p>
            <a:pPr marL="12700" marR="134620">
              <a:lnSpc>
                <a:spcPct val="105600"/>
              </a:lnSpc>
              <a:spcBef>
                <a:spcPts val="855"/>
              </a:spcBef>
              <a:buClr>
                <a:srgbClr val="FF0066"/>
              </a:buClr>
              <a:buSzPct val="120000"/>
              <a:buFont typeface="Cambria"/>
              <a:buAutoNum type="arabicPlain"/>
              <a:tabLst>
                <a:tab pos="191135" algn="l"/>
              </a:tabLst>
            </a:pPr>
            <a:r>
              <a:rPr lang="ar-JO" sz="2400" dirty="0" smtClean="0">
                <a:solidFill>
                  <a:srgbClr val="202020"/>
                </a:solidFill>
                <a:latin typeface="Cambria"/>
                <a:cs typeface="Cambria"/>
              </a:rPr>
              <a:t> </a:t>
            </a:r>
            <a:r>
              <a:rPr sz="2400" dirty="0" smtClean="0">
                <a:solidFill>
                  <a:srgbClr val="202020"/>
                </a:solidFill>
                <a:latin typeface="Cambria"/>
                <a:cs typeface="Cambria"/>
              </a:rPr>
              <a:t>immediate</a:t>
            </a:r>
            <a:r>
              <a:rPr sz="2400" spc="-5" dirty="0" smtClean="0">
                <a:solidFill>
                  <a:srgbClr val="202020"/>
                </a:solidFill>
                <a:latin typeface="Cambria"/>
                <a:cs typeface="Cambria"/>
              </a:rPr>
              <a:t> </a:t>
            </a:r>
            <a:r>
              <a:rPr sz="2400" spc="-10" dirty="0">
                <a:solidFill>
                  <a:srgbClr val="202020"/>
                </a:solidFill>
                <a:latin typeface="Cambria"/>
                <a:cs typeface="Cambria"/>
              </a:rPr>
              <a:t>threat</a:t>
            </a:r>
            <a:r>
              <a:rPr sz="2400" spc="-5" dirty="0">
                <a:solidFill>
                  <a:srgbClr val="202020"/>
                </a:solidFill>
                <a:latin typeface="Cambria"/>
                <a:cs typeface="Cambria"/>
              </a:rPr>
              <a:t> to life</a:t>
            </a:r>
            <a:r>
              <a:rPr sz="2400" dirty="0">
                <a:solidFill>
                  <a:srgbClr val="202020"/>
                </a:solidFill>
                <a:latin typeface="Cambria"/>
                <a:cs typeface="Cambria"/>
              </a:rPr>
              <a:t> </a:t>
            </a:r>
            <a:r>
              <a:rPr sz="2400" spc="-5" dirty="0">
                <a:solidFill>
                  <a:srgbClr val="202020"/>
                </a:solidFill>
                <a:latin typeface="Cambria"/>
                <a:cs typeface="Cambria"/>
              </a:rPr>
              <a:t>of</a:t>
            </a:r>
            <a:r>
              <a:rPr sz="2400" spc="5" dirty="0">
                <a:solidFill>
                  <a:srgbClr val="202020"/>
                </a:solidFill>
                <a:latin typeface="Cambria"/>
                <a:cs typeface="Cambria"/>
              </a:rPr>
              <a:t> </a:t>
            </a:r>
            <a:r>
              <a:rPr sz="2400" spc="-5" dirty="0">
                <a:solidFill>
                  <a:srgbClr val="202020"/>
                </a:solidFill>
                <a:latin typeface="Cambria"/>
                <a:cs typeface="Cambria"/>
              </a:rPr>
              <a:t>woman</a:t>
            </a:r>
            <a:r>
              <a:rPr sz="2400" spc="-20" dirty="0">
                <a:solidFill>
                  <a:srgbClr val="202020"/>
                </a:solidFill>
                <a:latin typeface="Cambria"/>
                <a:cs typeface="Cambria"/>
              </a:rPr>
              <a:t> </a:t>
            </a:r>
            <a:r>
              <a:rPr sz="2400" spc="-5" dirty="0">
                <a:solidFill>
                  <a:srgbClr val="202020"/>
                </a:solidFill>
                <a:latin typeface="Cambria"/>
                <a:cs typeface="Cambria"/>
              </a:rPr>
              <a:t>or</a:t>
            </a:r>
            <a:r>
              <a:rPr sz="2400" spc="5" dirty="0">
                <a:solidFill>
                  <a:srgbClr val="202020"/>
                </a:solidFill>
                <a:latin typeface="Cambria"/>
                <a:cs typeface="Cambria"/>
              </a:rPr>
              <a:t> </a:t>
            </a:r>
            <a:r>
              <a:rPr sz="2400" dirty="0">
                <a:solidFill>
                  <a:srgbClr val="202020"/>
                </a:solidFill>
                <a:latin typeface="Cambria"/>
                <a:cs typeface="Cambria"/>
              </a:rPr>
              <a:t>fetus</a:t>
            </a:r>
            <a:r>
              <a:rPr sz="2400" spc="20" dirty="0">
                <a:solidFill>
                  <a:srgbClr val="202020"/>
                </a:solidFill>
                <a:latin typeface="Cambria"/>
                <a:cs typeface="Cambria"/>
              </a:rPr>
              <a:t> </a:t>
            </a:r>
            <a:r>
              <a:rPr sz="2400" spc="-5" dirty="0">
                <a:solidFill>
                  <a:srgbClr val="202020"/>
                </a:solidFill>
                <a:latin typeface="Cambria"/>
                <a:cs typeface="Cambria"/>
              </a:rPr>
              <a:t>(requiring</a:t>
            </a:r>
            <a:r>
              <a:rPr sz="2400" spc="-20" dirty="0">
                <a:solidFill>
                  <a:srgbClr val="202020"/>
                </a:solidFill>
                <a:latin typeface="Cambria"/>
                <a:cs typeface="Cambria"/>
              </a:rPr>
              <a:t> </a:t>
            </a:r>
            <a:r>
              <a:rPr sz="2400" dirty="0">
                <a:solidFill>
                  <a:srgbClr val="202020"/>
                </a:solidFill>
                <a:latin typeface="Cambria"/>
                <a:cs typeface="Cambria"/>
              </a:rPr>
              <a:t>immediate </a:t>
            </a:r>
            <a:r>
              <a:rPr sz="2400" spc="-320" dirty="0">
                <a:solidFill>
                  <a:srgbClr val="202020"/>
                </a:solidFill>
                <a:latin typeface="Cambria"/>
                <a:cs typeface="Cambria"/>
              </a:rPr>
              <a:t> </a:t>
            </a:r>
            <a:r>
              <a:rPr sz="2400" spc="-5" dirty="0">
                <a:solidFill>
                  <a:srgbClr val="202020"/>
                </a:solidFill>
                <a:latin typeface="Cambria"/>
                <a:cs typeface="Cambria"/>
              </a:rPr>
              <a:t>delivery)</a:t>
            </a:r>
            <a:endParaRPr sz="2400" dirty="0">
              <a:latin typeface="Cambria"/>
              <a:cs typeface="Cambria"/>
            </a:endParaRPr>
          </a:p>
          <a:p>
            <a:pPr marL="12700" marR="492125">
              <a:lnSpc>
                <a:spcPct val="105100"/>
              </a:lnSpc>
              <a:spcBef>
                <a:spcPts val="790"/>
              </a:spcBef>
              <a:buClr>
                <a:srgbClr val="FF0066"/>
              </a:buClr>
              <a:buSzPct val="120000"/>
              <a:buFont typeface="Cambria"/>
              <a:buAutoNum type="arabicPlain"/>
              <a:tabLst>
                <a:tab pos="191135" algn="l"/>
              </a:tabLst>
            </a:pPr>
            <a:r>
              <a:rPr lang="ar-JO" sz="2400" spc="-5" dirty="0" smtClean="0">
                <a:solidFill>
                  <a:srgbClr val="202020"/>
                </a:solidFill>
                <a:latin typeface="Cambria"/>
                <a:cs typeface="Cambria"/>
              </a:rPr>
              <a:t> </a:t>
            </a:r>
            <a:r>
              <a:rPr sz="2400" spc="-5" dirty="0" smtClean="0">
                <a:solidFill>
                  <a:srgbClr val="202020"/>
                </a:solidFill>
                <a:latin typeface="Cambria"/>
                <a:cs typeface="Cambria"/>
              </a:rPr>
              <a:t>maternal </a:t>
            </a:r>
            <a:r>
              <a:rPr sz="2400" spc="-5" dirty="0">
                <a:solidFill>
                  <a:srgbClr val="202020"/>
                </a:solidFill>
                <a:latin typeface="Cambria"/>
                <a:cs typeface="Cambria"/>
              </a:rPr>
              <a:t>or </a:t>
            </a:r>
            <a:r>
              <a:rPr sz="2400" dirty="0">
                <a:solidFill>
                  <a:srgbClr val="202020"/>
                </a:solidFill>
                <a:latin typeface="Cambria"/>
                <a:cs typeface="Cambria"/>
              </a:rPr>
              <a:t>fetal </a:t>
            </a:r>
            <a:r>
              <a:rPr sz="2400" spc="-5" dirty="0">
                <a:solidFill>
                  <a:srgbClr val="202020"/>
                </a:solidFill>
                <a:latin typeface="Cambria"/>
                <a:cs typeface="Cambria"/>
              </a:rPr>
              <a:t>compromise which </a:t>
            </a:r>
            <a:r>
              <a:rPr sz="2400" dirty="0">
                <a:solidFill>
                  <a:srgbClr val="202020"/>
                </a:solidFill>
                <a:latin typeface="Cambria"/>
                <a:cs typeface="Cambria"/>
              </a:rPr>
              <a:t>is </a:t>
            </a:r>
            <a:r>
              <a:rPr sz="2400" spc="-5" dirty="0">
                <a:solidFill>
                  <a:srgbClr val="202020"/>
                </a:solidFill>
                <a:latin typeface="Cambria"/>
                <a:cs typeface="Cambria"/>
              </a:rPr>
              <a:t>not </a:t>
            </a:r>
            <a:r>
              <a:rPr sz="2400" dirty="0">
                <a:solidFill>
                  <a:srgbClr val="202020"/>
                </a:solidFill>
                <a:latin typeface="Cambria"/>
                <a:cs typeface="Cambria"/>
              </a:rPr>
              <a:t>immediately </a:t>
            </a:r>
            <a:r>
              <a:rPr sz="2400" spc="-5" dirty="0">
                <a:solidFill>
                  <a:srgbClr val="202020"/>
                </a:solidFill>
                <a:latin typeface="Cambria"/>
                <a:cs typeface="Cambria"/>
              </a:rPr>
              <a:t>life- </a:t>
            </a:r>
            <a:r>
              <a:rPr sz="2400" spc="-320" dirty="0">
                <a:solidFill>
                  <a:srgbClr val="202020"/>
                </a:solidFill>
                <a:latin typeface="Cambria"/>
                <a:cs typeface="Cambria"/>
              </a:rPr>
              <a:t> </a:t>
            </a:r>
            <a:r>
              <a:rPr sz="2400" spc="-5" dirty="0">
                <a:solidFill>
                  <a:srgbClr val="202020"/>
                </a:solidFill>
                <a:latin typeface="Cambria"/>
                <a:cs typeface="Cambria"/>
              </a:rPr>
              <a:t>threatening</a:t>
            </a:r>
            <a:r>
              <a:rPr sz="2400" spc="10" dirty="0">
                <a:solidFill>
                  <a:srgbClr val="202020"/>
                </a:solidFill>
                <a:latin typeface="Cambria"/>
                <a:cs typeface="Cambria"/>
              </a:rPr>
              <a:t> </a:t>
            </a:r>
            <a:r>
              <a:rPr sz="2400" spc="-5" dirty="0">
                <a:solidFill>
                  <a:srgbClr val="202020"/>
                </a:solidFill>
                <a:latin typeface="Cambria"/>
                <a:cs typeface="Cambria"/>
              </a:rPr>
              <a:t>(requiring</a:t>
            </a:r>
            <a:r>
              <a:rPr sz="2400" spc="5" dirty="0">
                <a:solidFill>
                  <a:srgbClr val="202020"/>
                </a:solidFill>
                <a:latin typeface="Cambria"/>
                <a:cs typeface="Cambria"/>
              </a:rPr>
              <a:t> </a:t>
            </a:r>
            <a:r>
              <a:rPr sz="2400" spc="-5" dirty="0">
                <a:solidFill>
                  <a:srgbClr val="202020"/>
                </a:solidFill>
                <a:latin typeface="Cambria"/>
                <a:cs typeface="Cambria"/>
              </a:rPr>
              <a:t>urgent</a:t>
            </a:r>
            <a:r>
              <a:rPr sz="2400" dirty="0">
                <a:solidFill>
                  <a:srgbClr val="202020"/>
                </a:solidFill>
                <a:latin typeface="Cambria"/>
                <a:cs typeface="Cambria"/>
              </a:rPr>
              <a:t> </a:t>
            </a:r>
            <a:r>
              <a:rPr sz="2400" spc="-5" dirty="0">
                <a:solidFill>
                  <a:srgbClr val="202020"/>
                </a:solidFill>
                <a:latin typeface="Cambria"/>
                <a:cs typeface="Cambria"/>
              </a:rPr>
              <a:t>delivery)</a:t>
            </a:r>
            <a:endParaRPr sz="2400" dirty="0">
              <a:latin typeface="Cambria"/>
              <a:cs typeface="Cambria"/>
            </a:endParaRPr>
          </a:p>
          <a:p>
            <a:pPr marL="190500" indent="-178435">
              <a:lnSpc>
                <a:spcPct val="100000"/>
              </a:lnSpc>
              <a:spcBef>
                <a:spcPts val="900"/>
              </a:spcBef>
              <a:buClr>
                <a:srgbClr val="FF0066"/>
              </a:buClr>
              <a:buSzPct val="120000"/>
              <a:buFont typeface="Cambria"/>
              <a:buAutoNum type="arabicPlain"/>
              <a:tabLst>
                <a:tab pos="191135" algn="l"/>
              </a:tabLst>
            </a:pPr>
            <a:r>
              <a:rPr lang="ar-JO" sz="2400" spc="-5" dirty="0" smtClean="0">
                <a:solidFill>
                  <a:srgbClr val="202020"/>
                </a:solidFill>
                <a:latin typeface="Cambria"/>
                <a:cs typeface="Cambria"/>
              </a:rPr>
              <a:t> </a:t>
            </a:r>
            <a:r>
              <a:rPr sz="2400" spc="-5" dirty="0" smtClean="0">
                <a:solidFill>
                  <a:srgbClr val="202020"/>
                </a:solidFill>
                <a:latin typeface="Cambria"/>
                <a:cs typeface="Cambria"/>
              </a:rPr>
              <a:t>(</a:t>
            </a:r>
            <a:r>
              <a:rPr sz="2400" spc="-5" dirty="0">
                <a:solidFill>
                  <a:srgbClr val="202020"/>
                </a:solidFill>
                <a:latin typeface="Cambria"/>
                <a:cs typeface="Cambria"/>
              </a:rPr>
              <a:t>needing</a:t>
            </a:r>
            <a:r>
              <a:rPr sz="2400" dirty="0">
                <a:solidFill>
                  <a:srgbClr val="202020"/>
                </a:solidFill>
                <a:latin typeface="Cambria"/>
                <a:cs typeface="Cambria"/>
              </a:rPr>
              <a:t> early</a:t>
            </a:r>
            <a:r>
              <a:rPr sz="2400" spc="-5" dirty="0">
                <a:solidFill>
                  <a:srgbClr val="202020"/>
                </a:solidFill>
                <a:latin typeface="Cambria"/>
                <a:cs typeface="Cambria"/>
              </a:rPr>
              <a:t> </a:t>
            </a:r>
            <a:r>
              <a:rPr sz="2400" dirty="0">
                <a:solidFill>
                  <a:srgbClr val="202020"/>
                </a:solidFill>
                <a:latin typeface="Cambria"/>
                <a:cs typeface="Cambria"/>
              </a:rPr>
              <a:t>delivery)</a:t>
            </a:r>
            <a:r>
              <a:rPr sz="2400" spc="5" dirty="0">
                <a:solidFill>
                  <a:srgbClr val="202020"/>
                </a:solidFill>
                <a:latin typeface="Cambria"/>
                <a:cs typeface="Cambria"/>
              </a:rPr>
              <a:t> </a:t>
            </a:r>
            <a:r>
              <a:rPr sz="2400" spc="-5" dirty="0">
                <a:solidFill>
                  <a:srgbClr val="202020"/>
                </a:solidFill>
                <a:latin typeface="Cambria"/>
                <a:cs typeface="Cambria"/>
              </a:rPr>
              <a:t>but</a:t>
            </a:r>
            <a:r>
              <a:rPr sz="2400" dirty="0">
                <a:solidFill>
                  <a:srgbClr val="202020"/>
                </a:solidFill>
                <a:latin typeface="Cambria"/>
                <a:cs typeface="Cambria"/>
              </a:rPr>
              <a:t> </a:t>
            </a:r>
            <a:r>
              <a:rPr sz="2400" spc="-5" dirty="0">
                <a:solidFill>
                  <a:srgbClr val="202020"/>
                </a:solidFill>
                <a:latin typeface="Cambria"/>
                <a:cs typeface="Cambria"/>
              </a:rPr>
              <a:t>no maternal</a:t>
            </a:r>
            <a:r>
              <a:rPr sz="2400" dirty="0">
                <a:solidFill>
                  <a:srgbClr val="202020"/>
                </a:solidFill>
                <a:latin typeface="Cambria"/>
                <a:cs typeface="Cambria"/>
              </a:rPr>
              <a:t> </a:t>
            </a:r>
            <a:r>
              <a:rPr sz="2400" spc="-5" dirty="0">
                <a:solidFill>
                  <a:srgbClr val="202020"/>
                </a:solidFill>
                <a:latin typeface="Cambria"/>
                <a:cs typeface="Cambria"/>
              </a:rPr>
              <a:t>or</a:t>
            </a:r>
            <a:r>
              <a:rPr sz="2400" dirty="0">
                <a:solidFill>
                  <a:srgbClr val="202020"/>
                </a:solidFill>
                <a:latin typeface="Cambria"/>
                <a:cs typeface="Cambria"/>
              </a:rPr>
              <a:t> </a:t>
            </a:r>
            <a:r>
              <a:rPr sz="2400" spc="-5" dirty="0">
                <a:solidFill>
                  <a:srgbClr val="202020"/>
                </a:solidFill>
                <a:latin typeface="Cambria"/>
                <a:cs typeface="Cambria"/>
              </a:rPr>
              <a:t>fetal</a:t>
            </a:r>
            <a:r>
              <a:rPr sz="2400" dirty="0">
                <a:solidFill>
                  <a:srgbClr val="202020"/>
                </a:solidFill>
                <a:latin typeface="Cambria"/>
                <a:cs typeface="Cambria"/>
              </a:rPr>
              <a:t> </a:t>
            </a:r>
            <a:r>
              <a:rPr sz="2400" spc="-5" dirty="0">
                <a:solidFill>
                  <a:srgbClr val="202020"/>
                </a:solidFill>
                <a:latin typeface="Cambria"/>
                <a:cs typeface="Cambria"/>
              </a:rPr>
              <a:t>compromise</a:t>
            </a:r>
            <a:endParaRPr sz="2400" dirty="0">
              <a:latin typeface="Cambria"/>
              <a:cs typeface="Cambria"/>
            </a:endParaRPr>
          </a:p>
          <a:p>
            <a:pPr marL="190500" indent="-178435">
              <a:lnSpc>
                <a:spcPct val="100000"/>
              </a:lnSpc>
              <a:spcBef>
                <a:spcPts val="925"/>
              </a:spcBef>
              <a:buClr>
                <a:srgbClr val="FF0066"/>
              </a:buClr>
              <a:buSzPct val="120000"/>
              <a:buFont typeface="Cambria"/>
              <a:buAutoNum type="arabicPlain"/>
              <a:tabLst>
                <a:tab pos="191135" algn="l"/>
              </a:tabLst>
            </a:pPr>
            <a:r>
              <a:rPr lang="ar-JO" sz="2400" spc="-5" dirty="0" smtClean="0">
                <a:solidFill>
                  <a:srgbClr val="202020"/>
                </a:solidFill>
                <a:latin typeface="Cambria"/>
                <a:cs typeface="Cambria"/>
              </a:rPr>
              <a:t> </a:t>
            </a:r>
            <a:r>
              <a:rPr sz="2400" spc="-5" dirty="0" smtClean="0">
                <a:solidFill>
                  <a:srgbClr val="202020"/>
                </a:solidFill>
                <a:latin typeface="Cambria"/>
                <a:cs typeface="Cambria"/>
              </a:rPr>
              <a:t>at </a:t>
            </a:r>
            <a:r>
              <a:rPr sz="2400" dirty="0">
                <a:solidFill>
                  <a:srgbClr val="202020"/>
                </a:solidFill>
                <a:latin typeface="Cambria"/>
                <a:cs typeface="Cambria"/>
              </a:rPr>
              <a:t>a</a:t>
            </a:r>
            <a:r>
              <a:rPr sz="2400" spc="10" dirty="0">
                <a:solidFill>
                  <a:srgbClr val="202020"/>
                </a:solidFill>
                <a:latin typeface="Cambria"/>
                <a:cs typeface="Cambria"/>
              </a:rPr>
              <a:t> </a:t>
            </a:r>
            <a:r>
              <a:rPr sz="2400" spc="-5" dirty="0">
                <a:solidFill>
                  <a:srgbClr val="202020"/>
                </a:solidFill>
                <a:latin typeface="Cambria"/>
                <a:cs typeface="Cambria"/>
              </a:rPr>
              <a:t>time</a:t>
            </a:r>
            <a:r>
              <a:rPr sz="2400" spc="-10" dirty="0">
                <a:solidFill>
                  <a:srgbClr val="202020"/>
                </a:solidFill>
                <a:latin typeface="Cambria"/>
                <a:cs typeface="Cambria"/>
              </a:rPr>
              <a:t> </a:t>
            </a:r>
            <a:r>
              <a:rPr sz="2400" spc="-5" dirty="0">
                <a:solidFill>
                  <a:srgbClr val="202020"/>
                </a:solidFill>
                <a:latin typeface="Cambria"/>
                <a:cs typeface="Cambria"/>
              </a:rPr>
              <a:t>to</a:t>
            </a:r>
            <a:r>
              <a:rPr sz="2400" dirty="0">
                <a:solidFill>
                  <a:srgbClr val="202020"/>
                </a:solidFill>
                <a:latin typeface="Cambria"/>
                <a:cs typeface="Cambria"/>
              </a:rPr>
              <a:t> suit</a:t>
            </a:r>
            <a:r>
              <a:rPr sz="2400" spc="-5" dirty="0">
                <a:solidFill>
                  <a:srgbClr val="202020"/>
                </a:solidFill>
                <a:latin typeface="Cambria"/>
                <a:cs typeface="Cambria"/>
              </a:rPr>
              <a:t> the</a:t>
            </a:r>
            <a:r>
              <a:rPr sz="2400" spc="5" dirty="0">
                <a:solidFill>
                  <a:srgbClr val="202020"/>
                </a:solidFill>
                <a:latin typeface="Cambria"/>
                <a:cs typeface="Cambria"/>
              </a:rPr>
              <a:t> </a:t>
            </a:r>
            <a:r>
              <a:rPr sz="2400" spc="-5" dirty="0">
                <a:solidFill>
                  <a:srgbClr val="202020"/>
                </a:solidFill>
                <a:latin typeface="Cambria"/>
                <a:cs typeface="Cambria"/>
              </a:rPr>
              <a:t>patient</a:t>
            </a:r>
            <a:r>
              <a:rPr sz="2400" spc="5" dirty="0">
                <a:solidFill>
                  <a:srgbClr val="202020"/>
                </a:solidFill>
                <a:latin typeface="Cambria"/>
                <a:cs typeface="Cambria"/>
              </a:rPr>
              <a:t> </a:t>
            </a:r>
            <a:r>
              <a:rPr sz="2400" spc="-10" dirty="0">
                <a:solidFill>
                  <a:srgbClr val="202020"/>
                </a:solidFill>
                <a:latin typeface="Cambria"/>
                <a:cs typeface="Cambria"/>
              </a:rPr>
              <a:t>and</a:t>
            </a:r>
            <a:r>
              <a:rPr sz="2400" spc="-5" dirty="0">
                <a:solidFill>
                  <a:srgbClr val="202020"/>
                </a:solidFill>
                <a:latin typeface="Cambria"/>
                <a:cs typeface="Cambria"/>
              </a:rPr>
              <a:t> maternity</a:t>
            </a:r>
            <a:r>
              <a:rPr sz="2400" dirty="0">
                <a:solidFill>
                  <a:srgbClr val="202020"/>
                </a:solidFill>
                <a:latin typeface="Cambria"/>
                <a:cs typeface="Cambria"/>
              </a:rPr>
              <a:t> </a:t>
            </a:r>
            <a:r>
              <a:rPr sz="2400" spc="-5" dirty="0">
                <a:solidFill>
                  <a:srgbClr val="202020"/>
                </a:solidFill>
                <a:latin typeface="Cambria"/>
                <a:cs typeface="Cambria"/>
              </a:rPr>
              <a:t>team</a:t>
            </a:r>
            <a:r>
              <a:rPr sz="2400" spc="35" dirty="0">
                <a:solidFill>
                  <a:srgbClr val="202020"/>
                </a:solidFill>
                <a:latin typeface="Cambria"/>
                <a:cs typeface="Cambria"/>
              </a:rPr>
              <a:t> </a:t>
            </a:r>
            <a:r>
              <a:rPr sz="2400" spc="-5" dirty="0">
                <a:solidFill>
                  <a:srgbClr val="202020"/>
                </a:solidFill>
                <a:latin typeface="Cambria"/>
                <a:cs typeface="Cambria"/>
              </a:rPr>
              <a:t>(elective</a:t>
            </a:r>
            <a:r>
              <a:rPr sz="2400" spc="5" dirty="0">
                <a:solidFill>
                  <a:srgbClr val="202020"/>
                </a:solidFill>
                <a:latin typeface="Cambria"/>
                <a:cs typeface="Cambria"/>
              </a:rPr>
              <a:t> </a:t>
            </a:r>
            <a:r>
              <a:rPr sz="2400" spc="-5" dirty="0">
                <a:solidFill>
                  <a:srgbClr val="202020"/>
                </a:solidFill>
                <a:latin typeface="Cambria"/>
                <a:cs typeface="Cambria"/>
              </a:rPr>
              <a:t>delivery)</a:t>
            </a:r>
            <a:endParaRPr sz="2400" dirty="0">
              <a:latin typeface="Cambria"/>
              <a:cs typeface="Cambria"/>
            </a:endParaRPr>
          </a:p>
        </p:txBody>
      </p:sp>
    </p:spTree>
    <p:extLst>
      <p:ext uri="{BB962C8B-B14F-4D97-AF65-F5344CB8AC3E}">
        <p14:creationId xmlns:p14="http://schemas.microsoft.com/office/powerpoint/2010/main" val="210360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1684" y="876874"/>
            <a:ext cx="2049481" cy="476412"/>
          </a:xfrm>
          <a:prstGeom prst="rect">
            <a:avLst/>
          </a:prstGeom>
          <a:solidFill>
            <a:srgbClr val="FF8FBB"/>
          </a:solidFill>
        </p:spPr>
        <p:txBody>
          <a:bodyPr vert="horz" wrap="square" lIns="0" tIns="45085" rIns="0" bIns="0" rtlCol="0">
            <a:spAutoFit/>
          </a:bodyPr>
          <a:lstStyle/>
          <a:p>
            <a:pPr marL="98425">
              <a:lnSpc>
                <a:spcPct val="100000"/>
              </a:lnSpc>
              <a:spcBef>
                <a:spcPts val="355"/>
              </a:spcBef>
            </a:pPr>
            <a:r>
              <a:rPr sz="2800" b="1" dirty="0">
                <a:latin typeface="Calibri"/>
                <a:cs typeface="Calibri"/>
              </a:rPr>
              <a:t>Fetal:</a:t>
            </a:r>
            <a:endParaRPr sz="2800" dirty="0">
              <a:latin typeface="Calibri"/>
              <a:cs typeface="Calibri"/>
            </a:endParaRPr>
          </a:p>
        </p:txBody>
      </p:sp>
      <p:sp>
        <p:nvSpPr>
          <p:cNvPr id="3" name="object 3"/>
          <p:cNvSpPr txBox="1"/>
          <p:nvPr/>
        </p:nvSpPr>
        <p:spPr>
          <a:xfrm>
            <a:off x="152400" y="1496776"/>
            <a:ext cx="4800601" cy="5504840"/>
          </a:xfrm>
          <a:prstGeom prst="rect">
            <a:avLst/>
          </a:prstGeom>
          <a:ln w="9144">
            <a:solidFill>
              <a:srgbClr val="000000"/>
            </a:solidFill>
          </a:ln>
        </p:spPr>
        <p:txBody>
          <a:bodyPr vert="horz" wrap="square" lIns="0" tIns="41910" rIns="0" bIns="0" rtlCol="0">
            <a:spAutoFit/>
          </a:bodyPr>
          <a:lstStyle/>
          <a:p>
            <a:pPr marL="278765" indent="-185420">
              <a:lnSpc>
                <a:spcPct val="100000"/>
              </a:lnSpc>
              <a:spcBef>
                <a:spcPts val="330"/>
              </a:spcBef>
              <a:buAutoNum type="arabicPlain"/>
              <a:tabLst>
                <a:tab pos="279400" algn="l"/>
              </a:tabLst>
            </a:pPr>
            <a:r>
              <a:rPr lang="en-US" sz="2400" spc="-5" dirty="0" smtClean="0">
                <a:latin typeface="Calibri"/>
                <a:cs typeface="Calibri"/>
              </a:rPr>
              <a:t>. </a:t>
            </a:r>
            <a:r>
              <a:rPr sz="2400" spc="-5" dirty="0" smtClean="0">
                <a:latin typeface="Calibri"/>
                <a:cs typeface="Calibri"/>
              </a:rPr>
              <a:t>Cord</a:t>
            </a:r>
            <a:r>
              <a:rPr sz="2400" spc="-40" dirty="0" smtClean="0">
                <a:latin typeface="Calibri"/>
                <a:cs typeface="Calibri"/>
              </a:rPr>
              <a:t> </a:t>
            </a:r>
            <a:r>
              <a:rPr sz="2400" spc="-5" dirty="0">
                <a:latin typeface="Calibri"/>
                <a:cs typeface="Calibri"/>
              </a:rPr>
              <a:t>prolapse</a:t>
            </a:r>
            <a:endParaRPr sz="2400" dirty="0">
              <a:latin typeface="Calibri"/>
              <a:cs typeface="Calibri"/>
            </a:endParaRPr>
          </a:p>
          <a:p>
            <a:pPr marL="278765" indent="-185420">
              <a:lnSpc>
                <a:spcPct val="100000"/>
              </a:lnSpc>
              <a:spcBef>
                <a:spcPts val="960"/>
              </a:spcBef>
              <a:buAutoNum type="arabicPlain"/>
              <a:tabLst>
                <a:tab pos="279400" algn="l"/>
              </a:tabLst>
            </a:pPr>
            <a:r>
              <a:rPr lang="en-US" sz="2400" spc="-5" dirty="0" smtClean="0">
                <a:latin typeface="Calibri"/>
                <a:cs typeface="Calibri"/>
              </a:rPr>
              <a:t>. </a:t>
            </a:r>
            <a:r>
              <a:rPr sz="2400" spc="-5" dirty="0" smtClean="0">
                <a:latin typeface="Calibri"/>
                <a:cs typeface="Calibri"/>
              </a:rPr>
              <a:t>fetal</a:t>
            </a:r>
            <a:r>
              <a:rPr sz="2400" spc="-45" dirty="0" smtClean="0">
                <a:latin typeface="Calibri"/>
                <a:cs typeface="Calibri"/>
              </a:rPr>
              <a:t> </a:t>
            </a:r>
            <a:r>
              <a:rPr sz="2400" dirty="0">
                <a:latin typeface="Calibri"/>
                <a:cs typeface="Calibri"/>
              </a:rPr>
              <a:t>distress</a:t>
            </a:r>
          </a:p>
          <a:p>
            <a:pPr marL="93980" marR="646430">
              <a:lnSpc>
                <a:spcPts val="2650"/>
              </a:lnSpc>
              <a:spcBef>
                <a:spcPts val="240"/>
              </a:spcBef>
              <a:buAutoNum type="arabicPlain"/>
              <a:tabLst>
                <a:tab pos="240029" algn="l"/>
              </a:tabLst>
            </a:pPr>
            <a:r>
              <a:rPr lang="en-US" sz="2400" spc="-5" dirty="0" smtClean="0">
                <a:latin typeface="Calibri"/>
                <a:cs typeface="Calibri"/>
              </a:rPr>
              <a:t>. </a:t>
            </a:r>
            <a:r>
              <a:rPr sz="2400" spc="-5" dirty="0" smtClean="0">
                <a:latin typeface="Calibri"/>
                <a:cs typeface="Calibri"/>
              </a:rPr>
              <a:t>Fetal</a:t>
            </a:r>
            <a:r>
              <a:rPr sz="2400" spc="-20" dirty="0" smtClean="0">
                <a:latin typeface="Calibri"/>
                <a:cs typeface="Calibri"/>
              </a:rPr>
              <a:t> </a:t>
            </a:r>
            <a:r>
              <a:rPr sz="2400" spc="-5" dirty="0">
                <a:latin typeface="Calibri"/>
                <a:cs typeface="Calibri"/>
              </a:rPr>
              <a:t>macrosomia</a:t>
            </a:r>
            <a:r>
              <a:rPr sz="2400" spc="-20" dirty="0">
                <a:latin typeface="Calibri"/>
                <a:cs typeface="Calibri"/>
              </a:rPr>
              <a:t> </a:t>
            </a:r>
            <a:r>
              <a:rPr sz="2400" dirty="0">
                <a:latin typeface="Calibri"/>
                <a:cs typeface="Calibri"/>
              </a:rPr>
              <a:t>&gt;</a:t>
            </a:r>
            <a:r>
              <a:rPr sz="2400" spc="-20" dirty="0">
                <a:latin typeface="Calibri"/>
                <a:cs typeface="Calibri"/>
              </a:rPr>
              <a:t> </a:t>
            </a:r>
            <a:r>
              <a:rPr sz="2400" spc="-5" dirty="0">
                <a:latin typeface="Calibri"/>
                <a:cs typeface="Calibri"/>
              </a:rPr>
              <a:t>4500</a:t>
            </a:r>
            <a:r>
              <a:rPr sz="2400" spc="-20" dirty="0">
                <a:latin typeface="Calibri"/>
                <a:cs typeface="Calibri"/>
              </a:rPr>
              <a:t> </a:t>
            </a:r>
            <a:r>
              <a:rPr sz="2400" dirty="0" err="1">
                <a:latin typeface="Calibri"/>
                <a:cs typeface="Calibri"/>
              </a:rPr>
              <a:t>gm</a:t>
            </a:r>
            <a:r>
              <a:rPr sz="2400" dirty="0">
                <a:latin typeface="Calibri"/>
                <a:cs typeface="Calibri"/>
              </a:rPr>
              <a:t> </a:t>
            </a:r>
            <a:r>
              <a:rPr sz="2400" spc="-305" dirty="0">
                <a:latin typeface="Calibri"/>
                <a:cs typeface="Calibri"/>
              </a:rPr>
              <a:t> </a:t>
            </a:r>
            <a:r>
              <a:rPr sz="2400" spc="-5" dirty="0" smtClean="0">
                <a:latin typeface="Calibri"/>
                <a:cs typeface="Calibri"/>
              </a:rPr>
              <a:t>4</a:t>
            </a:r>
            <a:r>
              <a:rPr lang="en-US" sz="2400" spc="-5" dirty="0" smtClean="0">
                <a:latin typeface="Calibri"/>
                <a:cs typeface="Calibri"/>
              </a:rPr>
              <a:t>. </a:t>
            </a:r>
            <a:r>
              <a:rPr sz="2400" spc="-5" dirty="0" smtClean="0">
                <a:latin typeface="Calibri"/>
                <a:cs typeface="Calibri"/>
              </a:rPr>
              <a:t>Multiple</a:t>
            </a:r>
            <a:r>
              <a:rPr sz="2400" spc="-10" dirty="0" smtClean="0">
                <a:latin typeface="Calibri"/>
                <a:cs typeface="Calibri"/>
              </a:rPr>
              <a:t> </a:t>
            </a:r>
            <a:r>
              <a:rPr sz="2400" spc="-5" dirty="0">
                <a:latin typeface="Calibri"/>
                <a:cs typeface="Calibri"/>
              </a:rPr>
              <a:t>pregnancy</a:t>
            </a:r>
            <a:endParaRPr sz="2400" dirty="0">
              <a:latin typeface="Calibri"/>
              <a:cs typeface="Calibri"/>
            </a:endParaRPr>
          </a:p>
          <a:p>
            <a:pPr marL="93980" marR="168275">
              <a:lnSpc>
                <a:spcPct val="110000"/>
              </a:lnSpc>
              <a:spcBef>
                <a:spcPts val="545"/>
              </a:spcBef>
              <a:buSzPct val="92857"/>
              <a:buAutoNum type="arabicPlain" startAt="5"/>
              <a:tabLst>
                <a:tab pos="240029" algn="l"/>
              </a:tabLst>
            </a:pPr>
            <a:r>
              <a:rPr lang="en-US" sz="2400" spc="-5" dirty="0" smtClean="0">
                <a:latin typeface="Calibri"/>
                <a:cs typeface="Calibri"/>
              </a:rPr>
              <a:t>. </a:t>
            </a:r>
            <a:r>
              <a:rPr sz="2400" spc="-5" dirty="0" smtClean="0">
                <a:latin typeface="Calibri"/>
                <a:cs typeface="Calibri"/>
              </a:rPr>
              <a:t>Transverse </a:t>
            </a:r>
            <a:r>
              <a:rPr sz="2400" dirty="0">
                <a:latin typeface="Calibri"/>
                <a:cs typeface="Calibri"/>
              </a:rPr>
              <a:t>lie </a:t>
            </a:r>
            <a:r>
              <a:rPr sz="2400" spc="-5" dirty="0">
                <a:latin typeface="Calibri"/>
                <a:cs typeface="Calibri"/>
              </a:rPr>
              <a:t>and Malpresentation </a:t>
            </a:r>
            <a:r>
              <a:rPr sz="2400" spc="-305" dirty="0">
                <a:latin typeface="Calibri"/>
                <a:cs typeface="Calibri"/>
              </a:rPr>
              <a:t> </a:t>
            </a:r>
            <a:r>
              <a:rPr sz="2400" spc="-5" dirty="0">
                <a:latin typeface="Calibri"/>
                <a:cs typeface="Calibri"/>
              </a:rPr>
              <a:t>brow,</a:t>
            </a:r>
            <a:r>
              <a:rPr sz="2400" dirty="0">
                <a:latin typeface="Calibri"/>
                <a:cs typeface="Calibri"/>
              </a:rPr>
              <a:t> </a:t>
            </a:r>
            <a:r>
              <a:rPr sz="2400" spc="-5" dirty="0">
                <a:latin typeface="Calibri"/>
                <a:cs typeface="Calibri"/>
              </a:rPr>
              <a:t>mentoposterior, shoulder </a:t>
            </a:r>
            <a:r>
              <a:rPr sz="2400" dirty="0">
                <a:latin typeface="Calibri"/>
                <a:cs typeface="Calibri"/>
              </a:rPr>
              <a:t>&amp; </a:t>
            </a:r>
            <a:r>
              <a:rPr sz="2400" spc="5" dirty="0">
                <a:latin typeface="Calibri"/>
                <a:cs typeface="Calibri"/>
              </a:rPr>
              <a:t> </a:t>
            </a:r>
            <a:r>
              <a:rPr sz="2400" spc="-5" dirty="0">
                <a:latin typeface="Calibri"/>
                <a:cs typeface="Calibri"/>
              </a:rPr>
              <a:t>compound</a:t>
            </a:r>
            <a:r>
              <a:rPr sz="2400" spc="-20" dirty="0">
                <a:latin typeface="Calibri"/>
                <a:cs typeface="Calibri"/>
              </a:rPr>
              <a:t> </a:t>
            </a:r>
            <a:r>
              <a:rPr sz="2400" spc="-5" dirty="0">
                <a:latin typeface="Calibri"/>
                <a:cs typeface="Calibri"/>
              </a:rPr>
              <a:t>presentations,</a:t>
            </a:r>
            <a:r>
              <a:rPr sz="2400" spc="-10" dirty="0">
                <a:latin typeface="Calibri"/>
                <a:cs typeface="Calibri"/>
              </a:rPr>
              <a:t> </a:t>
            </a:r>
            <a:r>
              <a:rPr sz="2400" spc="-5" dirty="0">
                <a:latin typeface="Calibri"/>
                <a:cs typeface="Calibri"/>
              </a:rPr>
              <a:t>breech</a:t>
            </a:r>
            <a:endParaRPr sz="2400" dirty="0">
              <a:latin typeface="Calibri"/>
              <a:cs typeface="Calibri"/>
            </a:endParaRPr>
          </a:p>
          <a:p>
            <a:pPr marL="93980" marR="284480">
              <a:lnSpc>
                <a:spcPct val="109600"/>
              </a:lnSpc>
              <a:spcBef>
                <a:spcPts val="800"/>
              </a:spcBef>
              <a:buSzPct val="92857"/>
              <a:buAutoNum type="arabicPlain" startAt="5"/>
              <a:tabLst>
                <a:tab pos="240029" algn="l"/>
              </a:tabLst>
            </a:pPr>
            <a:r>
              <a:rPr lang="en-US" sz="2400" spc="-5" dirty="0" smtClean="0">
                <a:latin typeface="Calibri"/>
                <a:cs typeface="Calibri"/>
              </a:rPr>
              <a:t>. </a:t>
            </a:r>
            <a:r>
              <a:rPr sz="2400" spc="-5" dirty="0" smtClean="0">
                <a:latin typeface="Calibri"/>
                <a:cs typeface="Calibri"/>
              </a:rPr>
              <a:t>Failed </a:t>
            </a:r>
            <a:r>
              <a:rPr sz="2400" spc="-5" dirty="0">
                <a:latin typeface="Calibri"/>
                <a:cs typeface="Calibri"/>
              </a:rPr>
              <a:t>induction, obstructed labor </a:t>
            </a:r>
            <a:r>
              <a:rPr sz="2400" spc="-305" dirty="0">
                <a:latin typeface="Calibri"/>
                <a:cs typeface="Calibri"/>
              </a:rPr>
              <a:t> </a:t>
            </a:r>
            <a:r>
              <a:rPr sz="2400" spc="-5" dirty="0">
                <a:latin typeface="Calibri"/>
                <a:cs typeface="Calibri"/>
              </a:rPr>
              <a:t>and</a:t>
            </a:r>
            <a:r>
              <a:rPr sz="2400" dirty="0">
                <a:latin typeface="Calibri"/>
                <a:cs typeface="Calibri"/>
              </a:rPr>
              <a:t> </a:t>
            </a:r>
            <a:r>
              <a:rPr sz="2400" spc="-5" dirty="0">
                <a:latin typeface="Calibri"/>
                <a:cs typeface="Calibri"/>
              </a:rPr>
              <a:t>Failure </a:t>
            </a:r>
            <a:r>
              <a:rPr sz="2400" dirty="0">
                <a:latin typeface="Calibri"/>
                <a:cs typeface="Calibri"/>
              </a:rPr>
              <a:t>to </a:t>
            </a:r>
            <a:r>
              <a:rPr sz="2400" spc="-5" dirty="0">
                <a:latin typeface="Calibri"/>
                <a:cs typeface="Calibri"/>
              </a:rPr>
              <a:t>progress </a:t>
            </a:r>
            <a:r>
              <a:rPr sz="2400" dirty="0">
                <a:latin typeface="Calibri"/>
                <a:cs typeface="Calibri"/>
              </a:rPr>
              <a:t>in </a:t>
            </a:r>
            <a:r>
              <a:rPr sz="2400" spc="-5" dirty="0">
                <a:latin typeface="Calibri"/>
                <a:cs typeface="Calibri"/>
              </a:rPr>
              <a:t>labor </a:t>
            </a:r>
            <a:r>
              <a:rPr sz="2400" dirty="0">
                <a:latin typeface="Calibri"/>
                <a:cs typeface="Calibri"/>
              </a:rPr>
              <a:t> </a:t>
            </a:r>
            <a:r>
              <a:rPr sz="2400" spc="-5" dirty="0">
                <a:latin typeface="Calibri"/>
                <a:cs typeface="Calibri"/>
              </a:rPr>
              <a:t>(Dystocia)</a:t>
            </a:r>
            <a:r>
              <a:rPr sz="2400" spc="-15" dirty="0">
                <a:latin typeface="Calibri"/>
                <a:cs typeface="Calibri"/>
              </a:rPr>
              <a:t> </a:t>
            </a:r>
            <a:r>
              <a:rPr sz="2400" spc="-10" dirty="0">
                <a:latin typeface="Calibri"/>
                <a:cs typeface="Calibri"/>
              </a:rPr>
              <a:t>(CPD)</a:t>
            </a:r>
            <a:endParaRPr sz="2400" dirty="0">
              <a:latin typeface="Calibri"/>
              <a:cs typeface="Calibri"/>
            </a:endParaRPr>
          </a:p>
          <a:p>
            <a:pPr marL="239395" indent="-146050">
              <a:lnSpc>
                <a:spcPct val="100000"/>
              </a:lnSpc>
              <a:spcBef>
                <a:spcPts val="969"/>
              </a:spcBef>
              <a:buSzPct val="92857"/>
              <a:buAutoNum type="arabicPlain" startAt="5"/>
              <a:tabLst>
                <a:tab pos="240029" algn="l"/>
              </a:tabLst>
            </a:pPr>
            <a:r>
              <a:rPr lang="en-US" sz="2400" spc="-5" dirty="0" smtClean="0">
                <a:latin typeface="Calibri"/>
                <a:cs typeface="Calibri"/>
              </a:rPr>
              <a:t>. </a:t>
            </a:r>
            <a:r>
              <a:rPr sz="2400" spc="-5" dirty="0" smtClean="0">
                <a:latin typeface="Calibri"/>
                <a:cs typeface="Calibri"/>
              </a:rPr>
              <a:t>Severe</a:t>
            </a:r>
            <a:r>
              <a:rPr sz="2400" spc="-10" dirty="0" smtClean="0">
                <a:latin typeface="Calibri"/>
                <a:cs typeface="Calibri"/>
              </a:rPr>
              <a:t> </a:t>
            </a:r>
            <a:r>
              <a:rPr sz="2400" spc="-5" dirty="0">
                <a:latin typeface="Calibri"/>
                <a:cs typeface="Calibri"/>
              </a:rPr>
              <a:t>PET-relative</a:t>
            </a:r>
            <a:r>
              <a:rPr sz="2400" spc="-15" dirty="0">
                <a:latin typeface="Calibri"/>
                <a:cs typeface="Calibri"/>
              </a:rPr>
              <a:t> </a:t>
            </a:r>
            <a:r>
              <a:rPr sz="2400" spc="-5" dirty="0">
                <a:latin typeface="Calibri"/>
                <a:cs typeface="Calibri"/>
              </a:rPr>
              <a:t>contraindication</a:t>
            </a:r>
            <a:endParaRPr sz="2400" dirty="0">
              <a:latin typeface="Calibri"/>
              <a:cs typeface="Calibri"/>
            </a:endParaRPr>
          </a:p>
        </p:txBody>
      </p:sp>
      <p:sp>
        <p:nvSpPr>
          <p:cNvPr id="4" name="object 4"/>
          <p:cNvSpPr txBox="1"/>
          <p:nvPr/>
        </p:nvSpPr>
        <p:spPr>
          <a:xfrm>
            <a:off x="5086394" y="1476755"/>
            <a:ext cx="4972005" cy="5689763"/>
          </a:xfrm>
          <a:prstGeom prst="rect">
            <a:avLst/>
          </a:prstGeom>
          <a:ln w="9144">
            <a:solidFill>
              <a:srgbClr val="000000"/>
            </a:solidFill>
          </a:ln>
        </p:spPr>
        <p:txBody>
          <a:bodyPr vert="horz" wrap="square" lIns="0" tIns="41910" rIns="0" bIns="0" rtlCol="0">
            <a:spAutoFit/>
          </a:bodyPr>
          <a:lstStyle/>
          <a:p>
            <a:pPr marL="241935" indent="-146050">
              <a:lnSpc>
                <a:spcPct val="100000"/>
              </a:lnSpc>
              <a:spcBef>
                <a:spcPts val="330"/>
              </a:spcBef>
              <a:buSzPct val="92857"/>
              <a:buAutoNum type="arabicPlain"/>
              <a:tabLst>
                <a:tab pos="242570" algn="l"/>
              </a:tabLst>
            </a:pPr>
            <a:r>
              <a:rPr lang="en-US" sz="2400" dirty="0" smtClean="0">
                <a:latin typeface="Calibri"/>
                <a:cs typeface="Calibri"/>
              </a:rPr>
              <a:t>. </a:t>
            </a:r>
            <a:r>
              <a:rPr sz="2400" dirty="0" smtClean="0">
                <a:latin typeface="Calibri"/>
                <a:cs typeface="Calibri"/>
              </a:rPr>
              <a:t>Repeat</a:t>
            </a:r>
            <a:r>
              <a:rPr sz="2400" spc="-40" dirty="0" smtClean="0">
                <a:latin typeface="Calibri"/>
                <a:cs typeface="Calibri"/>
              </a:rPr>
              <a:t> </a:t>
            </a:r>
            <a:r>
              <a:rPr sz="2400" dirty="0">
                <a:latin typeface="Calibri"/>
                <a:cs typeface="Calibri"/>
              </a:rPr>
              <a:t>cesarean</a:t>
            </a:r>
            <a:r>
              <a:rPr sz="2400" spc="-40" dirty="0">
                <a:latin typeface="Calibri"/>
                <a:cs typeface="Calibri"/>
              </a:rPr>
              <a:t> </a:t>
            </a:r>
            <a:r>
              <a:rPr sz="2400" dirty="0">
                <a:latin typeface="Calibri"/>
                <a:cs typeface="Calibri"/>
              </a:rPr>
              <a:t>delivery</a:t>
            </a:r>
          </a:p>
          <a:p>
            <a:pPr marL="96520" marR="608965">
              <a:lnSpc>
                <a:spcPct val="110000"/>
              </a:lnSpc>
              <a:spcBef>
                <a:spcPts val="790"/>
              </a:spcBef>
              <a:buSzPct val="92857"/>
              <a:buAutoNum type="arabicPlain"/>
              <a:tabLst>
                <a:tab pos="242570" algn="l"/>
              </a:tabLst>
            </a:pPr>
            <a:r>
              <a:rPr lang="en-US" sz="2400" spc="-5" dirty="0" smtClean="0">
                <a:latin typeface="Calibri"/>
                <a:cs typeface="Calibri"/>
              </a:rPr>
              <a:t>. </a:t>
            </a:r>
            <a:r>
              <a:rPr sz="2400" spc="-5" dirty="0" smtClean="0">
                <a:latin typeface="Calibri"/>
                <a:cs typeface="Calibri"/>
              </a:rPr>
              <a:t>Abnormal</a:t>
            </a:r>
            <a:r>
              <a:rPr sz="2400" dirty="0" smtClean="0">
                <a:latin typeface="Calibri"/>
                <a:cs typeface="Calibri"/>
              </a:rPr>
              <a:t> </a:t>
            </a:r>
            <a:r>
              <a:rPr sz="2400" spc="-5" dirty="0">
                <a:latin typeface="Calibri"/>
                <a:cs typeface="Calibri"/>
              </a:rPr>
              <a:t>placentation</a:t>
            </a:r>
            <a:r>
              <a:rPr sz="2400" spc="-10" dirty="0">
                <a:latin typeface="Calibri"/>
                <a:cs typeface="Calibri"/>
              </a:rPr>
              <a:t> </a:t>
            </a:r>
            <a:r>
              <a:rPr sz="2400" spc="-5" dirty="0">
                <a:latin typeface="Calibri"/>
                <a:cs typeface="Calibri"/>
              </a:rPr>
              <a:t>(eg.</a:t>
            </a:r>
            <a:r>
              <a:rPr sz="2400" spc="5" dirty="0">
                <a:latin typeface="Calibri"/>
                <a:cs typeface="Calibri"/>
              </a:rPr>
              <a:t> </a:t>
            </a:r>
            <a:r>
              <a:rPr sz="2400" spc="-5" dirty="0">
                <a:latin typeface="Calibri"/>
                <a:cs typeface="Calibri"/>
              </a:rPr>
              <a:t>placenta </a:t>
            </a:r>
            <a:r>
              <a:rPr sz="2400" spc="-305" dirty="0">
                <a:latin typeface="Calibri"/>
                <a:cs typeface="Calibri"/>
              </a:rPr>
              <a:t> </a:t>
            </a:r>
            <a:r>
              <a:rPr sz="2400" dirty="0">
                <a:latin typeface="Calibri"/>
                <a:cs typeface="Calibri"/>
              </a:rPr>
              <a:t>Previa,</a:t>
            </a:r>
            <a:r>
              <a:rPr sz="2400" spc="-15" dirty="0">
                <a:latin typeface="Calibri"/>
                <a:cs typeface="Calibri"/>
              </a:rPr>
              <a:t> </a:t>
            </a:r>
            <a:r>
              <a:rPr sz="2400" spc="-5" dirty="0">
                <a:latin typeface="Calibri"/>
                <a:cs typeface="Calibri"/>
              </a:rPr>
              <a:t>placenta</a:t>
            </a:r>
            <a:r>
              <a:rPr sz="2400" spc="-10" dirty="0">
                <a:latin typeface="Calibri"/>
                <a:cs typeface="Calibri"/>
              </a:rPr>
              <a:t> </a:t>
            </a:r>
            <a:r>
              <a:rPr sz="2400" spc="-5" dirty="0">
                <a:latin typeface="Calibri"/>
                <a:cs typeface="Calibri"/>
              </a:rPr>
              <a:t>accrete).</a:t>
            </a:r>
            <a:endParaRPr sz="2400" dirty="0">
              <a:latin typeface="Calibri"/>
              <a:cs typeface="Calibri"/>
            </a:endParaRPr>
          </a:p>
          <a:p>
            <a:pPr marL="96520" marR="425450">
              <a:lnSpc>
                <a:spcPct val="110100"/>
              </a:lnSpc>
              <a:spcBef>
                <a:spcPts val="790"/>
              </a:spcBef>
              <a:buSzPct val="92857"/>
              <a:buAutoNum type="arabicPlain"/>
              <a:tabLst>
                <a:tab pos="242570" algn="l"/>
              </a:tabLst>
            </a:pPr>
            <a:r>
              <a:rPr lang="en-US" sz="2400" spc="-5" dirty="0" smtClean="0">
                <a:latin typeface="Calibri"/>
                <a:cs typeface="Calibri"/>
              </a:rPr>
              <a:t>. </a:t>
            </a:r>
            <a:r>
              <a:rPr sz="2400" spc="-5" dirty="0" smtClean="0">
                <a:latin typeface="Calibri"/>
                <a:cs typeface="Calibri"/>
              </a:rPr>
              <a:t>Obstructive </a:t>
            </a:r>
            <a:r>
              <a:rPr sz="2400" dirty="0">
                <a:latin typeface="Calibri"/>
                <a:cs typeface="Calibri"/>
              </a:rPr>
              <a:t>lesions in </a:t>
            </a:r>
            <a:r>
              <a:rPr sz="2400" spc="-5" dirty="0">
                <a:latin typeface="Calibri"/>
                <a:cs typeface="Calibri"/>
              </a:rPr>
              <a:t>the </a:t>
            </a:r>
            <a:r>
              <a:rPr sz="2400" dirty="0">
                <a:latin typeface="Calibri"/>
                <a:cs typeface="Calibri"/>
              </a:rPr>
              <a:t>lower </a:t>
            </a:r>
            <a:r>
              <a:rPr sz="2400" spc="-5" dirty="0">
                <a:latin typeface="Calibri"/>
                <a:cs typeface="Calibri"/>
              </a:rPr>
              <a:t>genital </a:t>
            </a:r>
            <a:r>
              <a:rPr sz="2400" spc="-305" dirty="0">
                <a:latin typeface="Calibri"/>
                <a:cs typeface="Calibri"/>
              </a:rPr>
              <a:t> </a:t>
            </a:r>
            <a:r>
              <a:rPr sz="2400" spc="-5" dirty="0">
                <a:latin typeface="Calibri"/>
                <a:cs typeface="Calibri"/>
              </a:rPr>
              <a:t>tract,</a:t>
            </a:r>
            <a:r>
              <a:rPr sz="2400" spc="-15" dirty="0">
                <a:latin typeface="Calibri"/>
                <a:cs typeface="Calibri"/>
              </a:rPr>
              <a:t> </a:t>
            </a:r>
            <a:r>
              <a:rPr sz="2400" spc="-5" dirty="0">
                <a:latin typeface="Calibri"/>
                <a:cs typeface="Calibri"/>
              </a:rPr>
              <a:t>including</a:t>
            </a:r>
            <a:r>
              <a:rPr sz="2400" spc="5" dirty="0">
                <a:latin typeface="Calibri"/>
                <a:cs typeface="Calibri"/>
              </a:rPr>
              <a:t> </a:t>
            </a:r>
            <a:r>
              <a:rPr sz="2400" dirty="0">
                <a:latin typeface="Calibri"/>
                <a:cs typeface="Calibri"/>
              </a:rPr>
              <a:t>leiomyomas</a:t>
            </a:r>
            <a:r>
              <a:rPr sz="2400" spc="5" dirty="0">
                <a:latin typeface="Calibri"/>
                <a:cs typeface="Calibri"/>
              </a:rPr>
              <a:t> </a:t>
            </a:r>
            <a:r>
              <a:rPr sz="2400" spc="-5" dirty="0">
                <a:latin typeface="Calibri"/>
                <a:cs typeface="Calibri"/>
              </a:rPr>
              <a:t>of</a:t>
            </a:r>
            <a:r>
              <a:rPr sz="2400" dirty="0">
                <a:latin typeface="Calibri"/>
                <a:cs typeface="Calibri"/>
              </a:rPr>
              <a:t> </a:t>
            </a:r>
            <a:r>
              <a:rPr sz="2400" spc="-5" dirty="0">
                <a:latin typeface="Calibri"/>
                <a:cs typeface="Calibri"/>
              </a:rPr>
              <a:t>the lower </a:t>
            </a:r>
            <a:r>
              <a:rPr sz="2400" dirty="0">
                <a:latin typeface="Calibri"/>
                <a:cs typeface="Calibri"/>
              </a:rPr>
              <a:t> </a:t>
            </a:r>
            <a:r>
              <a:rPr sz="2400" spc="-5" dirty="0">
                <a:latin typeface="Calibri"/>
                <a:cs typeface="Calibri"/>
              </a:rPr>
              <a:t>uterine segment </a:t>
            </a:r>
            <a:r>
              <a:rPr sz="2400" dirty="0">
                <a:latin typeface="Calibri"/>
                <a:cs typeface="Calibri"/>
              </a:rPr>
              <a:t>that interfere with </a:t>
            </a:r>
            <a:r>
              <a:rPr sz="2400" spc="5" dirty="0">
                <a:latin typeface="Calibri"/>
                <a:cs typeface="Calibri"/>
              </a:rPr>
              <a:t> </a:t>
            </a:r>
            <a:r>
              <a:rPr sz="2400" spc="-5" dirty="0">
                <a:latin typeface="Calibri"/>
                <a:cs typeface="Calibri"/>
              </a:rPr>
              <a:t>engagement</a:t>
            </a:r>
            <a:r>
              <a:rPr sz="2400" spc="-15" dirty="0">
                <a:latin typeface="Calibri"/>
                <a:cs typeface="Calibri"/>
              </a:rPr>
              <a:t> </a:t>
            </a:r>
            <a:r>
              <a:rPr sz="2400" spc="-5" dirty="0">
                <a:latin typeface="Calibri"/>
                <a:cs typeface="Calibri"/>
              </a:rPr>
              <a:t>of</a:t>
            </a:r>
            <a:r>
              <a:rPr sz="2400" dirty="0">
                <a:latin typeface="Calibri"/>
                <a:cs typeface="Calibri"/>
              </a:rPr>
              <a:t> </a:t>
            </a:r>
            <a:r>
              <a:rPr sz="2400" spc="-5" dirty="0">
                <a:latin typeface="Calibri"/>
                <a:cs typeface="Calibri"/>
              </a:rPr>
              <a:t>the</a:t>
            </a:r>
            <a:r>
              <a:rPr sz="2400" spc="-10" dirty="0">
                <a:latin typeface="Calibri"/>
                <a:cs typeface="Calibri"/>
              </a:rPr>
              <a:t> </a:t>
            </a:r>
            <a:r>
              <a:rPr sz="2400" dirty="0">
                <a:latin typeface="Calibri"/>
                <a:cs typeface="Calibri"/>
              </a:rPr>
              <a:t>fetal</a:t>
            </a:r>
            <a:r>
              <a:rPr sz="2400" spc="-10" dirty="0">
                <a:latin typeface="Calibri"/>
                <a:cs typeface="Calibri"/>
              </a:rPr>
              <a:t> </a:t>
            </a:r>
            <a:r>
              <a:rPr sz="2400" spc="-5" dirty="0">
                <a:latin typeface="Calibri"/>
                <a:cs typeface="Calibri"/>
              </a:rPr>
              <a:t>head</a:t>
            </a:r>
            <a:endParaRPr sz="2400" dirty="0">
              <a:latin typeface="Calibri"/>
              <a:cs typeface="Calibri"/>
            </a:endParaRPr>
          </a:p>
          <a:p>
            <a:pPr marL="96520" marR="168910">
              <a:lnSpc>
                <a:spcPct val="109600"/>
              </a:lnSpc>
              <a:spcBef>
                <a:spcPts val="800"/>
              </a:spcBef>
              <a:buSzPct val="92857"/>
              <a:buAutoNum type="arabicPlain"/>
              <a:tabLst>
                <a:tab pos="242570" algn="l"/>
              </a:tabLst>
            </a:pPr>
            <a:r>
              <a:rPr lang="en-US" sz="2400" spc="-5" dirty="0" smtClean="0">
                <a:latin typeface="Calibri"/>
                <a:cs typeface="Calibri"/>
              </a:rPr>
              <a:t>. </a:t>
            </a:r>
            <a:r>
              <a:rPr sz="2400" spc="-5" dirty="0" smtClean="0">
                <a:latin typeface="Calibri"/>
                <a:cs typeface="Calibri"/>
              </a:rPr>
              <a:t>Pelvic </a:t>
            </a:r>
            <a:r>
              <a:rPr sz="2400" spc="-5" dirty="0">
                <a:latin typeface="Calibri"/>
                <a:cs typeface="Calibri"/>
              </a:rPr>
              <a:t>abnormalities that preclude </a:t>
            </a:r>
            <a:r>
              <a:rPr sz="2400" dirty="0">
                <a:latin typeface="Calibri"/>
                <a:cs typeface="Calibri"/>
              </a:rPr>
              <a:t> </a:t>
            </a:r>
            <a:r>
              <a:rPr sz="2400" spc="-5" dirty="0">
                <a:latin typeface="Calibri"/>
                <a:cs typeface="Calibri"/>
              </a:rPr>
              <a:t>engagement or </a:t>
            </a:r>
            <a:r>
              <a:rPr sz="2400" dirty="0">
                <a:latin typeface="Calibri"/>
                <a:cs typeface="Calibri"/>
              </a:rPr>
              <a:t>interfere with </a:t>
            </a:r>
            <a:r>
              <a:rPr sz="2400" spc="-5" dirty="0">
                <a:latin typeface="Calibri"/>
                <a:cs typeface="Calibri"/>
              </a:rPr>
              <a:t>descent of </a:t>
            </a:r>
            <a:r>
              <a:rPr sz="2400" dirty="0">
                <a:latin typeface="Calibri"/>
                <a:cs typeface="Calibri"/>
              </a:rPr>
              <a:t>the </a:t>
            </a:r>
            <a:r>
              <a:rPr sz="2400" spc="-305" dirty="0">
                <a:latin typeface="Calibri"/>
                <a:cs typeface="Calibri"/>
              </a:rPr>
              <a:t> </a:t>
            </a:r>
            <a:r>
              <a:rPr sz="2400" spc="-5" dirty="0">
                <a:latin typeface="Calibri"/>
                <a:cs typeface="Calibri"/>
              </a:rPr>
              <a:t>fetal</a:t>
            </a:r>
            <a:r>
              <a:rPr sz="2400" spc="-15" dirty="0">
                <a:latin typeface="Calibri"/>
                <a:cs typeface="Calibri"/>
              </a:rPr>
              <a:t> </a:t>
            </a:r>
            <a:r>
              <a:rPr sz="2400" spc="-5" dirty="0">
                <a:latin typeface="Calibri"/>
                <a:cs typeface="Calibri"/>
              </a:rPr>
              <a:t>presentation</a:t>
            </a:r>
            <a:r>
              <a:rPr sz="2400" spc="-15" dirty="0">
                <a:latin typeface="Calibri"/>
                <a:cs typeface="Calibri"/>
              </a:rPr>
              <a:t> </a:t>
            </a:r>
            <a:r>
              <a:rPr sz="2400" dirty="0">
                <a:latin typeface="Calibri"/>
                <a:cs typeface="Calibri"/>
              </a:rPr>
              <a:t>in</a:t>
            </a:r>
            <a:r>
              <a:rPr sz="2400" spc="-10" dirty="0">
                <a:latin typeface="Calibri"/>
                <a:cs typeface="Calibri"/>
              </a:rPr>
              <a:t> </a:t>
            </a:r>
            <a:r>
              <a:rPr sz="2400" spc="-5" dirty="0">
                <a:latin typeface="Calibri"/>
                <a:cs typeface="Calibri"/>
              </a:rPr>
              <a:t>labor.</a:t>
            </a:r>
            <a:endParaRPr sz="2400" dirty="0">
              <a:latin typeface="Calibri"/>
              <a:cs typeface="Calibri"/>
            </a:endParaRPr>
          </a:p>
          <a:p>
            <a:pPr marL="96520" marR="113030">
              <a:lnSpc>
                <a:spcPct val="108600"/>
              </a:lnSpc>
              <a:spcBef>
                <a:spcPts val="825"/>
              </a:spcBef>
            </a:pPr>
            <a:r>
              <a:rPr sz="2400" spc="-5" dirty="0" smtClean="0">
                <a:latin typeface="Calibri"/>
                <a:cs typeface="Calibri"/>
              </a:rPr>
              <a:t>5</a:t>
            </a:r>
            <a:r>
              <a:rPr lang="en-US" sz="2400" spc="-5" dirty="0" smtClean="0">
                <a:latin typeface="Calibri"/>
                <a:cs typeface="Calibri"/>
              </a:rPr>
              <a:t>.</a:t>
            </a:r>
            <a:r>
              <a:rPr sz="2400" spc="-5" dirty="0" smtClean="0">
                <a:latin typeface="Calibri"/>
                <a:cs typeface="Calibri"/>
              </a:rPr>
              <a:t> </a:t>
            </a:r>
            <a:r>
              <a:rPr sz="2400" dirty="0">
                <a:latin typeface="Calibri"/>
                <a:cs typeface="Calibri"/>
              </a:rPr>
              <a:t>Active </a:t>
            </a:r>
            <a:r>
              <a:rPr sz="2400" spc="-5" dirty="0">
                <a:latin typeface="Calibri"/>
                <a:cs typeface="Calibri"/>
              </a:rPr>
              <a:t>genital </a:t>
            </a:r>
            <a:r>
              <a:rPr sz="2400" dirty="0">
                <a:latin typeface="Calibri"/>
                <a:cs typeface="Calibri"/>
              </a:rPr>
              <a:t>herpes infection </a:t>
            </a:r>
            <a:r>
              <a:rPr sz="2400" spc="-5" dirty="0">
                <a:latin typeface="Calibri"/>
                <a:cs typeface="Calibri"/>
              </a:rPr>
              <a:t>or maternal </a:t>
            </a:r>
            <a:r>
              <a:rPr sz="2400" spc="-305" dirty="0">
                <a:latin typeface="Calibri"/>
                <a:cs typeface="Calibri"/>
              </a:rPr>
              <a:t> </a:t>
            </a:r>
            <a:r>
              <a:rPr sz="2400" spc="-5" dirty="0">
                <a:latin typeface="Calibri"/>
                <a:cs typeface="Calibri"/>
              </a:rPr>
              <a:t>HIV</a:t>
            </a:r>
            <a:r>
              <a:rPr sz="2400" spc="-20" dirty="0">
                <a:latin typeface="Calibri"/>
                <a:cs typeface="Calibri"/>
              </a:rPr>
              <a:t> </a:t>
            </a:r>
            <a:r>
              <a:rPr sz="2400" dirty="0">
                <a:latin typeface="Calibri"/>
                <a:cs typeface="Calibri"/>
              </a:rPr>
              <a:t>infection</a:t>
            </a:r>
          </a:p>
        </p:txBody>
      </p:sp>
      <p:sp>
        <p:nvSpPr>
          <p:cNvPr id="5" name="object 5"/>
          <p:cNvSpPr txBox="1"/>
          <p:nvPr/>
        </p:nvSpPr>
        <p:spPr>
          <a:xfrm>
            <a:off x="5115622" y="876874"/>
            <a:ext cx="2051125" cy="476412"/>
          </a:xfrm>
          <a:prstGeom prst="rect">
            <a:avLst/>
          </a:prstGeom>
          <a:solidFill>
            <a:srgbClr val="FF8FBB"/>
          </a:solidFill>
        </p:spPr>
        <p:txBody>
          <a:bodyPr vert="horz" wrap="square" lIns="0" tIns="45085" rIns="0" bIns="0" rtlCol="0">
            <a:spAutoFit/>
          </a:bodyPr>
          <a:lstStyle/>
          <a:p>
            <a:pPr marL="100965">
              <a:lnSpc>
                <a:spcPct val="100000"/>
              </a:lnSpc>
              <a:spcBef>
                <a:spcPts val="355"/>
              </a:spcBef>
            </a:pPr>
            <a:r>
              <a:rPr sz="2800" b="1" spc="-5" dirty="0">
                <a:latin typeface="Calibri"/>
                <a:cs typeface="Calibri"/>
              </a:rPr>
              <a:t>maternal:</a:t>
            </a:r>
            <a:endParaRPr sz="2800" dirty="0">
              <a:latin typeface="Calibri"/>
              <a:cs typeface="Calibri"/>
            </a:endParaRPr>
          </a:p>
        </p:txBody>
      </p:sp>
      <p:sp>
        <p:nvSpPr>
          <p:cNvPr id="6" name="object 6"/>
          <p:cNvSpPr txBox="1"/>
          <p:nvPr/>
        </p:nvSpPr>
        <p:spPr>
          <a:xfrm>
            <a:off x="3810000" y="220827"/>
            <a:ext cx="2514600"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D20054"/>
                </a:solidFill>
                <a:latin typeface="Calibri"/>
                <a:cs typeface="Calibri"/>
              </a:rPr>
              <a:t>Indication:</a:t>
            </a:r>
            <a:endParaRPr sz="32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381000" y="762000"/>
            <a:ext cx="9144000" cy="6339556"/>
          </a:xfrm>
          <a:prstGeom prst="rect">
            <a:avLst/>
          </a:prstGeom>
        </p:spPr>
        <p:txBody>
          <a:bodyPr vert="horz" wrap="square" lIns="0" tIns="35560" rIns="0" bIns="0" rtlCol="0">
            <a:spAutoFit/>
          </a:bodyPr>
          <a:lstStyle/>
          <a:p>
            <a:pPr marL="12700">
              <a:lnSpc>
                <a:spcPct val="100000"/>
              </a:lnSpc>
              <a:spcBef>
                <a:spcPts val="280"/>
              </a:spcBef>
            </a:pPr>
            <a:r>
              <a:rPr sz="2800" b="1" spc="-10" dirty="0">
                <a:solidFill>
                  <a:srgbClr val="202020"/>
                </a:solidFill>
                <a:latin typeface="Calibri"/>
                <a:cs typeface="Calibri"/>
              </a:rPr>
              <a:t>If</a:t>
            </a:r>
            <a:r>
              <a:rPr sz="2800" b="1" spc="-5" dirty="0">
                <a:solidFill>
                  <a:srgbClr val="202020"/>
                </a:solidFill>
                <a:latin typeface="Calibri"/>
                <a:cs typeface="Calibri"/>
              </a:rPr>
              <a:t> there is</a:t>
            </a:r>
            <a:r>
              <a:rPr sz="2800" b="1" spc="15" dirty="0">
                <a:solidFill>
                  <a:srgbClr val="202020"/>
                </a:solidFill>
                <a:latin typeface="Calibri"/>
                <a:cs typeface="Calibri"/>
              </a:rPr>
              <a:t> </a:t>
            </a:r>
            <a:r>
              <a:rPr sz="2800" b="1" spc="-5" dirty="0">
                <a:solidFill>
                  <a:srgbClr val="202020"/>
                </a:solidFill>
                <a:latin typeface="Calibri"/>
                <a:cs typeface="Calibri"/>
              </a:rPr>
              <a:t>a</a:t>
            </a:r>
            <a:r>
              <a:rPr sz="2800" b="1" dirty="0">
                <a:solidFill>
                  <a:srgbClr val="202020"/>
                </a:solidFill>
                <a:latin typeface="Calibri"/>
                <a:cs typeface="Calibri"/>
              </a:rPr>
              <a:t> </a:t>
            </a:r>
            <a:r>
              <a:rPr sz="2800" b="1" spc="-5" dirty="0">
                <a:solidFill>
                  <a:srgbClr val="202020"/>
                </a:solidFill>
                <a:latin typeface="Calibri"/>
                <a:cs typeface="Calibri"/>
              </a:rPr>
              <a:t>previous</a:t>
            </a:r>
            <a:r>
              <a:rPr sz="2800" b="1" dirty="0">
                <a:solidFill>
                  <a:srgbClr val="202020"/>
                </a:solidFill>
                <a:latin typeface="Calibri"/>
                <a:cs typeface="Calibri"/>
              </a:rPr>
              <a:t> </a:t>
            </a:r>
            <a:r>
              <a:rPr sz="2800" b="1" spc="-10" dirty="0">
                <a:solidFill>
                  <a:srgbClr val="202020"/>
                </a:solidFill>
                <a:latin typeface="Calibri"/>
                <a:cs typeface="Calibri"/>
              </a:rPr>
              <a:t>CS</a:t>
            </a:r>
            <a:r>
              <a:rPr sz="2800" b="1" spc="10" dirty="0">
                <a:solidFill>
                  <a:srgbClr val="202020"/>
                </a:solidFill>
                <a:latin typeface="Calibri"/>
                <a:cs typeface="Calibri"/>
              </a:rPr>
              <a:t> </a:t>
            </a:r>
            <a:r>
              <a:rPr sz="2800" b="1" spc="-5" dirty="0">
                <a:solidFill>
                  <a:srgbClr val="202020"/>
                </a:solidFill>
                <a:latin typeface="Calibri"/>
                <a:cs typeface="Calibri"/>
              </a:rPr>
              <a:t>can</a:t>
            </a:r>
            <a:r>
              <a:rPr sz="2800" b="1" spc="-10" dirty="0">
                <a:solidFill>
                  <a:srgbClr val="202020"/>
                </a:solidFill>
                <a:latin typeface="Calibri"/>
                <a:cs typeface="Calibri"/>
              </a:rPr>
              <a:t> </a:t>
            </a:r>
            <a:r>
              <a:rPr sz="2800" b="1" spc="-5" dirty="0">
                <a:solidFill>
                  <a:srgbClr val="202020"/>
                </a:solidFill>
                <a:latin typeface="Calibri"/>
                <a:cs typeface="Calibri"/>
              </a:rPr>
              <a:t>we</a:t>
            </a:r>
            <a:r>
              <a:rPr sz="2800" b="1" spc="10" dirty="0">
                <a:solidFill>
                  <a:srgbClr val="202020"/>
                </a:solidFill>
                <a:latin typeface="Calibri"/>
                <a:cs typeface="Calibri"/>
              </a:rPr>
              <a:t> </a:t>
            </a:r>
            <a:r>
              <a:rPr sz="2800" b="1" spc="-5" dirty="0">
                <a:solidFill>
                  <a:srgbClr val="202020"/>
                </a:solidFill>
                <a:latin typeface="Calibri"/>
                <a:cs typeface="Calibri"/>
              </a:rPr>
              <a:t>try</a:t>
            </a:r>
            <a:r>
              <a:rPr sz="2800" b="1" spc="15" dirty="0">
                <a:solidFill>
                  <a:srgbClr val="202020"/>
                </a:solidFill>
                <a:latin typeface="Calibri"/>
                <a:cs typeface="Calibri"/>
              </a:rPr>
              <a:t> </a:t>
            </a:r>
            <a:r>
              <a:rPr sz="2800" b="1" spc="-10" dirty="0">
                <a:solidFill>
                  <a:srgbClr val="202020"/>
                </a:solidFill>
                <a:latin typeface="Calibri"/>
                <a:cs typeface="Calibri"/>
              </a:rPr>
              <a:t>with</a:t>
            </a:r>
            <a:r>
              <a:rPr sz="2800" b="1" spc="-5" dirty="0">
                <a:solidFill>
                  <a:srgbClr val="202020"/>
                </a:solidFill>
                <a:latin typeface="Calibri"/>
                <a:cs typeface="Calibri"/>
              </a:rPr>
              <a:t> vaginal</a:t>
            </a:r>
            <a:r>
              <a:rPr sz="2800" b="1" spc="10" dirty="0">
                <a:solidFill>
                  <a:srgbClr val="202020"/>
                </a:solidFill>
                <a:latin typeface="Calibri"/>
                <a:cs typeface="Calibri"/>
              </a:rPr>
              <a:t> </a:t>
            </a:r>
            <a:r>
              <a:rPr sz="2800" b="1" spc="-10" dirty="0">
                <a:solidFill>
                  <a:srgbClr val="202020"/>
                </a:solidFill>
                <a:latin typeface="Calibri"/>
                <a:cs typeface="Calibri"/>
              </a:rPr>
              <a:t>delivery?</a:t>
            </a:r>
            <a:endParaRPr sz="2800" dirty="0">
              <a:latin typeface="Calibri"/>
              <a:cs typeface="Calibri"/>
            </a:endParaRPr>
          </a:p>
          <a:p>
            <a:pPr marL="12700">
              <a:lnSpc>
                <a:spcPct val="100000"/>
              </a:lnSpc>
              <a:spcBef>
                <a:spcPts val="180"/>
              </a:spcBef>
            </a:pPr>
            <a:endParaRPr lang="en-US" sz="2800" spc="-10" dirty="0" smtClean="0">
              <a:solidFill>
                <a:srgbClr val="202020"/>
              </a:solidFill>
              <a:latin typeface="Calibri"/>
              <a:cs typeface="Calibri"/>
            </a:endParaRPr>
          </a:p>
          <a:p>
            <a:pPr marL="12700">
              <a:lnSpc>
                <a:spcPct val="100000"/>
              </a:lnSpc>
              <a:spcBef>
                <a:spcPts val="180"/>
              </a:spcBef>
            </a:pPr>
            <a:r>
              <a:rPr sz="2800" spc="-10" dirty="0" err="1" smtClean="0">
                <a:solidFill>
                  <a:srgbClr val="202020"/>
                </a:solidFill>
                <a:latin typeface="Calibri"/>
                <a:cs typeface="Calibri"/>
              </a:rPr>
              <a:t>Yess</a:t>
            </a:r>
            <a:r>
              <a:rPr sz="2800" spc="-10" dirty="0" smtClean="0">
                <a:solidFill>
                  <a:srgbClr val="202020"/>
                </a:solidFill>
                <a:latin typeface="Calibri"/>
                <a:cs typeface="Calibri"/>
              </a:rPr>
              <a:t> </a:t>
            </a:r>
            <a:r>
              <a:rPr sz="2800" b="1" spc="-5" dirty="0">
                <a:solidFill>
                  <a:srgbClr val="FF0066"/>
                </a:solidFill>
                <a:latin typeface="Calibri"/>
                <a:cs typeface="Calibri"/>
              </a:rPr>
              <a:t>(trial</a:t>
            </a:r>
            <a:r>
              <a:rPr sz="2800" b="1" spc="-10" dirty="0">
                <a:solidFill>
                  <a:srgbClr val="FF0066"/>
                </a:solidFill>
                <a:latin typeface="Calibri"/>
                <a:cs typeface="Calibri"/>
              </a:rPr>
              <a:t> </a:t>
            </a:r>
            <a:r>
              <a:rPr sz="2800" b="1" spc="-5" dirty="0">
                <a:solidFill>
                  <a:srgbClr val="FF0066"/>
                </a:solidFill>
                <a:latin typeface="Calibri"/>
                <a:cs typeface="Calibri"/>
              </a:rPr>
              <a:t>of</a:t>
            </a:r>
            <a:r>
              <a:rPr sz="2800" b="1" spc="-10" dirty="0">
                <a:solidFill>
                  <a:srgbClr val="FF0066"/>
                </a:solidFill>
                <a:latin typeface="Calibri"/>
                <a:cs typeface="Calibri"/>
              </a:rPr>
              <a:t> </a:t>
            </a:r>
            <a:r>
              <a:rPr sz="2800" b="1" dirty="0">
                <a:solidFill>
                  <a:srgbClr val="FF0066"/>
                </a:solidFill>
                <a:latin typeface="Calibri"/>
                <a:cs typeface="Calibri"/>
              </a:rPr>
              <a:t>labor)</a:t>
            </a:r>
            <a:endParaRPr sz="2800" dirty="0">
              <a:latin typeface="Calibri"/>
              <a:cs typeface="Calibri"/>
            </a:endParaRPr>
          </a:p>
          <a:p>
            <a:pPr marL="12700" marR="291465">
              <a:lnSpc>
                <a:spcPct val="110000"/>
              </a:lnSpc>
            </a:pPr>
            <a:endParaRPr lang="en-US" sz="2800" spc="-10" dirty="0" smtClean="0">
              <a:solidFill>
                <a:srgbClr val="202020"/>
              </a:solidFill>
              <a:latin typeface="Calibri"/>
              <a:cs typeface="Calibri"/>
            </a:endParaRPr>
          </a:p>
          <a:p>
            <a:pPr marL="12700" marR="291465">
              <a:lnSpc>
                <a:spcPct val="110000"/>
              </a:lnSpc>
            </a:pPr>
            <a:r>
              <a:rPr sz="2800" spc="-10" dirty="0" smtClean="0">
                <a:solidFill>
                  <a:srgbClr val="202020"/>
                </a:solidFill>
                <a:latin typeface="Calibri"/>
                <a:cs typeface="Calibri"/>
              </a:rPr>
              <a:t>Successful</a:t>
            </a:r>
            <a:r>
              <a:rPr sz="2800" spc="5" dirty="0" smtClean="0">
                <a:solidFill>
                  <a:srgbClr val="202020"/>
                </a:solidFill>
                <a:latin typeface="Calibri"/>
                <a:cs typeface="Calibri"/>
              </a:rPr>
              <a:t> </a:t>
            </a:r>
            <a:r>
              <a:rPr sz="2800" spc="-5" dirty="0">
                <a:solidFill>
                  <a:srgbClr val="202020"/>
                </a:solidFill>
                <a:latin typeface="Calibri"/>
                <a:cs typeface="Calibri"/>
              </a:rPr>
              <a:t>vaginal delivery</a:t>
            </a:r>
            <a:r>
              <a:rPr sz="2800" spc="10" dirty="0">
                <a:solidFill>
                  <a:srgbClr val="202020"/>
                </a:solidFill>
                <a:latin typeface="Calibri"/>
                <a:cs typeface="Calibri"/>
              </a:rPr>
              <a:t> </a:t>
            </a:r>
            <a:r>
              <a:rPr sz="2800" spc="-5" dirty="0">
                <a:solidFill>
                  <a:srgbClr val="202020"/>
                </a:solidFill>
                <a:latin typeface="Calibri"/>
                <a:cs typeface="Calibri"/>
              </a:rPr>
              <a:t>rate</a:t>
            </a:r>
            <a:r>
              <a:rPr sz="2800" spc="5" dirty="0">
                <a:solidFill>
                  <a:srgbClr val="202020"/>
                </a:solidFill>
                <a:latin typeface="Calibri"/>
                <a:cs typeface="Calibri"/>
              </a:rPr>
              <a:t> </a:t>
            </a:r>
            <a:r>
              <a:rPr sz="2800" spc="-5" dirty="0">
                <a:solidFill>
                  <a:srgbClr val="202020"/>
                </a:solidFill>
                <a:latin typeface="Calibri"/>
                <a:cs typeface="Calibri"/>
              </a:rPr>
              <a:t>is</a:t>
            </a:r>
            <a:r>
              <a:rPr sz="2800" spc="5" dirty="0">
                <a:solidFill>
                  <a:srgbClr val="202020"/>
                </a:solidFill>
                <a:latin typeface="Calibri"/>
                <a:cs typeface="Calibri"/>
              </a:rPr>
              <a:t> </a:t>
            </a:r>
            <a:r>
              <a:rPr sz="2800" spc="-5" dirty="0">
                <a:solidFill>
                  <a:srgbClr val="202020"/>
                </a:solidFill>
                <a:latin typeface="Calibri"/>
                <a:cs typeface="Calibri"/>
              </a:rPr>
              <a:t>up</a:t>
            </a:r>
            <a:r>
              <a:rPr sz="2800" spc="15" dirty="0">
                <a:solidFill>
                  <a:srgbClr val="202020"/>
                </a:solidFill>
                <a:latin typeface="Calibri"/>
                <a:cs typeface="Calibri"/>
              </a:rPr>
              <a:t> </a:t>
            </a:r>
            <a:r>
              <a:rPr sz="2800" spc="-5" dirty="0">
                <a:solidFill>
                  <a:srgbClr val="202020"/>
                </a:solidFill>
                <a:latin typeface="Calibri"/>
                <a:cs typeface="Calibri"/>
              </a:rPr>
              <a:t>to</a:t>
            </a:r>
            <a:r>
              <a:rPr sz="2800" dirty="0">
                <a:solidFill>
                  <a:srgbClr val="202020"/>
                </a:solidFill>
                <a:latin typeface="Calibri"/>
                <a:cs typeface="Calibri"/>
              </a:rPr>
              <a:t> </a:t>
            </a:r>
            <a:r>
              <a:rPr sz="2800" spc="-5" dirty="0">
                <a:solidFill>
                  <a:srgbClr val="202020"/>
                </a:solidFill>
                <a:latin typeface="Calibri"/>
                <a:cs typeface="Calibri"/>
              </a:rPr>
              <a:t>80%</a:t>
            </a:r>
            <a:r>
              <a:rPr sz="2800" spc="5" dirty="0">
                <a:solidFill>
                  <a:srgbClr val="202020"/>
                </a:solidFill>
                <a:latin typeface="Calibri"/>
                <a:cs typeface="Calibri"/>
              </a:rPr>
              <a:t> </a:t>
            </a:r>
            <a:r>
              <a:rPr sz="2800" spc="-5" dirty="0">
                <a:solidFill>
                  <a:srgbClr val="202020"/>
                </a:solidFill>
                <a:latin typeface="Calibri"/>
                <a:cs typeface="Calibri"/>
              </a:rPr>
              <a:t>in</a:t>
            </a:r>
            <a:r>
              <a:rPr sz="2800" spc="40" dirty="0">
                <a:solidFill>
                  <a:srgbClr val="202020"/>
                </a:solidFill>
                <a:latin typeface="Calibri"/>
                <a:cs typeface="Calibri"/>
              </a:rPr>
              <a:t> </a:t>
            </a:r>
            <a:r>
              <a:rPr sz="2800" u="heavy" spc="-5" dirty="0">
                <a:solidFill>
                  <a:srgbClr val="202020"/>
                </a:solidFill>
                <a:uFill>
                  <a:solidFill>
                    <a:srgbClr val="202020"/>
                  </a:solidFill>
                </a:uFill>
                <a:latin typeface="Calibri"/>
                <a:cs typeface="Calibri"/>
              </a:rPr>
              <a:t>carefully</a:t>
            </a:r>
            <a:r>
              <a:rPr sz="2800" u="heavy" spc="5" dirty="0">
                <a:solidFill>
                  <a:srgbClr val="202020"/>
                </a:solidFill>
                <a:uFill>
                  <a:solidFill>
                    <a:srgbClr val="202020"/>
                  </a:solidFill>
                </a:uFill>
                <a:latin typeface="Calibri"/>
                <a:cs typeface="Calibri"/>
              </a:rPr>
              <a:t> </a:t>
            </a:r>
            <a:r>
              <a:rPr sz="2800" u="heavy" spc="-5" dirty="0">
                <a:solidFill>
                  <a:srgbClr val="202020"/>
                </a:solidFill>
                <a:uFill>
                  <a:solidFill>
                    <a:srgbClr val="202020"/>
                  </a:solidFill>
                </a:uFill>
                <a:latin typeface="Calibri"/>
                <a:cs typeface="Calibri"/>
              </a:rPr>
              <a:t>selected </a:t>
            </a:r>
            <a:r>
              <a:rPr sz="2800" spc="-345" dirty="0">
                <a:solidFill>
                  <a:srgbClr val="202020"/>
                </a:solidFill>
                <a:latin typeface="Calibri"/>
                <a:cs typeface="Calibri"/>
              </a:rPr>
              <a:t> </a:t>
            </a:r>
            <a:r>
              <a:rPr sz="2800" u="heavy" spc="-5" dirty="0">
                <a:solidFill>
                  <a:srgbClr val="202020"/>
                </a:solidFill>
                <a:uFill>
                  <a:solidFill>
                    <a:srgbClr val="202020"/>
                  </a:solidFill>
                </a:uFill>
                <a:latin typeface="Calibri"/>
                <a:cs typeface="Calibri"/>
              </a:rPr>
              <a:t>patients.</a:t>
            </a:r>
            <a:endParaRPr sz="2800" dirty="0">
              <a:latin typeface="Calibri"/>
              <a:cs typeface="Calibri"/>
            </a:endParaRPr>
          </a:p>
          <a:p>
            <a:pPr marL="12700">
              <a:lnSpc>
                <a:spcPct val="100000"/>
              </a:lnSpc>
              <a:spcBef>
                <a:spcPts val="985"/>
              </a:spcBef>
            </a:pPr>
            <a:endParaRPr lang="en-US" sz="2800" b="1" spc="-5" dirty="0" smtClean="0">
              <a:solidFill>
                <a:srgbClr val="AF0046"/>
              </a:solidFill>
              <a:latin typeface="Calibri"/>
              <a:cs typeface="Calibri"/>
            </a:endParaRPr>
          </a:p>
          <a:p>
            <a:pPr marL="12700">
              <a:lnSpc>
                <a:spcPct val="100000"/>
              </a:lnSpc>
              <a:spcBef>
                <a:spcPts val="985"/>
              </a:spcBef>
            </a:pPr>
            <a:r>
              <a:rPr sz="2800" b="1" spc="-5" dirty="0" smtClean="0">
                <a:solidFill>
                  <a:srgbClr val="AF0046"/>
                </a:solidFill>
                <a:latin typeface="Calibri"/>
                <a:cs typeface="Calibri"/>
              </a:rPr>
              <a:t>Criteria</a:t>
            </a:r>
            <a:r>
              <a:rPr sz="2800" b="1" spc="-10" dirty="0" smtClean="0">
                <a:solidFill>
                  <a:srgbClr val="AF0046"/>
                </a:solidFill>
                <a:latin typeface="Calibri"/>
                <a:cs typeface="Calibri"/>
              </a:rPr>
              <a:t> </a:t>
            </a:r>
            <a:r>
              <a:rPr sz="2800" b="1" spc="-5" dirty="0">
                <a:solidFill>
                  <a:srgbClr val="AF0046"/>
                </a:solidFill>
                <a:latin typeface="Calibri"/>
                <a:cs typeface="Calibri"/>
              </a:rPr>
              <a:t>for</a:t>
            </a:r>
            <a:r>
              <a:rPr sz="2800" b="1" spc="5" dirty="0">
                <a:solidFill>
                  <a:srgbClr val="AF0046"/>
                </a:solidFill>
                <a:latin typeface="Calibri"/>
                <a:cs typeface="Calibri"/>
              </a:rPr>
              <a:t> </a:t>
            </a:r>
            <a:r>
              <a:rPr sz="2800" b="1" spc="-5" dirty="0">
                <a:solidFill>
                  <a:srgbClr val="AF0046"/>
                </a:solidFill>
                <a:latin typeface="Calibri"/>
                <a:cs typeface="Calibri"/>
              </a:rPr>
              <a:t>trial </a:t>
            </a:r>
            <a:r>
              <a:rPr sz="2800" b="1" dirty="0">
                <a:solidFill>
                  <a:srgbClr val="AF0046"/>
                </a:solidFill>
                <a:latin typeface="Calibri"/>
                <a:cs typeface="Calibri"/>
              </a:rPr>
              <a:t>of </a:t>
            </a:r>
            <a:r>
              <a:rPr sz="2800" b="1" spc="-5" dirty="0">
                <a:solidFill>
                  <a:srgbClr val="AF0046"/>
                </a:solidFill>
                <a:latin typeface="Calibri"/>
                <a:cs typeface="Calibri"/>
              </a:rPr>
              <a:t>labor</a:t>
            </a:r>
            <a:r>
              <a:rPr sz="2800" b="1" spc="-15" dirty="0">
                <a:solidFill>
                  <a:srgbClr val="AF0046"/>
                </a:solidFill>
                <a:latin typeface="Calibri"/>
                <a:cs typeface="Calibri"/>
              </a:rPr>
              <a:t> </a:t>
            </a:r>
            <a:r>
              <a:rPr sz="2800" b="1" spc="-5" dirty="0">
                <a:solidFill>
                  <a:srgbClr val="AF0046"/>
                </a:solidFill>
                <a:latin typeface="Calibri"/>
                <a:cs typeface="Calibri"/>
              </a:rPr>
              <a:t>include:</a:t>
            </a:r>
            <a:endParaRPr sz="2800" dirty="0">
              <a:latin typeface="Calibri"/>
              <a:cs typeface="Calibri"/>
            </a:endParaRPr>
          </a:p>
          <a:p>
            <a:pPr marL="212090" indent="-200025">
              <a:lnSpc>
                <a:spcPct val="100000"/>
              </a:lnSpc>
              <a:spcBef>
                <a:spcPts val="985"/>
              </a:spcBef>
              <a:buAutoNum type="arabicPeriod"/>
              <a:tabLst>
                <a:tab pos="212725" algn="l"/>
              </a:tabLst>
            </a:pPr>
            <a:r>
              <a:rPr sz="2800" spc="-5" dirty="0">
                <a:solidFill>
                  <a:srgbClr val="202020"/>
                </a:solidFill>
                <a:latin typeface="Calibri"/>
                <a:cs typeface="Calibri"/>
              </a:rPr>
              <a:t>patient</a:t>
            </a:r>
            <a:r>
              <a:rPr sz="2800" spc="-25" dirty="0">
                <a:solidFill>
                  <a:srgbClr val="202020"/>
                </a:solidFill>
                <a:latin typeface="Calibri"/>
                <a:cs typeface="Calibri"/>
              </a:rPr>
              <a:t> </a:t>
            </a:r>
            <a:r>
              <a:rPr sz="2800" spc="-5" dirty="0">
                <a:solidFill>
                  <a:srgbClr val="202020"/>
                </a:solidFill>
                <a:latin typeface="Calibri"/>
                <a:cs typeface="Calibri"/>
              </a:rPr>
              <a:t>consent</a:t>
            </a:r>
            <a:endParaRPr sz="2800" dirty="0">
              <a:latin typeface="Calibri"/>
              <a:cs typeface="Calibri"/>
            </a:endParaRPr>
          </a:p>
          <a:p>
            <a:pPr marL="12700" marR="5715">
              <a:lnSpc>
                <a:spcPct val="151300"/>
              </a:lnSpc>
              <a:spcBef>
                <a:spcPts val="10"/>
              </a:spcBef>
              <a:buAutoNum type="arabicPeriod"/>
              <a:tabLst>
                <a:tab pos="212725" algn="l"/>
              </a:tabLst>
            </a:pPr>
            <a:r>
              <a:rPr sz="2800" spc="-5" dirty="0">
                <a:solidFill>
                  <a:srgbClr val="202020"/>
                </a:solidFill>
                <a:latin typeface="Calibri"/>
                <a:cs typeface="Calibri"/>
              </a:rPr>
              <a:t>non-repetitive</a:t>
            </a:r>
            <a:r>
              <a:rPr sz="2800" spc="5" dirty="0">
                <a:solidFill>
                  <a:srgbClr val="202020"/>
                </a:solidFill>
                <a:latin typeface="Calibri"/>
                <a:cs typeface="Calibri"/>
              </a:rPr>
              <a:t> </a:t>
            </a:r>
            <a:r>
              <a:rPr sz="2800" spc="-5" dirty="0">
                <a:solidFill>
                  <a:srgbClr val="202020"/>
                </a:solidFill>
                <a:latin typeface="Calibri"/>
                <a:cs typeface="Calibri"/>
              </a:rPr>
              <a:t>cesarean</a:t>
            </a:r>
            <a:r>
              <a:rPr sz="2800" spc="20" dirty="0">
                <a:solidFill>
                  <a:srgbClr val="202020"/>
                </a:solidFill>
                <a:latin typeface="Calibri"/>
                <a:cs typeface="Calibri"/>
              </a:rPr>
              <a:t> </a:t>
            </a:r>
            <a:r>
              <a:rPr sz="2800" spc="-5" dirty="0">
                <a:solidFill>
                  <a:srgbClr val="202020"/>
                </a:solidFill>
                <a:latin typeface="Calibri"/>
                <a:cs typeface="Calibri"/>
              </a:rPr>
              <a:t>indication</a:t>
            </a:r>
            <a:r>
              <a:rPr sz="2800" spc="15" dirty="0">
                <a:solidFill>
                  <a:srgbClr val="202020"/>
                </a:solidFill>
                <a:latin typeface="Calibri"/>
                <a:cs typeface="Calibri"/>
              </a:rPr>
              <a:t> </a:t>
            </a:r>
            <a:r>
              <a:rPr sz="2800" spc="-5" dirty="0">
                <a:solidFill>
                  <a:srgbClr val="202020"/>
                </a:solidFill>
                <a:latin typeface="Calibri"/>
                <a:cs typeface="Calibri"/>
              </a:rPr>
              <a:t>(e.g.,</a:t>
            </a:r>
            <a:r>
              <a:rPr sz="2800" spc="10" dirty="0">
                <a:solidFill>
                  <a:srgbClr val="202020"/>
                </a:solidFill>
                <a:latin typeface="Calibri"/>
                <a:cs typeface="Calibri"/>
              </a:rPr>
              <a:t> </a:t>
            </a:r>
            <a:r>
              <a:rPr sz="2800" spc="-10" dirty="0">
                <a:solidFill>
                  <a:srgbClr val="202020"/>
                </a:solidFill>
                <a:latin typeface="Calibri"/>
                <a:cs typeface="Calibri"/>
              </a:rPr>
              <a:t>breech,</a:t>
            </a:r>
            <a:r>
              <a:rPr sz="2800" spc="15" dirty="0">
                <a:solidFill>
                  <a:srgbClr val="202020"/>
                </a:solidFill>
                <a:latin typeface="Calibri"/>
                <a:cs typeface="Calibri"/>
              </a:rPr>
              <a:t> </a:t>
            </a:r>
            <a:r>
              <a:rPr sz="2800" spc="-5" dirty="0">
                <a:solidFill>
                  <a:srgbClr val="202020"/>
                </a:solidFill>
                <a:latin typeface="Calibri"/>
                <a:cs typeface="Calibri"/>
              </a:rPr>
              <a:t>placenta</a:t>
            </a:r>
            <a:r>
              <a:rPr sz="2800" spc="30" dirty="0">
                <a:solidFill>
                  <a:srgbClr val="202020"/>
                </a:solidFill>
                <a:latin typeface="Calibri"/>
                <a:cs typeface="Calibri"/>
              </a:rPr>
              <a:t> </a:t>
            </a:r>
            <a:r>
              <a:rPr sz="2800" spc="-5" dirty="0">
                <a:solidFill>
                  <a:srgbClr val="202020"/>
                </a:solidFill>
                <a:latin typeface="Calibri"/>
                <a:cs typeface="Calibri"/>
              </a:rPr>
              <a:t>Previa), </a:t>
            </a:r>
            <a:r>
              <a:rPr sz="2800" spc="-350" dirty="0">
                <a:solidFill>
                  <a:srgbClr val="202020"/>
                </a:solidFill>
                <a:latin typeface="Calibri"/>
                <a:cs typeface="Calibri"/>
              </a:rPr>
              <a:t> </a:t>
            </a:r>
            <a:r>
              <a:rPr sz="2800" spc="-5" dirty="0">
                <a:solidFill>
                  <a:srgbClr val="202020"/>
                </a:solidFill>
                <a:latin typeface="Calibri"/>
                <a:cs typeface="Calibri"/>
              </a:rPr>
              <a:t>3.previous</a:t>
            </a:r>
            <a:r>
              <a:rPr sz="2800" spc="10" dirty="0">
                <a:solidFill>
                  <a:srgbClr val="202020"/>
                </a:solidFill>
                <a:latin typeface="Calibri"/>
                <a:cs typeface="Calibri"/>
              </a:rPr>
              <a:t> </a:t>
            </a:r>
            <a:r>
              <a:rPr sz="2800" spc="-5" dirty="0">
                <a:solidFill>
                  <a:srgbClr val="202020"/>
                </a:solidFill>
                <a:latin typeface="Calibri"/>
                <a:cs typeface="Calibri"/>
              </a:rPr>
              <a:t>low</a:t>
            </a:r>
            <a:r>
              <a:rPr sz="2800" dirty="0">
                <a:solidFill>
                  <a:srgbClr val="202020"/>
                </a:solidFill>
                <a:latin typeface="Calibri"/>
                <a:cs typeface="Calibri"/>
              </a:rPr>
              <a:t> </a:t>
            </a:r>
            <a:r>
              <a:rPr sz="2800" spc="-5" dirty="0">
                <a:solidFill>
                  <a:srgbClr val="202020"/>
                </a:solidFill>
                <a:latin typeface="Calibri"/>
                <a:cs typeface="Calibri"/>
              </a:rPr>
              <a:t>segment</a:t>
            </a:r>
            <a:r>
              <a:rPr sz="2800" dirty="0">
                <a:solidFill>
                  <a:srgbClr val="202020"/>
                </a:solidFill>
                <a:latin typeface="Calibri"/>
                <a:cs typeface="Calibri"/>
              </a:rPr>
              <a:t> </a:t>
            </a:r>
            <a:r>
              <a:rPr sz="2800" spc="-5" dirty="0">
                <a:solidFill>
                  <a:srgbClr val="202020"/>
                </a:solidFill>
                <a:latin typeface="Calibri"/>
                <a:cs typeface="Calibri"/>
              </a:rPr>
              <a:t>transverse</a:t>
            </a:r>
            <a:r>
              <a:rPr sz="2800" dirty="0">
                <a:solidFill>
                  <a:srgbClr val="202020"/>
                </a:solidFill>
                <a:latin typeface="Calibri"/>
                <a:cs typeface="Calibri"/>
              </a:rPr>
              <a:t> </a:t>
            </a:r>
            <a:r>
              <a:rPr sz="2800" spc="-5" dirty="0">
                <a:solidFill>
                  <a:srgbClr val="202020"/>
                </a:solidFill>
                <a:latin typeface="Calibri"/>
                <a:cs typeface="Calibri"/>
              </a:rPr>
              <a:t>uterine incision</a:t>
            </a:r>
            <a:endParaRPr sz="2800" dirty="0">
              <a:latin typeface="Calibri"/>
              <a:cs typeface="Calibri"/>
            </a:endParaRPr>
          </a:p>
          <a:p>
            <a:pPr marL="12700">
              <a:lnSpc>
                <a:spcPct val="100000"/>
              </a:lnSpc>
              <a:spcBef>
                <a:spcPts val="985"/>
              </a:spcBef>
            </a:pPr>
            <a:r>
              <a:rPr sz="2800" spc="-5" dirty="0">
                <a:solidFill>
                  <a:srgbClr val="202020"/>
                </a:solidFill>
                <a:latin typeface="Calibri"/>
                <a:cs typeface="Calibri"/>
              </a:rPr>
              <a:t>4.clinically adequate </a:t>
            </a:r>
            <a:r>
              <a:rPr sz="2800" spc="-10" dirty="0">
                <a:solidFill>
                  <a:srgbClr val="202020"/>
                </a:solidFill>
                <a:latin typeface="Calibri"/>
                <a:cs typeface="Calibri"/>
              </a:rPr>
              <a:t>pelvis.</a:t>
            </a:r>
            <a:endParaRPr sz="2800" dirty="0">
              <a:latin typeface="Calibri"/>
              <a:cs typeface="Calibri"/>
            </a:endParaRPr>
          </a:p>
        </p:txBody>
      </p:sp>
    </p:spTree>
    <p:extLst>
      <p:ext uri="{BB962C8B-B14F-4D97-AF65-F5344CB8AC3E}">
        <p14:creationId xmlns:p14="http://schemas.microsoft.com/office/powerpoint/2010/main" val="1218880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78701" y="2209799"/>
            <a:ext cx="8461287" cy="3888885"/>
          </a:xfrm>
          <a:prstGeom prst="rect">
            <a:avLst/>
          </a:prstGeom>
          <a:ln w="28955">
            <a:solidFill>
              <a:srgbClr val="FF0066"/>
            </a:solidFill>
          </a:ln>
        </p:spPr>
        <p:txBody>
          <a:bodyPr vert="horz" wrap="square" lIns="0" tIns="158115" rIns="0" bIns="0" rtlCol="0">
            <a:spAutoFit/>
          </a:bodyPr>
          <a:lstStyle/>
          <a:p>
            <a:pPr marL="104139" marR="841375">
              <a:lnSpc>
                <a:spcPct val="101600"/>
              </a:lnSpc>
              <a:spcBef>
                <a:spcPts val="1245"/>
              </a:spcBef>
              <a:buSzPct val="93750"/>
              <a:buAutoNum type="arabicPlain"/>
              <a:tabLst>
                <a:tab pos="269875" algn="l"/>
              </a:tabLst>
            </a:pPr>
            <a:r>
              <a:rPr lang="en-US" sz="2400" spc="-5" dirty="0" smtClean="0">
                <a:latin typeface="Calibri"/>
                <a:cs typeface="Calibri"/>
              </a:rPr>
              <a:t>. </a:t>
            </a:r>
            <a:r>
              <a:rPr sz="2400" spc="-5" dirty="0" smtClean="0">
                <a:latin typeface="Calibri"/>
                <a:cs typeface="Calibri"/>
              </a:rPr>
              <a:t>Unless</a:t>
            </a:r>
            <a:r>
              <a:rPr sz="2400" spc="5" dirty="0" smtClean="0">
                <a:latin typeface="Calibri"/>
                <a:cs typeface="Calibri"/>
              </a:rPr>
              <a:t> </a:t>
            </a:r>
            <a:r>
              <a:rPr sz="2400" spc="-15" dirty="0">
                <a:latin typeface="Calibri"/>
                <a:cs typeface="Calibri"/>
              </a:rPr>
              <a:t>there</a:t>
            </a:r>
            <a:r>
              <a:rPr sz="2400" spc="15" dirty="0">
                <a:latin typeface="Calibri"/>
                <a:cs typeface="Calibri"/>
              </a:rPr>
              <a:t> </a:t>
            </a:r>
            <a:r>
              <a:rPr sz="2400" spc="-15" dirty="0">
                <a:latin typeface="Calibri"/>
                <a:cs typeface="Calibri"/>
              </a:rPr>
              <a:t>are</a:t>
            </a:r>
            <a:r>
              <a:rPr sz="2400" spc="10" dirty="0">
                <a:latin typeface="Calibri"/>
                <a:cs typeface="Calibri"/>
              </a:rPr>
              <a:t> </a:t>
            </a:r>
            <a:r>
              <a:rPr sz="2400" spc="-10" dirty="0">
                <a:latin typeface="Calibri"/>
                <a:cs typeface="Calibri"/>
              </a:rPr>
              <a:t>maternal</a:t>
            </a:r>
            <a:r>
              <a:rPr sz="2400" dirty="0">
                <a:latin typeface="Calibri"/>
                <a:cs typeface="Calibri"/>
              </a:rPr>
              <a:t> </a:t>
            </a:r>
            <a:r>
              <a:rPr sz="2400" spc="-5" dirty="0">
                <a:latin typeface="Calibri"/>
                <a:cs typeface="Calibri"/>
              </a:rPr>
              <a:t>or</a:t>
            </a:r>
            <a:r>
              <a:rPr sz="2400" dirty="0">
                <a:latin typeface="Calibri"/>
                <a:cs typeface="Calibri"/>
              </a:rPr>
              <a:t> </a:t>
            </a:r>
            <a:r>
              <a:rPr sz="2400" spc="-20" dirty="0">
                <a:latin typeface="Calibri"/>
                <a:cs typeface="Calibri"/>
              </a:rPr>
              <a:t>fetal</a:t>
            </a:r>
            <a:r>
              <a:rPr sz="2400" spc="5" dirty="0">
                <a:latin typeface="Calibri"/>
                <a:cs typeface="Calibri"/>
              </a:rPr>
              <a:t> </a:t>
            </a:r>
            <a:r>
              <a:rPr sz="2400" spc="-5" dirty="0">
                <a:latin typeface="Calibri"/>
                <a:cs typeface="Calibri"/>
              </a:rPr>
              <a:t>indications</a:t>
            </a:r>
            <a:r>
              <a:rPr sz="2400" dirty="0">
                <a:latin typeface="Calibri"/>
                <a:cs typeface="Calibri"/>
              </a:rPr>
              <a:t> </a:t>
            </a:r>
            <a:r>
              <a:rPr sz="2400" spc="-20" dirty="0">
                <a:latin typeface="Calibri"/>
                <a:cs typeface="Calibri"/>
              </a:rPr>
              <a:t>for </a:t>
            </a:r>
            <a:r>
              <a:rPr sz="2400" spc="-350" dirty="0">
                <a:latin typeface="Calibri"/>
                <a:cs typeface="Calibri"/>
              </a:rPr>
              <a:t> </a:t>
            </a:r>
            <a:r>
              <a:rPr sz="2400" spc="-10" dirty="0">
                <a:latin typeface="Calibri"/>
                <a:cs typeface="Calibri"/>
              </a:rPr>
              <a:t>cesarean</a:t>
            </a:r>
            <a:r>
              <a:rPr sz="2400" dirty="0">
                <a:latin typeface="Calibri"/>
                <a:cs typeface="Calibri"/>
              </a:rPr>
              <a:t> </a:t>
            </a:r>
            <a:r>
              <a:rPr sz="2400" spc="-20" dirty="0">
                <a:latin typeface="Calibri"/>
                <a:cs typeface="Calibri"/>
              </a:rPr>
              <a:t>delivery,</a:t>
            </a:r>
            <a:r>
              <a:rPr sz="2400" spc="15" dirty="0">
                <a:latin typeface="Calibri"/>
                <a:cs typeface="Calibri"/>
              </a:rPr>
              <a:t> </a:t>
            </a:r>
            <a:r>
              <a:rPr sz="2400" b="1" spc="-10" dirty="0">
                <a:latin typeface="Calibri"/>
                <a:cs typeface="Calibri"/>
              </a:rPr>
              <a:t>vaginal</a:t>
            </a:r>
            <a:r>
              <a:rPr sz="2400" b="1" spc="5" dirty="0">
                <a:latin typeface="Calibri"/>
                <a:cs typeface="Calibri"/>
              </a:rPr>
              <a:t> </a:t>
            </a:r>
            <a:r>
              <a:rPr sz="2400" b="1" spc="-10" dirty="0">
                <a:latin typeface="Calibri"/>
                <a:cs typeface="Calibri"/>
              </a:rPr>
              <a:t>delivery</a:t>
            </a:r>
            <a:r>
              <a:rPr sz="2400" b="1" dirty="0">
                <a:latin typeface="Calibri"/>
                <a:cs typeface="Calibri"/>
              </a:rPr>
              <a:t> </a:t>
            </a:r>
            <a:r>
              <a:rPr sz="2400" b="1" spc="-5" dirty="0">
                <a:latin typeface="Calibri"/>
                <a:cs typeface="Calibri"/>
              </a:rPr>
              <a:t>should</a:t>
            </a:r>
            <a:r>
              <a:rPr sz="2400" b="1" spc="5" dirty="0">
                <a:latin typeface="Calibri"/>
                <a:cs typeface="Calibri"/>
              </a:rPr>
              <a:t> </a:t>
            </a:r>
            <a:r>
              <a:rPr sz="2400" b="1" spc="-10" dirty="0">
                <a:latin typeface="Calibri"/>
                <a:cs typeface="Calibri"/>
              </a:rPr>
              <a:t>be </a:t>
            </a:r>
            <a:r>
              <a:rPr sz="2400" b="1" spc="-5" dirty="0">
                <a:latin typeface="Calibri"/>
                <a:cs typeface="Calibri"/>
              </a:rPr>
              <a:t> </a:t>
            </a:r>
            <a:r>
              <a:rPr sz="2400" b="1" spc="-10" dirty="0">
                <a:latin typeface="Calibri"/>
                <a:cs typeface="Calibri"/>
              </a:rPr>
              <a:t>recommended</a:t>
            </a:r>
            <a:endParaRPr sz="2400" dirty="0">
              <a:latin typeface="Calibri"/>
              <a:cs typeface="Calibri"/>
            </a:endParaRPr>
          </a:p>
          <a:p>
            <a:pPr marL="104140">
              <a:lnSpc>
                <a:spcPct val="100000"/>
              </a:lnSpc>
              <a:spcBef>
                <a:spcPts val="935"/>
              </a:spcBef>
              <a:buSzPct val="93750"/>
              <a:tabLst>
                <a:tab pos="314960" algn="l"/>
              </a:tabLst>
            </a:pPr>
            <a:r>
              <a:rPr lang="en-US" sz="2400" spc="-5" dirty="0" smtClean="0">
                <a:latin typeface="Calibri"/>
                <a:cs typeface="Calibri"/>
              </a:rPr>
              <a:t>2. S</a:t>
            </a:r>
            <a:r>
              <a:rPr sz="2400" spc="-5" dirty="0" smtClean="0">
                <a:latin typeface="Calibri"/>
                <a:cs typeface="Calibri"/>
              </a:rPr>
              <a:t>hould</a:t>
            </a:r>
            <a:r>
              <a:rPr sz="2400" spc="-10" dirty="0" smtClean="0">
                <a:latin typeface="Calibri"/>
                <a:cs typeface="Calibri"/>
              </a:rPr>
              <a:t> </a:t>
            </a:r>
            <a:r>
              <a:rPr sz="2400" spc="-5" dirty="0">
                <a:latin typeface="Calibri"/>
                <a:cs typeface="Calibri"/>
              </a:rPr>
              <a:t>not</a:t>
            </a:r>
            <a:r>
              <a:rPr sz="2400" spc="-10" dirty="0">
                <a:latin typeface="Calibri"/>
                <a:cs typeface="Calibri"/>
              </a:rPr>
              <a:t> </a:t>
            </a:r>
            <a:r>
              <a:rPr sz="2400" spc="5" dirty="0">
                <a:latin typeface="Calibri"/>
                <a:cs typeface="Calibri"/>
              </a:rPr>
              <a:t>be</a:t>
            </a:r>
            <a:r>
              <a:rPr sz="2400" dirty="0">
                <a:latin typeface="Calibri"/>
                <a:cs typeface="Calibri"/>
              </a:rPr>
              <a:t> </a:t>
            </a:r>
            <a:r>
              <a:rPr sz="2400" spc="-10" dirty="0">
                <a:latin typeface="Calibri"/>
                <a:cs typeface="Calibri"/>
              </a:rPr>
              <a:t>performed</a:t>
            </a:r>
            <a:r>
              <a:rPr sz="2400" spc="5" dirty="0">
                <a:latin typeface="Calibri"/>
                <a:cs typeface="Calibri"/>
              </a:rPr>
              <a:t> </a:t>
            </a:r>
            <a:r>
              <a:rPr sz="2400" spc="-20" dirty="0">
                <a:latin typeface="Calibri"/>
                <a:cs typeface="Calibri"/>
              </a:rPr>
              <a:t>before</a:t>
            </a:r>
            <a:r>
              <a:rPr sz="2400" spc="20" dirty="0">
                <a:latin typeface="Calibri"/>
                <a:cs typeface="Calibri"/>
              </a:rPr>
              <a:t> </a:t>
            </a:r>
            <a:r>
              <a:rPr sz="2400" b="1" dirty="0">
                <a:latin typeface="Calibri"/>
                <a:cs typeface="Calibri"/>
              </a:rPr>
              <a:t>39</a:t>
            </a:r>
            <a:r>
              <a:rPr sz="2400" b="1" spc="-15" dirty="0">
                <a:latin typeface="Calibri"/>
                <a:cs typeface="Calibri"/>
              </a:rPr>
              <a:t> </a:t>
            </a:r>
            <a:r>
              <a:rPr sz="2400" b="1" spc="-10" dirty="0">
                <a:latin typeface="Calibri"/>
                <a:cs typeface="Calibri"/>
              </a:rPr>
              <a:t>weeks</a:t>
            </a:r>
            <a:r>
              <a:rPr sz="2400" b="1" spc="10" dirty="0">
                <a:latin typeface="Calibri"/>
                <a:cs typeface="Calibri"/>
              </a:rPr>
              <a:t> </a:t>
            </a:r>
            <a:r>
              <a:rPr sz="2400" spc="-10" dirty="0">
                <a:latin typeface="Calibri"/>
                <a:cs typeface="Calibri"/>
              </a:rPr>
              <a:t>gestation</a:t>
            </a:r>
            <a:endParaRPr sz="2400" dirty="0">
              <a:latin typeface="Calibri"/>
              <a:cs typeface="Calibri"/>
            </a:endParaRPr>
          </a:p>
          <a:p>
            <a:pPr marL="104139" marR="122555">
              <a:lnSpc>
                <a:spcPct val="101899"/>
              </a:lnSpc>
            </a:pPr>
            <a:r>
              <a:rPr sz="2400" spc="-5" dirty="0">
                <a:latin typeface="Calibri"/>
                <a:cs typeface="Calibri"/>
              </a:rPr>
              <a:t>without</a:t>
            </a:r>
            <a:r>
              <a:rPr sz="2400" dirty="0">
                <a:latin typeface="Calibri"/>
                <a:cs typeface="Calibri"/>
              </a:rPr>
              <a:t> </a:t>
            </a:r>
            <a:r>
              <a:rPr sz="2400" spc="-5" dirty="0">
                <a:latin typeface="Calibri"/>
                <a:cs typeface="Calibri"/>
              </a:rPr>
              <a:t>verifying</a:t>
            </a:r>
            <a:r>
              <a:rPr sz="2400" spc="10" dirty="0">
                <a:latin typeface="Calibri"/>
                <a:cs typeface="Calibri"/>
              </a:rPr>
              <a:t> </a:t>
            </a:r>
            <a:r>
              <a:rPr sz="2400" spc="-20" dirty="0">
                <a:latin typeface="Calibri"/>
                <a:cs typeface="Calibri"/>
              </a:rPr>
              <a:t>fetal</a:t>
            </a:r>
            <a:r>
              <a:rPr sz="2400" spc="10" dirty="0">
                <a:latin typeface="Calibri"/>
                <a:cs typeface="Calibri"/>
              </a:rPr>
              <a:t> </a:t>
            </a:r>
            <a:r>
              <a:rPr sz="2400" spc="-5" dirty="0">
                <a:latin typeface="Calibri"/>
                <a:cs typeface="Calibri"/>
              </a:rPr>
              <a:t>lung</a:t>
            </a:r>
            <a:r>
              <a:rPr sz="2400" dirty="0">
                <a:latin typeface="Calibri"/>
                <a:cs typeface="Calibri"/>
              </a:rPr>
              <a:t> </a:t>
            </a:r>
            <a:r>
              <a:rPr sz="2400" spc="-5" dirty="0">
                <a:latin typeface="Calibri"/>
                <a:cs typeface="Calibri"/>
              </a:rPr>
              <a:t>maturity</a:t>
            </a:r>
            <a:r>
              <a:rPr sz="2400" spc="5" dirty="0">
                <a:latin typeface="Calibri"/>
                <a:cs typeface="Calibri"/>
              </a:rPr>
              <a:t> </a:t>
            </a:r>
            <a:r>
              <a:rPr sz="2400" spc="-10" dirty="0">
                <a:latin typeface="Calibri"/>
                <a:cs typeface="Calibri"/>
              </a:rPr>
              <a:t>(due</a:t>
            </a:r>
            <a:r>
              <a:rPr sz="2400" dirty="0">
                <a:latin typeface="Calibri"/>
                <a:cs typeface="Calibri"/>
              </a:rPr>
              <a:t> </a:t>
            </a:r>
            <a:r>
              <a:rPr sz="2400" spc="-10" dirty="0">
                <a:latin typeface="Calibri"/>
                <a:cs typeface="Calibri"/>
              </a:rPr>
              <a:t>to</a:t>
            </a:r>
            <a:r>
              <a:rPr sz="2400" spc="-5" dirty="0">
                <a:latin typeface="Calibri"/>
                <a:cs typeface="Calibri"/>
              </a:rPr>
              <a:t> a</a:t>
            </a:r>
            <a:r>
              <a:rPr sz="2400" dirty="0">
                <a:latin typeface="Calibri"/>
                <a:cs typeface="Calibri"/>
              </a:rPr>
              <a:t> </a:t>
            </a:r>
            <a:r>
              <a:rPr sz="2400" spc="-10" dirty="0">
                <a:latin typeface="Calibri"/>
                <a:cs typeface="Calibri"/>
              </a:rPr>
              <a:t>potential</a:t>
            </a:r>
            <a:r>
              <a:rPr sz="2400" dirty="0">
                <a:latin typeface="Calibri"/>
                <a:cs typeface="Calibri"/>
              </a:rPr>
              <a:t> </a:t>
            </a:r>
            <a:r>
              <a:rPr sz="2400" spc="-10" dirty="0">
                <a:latin typeface="Calibri"/>
                <a:cs typeface="Calibri"/>
              </a:rPr>
              <a:t>risk </a:t>
            </a:r>
            <a:r>
              <a:rPr sz="2400" spc="-350" dirty="0">
                <a:latin typeface="Calibri"/>
                <a:cs typeface="Calibri"/>
              </a:rPr>
              <a:t> </a:t>
            </a:r>
            <a:r>
              <a:rPr sz="2400" spc="-5" dirty="0">
                <a:latin typeface="Calibri"/>
                <a:cs typeface="Calibri"/>
              </a:rPr>
              <a:t>of</a:t>
            </a:r>
            <a:r>
              <a:rPr sz="2400" spc="-10" dirty="0">
                <a:latin typeface="Calibri"/>
                <a:cs typeface="Calibri"/>
              </a:rPr>
              <a:t> respiratory</a:t>
            </a:r>
            <a:r>
              <a:rPr sz="2400" dirty="0">
                <a:latin typeface="Calibri"/>
                <a:cs typeface="Calibri"/>
              </a:rPr>
              <a:t> </a:t>
            </a:r>
            <a:r>
              <a:rPr sz="2400" spc="-10" dirty="0">
                <a:latin typeface="Calibri"/>
                <a:cs typeface="Calibri"/>
              </a:rPr>
              <a:t>problems</a:t>
            </a:r>
            <a:r>
              <a:rPr sz="2400" spc="-5" dirty="0">
                <a:latin typeface="Calibri"/>
                <a:cs typeface="Calibri"/>
              </a:rPr>
              <a:t> </a:t>
            </a:r>
            <a:r>
              <a:rPr sz="2400" spc="-15" dirty="0">
                <a:latin typeface="Calibri"/>
                <a:cs typeface="Calibri"/>
              </a:rPr>
              <a:t>for</a:t>
            </a:r>
            <a:r>
              <a:rPr sz="2400" dirty="0">
                <a:latin typeface="Calibri"/>
                <a:cs typeface="Calibri"/>
              </a:rPr>
              <a:t> </a:t>
            </a:r>
            <a:r>
              <a:rPr sz="2400" spc="-5" dirty="0">
                <a:latin typeface="Calibri"/>
                <a:cs typeface="Calibri"/>
              </a:rPr>
              <a:t>the</a:t>
            </a:r>
            <a:r>
              <a:rPr sz="2400" dirty="0">
                <a:latin typeface="Calibri"/>
                <a:cs typeface="Calibri"/>
              </a:rPr>
              <a:t> </a:t>
            </a:r>
            <a:r>
              <a:rPr sz="2400" spc="-10" dirty="0">
                <a:latin typeface="Calibri"/>
                <a:cs typeface="Calibri"/>
              </a:rPr>
              <a:t>baby)</a:t>
            </a:r>
            <a:endParaRPr sz="2400" dirty="0">
              <a:latin typeface="Calibri"/>
              <a:cs typeface="Calibri"/>
            </a:endParaRPr>
          </a:p>
          <a:p>
            <a:pPr marL="104139" marR="675640">
              <a:lnSpc>
                <a:spcPct val="101899"/>
              </a:lnSpc>
              <a:spcBef>
                <a:spcPts val="885"/>
              </a:spcBef>
              <a:buSzPct val="93750"/>
              <a:buAutoNum type="arabicPlain" startAt="3"/>
              <a:tabLst>
                <a:tab pos="269875" algn="l"/>
              </a:tabLst>
            </a:pPr>
            <a:r>
              <a:rPr lang="en-US" sz="2400" spc="-5" dirty="0" smtClean="0">
                <a:latin typeface="Calibri"/>
                <a:cs typeface="Calibri"/>
              </a:rPr>
              <a:t>. I</a:t>
            </a:r>
            <a:r>
              <a:rPr sz="2400" spc="-5" dirty="0" smtClean="0">
                <a:latin typeface="Calibri"/>
                <a:cs typeface="Calibri"/>
              </a:rPr>
              <a:t>t </a:t>
            </a:r>
            <a:r>
              <a:rPr sz="2400" spc="-5" dirty="0">
                <a:latin typeface="Calibri"/>
                <a:cs typeface="Calibri"/>
              </a:rPr>
              <a:t>is not</a:t>
            </a:r>
            <a:r>
              <a:rPr sz="2400" spc="-10" dirty="0">
                <a:latin typeface="Calibri"/>
                <a:cs typeface="Calibri"/>
              </a:rPr>
              <a:t> </a:t>
            </a:r>
            <a:r>
              <a:rPr sz="2400" spc="-5" dirty="0">
                <a:latin typeface="Calibri"/>
                <a:cs typeface="Calibri"/>
              </a:rPr>
              <a:t>recommended</a:t>
            </a:r>
            <a:r>
              <a:rPr sz="2400" dirty="0">
                <a:latin typeface="Calibri"/>
                <a:cs typeface="Calibri"/>
              </a:rPr>
              <a:t> </a:t>
            </a:r>
            <a:r>
              <a:rPr sz="2400" spc="-15" dirty="0">
                <a:latin typeface="Calibri"/>
                <a:cs typeface="Calibri"/>
              </a:rPr>
              <a:t>for </a:t>
            </a:r>
            <a:r>
              <a:rPr sz="2400" spc="-10" dirty="0">
                <a:latin typeface="Calibri"/>
                <a:cs typeface="Calibri"/>
              </a:rPr>
              <a:t>women</a:t>
            </a:r>
            <a:r>
              <a:rPr sz="2400" dirty="0">
                <a:latin typeface="Calibri"/>
                <a:cs typeface="Calibri"/>
              </a:rPr>
              <a:t> </a:t>
            </a:r>
            <a:r>
              <a:rPr sz="2400" spc="-5" dirty="0">
                <a:latin typeface="Calibri"/>
                <a:cs typeface="Calibri"/>
              </a:rPr>
              <a:t>who</a:t>
            </a:r>
            <a:r>
              <a:rPr sz="2400" spc="-10" dirty="0">
                <a:latin typeface="Calibri"/>
                <a:cs typeface="Calibri"/>
              </a:rPr>
              <a:t> want</a:t>
            </a:r>
            <a:r>
              <a:rPr sz="2400" dirty="0">
                <a:latin typeface="Calibri"/>
                <a:cs typeface="Calibri"/>
              </a:rPr>
              <a:t> </a:t>
            </a:r>
            <a:r>
              <a:rPr sz="2400" spc="-10" dirty="0">
                <a:latin typeface="Calibri"/>
                <a:cs typeface="Calibri"/>
              </a:rPr>
              <a:t>more </a:t>
            </a:r>
            <a:r>
              <a:rPr sz="2400" spc="-350" dirty="0">
                <a:latin typeface="Calibri"/>
                <a:cs typeface="Calibri"/>
              </a:rPr>
              <a:t> </a:t>
            </a:r>
            <a:r>
              <a:rPr sz="2400" spc="-5" dirty="0">
                <a:latin typeface="Calibri"/>
                <a:cs typeface="Calibri"/>
              </a:rPr>
              <a:t>children??</a:t>
            </a:r>
            <a:endParaRPr sz="2400" dirty="0">
              <a:latin typeface="Calibri"/>
              <a:cs typeface="Calibri"/>
            </a:endParaRPr>
          </a:p>
          <a:p>
            <a:pPr marL="104139" marR="203835" indent="91440">
              <a:lnSpc>
                <a:spcPct val="102499"/>
              </a:lnSpc>
              <a:spcBef>
                <a:spcPts val="895"/>
              </a:spcBef>
            </a:pPr>
            <a:r>
              <a:rPr sz="2400" spc="-10" dirty="0">
                <a:latin typeface="Calibri"/>
                <a:cs typeface="Calibri"/>
              </a:rPr>
              <a:t>(due to </a:t>
            </a:r>
            <a:r>
              <a:rPr sz="2400" spc="-5" dirty="0">
                <a:latin typeface="Calibri"/>
                <a:cs typeface="Calibri"/>
              </a:rPr>
              <a:t>the</a:t>
            </a:r>
            <a:r>
              <a:rPr sz="2400" dirty="0">
                <a:latin typeface="Calibri"/>
                <a:cs typeface="Calibri"/>
              </a:rPr>
              <a:t> </a:t>
            </a:r>
            <a:r>
              <a:rPr sz="2400" spc="-5" dirty="0">
                <a:latin typeface="Calibri"/>
                <a:cs typeface="Calibri"/>
              </a:rPr>
              <a:t>increased</a:t>
            </a:r>
            <a:r>
              <a:rPr sz="2400" spc="-10" dirty="0">
                <a:latin typeface="Calibri"/>
                <a:cs typeface="Calibri"/>
              </a:rPr>
              <a:t> </a:t>
            </a:r>
            <a:r>
              <a:rPr sz="2400" spc="-5" dirty="0">
                <a:latin typeface="Calibri"/>
                <a:cs typeface="Calibri"/>
              </a:rPr>
              <a:t>risk</a:t>
            </a:r>
            <a:r>
              <a:rPr sz="2400" dirty="0">
                <a:latin typeface="Calibri"/>
                <a:cs typeface="Calibri"/>
              </a:rPr>
              <a:t> </a:t>
            </a:r>
            <a:r>
              <a:rPr sz="2400" spc="-15" dirty="0">
                <a:latin typeface="Calibri"/>
                <a:cs typeface="Calibri"/>
              </a:rPr>
              <a:t>for</a:t>
            </a:r>
            <a:r>
              <a:rPr sz="2400" spc="-10" dirty="0">
                <a:latin typeface="Calibri"/>
                <a:cs typeface="Calibri"/>
              </a:rPr>
              <a:t> </a:t>
            </a:r>
            <a:r>
              <a:rPr sz="2400" spc="-5" dirty="0">
                <a:latin typeface="Calibri"/>
                <a:cs typeface="Calibri"/>
              </a:rPr>
              <a:t>placenta</a:t>
            </a:r>
            <a:r>
              <a:rPr sz="2400" spc="-10" dirty="0">
                <a:latin typeface="Calibri"/>
                <a:cs typeface="Calibri"/>
              </a:rPr>
              <a:t> Previa/accreta</a:t>
            </a:r>
            <a:r>
              <a:rPr sz="2400" spc="5" dirty="0">
                <a:latin typeface="Calibri"/>
                <a:cs typeface="Calibri"/>
              </a:rPr>
              <a:t> </a:t>
            </a:r>
            <a:r>
              <a:rPr sz="2400" spc="-5" dirty="0">
                <a:latin typeface="Calibri"/>
                <a:cs typeface="Calibri"/>
              </a:rPr>
              <a:t>and </a:t>
            </a:r>
            <a:r>
              <a:rPr sz="2400" spc="-345" dirty="0">
                <a:latin typeface="Calibri"/>
                <a:cs typeface="Calibri"/>
              </a:rPr>
              <a:t> </a:t>
            </a:r>
            <a:r>
              <a:rPr sz="2400" spc="-15" dirty="0">
                <a:latin typeface="Calibri"/>
                <a:cs typeface="Calibri"/>
              </a:rPr>
              <a:t>gravid</a:t>
            </a:r>
            <a:r>
              <a:rPr sz="2400" dirty="0">
                <a:latin typeface="Calibri"/>
                <a:cs typeface="Calibri"/>
              </a:rPr>
              <a:t> </a:t>
            </a:r>
            <a:r>
              <a:rPr sz="2400" spc="-15" dirty="0">
                <a:latin typeface="Calibri"/>
                <a:cs typeface="Calibri"/>
              </a:rPr>
              <a:t>hysterectomy</a:t>
            </a:r>
            <a:r>
              <a:rPr sz="2400" spc="-5" dirty="0">
                <a:latin typeface="Calibri"/>
                <a:cs typeface="Calibri"/>
              </a:rPr>
              <a:t> with</a:t>
            </a:r>
            <a:r>
              <a:rPr sz="2400" spc="5" dirty="0">
                <a:latin typeface="Calibri"/>
                <a:cs typeface="Calibri"/>
              </a:rPr>
              <a:t> </a:t>
            </a:r>
            <a:r>
              <a:rPr sz="2400" spc="-5" dirty="0">
                <a:latin typeface="Calibri"/>
                <a:cs typeface="Calibri"/>
              </a:rPr>
              <a:t>each</a:t>
            </a:r>
            <a:r>
              <a:rPr sz="2400" spc="10" dirty="0">
                <a:latin typeface="Calibri"/>
                <a:cs typeface="Calibri"/>
              </a:rPr>
              <a:t> </a:t>
            </a:r>
            <a:r>
              <a:rPr sz="2400" spc="-10" dirty="0">
                <a:latin typeface="Calibri"/>
                <a:cs typeface="Calibri"/>
              </a:rPr>
              <a:t>cesarean</a:t>
            </a:r>
            <a:r>
              <a:rPr sz="2400" dirty="0">
                <a:latin typeface="Calibri"/>
                <a:cs typeface="Calibri"/>
              </a:rPr>
              <a:t> </a:t>
            </a:r>
            <a:r>
              <a:rPr sz="2400" spc="-5" dirty="0">
                <a:latin typeface="Calibri"/>
                <a:cs typeface="Calibri"/>
              </a:rPr>
              <a:t>delivery)</a:t>
            </a:r>
            <a:endParaRPr sz="2400" dirty="0">
              <a:latin typeface="Calibri"/>
              <a:cs typeface="Calibri"/>
            </a:endParaRPr>
          </a:p>
        </p:txBody>
      </p:sp>
      <p:pic>
        <p:nvPicPr>
          <p:cNvPr id="3" name="object 3"/>
          <p:cNvPicPr/>
          <p:nvPr/>
        </p:nvPicPr>
        <p:blipFill>
          <a:blip r:embed="rId2" cstate="print"/>
          <a:stretch>
            <a:fillRect/>
          </a:stretch>
        </p:blipFill>
        <p:spPr>
          <a:xfrm>
            <a:off x="2133600" y="397304"/>
            <a:ext cx="5029200" cy="9742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990600" y="431662"/>
            <a:ext cx="5029200" cy="1168269"/>
          </a:xfrm>
          <a:prstGeom prst="rect">
            <a:avLst/>
          </a:prstGeom>
        </p:spPr>
        <p:txBody>
          <a:bodyPr vert="horz" wrap="square" lIns="0" tIns="128270" rIns="0" bIns="0" rtlCol="0">
            <a:spAutoFit/>
          </a:bodyPr>
          <a:lstStyle/>
          <a:p>
            <a:pPr marL="12700">
              <a:lnSpc>
                <a:spcPct val="100000"/>
              </a:lnSpc>
              <a:spcBef>
                <a:spcPts val="1010"/>
              </a:spcBef>
            </a:pPr>
            <a:r>
              <a:rPr sz="3600" u="sng" spc="-5" dirty="0">
                <a:solidFill>
                  <a:srgbClr val="202020"/>
                </a:solidFill>
                <a:latin typeface="Cambria"/>
                <a:cs typeface="Cambria"/>
              </a:rPr>
              <a:t>What</a:t>
            </a:r>
            <a:r>
              <a:rPr sz="3600" u="sng" spc="-35" dirty="0">
                <a:solidFill>
                  <a:srgbClr val="202020"/>
                </a:solidFill>
                <a:latin typeface="Cambria"/>
                <a:cs typeface="Cambria"/>
              </a:rPr>
              <a:t> </a:t>
            </a:r>
            <a:r>
              <a:rPr sz="3600" u="sng" dirty="0">
                <a:solidFill>
                  <a:srgbClr val="202020"/>
                </a:solidFill>
                <a:latin typeface="Cambria"/>
                <a:cs typeface="Cambria"/>
              </a:rPr>
              <a:t>should</a:t>
            </a:r>
            <a:r>
              <a:rPr sz="3600" u="sng" spc="-25" dirty="0">
                <a:solidFill>
                  <a:srgbClr val="202020"/>
                </a:solidFill>
                <a:latin typeface="Cambria"/>
                <a:cs typeface="Cambria"/>
              </a:rPr>
              <a:t> </a:t>
            </a:r>
            <a:r>
              <a:rPr sz="3600" u="sng" dirty="0">
                <a:solidFill>
                  <a:srgbClr val="202020"/>
                </a:solidFill>
                <a:latin typeface="Cambria"/>
                <a:cs typeface="Cambria"/>
              </a:rPr>
              <a:t>we</a:t>
            </a:r>
            <a:r>
              <a:rPr sz="3600" u="sng" spc="-25" dirty="0">
                <a:solidFill>
                  <a:srgbClr val="202020"/>
                </a:solidFill>
                <a:latin typeface="Cambria"/>
                <a:cs typeface="Cambria"/>
              </a:rPr>
              <a:t> </a:t>
            </a:r>
            <a:r>
              <a:rPr sz="3600" u="sng" spc="-5" dirty="0" smtClean="0">
                <a:solidFill>
                  <a:srgbClr val="202020"/>
                </a:solidFill>
                <a:latin typeface="Cambria"/>
                <a:cs typeface="Cambria"/>
              </a:rPr>
              <a:t>do</a:t>
            </a:r>
            <a:endParaRPr sz="2400" u="sng" dirty="0">
              <a:latin typeface="Cambria"/>
              <a:cs typeface="Cambria"/>
            </a:endParaRPr>
          </a:p>
          <a:p>
            <a:pPr marL="12700">
              <a:lnSpc>
                <a:spcPct val="100000"/>
              </a:lnSpc>
              <a:spcBef>
                <a:spcPts val="910"/>
              </a:spcBef>
            </a:pPr>
            <a:r>
              <a:rPr sz="2400" b="1" spc="-5" dirty="0">
                <a:solidFill>
                  <a:srgbClr val="202020"/>
                </a:solidFill>
                <a:latin typeface="Calibri"/>
                <a:cs typeface="Calibri"/>
              </a:rPr>
              <a:t>Nursing:</a:t>
            </a:r>
            <a:endParaRPr sz="2400" dirty="0">
              <a:latin typeface="Calibri"/>
              <a:cs typeface="Calibri"/>
            </a:endParaRPr>
          </a:p>
        </p:txBody>
      </p:sp>
      <p:sp>
        <p:nvSpPr>
          <p:cNvPr id="5" name="object 5"/>
          <p:cNvSpPr txBox="1"/>
          <p:nvPr/>
        </p:nvSpPr>
        <p:spPr>
          <a:xfrm>
            <a:off x="4838177" y="785114"/>
            <a:ext cx="3577619" cy="218008"/>
          </a:xfrm>
          <a:prstGeom prst="rect">
            <a:avLst/>
          </a:prstGeom>
          <a:solidFill>
            <a:srgbClr val="D2D2D2"/>
          </a:solidFill>
        </p:spPr>
        <p:txBody>
          <a:bodyPr vert="horz" wrap="square" lIns="0" tIns="0" rIns="0" bIns="0" rtlCol="0">
            <a:spAutoFit/>
          </a:bodyPr>
          <a:lstStyle/>
          <a:p>
            <a:pPr>
              <a:lnSpc>
                <a:spcPts val="1705"/>
              </a:lnSpc>
            </a:pPr>
            <a:r>
              <a:rPr sz="3600" b="1" dirty="0">
                <a:solidFill>
                  <a:srgbClr val="202020"/>
                </a:solidFill>
                <a:latin typeface="Cambria"/>
                <a:cs typeface="Cambria"/>
              </a:rPr>
              <a:t>pr</a:t>
            </a:r>
            <a:r>
              <a:rPr sz="3600" b="1" spc="-5" dirty="0">
                <a:solidFill>
                  <a:srgbClr val="202020"/>
                </a:solidFill>
                <a:latin typeface="Cambria"/>
                <a:cs typeface="Cambria"/>
              </a:rPr>
              <a:t>eoper</a:t>
            </a:r>
            <a:r>
              <a:rPr sz="3600" b="1" dirty="0">
                <a:solidFill>
                  <a:srgbClr val="202020"/>
                </a:solidFill>
                <a:latin typeface="Cambria"/>
                <a:cs typeface="Cambria"/>
              </a:rPr>
              <a:t>a</a:t>
            </a:r>
            <a:r>
              <a:rPr sz="3600" b="1" spc="-5" dirty="0">
                <a:solidFill>
                  <a:srgbClr val="202020"/>
                </a:solidFill>
                <a:latin typeface="Cambria"/>
                <a:cs typeface="Cambria"/>
              </a:rPr>
              <a:t>tiv</a:t>
            </a:r>
            <a:r>
              <a:rPr sz="3600" b="1" spc="-10" dirty="0">
                <a:solidFill>
                  <a:srgbClr val="202020"/>
                </a:solidFill>
                <a:latin typeface="Cambria"/>
                <a:cs typeface="Cambria"/>
              </a:rPr>
              <a:t>e</a:t>
            </a:r>
            <a:r>
              <a:rPr sz="3600" b="1" dirty="0">
                <a:solidFill>
                  <a:srgbClr val="202020"/>
                </a:solidFill>
                <a:latin typeface="Cambria"/>
                <a:cs typeface="Cambria"/>
              </a:rPr>
              <a:t>l</a:t>
            </a:r>
            <a:r>
              <a:rPr sz="3600" b="1" spc="-5" dirty="0">
                <a:solidFill>
                  <a:srgbClr val="202020"/>
                </a:solidFill>
                <a:latin typeface="Cambria"/>
                <a:cs typeface="Cambria"/>
              </a:rPr>
              <a:t>y</a:t>
            </a:r>
            <a:r>
              <a:rPr sz="3600" b="1" dirty="0">
                <a:solidFill>
                  <a:srgbClr val="202020"/>
                </a:solidFill>
                <a:latin typeface="Cambria"/>
                <a:cs typeface="Cambria"/>
              </a:rPr>
              <a:t>?</a:t>
            </a:r>
            <a:endParaRPr sz="3600" dirty="0">
              <a:latin typeface="Cambria"/>
              <a:cs typeface="Cambria"/>
            </a:endParaRPr>
          </a:p>
        </p:txBody>
      </p:sp>
      <p:sp>
        <p:nvSpPr>
          <p:cNvPr id="6" name="object 6"/>
          <p:cNvSpPr txBox="1"/>
          <p:nvPr/>
        </p:nvSpPr>
        <p:spPr>
          <a:xfrm>
            <a:off x="812104" y="1599931"/>
            <a:ext cx="8610600" cy="5976316"/>
          </a:xfrm>
          <a:prstGeom prst="rect">
            <a:avLst/>
          </a:prstGeom>
        </p:spPr>
        <p:txBody>
          <a:bodyPr vert="horz" wrap="square" lIns="0" tIns="46355" rIns="0" bIns="0" rtlCol="0">
            <a:spAutoFit/>
          </a:bodyPr>
          <a:lstStyle/>
          <a:p>
            <a:pPr marL="697865" indent="-229235">
              <a:lnSpc>
                <a:spcPct val="100000"/>
              </a:lnSpc>
              <a:spcBef>
                <a:spcPts val="365"/>
              </a:spcBef>
              <a:buFont typeface="Symbol"/>
              <a:buChar char=""/>
              <a:tabLst>
                <a:tab pos="697865" algn="l"/>
                <a:tab pos="698500" algn="l"/>
              </a:tabLst>
            </a:pPr>
            <a:r>
              <a:rPr sz="2400" spc="-5" dirty="0">
                <a:solidFill>
                  <a:srgbClr val="202020"/>
                </a:solidFill>
                <a:latin typeface="Calibri"/>
                <a:cs typeface="Calibri"/>
              </a:rPr>
              <a:t>consent</a:t>
            </a:r>
            <a:endParaRPr sz="2400" dirty="0">
              <a:latin typeface="Calibri"/>
              <a:cs typeface="Calibri"/>
            </a:endParaRPr>
          </a:p>
          <a:p>
            <a:pPr marL="697865" indent="-229235">
              <a:lnSpc>
                <a:spcPct val="100000"/>
              </a:lnSpc>
              <a:spcBef>
                <a:spcPts val="265"/>
              </a:spcBef>
              <a:buFont typeface="Symbol"/>
              <a:buChar char=""/>
              <a:tabLst>
                <a:tab pos="697865" algn="l"/>
                <a:tab pos="698500" algn="l"/>
              </a:tabLst>
            </a:pPr>
            <a:r>
              <a:rPr sz="2400" dirty="0">
                <a:solidFill>
                  <a:srgbClr val="202020"/>
                </a:solidFill>
                <a:latin typeface="Calibri"/>
                <a:cs typeface="Calibri"/>
              </a:rPr>
              <a:t>Usually</a:t>
            </a:r>
            <a:r>
              <a:rPr sz="2400" spc="-5" dirty="0">
                <a:solidFill>
                  <a:srgbClr val="202020"/>
                </a:solidFill>
                <a:latin typeface="Calibri"/>
                <a:cs typeface="Calibri"/>
              </a:rPr>
              <a:t> she </a:t>
            </a:r>
            <a:r>
              <a:rPr sz="2400" dirty="0">
                <a:solidFill>
                  <a:srgbClr val="202020"/>
                </a:solidFill>
                <a:latin typeface="Calibri"/>
                <a:cs typeface="Calibri"/>
              </a:rPr>
              <a:t>is asked</a:t>
            </a:r>
            <a:r>
              <a:rPr sz="2400" spc="-15" dirty="0">
                <a:solidFill>
                  <a:srgbClr val="202020"/>
                </a:solidFill>
                <a:latin typeface="Calibri"/>
                <a:cs typeface="Calibri"/>
              </a:rPr>
              <a:t> </a:t>
            </a:r>
            <a:r>
              <a:rPr sz="2400" dirty="0">
                <a:solidFill>
                  <a:srgbClr val="202020"/>
                </a:solidFill>
                <a:latin typeface="Calibri"/>
                <a:cs typeface="Calibri"/>
              </a:rPr>
              <a:t>to </a:t>
            </a:r>
            <a:r>
              <a:rPr sz="2400" spc="-5" dirty="0">
                <a:solidFill>
                  <a:srgbClr val="202020"/>
                </a:solidFill>
                <a:latin typeface="Calibri"/>
                <a:cs typeface="Calibri"/>
              </a:rPr>
              <a:t>be</a:t>
            </a:r>
            <a:r>
              <a:rPr sz="2400" spc="-10" dirty="0">
                <a:solidFill>
                  <a:srgbClr val="202020"/>
                </a:solidFill>
                <a:latin typeface="Calibri"/>
                <a:cs typeface="Calibri"/>
              </a:rPr>
              <a:t> </a:t>
            </a:r>
            <a:r>
              <a:rPr sz="2400" spc="-5" dirty="0">
                <a:solidFill>
                  <a:srgbClr val="202020"/>
                </a:solidFill>
                <a:latin typeface="Calibri"/>
                <a:cs typeface="Calibri"/>
              </a:rPr>
              <a:t>fasting</a:t>
            </a:r>
            <a:r>
              <a:rPr sz="2400" dirty="0">
                <a:solidFill>
                  <a:srgbClr val="202020"/>
                </a:solidFill>
                <a:latin typeface="Calibri"/>
                <a:cs typeface="Calibri"/>
              </a:rPr>
              <a:t> </a:t>
            </a:r>
            <a:r>
              <a:rPr sz="2400" spc="-5" dirty="0">
                <a:solidFill>
                  <a:srgbClr val="202020"/>
                </a:solidFill>
                <a:latin typeface="Calibri"/>
                <a:cs typeface="Calibri"/>
              </a:rPr>
              <a:t>12</a:t>
            </a:r>
            <a:r>
              <a:rPr sz="2400" spc="-10" dirty="0">
                <a:solidFill>
                  <a:srgbClr val="202020"/>
                </a:solidFill>
                <a:latin typeface="Calibri"/>
                <a:cs typeface="Calibri"/>
              </a:rPr>
              <a:t> </a:t>
            </a:r>
            <a:r>
              <a:rPr sz="2400" spc="-5" dirty="0">
                <a:solidFill>
                  <a:srgbClr val="202020"/>
                </a:solidFill>
                <a:latin typeface="Calibri"/>
                <a:cs typeface="Calibri"/>
              </a:rPr>
              <a:t>hours</a:t>
            </a:r>
            <a:r>
              <a:rPr sz="2400" dirty="0">
                <a:solidFill>
                  <a:srgbClr val="202020"/>
                </a:solidFill>
                <a:latin typeface="Calibri"/>
                <a:cs typeface="Calibri"/>
              </a:rPr>
              <a:t> </a:t>
            </a:r>
            <a:r>
              <a:rPr sz="2400" spc="-5" dirty="0">
                <a:solidFill>
                  <a:srgbClr val="202020"/>
                </a:solidFill>
                <a:latin typeface="Calibri"/>
                <a:cs typeface="Calibri"/>
              </a:rPr>
              <a:t>preoperative</a:t>
            </a:r>
            <a:endParaRPr sz="2400" dirty="0">
              <a:latin typeface="Calibri"/>
              <a:cs typeface="Calibri"/>
            </a:endParaRPr>
          </a:p>
          <a:p>
            <a:pPr marL="697865" indent="-229235">
              <a:lnSpc>
                <a:spcPct val="100000"/>
              </a:lnSpc>
              <a:spcBef>
                <a:spcPts val="250"/>
              </a:spcBef>
              <a:buFont typeface="Symbol"/>
              <a:buChar char=""/>
              <a:tabLst>
                <a:tab pos="697865" algn="l"/>
                <a:tab pos="698500" algn="l"/>
              </a:tabLst>
            </a:pPr>
            <a:r>
              <a:rPr sz="2400" dirty="0">
                <a:solidFill>
                  <a:srgbClr val="202020"/>
                </a:solidFill>
                <a:latin typeface="Calibri"/>
                <a:cs typeface="Calibri"/>
              </a:rPr>
              <a:t>I.V</a:t>
            </a:r>
            <a:r>
              <a:rPr sz="2400" spc="-35" dirty="0">
                <a:solidFill>
                  <a:srgbClr val="202020"/>
                </a:solidFill>
                <a:latin typeface="Calibri"/>
                <a:cs typeface="Calibri"/>
              </a:rPr>
              <a:t> </a:t>
            </a:r>
            <a:r>
              <a:rPr sz="2400" spc="-5" dirty="0">
                <a:solidFill>
                  <a:srgbClr val="202020"/>
                </a:solidFill>
                <a:latin typeface="Calibri"/>
                <a:cs typeface="Calibri"/>
              </a:rPr>
              <a:t>line.</a:t>
            </a:r>
            <a:endParaRPr sz="2400" dirty="0">
              <a:latin typeface="Calibri"/>
              <a:cs typeface="Calibri"/>
            </a:endParaRPr>
          </a:p>
          <a:p>
            <a:pPr marL="697865" indent="-229235">
              <a:lnSpc>
                <a:spcPct val="100000"/>
              </a:lnSpc>
              <a:spcBef>
                <a:spcPts val="254"/>
              </a:spcBef>
              <a:buFont typeface="Symbol"/>
              <a:buChar char=""/>
              <a:tabLst>
                <a:tab pos="697865" algn="l"/>
                <a:tab pos="698500" algn="l"/>
              </a:tabLst>
            </a:pPr>
            <a:r>
              <a:rPr sz="2400" spc="-5" dirty="0">
                <a:solidFill>
                  <a:srgbClr val="202020"/>
                </a:solidFill>
                <a:latin typeface="Calibri"/>
                <a:cs typeface="Calibri"/>
              </a:rPr>
              <a:t>Fluids.</a:t>
            </a:r>
            <a:endParaRPr sz="2400" dirty="0">
              <a:latin typeface="Calibri"/>
              <a:cs typeface="Calibri"/>
            </a:endParaRPr>
          </a:p>
          <a:p>
            <a:pPr marL="697865" indent="-229235">
              <a:lnSpc>
                <a:spcPct val="100000"/>
              </a:lnSpc>
              <a:spcBef>
                <a:spcPts val="265"/>
              </a:spcBef>
              <a:buFont typeface="Symbol"/>
              <a:buChar char=""/>
              <a:tabLst>
                <a:tab pos="697865" algn="l"/>
                <a:tab pos="698500" algn="l"/>
              </a:tabLst>
            </a:pPr>
            <a:r>
              <a:rPr sz="2400" spc="-5" dirty="0">
                <a:solidFill>
                  <a:srgbClr val="202020"/>
                </a:solidFill>
                <a:latin typeface="Calibri"/>
                <a:cs typeface="Calibri"/>
              </a:rPr>
              <a:t>Foley</a:t>
            </a:r>
            <a:r>
              <a:rPr sz="2400" spc="-40" dirty="0">
                <a:solidFill>
                  <a:srgbClr val="202020"/>
                </a:solidFill>
                <a:latin typeface="Calibri"/>
                <a:cs typeface="Calibri"/>
              </a:rPr>
              <a:t> </a:t>
            </a:r>
            <a:r>
              <a:rPr sz="2400" dirty="0">
                <a:solidFill>
                  <a:srgbClr val="202020"/>
                </a:solidFill>
                <a:latin typeface="Calibri"/>
                <a:cs typeface="Calibri"/>
              </a:rPr>
              <a:t>catheter.</a:t>
            </a:r>
            <a:endParaRPr sz="2400" dirty="0">
              <a:latin typeface="Calibri"/>
              <a:cs typeface="Calibri"/>
            </a:endParaRPr>
          </a:p>
          <a:p>
            <a:pPr marL="697865" indent="-229235">
              <a:lnSpc>
                <a:spcPct val="100000"/>
              </a:lnSpc>
              <a:spcBef>
                <a:spcPts val="250"/>
              </a:spcBef>
              <a:buFont typeface="Symbol"/>
              <a:buChar char=""/>
              <a:tabLst>
                <a:tab pos="697865" algn="l"/>
                <a:tab pos="698500" algn="l"/>
              </a:tabLst>
            </a:pPr>
            <a:r>
              <a:rPr sz="2400" spc="-5" dirty="0">
                <a:solidFill>
                  <a:srgbClr val="202020"/>
                </a:solidFill>
                <a:latin typeface="Calibri"/>
                <a:cs typeface="Calibri"/>
              </a:rPr>
              <a:t>External</a:t>
            </a:r>
            <a:r>
              <a:rPr sz="2400" spc="-10" dirty="0">
                <a:solidFill>
                  <a:srgbClr val="202020"/>
                </a:solidFill>
                <a:latin typeface="Calibri"/>
                <a:cs typeface="Calibri"/>
              </a:rPr>
              <a:t> </a:t>
            </a:r>
            <a:r>
              <a:rPr sz="2400" spc="-5" dirty="0">
                <a:solidFill>
                  <a:srgbClr val="202020"/>
                </a:solidFill>
                <a:latin typeface="Calibri"/>
                <a:cs typeface="Calibri"/>
              </a:rPr>
              <a:t>fetal</a:t>
            </a:r>
            <a:r>
              <a:rPr sz="2400" spc="-10" dirty="0">
                <a:solidFill>
                  <a:srgbClr val="202020"/>
                </a:solidFill>
                <a:latin typeface="Calibri"/>
                <a:cs typeface="Calibri"/>
              </a:rPr>
              <a:t> </a:t>
            </a:r>
            <a:r>
              <a:rPr sz="2400" dirty="0">
                <a:solidFill>
                  <a:srgbClr val="202020"/>
                </a:solidFill>
                <a:latin typeface="Calibri"/>
                <a:cs typeface="Calibri"/>
              </a:rPr>
              <a:t>and</a:t>
            </a:r>
            <a:r>
              <a:rPr sz="2400" spc="-20" dirty="0">
                <a:solidFill>
                  <a:srgbClr val="202020"/>
                </a:solidFill>
                <a:latin typeface="Calibri"/>
                <a:cs typeface="Calibri"/>
              </a:rPr>
              <a:t> </a:t>
            </a:r>
            <a:r>
              <a:rPr sz="2400" dirty="0">
                <a:solidFill>
                  <a:srgbClr val="202020"/>
                </a:solidFill>
                <a:latin typeface="Calibri"/>
                <a:cs typeface="Calibri"/>
              </a:rPr>
              <a:t>maternal</a:t>
            </a:r>
            <a:r>
              <a:rPr sz="2400" spc="-10" dirty="0">
                <a:solidFill>
                  <a:srgbClr val="202020"/>
                </a:solidFill>
                <a:latin typeface="Calibri"/>
                <a:cs typeface="Calibri"/>
              </a:rPr>
              <a:t> </a:t>
            </a:r>
            <a:r>
              <a:rPr sz="2400" spc="-5" dirty="0">
                <a:solidFill>
                  <a:srgbClr val="202020"/>
                </a:solidFill>
                <a:latin typeface="Calibri"/>
                <a:cs typeface="Calibri"/>
              </a:rPr>
              <a:t>monitors.</a:t>
            </a:r>
            <a:endParaRPr sz="2400" dirty="0">
              <a:latin typeface="Calibri"/>
              <a:cs typeface="Calibri"/>
            </a:endParaRPr>
          </a:p>
          <a:p>
            <a:pPr marL="697865" indent="-229235">
              <a:lnSpc>
                <a:spcPct val="100000"/>
              </a:lnSpc>
              <a:spcBef>
                <a:spcPts val="254"/>
              </a:spcBef>
              <a:buFont typeface="Symbol"/>
              <a:buChar char=""/>
              <a:tabLst>
                <a:tab pos="697865" algn="l"/>
                <a:tab pos="698500" algn="l"/>
              </a:tabLst>
            </a:pPr>
            <a:r>
              <a:rPr sz="2400" spc="-5" dirty="0">
                <a:solidFill>
                  <a:srgbClr val="202020"/>
                </a:solidFill>
                <a:latin typeface="Calibri"/>
                <a:cs typeface="Calibri"/>
              </a:rPr>
              <a:t>Antibiotic</a:t>
            </a:r>
            <a:r>
              <a:rPr sz="2400" spc="-25" dirty="0">
                <a:solidFill>
                  <a:srgbClr val="202020"/>
                </a:solidFill>
                <a:latin typeface="Calibri"/>
                <a:cs typeface="Calibri"/>
              </a:rPr>
              <a:t> </a:t>
            </a:r>
            <a:r>
              <a:rPr sz="2400" spc="-5" dirty="0">
                <a:solidFill>
                  <a:srgbClr val="202020"/>
                </a:solidFill>
                <a:latin typeface="Calibri"/>
                <a:cs typeface="Calibri"/>
              </a:rPr>
              <a:t>prophylaxis.</a:t>
            </a:r>
            <a:endParaRPr sz="2400" dirty="0">
              <a:latin typeface="Calibri"/>
              <a:cs typeface="Calibri"/>
            </a:endParaRPr>
          </a:p>
          <a:p>
            <a:pPr marL="697865" indent="-229235">
              <a:lnSpc>
                <a:spcPct val="100000"/>
              </a:lnSpc>
              <a:spcBef>
                <a:spcPts val="250"/>
              </a:spcBef>
              <a:buFont typeface="Symbol"/>
              <a:buChar char=""/>
              <a:tabLst>
                <a:tab pos="697865" algn="l"/>
                <a:tab pos="698500" algn="l"/>
              </a:tabLst>
            </a:pPr>
            <a:r>
              <a:rPr sz="2400" dirty="0">
                <a:solidFill>
                  <a:srgbClr val="202020"/>
                </a:solidFill>
                <a:latin typeface="Calibri"/>
                <a:cs typeface="Calibri"/>
              </a:rPr>
              <a:t>Antacids</a:t>
            </a:r>
            <a:r>
              <a:rPr sz="2400" dirty="0">
                <a:solidFill>
                  <a:srgbClr val="202020"/>
                </a:solidFill>
                <a:latin typeface="Cambria"/>
                <a:cs typeface="Cambria"/>
              </a:rPr>
              <a:t>.</a:t>
            </a:r>
            <a:endParaRPr sz="2400" dirty="0">
              <a:latin typeface="Cambria"/>
              <a:cs typeface="Cambria"/>
            </a:endParaRPr>
          </a:p>
          <a:p>
            <a:pPr marL="12700">
              <a:lnSpc>
                <a:spcPct val="100000"/>
              </a:lnSpc>
              <a:spcBef>
                <a:spcPts val="985"/>
              </a:spcBef>
            </a:pPr>
            <a:r>
              <a:rPr sz="2400" b="1" dirty="0">
                <a:solidFill>
                  <a:srgbClr val="202020"/>
                </a:solidFill>
                <a:latin typeface="Calibri"/>
                <a:cs typeface="Calibri"/>
              </a:rPr>
              <a:t>Lab</a:t>
            </a:r>
            <a:r>
              <a:rPr sz="2400" b="1" spc="-45" dirty="0">
                <a:solidFill>
                  <a:srgbClr val="202020"/>
                </a:solidFill>
                <a:latin typeface="Calibri"/>
                <a:cs typeface="Calibri"/>
              </a:rPr>
              <a:t> </a:t>
            </a:r>
            <a:r>
              <a:rPr sz="2400" b="1" spc="-5" dirty="0">
                <a:solidFill>
                  <a:srgbClr val="202020"/>
                </a:solidFill>
                <a:latin typeface="Calibri"/>
                <a:cs typeface="Calibri"/>
              </a:rPr>
              <a:t>tests:</a:t>
            </a:r>
            <a:endParaRPr sz="2400" dirty="0">
              <a:latin typeface="Calibri"/>
              <a:cs typeface="Calibri"/>
            </a:endParaRPr>
          </a:p>
          <a:p>
            <a:pPr marL="697865" indent="-229235">
              <a:lnSpc>
                <a:spcPct val="100000"/>
              </a:lnSpc>
              <a:spcBef>
                <a:spcPts val="1060"/>
              </a:spcBef>
              <a:buFont typeface="Symbol"/>
              <a:buChar char=""/>
              <a:tabLst>
                <a:tab pos="697865" algn="l"/>
                <a:tab pos="698500" algn="l"/>
              </a:tabLst>
            </a:pPr>
            <a:r>
              <a:rPr sz="2400" dirty="0">
                <a:solidFill>
                  <a:srgbClr val="202020"/>
                </a:solidFill>
                <a:latin typeface="Calibri"/>
                <a:cs typeface="Calibri"/>
              </a:rPr>
              <a:t>CBC.</a:t>
            </a:r>
            <a:endParaRPr sz="2400" dirty="0">
              <a:latin typeface="Calibri"/>
              <a:cs typeface="Calibri"/>
            </a:endParaRPr>
          </a:p>
          <a:p>
            <a:pPr marL="697865" indent="-229235">
              <a:lnSpc>
                <a:spcPct val="100000"/>
              </a:lnSpc>
              <a:spcBef>
                <a:spcPts val="250"/>
              </a:spcBef>
              <a:buFont typeface="Symbol"/>
              <a:buChar char=""/>
              <a:tabLst>
                <a:tab pos="697865" algn="l"/>
                <a:tab pos="698500" algn="l"/>
              </a:tabLst>
            </a:pPr>
            <a:r>
              <a:rPr sz="2400" dirty="0">
                <a:solidFill>
                  <a:srgbClr val="202020"/>
                </a:solidFill>
                <a:latin typeface="Calibri"/>
                <a:cs typeface="Calibri"/>
              </a:rPr>
              <a:t>Blood</a:t>
            </a:r>
            <a:r>
              <a:rPr sz="2400" spc="-15" dirty="0">
                <a:solidFill>
                  <a:srgbClr val="202020"/>
                </a:solidFill>
                <a:latin typeface="Calibri"/>
                <a:cs typeface="Calibri"/>
              </a:rPr>
              <a:t> </a:t>
            </a:r>
            <a:r>
              <a:rPr sz="2400" dirty="0">
                <a:solidFill>
                  <a:srgbClr val="202020"/>
                </a:solidFill>
                <a:latin typeface="Calibri"/>
                <a:cs typeface="Calibri"/>
              </a:rPr>
              <a:t>type</a:t>
            </a:r>
            <a:r>
              <a:rPr sz="2400" spc="-20" dirty="0">
                <a:solidFill>
                  <a:srgbClr val="202020"/>
                </a:solidFill>
                <a:latin typeface="Calibri"/>
                <a:cs typeface="Calibri"/>
              </a:rPr>
              <a:t> </a:t>
            </a:r>
            <a:r>
              <a:rPr sz="2400" spc="-5" dirty="0">
                <a:solidFill>
                  <a:srgbClr val="202020"/>
                </a:solidFill>
                <a:latin typeface="Calibri"/>
                <a:cs typeface="Calibri"/>
              </a:rPr>
              <a:t>and</a:t>
            </a:r>
            <a:r>
              <a:rPr sz="2400" spc="-15" dirty="0">
                <a:solidFill>
                  <a:srgbClr val="202020"/>
                </a:solidFill>
                <a:latin typeface="Calibri"/>
                <a:cs typeface="Calibri"/>
              </a:rPr>
              <a:t> </a:t>
            </a:r>
            <a:r>
              <a:rPr sz="2400" spc="-5" dirty="0">
                <a:solidFill>
                  <a:srgbClr val="202020"/>
                </a:solidFill>
                <a:latin typeface="Calibri"/>
                <a:cs typeface="Calibri"/>
              </a:rPr>
              <a:t>cross</a:t>
            </a:r>
            <a:r>
              <a:rPr sz="2400" spc="-15" dirty="0">
                <a:solidFill>
                  <a:srgbClr val="202020"/>
                </a:solidFill>
                <a:latin typeface="Calibri"/>
                <a:cs typeface="Calibri"/>
              </a:rPr>
              <a:t> </a:t>
            </a:r>
            <a:r>
              <a:rPr sz="2400" dirty="0">
                <a:solidFill>
                  <a:srgbClr val="202020"/>
                </a:solidFill>
                <a:latin typeface="Calibri"/>
                <a:cs typeface="Calibri"/>
              </a:rPr>
              <a:t>match.</a:t>
            </a:r>
            <a:endParaRPr sz="2400" dirty="0">
              <a:latin typeface="Calibri"/>
              <a:cs typeface="Calibri"/>
            </a:endParaRPr>
          </a:p>
          <a:p>
            <a:pPr marL="697865" indent="-229235">
              <a:lnSpc>
                <a:spcPct val="100000"/>
              </a:lnSpc>
              <a:spcBef>
                <a:spcPts val="240"/>
              </a:spcBef>
              <a:buFont typeface="Symbol"/>
              <a:buChar char=""/>
              <a:tabLst>
                <a:tab pos="697865" algn="l"/>
                <a:tab pos="698500" algn="l"/>
              </a:tabLst>
            </a:pPr>
            <a:r>
              <a:rPr sz="2400" spc="-5" dirty="0">
                <a:solidFill>
                  <a:srgbClr val="202020"/>
                </a:solidFill>
                <a:latin typeface="Calibri"/>
                <a:cs typeface="Calibri"/>
              </a:rPr>
              <a:t>Coagulation</a:t>
            </a:r>
            <a:r>
              <a:rPr sz="2400" spc="-20" dirty="0">
                <a:solidFill>
                  <a:srgbClr val="202020"/>
                </a:solidFill>
                <a:latin typeface="Calibri"/>
                <a:cs typeface="Calibri"/>
              </a:rPr>
              <a:t> </a:t>
            </a:r>
            <a:r>
              <a:rPr sz="2400" spc="-5" dirty="0">
                <a:solidFill>
                  <a:srgbClr val="202020"/>
                </a:solidFill>
                <a:latin typeface="Calibri"/>
                <a:cs typeface="Calibri"/>
              </a:rPr>
              <a:t>study.</a:t>
            </a:r>
            <a:endParaRPr sz="2400" dirty="0">
              <a:latin typeface="Calibri"/>
              <a:cs typeface="Calibri"/>
            </a:endParaRPr>
          </a:p>
          <a:p>
            <a:pPr marL="12700" marR="5080">
              <a:lnSpc>
                <a:spcPct val="110000"/>
              </a:lnSpc>
              <a:spcBef>
                <a:spcPts val="805"/>
              </a:spcBef>
            </a:pPr>
            <a:r>
              <a:rPr sz="2400" b="1" spc="-5" dirty="0">
                <a:solidFill>
                  <a:srgbClr val="202020"/>
                </a:solidFill>
                <a:latin typeface="Calibri"/>
                <a:cs typeface="Calibri"/>
              </a:rPr>
              <a:t>Ultrasound </a:t>
            </a:r>
            <a:r>
              <a:rPr sz="2400" spc="-5" dirty="0">
                <a:solidFill>
                  <a:srgbClr val="202020"/>
                </a:solidFill>
                <a:latin typeface="Calibri"/>
                <a:cs typeface="Calibri"/>
              </a:rPr>
              <a:t>(document</a:t>
            </a:r>
            <a:r>
              <a:rPr sz="2400" dirty="0">
                <a:solidFill>
                  <a:srgbClr val="202020"/>
                </a:solidFill>
                <a:latin typeface="Calibri"/>
                <a:cs typeface="Calibri"/>
              </a:rPr>
              <a:t> </a:t>
            </a:r>
            <a:r>
              <a:rPr sz="2400" spc="-5" dirty="0">
                <a:solidFill>
                  <a:srgbClr val="202020"/>
                </a:solidFill>
                <a:latin typeface="Calibri"/>
                <a:cs typeface="Calibri"/>
              </a:rPr>
              <a:t>fetal</a:t>
            </a:r>
            <a:r>
              <a:rPr sz="2400" dirty="0">
                <a:solidFill>
                  <a:srgbClr val="202020"/>
                </a:solidFill>
                <a:latin typeface="Calibri"/>
                <a:cs typeface="Calibri"/>
              </a:rPr>
              <a:t> </a:t>
            </a:r>
            <a:r>
              <a:rPr sz="2400" spc="-5" dirty="0">
                <a:solidFill>
                  <a:srgbClr val="202020"/>
                </a:solidFill>
                <a:latin typeface="Calibri"/>
                <a:cs typeface="Calibri"/>
              </a:rPr>
              <a:t>position</a:t>
            </a:r>
            <a:r>
              <a:rPr sz="2400" dirty="0">
                <a:solidFill>
                  <a:srgbClr val="202020"/>
                </a:solidFill>
                <a:latin typeface="Calibri"/>
                <a:cs typeface="Calibri"/>
              </a:rPr>
              <a:t> </a:t>
            </a:r>
            <a:r>
              <a:rPr sz="2400" spc="-5" dirty="0">
                <a:solidFill>
                  <a:srgbClr val="202020"/>
                </a:solidFill>
                <a:latin typeface="Calibri"/>
                <a:cs typeface="Calibri"/>
              </a:rPr>
              <a:t>and </a:t>
            </a:r>
            <a:r>
              <a:rPr sz="2400" dirty="0">
                <a:solidFill>
                  <a:srgbClr val="202020"/>
                </a:solidFill>
                <a:latin typeface="Calibri"/>
                <a:cs typeface="Calibri"/>
              </a:rPr>
              <a:t>estimated </a:t>
            </a:r>
            <a:r>
              <a:rPr sz="2400" spc="-5" dirty="0">
                <a:solidFill>
                  <a:srgbClr val="202020"/>
                </a:solidFill>
                <a:latin typeface="Calibri"/>
                <a:cs typeface="Calibri"/>
              </a:rPr>
              <a:t>fetal </a:t>
            </a:r>
            <a:r>
              <a:rPr sz="2400" dirty="0">
                <a:solidFill>
                  <a:srgbClr val="202020"/>
                </a:solidFill>
                <a:latin typeface="Calibri"/>
                <a:cs typeface="Calibri"/>
              </a:rPr>
              <a:t>weight and </a:t>
            </a:r>
            <a:r>
              <a:rPr sz="2400" spc="-5" dirty="0">
                <a:solidFill>
                  <a:srgbClr val="202020"/>
                </a:solidFill>
                <a:latin typeface="Calibri"/>
                <a:cs typeface="Calibri"/>
              </a:rPr>
              <a:t>site of </a:t>
            </a:r>
            <a:r>
              <a:rPr sz="2400" spc="-325" dirty="0">
                <a:solidFill>
                  <a:srgbClr val="202020"/>
                </a:solidFill>
                <a:latin typeface="Calibri"/>
                <a:cs typeface="Calibri"/>
              </a:rPr>
              <a:t> </a:t>
            </a:r>
            <a:r>
              <a:rPr sz="2400" dirty="0">
                <a:solidFill>
                  <a:srgbClr val="202020"/>
                </a:solidFill>
                <a:latin typeface="Calibri"/>
                <a:cs typeface="Calibri"/>
              </a:rPr>
              <a:t>placenta)</a:t>
            </a:r>
            <a:endParaRPr sz="2400" dirty="0">
              <a:latin typeface="Calibri"/>
              <a:cs typeface="Calibri"/>
            </a:endParaRPr>
          </a:p>
        </p:txBody>
      </p:sp>
    </p:spTree>
    <p:extLst>
      <p:ext uri="{BB962C8B-B14F-4D97-AF65-F5344CB8AC3E}">
        <p14:creationId xmlns:p14="http://schemas.microsoft.com/office/powerpoint/2010/main" val="3901564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89855656"/>
              </p:ext>
            </p:extLst>
          </p:nvPr>
        </p:nvGraphicFramePr>
        <p:xfrm>
          <a:off x="12526" y="-20986"/>
          <a:ext cx="10045874" cy="7782948"/>
        </p:xfrm>
        <a:graphic>
          <a:graphicData uri="http://schemas.openxmlformats.org/drawingml/2006/table">
            <a:tbl>
              <a:tblPr firstRow="1" bandRow="1">
                <a:tableStyleId>{5DA37D80-6434-44D0-A028-1B22A696006F}</a:tableStyleId>
              </a:tblPr>
              <a:tblGrid>
                <a:gridCol w="825674"/>
                <a:gridCol w="3429000"/>
                <a:gridCol w="3048000"/>
                <a:gridCol w="2743200"/>
              </a:tblGrid>
              <a:tr h="774894">
                <a:tc>
                  <a:txBody>
                    <a:bodyPr/>
                    <a:lstStyle/>
                    <a:p>
                      <a:endParaRPr lang="en-US" sz="1400"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spc="-5" dirty="0" smtClean="0"/>
                        <a:t>S</a:t>
                      </a:r>
                      <a:r>
                        <a:rPr lang="en-US" sz="2400" dirty="0" smtClean="0"/>
                        <a:t>p</a:t>
                      </a:r>
                      <a:r>
                        <a:rPr lang="en-US" sz="2400" spc="-10" dirty="0" smtClean="0"/>
                        <a:t>i</a:t>
                      </a:r>
                      <a:r>
                        <a:rPr lang="en-US" sz="2400" spc="-5" dirty="0" smtClean="0"/>
                        <a:t>n</a:t>
                      </a:r>
                      <a:r>
                        <a:rPr lang="en-US" sz="2400" dirty="0" smtClean="0"/>
                        <a:t>al</a:t>
                      </a:r>
                    </a:p>
                    <a:p>
                      <a:endParaRPr lang="en-US" sz="1400" dirty="0"/>
                    </a:p>
                  </a:txBody>
                  <a:tcPr/>
                </a:tc>
                <a:tc>
                  <a:txBody>
                    <a:bodyPr/>
                    <a:lstStyle/>
                    <a:p>
                      <a:r>
                        <a:rPr lang="en-US" sz="2800" dirty="0" smtClean="0"/>
                        <a:t>General</a:t>
                      </a:r>
                      <a:endParaRPr lang="en-US" sz="1400" dirty="0">
                        <a:solidFill>
                          <a:schemeClr val="tx1"/>
                        </a:solidFill>
                      </a:endParaRPr>
                    </a:p>
                  </a:txBody>
                  <a:tcPr/>
                </a:tc>
                <a:tc>
                  <a:txBody>
                    <a:bodyPr/>
                    <a:lstStyle/>
                    <a:p>
                      <a:r>
                        <a:rPr lang="en-US" sz="2400" dirty="0" smtClean="0"/>
                        <a:t>Epidural</a:t>
                      </a:r>
                      <a:endParaRPr lang="en-US" sz="1400" dirty="0">
                        <a:solidFill>
                          <a:schemeClr val="tx1"/>
                        </a:solidFill>
                      </a:endParaRPr>
                    </a:p>
                  </a:txBody>
                  <a:tcPr/>
                </a:tc>
              </a:tr>
              <a:tr h="1273529">
                <a:tc>
                  <a:txBody>
                    <a:bodyPr/>
                    <a:lstStyle/>
                    <a:p>
                      <a:r>
                        <a:rPr lang="en-US" b="1" dirty="0" smtClean="0"/>
                        <a:t>How?</a:t>
                      </a:r>
                      <a:endParaRPr lang="en-US" b="1" dirty="0"/>
                    </a:p>
                  </a:txBody>
                  <a:tcPr/>
                </a:tc>
                <a:tc>
                  <a:txBody>
                    <a:bodyPr/>
                    <a:lstStyle/>
                    <a:p>
                      <a:r>
                        <a:rPr lang="en-US" b="1" dirty="0" smtClean="0"/>
                        <a:t>injection of a local sedation into the subarachnoid space, through a fine needle, 9 cm long</a:t>
                      </a:r>
                      <a:endParaRPr lang="en-US" b="1" dirty="0"/>
                    </a:p>
                  </a:txBody>
                  <a:tcPr/>
                </a:tc>
                <a:tc>
                  <a:txBody>
                    <a:bodyPr/>
                    <a:lstStyle/>
                    <a:p>
                      <a:r>
                        <a:rPr lang="en-US" b="1" dirty="0" smtClean="0"/>
                        <a:t>Through systemic sedation and NO inhalation</a:t>
                      </a:r>
                      <a:endParaRPr lang="en-US" b="1" dirty="0"/>
                    </a:p>
                  </a:txBody>
                  <a:tcPr/>
                </a:tc>
                <a:tc>
                  <a:txBody>
                    <a:bodyPr/>
                    <a:lstStyle/>
                    <a:p>
                      <a:r>
                        <a:rPr lang="en-US" b="1" dirty="0" smtClean="0"/>
                        <a:t>injection of a local sedation into the epidural space</a:t>
                      </a:r>
                      <a:endParaRPr lang="en-US" b="1" dirty="0"/>
                    </a:p>
                  </a:txBody>
                  <a:tcPr/>
                </a:tc>
              </a:tr>
              <a:tr h="3174205">
                <a:tc>
                  <a:txBody>
                    <a:bodyPr/>
                    <a:lstStyle/>
                    <a:p>
                      <a:r>
                        <a:rPr lang="en-US" b="1" dirty="0" smtClean="0"/>
                        <a:t>+</a:t>
                      </a:r>
                      <a:r>
                        <a:rPr lang="en-US" b="1" dirty="0" err="1" smtClean="0"/>
                        <a:t>ves</a:t>
                      </a:r>
                      <a:endParaRPr lang="en-US" b="1" dirty="0"/>
                    </a:p>
                  </a:txBody>
                  <a:tcPr/>
                </a:tc>
                <a:tc>
                  <a:txBody>
                    <a:bodyPr/>
                    <a:lstStyle/>
                    <a:p>
                      <a:r>
                        <a:rPr lang="en-US" b="1" dirty="0" smtClean="0"/>
                        <a:t>Simple and rapid onset Minimal fetal exposure to drug Allow time for careful abdominal wall incision and good hemostasis Avoidance of complication of general anesthesia (uterine </a:t>
                      </a:r>
                      <a:r>
                        <a:rPr lang="en-US" b="1" dirty="0" err="1" smtClean="0"/>
                        <a:t>atony</a:t>
                      </a:r>
                      <a:r>
                        <a:rPr lang="en-US" b="1" dirty="0" smtClean="0"/>
                        <a:t> and pulmonary aspiration)</a:t>
                      </a:r>
                      <a:endParaRPr lang="en-US" b="1" dirty="0"/>
                    </a:p>
                  </a:txBody>
                  <a:tcPr/>
                </a:tc>
                <a:tc>
                  <a:txBody>
                    <a:bodyPr/>
                    <a:lstStyle/>
                    <a:p>
                      <a:r>
                        <a:rPr lang="en-US" b="1" dirty="0" smtClean="0"/>
                        <a:t>Can be given quickly (suitable for emergency CS) Blood pressure and breathing are easily controlled Better in patient with psychological problems </a:t>
                      </a:r>
                      <a:endParaRPr lang="en-US" b="1" dirty="0"/>
                    </a:p>
                  </a:txBody>
                  <a:tcPr/>
                </a:tc>
                <a:tc>
                  <a:txBody>
                    <a:bodyPr/>
                    <a:lstStyle/>
                    <a:p>
                      <a:r>
                        <a:rPr lang="en-US" b="1" dirty="0" smtClean="0"/>
                        <a:t>Less incidence of hypotension because of slow onset of sympathetic block Less incidence of spinal headache Allow repeated administration through epidural catheter if the surgery is prolonged Epidural catheter allow administration of post-operative analgesia</a:t>
                      </a:r>
                      <a:endParaRPr lang="en-US" b="1" dirty="0"/>
                    </a:p>
                  </a:txBody>
                  <a:tcPr/>
                </a:tc>
              </a:tr>
              <a:tr h="2331720">
                <a:tc>
                  <a:txBody>
                    <a:bodyPr/>
                    <a:lstStyle/>
                    <a:p>
                      <a:r>
                        <a:rPr lang="en-US" b="1" dirty="0" smtClean="0"/>
                        <a:t>-</a:t>
                      </a:r>
                      <a:r>
                        <a:rPr lang="en-US" b="1" dirty="0" err="1" smtClean="0"/>
                        <a:t>ves</a:t>
                      </a:r>
                      <a:endParaRPr lang="en-US" b="1" dirty="0"/>
                    </a:p>
                  </a:txBody>
                  <a:tcPr/>
                </a:tc>
                <a:tc>
                  <a:txBody>
                    <a:bodyPr/>
                    <a:lstStyle/>
                    <a:p>
                      <a:r>
                        <a:rPr lang="en-US" b="1" dirty="0" smtClean="0"/>
                        <a:t>Hypotension </a:t>
                      </a:r>
                      <a:r>
                        <a:rPr lang="en-US" b="1" dirty="0" err="1" smtClean="0"/>
                        <a:t>intrapartum</a:t>
                      </a:r>
                      <a:r>
                        <a:rPr lang="en-US" b="1" dirty="0" smtClean="0"/>
                        <a:t> nausea and vomiting spinal headache Post-operative shivering</a:t>
                      </a:r>
                      <a:endParaRPr lang="en-US" b="1" dirty="0"/>
                    </a:p>
                  </a:txBody>
                  <a:tcPr/>
                </a:tc>
                <a:tc>
                  <a:txBody>
                    <a:bodyPr/>
                    <a:lstStyle/>
                    <a:p>
                      <a:r>
                        <a:rPr lang="en-US" b="1" dirty="0" smtClean="0"/>
                        <a:t>Extraction of the fetus should be within 15 min. Nitrous oxide can cross placental blood barrier </a:t>
                      </a:r>
                      <a:r>
                        <a:rPr lang="en-US" b="1" dirty="0" err="1" smtClean="0"/>
                        <a:t>cardiacrespiratory</a:t>
                      </a:r>
                      <a:r>
                        <a:rPr lang="en-US" b="1" dirty="0" smtClean="0"/>
                        <a:t> depressant effect on the fetus Acid aspiration syndrome High incidence of uterine </a:t>
                      </a:r>
                      <a:r>
                        <a:rPr lang="en-US" b="1" dirty="0" err="1" smtClean="0"/>
                        <a:t>atony</a:t>
                      </a:r>
                      <a:r>
                        <a:rPr lang="en-US" b="1" dirty="0" smtClean="0"/>
                        <a:t> (Effect of halothane)</a:t>
                      </a:r>
                      <a:endParaRPr lang="en-US" b="1" dirty="0"/>
                    </a:p>
                  </a:txBody>
                  <a:tcPr/>
                </a:tc>
                <a:tc>
                  <a:txBody>
                    <a:bodyPr/>
                    <a:lstStyle/>
                    <a:p>
                      <a:endParaRPr lang="en-US" b="1" dirty="0"/>
                    </a:p>
                  </a:txBody>
                  <a:tcPr/>
                </a:tc>
              </a:tr>
            </a:tbl>
          </a:graphicData>
        </a:graphic>
      </p:graphicFrame>
    </p:spTree>
    <p:extLst>
      <p:ext uri="{BB962C8B-B14F-4D97-AF65-F5344CB8AC3E}">
        <p14:creationId xmlns:p14="http://schemas.microsoft.com/office/powerpoint/2010/main" val="3080271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40919" y="1352811"/>
            <a:ext cx="4920640" cy="4990597"/>
          </a:xfrm>
          <a:prstGeom prst="rect">
            <a:avLst/>
          </a:prstGeom>
        </p:spPr>
        <p:txBody>
          <a:bodyPr vert="horz" wrap="square" lIns="0" tIns="12700" rIns="0" bIns="0" rtlCol="0">
            <a:spAutoFit/>
          </a:bodyPr>
          <a:lstStyle/>
          <a:p>
            <a:pPr marL="12700" marR="5080">
              <a:lnSpc>
                <a:spcPct val="109700"/>
              </a:lnSpc>
              <a:spcBef>
                <a:spcPts val="810"/>
              </a:spcBef>
            </a:pPr>
            <a:r>
              <a:rPr sz="2400" b="1" spc="-5" dirty="0" smtClean="0">
                <a:solidFill>
                  <a:srgbClr val="AF0046"/>
                </a:solidFill>
                <a:latin typeface="Calibri"/>
                <a:cs typeface="Calibri"/>
              </a:rPr>
              <a:t>Vertical</a:t>
            </a:r>
            <a:r>
              <a:rPr sz="2400" b="1" spc="5" dirty="0" smtClean="0">
                <a:solidFill>
                  <a:srgbClr val="AF0046"/>
                </a:solidFill>
                <a:latin typeface="Calibri"/>
                <a:cs typeface="Calibri"/>
              </a:rPr>
              <a:t> </a:t>
            </a:r>
            <a:r>
              <a:rPr sz="2400" spc="-5" dirty="0" smtClean="0">
                <a:solidFill>
                  <a:srgbClr val="202020"/>
                </a:solidFill>
                <a:latin typeface="Calibri"/>
                <a:cs typeface="Calibri"/>
              </a:rPr>
              <a:t>–in</a:t>
            </a:r>
            <a:r>
              <a:rPr sz="2400" spc="10" dirty="0" smtClean="0">
                <a:solidFill>
                  <a:srgbClr val="202020"/>
                </a:solidFill>
                <a:latin typeface="Calibri"/>
                <a:cs typeface="Calibri"/>
              </a:rPr>
              <a:t> </a:t>
            </a:r>
            <a:r>
              <a:rPr sz="2400" dirty="0" smtClean="0">
                <a:solidFill>
                  <a:srgbClr val="202020"/>
                </a:solidFill>
                <a:latin typeface="Calibri"/>
                <a:cs typeface="Calibri"/>
              </a:rPr>
              <a:t>the</a:t>
            </a:r>
            <a:r>
              <a:rPr sz="2400" spc="5" dirty="0" smtClean="0">
                <a:solidFill>
                  <a:srgbClr val="202020"/>
                </a:solidFill>
                <a:latin typeface="Calibri"/>
                <a:cs typeface="Calibri"/>
              </a:rPr>
              <a:t> </a:t>
            </a:r>
            <a:r>
              <a:rPr sz="2400" spc="-5" dirty="0" smtClean="0">
                <a:solidFill>
                  <a:srgbClr val="202020"/>
                </a:solidFill>
                <a:latin typeface="Calibri"/>
                <a:cs typeface="Calibri"/>
              </a:rPr>
              <a:t>midline</a:t>
            </a:r>
            <a:r>
              <a:rPr sz="2400" dirty="0" smtClean="0">
                <a:solidFill>
                  <a:srgbClr val="202020"/>
                </a:solidFill>
                <a:latin typeface="Calibri"/>
                <a:cs typeface="Calibri"/>
              </a:rPr>
              <a:t> </a:t>
            </a:r>
            <a:r>
              <a:rPr sz="2400" spc="-5" dirty="0" smtClean="0">
                <a:solidFill>
                  <a:srgbClr val="202020"/>
                </a:solidFill>
                <a:latin typeface="Calibri"/>
                <a:cs typeface="Calibri"/>
              </a:rPr>
              <a:t>extends</a:t>
            </a:r>
            <a:r>
              <a:rPr sz="2400" dirty="0" smtClean="0">
                <a:solidFill>
                  <a:srgbClr val="202020"/>
                </a:solidFill>
                <a:latin typeface="Calibri"/>
                <a:cs typeface="Calibri"/>
              </a:rPr>
              <a:t> </a:t>
            </a:r>
            <a:r>
              <a:rPr sz="2400" spc="-5" dirty="0" smtClean="0">
                <a:solidFill>
                  <a:srgbClr val="202020"/>
                </a:solidFill>
                <a:latin typeface="Calibri"/>
                <a:cs typeface="Calibri"/>
              </a:rPr>
              <a:t>from</a:t>
            </a:r>
            <a:r>
              <a:rPr sz="2400" dirty="0" smtClean="0">
                <a:solidFill>
                  <a:srgbClr val="202020"/>
                </a:solidFill>
                <a:latin typeface="Calibri"/>
                <a:cs typeface="Calibri"/>
              </a:rPr>
              <a:t> </a:t>
            </a:r>
            <a:r>
              <a:rPr sz="2400" spc="-5" dirty="0" smtClean="0">
                <a:solidFill>
                  <a:srgbClr val="202020"/>
                </a:solidFill>
                <a:latin typeface="Calibri"/>
                <a:cs typeface="Calibri"/>
              </a:rPr>
              <a:t>below</a:t>
            </a:r>
            <a:r>
              <a:rPr sz="2400" dirty="0" smtClean="0">
                <a:solidFill>
                  <a:srgbClr val="202020"/>
                </a:solidFill>
                <a:latin typeface="Calibri"/>
                <a:cs typeface="Calibri"/>
              </a:rPr>
              <a:t> the </a:t>
            </a:r>
            <a:r>
              <a:rPr sz="2400" spc="-5" dirty="0" smtClean="0">
                <a:solidFill>
                  <a:srgbClr val="202020"/>
                </a:solidFill>
                <a:latin typeface="Calibri"/>
                <a:cs typeface="Calibri"/>
              </a:rPr>
              <a:t>umbilicus</a:t>
            </a:r>
            <a:r>
              <a:rPr sz="2400" spc="-10" dirty="0" smtClean="0">
                <a:solidFill>
                  <a:srgbClr val="202020"/>
                </a:solidFill>
                <a:latin typeface="Calibri"/>
                <a:cs typeface="Calibri"/>
              </a:rPr>
              <a:t> </a:t>
            </a:r>
            <a:r>
              <a:rPr sz="2400" dirty="0" smtClean="0">
                <a:solidFill>
                  <a:srgbClr val="202020"/>
                </a:solidFill>
                <a:latin typeface="Calibri"/>
                <a:cs typeface="Calibri"/>
              </a:rPr>
              <a:t>to</a:t>
            </a:r>
            <a:r>
              <a:rPr sz="2400" spc="5" dirty="0" smtClean="0">
                <a:solidFill>
                  <a:srgbClr val="202020"/>
                </a:solidFill>
                <a:latin typeface="Calibri"/>
                <a:cs typeface="Calibri"/>
              </a:rPr>
              <a:t> </a:t>
            </a:r>
            <a:r>
              <a:rPr sz="2400" spc="-5" dirty="0" smtClean="0">
                <a:solidFill>
                  <a:srgbClr val="202020"/>
                </a:solidFill>
                <a:latin typeface="Calibri"/>
                <a:cs typeface="Calibri"/>
              </a:rPr>
              <a:t>2cm</a:t>
            </a:r>
            <a:r>
              <a:rPr sz="2400" spc="5" dirty="0" smtClean="0">
                <a:solidFill>
                  <a:srgbClr val="202020"/>
                </a:solidFill>
                <a:latin typeface="Calibri"/>
                <a:cs typeface="Calibri"/>
              </a:rPr>
              <a:t> </a:t>
            </a:r>
            <a:r>
              <a:rPr sz="2400" spc="-5" dirty="0" smtClean="0">
                <a:solidFill>
                  <a:srgbClr val="202020"/>
                </a:solidFill>
                <a:latin typeface="Calibri"/>
                <a:cs typeface="Calibri"/>
              </a:rPr>
              <a:t>above </a:t>
            </a:r>
            <a:r>
              <a:rPr sz="2400" dirty="0" smtClean="0">
                <a:solidFill>
                  <a:srgbClr val="202020"/>
                </a:solidFill>
                <a:latin typeface="Calibri"/>
                <a:cs typeface="Calibri"/>
              </a:rPr>
              <a:t>the </a:t>
            </a:r>
            <a:r>
              <a:rPr sz="2400" spc="-325" dirty="0" smtClean="0">
                <a:solidFill>
                  <a:srgbClr val="202020"/>
                </a:solidFill>
                <a:latin typeface="Calibri"/>
                <a:cs typeface="Calibri"/>
              </a:rPr>
              <a:t> </a:t>
            </a:r>
            <a:r>
              <a:rPr sz="2400" spc="-5" dirty="0" err="1" smtClean="0">
                <a:solidFill>
                  <a:srgbClr val="202020"/>
                </a:solidFill>
                <a:latin typeface="Calibri"/>
                <a:cs typeface="Calibri"/>
              </a:rPr>
              <a:t>symphysis</a:t>
            </a:r>
            <a:r>
              <a:rPr sz="2400" spc="-5" dirty="0" smtClean="0">
                <a:solidFill>
                  <a:srgbClr val="202020"/>
                </a:solidFill>
                <a:latin typeface="Calibri"/>
                <a:cs typeface="Calibri"/>
              </a:rPr>
              <a:t> pubis</a:t>
            </a:r>
            <a:r>
              <a:rPr sz="2400" spc="5" dirty="0" smtClean="0">
                <a:solidFill>
                  <a:srgbClr val="202020"/>
                </a:solidFill>
                <a:latin typeface="Calibri"/>
                <a:cs typeface="Calibri"/>
              </a:rPr>
              <a:t> </a:t>
            </a:r>
            <a:r>
              <a:rPr sz="2400" spc="-5" dirty="0" smtClean="0">
                <a:solidFill>
                  <a:srgbClr val="202020"/>
                </a:solidFill>
                <a:latin typeface="Calibri"/>
                <a:cs typeface="Calibri"/>
              </a:rPr>
              <a:t>indicated</a:t>
            </a:r>
            <a:r>
              <a:rPr sz="2400" dirty="0" smtClean="0">
                <a:solidFill>
                  <a:srgbClr val="202020"/>
                </a:solidFill>
                <a:latin typeface="Calibri"/>
                <a:cs typeface="Calibri"/>
              </a:rPr>
              <a:t> in</a:t>
            </a:r>
            <a:r>
              <a:rPr sz="2400" spc="5" dirty="0" smtClean="0">
                <a:solidFill>
                  <a:srgbClr val="202020"/>
                </a:solidFill>
                <a:latin typeface="Calibri"/>
                <a:cs typeface="Calibri"/>
              </a:rPr>
              <a:t> </a:t>
            </a:r>
            <a:r>
              <a:rPr sz="2400" dirty="0" smtClean="0">
                <a:solidFill>
                  <a:srgbClr val="202020"/>
                </a:solidFill>
                <a:latin typeface="Calibri"/>
                <a:cs typeface="Calibri"/>
              </a:rPr>
              <a:t>cases </a:t>
            </a:r>
            <a:r>
              <a:rPr sz="2400" spc="-5" dirty="0" smtClean="0">
                <a:solidFill>
                  <a:srgbClr val="202020"/>
                </a:solidFill>
                <a:latin typeface="Calibri"/>
                <a:cs typeface="Calibri"/>
              </a:rPr>
              <a:t>of</a:t>
            </a:r>
            <a:r>
              <a:rPr sz="2400" spc="-15" dirty="0" smtClean="0">
                <a:solidFill>
                  <a:srgbClr val="202020"/>
                </a:solidFill>
                <a:latin typeface="Calibri"/>
                <a:cs typeface="Calibri"/>
              </a:rPr>
              <a:t> </a:t>
            </a:r>
            <a:r>
              <a:rPr sz="2400" dirty="0" smtClean="0">
                <a:solidFill>
                  <a:srgbClr val="202020"/>
                </a:solidFill>
                <a:latin typeface="Calibri"/>
                <a:cs typeface="Calibri"/>
              </a:rPr>
              <a:t>extreme</a:t>
            </a:r>
            <a:r>
              <a:rPr sz="2400" spc="-5" dirty="0" smtClean="0">
                <a:solidFill>
                  <a:srgbClr val="202020"/>
                </a:solidFill>
                <a:latin typeface="Calibri"/>
                <a:cs typeface="Calibri"/>
              </a:rPr>
              <a:t> </a:t>
            </a:r>
            <a:r>
              <a:rPr sz="2400" dirty="0" smtClean="0">
                <a:solidFill>
                  <a:srgbClr val="202020"/>
                </a:solidFill>
                <a:latin typeface="Calibri"/>
                <a:cs typeface="Calibri"/>
              </a:rPr>
              <a:t>maternal</a:t>
            </a:r>
            <a:r>
              <a:rPr sz="2400" spc="5" dirty="0" smtClean="0">
                <a:solidFill>
                  <a:srgbClr val="202020"/>
                </a:solidFill>
                <a:latin typeface="Calibri"/>
                <a:cs typeface="Calibri"/>
              </a:rPr>
              <a:t> </a:t>
            </a:r>
            <a:r>
              <a:rPr sz="2400" b="1" spc="-5" dirty="0" smtClean="0">
                <a:solidFill>
                  <a:srgbClr val="202020"/>
                </a:solidFill>
                <a:latin typeface="Calibri"/>
                <a:cs typeface="Calibri"/>
              </a:rPr>
              <a:t>obesity</a:t>
            </a:r>
            <a:r>
              <a:rPr sz="2400" b="1" dirty="0" smtClean="0">
                <a:solidFill>
                  <a:srgbClr val="202020"/>
                </a:solidFill>
                <a:latin typeface="Calibri"/>
                <a:cs typeface="Calibri"/>
              </a:rPr>
              <a:t> and in </a:t>
            </a:r>
            <a:r>
              <a:rPr sz="2400" b="1" spc="5" dirty="0" smtClean="0">
                <a:solidFill>
                  <a:srgbClr val="202020"/>
                </a:solidFill>
                <a:latin typeface="Calibri"/>
                <a:cs typeface="Calibri"/>
              </a:rPr>
              <a:t> </a:t>
            </a:r>
            <a:r>
              <a:rPr sz="2400" b="1" spc="-5" dirty="0" smtClean="0">
                <a:solidFill>
                  <a:srgbClr val="202020"/>
                </a:solidFill>
                <a:latin typeface="Calibri"/>
                <a:cs typeface="Calibri"/>
              </a:rPr>
              <a:t>significant intra-abdominal</a:t>
            </a:r>
            <a:r>
              <a:rPr sz="2400" b="1" dirty="0" smtClean="0">
                <a:solidFill>
                  <a:srgbClr val="202020"/>
                </a:solidFill>
                <a:latin typeface="Calibri"/>
                <a:cs typeface="Calibri"/>
              </a:rPr>
              <a:t> adhesion</a:t>
            </a:r>
            <a:r>
              <a:rPr sz="2400" b="1" spc="-5" dirty="0" smtClean="0">
                <a:solidFill>
                  <a:srgbClr val="202020"/>
                </a:solidFill>
                <a:latin typeface="Calibri"/>
                <a:cs typeface="Calibri"/>
              </a:rPr>
              <a:t> </a:t>
            </a:r>
            <a:r>
              <a:rPr sz="2400" b="1" spc="-10" dirty="0" smtClean="0">
                <a:solidFill>
                  <a:srgbClr val="202020"/>
                </a:solidFill>
                <a:latin typeface="Calibri"/>
                <a:cs typeface="Calibri"/>
              </a:rPr>
              <a:t>(emergent</a:t>
            </a:r>
            <a:r>
              <a:rPr sz="2400" b="1" spc="-5" dirty="0" smtClean="0">
                <a:solidFill>
                  <a:srgbClr val="202020"/>
                </a:solidFill>
                <a:latin typeface="Calibri"/>
                <a:cs typeface="Calibri"/>
              </a:rPr>
              <a:t> </a:t>
            </a:r>
            <a:r>
              <a:rPr sz="2400" b="1" dirty="0" smtClean="0">
                <a:solidFill>
                  <a:srgbClr val="202020"/>
                </a:solidFill>
                <a:latin typeface="Calibri"/>
                <a:cs typeface="Calibri"/>
              </a:rPr>
              <a:t>incision).</a:t>
            </a:r>
            <a:endParaRPr sz="2400" dirty="0" smtClean="0">
              <a:latin typeface="Calibri"/>
              <a:cs typeface="Calibri"/>
            </a:endParaRPr>
          </a:p>
          <a:p>
            <a:pPr marL="12700" marR="5080">
              <a:lnSpc>
                <a:spcPct val="109700"/>
              </a:lnSpc>
              <a:spcBef>
                <a:spcPts val="795"/>
              </a:spcBef>
            </a:pPr>
            <a:r>
              <a:rPr sz="2400" b="1" spc="-5" dirty="0" smtClean="0">
                <a:solidFill>
                  <a:srgbClr val="AF0046"/>
                </a:solidFill>
                <a:latin typeface="Calibri"/>
                <a:cs typeface="Calibri"/>
              </a:rPr>
              <a:t>Transverse(</a:t>
            </a:r>
            <a:r>
              <a:rPr sz="2400" b="1" spc="-5" dirty="0" err="1" smtClean="0">
                <a:solidFill>
                  <a:srgbClr val="AF0046"/>
                </a:solidFill>
                <a:latin typeface="Calibri"/>
                <a:cs typeface="Calibri"/>
              </a:rPr>
              <a:t>pfannenstiel</a:t>
            </a:r>
            <a:r>
              <a:rPr sz="2400" b="1" spc="-5" dirty="0">
                <a:solidFill>
                  <a:srgbClr val="AF0046"/>
                </a:solidFill>
                <a:latin typeface="Calibri"/>
                <a:cs typeface="Calibri"/>
              </a:rPr>
              <a:t>)</a:t>
            </a:r>
            <a:r>
              <a:rPr sz="2400" spc="-5" dirty="0">
                <a:solidFill>
                  <a:srgbClr val="202020"/>
                </a:solidFill>
                <a:latin typeface="Calibri"/>
                <a:cs typeface="Calibri"/>
              </a:rPr>
              <a:t>-extends</a:t>
            </a:r>
            <a:r>
              <a:rPr sz="2400" dirty="0">
                <a:solidFill>
                  <a:srgbClr val="202020"/>
                </a:solidFill>
                <a:latin typeface="Calibri"/>
                <a:cs typeface="Calibri"/>
              </a:rPr>
              <a:t> </a:t>
            </a:r>
            <a:r>
              <a:rPr sz="2400" spc="-5" dirty="0">
                <a:solidFill>
                  <a:srgbClr val="202020"/>
                </a:solidFill>
                <a:latin typeface="Calibri"/>
                <a:cs typeface="Calibri"/>
              </a:rPr>
              <a:t>transversely</a:t>
            </a:r>
            <a:r>
              <a:rPr sz="2400" spc="15" dirty="0">
                <a:solidFill>
                  <a:srgbClr val="202020"/>
                </a:solidFill>
                <a:latin typeface="Calibri"/>
                <a:cs typeface="Calibri"/>
              </a:rPr>
              <a:t> </a:t>
            </a:r>
            <a:r>
              <a:rPr sz="2400" spc="-5" dirty="0">
                <a:solidFill>
                  <a:srgbClr val="202020"/>
                </a:solidFill>
                <a:latin typeface="Calibri"/>
                <a:cs typeface="Calibri"/>
              </a:rPr>
              <a:t>for</a:t>
            </a:r>
            <a:r>
              <a:rPr sz="2400" spc="10" dirty="0">
                <a:solidFill>
                  <a:srgbClr val="202020"/>
                </a:solidFill>
                <a:latin typeface="Calibri"/>
                <a:cs typeface="Calibri"/>
              </a:rPr>
              <a:t> </a:t>
            </a:r>
            <a:r>
              <a:rPr sz="2400" spc="-5" dirty="0">
                <a:solidFill>
                  <a:srgbClr val="202020"/>
                </a:solidFill>
                <a:latin typeface="Calibri"/>
                <a:cs typeface="Calibri"/>
              </a:rPr>
              <a:t>15cm</a:t>
            </a:r>
            <a:r>
              <a:rPr sz="2400" spc="10" dirty="0">
                <a:solidFill>
                  <a:srgbClr val="202020"/>
                </a:solidFill>
                <a:latin typeface="Calibri"/>
                <a:cs typeface="Calibri"/>
              </a:rPr>
              <a:t> </a:t>
            </a:r>
            <a:r>
              <a:rPr sz="2400" spc="-5" dirty="0">
                <a:solidFill>
                  <a:srgbClr val="202020"/>
                </a:solidFill>
                <a:latin typeface="Calibri"/>
                <a:cs typeface="Calibri"/>
              </a:rPr>
              <a:t>above symphysis </a:t>
            </a:r>
            <a:r>
              <a:rPr sz="2400" dirty="0">
                <a:solidFill>
                  <a:srgbClr val="202020"/>
                </a:solidFill>
                <a:latin typeface="Calibri"/>
                <a:cs typeface="Calibri"/>
              </a:rPr>
              <a:t> pubis </a:t>
            </a:r>
            <a:r>
              <a:rPr sz="2400" spc="-5" dirty="0">
                <a:solidFill>
                  <a:srgbClr val="202020"/>
                </a:solidFill>
                <a:latin typeface="Calibri"/>
                <a:cs typeface="Calibri"/>
              </a:rPr>
              <a:t>nearly</a:t>
            </a:r>
            <a:r>
              <a:rPr sz="2400" dirty="0">
                <a:solidFill>
                  <a:srgbClr val="202020"/>
                </a:solidFill>
                <a:latin typeface="Calibri"/>
                <a:cs typeface="Calibri"/>
              </a:rPr>
              <a:t> </a:t>
            </a:r>
            <a:r>
              <a:rPr sz="2400" spc="-5" dirty="0">
                <a:solidFill>
                  <a:srgbClr val="202020"/>
                </a:solidFill>
                <a:latin typeface="Calibri"/>
                <a:cs typeface="Calibri"/>
              </a:rPr>
              <a:t>2cm..the incision</a:t>
            </a:r>
            <a:r>
              <a:rPr sz="2400" dirty="0">
                <a:solidFill>
                  <a:srgbClr val="202020"/>
                </a:solidFill>
                <a:latin typeface="Calibri"/>
                <a:cs typeface="Calibri"/>
              </a:rPr>
              <a:t> is </a:t>
            </a:r>
            <a:r>
              <a:rPr sz="2400" spc="-5" dirty="0">
                <a:solidFill>
                  <a:srgbClr val="202020"/>
                </a:solidFill>
                <a:latin typeface="Calibri"/>
                <a:cs typeface="Calibri"/>
              </a:rPr>
              <a:t>cephalad</a:t>
            </a:r>
            <a:r>
              <a:rPr sz="2400" dirty="0">
                <a:solidFill>
                  <a:srgbClr val="202020"/>
                </a:solidFill>
                <a:latin typeface="Calibri"/>
                <a:cs typeface="Calibri"/>
              </a:rPr>
              <a:t> at</a:t>
            </a:r>
            <a:r>
              <a:rPr sz="2400" spc="-5" dirty="0">
                <a:solidFill>
                  <a:srgbClr val="202020"/>
                </a:solidFill>
                <a:latin typeface="Calibri"/>
                <a:cs typeface="Calibri"/>
              </a:rPr>
              <a:t> </a:t>
            </a:r>
            <a:r>
              <a:rPr sz="2400" dirty="0">
                <a:solidFill>
                  <a:srgbClr val="202020"/>
                </a:solidFill>
                <a:latin typeface="Calibri"/>
                <a:cs typeface="Calibri"/>
              </a:rPr>
              <a:t>the </a:t>
            </a:r>
            <a:r>
              <a:rPr sz="2400" spc="-5" dirty="0">
                <a:solidFill>
                  <a:srgbClr val="202020"/>
                </a:solidFill>
                <a:latin typeface="Calibri"/>
                <a:cs typeface="Calibri"/>
              </a:rPr>
              <a:t>level</a:t>
            </a:r>
            <a:r>
              <a:rPr sz="2400" dirty="0">
                <a:solidFill>
                  <a:srgbClr val="202020"/>
                </a:solidFill>
                <a:latin typeface="Calibri"/>
                <a:cs typeface="Calibri"/>
              </a:rPr>
              <a:t> </a:t>
            </a:r>
            <a:r>
              <a:rPr sz="2400" spc="-5" dirty="0">
                <a:solidFill>
                  <a:srgbClr val="202020"/>
                </a:solidFill>
                <a:latin typeface="Calibri"/>
                <a:cs typeface="Calibri"/>
              </a:rPr>
              <a:t>of</a:t>
            </a:r>
            <a:r>
              <a:rPr sz="2400" spc="-10" dirty="0">
                <a:solidFill>
                  <a:srgbClr val="202020"/>
                </a:solidFill>
                <a:latin typeface="Calibri"/>
                <a:cs typeface="Calibri"/>
              </a:rPr>
              <a:t> </a:t>
            </a:r>
            <a:r>
              <a:rPr sz="2400" dirty="0">
                <a:solidFill>
                  <a:srgbClr val="202020"/>
                </a:solidFill>
                <a:latin typeface="Calibri"/>
                <a:cs typeface="Calibri"/>
              </a:rPr>
              <a:t>the</a:t>
            </a:r>
            <a:r>
              <a:rPr sz="2400" spc="-5" dirty="0">
                <a:solidFill>
                  <a:srgbClr val="202020"/>
                </a:solidFill>
                <a:latin typeface="Calibri"/>
                <a:cs typeface="Calibri"/>
              </a:rPr>
              <a:t> </a:t>
            </a:r>
            <a:r>
              <a:rPr sz="2400" dirty="0">
                <a:solidFill>
                  <a:srgbClr val="202020"/>
                </a:solidFill>
                <a:latin typeface="Calibri"/>
                <a:cs typeface="Calibri"/>
              </a:rPr>
              <a:t>pubic</a:t>
            </a:r>
            <a:r>
              <a:rPr sz="2400" spc="5" dirty="0">
                <a:solidFill>
                  <a:srgbClr val="202020"/>
                </a:solidFill>
                <a:latin typeface="Calibri"/>
                <a:cs typeface="Calibri"/>
              </a:rPr>
              <a:t> </a:t>
            </a:r>
            <a:r>
              <a:rPr sz="2400" spc="-5" dirty="0">
                <a:solidFill>
                  <a:srgbClr val="202020"/>
                </a:solidFill>
                <a:latin typeface="Calibri"/>
                <a:cs typeface="Calibri"/>
              </a:rPr>
              <a:t>hair </a:t>
            </a:r>
            <a:r>
              <a:rPr sz="2400" dirty="0">
                <a:solidFill>
                  <a:srgbClr val="202020"/>
                </a:solidFill>
                <a:latin typeface="Calibri"/>
                <a:cs typeface="Calibri"/>
              </a:rPr>
              <a:t> </a:t>
            </a:r>
            <a:r>
              <a:rPr sz="2400" spc="-5" dirty="0">
                <a:solidFill>
                  <a:srgbClr val="202020"/>
                </a:solidFill>
                <a:latin typeface="Cambria"/>
                <a:cs typeface="Cambria"/>
              </a:rPr>
              <a:t>decreased</a:t>
            </a:r>
            <a:r>
              <a:rPr sz="2400" dirty="0">
                <a:solidFill>
                  <a:srgbClr val="202020"/>
                </a:solidFill>
                <a:latin typeface="Cambria"/>
                <a:cs typeface="Cambria"/>
              </a:rPr>
              <a:t> </a:t>
            </a:r>
            <a:r>
              <a:rPr sz="2400" spc="-5" dirty="0">
                <a:solidFill>
                  <a:srgbClr val="202020"/>
                </a:solidFill>
                <a:latin typeface="Cambria"/>
                <a:cs typeface="Cambria"/>
              </a:rPr>
              <a:t>analgesic</a:t>
            </a:r>
            <a:r>
              <a:rPr sz="2400" spc="5" dirty="0">
                <a:solidFill>
                  <a:srgbClr val="202020"/>
                </a:solidFill>
                <a:latin typeface="Cambria"/>
                <a:cs typeface="Cambria"/>
              </a:rPr>
              <a:t> </a:t>
            </a:r>
            <a:r>
              <a:rPr sz="2400" dirty="0">
                <a:solidFill>
                  <a:srgbClr val="202020"/>
                </a:solidFill>
                <a:latin typeface="Cambria"/>
                <a:cs typeface="Cambria"/>
              </a:rPr>
              <a:t>requirements.</a:t>
            </a:r>
            <a:r>
              <a:rPr sz="2400" spc="5" dirty="0">
                <a:solidFill>
                  <a:srgbClr val="202020"/>
                </a:solidFill>
                <a:latin typeface="Cambria"/>
                <a:cs typeface="Cambria"/>
              </a:rPr>
              <a:t> </a:t>
            </a:r>
            <a:r>
              <a:rPr sz="2400" spc="-5" dirty="0">
                <a:solidFill>
                  <a:srgbClr val="202020"/>
                </a:solidFill>
                <a:latin typeface="Cambria"/>
                <a:cs typeface="Cambria"/>
              </a:rPr>
              <a:t>(other</a:t>
            </a:r>
            <a:r>
              <a:rPr sz="2400" spc="10" dirty="0">
                <a:solidFill>
                  <a:srgbClr val="202020"/>
                </a:solidFill>
                <a:latin typeface="Cambria"/>
                <a:cs typeface="Cambria"/>
              </a:rPr>
              <a:t> </a:t>
            </a:r>
            <a:r>
              <a:rPr sz="2400" spc="-5" dirty="0">
                <a:solidFill>
                  <a:srgbClr val="202020"/>
                </a:solidFill>
                <a:latin typeface="Cambria"/>
                <a:cs typeface="Cambria"/>
              </a:rPr>
              <a:t>names: maylard,</a:t>
            </a:r>
            <a:r>
              <a:rPr sz="2400" spc="10" dirty="0">
                <a:solidFill>
                  <a:srgbClr val="202020"/>
                </a:solidFill>
                <a:latin typeface="Cambria"/>
                <a:cs typeface="Cambria"/>
              </a:rPr>
              <a:t> </a:t>
            </a:r>
            <a:r>
              <a:rPr sz="2400" spc="-5" dirty="0">
                <a:solidFill>
                  <a:srgbClr val="202020"/>
                </a:solidFill>
                <a:latin typeface="Cambria"/>
                <a:cs typeface="Cambria"/>
              </a:rPr>
              <a:t>Joel</a:t>
            </a:r>
            <a:r>
              <a:rPr sz="2400" spc="10" dirty="0">
                <a:solidFill>
                  <a:srgbClr val="202020"/>
                </a:solidFill>
                <a:latin typeface="Cambria"/>
                <a:cs typeface="Cambria"/>
              </a:rPr>
              <a:t> </a:t>
            </a:r>
            <a:r>
              <a:rPr sz="2400" spc="-5" dirty="0">
                <a:solidFill>
                  <a:srgbClr val="202020"/>
                </a:solidFill>
                <a:latin typeface="Cambria"/>
                <a:cs typeface="Cambria"/>
              </a:rPr>
              <a:t>Cohen</a:t>
            </a:r>
            <a:r>
              <a:rPr sz="2400" spc="15" dirty="0">
                <a:solidFill>
                  <a:srgbClr val="202020"/>
                </a:solidFill>
                <a:latin typeface="Cambria"/>
                <a:cs typeface="Cambria"/>
              </a:rPr>
              <a:t> </a:t>
            </a:r>
            <a:r>
              <a:rPr sz="2400" spc="-5" dirty="0">
                <a:solidFill>
                  <a:srgbClr val="202020"/>
                </a:solidFill>
                <a:latin typeface="Cambria"/>
                <a:cs typeface="Cambria"/>
              </a:rPr>
              <a:t>...)</a:t>
            </a:r>
            <a:endParaRPr sz="2400" dirty="0">
              <a:latin typeface="Cambria"/>
              <a:cs typeface="Cambria"/>
            </a:endParaRPr>
          </a:p>
        </p:txBody>
      </p:sp>
      <p:pic>
        <p:nvPicPr>
          <p:cNvPr id="6" name="object 2"/>
          <p:cNvPicPr/>
          <p:nvPr/>
        </p:nvPicPr>
        <p:blipFill>
          <a:blip r:embed="rId2" cstate="print"/>
          <a:stretch>
            <a:fillRect/>
          </a:stretch>
        </p:blipFill>
        <p:spPr>
          <a:xfrm>
            <a:off x="5037551" y="3733800"/>
            <a:ext cx="4996841" cy="3200400"/>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726" b="3726"/>
          <a:stretch/>
        </p:blipFill>
        <p:spPr bwMode="auto">
          <a:xfrm>
            <a:off x="5173770" y="1066800"/>
            <a:ext cx="4724401" cy="254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4779" y="605135"/>
            <a:ext cx="4712919" cy="461665"/>
          </a:xfrm>
          <a:prstGeom prst="rect">
            <a:avLst/>
          </a:prstGeom>
          <a:noFill/>
        </p:spPr>
        <p:txBody>
          <a:bodyPr wrap="square" rtlCol="0">
            <a:spAutoFit/>
          </a:bodyPr>
          <a:lstStyle/>
          <a:p>
            <a:r>
              <a:rPr lang="en-US" sz="2400" b="1" u="sng" dirty="0" smtClean="0"/>
              <a:t>Abdominal wall incisions two type </a:t>
            </a:r>
            <a:endParaRPr lang="en-US" sz="2400" b="1" u="sng"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