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4.xml"/>
  <Override ContentType="application/vnd.openxmlformats-officedocument.presentationml.slideLayout+xml" PartName="/ppt/slideLayouts/slideLayout11.xml"/>
  <Override ContentType="application/vnd.openxmlformats-officedocument.presentationml.slideLayout+xml" PartName="/ppt/slideLayouts/slideLayout2.xml"/>
  <Override ContentType="application/vnd.openxmlformats-officedocument.presentationml.slideLayout+xml" PartName="/ppt/slideLayouts/slideLayout10.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58.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presentationml.viewProps+xml" PartName="/ppt/view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Lst>
  <p:sldSz cy="6858000" cx="12192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1.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viewProps" Target="viewProps1.xml"/><Relationship Id="rId3" Type="http://schemas.openxmlformats.org/officeDocument/2006/relationships/presProps" Target="presProps1.xml"/><Relationship Id="rId4" Type="http://schemas.openxmlformats.org/officeDocument/2006/relationships/slideMaster" Target="slideMasters/slide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slide" Target="slides/slide58.xml"/><Relationship Id="rId61" Type="http://schemas.openxmlformats.org/officeDocument/2006/relationships/slide" Target="slides/slide57.xml"/><Relationship Id="rId20" Type="http://schemas.openxmlformats.org/officeDocument/2006/relationships/slide" Target="slides/slide16.xml"/><Relationship Id="rId63" Type="http://schemas.openxmlformats.org/officeDocument/2006/relationships/slide" Target="slides/slide59.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79B9C-1B60-973C-A4B8-E064B0F949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D8C3731-4EA1-4814-7FC8-04F57200B9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B751673-7342-78F8-15C6-186CE81DABA0}"/>
              </a:ext>
            </a:extLst>
          </p:cNvPr>
          <p:cNvSpPr>
            <a:spLocks noGrp="1"/>
          </p:cNvSpPr>
          <p:nvPr>
            <p:ph type="dt" sz="half" idx="10"/>
          </p:nvPr>
        </p:nvSpPr>
        <p:spPr/>
        <p:txBody>
          <a:bodyPr/>
          <a:lstStyle/>
          <a:p>
            <a:fld id="{D7FE56EB-AB3C-42F8-B71D-69A6062EA30A}" type="datetimeFigureOut">
              <a:rPr lang="en-GB" smtClean="0"/>
              <a:t>27/10/2024</a:t>
            </a:fld>
            <a:endParaRPr lang="en-GB"/>
          </a:p>
        </p:txBody>
      </p:sp>
      <p:sp>
        <p:nvSpPr>
          <p:cNvPr id="5" name="Footer Placeholder 4">
            <a:extLst>
              <a:ext uri="{FF2B5EF4-FFF2-40B4-BE49-F238E27FC236}">
                <a16:creationId xmlns:a16="http://schemas.microsoft.com/office/drawing/2014/main" id="{45D69B9E-C23E-9B06-83E6-61C6607FE8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DDF8C8-126A-595E-627F-348539DC9EC3}"/>
              </a:ext>
            </a:extLst>
          </p:cNvPr>
          <p:cNvSpPr>
            <a:spLocks noGrp="1"/>
          </p:cNvSpPr>
          <p:nvPr>
            <p:ph type="sldNum" sz="quarter" idx="12"/>
          </p:nvPr>
        </p:nvSpPr>
        <p:spPr/>
        <p:txBody>
          <a:bodyPr/>
          <a:lstStyle/>
          <a:p>
            <a:fld id="{B52C38BC-E9EA-4841-A67F-16716DE8CF60}" type="slidenum">
              <a:rPr lang="en-GB" smtClean="0"/>
              <a:t>‹#›</a:t>
            </a:fld>
            <a:endParaRPr lang="en-GB"/>
          </a:p>
        </p:txBody>
      </p:sp>
    </p:spTree>
    <p:extLst>
      <p:ext uri="{BB962C8B-B14F-4D97-AF65-F5344CB8AC3E}">
        <p14:creationId xmlns:p14="http://schemas.microsoft.com/office/powerpoint/2010/main" val="346328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BED0A-C435-8BD1-14EB-4C67D94BB7F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1DB353-EBE0-F205-53AF-2206AC6EE9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24E728-2587-CE75-EBDE-0F573112DA8A}"/>
              </a:ext>
            </a:extLst>
          </p:cNvPr>
          <p:cNvSpPr>
            <a:spLocks noGrp="1"/>
          </p:cNvSpPr>
          <p:nvPr>
            <p:ph type="dt" sz="half" idx="10"/>
          </p:nvPr>
        </p:nvSpPr>
        <p:spPr/>
        <p:txBody>
          <a:bodyPr/>
          <a:lstStyle/>
          <a:p>
            <a:fld id="{D7FE56EB-AB3C-42F8-B71D-69A6062EA30A}" type="datetimeFigureOut">
              <a:rPr lang="en-GB" smtClean="0"/>
              <a:t>27/10/2024</a:t>
            </a:fld>
            <a:endParaRPr lang="en-GB"/>
          </a:p>
        </p:txBody>
      </p:sp>
      <p:sp>
        <p:nvSpPr>
          <p:cNvPr id="5" name="Footer Placeholder 4">
            <a:extLst>
              <a:ext uri="{FF2B5EF4-FFF2-40B4-BE49-F238E27FC236}">
                <a16:creationId xmlns:a16="http://schemas.microsoft.com/office/drawing/2014/main" id="{B5DA86B8-D1C6-E716-5297-55888FF785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72C6A53-7D3E-3D97-27BF-5102B66143D0}"/>
              </a:ext>
            </a:extLst>
          </p:cNvPr>
          <p:cNvSpPr>
            <a:spLocks noGrp="1"/>
          </p:cNvSpPr>
          <p:nvPr>
            <p:ph type="sldNum" sz="quarter" idx="12"/>
          </p:nvPr>
        </p:nvSpPr>
        <p:spPr/>
        <p:txBody>
          <a:bodyPr/>
          <a:lstStyle/>
          <a:p>
            <a:fld id="{B52C38BC-E9EA-4841-A67F-16716DE8CF60}" type="slidenum">
              <a:rPr lang="en-GB" smtClean="0"/>
              <a:t>‹#›</a:t>
            </a:fld>
            <a:endParaRPr lang="en-GB"/>
          </a:p>
        </p:txBody>
      </p:sp>
    </p:spTree>
    <p:extLst>
      <p:ext uri="{BB962C8B-B14F-4D97-AF65-F5344CB8AC3E}">
        <p14:creationId xmlns:p14="http://schemas.microsoft.com/office/powerpoint/2010/main" val="2973922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055FC0-C6B5-7AD9-E4D9-099FD4A33A8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1C44000-E03B-831D-2CF8-A40BAE27FC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2BB07A-7837-9B05-B11A-F448D6329D7F}"/>
              </a:ext>
            </a:extLst>
          </p:cNvPr>
          <p:cNvSpPr>
            <a:spLocks noGrp="1"/>
          </p:cNvSpPr>
          <p:nvPr>
            <p:ph type="dt" sz="half" idx="10"/>
          </p:nvPr>
        </p:nvSpPr>
        <p:spPr/>
        <p:txBody>
          <a:bodyPr/>
          <a:lstStyle/>
          <a:p>
            <a:fld id="{D7FE56EB-AB3C-42F8-B71D-69A6062EA30A}" type="datetimeFigureOut">
              <a:rPr lang="en-GB" smtClean="0"/>
              <a:t>27/10/2024</a:t>
            </a:fld>
            <a:endParaRPr lang="en-GB"/>
          </a:p>
        </p:txBody>
      </p:sp>
      <p:sp>
        <p:nvSpPr>
          <p:cNvPr id="5" name="Footer Placeholder 4">
            <a:extLst>
              <a:ext uri="{FF2B5EF4-FFF2-40B4-BE49-F238E27FC236}">
                <a16:creationId xmlns:a16="http://schemas.microsoft.com/office/drawing/2014/main" id="{DD7E3232-E866-091B-BA5E-852ED59EF5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2F6B8DC-3131-7264-3C17-14268DDE8C2C}"/>
              </a:ext>
            </a:extLst>
          </p:cNvPr>
          <p:cNvSpPr>
            <a:spLocks noGrp="1"/>
          </p:cNvSpPr>
          <p:nvPr>
            <p:ph type="sldNum" sz="quarter" idx="12"/>
          </p:nvPr>
        </p:nvSpPr>
        <p:spPr/>
        <p:txBody>
          <a:bodyPr/>
          <a:lstStyle/>
          <a:p>
            <a:fld id="{B52C38BC-E9EA-4841-A67F-16716DE8CF60}" type="slidenum">
              <a:rPr lang="en-GB" smtClean="0"/>
              <a:t>‹#›</a:t>
            </a:fld>
            <a:endParaRPr lang="en-GB"/>
          </a:p>
        </p:txBody>
      </p:sp>
    </p:spTree>
    <p:extLst>
      <p:ext uri="{BB962C8B-B14F-4D97-AF65-F5344CB8AC3E}">
        <p14:creationId xmlns:p14="http://schemas.microsoft.com/office/powerpoint/2010/main" val="885720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29D26-5556-62B3-CFDB-016F9943FF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C5B73D-15EA-64C3-B6AB-43F8C47ABC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DC0B055-0F6B-EA4E-A1EE-048C995086F4}"/>
              </a:ext>
            </a:extLst>
          </p:cNvPr>
          <p:cNvSpPr>
            <a:spLocks noGrp="1"/>
          </p:cNvSpPr>
          <p:nvPr>
            <p:ph type="dt" sz="half" idx="10"/>
          </p:nvPr>
        </p:nvSpPr>
        <p:spPr/>
        <p:txBody>
          <a:bodyPr/>
          <a:lstStyle/>
          <a:p>
            <a:fld id="{D7FE56EB-AB3C-42F8-B71D-69A6062EA30A}" type="datetimeFigureOut">
              <a:rPr lang="en-GB" smtClean="0"/>
              <a:t>27/10/2024</a:t>
            </a:fld>
            <a:endParaRPr lang="en-GB"/>
          </a:p>
        </p:txBody>
      </p:sp>
      <p:sp>
        <p:nvSpPr>
          <p:cNvPr id="5" name="Footer Placeholder 4">
            <a:extLst>
              <a:ext uri="{FF2B5EF4-FFF2-40B4-BE49-F238E27FC236}">
                <a16:creationId xmlns:a16="http://schemas.microsoft.com/office/drawing/2014/main" id="{36B99EBF-7B98-1345-9689-5BE624ED7F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992B4F-4A23-0D2F-E60C-31FA7AC317E5}"/>
              </a:ext>
            </a:extLst>
          </p:cNvPr>
          <p:cNvSpPr>
            <a:spLocks noGrp="1"/>
          </p:cNvSpPr>
          <p:nvPr>
            <p:ph type="sldNum" sz="quarter" idx="12"/>
          </p:nvPr>
        </p:nvSpPr>
        <p:spPr/>
        <p:txBody>
          <a:bodyPr/>
          <a:lstStyle/>
          <a:p>
            <a:fld id="{B52C38BC-E9EA-4841-A67F-16716DE8CF60}" type="slidenum">
              <a:rPr lang="en-GB" smtClean="0"/>
              <a:t>‹#›</a:t>
            </a:fld>
            <a:endParaRPr lang="en-GB"/>
          </a:p>
        </p:txBody>
      </p:sp>
    </p:spTree>
    <p:extLst>
      <p:ext uri="{BB962C8B-B14F-4D97-AF65-F5344CB8AC3E}">
        <p14:creationId xmlns:p14="http://schemas.microsoft.com/office/powerpoint/2010/main" val="3946044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13B00-615A-C6A5-9A35-58F4D092B9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5887127-2FB5-5FE5-1F4A-9CEC0AE4035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8439A1-4D8A-FE2E-D6A9-5FEA9B0AE602}"/>
              </a:ext>
            </a:extLst>
          </p:cNvPr>
          <p:cNvSpPr>
            <a:spLocks noGrp="1"/>
          </p:cNvSpPr>
          <p:nvPr>
            <p:ph type="dt" sz="half" idx="10"/>
          </p:nvPr>
        </p:nvSpPr>
        <p:spPr/>
        <p:txBody>
          <a:bodyPr/>
          <a:lstStyle/>
          <a:p>
            <a:fld id="{D7FE56EB-AB3C-42F8-B71D-69A6062EA30A}" type="datetimeFigureOut">
              <a:rPr lang="en-GB" smtClean="0"/>
              <a:t>27/10/2024</a:t>
            </a:fld>
            <a:endParaRPr lang="en-GB"/>
          </a:p>
        </p:txBody>
      </p:sp>
      <p:sp>
        <p:nvSpPr>
          <p:cNvPr id="5" name="Footer Placeholder 4">
            <a:extLst>
              <a:ext uri="{FF2B5EF4-FFF2-40B4-BE49-F238E27FC236}">
                <a16:creationId xmlns:a16="http://schemas.microsoft.com/office/drawing/2014/main" id="{81743E63-AE01-698B-2900-44730BC65C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2FC17B-02B5-4428-744F-208A9911E34C}"/>
              </a:ext>
            </a:extLst>
          </p:cNvPr>
          <p:cNvSpPr>
            <a:spLocks noGrp="1"/>
          </p:cNvSpPr>
          <p:nvPr>
            <p:ph type="sldNum" sz="quarter" idx="12"/>
          </p:nvPr>
        </p:nvSpPr>
        <p:spPr/>
        <p:txBody>
          <a:bodyPr/>
          <a:lstStyle/>
          <a:p>
            <a:fld id="{B52C38BC-E9EA-4841-A67F-16716DE8CF60}" type="slidenum">
              <a:rPr lang="en-GB" smtClean="0"/>
              <a:t>‹#›</a:t>
            </a:fld>
            <a:endParaRPr lang="en-GB"/>
          </a:p>
        </p:txBody>
      </p:sp>
    </p:spTree>
    <p:extLst>
      <p:ext uri="{BB962C8B-B14F-4D97-AF65-F5344CB8AC3E}">
        <p14:creationId xmlns:p14="http://schemas.microsoft.com/office/powerpoint/2010/main" val="2673416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2D254-EBD9-93B9-8F55-B8AE9FF29E4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E49C6C-DEB4-BFB7-C13B-903C31051B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23012A-A8ED-723E-F776-A5BD50D5E5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E0B8BC5-0ABA-9D1B-83F3-955AD5B0A42E}"/>
              </a:ext>
            </a:extLst>
          </p:cNvPr>
          <p:cNvSpPr>
            <a:spLocks noGrp="1"/>
          </p:cNvSpPr>
          <p:nvPr>
            <p:ph type="dt" sz="half" idx="10"/>
          </p:nvPr>
        </p:nvSpPr>
        <p:spPr/>
        <p:txBody>
          <a:bodyPr/>
          <a:lstStyle/>
          <a:p>
            <a:fld id="{D7FE56EB-AB3C-42F8-B71D-69A6062EA30A}" type="datetimeFigureOut">
              <a:rPr lang="en-GB" smtClean="0"/>
              <a:t>27/10/2024</a:t>
            </a:fld>
            <a:endParaRPr lang="en-GB"/>
          </a:p>
        </p:txBody>
      </p:sp>
      <p:sp>
        <p:nvSpPr>
          <p:cNvPr id="6" name="Footer Placeholder 5">
            <a:extLst>
              <a:ext uri="{FF2B5EF4-FFF2-40B4-BE49-F238E27FC236}">
                <a16:creationId xmlns:a16="http://schemas.microsoft.com/office/drawing/2014/main" id="{0512F67B-7B24-744B-9689-4F86E88D7B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8C13AC-5DCB-2E1B-5D01-02F8BAC5DED7}"/>
              </a:ext>
            </a:extLst>
          </p:cNvPr>
          <p:cNvSpPr>
            <a:spLocks noGrp="1"/>
          </p:cNvSpPr>
          <p:nvPr>
            <p:ph type="sldNum" sz="quarter" idx="12"/>
          </p:nvPr>
        </p:nvSpPr>
        <p:spPr/>
        <p:txBody>
          <a:bodyPr/>
          <a:lstStyle/>
          <a:p>
            <a:fld id="{B52C38BC-E9EA-4841-A67F-16716DE8CF60}" type="slidenum">
              <a:rPr lang="en-GB" smtClean="0"/>
              <a:t>‹#›</a:t>
            </a:fld>
            <a:endParaRPr lang="en-GB"/>
          </a:p>
        </p:txBody>
      </p:sp>
    </p:spTree>
    <p:extLst>
      <p:ext uri="{BB962C8B-B14F-4D97-AF65-F5344CB8AC3E}">
        <p14:creationId xmlns:p14="http://schemas.microsoft.com/office/powerpoint/2010/main" val="4065363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11E12-1067-81D1-3F3A-FC6B852A0F6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23FAD33-1368-EB4A-8F14-F229DCB54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0A1F16-1752-D832-C3F7-A11B1CC92C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3289297-9DBF-35A6-62F2-CD18B12033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53517A-B514-DEA6-1425-ADB9E2FA3D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C31A79-4785-24E7-9F75-02BC13605D34}"/>
              </a:ext>
            </a:extLst>
          </p:cNvPr>
          <p:cNvSpPr>
            <a:spLocks noGrp="1"/>
          </p:cNvSpPr>
          <p:nvPr>
            <p:ph type="dt" sz="half" idx="10"/>
          </p:nvPr>
        </p:nvSpPr>
        <p:spPr/>
        <p:txBody>
          <a:bodyPr/>
          <a:lstStyle/>
          <a:p>
            <a:fld id="{D7FE56EB-AB3C-42F8-B71D-69A6062EA30A}" type="datetimeFigureOut">
              <a:rPr lang="en-GB" smtClean="0"/>
              <a:t>27/10/2024</a:t>
            </a:fld>
            <a:endParaRPr lang="en-GB"/>
          </a:p>
        </p:txBody>
      </p:sp>
      <p:sp>
        <p:nvSpPr>
          <p:cNvPr id="8" name="Footer Placeholder 7">
            <a:extLst>
              <a:ext uri="{FF2B5EF4-FFF2-40B4-BE49-F238E27FC236}">
                <a16:creationId xmlns:a16="http://schemas.microsoft.com/office/drawing/2014/main" id="{E88957F2-4204-AC11-1C31-6FFA614FB00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B0F6520-C0A7-A0F3-D56F-5A644C479F48}"/>
              </a:ext>
            </a:extLst>
          </p:cNvPr>
          <p:cNvSpPr>
            <a:spLocks noGrp="1"/>
          </p:cNvSpPr>
          <p:nvPr>
            <p:ph type="sldNum" sz="quarter" idx="12"/>
          </p:nvPr>
        </p:nvSpPr>
        <p:spPr/>
        <p:txBody>
          <a:bodyPr/>
          <a:lstStyle/>
          <a:p>
            <a:fld id="{B52C38BC-E9EA-4841-A67F-16716DE8CF60}" type="slidenum">
              <a:rPr lang="en-GB" smtClean="0"/>
              <a:t>‹#›</a:t>
            </a:fld>
            <a:endParaRPr lang="en-GB"/>
          </a:p>
        </p:txBody>
      </p:sp>
    </p:spTree>
    <p:extLst>
      <p:ext uri="{BB962C8B-B14F-4D97-AF65-F5344CB8AC3E}">
        <p14:creationId xmlns:p14="http://schemas.microsoft.com/office/powerpoint/2010/main" val="110043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99BC9-C371-47FB-0F12-9F8F0EAB24D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4BEFFEB-EC3B-0C0F-BF65-CF4B1ADC54AA}"/>
              </a:ext>
            </a:extLst>
          </p:cNvPr>
          <p:cNvSpPr>
            <a:spLocks noGrp="1"/>
          </p:cNvSpPr>
          <p:nvPr>
            <p:ph type="dt" sz="half" idx="10"/>
          </p:nvPr>
        </p:nvSpPr>
        <p:spPr/>
        <p:txBody>
          <a:bodyPr/>
          <a:lstStyle/>
          <a:p>
            <a:fld id="{D7FE56EB-AB3C-42F8-B71D-69A6062EA30A}" type="datetimeFigureOut">
              <a:rPr lang="en-GB" smtClean="0"/>
              <a:t>27/10/2024</a:t>
            </a:fld>
            <a:endParaRPr lang="en-GB"/>
          </a:p>
        </p:txBody>
      </p:sp>
      <p:sp>
        <p:nvSpPr>
          <p:cNvPr id="4" name="Footer Placeholder 3">
            <a:extLst>
              <a:ext uri="{FF2B5EF4-FFF2-40B4-BE49-F238E27FC236}">
                <a16:creationId xmlns:a16="http://schemas.microsoft.com/office/drawing/2014/main" id="{74E8EF4C-0762-D9D2-DD8B-D4571744183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D4E54B-51E8-5C44-C247-B75F64F43DA6}"/>
              </a:ext>
            </a:extLst>
          </p:cNvPr>
          <p:cNvSpPr>
            <a:spLocks noGrp="1"/>
          </p:cNvSpPr>
          <p:nvPr>
            <p:ph type="sldNum" sz="quarter" idx="12"/>
          </p:nvPr>
        </p:nvSpPr>
        <p:spPr/>
        <p:txBody>
          <a:bodyPr/>
          <a:lstStyle/>
          <a:p>
            <a:fld id="{B52C38BC-E9EA-4841-A67F-16716DE8CF60}" type="slidenum">
              <a:rPr lang="en-GB" smtClean="0"/>
              <a:t>‹#›</a:t>
            </a:fld>
            <a:endParaRPr lang="en-GB"/>
          </a:p>
        </p:txBody>
      </p:sp>
    </p:spTree>
    <p:extLst>
      <p:ext uri="{BB962C8B-B14F-4D97-AF65-F5344CB8AC3E}">
        <p14:creationId xmlns:p14="http://schemas.microsoft.com/office/powerpoint/2010/main" val="1015533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3B9CD7-20B2-1247-2C24-9AA8513B1B1C}"/>
              </a:ext>
            </a:extLst>
          </p:cNvPr>
          <p:cNvSpPr>
            <a:spLocks noGrp="1"/>
          </p:cNvSpPr>
          <p:nvPr>
            <p:ph type="dt" sz="half" idx="10"/>
          </p:nvPr>
        </p:nvSpPr>
        <p:spPr/>
        <p:txBody>
          <a:bodyPr/>
          <a:lstStyle/>
          <a:p>
            <a:fld id="{D7FE56EB-AB3C-42F8-B71D-69A6062EA30A}" type="datetimeFigureOut">
              <a:rPr lang="en-GB" smtClean="0"/>
              <a:t>27/10/2024</a:t>
            </a:fld>
            <a:endParaRPr lang="en-GB"/>
          </a:p>
        </p:txBody>
      </p:sp>
      <p:sp>
        <p:nvSpPr>
          <p:cNvPr id="3" name="Footer Placeholder 2">
            <a:extLst>
              <a:ext uri="{FF2B5EF4-FFF2-40B4-BE49-F238E27FC236}">
                <a16:creationId xmlns:a16="http://schemas.microsoft.com/office/drawing/2014/main" id="{F7729040-2681-14AE-B874-B0E993C8AEF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9E4A37-3CDB-E0B3-ED25-8A7E5CEFF2BE}"/>
              </a:ext>
            </a:extLst>
          </p:cNvPr>
          <p:cNvSpPr>
            <a:spLocks noGrp="1"/>
          </p:cNvSpPr>
          <p:nvPr>
            <p:ph type="sldNum" sz="quarter" idx="12"/>
          </p:nvPr>
        </p:nvSpPr>
        <p:spPr/>
        <p:txBody>
          <a:bodyPr/>
          <a:lstStyle/>
          <a:p>
            <a:fld id="{B52C38BC-E9EA-4841-A67F-16716DE8CF60}" type="slidenum">
              <a:rPr lang="en-GB" smtClean="0"/>
              <a:t>‹#›</a:t>
            </a:fld>
            <a:endParaRPr lang="en-GB"/>
          </a:p>
        </p:txBody>
      </p:sp>
    </p:spTree>
    <p:extLst>
      <p:ext uri="{BB962C8B-B14F-4D97-AF65-F5344CB8AC3E}">
        <p14:creationId xmlns:p14="http://schemas.microsoft.com/office/powerpoint/2010/main" val="190603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CFF15-31F3-96E1-B069-141B2DDADA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3FEF41C-3C77-CF77-CD7D-4CCF4B7C94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338A5B0-9F54-8B22-D094-DD573F1D57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DEF035-7B3A-C2B4-0C8C-775E31380452}"/>
              </a:ext>
            </a:extLst>
          </p:cNvPr>
          <p:cNvSpPr>
            <a:spLocks noGrp="1"/>
          </p:cNvSpPr>
          <p:nvPr>
            <p:ph type="dt" sz="half" idx="10"/>
          </p:nvPr>
        </p:nvSpPr>
        <p:spPr/>
        <p:txBody>
          <a:bodyPr/>
          <a:lstStyle/>
          <a:p>
            <a:fld id="{D7FE56EB-AB3C-42F8-B71D-69A6062EA30A}" type="datetimeFigureOut">
              <a:rPr lang="en-GB" smtClean="0"/>
              <a:t>27/10/2024</a:t>
            </a:fld>
            <a:endParaRPr lang="en-GB"/>
          </a:p>
        </p:txBody>
      </p:sp>
      <p:sp>
        <p:nvSpPr>
          <p:cNvPr id="6" name="Footer Placeholder 5">
            <a:extLst>
              <a:ext uri="{FF2B5EF4-FFF2-40B4-BE49-F238E27FC236}">
                <a16:creationId xmlns:a16="http://schemas.microsoft.com/office/drawing/2014/main" id="{589EB8F8-B6F0-D5B0-41E0-7C0B1483A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11FF59-7653-49D4-0C37-FC585DC69370}"/>
              </a:ext>
            </a:extLst>
          </p:cNvPr>
          <p:cNvSpPr>
            <a:spLocks noGrp="1"/>
          </p:cNvSpPr>
          <p:nvPr>
            <p:ph type="sldNum" sz="quarter" idx="12"/>
          </p:nvPr>
        </p:nvSpPr>
        <p:spPr/>
        <p:txBody>
          <a:bodyPr/>
          <a:lstStyle/>
          <a:p>
            <a:fld id="{B52C38BC-E9EA-4841-A67F-16716DE8CF60}" type="slidenum">
              <a:rPr lang="en-GB" smtClean="0"/>
              <a:t>‹#›</a:t>
            </a:fld>
            <a:endParaRPr lang="en-GB"/>
          </a:p>
        </p:txBody>
      </p:sp>
    </p:spTree>
    <p:extLst>
      <p:ext uri="{BB962C8B-B14F-4D97-AF65-F5344CB8AC3E}">
        <p14:creationId xmlns:p14="http://schemas.microsoft.com/office/powerpoint/2010/main" val="1040107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7A5AD-22B0-D074-230B-E126758DB3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23E6977-31B0-863A-E689-A4D5A27357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A228DFE-D1FD-9349-5E1B-D407DDBE3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2ECD8E-3A5B-9CC3-1AE5-37F279164888}"/>
              </a:ext>
            </a:extLst>
          </p:cNvPr>
          <p:cNvSpPr>
            <a:spLocks noGrp="1"/>
          </p:cNvSpPr>
          <p:nvPr>
            <p:ph type="dt" sz="half" idx="10"/>
          </p:nvPr>
        </p:nvSpPr>
        <p:spPr/>
        <p:txBody>
          <a:bodyPr/>
          <a:lstStyle/>
          <a:p>
            <a:fld id="{D7FE56EB-AB3C-42F8-B71D-69A6062EA30A}" type="datetimeFigureOut">
              <a:rPr lang="en-GB" smtClean="0"/>
              <a:t>27/10/2024</a:t>
            </a:fld>
            <a:endParaRPr lang="en-GB"/>
          </a:p>
        </p:txBody>
      </p:sp>
      <p:sp>
        <p:nvSpPr>
          <p:cNvPr id="6" name="Footer Placeholder 5">
            <a:extLst>
              <a:ext uri="{FF2B5EF4-FFF2-40B4-BE49-F238E27FC236}">
                <a16:creationId xmlns:a16="http://schemas.microsoft.com/office/drawing/2014/main" id="{795A912A-EE78-9F4C-D5EE-559EA2DF26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FA666A6-3721-AF61-E381-C0B95A364718}"/>
              </a:ext>
            </a:extLst>
          </p:cNvPr>
          <p:cNvSpPr>
            <a:spLocks noGrp="1"/>
          </p:cNvSpPr>
          <p:nvPr>
            <p:ph type="sldNum" sz="quarter" idx="12"/>
          </p:nvPr>
        </p:nvSpPr>
        <p:spPr/>
        <p:txBody>
          <a:bodyPr/>
          <a:lstStyle/>
          <a:p>
            <a:fld id="{B52C38BC-E9EA-4841-A67F-16716DE8CF60}" type="slidenum">
              <a:rPr lang="en-GB" smtClean="0"/>
              <a:t>‹#›</a:t>
            </a:fld>
            <a:endParaRPr lang="en-GB"/>
          </a:p>
        </p:txBody>
      </p:sp>
    </p:spTree>
    <p:extLst>
      <p:ext uri="{BB962C8B-B14F-4D97-AF65-F5344CB8AC3E}">
        <p14:creationId xmlns:p14="http://schemas.microsoft.com/office/powerpoint/2010/main" val="2440367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52B56A-584D-B80A-CBE9-525B3BD43A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72EEBF-10CF-948B-ACCB-2DE24D1CA7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07E246-B895-F6C8-6B81-AD33D875C2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FE56EB-AB3C-42F8-B71D-69A6062EA30A}" type="datetimeFigureOut">
              <a:rPr lang="en-GB" smtClean="0"/>
              <a:t>27/10/2024</a:t>
            </a:fld>
            <a:endParaRPr lang="en-GB"/>
          </a:p>
        </p:txBody>
      </p:sp>
      <p:sp>
        <p:nvSpPr>
          <p:cNvPr id="5" name="Footer Placeholder 4">
            <a:extLst>
              <a:ext uri="{FF2B5EF4-FFF2-40B4-BE49-F238E27FC236}">
                <a16:creationId xmlns:a16="http://schemas.microsoft.com/office/drawing/2014/main" id="{B4FE97C3-A9E9-2C6D-26A1-3E58699AD3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8C1BF42-B78E-3DAF-65CD-43CFC6AC4E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52C38BC-E9EA-4841-A67F-16716DE8CF60}" type="slidenum">
              <a:rPr lang="en-GB" smtClean="0"/>
              <a:t>‹#›</a:t>
            </a:fld>
            <a:endParaRPr lang="en-GB"/>
          </a:p>
        </p:txBody>
      </p:sp>
    </p:spTree>
    <p:extLst>
      <p:ext uri="{BB962C8B-B14F-4D97-AF65-F5344CB8AC3E}">
        <p14:creationId xmlns:p14="http://schemas.microsoft.com/office/powerpoint/2010/main" val="2508249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hyperlink" Target="https://www.uptodate.com/contents/epidemiology-pathogenesis-and-clinical-manifestations-of-celiac-disease-in-adults/abstract/70" TargetMode="Externa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2.xml" /><Relationship Id="rId4" Type="http://schemas.openxmlformats.org/officeDocument/2006/relationships/image" Target="../media/image4.png" /></Relationships>
</file>

<file path=ppt/slides/_rels/slide15.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4.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547D4-9237-C2E1-76A8-8A65258E1E44}"/>
              </a:ext>
            </a:extLst>
          </p:cNvPr>
          <p:cNvSpPr>
            <a:spLocks noGrp="1"/>
          </p:cNvSpPr>
          <p:nvPr>
            <p:ph type="ctrTitle"/>
          </p:nvPr>
        </p:nvSpPr>
        <p:spPr/>
        <p:txBody>
          <a:bodyPr/>
          <a:lstStyle/>
          <a:p>
            <a:r>
              <a:rPr lang="en-US" dirty="0"/>
              <a:t>Celiac disease</a:t>
            </a:r>
            <a:endParaRPr lang="en-GB" dirty="0"/>
          </a:p>
        </p:txBody>
      </p:sp>
      <p:sp>
        <p:nvSpPr>
          <p:cNvPr id="3" name="Subtitle 2">
            <a:extLst>
              <a:ext uri="{FF2B5EF4-FFF2-40B4-BE49-F238E27FC236}">
                <a16:creationId xmlns:a16="http://schemas.microsoft.com/office/drawing/2014/main" id="{999283B0-C65D-DF42-84C7-2BBFA730718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1722949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CC5F-1264-84E7-F78D-194A5D54E01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B8B36F4-0804-DBFC-7E20-64ABDEB32058}"/>
              </a:ext>
            </a:extLst>
          </p:cNvPr>
          <p:cNvSpPr>
            <a:spLocks noGrp="1"/>
          </p:cNvSpPr>
          <p:nvPr>
            <p:ph idx="1"/>
          </p:nvPr>
        </p:nvSpPr>
        <p:spPr>
          <a:xfrm>
            <a:off x="592183" y="1825625"/>
            <a:ext cx="10761617" cy="4932226"/>
          </a:xfrm>
        </p:spPr>
        <p:txBody>
          <a:bodyPr>
            <a:normAutofit/>
          </a:bodyPr>
          <a:lstStyle/>
          <a:p>
            <a:pPr lvl="1"/>
            <a:r>
              <a:rPr lang="en-GB" b="1" dirty="0">
                <a:latin typeface="+mj-lt"/>
              </a:rPr>
              <a:t>Potential celiac disease </a:t>
            </a:r>
            <a:r>
              <a:rPr lang="en-GB" dirty="0">
                <a:latin typeface="+mj-lt"/>
              </a:rPr>
              <a:t>denotes those with normal small intestinal histology who are at increased risk of developing celiac disease (usually identified by positive celiac disease-specific serology).</a:t>
            </a:r>
          </a:p>
          <a:p>
            <a:pPr marL="457200" lvl="1" indent="0">
              <a:buNone/>
            </a:pPr>
            <a:endParaRPr lang="en-GB" dirty="0">
              <a:latin typeface="+mj-lt"/>
            </a:endParaRPr>
          </a:p>
          <a:p>
            <a:pPr lvl="1"/>
            <a:r>
              <a:rPr lang="en-GB" b="1" i="0" dirty="0">
                <a:solidFill>
                  <a:srgbClr val="232323"/>
                </a:solidFill>
                <a:effectLst/>
                <a:latin typeface="+mj-lt"/>
              </a:rPr>
              <a:t>Latent celiac disease</a:t>
            </a:r>
            <a:r>
              <a:rPr lang="en-GB" b="0" i="0" dirty="0">
                <a:solidFill>
                  <a:srgbClr val="232323"/>
                </a:solidFill>
                <a:effectLst/>
                <a:latin typeface="+mj-lt"/>
              </a:rPr>
              <a:t>  was a previously used term for patients that presented with celiac disease in the past, usually diagnosed in childhood, but who recovered completely with a </a:t>
            </a:r>
            <a:r>
              <a:rPr lang="en-GB" b="0" i="0" dirty="0" err="1">
                <a:solidFill>
                  <a:srgbClr val="232323"/>
                </a:solidFill>
                <a:effectLst/>
                <a:latin typeface="+mj-lt"/>
              </a:rPr>
              <a:t>gluteո</a:t>
            </a:r>
            <a:r>
              <a:rPr lang="en-GB" b="0" i="0" dirty="0">
                <a:solidFill>
                  <a:srgbClr val="232323"/>
                </a:solidFill>
                <a:effectLst/>
                <a:latin typeface="+mj-lt"/>
              </a:rPr>
              <a:t>-free diet and remained "silent" even once a normal diet was resumed.</a:t>
            </a:r>
          </a:p>
          <a:p>
            <a:pPr lvl="1"/>
            <a:endParaRPr lang="en-GB" dirty="0">
              <a:solidFill>
                <a:srgbClr val="232323"/>
              </a:solidFill>
              <a:latin typeface="+mj-lt"/>
            </a:endParaRPr>
          </a:p>
          <a:p>
            <a:pPr lvl="1"/>
            <a:r>
              <a:rPr lang="en-GB" b="1" dirty="0">
                <a:latin typeface="+mj-lt"/>
              </a:rPr>
              <a:t>Nonceliac gluten sensitivity </a:t>
            </a:r>
            <a:r>
              <a:rPr lang="en-GB" dirty="0">
                <a:latin typeface="+mj-lt"/>
              </a:rPr>
              <a:t>refers to symptoms or signs that develop upon gluten ingestion in people in whom a diagnosis of celiac disease has been excluded.</a:t>
            </a:r>
          </a:p>
          <a:p>
            <a:pPr lvl="1"/>
            <a:endParaRPr lang="en-GB" b="0" i="0" dirty="0">
              <a:solidFill>
                <a:srgbClr val="232323"/>
              </a:solidFill>
              <a:effectLst/>
              <a:latin typeface="+mj-lt"/>
            </a:endParaRPr>
          </a:p>
          <a:p>
            <a:pPr lvl="1"/>
            <a:endParaRPr lang="en-GB" dirty="0">
              <a:solidFill>
                <a:srgbClr val="232323"/>
              </a:solidFill>
              <a:latin typeface="+mj-lt"/>
            </a:endParaRPr>
          </a:p>
          <a:p>
            <a:pPr lvl="1"/>
            <a:endParaRPr lang="en-GB" dirty="0">
              <a:latin typeface="+mj-lt"/>
            </a:endParaRPr>
          </a:p>
        </p:txBody>
      </p:sp>
    </p:spTree>
    <p:extLst>
      <p:ext uri="{BB962C8B-B14F-4D97-AF65-F5344CB8AC3E}">
        <p14:creationId xmlns:p14="http://schemas.microsoft.com/office/powerpoint/2010/main" val="270186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3D69C-D77B-4FBE-DCB3-C48C2AA7C83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64DEC49-7971-B46A-FD59-229BE3988829}"/>
              </a:ext>
            </a:extLst>
          </p:cNvPr>
          <p:cNvSpPr>
            <a:spLocks noGrp="1"/>
          </p:cNvSpPr>
          <p:nvPr>
            <p:ph idx="1"/>
          </p:nvPr>
        </p:nvSpPr>
        <p:spPr>
          <a:xfrm>
            <a:off x="838200" y="1825625"/>
            <a:ext cx="10515600" cy="4888684"/>
          </a:xfrm>
        </p:spPr>
        <p:txBody>
          <a:bodyPr>
            <a:normAutofit/>
          </a:bodyPr>
          <a:lstStyle/>
          <a:p>
            <a:pPr algn="l"/>
            <a:r>
              <a:rPr lang="en-GB" sz="2400" b="1" i="0" dirty="0">
                <a:solidFill>
                  <a:srgbClr val="232323"/>
                </a:solidFill>
                <a:effectLst/>
                <a:latin typeface="+mj-lt"/>
              </a:rPr>
              <a:t>Refractory disease</a:t>
            </a:r>
            <a:r>
              <a:rPr lang="en-GB" sz="2400" b="0" i="0" dirty="0">
                <a:solidFill>
                  <a:srgbClr val="232323"/>
                </a:solidFill>
                <a:effectLst/>
                <a:latin typeface="+mj-lt"/>
              </a:rPr>
              <a:t> defined by the persistence of symptoms and villous atrophy despite adherence to a gluten-free diet. Failure to improve on a </a:t>
            </a:r>
            <a:r>
              <a:rPr lang="en-GB" sz="2400" b="0" i="0" dirty="0" err="1">
                <a:solidFill>
                  <a:srgbClr val="232323"/>
                </a:solidFill>
                <a:effectLst/>
                <a:latin typeface="+mj-lt"/>
              </a:rPr>
              <a:t>gl</a:t>
            </a:r>
            <a:r>
              <a:rPr lang="hy-AM" sz="2400" b="0" i="0" dirty="0">
                <a:solidFill>
                  <a:srgbClr val="232323"/>
                </a:solidFill>
                <a:effectLst/>
                <a:latin typeface="+mj-lt"/>
              </a:rPr>
              <a:t>ս</a:t>
            </a:r>
            <a:r>
              <a:rPr lang="en-GB" sz="2400" b="0" i="0" dirty="0">
                <a:solidFill>
                  <a:srgbClr val="232323"/>
                </a:solidFill>
                <a:effectLst/>
                <a:latin typeface="+mj-lt"/>
              </a:rPr>
              <a:t>ten-free diet is mostly due to poor dietary compliance or other underlying malabsorptive disorders. However, in rare cases, diet-refractory celiac disease may be related to one of the following:</a:t>
            </a:r>
          </a:p>
          <a:p>
            <a:pPr lvl="1"/>
            <a:r>
              <a:rPr lang="en-GB" sz="2000" b="0" i="0" dirty="0">
                <a:solidFill>
                  <a:srgbClr val="232323"/>
                </a:solidFill>
                <a:effectLst/>
                <a:latin typeface="+mj-lt"/>
              </a:rPr>
              <a:t>Non-malignant inflammation of the small intestine, possibly due to a high sensitivity towards minimal amounts of glut</a:t>
            </a:r>
            <a:r>
              <a:rPr lang="az-Cyrl-AZ" sz="2000" b="0" i="0" dirty="0">
                <a:solidFill>
                  <a:srgbClr val="232323"/>
                </a:solidFill>
                <a:effectLst/>
                <a:latin typeface="+mj-lt"/>
              </a:rPr>
              <a:t>е</a:t>
            </a:r>
            <a:r>
              <a:rPr lang="en-GB" sz="2000" b="0" i="0" dirty="0">
                <a:solidFill>
                  <a:srgbClr val="232323"/>
                </a:solidFill>
                <a:effectLst/>
                <a:latin typeface="+mj-lt"/>
              </a:rPr>
              <a:t>n (refractory celiac disease type 1 [RCD1]).</a:t>
            </a:r>
          </a:p>
          <a:p>
            <a:pPr lvl="1"/>
            <a:r>
              <a:rPr lang="en-GB" sz="2000" b="0" i="0" dirty="0">
                <a:solidFill>
                  <a:srgbClr val="232323"/>
                </a:solidFill>
                <a:effectLst/>
                <a:latin typeface="+mj-lt"/>
              </a:rPr>
              <a:t>Semi-malignant inflammatory condition (RCD2).</a:t>
            </a:r>
          </a:p>
          <a:p>
            <a:pPr lvl="1"/>
            <a:r>
              <a:rPr lang="en-GB" sz="2000" b="0" i="0" dirty="0">
                <a:solidFill>
                  <a:srgbClr val="232323"/>
                </a:solidFill>
                <a:effectLst/>
                <a:latin typeface="+mj-lt"/>
              </a:rPr>
              <a:t>Overt enteropathy-associated T-cell l</a:t>
            </a:r>
            <a:r>
              <a:rPr lang="az-Cyrl-AZ" sz="2000" b="0" i="0" dirty="0">
                <a:solidFill>
                  <a:srgbClr val="232323"/>
                </a:solidFill>
                <a:effectLst/>
                <a:latin typeface="+mj-lt"/>
              </a:rPr>
              <a:t>у</a:t>
            </a:r>
            <a:r>
              <a:rPr lang="en-GB" sz="2000" b="0" i="0" dirty="0">
                <a:solidFill>
                  <a:srgbClr val="232323"/>
                </a:solidFill>
                <a:effectLst/>
                <a:latin typeface="+mj-lt"/>
              </a:rPr>
              <a:t>mph</a:t>
            </a:r>
            <a:r>
              <a:rPr lang="az-Cyrl-AZ" sz="2000" b="0" i="0" dirty="0">
                <a:solidFill>
                  <a:srgbClr val="232323"/>
                </a:solidFill>
                <a:effectLst/>
                <a:latin typeface="+mj-lt"/>
              </a:rPr>
              <a:t>о</a:t>
            </a:r>
            <a:r>
              <a:rPr lang="en-GB" sz="2000" b="0" i="0" dirty="0">
                <a:solidFill>
                  <a:srgbClr val="232323"/>
                </a:solidFill>
                <a:effectLst/>
                <a:latin typeface="+mj-lt"/>
              </a:rPr>
              <a:t>ma (EATL).</a:t>
            </a:r>
          </a:p>
          <a:p>
            <a:pPr lvl="1"/>
            <a:r>
              <a:rPr lang="en-GB" sz="2000" b="0" i="0" dirty="0">
                <a:solidFill>
                  <a:srgbClr val="232323"/>
                </a:solidFill>
                <a:effectLst/>
                <a:latin typeface="+mj-lt"/>
              </a:rPr>
              <a:t>Collagenous sprue, a very rare, little understood disorder, which is characterized by subepithelial collagen deposition [</a:t>
            </a:r>
            <a:r>
              <a:rPr lang="en-GB" sz="2000" b="0" i="0" u="none" strike="noStrike" dirty="0">
                <a:solidFill>
                  <a:srgbClr val="005B92"/>
                </a:solidFill>
                <a:effectLst/>
                <a:latin typeface="+mj-lt"/>
                <a:hlinkClick r:id="rId2"/>
              </a:rPr>
              <a:t>70</a:t>
            </a:r>
            <a:r>
              <a:rPr lang="en-GB" sz="2000" b="0" i="0" dirty="0">
                <a:solidFill>
                  <a:srgbClr val="232323"/>
                </a:solidFill>
                <a:effectLst/>
                <a:latin typeface="+mj-lt"/>
              </a:rPr>
              <a:t>].</a:t>
            </a:r>
          </a:p>
          <a:p>
            <a:pPr lvl="1"/>
            <a:r>
              <a:rPr lang="en-GB" sz="2000" b="0" i="0" dirty="0">
                <a:solidFill>
                  <a:srgbClr val="232323"/>
                </a:solidFill>
                <a:effectLst/>
                <a:latin typeface="+mj-lt"/>
              </a:rPr>
              <a:t>Alternative diagnosis including autoimmune enteropathy, common variable immunodeficiency (CVID; IgG deficiency) or drug-induced villous atrophy.</a:t>
            </a:r>
          </a:p>
          <a:p>
            <a:endParaRPr lang="en-GB" dirty="0"/>
          </a:p>
        </p:txBody>
      </p:sp>
    </p:spTree>
    <p:extLst>
      <p:ext uri="{BB962C8B-B14F-4D97-AF65-F5344CB8AC3E}">
        <p14:creationId xmlns:p14="http://schemas.microsoft.com/office/powerpoint/2010/main" val="1540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78DE-EEF1-7947-C162-64CA8CA4DCAF}"/>
              </a:ext>
            </a:extLst>
          </p:cNvPr>
          <p:cNvSpPr>
            <a:spLocks noGrp="1"/>
          </p:cNvSpPr>
          <p:nvPr>
            <p:ph type="title"/>
          </p:nvPr>
        </p:nvSpPr>
        <p:spPr/>
        <p:txBody>
          <a:bodyPr/>
          <a:lstStyle/>
          <a:p>
            <a:pPr algn="ctr"/>
            <a:r>
              <a:rPr lang="en-GB" dirty="0"/>
              <a:t>PATHOLOGY</a:t>
            </a:r>
          </a:p>
        </p:txBody>
      </p:sp>
      <p:sp>
        <p:nvSpPr>
          <p:cNvPr id="3" name="Content Placeholder 2">
            <a:extLst>
              <a:ext uri="{FF2B5EF4-FFF2-40B4-BE49-F238E27FC236}">
                <a16:creationId xmlns:a16="http://schemas.microsoft.com/office/drawing/2014/main" id="{C563AD8D-0AC9-B4F1-1A74-D52C14707593}"/>
              </a:ext>
            </a:extLst>
          </p:cNvPr>
          <p:cNvSpPr>
            <a:spLocks noGrp="1"/>
          </p:cNvSpPr>
          <p:nvPr>
            <p:ph idx="1"/>
          </p:nvPr>
        </p:nvSpPr>
        <p:spPr/>
        <p:txBody>
          <a:bodyPr/>
          <a:lstStyle/>
          <a:p>
            <a:r>
              <a:rPr lang="en-GB" dirty="0"/>
              <a:t>Celiac disease affects the mucosa of the small intestine.</a:t>
            </a:r>
          </a:p>
          <a:p>
            <a:pPr marL="0" indent="0">
              <a:buNone/>
            </a:pPr>
            <a:endParaRPr lang="en-GB" dirty="0"/>
          </a:p>
          <a:p>
            <a:r>
              <a:rPr lang="en-GB" dirty="0"/>
              <a:t>Examination under magnification of the small intestinal mucosal surface in severe untreated celiac disease reveals a flat mucosal surface with complete absence of normal intestinal villi.</a:t>
            </a:r>
          </a:p>
          <a:p>
            <a:endParaRPr lang="en-GB" dirty="0"/>
          </a:p>
          <a:p>
            <a:endParaRPr lang="en-GB" dirty="0"/>
          </a:p>
          <a:p>
            <a:endParaRPr lang="en-GB" dirty="0"/>
          </a:p>
        </p:txBody>
      </p:sp>
    </p:spTree>
    <p:extLst>
      <p:ext uri="{BB962C8B-B14F-4D97-AF65-F5344CB8AC3E}">
        <p14:creationId xmlns:p14="http://schemas.microsoft.com/office/powerpoint/2010/main" val="1505840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4FA2C-71B7-A269-8FBF-6102901DEF0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56B65D2-1D67-7A96-B9F6-5F0AD5DC5B9E}"/>
              </a:ext>
            </a:extLst>
          </p:cNvPr>
          <p:cNvSpPr>
            <a:spLocks noGrp="1"/>
          </p:cNvSpPr>
          <p:nvPr>
            <p:ph idx="1"/>
          </p:nvPr>
        </p:nvSpPr>
        <p:spPr/>
        <p:txBody>
          <a:bodyPr/>
          <a:lstStyle/>
          <a:p>
            <a:r>
              <a:rPr lang="en-GB" dirty="0"/>
              <a:t>Histologic examination of tissue sections :</a:t>
            </a:r>
          </a:p>
          <a:p>
            <a:pPr lvl="1"/>
            <a:r>
              <a:rPr lang="en-GB" dirty="0"/>
              <a:t>Loss of normal villous structure (</a:t>
            </a:r>
            <a:r>
              <a:rPr lang="en-GB" b="1" dirty="0"/>
              <a:t>villous atrophy</a:t>
            </a:r>
            <a:r>
              <a:rPr lang="en-GB" dirty="0"/>
              <a:t>).</a:t>
            </a:r>
          </a:p>
          <a:p>
            <a:pPr lvl="1"/>
            <a:r>
              <a:rPr lang="en-GB" b="1" dirty="0"/>
              <a:t>Crypt hyperplasia </a:t>
            </a:r>
            <a:r>
              <a:rPr lang="en-GB" dirty="0"/>
              <a:t>compensates for the absence or shortening of the villi.</a:t>
            </a:r>
          </a:p>
          <a:p>
            <a:pPr lvl="1"/>
            <a:r>
              <a:rPr lang="en-GB" b="1" dirty="0"/>
              <a:t>Intraepithelial lymphocytosis.</a:t>
            </a:r>
          </a:p>
          <a:p>
            <a:pPr lvl="1"/>
            <a:r>
              <a:rPr lang="en-GB" b="1" i="0" dirty="0">
                <a:solidFill>
                  <a:srgbClr val="1B1B1B"/>
                </a:solidFill>
                <a:effectLst/>
                <a:latin typeface="+mj-lt"/>
              </a:rPr>
              <a:t>Chronic inflammatory cell infiltrate in the lamina propria.</a:t>
            </a:r>
            <a:endParaRPr lang="en-GB" b="1" dirty="0">
              <a:latin typeface="+mj-lt"/>
            </a:endParaRPr>
          </a:p>
          <a:p>
            <a:pPr lvl="1"/>
            <a:endParaRPr lang="en-GB" dirty="0"/>
          </a:p>
          <a:p>
            <a:pPr lvl="1"/>
            <a:endParaRPr lang="en-GB" dirty="0"/>
          </a:p>
        </p:txBody>
      </p:sp>
    </p:spTree>
    <p:extLst>
      <p:ext uri="{BB962C8B-B14F-4D97-AF65-F5344CB8AC3E}">
        <p14:creationId xmlns:p14="http://schemas.microsoft.com/office/powerpoint/2010/main" val="2451596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6C902D79-CA92-92E8-81C3-8259FBD299AD}"/>
              </a:ext>
            </a:extLst>
          </p:cNvPr>
          <p:cNvPicPr>
            <a:picLocks noGrp="1" noChangeAspect="1"/>
          </p:cNvPicPr>
          <p:nvPr>
            <p:ph idx="1"/>
          </p:nvPr>
        </p:nvPicPr>
        <p:blipFill>
          <a:blip r:embed="rId2"/>
          <a:stretch>
            <a:fillRect/>
          </a:stretch>
        </p:blipFill>
        <p:spPr>
          <a:xfrm>
            <a:off x="451365" y="859227"/>
            <a:ext cx="5183863" cy="3673334"/>
          </a:xfrm>
        </p:spPr>
      </p:pic>
      <p:pic>
        <p:nvPicPr>
          <p:cNvPr id="11" name="Picture 10">
            <a:extLst>
              <a:ext uri="{FF2B5EF4-FFF2-40B4-BE49-F238E27FC236}">
                <a16:creationId xmlns:a16="http://schemas.microsoft.com/office/drawing/2014/main" id="{C896E363-B42E-2BCC-25C4-F2A423D99678}"/>
              </a:ext>
            </a:extLst>
          </p:cNvPr>
          <p:cNvPicPr>
            <a:picLocks noChangeAspect="1"/>
          </p:cNvPicPr>
          <p:nvPr/>
        </p:nvPicPr>
        <p:blipFill>
          <a:blip r:embed="rId3"/>
          <a:stretch>
            <a:fillRect/>
          </a:stretch>
        </p:blipFill>
        <p:spPr>
          <a:xfrm>
            <a:off x="7086600" y="-176290"/>
            <a:ext cx="4218560" cy="3605290"/>
          </a:xfrm>
          <a:prstGeom prst="rect">
            <a:avLst/>
          </a:prstGeom>
        </p:spPr>
      </p:pic>
      <p:pic>
        <p:nvPicPr>
          <p:cNvPr id="15" name="Picture 14">
            <a:extLst>
              <a:ext uri="{FF2B5EF4-FFF2-40B4-BE49-F238E27FC236}">
                <a16:creationId xmlns:a16="http://schemas.microsoft.com/office/drawing/2014/main" id="{112D0AA9-827E-4BF0-E4FA-12CB240C44FB}"/>
              </a:ext>
            </a:extLst>
          </p:cNvPr>
          <p:cNvPicPr>
            <a:picLocks noChangeAspect="1"/>
          </p:cNvPicPr>
          <p:nvPr/>
        </p:nvPicPr>
        <p:blipFill>
          <a:blip r:embed="rId4"/>
          <a:stretch>
            <a:fillRect/>
          </a:stretch>
        </p:blipFill>
        <p:spPr>
          <a:xfrm>
            <a:off x="6949831" y="3859949"/>
            <a:ext cx="4492097" cy="2998051"/>
          </a:xfrm>
          <a:prstGeom prst="rect">
            <a:avLst/>
          </a:prstGeom>
        </p:spPr>
      </p:pic>
    </p:spTree>
    <p:extLst>
      <p:ext uri="{BB962C8B-B14F-4D97-AF65-F5344CB8AC3E}">
        <p14:creationId xmlns:p14="http://schemas.microsoft.com/office/powerpoint/2010/main" val="3934065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225DB-191E-D38A-ADB3-D3E8CA8EB6D2}"/>
              </a:ext>
            </a:extLst>
          </p:cNvPr>
          <p:cNvSpPr>
            <a:spLocks noGrp="1"/>
          </p:cNvSpPr>
          <p:nvPr>
            <p:ph type="title"/>
          </p:nvPr>
        </p:nvSpPr>
        <p:spPr/>
        <p:txBody>
          <a:bodyPr/>
          <a:lstStyle/>
          <a:p>
            <a:pPr algn="ctr"/>
            <a:r>
              <a:rPr lang="en-GB" dirty="0"/>
              <a:t>Classification of celiac disease</a:t>
            </a:r>
            <a:br>
              <a:rPr lang="en-GB" dirty="0"/>
            </a:br>
            <a:r>
              <a:rPr lang="en-GB" dirty="0"/>
              <a:t>(MARSH CLASSIFICATION)</a:t>
            </a:r>
          </a:p>
        </p:txBody>
      </p:sp>
      <p:pic>
        <p:nvPicPr>
          <p:cNvPr id="1026" name="Picture 2" descr="Marsh Classification for Celiac Disease Таблица 1. Классификация ...">
            <a:extLst>
              <a:ext uri="{FF2B5EF4-FFF2-40B4-BE49-F238E27FC236}">
                <a16:creationId xmlns:a16="http://schemas.microsoft.com/office/drawing/2014/main" id="{168BEBBE-9319-CE57-AAEF-CA5A201F67A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452" y="2471057"/>
            <a:ext cx="11747096" cy="2542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4613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2EE84-0819-83D6-7CE0-C4561F5483AF}"/>
              </a:ext>
            </a:extLst>
          </p:cNvPr>
          <p:cNvSpPr>
            <a:spLocks noGrp="1"/>
          </p:cNvSpPr>
          <p:nvPr>
            <p:ph type="title"/>
          </p:nvPr>
        </p:nvSpPr>
        <p:spPr/>
        <p:txBody>
          <a:bodyPr/>
          <a:lstStyle/>
          <a:p>
            <a:pPr algn="ctr"/>
            <a:r>
              <a:rPr lang="en-GB" i="0" dirty="0">
                <a:solidFill>
                  <a:srgbClr val="353535"/>
                </a:solidFill>
                <a:effectLst/>
              </a:rPr>
              <a:t>CLINICAL MANIFESTATIONS</a:t>
            </a:r>
            <a:endParaRPr lang="en-GB" dirty="0"/>
          </a:p>
        </p:txBody>
      </p:sp>
      <p:sp>
        <p:nvSpPr>
          <p:cNvPr id="3" name="Content Placeholder 2">
            <a:extLst>
              <a:ext uri="{FF2B5EF4-FFF2-40B4-BE49-F238E27FC236}">
                <a16:creationId xmlns:a16="http://schemas.microsoft.com/office/drawing/2014/main" id="{D903C391-9CCB-C4DF-EC8B-DFF929D07E13}"/>
              </a:ext>
            </a:extLst>
          </p:cNvPr>
          <p:cNvSpPr>
            <a:spLocks noGrp="1"/>
          </p:cNvSpPr>
          <p:nvPr>
            <p:ph idx="1"/>
          </p:nvPr>
        </p:nvSpPr>
        <p:spPr/>
        <p:txBody>
          <a:bodyPr>
            <a:normAutofit/>
          </a:bodyPr>
          <a:lstStyle/>
          <a:p>
            <a:r>
              <a:rPr lang="en-GB" sz="2400" i="0" dirty="0">
                <a:solidFill>
                  <a:srgbClr val="232323"/>
                </a:solidFill>
                <a:effectLst/>
                <a:latin typeface="+mj-lt"/>
              </a:rPr>
              <a:t>Gastrointestinal manifestations:</a:t>
            </a:r>
          </a:p>
          <a:p>
            <a:pPr lvl="1"/>
            <a:r>
              <a:rPr lang="en-GB" sz="2000" b="0" i="0" dirty="0">
                <a:solidFill>
                  <a:srgbClr val="232323"/>
                </a:solidFill>
                <a:effectLst/>
                <a:latin typeface="+mj-lt"/>
              </a:rPr>
              <a:t>Patients may present with classic signs, including </a:t>
            </a:r>
            <a:r>
              <a:rPr lang="en-GB" sz="2000" b="0" i="0" dirty="0" err="1">
                <a:solidFill>
                  <a:srgbClr val="232323"/>
                </a:solidFill>
                <a:effectLst/>
                <a:latin typeface="+mj-lt"/>
              </a:rPr>
              <a:t>diarrhea</a:t>
            </a:r>
            <a:r>
              <a:rPr lang="en-GB" sz="2000" b="0" i="0" dirty="0">
                <a:solidFill>
                  <a:srgbClr val="232323"/>
                </a:solidFill>
                <a:effectLst/>
                <a:latin typeface="+mj-lt"/>
              </a:rPr>
              <a:t> with bulky, foul-smelling, floating stools due to </a:t>
            </a:r>
            <a:r>
              <a:rPr lang="en-GB" sz="2000" b="0" i="0" dirty="0" err="1">
                <a:solidFill>
                  <a:srgbClr val="232323"/>
                </a:solidFill>
                <a:effectLst/>
                <a:latin typeface="+mj-lt"/>
              </a:rPr>
              <a:t>ѕtеatοrrhea</a:t>
            </a:r>
            <a:r>
              <a:rPr lang="en-GB" sz="2000" b="0" i="0" dirty="0">
                <a:solidFill>
                  <a:srgbClr val="232323"/>
                </a:solidFill>
                <a:effectLst/>
                <a:latin typeface="+mj-lt"/>
              </a:rPr>
              <a:t> and flatulence.</a:t>
            </a:r>
          </a:p>
          <a:p>
            <a:pPr lvl="1"/>
            <a:endParaRPr lang="en-GB" sz="2000" dirty="0">
              <a:solidFill>
                <a:srgbClr val="232323"/>
              </a:solidFill>
              <a:latin typeface="+mj-lt"/>
            </a:endParaRPr>
          </a:p>
          <a:p>
            <a:pPr lvl="1"/>
            <a:r>
              <a:rPr lang="en-GB" sz="2000" b="0" i="0" dirty="0">
                <a:solidFill>
                  <a:srgbClr val="232323"/>
                </a:solidFill>
                <a:effectLst/>
                <a:latin typeface="+mj-lt"/>
              </a:rPr>
              <a:t>These symptoms are paralleled by the consequences of </a:t>
            </a:r>
            <a:r>
              <a:rPr lang="en-GB" sz="2000" b="0" i="0" dirty="0" err="1">
                <a:solidFill>
                  <a:srgbClr val="232323"/>
                </a:solidFill>
                <a:effectLst/>
                <a:latin typeface="+mj-lt"/>
              </a:rPr>
              <a:t>mаlаbѕοrptioո</a:t>
            </a:r>
            <a:r>
              <a:rPr lang="en-GB" sz="2000" b="0" i="0" dirty="0">
                <a:solidFill>
                  <a:srgbClr val="232323"/>
                </a:solidFill>
                <a:effectLst/>
                <a:latin typeface="+mj-lt"/>
              </a:rPr>
              <a:t>, such as weight loss, severe </a:t>
            </a:r>
            <a:r>
              <a:rPr lang="en-GB" sz="2000" b="0" i="0" dirty="0" err="1">
                <a:solidFill>
                  <a:srgbClr val="232323"/>
                </a:solidFill>
                <a:effectLst/>
                <a:latin typeface="+mj-lt"/>
              </a:rPr>
              <a:t>anemia</a:t>
            </a:r>
            <a:r>
              <a:rPr lang="en-GB" sz="2000" b="0" i="0" dirty="0">
                <a:solidFill>
                  <a:srgbClr val="232323"/>
                </a:solidFill>
                <a:effectLst/>
                <a:latin typeface="+mj-lt"/>
              </a:rPr>
              <a:t>, neurologic disorders from deficiencies of B vitamins, and </a:t>
            </a:r>
            <a:r>
              <a:rPr lang="en-GB" sz="2000" b="0" i="0" dirty="0" err="1">
                <a:solidFill>
                  <a:srgbClr val="232323"/>
                </a:solidFill>
                <a:effectLst/>
                <a:latin typeface="+mj-lt"/>
              </a:rPr>
              <a:t>οѕtеοpеnia</a:t>
            </a:r>
            <a:r>
              <a:rPr lang="en-GB" sz="2000" b="0" i="0" dirty="0">
                <a:solidFill>
                  <a:srgbClr val="232323"/>
                </a:solidFill>
                <a:effectLst/>
                <a:latin typeface="+mj-lt"/>
              </a:rPr>
              <a:t> from deficiency of vitamin D and </a:t>
            </a:r>
            <a:r>
              <a:rPr lang="en-GB" sz="2000" b="0" i="0" dirty="0" err="1">
                <a:solidFill>
                  <a:srgbClr val="232323"/>
                </a:solidFill>
                <a:effectLst/>
                <a:latin typeface="+mj-lt"/>
              </a:rPr>
              <a:t>сalϲiսm</a:t>
            </a:r>
            <a:r>
              <a:rPr lang="en-GB" sz="2000" b="0" i="0" dirty="0">
                <a:solidFill>
                  <a:srgbClr val="232323"/>
                </a:solidFill>
                <a:effectLst/>
                <a:latin typeface="+mj-lt"/>
              </a:rPr>
              <a:t>.</a:t>
            </a:r>
          </a:p>
          <a:p>
            <a:pPr lvl="1"/>
            <a:endParaRPr lang="en-GB" sz="2000" dirty="0">
              <a:solidFill>
                <a:srgbClr val="232323"/>
              </a:solidFill>
              <a:latin typeface="+mj-lt"/>
            </a:endParaRPr>
          </a:p>
          <a:p>
            <a:pPr lvl="1"/>
            <a:r>
              <a:rPr lang="en-GB" sz="2000" b="0" i="0" dirty="0">
                <a:solidFill>
                  <a:srgbClr val="232323"/>
                </a:solidFill>
                <a:effectLst/>
                <a:latin typeface="+mj-lt"/>
              </a:rPr>
              <a:t>The severity of histologic changes in the small bowel does not necessarily correlate with the severity of clinical manifestations.</a:t>
            </a:r>
            <a:endParaRPr lang="en-GB" sz="2000" dirty="0">
              <a:latin typeface="+mj-lt"/>
            </a:endParaRPr>
          </a:p>
        </p:txBody>
      </p:sp>
    </p:spTree>
    <p:extLst>
      <p:ext uri="{BB962C8B-B14F-4D97-AF65-F5344CB8AC3E}">
        <p14:creationId xmlns:p14="http://schemas.microsoft.com/office/powerpoint/2010/main" val="1210282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263E-2776-C403-75C2-A659D44B0A7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F957974-778D-6AB7-59D2-3101102CEBE5}"/>
              </a:ext>
            </a:extLst>
          </p:cNvPr>
          <p:cNvSpPr>
            <a:spLocks noGrp="1"/>
          </p:cNvSpPr>
          <p:nvPr>
            <p:ph idx="1"/>
          </p:nvPr>
        </p:nvSpPr>
        <p:spPr/>
        <p:txBody>
          <a:bodyPr>
            <a:normAutofit/>
          </a:bodyPr>
          <a:lstStyle/>
          <a:p>
            <a:r>
              <a:rPr lang="en-GB" sz="2400" i="0" dirty="0">
                <a:solidFill>
                  <a:srgbClr val="232323"/>
                </a:solidFill>
                <a:effectLst/>
                <a:latin typeface="+mj-lt"/>
              </a:rPr>
              <a:t>Extraintestinal manifestations:</a:t>
            </a:r>
          </a:p>
          <a:p>
            <a:pPr lvl="1"/>
            <a:r>
              <a:rPr lang="en-GB" sz="2000" b="1" i="0" dirty="0">
                <a:solidFill>
                  <a:srgbClr val="232323"/>
                </a:solidFill>
                <a:effectLst/>
                <a:latin typeface="+mj-lt"/>
              </a:rPr>
              <a:t>Mucocutaneous</a:t>
            </a:r>
          </a:p>
          <a:p>
            <a:pPr lvl="2"/>
            <a:r>
              <a:rPr lang="en-GB" sz="1800" b="1" i="0" dirty="0">
                <a:solidFill>
                  <a:srgbClr val="232323"/>
                </a:solidFill>
                <a:effectLst/>
                <a:latin typeface="+mj-lt"/>
              </a:rPr>
              <a:t>D</a:t>
            </a:r>
            <a:r>
              <a:rPr lang="az-Cyrl-AZ" sz="1800" b="1" i="0" dirty="0">
                <a:solidFill>
                  <a:srgbClr val="232323"/>
                </a:solidFill>
                <a:effectLst/>
                <a:latin typeface="+mj-lt"/>
              </a:rPr>
              <a:t>е</a:t>
            </a:r>
            <a:r>
              <a:rPr lang="en-GB" sz="1800" b="1" i="0" dirty="0">
                <a:solidFill>
                  <a:srgbClr val="232323"/>
                </a:solidFill>
                <a:effectLst/>
                <a:latin typeface="+mj-lt"/>
              </a:rPr>
              <a:t>rm</a:t>
            </a:r>
            <a:r>
              <a:rPr lang="az-Cyrl-AZ" sz="1800" b="1" i="0" dirty="0">
                <a:solidFill>
                  <a:srgbClr val="232323"/>
                </a:solidFill>
                <a:effectLst/>
                <a:latin typeface="+mj-lt"/>
              </a:rPr>
              <a:t>а</a:t>
            </a:r>
            <a:r>
              <a:rPr lang="en-GB" sz="1800" b="1" i="0" dirty="0">
                <a:solidFill>
                  <a:srgbClr val="232323"/>
                </a:solidFill>
                <a:effectLst/>
                <a:latin typeface="+mj-lt"/>
              </a:rPr>
              <a:t>titis herpetiformis</a:t>
            </a:r>
          </a:p>
          <a:p>
            <a:pPr lvl="2">
              <a:buFont typeface="Wingdings" panose="05000000000000000000" pitchFamily="2" charset="2"/>
              <a:buChar char="Ø"/>
            </a:pPr>
            <a:r>
              <a:rPr lang="en-GB" sz="1600" b="0" i="0" dirty="0">
                <a:solidFill>
                  <a:srgbClr val="232323"/>
                </a:solidFill>
                <a:effectLst/>
                <a:latin typeface="+mj-lt"/>
              </a:rPr>
              <a:t>common among patients with celiac disease.</a:t>
            </a:r>
          </a:p>
          <a:p>
            <a:pPr lvl="2">
              <a:buFont typeface="Wingdings" panose="05000000000000000000" pitchFamily="2" charset="2"/>
              <a:buChar char="Ø"/>
            </a:pPr>
            <a:r>
              <a:rPr lang="en-GB" sz="1600" b="0" i="0" dirty="0">
                <a:solidFill>
                  <a:srgbClr val="232323"/>
                </a:solidFill>
                <a:effectLst/>
                <a:latin typeface="+mj-lt"/>
              </a:rPr>
              <a:t>development of multiple intensely pruritic papules and vesicles that occur in grouped ("herpetiform") arrangements.</a:t>
            </a:r>
            <a:endParaRPr lang="en-GB" sz="1600" dirty="0">
              <a:solidFill>
                <a:srgbClr val="232323"/>
              </a:solidFill>
              <a:latin typeface="+mj-lt"/>
            </a:endParaRPr>
          </a:p>
          <a:p>
            <a:pPr lvl="2">
              <a:buFont typeface="Wingdings" panose="05000000000000000000" pitchFamily="2" charset="2"/>
              <a:buChar char="Ø"/>
            </a:pPr>
            <a:r>
              <a:rPr lang="en-GB" sz="1600" b="0" i="0" dirty="0">
                <a:solidFill>
                  <a:srgbClr val="232323"/>
                </a:solidFill>
                <a:effectLst/>
                <a:latin typeface="+mj-lt"/>
              </a:rPr>
              <a:t>The elbows, dorsal forearms, knees, scalp, back, and buttocks are among the most common sites for lesion development.</a:t>
            </a:r>
          </a:p>
          <a:p>
            <a:pPr marL="914400" lvl="2" indent="0">
              <a:buNone/>
            </a:pPr>
            <a:endParaRPr lang="en-GB" sz="1800" b="1" i="0" dirty="0">
              <a:solidFill>
                <a:srgbClr val="232323"/>
              </a:solidFill>
              <a:effectLst/>
              <a:latin typeface="+mj-lt"/>
            </a:endParaRPr>
          </a:p>
          <a:p>
            <a:pPr lvl="2"/>
            <a:r>
              <a:rPr lang="en-GB" sz="1800" b="1" i="0" dirty="0">
                <a:solidFill>
                  <a:srgbClr val="232323"/>
                </a:solidFill>
                <a:effectLst/>
                <a:latin typeface="+mj-lt"/>
              </a:rPr>
              <a:t>Atrophic </a:t>
            </a:r>
            <a:r>
              <a:rPr lang="en-GB" sz="1800" b="1" i="0" dirty="0" err="1">
                <a:solidFill>
                  <a:srgbClr val="232323"/>
                </a:solidFill>
                <a:effectLst/>
                <a:latin typeface="+mj-lt"/>
              </a:rPr>
              <a:t>gl</a:t>
            </a:r>
            <a:r>
              <a:rPr lang="az-Cyrl-AZ" sz="1800" b="1" i="0" dirty="0">
                <a:solidFill>
                  <a:srgbClr val="232323"/>
                </a:solidFill>
                <a:effectLst/>
                <a:latin typeface="+mj-lt"/>
              </a:rPr>
              <a:t>о</a:t>
            </a:r>
            <a:r>
              <a:rPr lang="en-GB" sz="1800" b="1" i="0" dirty="0">
                <a:solidFill>
                  <a:srgbClr val="232323"/>
                </a:solidFill>
                <a:effectLst/>
                <a:latin typeface="+mj-lt"/>
              </a:rPr>
              <a:t>s</a:t>
            </a:r>
            <a:r>
              <a:rPr lang="az-Cyrl-AZ" sz="1800" b="1" i="0" dirty="0">
                <a:solidFill>
                  <a:srgbClr val="232323"/>
                </a:solidFill>
                <a:effectLst/>
                <a:latin typeface="+mj-lt"/>
              </a:rPr>
              <a:t>ѕ</a:t>
            </a:r>
            <a:r>
              <a:rPr lang="en-GB" sz="1800" b="1" i="0" dirty="0" err="1">
                <a:solidFill>
                  <a:srgbClr val="232323"/>
                </a:solidFill>
                <a:effectLst/>
                <a:latin typeface="+mj-lt"/>
              </a:rPr>
              <a:t>iti</a:t>
            </a:r>
            <a:r>
              <a:rPr lang="az-Cyrl-AZ" sz="1800" b="1" i="0" dirty="0">
                <a:solidFill>
                  <a:srgbClr val="232323"/>
                </a:solidFill>
                <a:effectLst/>
                <a:latin typeface="+mj-lt"/>
              </a:rPr>
              <a:t>ѕ</a:t>
            </a:r>
            <a:endParaRPr lang="en-GB" sz="1800" b="1" i="0" dirty="0">
              <a:solidFill>
                <a:srgbClr val="232323"/>
              </a:solidFill>
              <a:effectLst/>
              <a:latin typeface="+mj-lt"/>
            </a:endParaRPr>
          </a:p>
          <a:p>
            <a:pPr lvl="2">
              <a:buFont typeface="Wingdings" panose="05000000000000000000" pitchFamily="2" charset="2"/>
              <a:buChar char="Ø"/>
            </a:pPr>
            <a:r>
              <a:rPr lang="en-GB" sz="1600" b="0" i="0" dirty="0">
                <a:solidFill>
                  <a:srgbClr val="232323"/>
                </a:solidFill>
                <a:effectLst/>
                <a:latin typeface="+mj-lt"/>
              </a:rPr>
              <a:t>Oral lesions (erythema or atrophy) and a soreness or burning sensation of the tongue.</a:t>
            </a:r>
            <a:endParaRPr lang="en-GB" sz="1800" dirty="0">
              <a:latin typeface="+mj-lt"/>
            </a:endParaRPr>
          </a:p>
        </p:txBody>
      </p:sp>
    </p:spTree>
    <p:extLst>
      <p:ext uri="{BB962C8B-B14F-4D97-AF65-F5344CB8AC3E}">
        <p14:creationId xmlns:p14="http://schemas.microsoft.com/office/powerpoint/2010/main" val="856579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BF9D7-AD62-38B4-0361-D19FA903F98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6451F67-4989-C5E5-7664-D5D96A6682FE}"/>
              </a:ext>
            </a:extLst>
          </p:cNvPr>
          <p:cNvSpPr>
            <a:spLocks noGrp="1"/>
          </p:cNvSpPr>
          <p:nvPr>
            <p:ph idx="1"/>
          </p:nvPr>
        </p:nvSpPr>
        <p:spPr>
          <a:xfrm>
            <a:off x="838200" y="1825625"/>
            <a:ext cx="10515600" cy="4836432"/>
          </a:xfrm>
        </p:spPr>
        <p:txBody>
          <a:bodyPr>
            <a:normAutofit/>
          </a:bodyPr>
          <a:lstStyle/>
          <a:p>
            <a:r>
              <a:rPr lang="en-GB" sz="2400" b="1" i="0" dirty="0">
                <a:solidFill>
                  <a:srgbClr val="232323"/>
                </a:solidFill>
                <a:effectLst/>
                <a:latin typeface="+mj-lt"/>
              </a:rPr>
              <a:t>Metabolic bone disorders:</a:t>
            </a:r>
          </a:p>
          <a:p>
            <a:pPr lvl="1"/>
            <a:r>
              <a:rPr lang="en-GB" sz="2000" b="0" i="0" dirty="0">
                <a:solidFill>
                  <a:srgbClr val="232323"/>
                </a:solidFill>
                <a:effectLst/>
                <a:latin typeface="+mj-lt"/>
              </a:rPr>
              <a:t>Patients with celiac disease may have bone loss due to secondary </a:t>
            </a:r>
            <a:r>
              <a:rPr lang="en-GB" sz="2000" b="0" i="0" dirty="0" err="1">
                <a:solidFill>
                  <a:srgbClr val="232323"/>
                </a:solidFill>
                <a:effectLst/>
                <a:latin typeface="+mj-lt"/>
              </a:rPr>
              <a:t>hуреrраrаthуrοiԁism</a:t>
            </a:r>
            <a:r>
              <a:rPr lang="en-GB" sz="2000" b="0" i="0" dirty="0">
                <a:solidFill>
                  <a:srgbClr val="232323"/>
                </a:solidFill>
                <a:effectLst/>
                <a:latin typeface="+mj-lt"/>
              </a:rPr>
              <a:t> from vitamin D deficiency.</a:t>
            </a:r>
          </a:p>
          <a:p>
            <a:pPr marL="457200" lvl="1" indent="0">
              <a:buNone/>
            </a:pPr>
            <a:endParaRPr lang="en-GB" sz="2000" b="0" i="0" dirty="0">
              <a:solidFill>
                <a:srgbClr val="232323"/>
              </a:solidFill>
              <a:effectLst/>
              <a:latin typeface="+mj-lt"/>
            </a:endParaRPr>
          </a:p>
          <a:p>
            <a:pPr lvl="1"/>
            <a:r>
              <a:rPr lang="en-GB" sz="2000" b="0" i="0" dirty="0">
                <a:solidFill>
                  <a:srgbClr val="232323"/>
                </a:solidFill>
                <a:effectLst/>
                <a:latin typeface="+mj-lt"/>
              </a:rPr>
              <a:t> </a:t>
            </a:r>
            <a:r>
              <a:rPr lang="en-GB" sz="2000" b="0" i="0" dirty="0" err="1">
                <a:solidFill>
                  <a:srgbClr val="232323"/>
                </a:solidFill>
                <a:effectLst/>
                <a:latin typeface="+mj-lt"/>
              </a:rPr>
              <a:t>Оѕtеοmаlасia</a:t>
            </a:r>
            <a:r>
              <a:rPr lang="en-GB" sz="2000" b="0" i="0" dirty="0">
                <a:solidFill>
                  <a:srgbClr val="232323"/>
                </a:solidFill>
                <a:effectLst/>
                <a:latin typeface="+mj-lt"/>
              </a:rPr>
              <a:t> due to vitamin D deficiency is also sometimes seen, although its prevalence is unknown</a:t>
            </a:r>
            <a:r>
              <a:rPr lang="en-GB" sz="2000" dirty="0">
                <a:solidFill>
                  <a:srgbClr val="232323"/>
                </a:solidFill>
                <a:latin typeface="+mj-lt"/>
              </a:rPr>
              <a:t>.</a:t>
            </a:r>
          </a:p>
          <a:p>
            <a:pPr marL="457200" lvl="1" indent="0">
              <a:buNone/>
            </a:pPr>
            <a:endParaRPr lang="en-GB" sz="2000" dirty="0">
              <a:solidFill>
                <a:srgbClr val="232323"/>
              </a:solidFill>
              <a:latin typeface="+mj-lt"/>
            </a:endParaRPr>
          </a:p>
          <a:p>
            <a:pPr lvl="1"/>
            <a:r>
              <a:rPr lang="en-GB" sz="2000" b="0" i="0" dirty="0">
                <a:solidFill>
                  <a:srgbClr val="232323"/>
                </a:solidFill>
                <a:effectLst/>
                <a:latin typeface="+mj-lt"/>
              </a:rPr>
              <a:t>In adults, loss of bone density in the peripheral skeleton may persist despite apparent normalization at axial skeletal sites after patients are on a </a:t>
            </a:r>
            <a:r>
              <a:rPr lang="en-GB" sz="2000" b="0" i="0" dirty="0" err="1">
                <a:solidFill>
                  <a:srgbClr val="232323"/>
                </a:solidFill>
                <a:effectLst/>
                <a:latin typeface="+mj-lt"/>
              </a:rPr>
              <a:t>gluteո</a:t>
            </a:r>
            <a:r>
              <a:rPr lang="en-GB" sz="2000" b="0" i="0" dirty="0">
                <a:solidFill>
                  <a:srgbClr val="232323"/>
                </a:solidFill>
                <a:effectLst/>
                <a:latin typeface="+mj-lt"/>
              </a:rPr>
              <a:t>-free diet.</a:t>
            </a:r>
          </a:p>
          <a:p>
            <a:pPr marL="457200" lvl="1" indent="0">
              <a:buNone/>
            </a:pPr>
            <a:endParaRPr lang="en-GB" sz="2000" b="0" i="0" dirty="0">
              <a:solidFill>
                <a:srgbClr val="232323"/>
              </a:solidFill>
              <a:effectLst/>
              <a:latin typeface="+mj-lt"/>
            </a:endParaRPr>
          </a:p>
          <a:p>
            <a:pPr lvl="1"/>
            <a:r>
              <a:rPr lang="en-GB" sz="2000" b="0" i="0" dirty="0">
                <a:solidFill>
                  <a:srgbClr val="232323"/>
                </a:solidFill>
                <a:effectLst/>
                <a:latin typeface="+mj-lt"/>
              </a:rPr>
              <a:t>The risk of fractures is slightly increased in patients with celiac disease</a:t>
            </a:r>
            <a:r>
              <a:rPr lang="en-GB" sz="2000" dirty="0">
                <a:solidFill>
                  <a:srgbClr val="232323"/>
                </a:solidFill>
                <a:latin typeface="+mj-lt"/>
              </a:rPr>
              <a:t>.</a:t>
            </a:r>
          </a:p>
          <a:p>
            <a:pPr marL="457200" lvl="1" indent="0">
              <a:buNone/>
            </a:pPr>
            <a:endParaRPr lang="en-GB" sz="2000" dirty="0">
              <a:solidFill>
                <a:srgbClr val="232323"/>
              </a:solidFill>
              <a:latin typeface="+mj-lt"/>
            </a:endParaRPr>
          </a:p>
          <a:p>
            <a:pPr lvl="1"/>
            <a:r>
              <a:rPr lang="en-GB" sz="2000" b="0" i="0" dirty="0">
                <a:solidFill>
                  <a:srgbClr val="232323"/>
                </a:solidFill>
                <a:effectLst/>
                <a:latin typeface="+mj-lt"/>
              </a:rPr>
              <a:t>A higher prevalence of osteoarthritis has also been described in celiac disease.</a:t>
            </a:r>
            <a:endParaRPr lang="en-GB" sz="2000" dirty="0">
              <a:latin typeface="+mj-lt"/>
            </a:endParaRPr>
          </a:p>
        </p:txBody>
      </p:sp>
    </p:spTree>
    <p:extLst>
      <p:ext uri="{BB962C8B-B14F-4D97-AF65-F5344CB8AC3E}">
        <p14:creationId xmlns:p14="http://schemas.microsoft.com/office/powerpoint/2010/main" val="2835503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35B97-C24D-4719-2098-EDBA7D989CA4}"/>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B6E50B29-FF72-F30E-5E88-35924DAEF629}"/>
              </a:ext>
            </a:extLst>
          </p:cNvPr>
          <p:cNvSpPr>
            <a:spLocks noGrp="1"/>
          </p:cNvSpPr>
          <p:nvPr>
            <p:ph idx="1"/>
          </p:nvPr>
        </p:nvSpPr>
        <p:spPr/>
        <p:txBody>
          <a:bodyPr>
            <a:normAutofit/>
          </a:bodyPr>
          <a:lstStyle/>
          <a:p>
            <a:r>
              <a:rPr lang="en-GB" sz="2400" b="1" i="0" dirty="0">
                <a:solidFill>
                  <a:srgbClr val="232323"/>
                </a:solidFill>
                <a:effectLst/>
                <a:latin typeface="+mj-lt"/>
              </a:rPr>
              <a:t>Hematologic </a:t>
            </a:r>
            <a:r>
              <a:rPr lang="en-GB" sz="2400" b="1" i="0" dirty="0" err="1">
                <a:solidFill>
                  <a:srgbClr val="232323"/>
                </a:solidFill>
                <a:effectLst/>
                <a:latin typeface="+mj-lt"/>
              </a:rPr>
              <a:t>manifistations</a:t>
            </a:r>
            <a:r>
              <a:rPr lang="en-GB" sz="2400" b="1" i="0" dirty="0">
                <a:solidFill>
                  <a:srgbClr val="232323"/>
                </a:solidFill>
                <a:effectLst/>
                <a:latin typeface="+mj-lt"/>
              </a:rPr>
              <a:t>:</a:t>
            </a:r>
          </a:p>
          <a:p>
            <a:pPr lvl="1"/>
            <a:r>
              <a:rPr lang="en-GB" sz="2000" b="1" i="0" dirty="0">
                <a:solidFill>
                  <a:srgbClr val="232323"/>
                </a:solidFill>
                <a:effectLst/>
                <a:latin typeface="+mj-lt"/>
              </a:rPr>
              <a:t>Iro</a:t>
            </a:r>
            <a:r>
              <a:rPr lang="hy-AM" sz="2000" b="1" i="0" dirty="0">
                <a:solidFill>
                  <a:srgbClr val="232323"/>
                </a:solidFill>
                <a:effectLst/>
                <a:latin typeface="+mj-lt"/>
              </a:rPr>
              <a:t>ո </a:t>
            </a:r>
            <a:r>
              <a:rPr lang="en-GB" sz="2000" b="1" i="0" dirty="0">
                <a:solidFill>
                  <a:srgbClr val="232323"/>
                </a:solidFill>
                <a:effectLst/>
                <a:latin typeface="+mj-lt"/>
              </a:rPr>
              <a:t>deficiency </a:t>
            </a:r>
            <a:r>
              <a:rPr lang="en-GB" sz="2000" b="1" i="0" dirty="0" err="1">
                <a:solidFill>
                  <a:srgbClr val="232323"/>
                </a:solidFill>
                <a:effectLst/>
                <a:latin typeface="+mj-lt"/>
              </a:rPr>
              <a:t>anemia</a:t>
            </a:r>
            <a:endParaRPr lang="en-GB" sz="2000" b="1" i="0" dirty="0">
              <a:solidFill>
                <a:srgbClr val="232323"/>
              </a:solidFill>
              <a:effectLst/>
              <a:latin typeface="+mj-lt"/>
            </a:endParaRPr>
          </a:p>
          <a:p>
            <a:pPr lvl="1">
              <a:buFont typeface="Wingdings" panose="05000000000000000000" pitchFamily="2" charset="2"/>
              <a:buChar char="Ø"/>
            </a:pPr>
            <a:r>
              <a:rPr lang="en-GB" sz="1600" b="0" i="0" dirty="0">
                <a:solidFill>
                  <a:srgbClr val="232323"/>
                </a:solidFill>
                <a:effectLst/>
                <a:latin typeface="+mj-lt"/>
              </a:rPr>
              <a:t>One study of 93 patients presenting for evaluation of </a:t>
            </a:r>
            <a:r>
              <a:rPr lang="en-GB" sz="1600" b="0" i="0" dirty="0" err="1">
                <a:solidFill>
                  <a:srgbClr val="232323"/>
                </a:solidFill>
                <a:effectLst/>
                <a:latin typeface="+mj-lt"/>
              </a:rPr>
              <a:t>irоո</a:t>
            </a:r>
            <a:r>
              <a:rPr lang="en-GB" sz="1600" b="0" i="0" dirty="0">
                <a:solidFill>
                  <a:srgbClr val="232323"/>
                </a:solidFill>
                <a:effectLst/>
                <a:latin typeface="+mj-lt"/>
              </a:rPr>
              <a:t> deficiency </a:t>
            </a:r>
            <a:r>
              <a:rPr lang="en-GB" sz="1600" b="0" i="0" dirty="0" err="1">
                <a:solidFill>
                  <a:srgbClr val="232323"/>
                </a:solidFill>
                <a:effectLst/>
                <a:latin typeface="+mj-lt"/>
              </a:rPr>
              <a:t>anemia</a:t>
            </a:r>
            <a:r>
              <a:rPr lang="en-GB" sz="1600" b="0" i="0" dirty="0">
                <a:solidFill>
                  <a:srgbClr val="232323"/>
                </a:solidFill>
                <a:effectLst/>
                <a:latin typeface="+mj-lt"/>
              </a:rPr>
              <a:t> found 11 (12 percent) with small bowel biopsy findings compatible with celiac disease </a:t>
            </a:r>
          </a:p>
          <a:p>
            <a:pPr marL="457200" lvl="1" indent="0">
              <a:buNone/>
            </a:pPr>
            <a:endParaRPr lang="en-GB" sz="1600" b="0" i="0" dirty="0">
              <a:solidFill>
                <a:srgbClr val="232323"/>
              </a:solidFill>
              <a:effectLst/>
              <a:latin typeface="+mj-lt"/>
            </a:endParaRPr>
          </a:p>
          <a:p>
            <a:pPr lvl="1">
              <a:buFont typeface="Wingdings" panose="05000000000000000000" pitchFamily="2" charset="2"/>
              <a:buChar char="Ø"/>
            </a:pPr>
            <a:r>
              <a:rPr lang="en-GB" sz="1600" b="0" i="0" dirty="0">
                <a:solidFill>
                  <a:srgbClr val="232323"/>
                </a:solidFill>
                <a:effectLst/>
                <a:latin typeface="+mj-lt"/>
              </a:rPr>
              <a:t>The incidence was 20 percent in the subgroup of </a:t>
            </a:r>
            <a:r>
              <a:rPr lang="en-GB" sz="1600" b="0" i="0" dirty="0" err="1">
                <a:solidFill>
                  <a:srgbClr val="232323"/>
                </a:solidFill>
                <a:effectLst/>
                <a:latin typeface="+mj-lt"/>
              </a:rPr>
              <a:t>nonresponders</a:t>
            </a:r>
            <a:r>
              <a:rPr lang="en-GB" sz="1600" b="0" i="0" dirty="0">
                <a:solidFill>
                  <a:srgbClr val="232323"/>
                </a:solidFill>
                <a:effectLst/>
                <a:latin typeface="+mj-lt"/>
              </a:rPr>
              <a:t> to supplemental </a:t>
            </a:r>
            <a:r>
              <a:rPr lang="en-GB" sz="1600" b="0" i="0" dirty="0" err="1">
                <a:solidFill>
                  <a:srgbClr val="232323"/>
                </a:solidFill>
                <a:effectLst/>
                <a:latin typeface="+mj-lt"/>
              </a:rPr>
              <a:t>irоո</a:t>
            </a:r>
            <a:r>
              <a:rPr lang="en-GB" sz="1600" b="0" i="0" dirty="0">
                <a:solidFill>
                  <a:srgbClr val="232323"/>
                </a:solidFill>
                <a:effectLst/>
                <a:latin typeface="+mj-lt"/>
              </a:rPr>
              <a:t>.</a:t>
            </a:r>
          </a:p>
          <a:p>
            <a:pPr marL="457200" lvl="1" indent="0">
              <a:buNone/>
            </a:pPr>
            <a:endParaRPr lang="en-GB" sz="1600" b="1" i="0" dirty="0">
              <a:solidFill>
                <a:srgbClr val="232323"/>
              </a:solidFill>
              <a:effectLst/>
              <a:latin typeface="+mj-lt"/>
            </a:endParaRPr>
          </a:p>
          <a:p>
            <a:pPr lvl="1"/>
            <a:r>
              <a:rPr lang="en-GB" sz="2000" b="1" i="0" dirty="0" err="1">
                <a:solidFill>
                  <a:srgbClr val="232323"/>
                </a:solidFill>
                <a:effectLst/>
                <a:latin typeface="+mj-lt"/>
              </a:rPr>
              <a:t>Hyposplenism</a:t>
            </a:r>
            <a:r>
              <a:rPr lang="en-GB" sz="2000" b="0" i="0" dirty="0">
                <a:solidFill>
                  <a:srgbClr val="232323"/>
                </a:solidFill>
                <a:effectLst/>
                <a:latin typeface="+mj-lt"/>
              </a:rPr>
              <a:t> </a:t>
            </a:r>
          </a:p>
          <a:p>
            <a:pPr lvl="1">
              <a:buFont typeface="Wingdings" panose="05000000000000000000" pitchFamily="2" charset="2"/>
              <a:buChar char="Ø"/>
            </a:pPr>
            <a:r>
              <a:rPr lang="en-GB" sz="1600" b="0" i="0" dirty="0">
                <a:solidFill>
                  <a:srgbClr val="232323"/>
                </a:solidFill>
                <a:effectLst/>
                <a:latin typeface="+mj-lt"/>
              </a:rPr>
              <a:t>Several case reports have described </a:t>
            </a:r>
            <a:r>
              <a:rPr lang="en-GB" sz="1600" b="0" i="0" dirty="0" err="1">
                <a:solidFill>
                  <a:srgbClr val="232323"/>
                </a:solidFill>
                <a:effectLst/>
                <a:latin typeface="+mj-lt"/>
              </a:rPr>
              <a:t>hyposplenism</a:t>
            </a:r>
            <a:r>
              <a:rPr lang="en-GB" sz="1600" b="0" i="0" dirty="0">
                <a:solidFill>
                  <a:srgbClr val="232323"/>
                </a:solidFill>
                <a:effectLst/>
                <a:latin typeface="+mj-lt"/>
              </a:rPr>
              <a:t> in association with celiac disease ,the pathogenesis of which is unknown. </a:t>
            </a:r>
            <a:endParaRPr lang="en-GB" sz="2000" b="0" i="0" dirty="0">
              <a:solidFill>
                <a:srgbClr val="232323"/>
              </a:solidFill>
              <a:effectLst/>
              <a:latin typeface="+mj-lt"/>
            </a:endParaRPr>
          </a:p>
          <a:p>
            <a:pPr lvl="1"/>
            <a:endParaRPr lang="en-GB" sz="2000" dirty="0">
              <a:latin typeface="+mj-lt"/>
            </a:endParaRPr>
          </a:p>
        </p:txBody>
      </p:sp>
    </p:spTree>
    <p:extLst>
      <p:ext uri="{BB962C8B-B14F-4D97-AF65-F5344CB8AC3E}">
        <p14:creationId xmlns:p14="http://schemas.microsoft.com/office/powerpoint/2010/main" val="3528874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FA9B6-BD4D-5D41-2AD7-6E4AB95D148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11BD6F4-7FC4-3720-AC5F-A671A53DD301}"/>
              </a:ext>
            </a:extLst>
          </p:cNvPr>
          <p:cNvSpPr>
            <a:spLocks noGrp="1"/>
          </p:cNvSpPr>
          <p:nvPr>
            <p:ph idx="1"/>
          </p:nvPr>
        </p:nvSpPr>
        <p:spPr/>
        <p:txBody>
          <a:bodyPr/>
          <a:lstStyle/>
          <a:p>
            <a:r>
              <a:rPr lang="en-GB" dirty="0"/>
              <a:t>Celiac disease is a chronic, immune-mediated enteropathy that is precipitated by dietary gluten in genetically predisposed individuals.</a:t>
            </a:r>
          </a:p>
          <a:p>
            <a:endParaRPr lang="en-GB" dirty="0"/>
          </a:p>
          <a:p>
            <a:r>
              <a:rPr lang="en-GB" dirty="0"/>
              <a:t>Gluten is the commonly used term for the complex of water-insoluble proteins from wheat, rye, and barley that is harmful to patients with celiac disease.</a:t>
            </a:r>
          </a:p>
        </p:txBody>
      </p:sp>
    </p:spTree>
    <p:extLst>
      <p:ext uri="{BB962C8B-B14F-4D97-AF65-F5344CB8AC3E}">
        <p14:creationId xmlns:p14="http://schemas.microsoft.com/office/powerpoint/2010/main" val="912954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1771E-3533-ED91-AA6A-3A8844CC6D7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D7CBF5E-5109-3F79-44F5-2934198F50CD}"/>
              </a:ext>
            </a:extLst>
          </p:cNvPr>
          <p:cNvSpPr>
            <a:spLocks noGrp="1"/>
          </p:cNvSpPr>
          <p:nvPr>
            <p:ph idx="1"/>
          </p:nvPr>
        </p:nvSpPr>
        <p:spPr>
          <a:xfrm>
            <a:off x="838200" y="1825624"/>
            <a:ext cx="10515600" cy="4784181"/>
          </a:xfrm>
        </p:spPr>
        <p:txBody>
          <a:bodyPr>
            <a:normAutofit/>
          </a:bodyPr>
          <a:lstStyle/>
          <a:p>
            <a:r>
              <a:rPr lang="en-GB" sz="2400" b="1" i="0" dirty="0">
                <a:solidFill>
                  <a:srgbClr val="232323"/>
                </a:solidFill>
                <a:effectLst/>
                <a:latin typeface="+mj-lt"/>
              </a:rPr>
              <a:t>Neuropsychiatric </a:t>
            </a:r>
            <a:r>
              <a:rPr lang="en-GB" sz="2400" b="1" i="0" dirty="0" err="1">
                <a:solidFill>
                  <a:srgbClr val="232323"/>
                </a:solidFill>
                <a:effectLst/>
                <a:latin typeface="+mj-lt"/>
              </a:rPr>
              <a:t>manifistations</a:t>
            </a:r>
            <a:r>
              <a:rPr lang="en-GB" sz="2400" b="1" i="0" dirty="0">
                <a:solidFill>
                  <a:srgbClr val="232323"/>
                </a:solidFill>
                <a:effectLst/>
                <a:latin typeface="+mj-lt"/>
              </a:rPr>
              <a:t>:</a:t>
            </a:r>
          </a:p>
          <a:p>
            <a:pPr lvl="1"/>
            <a:r>
              <a:rPr lang="en-GB" sz="2000" b="0" i="0" dirty="0">
                <a:solidFill>
                  <a:srgbClr val="232323"/>
                </a:solidFill>
                <a:effectLst/>
                <a:latin typeface="+mj-lt"/>
              </a:rPr>
              <a:t>Several reports have described an association between celiac disease and neurologic or psychiatric symptoms including h</a:t>
            </a:r>
            <a:r>
              <a:rPr lang="az-Cyrl-AZ" sz="2000" b="0" i="0" dirty="0">
                <a:solidFill>
                  <a:srgbClr val="232323"/>
                </a:solidFill>
                <a:effectLst/>
                <a:latin typeface="+mj-lt"/>
              </a:rPr>
              <a:t>еаԁ</a:t>
            </a:r>
            <a:r>
              <a:rPr lang="en-GB" sz="2000" b="0" i="0" dirty="0">
                <a:solidFill>
                  <a:srgbClr val="232323"/>
                </a:solidFill>
                <a:effectLst/>
                <a:latin typeface="+mj-lt"/>
              </a:rPr>
              <a:t>a</a:t>
            </a:r>
            <a:r>
              <a:rPr lang="az-Cyrl-AZ" sz="2000" b="0" i="0" dirty="0">
                <a:solidFill>
                  <a:srgbClr val="232323"/>
                </a:solidFill>
                <a:effectLst/>
                <a:latin typeface="+mj-lt"/>
              </a:rPr>
              <a:t>с</a:t>
            </a:r>
            <a:r>
              <a:rPr lang="en-GB" sz="2000" b="0" i="0" dirty="0">
                <a:solidFill>
                  <a:srgbClr val="232323"/>
                </a:solidFill>
                <a:effectLst/>
                <a:latin typeface="+mj-lt"/>
              </a:rPr>
              <a:t>he, peripheral neuropathy, at</a:t>
            </a:r>
            <a:r>
              <a:rPr lang="az-Cyrl-AZ" sz="2000" b="0" i="0" dirty="0">
                <a:solidFill>
                  <a:srgbClr val="232323"/>
                </a:solidFill>
                <a:effectLst/>
                <a:latin typeface="+mj-lt"/>
              </a:rPr>
              <a:t>а</a:t>
            </a:r>
            <a:r>
              <a:rPr lang="en-GB" sz="2000" b="0" i="0" dirty="0" err="1">
                <a:solidFill>
                  <a:srgbClr val="232323"/>
                </a:solidFill>
                <a:effectLst/>
                <a:latin typeface="+mj-lt"/>
              </a:rPr>
              <a:t>xia</a:t>
            </a:r>
            <a:r>
              <a:rPr lang="en-GB" sz="2000" b="0" i="0" dirty="0">
                <a:solidFill>
                  <a:srgbClr val="232323"/>
                </a:solidFill>
                <a:effectLst/>
                <a:latin typeface="+mj-lt"/>
              </a:rPr>
              <a:t>, </a:t>
            </a:r>
            <a:r>
              <a:rPr lang="az-Cyrl-AZ" sz="2000" b="0" i="0" dirty="0">
                <a:solidFill>
                  <a:srgbClr val="232323"/>
                </a:solidFill>
                <a:effectLst/>
                <a:latin typeface="+mj-lt"/>
              </a:rPr>
              <a:t>ер</a:t>
            </a:r>
            <a:r>
              <a:rPr lang="en-GB" sz="2000" b="0" i="0" dirty="0" err="1">
                <a:solidFill>
                  <a:srgbClr val="232323"/>
                </a:solidFill>
                <a:effectLst/>
                <a:latin typeface="+mj-lt"/>
              </a:rPr>
              <a:t>ilep</a:t>
            </a:r>
            <a:r>
              <a:rPr lang="az-Cyrl-AZ" sz="2000" b="0" i="0" dirty="0">
                <a:solidFill>
                  <a:srgbClr val="232323"/>
                </a:solidFill>
                <a:effectLst/>
                <a:latin typeface="+mj-lt"/>
              </a:rPr>
              <a:t>ѕ</a:t>
            </a:r>
            <a:r>
              <a:rPr lang="en-GB" sz="2000" b="0" i="0" dirty="0">
                <a:solidFill>
                  <a:srgbClr val="232323"/>
                </a:solidFill>
                <a:effectLst/>
                <a:latin typeface="+mj-lt"/>
              </a:rPr>
              <a:t>y, depression, dysthymia, and anxiety.</a:t>
            </a:r>
          </a:p>
          <a:p>
            <a:pPr lvl="1"/>
            <a:endParaRPr lang="en-GB" sz="2000" dirty="0">
              <a:solidFill>
                <a:srgbClr val="232323"/>
              </a:solidFill>
              <a:latin typeface="+mj-lt"/>
            </a:endParaRPr>
          </a:p>
          <a:p>
            <a:pPr lvl="1"/>
            <a:r>
              <a:rPr lang="en-GB" sz="2000" b="0" i="0" dirty="0">
                <a:solidFill>
                  <a:srgbClr val="232323"/>
                </a:solidFill>
                <a:effectLst/>
                <a:latin typeface="+mj-lt"/>
              </a:rPr>
              <a:t>Peripheral neuropathies, characterized by burning, tingling, and numbness in hands and feet, have been described in up to 50 percent of patients with celiac disease and may precede its diagnosis.</a:t>
            </a:r>
          </a:p>
          <a:p>
            <a:pPr lvl="1"/>
            <a:endParaRPr lang="en-GB" sz="2000" dirty="0">
              <a:solidFill>
                <a:srgbClr val="232323"/>
              </a:solidFill>
              <a:latin typeface="+mj-lt"/>
            </a:endParaRPr>
          </a:p>
          <a:p>
            <a:pPr lvl="1"/>
            <a:r>
              <a:rPr lang="en-GB" sz="2000" b="0" i="0" dirty="0">
                <a:solidFill>
                  <a:srgbClr val="232323"/>
                </a:solidFill>
                <a:effectLst/>
                <a:latin typeface="+mj-lt"/>
              </a:rPr>
              <a:t>In patients with celiac disease, neuropathies may also be associated with l</a:t>
            </a:r>
            <a:r>
              <a:rPr lang="az-Cyrl-AZ" sz="2000" b="0" i="0" dirty="0">
                <a:solidFill>
                  <a:srgbClr val="232323"/>
                </a:solidFill>
                <a:effectLst/>
                <a:latin typeface="+mj-lt"/>
              </a:rPr>
              <a:t>у</a:t>
            </a:r>
            <a:r>
              <a:rPr lang="en-GB" sz="2000" b="0" i="0" dirty="0">
                <a:solidFill>
                  <a:srgbClr val="232323"/>
                </a:solidFill>
                <a:effectLst/>
                <a:latin typeface="+mj-lt"/>
              </a:rPr>
              <a:t>mph</a:t>
            </a:r>
            <a:r>
              <a:rPr lang="az-Cyrl-AZ" sz="2000" b="0" i="0" dirty="0">
                <a:solidFill>
                  <a:srgbClr val="232323"/>
                </a:solidFill>
                <a:effectLst/>
                <a:latin typeface="+mj-lt"/>
              </a:rPr>
              <a:t>о</a:t>
            </a:r>
            <a:r>
              <a:rPr lang="en-GB" sz="2000" b="0" i="0" dirty="0">
                <a:solidFill>
                  <a:srgbClr val="232323"/>
                </a:solidFill>
                <a:effectLst/>
                <a:latin typeface="+mj-lt"/>
              </a:rPr>
              <a:t>m</a:t>
            </a:r>
            <a:r>
              <a:rPr lang="az-Cyrl-AZ" sz="2000" b="0" i="0" dirty="0">
                <a:solidFill>
                  <a:srgbClr val="232323"/>
                </a:solidFill>
                <a:effectLst/>
                <a:latin typeface="+mj-lt"/>
              </a:rPr>
              <a:t>а </a:t>
            </a:r>
            <a:r>
              <a:rPr lang="en-GB" sz="2000" b="0" i="0" dirty="0">
                <a:solidFill>
                  <a:srgbClr val="232323"/>
                </a:solidFill>
                <a:effectLst/>
                <a:latin typeface="+mj-lt"/>
              </a:rPr>
              <a:t>and deficiencies of vitamins B1 (thiamine), B2 (riboflavin), B3 (niacin), B6 (pyridoxine), B12 (</a:t>
            </a:r>
            <a:r>
              <a:rPr lang="en-GB" sz="2000" b="0" i="0" dirty="0" err="1">
                <a:solidFill>
                  <a:srgbClr val="232323"/>
                </a:solidFill>
                <a:effectLst/>
                <a:latin typeface="+mj-lt"/>
              </a:rPr>
              <a:t>cobalamine</a:t>
            </a:r>
            <a:r>
              <a:rPr lang="en-GB" sz="2000" b="0" i="0" dirty="0">
                <a:solidFill>
                  <a:srgbClr val="232323"/>
                </a:solidFill>
                <a:effectLst/>
                <a:latin typeface="+mj-lt"/>
              </a:rPr>
              <a:t>), and E. However, vitamin deficiency syndromes are uncommon in the absence of severe and extensive small bowel involvement.</a:t>
            </a:r>
            <a:endParaRPr lang="en-GB" sz="2000" b="1" dirty="0">
              <a:latin typeface="+mj-lt"/>
            </a:endParaRPr>
          </a:p>
        </p:txBody>
      </p:sp>
    </p:spTree>
    <p:extLst>
      <p:ext uri="{BB962C8B-B14F-4D97-AF65-F5344CB8AC3E}">
        <p14:creationId xmlns:p14="http://schemas.microsoft.com/office/powerpoint/2010/main" val="172183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1A144-BA7F-5BC9-0BCE-5C56BEB8882B}"/>
              </a:ext>
            </a:extLst>
          </p:cNvPr>
          <p:cNvSpPr>
            <a:spLocks noGrp="1"/>
          </p:cNvSpPr>
          <p:nvPr>
            <p:ph type="title"/>
          </p:nvPr>
        </p:nvSpPr>
        <p:spPr/>
        <p:txBody>
          <a:bodyPr/>
          <a:lstStyle/>
          <a:p>
            <a:pPr algn="ctr"/>
            <a:r>
              <a:rPr lang="en-GB" i="0" dirty="0">
                <a:solidFill>
                  <a:srgbClr val="353535"/>
                </a:solidFill>
                <a:effectLst/>
              </a:rPr>
              <a:t>ASSOCIATED CONDITIONS</a:t>
            </a:r>
            <a:endParaRPr lang="en-GB" dirty="0"/>
          </a:p>
        </p:txBody>
      </p:sp>
      <p:sp>
        <p:nvSpPr>
          <p:cNvPr id="3" name="Content Placeholder 2">
            <a:extLst>
              <a:ext uri="{FF2B5EF4-FFF2-40B4-BE49-F238E27FC236}">
                <a16:creationId xmlns:a16="http://schemas.microsoft.com/office/drawing/2014/main" id="{AAEC80EF-E06B-0766-EABD-E49650CA63DE}"/>
              </a:ext>
            </a:extLst>
          </p:cNvPr>
          <p:cNvSpPr>
            <a:spLocks noGrp="1"/>
          </p:cNvSpPr>
          <p:nvPr>
            <p:ph idx="1"/>
          </p:nvPr>
        </p:nvSpPr>
        <p:spPr>
          <a:xfrm>
            <a:off x="838200" y="1825625"/>
            <a:ext cx="10515600" cy="4940936"/>
          </a:xfrm>
        </p:spPr>
        <p:txBody>
          <a:bodyPr>
            <a:normAutofit lnSpcReduction="10000"/>
          </a:bodyPr>
          <a:lstStyle/>
          <a:p>
            <a:r>
              <a:rPr lang="en-GB" sz="2400" b="1" i="0" dirty="0">
                <a:solidFill>
                  <a:srgbClr val="232323"/>
                </a:solidFill>
                <a:effectLst/>
                <a:latin typeface="+mj-lt"/>
              </a:rPr>
              <a:t>Selective IgA deficiency</a:t>
            </a:r>
          </a:p>
          <a:p>
            <a:pPr lvl="1"/>
            <a:r>
              <a:rPr lang="en-GB" sz="1600" b="0" i="0" dirty="0">
                <a:solidFill>
                  <a:srgbClr val="232323"/>
                </a:solidFill>
                <a:effectLst/>
                <a:latin typeface="+mj-lt"/>
              </a:rPr>
              <a:t>Selective IgA deficiency has been associated with celiac disease and has been detected in up to 8 percent of patients with celiac disease in some studies.</a:t>
            </a:r>
          </a:p>
          <a:p>
            <a:pPr lvl="1"/>
            <a:endParaRPr lang="en-GB" sz="1600" dirty="0">
              <a:solidFill>
                <a:srgbClr val="232323"/>
              </a:solidFill>
              <a:latin typeface="+mj-lt"/>
            </a:endParaRPr>
          </a:p>
          <a:p>
            <a:r>
              <a:rPr lang="en-GB" sz="2400" b="1" i="0" dirty="0">
                <a:solidFill>
                  <a:srgbClr val="232323"/>
                </a:solidFill>
                <a:effectLst/>
                <a:latin typeface="+mj-lt"/>
              </a:rPr>
              <a:t>Autoimmune disease</a:t>
            </a:r>
          </a:p>
          <a:p>
            <a:pPr lvl="1"/>
            <a:r>
              <a:rPr lang="en-GB" sz="2000" b="1" i="0" dirty="0">
                <a:solidFill>
                  <a:srgbClr val="232323"/>
                </a:solidFill>
                <a:effectLst/>
                <a:latin typeface="+mj-lt"/>
              </a:rPr>
              <a:t>Diabetes mellitus</a:t>
            </a:r>
            <a:r>
              <a:rPr lang="en-GB" sz="2000" b="0" i="0" dirty="0">
                <a:solidFill>
                  <a:srgbClr val="232323"/>
                </a:solidFill>
                <a:effectLst/>
                <a:latin typeface="+mj-lt"/>
              </a:rPr>
              <a:t> </a:t>
            </a:r>
          </a:p>
          <a:p>
            <a:pPr lvl="1">
              <a:buFont typeface="Wingdings" panose="05000000000000000000" pitchFamily="2" charset="2"/>
              <a:buChar char="Ø"/>
            </a:pPr>
            <a:r>
              <a:rPr lang="en-GB" sz="1600" b="0" i="0" dirty="0">
                <a:solidFill>
                  <a:srgbClr val="232323"/>
                </a:solidFill>
                <a:effectLst/>
                <a:latin typeface="+mj-lt"/>
              </a:rPr>
              <a:t>Celiac disease is closely associated with type 1 </a:t>
            </a:r>
            <a:r>
              <a:rPr lang="az-Cyrl-AZ" sz="1600" b="0" i="0" dirty="0">
                <a:solidFill>
                  <a:srgbClr val="232323"/>
                </a:solidFill>
                <a:effectLst/>
                <a:latin typeface="+mj-lt"/>
              </a:rPr>
              <a:t>ԁ</a:t>
            </a:r>
            <a:r>
              <a:rPr lang="en-GB" sz="1600" b="0" i="0" dirty="0" err="1">
                <a:solidFill>
                  <a:srgbClr val="232323"/>
                </a:solidFill>
                <a:effectLst/>
                <a:latin typeface="+mj-lt"/>
              </a:rPr>
              <a:t>i</a:t>
            </a:r>
            <a:r>
              <a:rPr lang="az-Cyrl-AZ" sz="1600" b="0" i="0" dirty="0">
                <a:solidFill>
                  <a:srgbClr val="232323"/>
                </a:solidFill>
                <a:effectLst/>
                <a:latin typeface="+mj-lt"/>
              </a:rPr>
              <a:t>а</a:t>
            </a:r>
            <a:r>
              <a:rPr lang="en-GB" sz="1600" b="0" i="0" dirty="0">
                <a:solidFill>
                  <a:srgbClr val="232323"/>
                </a:solidFill>
                <a:effectLst/>
                <a:latin typeface="+mj-lt"/>
              </a:rPr>
              <a:t>bet</a:t>
            </a:r>
            <a:r>
              <a:rPr lang="az-Cyrl-AZ" sz="1600" b="0" i="0" dirty="0">
                <a:solidFill>
                  <a:srgbClr val="232323"/>
                </a:solidFill>
                <a:effectLst/>
                <a:latin typeface="+mj-lt"/>
              </a:rPr>
              <a:t>е</a:t>
            </a:r>
            <a:r>
              <a:rPr lang="en-GB" sz="1600" b="0" i="0" dirty="0">
                <a:solidFill>
                  <a:srgbClr val="232323"/>
                </a:solidFill>
                <a:effectLst/>
                <a:latin typeface="+mj-lt"/>
              </a:rPr>
              <a:t>s mellitus and polyglandular autoimmune syndrome type III (autoimmune thyroiditis combined with immune-mediated di</a:t>
            </a:r>
            <a:r>
              <a:rPr lang="az-Cyrl-AZ" sz="1600" b="0" i="0" dirty="0">
                <a:solidFill>
                  <a:srgbClr val="232323"/>
                </a:solidFill>
                <a:effectLst/>
                <a:latin typeface="+mj-lt"/>
              </a:rPr>
              <a:t>а</a:t>
            </a:r>
            <a:r>
              <a:rPr lang="en-GB" sz="1600" b="0" i="0" dirty="0">
                <a:solidFill>
                  <a:srgbClr val="232323"/>
                </a:solidFill>
                <a:effectLst/>
                <a:latin typeface="+mj-lt"/>
              </a:rPr>
              <a:t>b</a:t>
            </a:r>
            <a:r>
              <a:rPr lang="az-Cyrl-AZ" sz="1600" b="0" i="0" dirty="0">
                <a:solidFill>
                  <a:srgbClr val="232323"/>
                </a:solidFill>
                <a:effectLst/>
                <a:latin typeface="+mj-lt"/>
              </a:rPr>
              <a:t>е</a:t>
            </a:r>
            <a:r>
              <a:rPr lang="en-GB" sz="1600" b="0" i="0" dirty="0" err="1">
                <a:solidFill>
                  <a:srgbClr val="232323"/>
                </a:solidFill>
                <a:effectLst/>
                <a:latin typeface="+mj-lt"/>
              </a:rPr>
              <a:t>tes</a:t>
            </a:r>
            <a:r>
              <a:rPr lang="en-GB" sz="1600" b="0" i="0" dirty="0">
                <a:solidFill>
                  <a:srgbClr val="232323"/>
                </a:solidFill>
                <a:effectLst/>
                <a:latin typeface="+mj-lt"/>
              </a:rPr>
              <a:t>). </a:t>
            </a:r>
          </a:p>
          <a:p>
            <a:pPr lvl="1">
              <a:buFont typeface="Wingdings" panose="05000000000000000000" pitchFamily="2" charset="2"/>
              <a:buChar char="Ø"/>
            </a:pPr>
            <a:r>
              <a:rPr lang="en-GB" sz="1600" b="0" i="0" dirty="0">
                <a:solidFill>
                  <a:srgbClr val="232323"/>
                </a:solidFill>
                <a:effectLst/>
                <a:latin typeface="+mj-lt"/>
              </a:rPr>
              <a:t>Type 1 </a:t>
            </a:r>
            <a:r>
              <a:rPr lang="az-Cyrl-AZ" sz="1600" b="0" i="0" dirty="0">
                <a:solidFill>
                  <a:srgbClr val="232323"/>
                </a:solidFill>
                <a:effectLst/>
                <a:latin typeface="+mj-lt"/>
              </a:rPr>
              <a:t>ԁ</a:t>
            </a:r>
            <a:r>
              <a:rPr lang="en-GB" sz="1600" b="0" i="0" dirty="0" err="1">
                <a:solidFill>
                  <a:srgbClr val="232323"/>
                </a:solidFill>
                <a:effectLst/>
                <a:latin typeface="+mj-lt"/>
              </a:rPr>
              <a:t>i</a:t>
            </a:r>
            <a:r>
              <a:rPr lang="az-Cyrl-AZ" sz="1600" b="0" i="0" dirty="0">
                <a:solidFill>
                  <a:srgbClr val="232323"/>
                </a:solidFill>
                <a:effectLst/>
                <a:latin typeface="+mj-lt"/>
              </a:rPr>
              <a:t>а</a:t>
            </a:r>
            <a:r>
              <a:rPr lang="en-GB" sz="1600" b="0" i="0" dirty="0">
                <a:solidFill>
                  <a:srgbClr val="232323"/>
                </a:solidFill>
                <a:effectLst/>
                <a:latin typeface="+mj-lt"/>
              </a:rPr>
              <a:t>b</a:t>
            </a:r>
            <a:r>
              <a:rPr lang="az-Cyrl-AZ" sz="1600" b="0" i="0" dirty="0">
                <a:solidFill>
                  <a:srgbClr val="232323"/>
                </a:solidFill>
                <a:effectLst/>
                <a:latin typeface="+mj-lt"/>
              </a:rPr>
              <a:t>е</a:t>
            </a:r>
            <a:r>
              <a:rPr lang="en-GB" sz="1600" b="0" i="0" dirty="0" err="1">
                <a:solidFill>
                  <a:srgbClr val="232323"/>
                </a:solidFill>
                <a:effectLst/>
                <a:latin typeface="+mj-lt"/>
              </a:rPr>
              <a:t>te</a:t>
            </a:r>
            <a:r>
              <a:rPr lang="az-Cyrl-AZ" sz="1600" b="0" i="0" dirty="0">
                <a:solidFill>
                  <a:srgbClr val="232323"/>
                </a:solidFill>
                <a:effectLst/>
                <a:latin typeface="+mj-lt"/>
              </a:rPr>
              <a:t>ѕ </a:t>
            </a:r>
            <a:r>
              <a:rPr lang="en-GB" sz="1600" b="0" i="0" dirty="0">
                <a:solidFill>
                  <a:srgbClr val="232323"/>
                </a:solidFill>
                <a:effectLst/>
                <a:latin typeface="+mj-lt"/>
              </a:rPr>
              <a:t>and celiac disease share multiple genetic loci such as HLA-DR3, HLA-DQ2 (HLA-DQ8), and several genetic variations</a:t>
            </a:r>
            <a:r>
              <a:rPr lang="en-GB" sz="1600" dirty="0">
                <a:solidFill>
                  <a:srgbClr val="232323"/>
                </a:solidFill>
                <a:latin typeface="+mj-lt"/>
              </a:rPr>
              <a:t>.</a:t>
            </a:r>
          </a:p>
          <a:p>
            <a:pPr lvl="1">
              <a:buFont typeface="Wingdings" panose="05000000000000000000" pitchFamily="2" charset="2"/>
              <a:buChar char="Ø"/>
            </a:pPr>
            <a:endParaRPr lang="en-GB" sz="1600" dirty="0">
              <a:solidFill>
                <a:srgbClr val="232323"/>
              </a:solidFill>
              <a:latin typeface="+mj-lt"/>
            </a:endParaRPr>
          </a:p>
          <a:p>
            <a:pPr lvl="1"/>
            <a:r>
              <a:rPr lang="en-GB" sz="2000" b="1" i="0" dirty="0">
                <a:solidFill>
                  <a:srgbClr val="232323"/>
                </a:solidFill>
                <a:effectLst/>
                <a:latin typeface="+mj-lt"/>
              </a:rPr>
              <a:t>Thyroid disease</a:t>
            </a:r>
          </a:p>
          <a:p>
            <a:pPr lvl="1">
              <a:buFont typeface="Wingdings" panose="05000000000000000000" pitchFamily="2" charset="2"/>
              <a:buChar char="Ø"/>
            </a:pPr>
            <a:r>
              <a:rPr lang="en-GB" sz="1600" b="0" i="0" dirty="0" err="1">
                <a:solidFill>
                  <a:srgbClr val="232323"/>
                </a:solidFill>
                <a:effectLst/>
                <a:latin typeface="+mj-lt"/>
              </a:rPr>
              <a:t>Ηурοthyrоiԁiѕm</a:t>
            </a:r>
            <a:r>
              <a:rPr lang="en-GB" sz="1600" b="0" i="0" dirty="0">
                <a:solidFill>
                  <a:srgbClr val="232323"/>
                </a:solidFill>
                <a:effectLst/>
                <a:latin typeface="+mj-lt"/>
              </a:rPr>
              <a:t> is more frequent than </a:t>
            </a:r>
            <a:r>
              <a:rPr lang="en-GB" sz="1600" b="0" i="0" dirty="0" err="1">
                <a:solidFill>
                  <a:srgbClr val="232323"/>
                </a:solidFill>
                <a:effectLst/>
                <a:latin typeface="+mj-lt"/>
              </a:rPr>
              <a:t>hуреrthyrоidiѕm</a:t>
            </a:r>
            <a:r>
              <a:rPr lang="en-GB" sz="1600" b="0" i="0" dirty="0">
                <a:solidFill>
                  <a:srgbClr val="232323"/>
                </a:solidFill>
                <a:effectLst/>
                <a:latin typeface="+mj-lt"/>
              </a:rPr>
              <a:t>.</a:t>
            </a:r>
          </a:p>
          <a:p>
            <a:pPr lvl="1">
              <a:buFont typeface="Wingdings" panose="05000000000000000000" pitchFamily="2" charset="2"/>
              <a:buChar char="Ø"/>
            </a:pPr>
            <a:endParaRPr lang="en-GB" sz="1600" dirty="0">
              <a:solidFill>
                <a:srgbClr val="232323"/>
              </a:solidFill>
              <a:latin typeface="+mj-lt"/>
            </a:endParaRPr>
          </a:p>
          <a:p>
            <a:pPr lvl="1"/>
            <a:r>
              <a:rPr lang="en-GB" sz="2000" b="1" i="0" dirty="0">
                <a:solidFill>
                  <a:srgbClr val="232323"/>
                </a:solidFill>
                <a:effectLst/>
                <a:latin typeface="+mj-lt"/>
              </a:rPr>
              <a:t>Atopic derm</a:t>
            </a:r>
            <a:r>
              <a:rPr lang="az-Cyrl-AZ" sz="2000" b="1" i="0" dirty="0">
                <a:solidFill>
                  <a:srgbClr val="232323"/>
                </a:solidFill>
                <a:effectLst/>
                <a:latin typeface="+mj-lt"/>
              </a:rPr>
              <a:t>а</a:t>
            </a:r>
            <a:r>
              <a:rPr lang="en-GB" sz="2000" b="1" i="0" dirty="0">
                <a:solidFill>
                  <a:srgbClr val="232323"/>
                </a:solidFill>
                <a:effectLst/>
                <a:latin typeface="+mj-lt"/>
              </a:rPr>
              <a:t>titis</a:t>
            </a:r>
          </a:p>
          <a:p>
            <a:pPr lvl="1">
              <a:buFont typeface="Wingdings" panose="05000000000000000000" pitchFamily="2" charset="2"/>
              <a:buChar char="Ø"/>
            </a:pPr>
            <a:r>
              <a:rPr lang="en-GB" sz="1600" b="0" i="0" dirty="0">
                <a:solidFill>
                  <a:srgbClr val="232323"/>
                </a:solidFill>
                <a:effectLst/>
                <a:latin typeface="+mj-lt"/>
              </a:rPr>
              <a:t>Patients with celiac disease (and their families) may also be more likely to have atopic ԁ</a:t>
            </a:r>
            <a:r>
              <a:rPr lang="en-GB" sz="1600" b="0" i="0" dirty="0" err="1">
                <a:solidFill>
                  <a:srgbClr val="232323"/>
                </a:solidFill>
                <a:effectLst/>
                <a:latin typeface="+mj-lt"/>
              </a:rPr>
              <a:t>еrmаtitiѕ</a:t>
            </a:r>
            <a:r>
              <a:rPr lang="en-GB" sz="1600" b="0" i="0" dirty="0">
                <a:solidFill>
                  <a:srgbClr val="232323"/>
                </a:solidFill>
                <a:effectLst/>
                <a:latin typeface="+mj-lt"/>
              </a:rPr>
              <a:t> compared with the general population.</a:t>
            </a:r>
            <a:endParaRPr lang="en-GB" sz="2000" dirty="0">
              <a:latin typeface="+mj-lt"/>
            </a:endParaRPr>
          </a:p>
        </p:txBody>
      </p:sp>
    </p:spTree>
    <p:extLst>
      <p:ext uri="{BB962C8B-B14F-4D97-AF65-F5344CB8AC3E}">
        <p14:creationId xmlns:p14="http://schemas.microsoft.com/office/powerpoint/2010/main" val="1301705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EFD19-932F-FC60-8B02-F2582A16A99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45078A7-E316-8002-3286-BE5A04727425}"/>
              </a:ext>
            </a:extLst>
          </p:cNvPr>
          <p:cNvSpPr>
            <a:spLocks noGrp="1"/>
          </p:cNvSpPr>
          <p:nvPr>
            <p:ph idx="1"/>
          </p:nvPr>
        </p:nvSpPr>
        <p:spPr/>
        <p:txBody>
          <a:bodyPr>
            <a:normAutofit/>
          </a:bodyPr>
          <a:lstStyle/>
          <a:p>
            <a:r>
              <a:rPr lang="en-GB" sz="2400" b="1" i="0" dirty="0">
                <a:solidFill>
                  <a:srgbClr val="232323"/>
                </a:solidFill>
                <a:effectLst/>
                <a:latin typeface="+mj-lt"/>
              </a:rPr>
              <a:t>Gastrointestinal disease</a:t>
            </a:r>
          </a:p>
          <a:p>
            <a:pPr lvl="1"/>
            <a:r>
              <a:rPr lang="en-GB" sz="2000" b="1" i="0" dirty="0">
                <a:solidFill>
                  <a:srgbClr val="232323"/>
                </a:solidFill>
                <a:effectLst/>
                <a:latin typeface="+mj-lt"/>
              </a:rPr>
              <a:t>Gastroesophageal reflux disease</a:t>
            </a:r>
          </a:p>
          <a:p>
            <a:pPr lvl="1"/>
            <a:r>
              <a:rPr lang="en-GB" sz="2000" b="1" i="0" dirty="0">
                <a:solidFill>
                  <a:srgbClr val="232323"/>
                </a:solidFill>
                <a:effectLst/>
                <a:latin typeface="+mj-lt"/>
              </a:rPr>
              <a:t>Eosinophilic esophagitis</a:t>
            </a:r>
            <a:r>
              <a:rPr lang="en-GB" sz="2000" b="0" i="0" dirty="0">
                <a:solidFill>
                  <a:srgbClr val="232323"/>
                </a:solidFill>
                <a:effectLst/>
                <a:latin typeface="+mj-lt"/>
              </a:rPr>
              <a:t> </a:t>
            </a:r>
            <a:endParaRPr lang="en-GB" sz="2000" b="1" dirty="0">
              <a:solidFill>
                <a:srgbClr val="232323"/>
              </a:solidFill>
              <a:latin typeface="+mj-lt"/>
            </a:endParaRPr>
          </a:p>
          <a:p>
            <a:pPr lvl="1"/>
            <a:r>
              <a:rPr lang="en-GB" sz="2000" b="1" i="0" dirty="0">
                <a:solidFill>
                  <a:srgbClr val="232323"/>
                </a:solidFill>
                <a:effectLst/>
                <a:latin typeface="+mj-lt"/>
              </a:rPr>
              <a:t>Inflammatory bowel disease</a:t>
            </a:r>
          </a:p>
          <a:p>
            <a:pPr lvl="2">
              <a:buFont typeface="Wingdings" panose="05000000000000000000" pitchFamily="2" charset="2"/>
              <a:buChar char="Ø"/>
            </a:pPr>
            <a:r>
              <a:rPr lang="en-GB" sz="1600" b="0" i="0" dirty="0">
                <a:solidFill>
                  <a:srgbClr val="232323"/>
                </a:solidFill>
                <a:effectLst/>
                <a:latin typeface="+mj-lt"/>
              </a:rPr>
              <a:t>more frequently with ulcerative colitis than Crohn disease.</a:t>
            </a:r>
            <a:endParaRPr lang="en-GB" sz="2000" b="1" dirty="0">
              <a:solidFill>
                <a:srgbClr val="232323"/>
              </a:solidFill>
              <a:latin typeface="+mj-lt"/>
            </a:endParaRPr>
          </a:p>
          <a:p>
            <a:pPr lvl="2">
              <a:buFont typeface="Wingdings" panose="05000000000000000000" pitchFamily="2" charset="2"/>
              <a:buChar char="Ø"/>
            </a:pPr>
            <a:r>
              <a:rPr lang="en-GB" sz="1600" b="0" i="0" dirty="0">
                <a:solidFill>
                  <a:srgbClr val="232323"/>
                </a:solidFill>
                <a:effectLst/>
                <a:latin typeface="+mj-lt"/>
              </a:rPr>
              <a:t>the risk of IBD in patients with celiac disease was elevated 10-fold, while the risk of celiac disease in patients with IBD was comparable to controls.</a:t>
            </a:r>
            <a:endParaRPr lang="en-GB" sz="1600" b="1" i="0" dirty="0">
              <a:solidFill>
                <a:srgbClr val="232323"/>
              </a:solidFill>
              <a:effectLst/>
              <a:latin typeface="+mj-lt"/>
            </a:endParaRPr>
          </a:p>
          <a:p>
            <a:pPr lvl="1">
              <a:buFont typeface="Wingdings" panose="05000000000000000000" pitchFamily="2" charset="2"/>
              <a:buChar char="Ø"/>
            </a:pPr>
            <a:endParaRPr lang="en-GB" b="1" i="0" dirty="0">
              <a:solidFill>
                <a:srgbClr val="232323"/>
              </a:solidFill>
              <a:effectLst/>
              <a:latin typeface="+mj-lt"/>
            </a:endParaRPr>
          </a:p>
          <a:p>
            <a:pPr lvl="1"/>
            <a:r>
              <a:rPr lang="en-GB" sz="2000" b="1" i="0" dirty="0">
                <a:solidFill>
                  <a:srgbClr val="232323"/>
                </a:solidFill>
                <a:effectLst/>
                <a:latin typeface="+mj-lt"/>
              </a:rPr>
              <a:t>Microscopic colitis</a:t>
            </a:r>
            <a:r>
              <a:rPr lang="en-GB" sz="2000" b="0" i="0" dirty="0">
                <a:solidFill>
                  <a:srgbClr val="232323"/>
                </a:solidFill>
                <a:effectLst/>
                <a:latin typeface="+mj-lt"/>
              </a:rPr>
              <a:t> </a:t>
            </a:r>
          </a:p>
          <a:p>
            <a:pPr lvl="2">
              <a:buFont typeface="Wingdings" panose="05000000000000000000" pitchFamily="2" charset="2"/>
              <a:buChar char="Ø"/>
            </a:pPr>
            <a:r>
              <a:rPr lang="en-GB" sz="1600" dirty="0">
                <a:solidFill>
                  <a:srgbClr val="232323"/>
                </a:solidFill>
                <a:latin typeface="+mj-lt"/>
              </a:rPr>
              <a:t>There is a</a:t>
            </a:r>
            <a:r>
              <a:rPr lang="en-GB" sz="1600" b="0" i="0" dirty="0">
                <a:solidFill>
                  <a:srgbClr val="232323"/>
                </a:solidFill>
                <a:effectLst/>
                <a:latin typeface="+mj-lt"/>
              </a:rPr>
              <a:t> 72-fold increased risk of microscopic colitis in patients with celiac disease, as compared with the general population.</a:t>
            </a:r>
            <a:endParaRPr lang="en-GB" sz="1600" b="1" dirty="0">
              <a:solidFill>
                <a:srgbClr val="232323"/>
              </a:solidFill>
              <a:latin typeface="+mj-lt"/>
            </a:endParaRPr>
          </a:p>
          <a:p>
            <a:pPr lvl="1"/>
            <a:endParaRPr lang="en-GB" dirty="0"/>
          </a:p>
        </p:txBody>
      </p:sp>
    </p:spTree>
    <p:extLst>
      <p:ext uri="{BB962C8B-B14F-4D97-AF65-F5344CB8AC3E}">
        <p14:creationId xmlns:p14="http://schemas.microsoft.com/office/powerpoint/2010/main" val="15586343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C90AD-DCC3-14E5-C95A-B60FE41FF57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9CF996D2-6BC1-BC92-1827-8544D7AB9E13}"/>
              </a:ext>
            </a:extLst>
          </p:cNvPr>
          <p:cNvSpPr>
            <a:spLocks noGrp="1"/>
          </p:cNvSpPr>
          <p:nvPr>
            <p:ph idx="1"/>
          </p:nvPr>
        </p:nvSpPr>
        <p:spPr/>
        <p:txBody>
          <a:bodyPr/>
          <a:lstStyle/>
          <a:p>
            <a:r>
              <a:rPr lang="en-GB" sz="2400" b="1" i="0" dirty="0">
                <a:solidFill>
                  <a:srgbClr val="232323"/>
                </a:solidFill>
                <a:effectLst/>
                <a:latin typeface="+mj-lt"/>
              </a:rPr>
              <a:t>Liver disease</a:t>
            </a:r>
          </a:p>
          <a:p>
            <a:pPr lvl="1"/>
            <a:r>
              <a:rPr lang="en-GB" sz="2000" b="1" i="0" dirty="0">
                <a:solidFill>
                  <a:srgbClr val="232323"/>
                </a:solidFill>
                <a:effectLst/>
                <a:latin typeface="+mj-lt"/>
              </a:rPr>
              <a:t>Elevated aminotransferase</a:t>
            </a:r>
          </a:p>
          <a:p>
            <a:pPr lvl="2">
              <a:buFont typeface="Wingdings" panose="05000000000000000000" pitchFamily="2" charset="2"/>
              <a:buChar char="Ø"/>
            </a:pPr>
            <a:r>
              <a:rPr lang="en-GB" sz="1600" b="0" i="0" dirty="0">
                <a:solidFill>
                  <a:srgbClr val="232323"/>
                </a:solidFill>
                <a:effectLst/>
                <a:latin typeface="+mj-lt"/>
              </a:rPr>
              <a:t>Celiac disease may be associated with nonspecific mild to moderate chronic elevation in serum aminotransferase levels in 15 to 55 percent of patients (ALT is usually slightly greater than AST</a:t>
            </a:r>
            <a:r>
              <a:rPr lang="en-GB" sz="1600" dirty="0">
                <a:solidFill>
                  <a:srgbClr val="232323"/>
                </a:solidFill>
                <a:latin typeface="+mj-lt"/>
              </a:rPr>
              <a:t>)</a:t>
            </a:r>
          </a:p>
          <a:p>
            <a:pPr lvl="2">
              <a:buFont typeface="Wingdings" panose="05000000000000000000" pitchFamily="2" charset="2"/>
              <a:buChar char="Ø"/>
            </a:pPr>
            <a:r>
              <a:rPr lang="en-GB" sz="1600" b="0" i="0" dirty="0">
                <a:solidFill>
                  <a:srgbClr val="232323"/>
                </a:solidFill>
                <a:effectLst/>
                <a:latin typeface="+mj-lt"/>
              </a:rPr>
              <a:t>patients with cryptogenic elevations in aminotransferases, celiac serologies were positive in 6 percent and duodenal biopsies suggested celiac disease in 4 percent</a:t>
            </a:r>
            <a:r>
              <a:rPr lang="en-GB" b="0" i="0" dirty="0">
                <a:solidFill>
                  <a:srgbClr val="232323"/>
                </a:solidFill>
                <a:effectLst/>
                <a:latin typeface="+mj-lt"/>
              </a:rPr>
              <a:t>.</a:t>
            </a:r>
          </a:p>
          <a:p>
            <a:pPr lvl="2">
              <a:buFont typeface="Wingdings" panose="05000000000000000000" pitchFamily="2" charset="2"/>
              <a:buChar char="Ø"/>
            </a:pPr>
            <a:r>
              <a:rPr lang="en-GB" sz="1600" b="0" i="0" dirty="0">
                <a:solidFill>
                  <a:srgbClr val="232323"/>
                </a:solidFill>
                <a:effectLst/>
                <a:latin typeface="+mj-lt"/>
              </a:rPr>
              <a:t>Serum transaminases normalized in 63 to 90 percent of patients within a year of initiating a </a:t>
            </a:r>
            <a:r>
              <a:rPr lang="en-GB" sz="1600" b="0" i="0" dirty="0" err="1">
                <a:solidFill>
                  <a:srgbClr val="232323"/>
                </a:solidFill>
                <a:effectLst/>
                <a:latin typeface="+mj-lt"/>
              </a:rPr>
              <a:t>gluteո</a:t>
            </a:r>
            <a:r>
              <a:rPr lang="en-GB" sz="1600" b="0" i="0" dirty="0">
                <a:solidFill>
                  <a:srgbClr val="232323"/>
                </a:solidFill>
                <a:effectLst/>
                <a:latin typeface="+mj-lt"/>
              </a:rPr>
              <a:t>-free diet.</a:t>
            </a:r>
          </a:p>
          <a:p>
            <a:pPr marL="457200" lvl="1" indent="0">
              <a:buNone/>
            </a:pPr>
            <a:endParaRPr lang="en-GB" sz="2000" i="0" dirty="0">
              <a:solidFill>
                <a:srgbClr val="232323"/>
              </a:solidFill>
              <a:effectLst/>
              <a:latin typeface="+mj-lt"/>
            </a:endParaRPr>
          </a:p>
          <a:p>
            <a:pPr lvl="1"/>
            <a:r>
              <a:rPr lang="en-GB" sz="2000" b="1" i="0" dirty="0">
                <a:solidFill>
                  <a:srgbClr val="232323"/>
                </a:solidFill>
                <a:effectLst/>
                <a:latin typeface="+mj-lt"/>
              </a:rPr>
              <a:t>Cholestatic and autoimmune liver disease</a:t>
            </a:r>
          </a:p>
          <a:p>
            <a:pPr lvl="2">
              <a:buFont typeface="Wingdings" panose="05000000000000000000" pitchFamily="2" charset="2"/>
              <a:buChar char="Ø"/>
            </a:pPr>
            <a:r>
              <a:rPr lang="en-GB" sz="1600" b="0" i="0" dirty="0">
                <a:solidFill>
                  <a:srgbClr val="232323"/>
                </a:solidFill>
                <a:effectLst/>
                <a:latin typeface="+mj-lt"/>
              </a:rPr>
              <a:t>Celiac disease has been associated with primary biliary cirrhosis (РΒC).</a:t>
            </a:r>
            <a:endParaRPr lang="en-GB" b="1" dirty="0">
              <a:solidFill>
                <a:srgbClr val="232323"/>
              </a:solidFill>
              <a:latin typeface="+mj-lt"/>
            </a:endParaRPr>
          </a:p>
          <a:p>
            <a:pPr lvl="1"/>
            <a:endParaRPr lang="en-GB" b="1" dirty="0">
              <a:solidFill>
                <a:srgbClr val="232323"/>
              </a:solidFill>
              <a:latin typeface="+mj-lt"/>
            </a:endParaRPr>
          </a:p>
          <a:p>
            <a:r>
              <a:rPr lang="en-GB" sz="2400" b="1" i="0" dirty="0">
                <a:solidFill>
                  <a:srgbClr val="232323"/>
                </a:solidFill>
                <a:effectLst/>
                <a:latin typeface="+mj-lt"/>
              </a:rPr>
              <a:t>Pancreatitis</a:t>
            </a:r>
          </a:p>
          <a:p>
            <a:pPr lvl="1"/>
            <a:r>
              <a:rPr lang="en-GB" sz="1600" b="0" i="0" dirty="0">
                <a:solidFill>
                  <a:srgbClr val="232323"/>
                </a:solidFill>
                <a:effectLst/>
                <a:latin typeface="+mj-lt"/>
              </a:rPr>
              <a:t>There is an increased risk of </a:t>
            </a:r>
            <a:r>
              <a:rPr lang="en-GB" sz="1600" b="0" i="0" dirty="0" err="1">
                <a:solidFill>
                  <a:srgbClr val="232323"/>
                </a:solidFill>
                <a:effectLst/>
                <a:latin typeface="+mj-lt"/>
              </a:rPr>
              <a:t>раոсreatitiѕ</a:t>
            </a:r>
            <a:r>
              <a:rPr lang="en-GB" sz="1600" b="0" i="0" dirty="0">
                <a:solidFill>
                  <a:srgbClr val="232323"/>
                </a:solidFill>
                <a:effectLst/>
                <a:latin typeface="+mj-lt"/>
              </a:rPr>
              <a:t> (both acute and chronic) in patients with celiac disease.</a:t>
            </a:r>
            <a:endParaRPr lang="en-GB" sz="2000" b="1" i="0" dirty="0">
              <a:solidFill>
                <a:srgbClr val="232323"/>
              </a:solidFill>
              <a:effectLst/>
              <a:latin typeface="+mj-lt"/>
            </a:endParaRPr>
          </a:p>
        </p:txBody>
      </p:sp>
    </p:spTree>
    <p:extLst>
      <p:ext uri="{BB962C8B-B14F-4D97-AF65-F5344CB8AC3E}">
        <p14:creationId xmlns:p14="http://schemas.microsoft.com/office/powerpoint/2010/main" val="2644801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2FFD0-6993-02D0-39D4-D129EB2CDDC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D5F24AB-8596-8447-790E-61C30A588A89}"/>
              </a:ext>
            </a:extLst>
          </p:cNvPr>
          <p:cNvSpPr>
            <a:spLocks noGrp="1"/>
          </p:cNvSpPr>
          <p:nvPr>
            <p:ph idx="1"/>
          </p:nvPr>
        </p:nvSpPr>
        <p:spPr>
          <a:xfrm>
            <a:off x="838200" y="1825625"/>
            <a:ext cx="10515600" cy="4871266"/>
          </a:xfrm>
        </p:spPr>
        <p:txBody>
          <a:bodyPr>
            <a:normAutofit/>
          </a:bodyPr>
          <a:lstStyle/>
          <a:p>
            <a:r>
              <a:rPr lang="en-GB" sz="2400" b="1" i="0" dirty="0">
                <a:solidFill>
                  <a:srgbClr val="232323"/>
                </a:solidFill>
                <a:effectLst/>
                <a:latin typeface="+mj-lt"/>
              </a:rPr>
              <a:t>Menstrual and reproductive issues</a:t>
            </a:r>
          </a:p>
          <a:p>
            <a:pPr lvl="1"/>
            <a:r>
              <a:rPr lang="en-GB" sz="2000" dirty="0">
                <a:solidFill>
                  <a:srgbClr val="232323"/>
                </a:solidFill>
                <a:latin typeface="+mj-lt"/>
              </a:rPr>
              <a:t>W</a:t>
            </a:r>
            <a:r>
              <a:rPr lang="en-GB" sz="2000" b="0" i="0" dirty="0">
                <a:solidFill>
                  <a:srgbClr val="232323"/>
                </a:solidFill>
                <a:effectLst/>
                <a:latin typeface="+mj-lt"/>
              </a:rPr>
              <a:t>omen with celiac disease, most of them on a </a:t>
            </a:r>
            <a:r>
              <a:rPr lang="en-GB" sz="2000" b="0" i="0" dirty="0" err="1">
                <a:solidFill>
                  <a:srgbClr val="232323"/>
                </a:solidFill>
                <a:effectLst/>
                <a:latin typeface="+mj-lt"/>
              </a:rPr>
              <a:t>glutеո</a:t>
            </a:r>
            <a:r>
              <a:rPr lang="en-GB" sz="2000" b="0" i="0" dirty="0">
                <a:solidFill>
                  <a:srgbClr val="232323"/>
                </a:solidFill>
                <a:effectLst/>
                <a:latin typeface="+mj-lt"/>
              </a:rPr>
              <a:t>-free diet, have similar overall </a:t>
            </a:r>
            <a:r>
              <a:rPr lang="en-GB" sz="2000" b="0" i="0" dirty="0" err="1">
                <a:solidFill>
                  <a:srgbClr val="232323"/>
                </a:solidFill>
                <a:effectLst/>
                <a:latin typeface="+mj-lt"/>
              </a:rPr>
              <a:t>fеrtility</a:t>
            </a:r>
            <a:r>
              <a:rPr lang="en-GB" sz="2000" b="0" i="0" dirty="0">
                <a:solidFill>
                  <a:srgbClr val="232323"/>
                </a:solidFill>
                <a:effectLst/>
                <a:latin typeface="+mj-lt"/>
              </a:rPr>
              <a:t> to the general female population</a:t>
            </a:r>
          </a:p>
          <a:p>
            <a:pPr lvl="1"/>
            <a:r>
              <a:rPr lang="en-GB" sz="2000" b="0" i="0" dirty="0">
                <a:solidFill>
                  <a:srgbClr val="232323"/>
                </a:solidFill>
                <a:effectLst/>
                <a:latin typeface="+mj-lt"/>
              </a:rPr>
              <a:t>Women with untreated celiac disease may have later age of </a:t>
            </a:r>
            <a:r>
              <a:rPr lang="en-GB" sz="2000" b="0" i="0" dirty="0" err="1">
                <a:solidFill>
                  <a:srgbClr val="232323"/>
                </a:solidFill>
                <a:effectLst/>
                <a:latin typeface="+mj-lt"/>
              </a:rPr>
              <a:t>mеnarϲhe</a:t>
            </a:r>
            <a:r>
              <a:rPr lang="en-GB" sz="2000" b="0" i="0" dirty="0">
                <a:solidFill>
                  <a:srgbClr val="232323"/>
                </a:solidFill>
                <a:effectLst/>
                <a:latin typeface="+mj-lt"/>
              </a:rPr>
              <a:t>, earlier </a:t>
            </a:r>
            <a:r>
              <a:rPr lang="en-GB" sz="2000" b="0" i="0" dirty="0" err="1">
                <a:solidFill>
                  <a:srgbClr val="232323"/>
                </a:solidFill>
                <a:effectLst/>
                <a:latin typeface="+mj-lt"/>
              </a:rPr>
              <a:t>mеոοраսѕе</a:t>
            </a:r>
            <a:r>
              <a:rPr lang="en-GB" sz="2000" b="0" i="0" dirty="0">
                <a:solidFill>
                  <a:srgbClr val="232323"/>
                </a:solidFill>
                <a:effectLst/>
                <a:latin typeface="+mj-lt"/>
              </a:rPr>
              <a:t>, secondary amenorrhea, recurrent </a:t>
            </a:r>
            <a:r>
              <a:rPr lang="en-GB" sz="2000" b="0" i="0" dirty="0" err="1">
                <a:solidFill>
                  <a:srgbClr val="232323"/>
                </a:solidFill>
                <a:effectLst/>
                <a:latin typeface="+mj-lt"/>
              </a:rPr>
              <a:t>miѕсаrriаge</a:t>
            </a:r>
            <a:r>
              <a:rPr lang="en-GB" sz="2000" b="0" i="0" dirty="0">
                <a:solidFill>
                  <a:srgbClr val="232323"/>
                </a:solidFill>
                <a:effectLst/>
                <a:latin typeface="+mj-lt"/>
              </a:rPr>
              <a:t>, spontaneous abortion, preterm delivery, and low birth weight.</a:t>
            </a:r>
          </a:p>
          <a:p>
            <a:pPr lvl="1"/>
            <a:r>
              <a:rPr lang="en-GB" sz="2000" b="0" i="0" dirty="0">
                <a:solidFill>
                  <a:srgbClr val="232323"/>
                </a:solidFill>
                <a:effectLst/>
                <a:latin typeface="+mj-lt"/>
              </a:rPr>
              <a:t>Male </a:t>
            </a:r>
            <a:r>
              <a:rPr lang="en-GB" sz="2000" b="0" i="0" dirty="0" err="1">
                <a:solidFill>
                  <a:srgbClr val="232323"/>
                </a:solidFill>
                <a:effectLst/>
                <a:latin typeface="+mj-lt"/>
              </a:rPr>
              <a:t>iոfеrtility</a:t>
            </a:r>
            <a:r>
              <a:rPr lang="en-GB" sz="2000" b="0" i="0" dirty="0">
                <a:solidFill>
                  <a:srgbClr val="232323"/>
                </a:solidFill>
                <a:effectLst/>
                <a:latin typeface="+mj-lt"/>
              </a:rPr>
              <a:t>, characterized by abnormalities in sperm motility and morphology as well as a biochemical picture of androgen resistance (high serum testosterone and high luteinizing hormone [LH] concentrations), has been reported in celiac disease</a:t>
            </a:r>
            <a:endParaRPr lang="en-GB" sz="2800" b="1" i="0" dirty="0">
              <a:solidFill>
                <a:srgbClr val="232323"/>
              </a:solidFill>
              <a:effectLst/>
              <a:latin typeface="+mj-lt"/>
            </a:endParaRPr>
          </a:p>
          <a:p>
            <a:endParaRPr lang="en-GB" sz="2400" b="1" dirty="0">
              <a:solidFill>
                <a:srgbClr val="232323"/>
              </a:solidFill>
              <a:latin typeface="+mj-lt"/>
            </a:endParaRPr>
          </a:p>
          <a:p>
            <a:r>
              <a:rPr lang="en-GB" sz="2400" b="1" i="0" dirty="0">
                <a:solidFill>
                  <a:srgbClr val="232323"/>
                </a:solidFill>
                <a:effectLst/>
                <a:latin typeface="+mj-lt"/>
              </a:rPr>
              <a:t>Idiopathic pulmonary hemosiderosis</a:t>
            </a:r>
          </a:p>
          <a:p>
            <a:pPr lvl="1"/>
            <a:r>
              <a:rPr lang="en-GB" sz="2000" b="0" i="0" dirty="0">
                <a:solidFill>
                  <a:srgbClr val="232323"/>
                </a:solidFill>
                <a:effectLst/>
                <a:latin typeface="+mj-lt"/>
              </a:rPr>
              <a:t>Lane-Hamilton syndrome</a:t>
            </a:r>
            <a:endParaRPr lang="en-GB" sz="2800" b="1" i="0" dirty="0">
              <a:solidFill>
                <a:srgbClr val="232323"/>
              </a:solidFill>
              <a:effectLst/>
              <a:latin typeface="+mj-lt"/>
            </a:endParaRPr>
          </a:p>
          <a:p>
            <a:endParaRPr lang="en-GB" sz="2400" b="1" i="0" dirty="0">
              <a:solidFill>
                <a:srgbClr val="232323"/>
              </a:solidFill>
              <a:effectLst/>
              <a:latin typeface="Noto Sans" panose="020B0502040504020204" pitchFamily="34" charset="0"/>
            </a:endParaRPr>
          </a:p>
        </p:txBody>
      </p:sp>
    </p:spTree>
    <p:extLst>
      <p:ext uri="{BB962C8B-B14F-4D97-AF65-F5344CB8AC3E}">
        <p14:creationId xmlns:p14="http://schemas.microsoft.com/office/powerpoint/2010/main" val="3659067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4B421-D0E9-E639-B42C-3050C1A538E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27DB11B-3775-5722-0846-FD0BF552FF04}"/>
              </a:ext>
            </a:extLst>
          </p:cNvPr>
          <p:cNvSpPr>
            <a:spLocks noGrp="1"/>
          </p:cNvSpPr>
          <p:nvPr>
            <p:ph idx="1"/>
          </p:nvPr>
        </p:nvSpPr>
        <p:spPr>
          <a:xfrm>
            <a:off x="838200" y="1825624"/>
            <a:ext cx="10515600" cy="4784181"/>
          </a:xfrm>
        </p:spPr>
        <p:txBody>
          <a:bodyPr/>
          <a:lstStyle/>
          <a:p>
            <a:r>
              <a:rPr lang="en-GB" sz="2400" b="1" i="0" dirty="0">
                <a:solidFill>
                  <a:srgbClr val="232323"/>
                </a:solidFill>
                <a:effectLst/>
                <a:latin typeface="+mj-lt"/>
              </a:rPr>
              <a:t>Cardiovascular disease</a:t>
            </a:r>
          </a:p>
          <a:p>
            <a:pPr lvl="1"/>
            <a:r>
              <a:rPr lang="en-GB" sz="2000" b="0" i="0" dirty="0">
                <a:solidFill>
                  <a:srgbClr val="232323"/>
                </a:solidFill>
                <a:effectLst/>
                <a:latin typeface="+mj-lt"/>
              </a:rPr>
              <a:t> 5 percent of patients with autoimmune m</a:t>
            </a:r>
            <a:r>
              <a:rPr lang="az-Cyrl-AZ" sz="2000" b="0" i="0" dirty="0">
                <a:solidFill>
                  <a:srgbClr val="232323"/>
                </a:solidFill>
                <a:effectLst/>
                <a:latin typeface="+mj-lt"/>
              </a:rPr>
              <a:t>у</a:t>
            </a:r>
            <a:r>
              <a:rPr lang="el-GR" sz="2000" b="0" i="0" dirty="0">
                <a:solidFill>
                  <a:srgbClr val="232323"/>
                </a:solidFill>
                <a:effectLst/>
                <a:latin typeface="+mj-lt"/>
              </a:rPr>
              <a:t>ο</a:t>
            </a:r>
            <a:r>
              <a:rPr lang="en-GB" sz="2000" b="0" i="0" dirty="0">
                <a:solidFill>
                  <a:srgbClr val="232323"/>
                </a:solidFill>
                <a:effectLst/>
                <a:latin typeface="+mj-lt"/>
              </a:rPr>
              <a:t>c</a:t>
            </a:r>
            <a:r>
              <a:rPr lang="az-Cyrl-AZ" sz="2000" b="0" i="0" dirty="0">
                <a:solidFill>
                  <a:srgbClr val="232323"/>
                </a:solidFill>
                <a:effectLst/>
                <a:latin typeface="+mj-lt"/>
              </a:rPr>
              <a:t>а</a:t>
            </a:r>
            <a:r>
              <a:rPr lang="en-GB" sz="2000" b="0" i="0" dirty="0">
                <a:solidFill>
                  <a:srgbClr val="232323"/>
                </a:solidFill>
                <a:effectLst/>
                <a:latin typeface="+mj-lt"/>
              </a:rPr>
              <a:t>r</a:t>
            </a:r>
            <a:r>
              <a:rPr lang="az-Cyrl-AZ" sz="2000" b="0" i="0" dirty="0">
                <a:solidFill>
                  <a:srgbClr val="232323"/>
                </a:solidFill>
                <a:effectLst/>
                <a:latin typeface="+mj-lt"/>
              </a:rPr>
              <a:t>ԁ</a:t>
            </a:r>
            <a:r>
              <a:rPr lang="en-GB" sz="2000" b="0" i="0" dirty="0" err="1">
                <a:solidFill>
                  <a:srgbClr val="232323"/>
                </a:solidFill>
                <a:effectLst/>
                <a:latin typeface="+mj-lt"/>
              </a:rPr>
              <a:t>iti</a:t>
            </a:r>
            <a:r>
              <a:rPr lang="az-Cyrl-AZ" sz="2000" b="0" i="0" dirty="0">
                <a:solidFill>
                  <a:srgbClr val="232323"/>
                </a:solidFill>
                <a:effectLst/>
                <a:latin typeface="+mj-lt"/>
              </a:rPr>
              <a:t>ѕ </a:t>
            </a:r>
            <a:r>
              <a:rPr lang="en-GB" sz="2000" b="0" i="0" dirty="0">
                <a:solidFill>
                  <a:srgbClr val="232323"/>
                </a:solidFill>
                <a:effectLst/>
                <a:latin typeface="+mj-lt"/>
              </a:rPr>
              <a:t>or idiopathic dilated </a:t>
            </a:r>
            <a:r>
              <a:rPr lang="el-GR" sz="2000" b="0" i="0" dirty="0">
                <a:solidFill>
                  <a:srgbClr val="232323"/>
                </a:solidFill>
                <a:effectLst/>
                <a:latin typeface="+mj-lt"/>
              </a:rPr>
              <a:t>ϲ</a:t>
            </a:r>
            <a:r>
              <a:rPr lang="az-Cyrl-AZ" sz="2000" b="0" i="0" dirty="0">
                <a:solidFill>
                  <a:srgbClr val="232323"/>
                </a:solidFill>
                <a:effectLst/>
                <a:latin typeface="+mj-lt"/>
              </a:rPr>
              <a:t>а</a:t>
            </a:r>
            <a:r>
              <a:rPr lang="en-GB" sz="2000" b="0" i="0" dirty="0">
                <a:solidFill>
                  <a:srgbClr val="232323"/>
                </a:solidFill>
                <a:effectLst/>
                <a:latin typeface="+mj-lt"/>
              </a:rPr>
              <a:t>r</a:t>
            </a:r>
            <a:r>
              <a:rPr lang="az-Cyrl-AZ" sz="2000" b="0" i="0" dirty="0">
                <a:solidFill>
                  <a:srgbClr val="232323"/>
                </a:solidFill>
                <a:effectLst/>
                <a:latin typeface="+mj-lt"/>
              </a:rPr>
              <a:t>ԁ</a:t>
            </a:r>
            <a:r>
              <a:rPr lang="en-GB" sz="2000" b="0" i="0" dirty="0" err="1">
                <a:solidFill>
                  <a:srgbClr val="232323"/>
                </a:solidFill>
                <a:effectLst/>
                <a:latin typeface="+mj-lt"/>
              </a:rPr>
              <a:t>i</a:t>
            </a:r>
            <a:r>
              <a:rPr lang="el-GR" sz="2000" b="0" i="0" dirty="0">
                <a:solidFill>
                  <a:srgbClr val="232323"/>
                </a:solidFill>
                <a:effectLst/>
                <a:latin typeface="+mj-lt"/>
              </a:rPr>
              <a:t>ο</a:t>
            </a:r>
            <a:r>
              <a:rPr lang="en-GB" sz="2000" b="0" i="0" dirty="0">
                <a:solidFill>
                  <a:srgbClr val="232323"/>
                </a:solidFill>
                <a:effectLst/>
                <a:latin typeface="+mj-lt"/>
              </a:rPr>
              <a:t>m</a:t>
            </a:r>
            <a:r>
              <a:rPr lang="az-Cyrl-AZ" sz="2000" b="0" i="0" dirty="0">
                <a:solidFill>
                  <a:srgbClr val="232323"/>
                </a:solidFill>
                <a:effectLst/>
                <a:latin typeface="+mj-lt"/>
              </a:rPr>
              <a:t>у</a:t>
            </a:r>
            <a:r>
              <a:rPr lang="el-GR" sz="2000" b="0" i="0" dirty="0">
                <a:solidFill>
                  <a:srgbClr val="232323"/>
                </a:solidFill>
                <a:effectLst/>
                <a:latin typeface="+mj-lt"/>
              </a:rPr>
              <a:t>ο</a:t>
            </a:r>
            <a:r>
              <a:rPr lang="az-Cyrl-AZ" sz="2000" b="0" i="0" dirty="0">
                <a:solidFill>
                  <a:srgbClr val="232323"/>
                </a:solidFill>
                <a:effectLst/>
                <a:latin typeface="+mj-lt"/>
              </a:rPr>
              <a:t>р</a:t>
            </a:r>
            <a:r>
              <a:rPr lang="en-GB" sz="2000" b="0" i="0" dirty="0" err="1">
                <a:solidFill>
                  <a:srgbClr val="232323"/>
                </a:solidFill>
                <a:effectLst/>
                <a:latin typeface="+mj-lt"/>
              </a:rPr>
              <a:t>ath</a:t>
            </a:r>
            <a:r>
              <a:rPr lang="az-Cyrl-AZ" sz="2000" b="0" i="0" dirty="0">
                <a:solidFill>
                  <a:srgbClr val="232323"/>
                </a:solidFill>
                <a:effectLst/>
                <a:latin typeface="+mj-lt"/>
              </a:rPr>
              <a:t>у </a:t>
            </a:r>
            <a:r>
              <a:rPr lang="en-GB" sz="2000" b="0" i="0" dirty="0">
                <a:solidFill>
                  <a:srgbClr val="232323"/>
                </a:solidFill>
                <a:effectLst/>
                <a:latin typeface="+mj-lt"/>
              </a:rPr>
              <a:t>have unsuspected celiac disease</a:t>
            </a:r>
          </a:p>
          <a:p>
            <a:pPr lvl="1"/>
            <a:r>
              <a:rPr lang="en-GB" sz="2000" b="0" i="0" dirty="0">
                <a:solidFill>
                  <a:srgbClr val="232323"/>
                </a:solidFill>
                <a:effectLst/>
                <a:latin typeface="+mj-lt"/>
              </a:rPr>
              <a:t>Patients with celiac disease may also be at increased risk for ischemic heart disease </a:t>
            </a:r>
            <a:endParaRPr lang="en-GB" sz="2000" b="1" i="0" dirty="0">
              <a:solidFill>
                <a:srgbClr val="232323"/>
              </a:solidFill>
              <a:effectLst/>
              <a:latin typeface="+mj-lt"/>
            </a:endParaRPr>
          </a:p>
          <a:p>
            <a:endParaRPr lang="en-GB" sz="2800" b="1" i="0" dirty="0">
              <a:solidFill>
                <a:srgbClr val="232323"/>
              </a:solidFill>
              <a:effectLst/>
              <a:latin typeface="+mj-lt"/>
            </a:endParaRPr>
          </a:p>
          <a:p>
            <a:r>
              <a:rPr lang="en-GB" sz="2400" b="1" i="0" dirty="0">
                <a:solidFill>
                  <a:srgbClr val="232323"/>
                </a:solidFill>
                <a:effectLst/>
                <a:latin typeface="+mj-lt"/>
              </a:rPr>
              <a:t>Kidney disease</a:t>
            </a:r>
          </a:p>
          <a:p>
            <a:pPr lvl="1"/>
            <a:r>
              <a:rPr lang="en-GB" sz="2000" b="0" i="0" dirty="0">
                <a:solidFill>
                  <a:srgbClr val="232323"/>
                </a:solidFill>
                <a:effectLst/>
                <a:latin typeface="+mj-lt"/>
              </a:rPr>
              <a:t>Glomerular IgA deposition is common, occurring in as many as one-third of patients.</a:t>
            </a:r>
          </a:p>
          <a:p>
            <a:pPr lvl="1"/>
            <a:r>
              <a:rPr lang="en-GB" sz="2000" b="0" i="0" dirty="0">
                <a:solidFill>
                  <a:srgbClr val="232323"/>
                </a:solidFill>
                <a:effectLst/>
                <a:latin typeface="+mj-lt"/>
              </a:rPr>
              <a:t>The great majority of affected patients have no clinical manifestations of kidney disease, perhaps because there is no associated activation of complement.</a:t>
            </a:r>
          </a:p>
          <a:p>
            <a:pPr lvl="1"/>
            <a:endParaRPr lang="en-GB" dirty="0"/>
          </a:p>
          <a:p>
            <a:endParaRPr lang="en-GB" dirty="0"/>
          </a:p>
        </p:txBody>
      </p:sp>
    </p:spTree>
    <p:extLst>
      <p:ext uri="{BB962C8B-B14F-4D97-AF65-F5344CB8AC3E}">
        <p14:creationId xmlns:p14="http://schemas.microsoft.com/office/powerpoint/2010/main" val="3615036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A01CE-E8EF-7B47-617C-AA93DAB7D198}"/>
              </a:ext>
            </a:extLst>
          </p:cNvPr>
          <p:cNvSpPr>
            <a:spLocks noGrp="1"/>
          </p:cNvSpPr>
          <p:nvPr>
            <p:ph type="title"/>
          </p:nvPr>
        </p:nvSpPr>
        <p:spPr/>
        <p:txBody>
          <a:bodyPr/>
          <a:lstStyle/>
          <a:p>
            <a:pPr algn="ctr"/>
            <a:r>
              <a:rPr lang="en-GB" i="0" dirty="0">
                <a:solidFill>
                  <a:srgbClr val="232323"/>
                </a:solidFill>
                <a:effectLst/>
              </a:rPr>
              <a:t>Diagnosis </a:t>
            </a:r>
            <a:endParaRPr lang="en-GB" dirty="0"/>
          </a:p>
        </p:txBody>
      </p:sp>
      <p:sp>
        <p:nvSpPr>
          <p:cNvPr id="3" name="Content Placeholder 2">
            <a:extLst>
              <a:ext uri="{FF2B5EF4-FFF2-40B4-BE49-F238E27FC236}">
                <a16:creationId xmlns:a16="http://schemas.microsoft.com/office/drawing/2014/main" id="{82D6868C-0CF5-34AA-2A6D-2493F3EE8F51}"/>
              </a:ext>
            </a:extLst>
          </p:cNvPr>
          <p:cNvSpPr>
            <a:spLocks noGrp="1"/>
          </p:cNvSpPr>
          <p:nvPr>
            <p:ph idx="1"/>
          </p:nvPr>
        </p:nvSpPr>
        <p:spPr>
          <a:xfrm>
            <a:off x="838200" y="1825625"/>
            <a:ext cx="10515600" cy="4740638"/>
          </a:xfrm>
        </p:spPr>
        <p:txBody>
          <a:bodyPr/>
          <a:lstStyle/>
          <a:p>
            <a:r>
              <a:rPr lang="en-GB" sz="2400" b="0" i="0" dirty="0">
                <a:solidFill>
                  <a:srgbClr val="232323"/>
                </a:solidFill>
                <a:effectLst/>
                <a:latin typeface="+mj-lt"/>
              </a:rPr>
              <a:t>Individuals at </a:t>
            </a:r>
            <a:r>
              <a:rPr lang="en-GB" sz="2400" b="1" i="0" dirty="0">
                <a:solidFill>
                  <a:srgbClr val="232323"/>
                </a:solidFill>
                <a:effectLst/>
                <a:latin typeface="+mj-lt"/>
              </a:rPr>
              <a:t>low</a:t>
            </a:r>
            <a:r>
              <a:rPr lang="en-GB" sz="2400" b="0" i="0" dirty="0">
                <a:solidFill>
                  <a:srgbClr val="232323"/>
                </a:solidFill>
                <a:effectLst/>
                <a:latin typeface="+mj-lt"/>
              </a:rPr>
              <a:t> risk for celiac disease should undergo serologic testing. </a:t>
            </a:r>
          </a:p>
          <a:p>
            <a:pPr lvl="1"/>
            <a:r>
              <a:rPr lang="en-GB" sz="1600" b="0" i="0" dirty="0">
                <a:solidFill>
                  <a:srgbClr val="232323"/>
                </a:solidFill>
                <a:effectLst/>
                <a:latin typeface="+mj-lt"/>
              </a:rPr>
              <a:t>Absence of suggestive signs or symptoms of malabsorption such as significant chronic </a:t>
            </a:r>
            <a:r>
              <a:rPr lang="en-GB" sz="1600" b="0" i="0" dirty="0" err="1">
                <a:solidFill>
                  <a:srgbClr val="232323"/>
                </a:solidFill>
                <a:effectLst/>
                <a:latin typeface="+mj-lt"/>
              </a:rPr>
              <a:t>diarrhea</a:t>
            </a:r>
            <a:r>
              <a:rPr lang="en-GB" sz="1600" b="0" i="0" dirty="0">
                <a:solidFill>
                  <a:srgbClr val="232323"/>
                </a:solidFill>
                <a:effectLst/>
                <a:latin typeface="+mj-lt"/>
              </a:rPr>
              <a:t>/steatorrhea or weight loss</a:t>
            </a:r>
          </a:p>
          <a:p>
            <a:pPr lvl="1"/>
            <a:r>
              <a:rPr lang="en-GB" sz="1600" b="0" i="0" dirty="0">
                <a:solidFill>
                  <a:srgbClr val="232323"/>
                </a:solidFill>
                <a:effectLst/>
                <a:latin typeface="+mj-lt"/>
              </a:rPr>
              <a:t>Absence of family history of celiac disease</a:t>
            </a:r>
          </a:p>
          <a:p>
            <a:pPr lvl="1"/>
            <a:r>
              <a:rPr lang="en-GB" sz="1600" b="0" i="0" dirty="0">
                <a:solidFill>
                  <a:srgbClr val="232323"/>
                </a:solidFill>
                <a:effectLst/>
                <a:latin typeface="+mj-lt"/>
              </a:rPr>
              <a:t>Chinese, Japanese, or Sub-Saharan African descent</a:t>
            </a:r>
          </a:p>
          <a:p>
            <a:pPr lvl="1"/>
            <a:endParaRPr lang="en-GB" sz="1600" dirty="0">
              <a:solidFill>
                <a:srgbClr val="232323"/>
              </a:solidFill>
              <a:latin typeface="+mj-lt"/>
            </a:endParaRPr>
          </a:p>
          <a:p>
            <a:r>
              <a:rPr lang="en-GB" sz="2400" b="0" i="0" dirty="0">
                <a:solidFill>
                  <a:srgbClr val="232323"/>
                </a:solidFill>
                <a:effectLst/>
                <a:latin typeface="+mj-lt"/>
              </a:rPr>
              <a:t>Patients with positive serologic testing, should undergo an upper endoscopy with small bowel biopsy to diagnose celiac disease.</a:t>
            </a:r>
          </a:p>
          <a:p>
            <a:pPr marL="0" indent="0">
              <a:buNone/>
            </a:pPr>
            <a:endParaRPr lang="en-GB" sz="2400" b="0" i="0" dirty="0">
              <a:solidFill>
                <a:srgbClr val="232323"/>
              </a:solidFill>
              <a:effectLst/>
              <a:latin typeface="+mj-lt"/>
            </a:endParaRPr>
          </a:p>
          <a:p>
            <a:r>
              <a:rPr lang="en-GB" sz="2400" b="0" i="0" dirty="0">
                <a:solidFill>
                  <a:srgbClr val="232323"/>
                </a:solidFill>
                <a:effectLst/>
                <a:latin typeface="+mj-lt"/>
              </a:rPr>
              <a:t>The serum tissue transglutaminase (</a:t>
            </a:r>
            <a:r>
              <a:rPr lang="en-GB" sz="2400" b="0" i="0" dirty="0" err="1">
                <a:solidFill>
                  <a:srgbClr val="232323"/>
                </a:solidFill>
                <a:effectLst/>
                <a:latin typeface="+mj-lt"/>
              </a:rPr>
              <a:t>tTG</a:t>
            </a:r>
            <a:r>
              <a:rPr lang="en-GB" sz="2400" b="0" i="0" dirty="0">
                <a:solidFill>
                  <a:srgbClr val="232323"/>
                </a:solidFill>
                <a:effectLst/>
                <a:latin typeface="+mj-lt"/>
              </a:rPr>
              <a:t>)-immunoglobulin A (IgA) and </a:t>
            </a:r>
            <a:r>
              <a:rPr lang="en-GB" sz="2400" b="0" i="0" dirty="0" err="1">
                <a:solidFill>
                  <a:srgbClr val="232323"/>
                </a:solidFill>
                <a:effectLst/>
                <a:latin typeface="+mj-lt"/>
              </a:rPr>
              <a:t>endomysial</a:t>
            </a:r>
            <a:r>
              <a:rPr lang="en-GB" sz="2400" b="0" i="0" dirty="0">
                <a:solidFill>
                  <a:srgbClr val="232323"/>
                </a:solidFill>
                <a:effectLst/>
                <a:latin typeface="+mj-lt"/>
              </a:rPr>
              <a:t> (</a:t>
            </a:r>
            <a:r>
              <a:rPr lang="el-GR" sz="2400" b="0" i="0" dirty="0">
                <a:solidFill>
                  <a:srgbClr val="232323"/>
                </a:solidFill>
                <a:effectLst/>
                <a:latin typeface="+mj-lt"/>
              </a:rPr>
              <a:t>ΕΜ</a:t>
            </a:r>
            <a:r>
              <a:rPr lang="en-GB" sz="2400" b="0" i="0" dirty="0">
                <a:solidFill>
                  <a:srgbClr val="232323"/>
                </a:solidFill>
                <a:effectLst/>
                <a:latin typeface="+mj-lt"/>
              </a:rPr>
              <a:t>A)-IgA antibody tests have similar sensitivities.</a:t>
            </a:r>
            <a:endParaRPr lang="en-GB" sz="3600" b="0" i="0" dirty="0">
              <a:solidFill>
                <a:srgbClr val="232323"/>
              </a:solidFill>
              <a:effectLst/>
              <a:latin typeface="+mj-lt"/>
            </a:endParaRPr>
          </a:p>
          <a:p>
            <a:pPr lvl="1"/>
            <a:endParaRPr lang="en-GB" dirty="0"/>
          </a:p>
        </p:txBody>
      </p:sp>
    </p:spTree>
    <p:extLst>
      <p:ext uri="{BB962C8B-B14F-4D97-AF65-F5344CB8AC3E}">
        <p14:creationId xmlns:p14="http://schemas.microsoft.com/office/powerpoint/2010/main" val="3803048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F44F5-9399-D554-27BC-DF80754EAC8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8FC9ADA-51DC-13AA-9CBA-5937A2BDAE1C}"/>
              </a:ext>
            </a:extLst>
          </p:cNvPr>
          <p:cNvSpPr>
            <a:spLocks noGrp="1"/>
          </p:cNvSpPr>
          <p:nvPr>
            <p:ph idx="1"/>
          </p:nvPr>
        </p:nvSpPr>
        <p:spPr/>
        <p:txBody>
          <a:bodyPr/>
          <a:lstStyle/>
          <a:p>
            <a:r>
              <a:rPr lang="en-GB" sz="2400" b="0" i="0" dirty="0">
                <a:solidFill>
                  <a:srgbClr val="232323"/>
                </a:solidFill>
                <a:effectLst/>
                <a:latin typeface="+mj-lt"/>
              </a:rPr>
              <a:t>The specificities of the ЕΜΑ IgA and </a:t>
            </a:r>
            <a:r>
              <a:rPr lang="en-GB" sz="2400" b="0" i="0" dirty="0" err="1">
                <a:solidFill>
                  <a:srgbClr val="232323"/>
                </a:solidFill>
                <a:effectLst/>
                <a:latin typeface="+mj-lt"/>
              </a:rPr>
              <a:t>tTG-IgΑ</a:t>
            </a:r>
            <a:r>
              <a:rPr lang="en-GB" sz="2400" b="0" i="0" dirty="0">
                <a:solidFill>
                  <a:srgbClr val="232323"/>
                </a:solidFill>
                <a:effectLst/>
                <a:latin typeface="+mj-lt"/>
              </a:rPr>
              <a:t> are high. Thus, their positive predictive values are high even in low-risk populations.</a:t>
            </a:r>
          </a:p>
          <a:p>
            <a:endParaRPr lang="en-GB" sz="2400" dirty="0">
              <a:solidFill>
                <a:srgbClr val="232323"/>
              </a:solidFill>
              <a:latin typeface="+mj-lt"/>
            </a:endParaRPr>
          </a:p>
          <a:p>
            <a:r>
              <a:rPr lang="en-GB" sz="2400" b="0" i="0" dirty="0">
                <a:solidFill>
                  <a:srgbClr val="232323"/>
                </a:solidFill>
                <a:effectLst/>
                <a:latin typeface="+mj-lt"/>
              </a:rPr>
              <a:t>The ΕΜA-IgA test has the highest diagnostic accuracy but is more costly and less widely available than the </a:t>
            </a:r>
            <a:r>
              <a:rPr lang="en-GB" sz="2400" b="0" i="0" dirty="0" err="1">
                <a:solidFill>
                  <a:srgbClr val="232323"/>
                </a:solidFill>
                <a:effectLst/>
                <a:latin typeface="+mj-lt"/>
              </a:rPr>
              <a:t>tTG-ІgA</a:t>
            </a:r>
            <a:r>
              <a:rPr lang="en-GB" sz="2400" b="0" i="0" dirty="0">
                <a:solidFill>
                  <a:srgbClr val="232323"/>
                </a:solidFill>
                <a:effectLst/>
                <a:latin typeface="+mj-lt"/>
              </a:rPr>
              <a:t> test.</a:t>
            </a:r>
          </a:p>
          <a:p>
            <a:endParaRPr lang="en-GB" sz="2400" dirty="0">
              <a:solidFill>
                <a:srgbClr val="232323"/>
              </a:solidFill>
              <a:latin typeface="+mj-lt"/>
            </a:endParaRPr>
          </a:p>
          <a:p>
            <a:r>
              <a:rPr lang="en-GB" sz="2400" b="0" i="0" dirty="0">
                <a:solidFill>
                  <a:srgbClr val="232323"/>
                </a:solidFill>
                <a:effectLst/>
                <a:latin typeface="+mj-lt"/>
              </a:rPr>
              <a:t>Combining several tests for celiac disease is not recommended in low-risk populations </a:t>
            </a:r>
            <a:endParaRPr lang="en-GB" sz="3600" b="0" i="0" dirty="0">
              <a:solidFill>
                <a:srgbClr val="232323"/>
              </a:solidFill>
              <a:effectLst/>
              <a:latin typeface="+mj-lt"/>
            </a:endParaRPr>
          </a:p>
          <a:p>
            <a:endParaRPr lang="en-GB" dirty="0">
              <a:solidFill>
                <a:srgbClr val="232323"/>
              </a:solidFill>
              <a:latin typeface="Noto Sans" panose="020B0502040504020204" pitchFamily="34" charset="0"/>
            </a:endParaRPr>
          </a:p>
          <a:p>
            <a:endParaRPr lang="en-GB" dirty="0"/>
          </a:p>
        </p:txBody>
      </p:sp>
    </p:spTree>
    <p:extLst>
      <p:ext uri="{BB962C8B-B14F-4D97-AF65-F5344CB8AC3E}">
        <p14:creationId xmlns:p14="http://schemas.microsoft.com/office/powerpoint/2010/main" val="2289089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9D932-2CE9-2369-5365-873DF8AB105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D2B792A-3EF3-AE05-B6F2-FF3FA49206CD}"/>
              </a:ext>
            </a:extLst>
          </p:cNvPr>
          <p:cNvSpPr>
            <a:spLocks noGrp="1"/>
          </p:cNvSpPr>
          <p:nvPr>
            <p:ph idx="1"/>
          </p:nvPr>
        </p:nvSpPr>
        <p:spPr/>
        <p:txBody>
          <a:bodyPr/>
          <a:lstStyle/>
          <a:p>
            <a:r>
              <a:rPr lang="en-GB" sz="2400" i="0" dirty="0">
                <a:solidFill>
                  <a:srgbClr val="232323"/>
                </a:solidFill>
                <a:effectLst/>
                <a:latin typeface="+mj-lt"/>
              </a:rPr>
              <a:t>Individuals with </a:t>
            </a:r>
            <a:r>
              <a:rPr lang="en-GB" sz="2400" b="1" i="0" dirty="0">
                <a:solidFill>
                  <a:srgbClr val="232323"/>
                </a:solidFill>
                <a:effectLst/>
                <a:latin typeface="+mj-lt"/>
              </a:rPr>
              <a:t>high</a:t>
            </a:r>
            <a:r>
              <a:rPr lang="en-GB" sz="2400" i="0" dirty="0">
                <a:solidFill>
                  <a:srgbClr val="232323"/>
                </a:solidFill>
                <a:effectLst/>
                <a:latin typeface="+mj-lt"/>
              </a:rPr>
              <a:t> celiac disease probability</a:t>
            </a:r>
          </a:p>
          <a:p>
            <a:pPr lvl="1"/>
            <a:r>
              <a:rPr lang="en-GB" sz="1600" b="0" i="0" dirty="0">
                <a:solidFill>
                  <a:srgbClr val="232323"/>
                </a:solidFill>
                <a:effectLst/>
                <a:latin typeface="+mj-lt"/>
              </a:rPr>
              <a:t>Individuals whose clinical presentation is highly suggestive for celiac disease such as chronic </a:t>
            </a:r>
            <a:r>
              <a:rPr lang="en-GB" sz="1600" b="0" i="0" dirty="0" err="1">
                <a:solidFill>
                  <a:srgbClr val="232323"/>
                </a:solidFill>
                <a:effectLst/>
                <a:latin typeface="+mj-lt"/>
              </a:rPr>
              <a:t>diarrhea</a:t>
            </a:r>
            <a:r>
              <a:rPr lang="en-GB" sz="1600" b="0" i="0" dirty="0">
                <a:solidFill>
                  <a:srgbClr val="232323"/>
                </a:solidFill>
                <a:effectLst/>
                <a:latin typeface="+mj-lt"/>
              </a:rPr>
              <a:t>/steatorrhea with weight loss.</a:t>
            </a:r>
          </a:p>
          <a:p>
            <a:pPr lvl="1"/>
            <a:r>
              <a:rPr lang="en-GB" sz="1600" b="0" i="0" dirty="0">
                <a:solidFill>
                  <a:srgbClr val="232323"/>
                </a:solidFill>
                <a:effectLst/>
                <a:latin typeface="+mj-lt"/>
              </a:rPr>
              <a:t>Individuals with both risk factors that place them at moderate to high risk of celiac disease and consistent gastrointestinal or extraintestinal symptoms/signs of celiac disease.</a:t>
            </a:r>
          </a:p>
          <a:p>
            <a:pPr lvl="1"/>
            <a:endParaRPr lang="en-GB" sz="1600" dirty="0">
              <a:solidFill>
                <a:srgbClr val="232323"/>
              </a:solidFill>
              <a:latin typeface="+mj-lt"/>
            </a:endParaRPr>
          </a:p>
          <a:p>
            <a:endParaRPr lang="en-GB" sz="2000" b="0" i="0" dirty="0">
              <a:solidFill>
                <a:srgbClr val="232323"/>
              </a:solidFill>
              <a:effectLst/>
              <a:latin typeface="+mj-lt"/>
            </a:endParaRPr>
          </a:p>
          <a:p>
            <a:r>
              <a:rPr lang="en-GB" sz="2400" b="0" i="0" dirty="0">
                <a:solidFill>
                  <a:srgbClr val="232323"/>
                </a:solidFill>
                <a:effectLst/>
                <a:latin typeface="+mj-lt"/>
              </a:rPr>
              <a:t>Both serologic testing and small bowel biopsy (regardless of celiac specific serology results) should be performed in individuals with a high probability of celiac disease.</a:t>
            </a:r>
            <a:endParaRPr lang="en-GB" sz="2400" dirty="0">
              <a:latin typeface="+mj-lt"/>
            </a:endParaRPr>
          </a:p>
        </p:txBody>
      </p:sp>
    </p:spTree>
    <p:extLst>
      <p:ext uri="{BB962C8B-B14F-4D97-AF65-F5344CB8AC3E}">
        <p14:creationId xmlns:p14="http://schemas.microsoft.com/office/powerpoint/2010/main" val="2901038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DD466-5EA2-CAC4-9846-02B5BB9E556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C5BB1C6-3D62-C25A-C9E2-F0E7C832F64C}"/>
              </a:ext>
            </a:extLst>
          </p:cNvPr>
          <p:cNvSpPr>
            <a:spLocks noGrp="1"/>
          </p:cNvSpPr>
          <p:nvPr>
            <p:ph idx="1"/>
          </p:nvPr>
        </p:nvSpPr>
        <p:spPr>
          <a:xfrm>
            <a:off x="838200" y="1825624"/>
            <a:ext cx="10515600" cy="4784181"/>
          </a:xfrm>
        </p:spPr>
        <p:txBody>
          <a:bodyPr>
            <a:normAutofit/>
          </a:bodyPr>
          <a:lstStyle/>
          <a:p>
            <a:r>
              <a:rPr lang="en-GB" sz="2400" b="0" i="0" dirty="0">
                <a:solidFill>
                  <a:srgbClr val="232323"/>
                </a:solidFill>
                <a:effectLst/>
                <a:latin typeface="+mj-lt"/>
              </a:rPr>
              <a:t> Tissue transglutaminase (</a:t>
            </a:r>
            <a:r>
              <a:rPr lang="en-GB" sz="2400" b="0" i="0" dirty="0" err="1">
                <a:solidFill>
                  <a:srgbClr val="232323"/>
                </a:solidFill>
                <a:effectLst/>
                <a:latin typeface="+mj-lt"/>
              </a:rPr>
              <a:t>tТG</a:t>
            </a:r>
            <a:r>
              <a:rPr lang="en-GB" sz="2400" b="0" i="0" dirty="0">
                <a:solidFill>
                  <a:srgbClr val="232323"/>
                </a:solidFill>
                <a:effectLst/>
                <a:latin typeface="+mj-lt"/>
              </a:rPr>
              <a:t>)-IgA antibody is the single preferred test for detection of celiac disease in adults.</a:t>
            </a:r>
          </a:p>
          <a:p>
            <a:endParaRPr lang="en-GB" sz="2400" dirty="0">
              <a:solidFill>
                <a:srgbClr val="232323"/>
              </a:solidFill>
              <a:latin typeface="+mj-lt"/>
            </a:endParaRPr>
          </a:p>
          <a:p>
            <a:r>
              <a:rPr lang="en-GB" sz="2400" b="0" i="0" dirty="0">
                <a:solidFill>
                  <a:srgbClr val="232323"/>
                </a:solidFill>
                <a:effectLst/>
                <a:latin typeface="+mj-lt"/>
              </a:rPr>
              <a:t> We concurrently measure total IgA levels.</a:t>
            </a:r>
          </a:p>
          <a:p>
            <a:endParaRPr lang="en-GB" sz="2400" dirty="0">
              <a:solidFill>
                <a:srgbClr val="232323"/>
              </a:solidFill>
              <a:latin typeface="+mj-lt"/>
            </a:endParaRPr>
          </a:p>
          <a:p>
            <a:r>
              <a:rPr lang="en-GB" sz="2400" b="0" i="0" dirty="0">
                <a:solidFill>
                  <a:srgbClr val="232323"/>
                </a:solidFill>
                <a:effectLst/>
                <a:latin typeface="+mj-lt"/>
              </a:rPr>
              <a:t>In patients with IgA deficiency, we perform IgG-based testing with deamidated gliadin peptide (DGP)-IgG.</a:t>
            </a:r>
          </a:p>
          <a:p>
            <a:endParaRPr lang="en-GB" sz="2400" dirty="0">
              <a:solidFill>
                <a:srgbClr val="232323"/>
              </a:solidFill>
              <a:latin typeface="+mj-lt"/>
            </a:endParaRPr>
          </a:p>
          <a:p>
            <a:r>
              <a:rPr lang="en-GB" sz="2400" b="0" i="0" dirty="0">
                <a:solidFill>
                  <a:srgbClr val="232323"/>
                </a:solidFill>
                <a:effectLst/>
                <a:latin typeface="+mj-lt"/>
              </a:rPr>
              <a:t>An alternative approach is to perform both IgA- and IgG-based testing, in particular, </a:t>
            </a:r>
            <a:r>
              <a:rPr lang="en-GB" sz="2400" b="0" i="0" dirty="0" err="1">
                <a:solidFill>
                  <a:srgbClr val="232323"/>
                </a:solidFill>
                <a:effectLst/>
                <a:latin typeface="+mj-lt"/>
              </a:rPr>
              <a:t>tTG-ІgΑ</a:t>
            </a:r>
            <a:r>
              <a:rPr lang="en-GB" sz="2400" b="0" i="0" dirty="0">
                <a:solidFill>
                  <a:srgbClr val="232323"/>
                </a:solidFill>
                <a:effectLst/>
                <a:latin typeface="+mj-lt"/>
              </a:rPr>
              <a:t> and DGP-IgG, in patients with a high probability of celiac disease. </a:t>
            </a:r>
            <a:endParaRPr lang="en-GB" sz="2400" dirty="0">
              <a:latin typeface="+mj-lt"/>
            </a:endParaRPr>
          </a:p>
          <a:p>
            <a:endParaRPr lang="en-GB" sz="2400" b="0" i="0" dirty="0">
              <a:solidFill>
                <a:srgbClr val="232323"/>
              </a:solidFill>
              <a:effectLst/>
              <a:latin typeface="+mj-lt"/>
            </a:endParaRPr>
          </a:p>
          <a:p>
            <a:endParaRPr lang="en-GB" sz="2400" dirty="0">
              <a:solidFill>
                <a:srgbClr val="232323"/>
              </a:solidFill>
              <a:latin typeface="+mj-lt"/>
            </a:endParaRPr>
          </a:p>
          <a:p>
            <a:endParaRPr lang="en-GB" sz="2400" dirty="0">
              <a:latin typeface="+mj-lt"/>
            </a:endParaRPr>
          </a:p>
        </p:txBody>
      </p:sp>
    </p:spTree>
    <p:extLst>
      <p:ext uri="{BB962C8B-B14F-4D97-AF65-F5344CB8AC3E}">
        <p14:creationId xmlns:p14="http://schemas.microsoft.com/office/powerpoint/2010/main" val="1788815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81E84-6083-FA19-66D9-763498AA755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083A84B-0073-FC2B-D0EC-AB546A8731F8}"/>
              </a:ext>
            </a:extLst>
          </p:cNvPr>
          <p:cNvSpPr>
            <a:spLocks noGrp="1"/>
          </p:cNvSpPr>
          <p:nvPr>
            <p:ph idx="1"/>
          </p:nvPr>
        </p:nvSpPr>
        <p:spPr/>
        <p:txBody>
          <a:bodyPr/>
          <a:lstStyle/>
          <a:p>
            <a:r>
              <a:rPr lang="en-GB" dirty="0"/>
              <a:t>The interaction of the water-insoluble protein moiety (gluten) of certain cereal grains with the mucosa of the small intestine in susceptible persons is central to the pathogenesis of celiac disease.</a:t>
            </a:r>
          </a:p>
          <a:p>
            <a:endParaRPr lang="en-GB" dirty="0"/>
          </a:p>
          <a:p>
            <a:endParaRPr lang="en-GB" dirty="0"/>
          </a:p>
        </p:txBody>
      </p:sp>
    </p:spTree>
    <p:extLst>
      <p:ext uri="{BB962C8B-B14F-4D97-AF65-F5344CB8AC3E}">
        <p14:creationId xmlns:p14="http://schemas.microsoft.com/office/powerpoint/2010/main" val="1515130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E5388-F4DE-2D44-B2EE-E2059A21675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8DAFACF-9C8B-4D3A-3D3E-5867FAA79475}"/>
              </a:ext>
            </a:extLst>
          </p:cNvPr>
          <p:cNvSpPr>
            <a:spLocks noGrp="1"/>
          </p:cNvSpPr>
          <p:nvPr>
            <p:ph idx="1"/>
          </p:nvPr>
        </p:nvSpPr>
        <p:spPr>
          <a:xfrm>
            <a:off x="838200" y="1825624"/>
            <a:ext cx="10515600" cy="4819015"/>
          </a:xfrm>
        </p:spPr>
        <p:txBody>
          <a:bodyPr>
            <a:normAutofit/>
          </a:bodyPr>
          <a:lstStyle/>
          <a:p>
            <a:r>
              <a:rPr lang="en-GB" sz="2400" b="0" i="0" dirty="0">
                <a:solidFill>
                  <a:srgbClr val="232323"/>
                </a:solidFill>
                <a:effectLst/>
                <a:latin typeface="+mj-lt"/>
              </a:rPr>
              <a:t>ЕМΑ-IgA is moderately sensitive and highly specific for untreated celiac disease (sensitivity 85 to 98 percent; specificity 97 to 100 percent, respectively).</a:t>
            </a:r>
          </a:p>
          <a:p>
            <a:endParaRPr lang="en-GB" sz="2400" dirty="0">
              <a:solidFill>
                <a:srgbClr val="232323"/>
              </a:solidFill>
              <a:latin typeface="+mj-lt"/>
            </a:endParaRPr>
          </a:p>
          <a:p>
            <a:r>
              <a:rPr lang="en-GB" sz="2400" b="0" i="0" dirty="0">
                <a:solidFill>
                  <a:srgbClr val="232323"/>
                </a:solidFill>
                <a:effectLst/>
                <a:latin typeface="+mj-lt"/>
              </a:rPr>
              <a:t>Anti-</a:t>
            </a:r>
            <a:r>
              <a:rPr lang="en-GB" sz="2400" b="0" i="0" dirty="0" err="1">
                <a:solidFill>
                  <a:srgbClr val="232323"/>
                </a:solidFill>
                <a:effectLst/>
                <a:latin typeface="+mj-lt"/>
              </a:rPr>
              <a:t>tΤG</a:t>
            </a:r>
            <a:r>
              <a:rPr lang="en-GB" sz="2400" b="0" i="0" dirty="0">
                <a:solidFill>
                  <a:srgbClr val="232323"/>
                </a:solidFill>
                <a:effectLst/>
                <a:latin typeface="+mj-lt"/>
              </a:rPr>
              <a:t> antibodies are highly sensitive and specific for the diagnosis of celiac disease (sensitivity 90 to 98 percent; specificity 95 to 97 percent).</a:t>
            </a:r>
          </a:p>
          <a:p>
            <a:endParaRPr lang="en-GB" sz="2400" dirty="0">
              <a:solidFill>
                <a:srgbClr val="232323"/>
              </a:solidFill>
              <a:latin typeface="+mj-lt"/>
            </a:endParaRPr>
          </a:p>
          <a:p>
            <a:r>
              <a:rPr lang="en-GB" sz="2400" b="0" i="0" dirty="0">
                <a:solidFill>
                  <a:srgbClr val="232323"/>
                </a:solidFill>
                <a:effectLst/>
                <a:latin typeface="+mj-lt"/>
              </a:rPr>
              <a:t>The positive predictive value of a strongly positive TG2-IgA (&gt;10 upper normal limit) combined with a positive </a:t>
            </a:r>
            <a:r>
              <a:rPr lang="en-GB" sz="2400" b="0" i="0" dirty="0" err="1">
                <a:solidFill>
                  <a:srgbClr val="232323"/>
                </a:solidFill>
                <a:effectLst/>
                <a:latin typeface="+mj-lt"/>
              </a:rPr>
              <a:t>endomysial</a:t>
            </a:r>
            <a:r>
              <a:rPr lang="en-GB" sz="2400" b="0" i="0" dirty="0">
                <a:solidFill>
                  <a:srgbClr val="232323"/>
                </a:solidFill>
                <a:effectLst/>
                <a:latin typeface="+mj-lt"/>
              </a:rPr>
              <a:t> antibody is approximately 100 percent.</a:t>
            </a:r>
            <a:endParaRPr lang="en-GB" sz="2400" dirty="0">
              <a:latin typeface="+mj-lt"/>
            </a:endParaRPr>
          </a:p>
        </p:txBody>
      </p:sp>
    </p:spTree>
    <p:extLst>
      <p:ext uri="{BB962C8B-B14F-4D97-AF65-F5344CB8AC3E}">
        <p14:creationId xmlns:p14="http://schemas.microsoft.com/office/powerpoint/2010/main" val="4166067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768CC-681D-FE79-FADA-55B9E3BBB02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B6F7AE0-AF2B-B6D9-B1CA-2B5C6394E58E}"/>
              </a:ext>
            </a:extLst>
          </p:cNvPr>
          <p:cNvSpPr>
            <a:spLocks noGrp="1"/>
          </p:cNvSpPr>
          <p:nvPr>
            <p:ph idx="1"/>
          </p:nvPr>
        </p:nvSpPr>
        <p:spPr/>
        <p:txBody>
          <a:bodyPr>
            <a:normAutofit/>
          </a:bodyPr>
          <a:lstStyle/>
          <a:p>
            <a:r>
              <a:rPr lang="en-GB" sz="2400" b="0" i="0" dirty="0">
                <a:solidFill>
                  <a:srgbClr val="232323"/>
                </a:solidFill>
                <a:effectLst/>
                <a:latin typeface="+mj-lt"/>
              </a:rPr>
              <a:t>DGP-IgA has a sensitivity and specificity of 94 percent and 99 percent, respectively.</a:t>
            </a:r>
          </a:p>
          <a:p>
            <a:endParaRPr lang="en-GB" sz="2400" dirty="0">
              <a:solidFill>
                <a:srgbClr val="232323"/>
              </a:solidFill>
              <a:latin typeface="+mj-lt"/>
            </a:endParaRPr>
          </a:p>
          <a:p>
            <a:r>
              <a:rPr lang="en-GB" sz="2400" b="0" i="0" dirty="0">
                <a:solidFill>
                  <a:srgbClr val="232323"/>
                </a:solidFill>
                <a:effectLst/>
                <a:latin typeface="+mj-lt"/>
              </a:rPr>
              <a:t>The DGP-IgG has a sensitivity and specificity of 92 percent and 100 percent, respectively.</a:t>
            </a:r>
          </a:p>
          <a:p>
            <a:endParaRPr lang="en-GB" sz="2400" dirty="0">
              <a:solidFill>
                <a:srgbClr val="232323"/>
              </a:solidFill>
              <a:latin typeface="+mj-lt"/>
            </a:endParaRPr>
          </a:p>
          <a:p>
            <a:r>
              <a:rPr lang="en-GB" sz="2400" b="0" i="0" dirty="0">
                <a:solidFill>
                  <a:srgbClr val="232323"/>
                </a:solidFill>
                <a:effectLst/>
                <a:latin typeface="+mj-lt"/>
              </a:rPr>
              <a:t>The traditional antigliadin antibody tests (AGA-IgA and AGA-IgG) have lower diagnostic accuracy as compared with other serologic tests for celiac disease and are no longer recommended because they yield false-positive results in 15 to 20 percent of subjects tested.</a:t>
            </a:r>
            <a:endParaRPr lang="en-GB" sz="2400" dirty="0">
              <a:latin typeface="+mj-lt"/>
            </a:endParaRPr>
          </a:p>
        </p:txBody>
      </p:sp>
    </p:spTree>
    <p:extLst>
      <p:ext uri="{BB962C8B-B14F-4D97-AF65-F5344CB8AC3E}">
        <p14:creationId xmlns:p14="http://schemas.microsoft.com/office/powerpoint/2010/main" val="2207828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48B2F-0FE4-67D1-0343-8F0D3CCE81E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CB25BB6-5FD6-5A0D-7199-34EFADA81EA3}"/>
              </a:ext>
            </a:extLst>
          </p:cNvPr>
          <p:cNvSpPr>
            <a:spLocks noGrp="1"/>
          </p:cNvSpPr>
          <p:nvPr>
            <p:ph idx="1"/>
          </p:nvPr>
        </p:nvSpPr>
        <p:spPr/>
        <p:txBody>
          <a:bodyPr/>
          <a:lstStyle/>
          <a:p>
            <a:r>
              <a:rPr lang="en-GB" b="1" i="0" dirty="0">
                <a:solidFill>
                  <a:srgbClr val="232323"/>
                </a:solidFill>
                <a:effectLst/>
                <a:latin typeface="+mj-lt"/>
              </a:rPr>
              <a:t>Test interpretation</a:t>
            </a:r>
          </a:p>
          <a:p>
            <a:pPr lvl="1"/>
            <a:r>
              <a:rPr lang="en-GB" sz="2000" b="1" i="0" dirty="0">
                <a:solidFill>
                  <a:srgbClr val="232323"/>
                </a:solidFill>
                <a:effectLst/>
                <a:latin typeface="+mj-lt"/>
              </a:rPr>
              <a:t>Positive serology</a:t>
            </a:r>
          </a:p>
          <a:p>
            <a:pPr lvl="1">
              <a:buFont typeface="Wingdings" panose="05000000000000000000" pitchFamily="2" charset="2"/>
              <a:buChar char="Ø"/>
            </a:pPr>
            <a:r>
              <a:rPr lang="en-GB" sz="1600" b="0" i="0" dirty="0">
                <a:solidFill>
                  <a:srgbClr val="232323"/>
                </a:solidFill>
                <a:effectLst/>
                <a:latin typeface="+mj-lt"/>
              </a:rPr>
              <a:t>Individuals with positive serology require a small bowel biopsy to confirm the diagnosis.</a:t>
            </a:r>
            <a:endParaRPr lang="en-GB" sz="1600" b="1" dirty="0">
              <a:solidFill>
                <a:srgbClr val="232323"/>
              </a:solidFill>
              <a:latin typeface="+mj-lt"/>
            </a:endParaRPr>
          </a:p>
          <a:p>
            <a:pPr lvl="1">
              <a:buFont typeface="Wingdings" panose="05000000000000000000" pitchFamily="2" charset="2"/>
              <a:buChar char="Ø"/>
            </a:pPr>
            <a:r>
              <a:rPr lang="en-GB" sz="1600" b="0" i="0" dirty="0">
                <a:solidFill>
                  <a:srgbClr val="232323"/>
                </a:solidFill>
                <a:effectLst/>
                <a:latin typeface="+mj-lt"/>
              </a:rPr>
              <a:t>Exceptions are patients with positive serology and biopsy-proven dermatitis herpetiformis in whom the diagnosis can be established without a small bowel biopsy.</a:t>
            </a:r>
          </a:p>
          <a:p>
            <a:pPr lvl="1">
              <a:buFont typeface="Wingdings" panose="05000000000000000000" pitchFamily="2" charset="2"/>
              <a:buChar char="Ø"/>
            </a:pPr>
            <a:endParaRPr lang="en-GB" sz="2800" dirty="0">
              <a:solidFill>
                <a:srgbClr val="232323"/>
              </a:solidFill>
              <a:latin typeface="+mj-lt"/>
            </a:endParaRPr>
          </a:p>
          <a:p>
            <a:pPr lvl="1"/>
            <a:r>
              <a:rPr lang="en-GB" sz="2000" b="1" i="0" dirty="0">
                <a:solidFill>
                  <a:srgbClr val="232323"/>
                </a:solidFill>
                <a:effectLst/>
                <a:latin typeface="+mj-lt"/>
              </a:rPr>
              <a:t>Negative serology</a:t>
            </a:r>
          </a:p>
          <a:p>
            <a:pPr lvl="1">
              <a:buFont typeface="Wingdings" panose="05000000000000000000" pitchFamily="2" charset="2"/>
              <a:buChar char="Ø"/>
            </a:pPr>
            <a:r>
              <a:rPr lang="en-GB" sz="1600" b="0" i="0" dirty="0">
                <a:solidFill>
                  <a:srgbClr val="232323"/>
                </a:solidFill>
                <a:effectLst/>
                <a:latin typeface="+mj-lt"/>
              </a:rPr>
              <a:t>Serologic studies are useful in excluding the diagnosis of celiac disease but cannot exclude celiac disease with 100 percent accuracy.</a:t>
            </a:r>
          </a:p>
          <a:p>
            <a:pPr lvl="1">
              <a:buFont typeface="Wingdings" panose="05000000000000000000" pitchFamily="2" charset="2"/>
              <a:buChar char="Ø"/>
            </a:pPr>
            <a:r>
              <a:rPr lang="en-GB" sz="1600" b="0" i="0" dirty="0">
                <a:solidFill>
                  <a:srgbClr val="232323"/>
                </a:solidFill>
                <a:effectLst/>
                <a:latin typeface="+mj-lt"/>
              </a:rPr>
              <a:t>Negative celiac serologies in patients with celiac disease may be due to any one of the following:</a:t>
            </a:r>
            <a:endParaRPr lang="en-GB" sz="1600" dirty="0">
              <a:solidFill>
                <a:srgbClr val="232323"/>
              </a:solidFill>
              <a:latin typeface="+mj-lt"/>
            </a:endParaRPr>
          </a:p>
          <a:p>
            <a:pPr lvl="2">
              <a:buFont typeface="Wingdings" panose="05000000000000000000" pitchFamily="2" charset="2"/>
              <a:buChar char="§"/>
            </a:pPr>
            <a:r>
              <a:rPr lang="en-GB" sz="1400" b="1" i="0" dirty="0">
                <a:solidFill>
                  <a:srgbClr val="232323"/>
                </a:solidFill>
                <a:effectLst/>
                <a:latin typeface="+mj-lt"/>
              </a:rPr>
              <a:t>IgA deficiency</a:t>
            </a:r>
            <a:r>
              <a:rPr lang="en-GB" sz="1400" b="0" i="0" dirty="0">
                <a:solidFill>
                  <a:srgbClr val="232323"/>
                </a:solidFill>
                <a:effectLst/>
                <a:latin typeface="+mj-lt"/>
              </a:rPr>
              <a:t> </a:t>
            </a:r>
          </a:p>
          <a:p>
            <a:pPr lvl="2">
              <a:buFont typeface="Wingdings" panose="05000000000000000000" pitchFamily="2" charset="2"/>
              <a:buChar char="§"/>
            </a:pPr>
            <a:r>
              <a:rPr lang="en-GB" sz="1400" b="1" i="0" dirty="0">
                <a:solidFill>
                  <a:srgbClr val="232323"/>
                </a:solidFill>
                <a:effectLst/>
                <a:latin typeface="+mj-lt"/>
              </a:rPr>
              <a:t>Low gluten/gluten-free diet</a:t>
            </a:r>
            <a:r>
              <a:rPr lang="en-GB" sz="1400" b="0" i="0" dirty="0">
                <a:solidFill>
                  <a:srgbClr val="232323"/>
                </a:solidFill>
                <a:effectLst/>
                <a:latin typeface="+mj-lt"/>
              </a:rPr>
              <a:t> </a:t>
            </a:r>
            <a:endParaRPr lang="en-GB" sz="1400" dirty="0">
              <a:solidFill>
                <a:srgbClr val="232323"/>
              </a:solidFill>
              <a:latin typeface="+mj-lt"/>
            </a:endParaRPr>
          </a:p>
          <a:p>
            <a:pPr lvl="2">
              <a:buFont typeface="Wingdings" panose="05000000000000000000" pitchFamily="2" charset="2"/>
              <a:buChar char="§"/>
            </a:pPr>
            <a:r>
              <a:rPr lang="en-GB" sz="1400" b="1" i="0" dirty="0">
                <a:solidFill>
                  <a:srgbClr val="232323"/>
                </a:solidFill>
                <a:effectLst/>
                <a:latin typeface="+mj-lt"/>
              </a:rPr>
              <a:t>False negative</a:t>
            </a:r>
            <a:endParaRPr lang="en-GB" sz="1600" dirty="0">
              <a:latin typeface="+mj-lt"/>
            </a:endParaRPr>
          </a:p>
        </p:txBody>
      </p:sp>
    </p:spTree>
    <p:extLst>
      <p:ext uri="{BB962C8B-B14F-4D97-AF65-F5344CB8AC3E}">
        <p14:creationId xmlns:p14="http://schemas.microsoft.com/office/powerpoint/2010/main" val="54203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926E5-FCE8-E070-3373-2F92F24BBEB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4A92E14-CF73-B262-B23C-4D2391C92483}"/>
              </a:ext>
            </a:extLst>
          </p:cNvPr>
          <p:cNvSpPr>
            <a:spLocks noGrp="1"/>
          </p:cNvSpPr>
          <p:nvPr>
            <p:ph idx="1"/>
          </p:nvPr>
        </p:nvSpPr>
        <p:spPr/>
        <p:txBody>
          <a:bodyPr/>
          <a:lstStyle/>
          <a:p>
            <a:r>
              <a:rPr lang="en-GB" b="1" i="0" dirty="0">
                <a:solidFill>
                  <a:srgbClr val="232323"/>
                </a:solidFill>
                <a:effectLst/>
                <a:latin typeface="Noto Sans" panose="020B0502040504020204" pitchFamily="34" charset="0"/>
              </a:rPr>
              <a:t>Endoscopy with small bowel biopsy</a:t>
            </a:r>
          </a:p>
          <a:p>
            <a:pPr lvl="1"/>
            <a:r>
              <a:rPr lang="en-GB" b="0" i="0" dirty="0">
                <a:solidFill>
                  <a:srgbClr val="232323"/>
                </a:solidFill>
                <a:effectLst/>
                <a:latin typeface="Noto Sans" panose="020B0502040504020204" pitchFamily="34" charset="0"/>
              </a:rPr>
              <a:t>Atrophic appearing mucosa with loss of folds</a:t>
            </a:r>
          </a:p>
          <a:p>
            <a:pPr lvl="1"/>
            <a:r>
              <a:rPr lang="en-GB" dirty="0">
                <a:solidFill>
                  <a:srgbClr val="232323"/>
                </a:solidFill>
                <a:latin typeface="Noto Sans" panose="020B0502040504020204" pitchFamily="34" charset="0"/>
              </a:rPr>
              <a:t>V</a:t>
            </a:r>
            <a:r>
              <a:rPr lang="en-GB" b="0" i="0" dirty="0">
                <a:solidFill>
                  <a:srgbClr val="232323"/>
                </a:solidFill>
                <a:effectLst/>
                <a:latin typeface="Noto Sans" panose="020B0502040504020204" pitchFamily="34" charset="0"/>
              </a:rPr>
              <a:t>isible fissures</a:t>
            </a:r>
          </a:p>
          <a:p>
            <a:pPr lvl="1"/>
            <a:r>
              <a:rPr lang="en-GB" b="0" i="0" dirty="0">
                <a:solidFill>
                  <a:srgbClr val="232323"/>
                </a:solidFill>
                <a:effectLst/>
                <a:latin typeface="Noto Sans" panose="020B0502040504020204" pitchFamily="34" charset="0"/>
              </a:rPr>
              <a:t>Nodularity</a:t>
            </a:r>
          </a:p>
          <a:p>
            <a:pPr lvl="1"/>
            <a:r>
              <a:rPr lang="en-GB" dirty="0">
                <a:solidFill>
                  <a:srgbClr val="232323"/>
                </a:solidFill>
                <a:latin typeface="Noto Sans" panose="020B0502040504020204" pitchFamily="34" charset="0"/>
              </a:rPr>
              <a:t>S</a:t>
            </a:r>
            <a:r>
              <a:rPr lang="en-GB" b="0" i="0" dirty="0">
                <a:solidFill>
                  <a:srgbClr val="232323"/>
                </a:solidFill>
                <a:effectLst/>
                <a:latin typeface="Noto Sans" panose="020B0502040504020204" pitchFamily="34" charset="0"/>
              </a:rPr>
              <a:t>calloping </a:t>
            </a:r>
          </a:p>
          <a:p>
            <a:pPr lvl="1"/>
            <a:r>
              <a:rPr lang="en-GB" b="0" i="0" dirty="0">
                <a:solidFill>
                  <a:srgbClr val="232323"/>
                </a:solidFill>
                <a:effectLst/>
                <a:latin typeface="Noto Sans" panose="020B0502040504020204" pitchFamily="34" charset="0"/>
              </a:rPr>
              <a:t>Prominent submucosal vascularity </a:t>
            </a:r>
            <a:endParaRPr lang="en-GB" dirty="0"/>
          </a:p>
        </p:txBody>
      </p:sp>
    </p:spTree>
    <p:extLst>
      <p:ext uri="{BB962C8B-B14F-4D97-AF65-F5344CB8AC3E}">
        <p14:creationId xmlns:p14="http://schemas.microsoft.com/office/powerpoint/2010/main" val="1238715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59AAA24-749F-75A3-F0C8-834A687CFC3F}"/>
              </a:ext>
            </a:extLst>
          </p:cNvPr>
          <p:cNvPicPr>
            <a:picLocks noGrp="1" noChangeAspect="1"/>
          </p:cNvPicPr>
          <p:nvPr>
            <p:ph idx="1"/>
          </p:nvPr>
        </p:nvPicPr>
        <p:blipFill>
          <a:blip r:embed="rId2"/>
          <a:stretch>
            <a:fillRect/>
          </a:stretch>
        </p:blipFill>
        <p:spPr>
          <a:xfrm>
            <a:off x="2824431" y="104158"/>
            <a:ext cx="6543138" cy="6649683"/>
          </a:xfrm>
          <a:prstGeom prst="rect">
            <a:avLst/>
          </a:prstGeom>
        </p:spPr>
      </p:pic>
    </p:spTree>
    <p:extLst>
      <p:ext uri="{BB962C8B-B14F-4D97-AF65-F5344CB8AC3E}">
        <p14:creationId xmlns:p14="http://schemas.microsoft.com/office/powerpoint/2010/main" val="3431026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86A78-142F-166D-5334-272BA250E40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EEDE0AF-DEE7-04FC-C638-21FDCEFD3E58}"/>
              </a:ext>
            </a:extLst>
          </p:cNvPr>
          <p:cNvSpPr>
            <a:spLocks noGrp="1"/>
          </p:cNvSpPr>
          <p:nvPr>
            <p:ph idx="1"/>
          </p:nvPr>
        </p:nvSpPr>
        <p:spPr>
          <a:xfrm>
            <a:off x="838200" y="1825625"/>
            <a:ext cx="10515600" cy="4749346"/>
          </a:xfrm>
        </p:spPr>
        <p:txBody>
          <a:bodyPr>
            <a:normAutofit/>
          </a:bodyPr>
          <a:lstStyle/>
          <a:p>
            <a:r>
              <a:rPr lang="en-GB" sz="2400" dirty="0">
                <a:solidFill>
                  <a:srgbClr val="232323"/>
                </a:solidFill>
                <a:latin typeface="+mj-lt"/>
              </a:rPr>
              <a:t>E</a:t>
            </a:r>
            <a:r>
              <a:rPr lang="en-GB" sz="2400" b="0" i="0" dirty="0">
                <a:solidFill>
                  <a:srgbClr val="232323"/>
                </a:solidFill>
                <a:effectLst/>
                <a:latin typeface="+mj-lt"/>
              </a:rPr>
              <a:t>ndoscopic features suggestive of celiac disease have low sensitivity (59 to 94 percent).</a:t>
            </a:r>
          </a:p>
          <a:p>
            <a:endParaRPr lang="en-GB" sz="2400" dirty="0">
              <a:solidFill>
                <a:srgbClr val="232323"/>
              </a:solidFill>
              <a:latin typeface="+mj-lt"/>
            </a:endParaRPr>
          </a:p>
          <a:p>
            <a:r>
              <a:rPr lang="en-GB" sz="2400" b="0" i="0" dirty="0">
                <a:solidFill>
                  <a:srgbClr val="232323"/>
                </a:solidFill>
                <a:effectLst/>
                <a:latin typeface="+mj-lt"/>
              </a:rPr>
              <a:t>The reported specificity ranges from 92 to 100 percent.</a:t>
            </a:r>
          </a:p>
          <a:p>
            <a:endParaRPr lang="en-GB" sz="2400" dirty="0">
              <a:solidFill>
                <a:srgbClr val="232323"/>
              </a:solidFill>
              <a:latin typeface="+mj-lt"/>
            </a:endParaRPr>
          </a:p>
          <a:p>
            <a:r>
              <a:rPr lang="en-GB" sz="2400" b="0" i="0" dirty="0">
                <a:solidFill>
                  <a:srgbClr val="232323"/>
                </a:solidFill>
                <a:effectLst/>
                <a:latin typeface="+mj-lt"/>
              </a:rPr>
              <a:t> These findings may be seen with other disorders such as giardiasis, autoimmune enteropathy, and HIV infection.</a:t>
            </a:r>
          </a:p>
          <a:p>
            <a:endParaRPr lang="en-GB" sz="2400" dirty="0">
              <a:solidFill>
                <a:srgbClr val="232323"/>
              </a:solidFill>
              <a:latin typeface="+mj-lt"/>
            </a:endParaRPr>
          </a:p>
          <a:p>
            <a:r>
              <a:rPr lang="en-GB" sz="2400" b="0" i="0" dirty="0">
                <a:solidFill>
                  <a:srgbClr val="232323"/>
                </a:solidFill>
                <a:effectLst/>
                <a:latin typeface="+mj-lt"/>
              </a:rPr>
              <a:t>Histology remains important in making a diagnosis of celiac disease, regardless of the endoscopic appearance.</a:t>
            </a:r>
            <a:endParaRPr lang="en-GB" sz="2400" dirty="0">
              <a:latin typeface="+mj-lt"/>
            </a:endParaRPr>
          </a:p>
        </p:txBody>
      </p:sp>
    </p:spTree>
    <p:extLst>
      <p:ext uri="{BB962C8B-B14F-4D97-AF65-F5344CB8AC3E}">
        <p14:creationId xmlns:p14="http://schemas.microsoft.com/office/powerpoint/2010/main" val="3536728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FF218B70-3193-CAAC-12D8-77A7672CF301}"/>
              </a:ext>
            </a:extLst>
          </p:cNvPr>
          <p:cNvPicPr>
            <a:picLocks noGrp="1" noChangeAspect="1"/>
          </p:cNvPicPr>
          <p:nvPr>
            <p:ph idx="1"/>
          </p:nvPr>
        </p:nvPicPr>
        <p:blipFill>
          <a:blip r:embed="rId2"/>
          <a:stretch>
            <a:fillRect/>
          </a:stretch>
        </p:blipFill>
        <p:spPr>
          <a:xfrm>
            <a:off x="3614057" y="0"/>
            <a:ext cx="4476206" cy="6664157"/>
          </a:xfrm>
          <a:prstGeom prst="rect">
            <a:avLst/>
          </a:prstGeom>
        </p:spPr>
      </p:pic>
    </p:spTree>
    <p:extLst>
      <p:ext uri="{BB962C8B-B14F-4D97-AF65-F5344CB8AC3E}">
        <p14:creationId xmlns:p14="http://schemas.microsoft.com/office/powerpoint/2010/main" val="1938177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A2531-9B1E-177D-C104-92151796BCE0}"/>
              </a:ext>
            </a:extLst>
          </p:cNvPr>
          <p:cNvSpPr>
            <a:spLocks noGrp="1"/>
          </p:cNvSpPr>
          <p:nvPr>
            <p:ph type="title"/>
          </p:nvPr>
        </p:nvSpPr>
        <p:spPr>
          <a:xfrm>
            <a:off x="838200" y="365125"/>
            <a:ext cx="10515600" cy="5600246"/>
          </a:xfrm>
        </p:spPr>
        <p:txBody>
          <a:bodyPr/>
          <a:lstStyle/>
          <a:p>
            <a:pPr algn="ctr"/>
            <a:r>
              <a:rPr lang="en-GB" b="1" i="0" dirty="0">
                <a:solidFill>
                  <a:srgbClr val="232323"/>
                </a:solidFill>
                <a:effectLst/>
              </a:rPr>
              <a:t>Diagnostic algorithm for small intestinal villous atrophy</a:t>
            </a:r>
            <a:endParaRPr lang="en-GB" dirty="0"/>
          </a:p>
        </p:txBody>
      </p:sp>
    </p:spTree>
    <p:extLst>
      <p:ext uri="{BB962C8B-B14F-4D97-AF65-F5344CB8AC3E}">
        <p14:creationId xmlns:p14="http://schemas.microsoft.com/office/powerpoint/2010/main" val="2478860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D08E106-0F4D-CA0A-E69F-422FAE2D1A2E}"/>
              </a:ext>
            </a:extLst>
          </p:cNvPr>
          <p:cNvPicPr>
            <a:picLocks noGrp="1" noChangeAspect="1"/>
          </p:cNvPicPr>
          <p:nvPr>
            <p:ph idx="1"/>
          </p:nvPr>
        </p:nvPicPr>
        <p:blipFill>
          <a:blip r:embed="rId2"/>
          <a:stretch>
            <a:fillRect/>
          </a:stretch>
        </p:blipFill>
        <p:spPr>
          <a:xfrm>
            <a:off x="3692433" y="-2110"/>
            <a:ext cx="4362996" cy="6807865"/>
          </a:xfrm>
          <a:prstGeom prst="rect">
            <a:avLst/>
          </a:prstGeom>
        </p:spPr>
      </p:pic>
    </p:spTree>
    <p:extLst>
      <p:ext uri="{BB962C8B-B14F-4D97-AF65-F5344CB8AC3E}">
        <p14:creationId xmlns:p14="http://schemas.microsoft.com/office/powerpoint/2010/main" val="10808719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7EE18-FE73-5D23-A333-E2C2AC845DDB}"/>
              </a:ext>
            </a:extLst>
          </p:cNvPr>
          <p:cNvSpPr>
            <a:spLocks noGrp="1"/>
          </p:cNvSpPr>
          <p:nvPr>
            <p:ph type="title"/>
          </p:nvPr>
        </p:nvSpPr>
        <p:spPr>
          <a:xfrm>
            <a:off x="838200" y="365125"/>
            <a:ext cx="10515600" cy="5844086"/>
          </a:xfrm>
        </p:spPr>
        <p:txBody>
          <a:bodyPr>
            <a:normAutofit/>
          </a:bodyPr>
          <a:lstStyle/>
          <a:p>
            <a:pPr algn="ctr"/>
            <a:r>
              <a:rPr lang="en-GB" b="1" i="0" dirty="0">
                <a:solidFill>
                  <a:srgbClr val="232323"/>
                </a:solidFill>
                <a:effectLst/>
              </a:rPr>
              <a:t>Diagnostic approach for suspected celiac disease in an adult patient on gluten containing diet</a:t>
            </a:r>
            <a:endParaRPr lang="en-GB" dirty="0"/>
          </a:p>
        </p:txBody>
      </p:sp>
    </p:spTree>
    <p:extLst>
      <p:ext uri="{BB962C8B-B14F-4D97-AF65-F5344CB8AC3E}">
        <p14:creationId xmlns:p14="http://schemas.microsoft.com/office/powerpoint/2010/main" val="115738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DCC6C-D6B7-00E5-8120-4CD2A31E89FE}"/>
              </a:ext>
            </a:extLst>
          </p:cNvPr>
          <p:cNvSpPr>
            <a:spLocks noGrp="1"/>
          </p:cNvSpPr>
          <p:nvPr>
            <p:ph type="title"/>
          </p:nvPr>
        </p:nvSpPr>
        <p:spPr/>
        <p:txBody>
          <a:bodyPr/>
          <a:lstStyle/>
          <a:p>
            <a:pPr algn="ctr"/>
            <a:r>
              <a:rPr lang="en-US" dirty="0"/>
              <a:t>Epidemiology</a:t>
            </a:r>
            <a:endParaRPr lang="en-GB" dirty="0"/>
          </a:p>
        </p:txBody>
      </p:sp>
      <p:sp>
        <p:nvSpPr>
          <p:cNvPr id="3" name="Content Placeholder 2">
            <a:extLst>
              <a:ext uri="{FF2B5EF4-FFF2-40B4-BE49-F238E27FC236}">
                <a16:creationId xmlns:a16="http://schemas.microsoft.com/office/drawing/2014/main" id="{884B61B5-8F7A-9099-0274-7E33D4CACF2E}"/>
              </a:ext>
            </a:extLst>
          </p:cNvPr>
          <p:cNvSpPr>
            <a:spLocks noGrp="1"/>
          </p:cNvSpPr>
          <p:nvPr>
            <p:ph idx="1"/>
          </p:nvPr>
        </p:nvSpPr>
        <p:spPr/>
        <p:txBody>
          <a:bodyPr>
            <a:normAutofit fontScale="92500" lnSpcReduction="10000"/>
          </a:bodyPr>
          <a:lstStyle/>
          <a:p>
            <a:r>
              <a:rPr lang="en-GB" b="0" i="0" dirty="0">
                <a:solidFill>
                  <a:srgbClr val="232323"/>
                </a:solidFill>
                <a:effectLst/>
                <a:latin typeface="+mj-lt"/>
              </a:rPr>
              <a:t>The estimated global prevalence of celiac disease based on serologic studies is approximately 1 percent.</a:t>
            </a:r>
            <a:endParaRPr lang="en-GB" dirty="0">
              <a:latin typeface="+mj-lt"/>
            </a:endParaRPr>
          </a:p>
          <a:p>
            <a:endParaRPr lang="en-GB" dirty="0">
              <a:latin typeface="+mj-lt"/>
            </a:endParaRPr>
          </a:p>
          <a:p>
            <a:r>
              <a:rPr lang="en-GB" dirty="0">
                <a:latin typeface="+mj-lt"/>
              </a:rPr>
              <a:t>Epidemiologic studies using specific celiac serology testing indicate that celiac disease has a wide geographic distribution and affects individuals from multiple and diverse ethnic and racial backgrounds.</a:t>
            </a:r>
          </a:p>
          <a:p>
            <a:endParaRPr lang="en-GB" dirty="0">
              <a:latin typeface="+mj-lt"/>
            </a:endParaRPr>
          </a:p>
          <a:p>
            <a:r>
              <a:rPr lang="en-GB" dirty="0">
                <a:latin typeface="+mj-lt"/>
              </a:rPr>
              <a:t>Factors such as predominant HLA haplotype, timing of introduction of gluten into the diet, differences in the gliadin concentration of infant formulas, and interobserver variation in interpreting small intestinal biopsy findings might explain differences in prevalence.</a:t>
            </a:r>
          </a:p>
        </p:txBody>
      </p:sp>
    </p:spTree>
    <p:extLst>
      <p:ext uri="{BB962C8B-B14F-4D97-AF65-F5344CB8AC3E}">
        <p14:creationId xmlns:p14="http://schemas.microsoft.com/office/powerpoint/2010/main" val="9696448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2C4C473-3A65-E978-08E6-6BF6CA16FBB3}"/>
              </a:ext>
            </a:extLst>
          </p:cNvPr>
          <p:cNvPicPr>
            <a:picLocks noGrp="1" noChangeAspect="1"/>
          </p:cNvPicPr>
          <p:nvPr>
            <p:ph idx="1"/>
          </p:nvPr>
        </p:nvPicPr>
        <p:blipFill>
          <a:blip r:embed="rId2"/>
          <a:stretch>
            <a:fillRect/>
          </a:stretch>
        </p:blipFill>
        <p:spPr>
          <a:xfrm>
            <a:off x="2812869" y="159293"/>
            <a:ext cx="5016137" cy="6539413"/>
          </a:xfrm>
          <a:prstGeom prst="rect">
            <a:avLst/>
          </a:prstGeom>
        </p:spPr>
      </p:pic>
    </p:spTree>
    <p:extLst>
      <p:ext uri="{BB962C8B-B14F-4D97-AF65-F5344CB8AC3E}">
        <p14:creationId xmlns:p14="http://schemas.microsoft.com/office/powerpoint/2010/main" val="2183815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AE2E4-4DD7-5AE6-F667-5AE6DEA5583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ED6AA1A-5461-E871-4E2F-F819835490AB}"/>
              </a:ext>
            </a:extLst>
          </p:cNvPr>
          <p:cNvSpPr>
            <a:spLocks noGrp="1"/>
          </p:cNvSpPr>
          <p:nvPr>
            <p:ph idx="1"/>
          </p:nvPr>
        </p:nvSpPr>
        <p:spPr/>
        <p:txBody>
          <a:bodyPr/>
          <a:lstStyle/>
          <a:p>
            <a:r>
              <a:rPr lang="en-GB" sz="2400" i="0" dirty="0">
                <a:solidFill>
                  <a:srgbClr val="232323"/>
                </a:solidFill>
                <a:effectLst/>
                <a:latin typeface="+mj-lt"/>
              </a:rPr>
              <a:t>HLA testing in selected patients</a:t>
            </a:r>
          </a:p>
          <a:p>
            <a:pPr lvl="1"/>
            <a:r>
              <a:rPr lang="en-GB" sz="2000" b="0" i="0" dirty="0">
                <a:solidFill>
                  <a:srgbClr val="232323"/>
                </a:solidFill>
                <a:effectLst/>
                <a:latin typeface="+mj-lt"/>
              </a:rPr>
              <a:t>The haplotypes HLA-DQ2 or DQ8 are present in almost all patients with celiac disease.</a:t>
            </a:r>
          </a:p>
          <a:p>
            <a:pPr lvl="1"/>
            <a:endParaRPr lang="en-GB" sz="2000" dirty="0">
              <a:solidFill>
                <a:srgbClr val="232323"/>
              </a:solidFill>
              <a:latin typeface="+mj-lt"/>
            </a:endParaRPr>
          </a:p>
          <a:p>
            <a:pPr lvl="1"/>
            <a:r>
              <a:rPr lang="en-GB" sz="2000" b="0" i="0" dirty="0">
                <a:solidFill>
                  <a:srgbClr val="232323"/>
                </a:solidFill>
                <a:effectLst/>
                <a:latin typeface="+mj-lt"/>
              </a:rPr>
              <a:t>Testing for these haplotypes has a negative predictive value of greater than 99 percent, but positive predictive value is only around 12 percent because these haplotypes are common in the general population.</a:t>
            </a:r>
          </a:p>
          <a:p>
            <a:pPr lvl="1"/>
            <a:endParaRPr lang="en-GB" dirty="0">
              <a:solidFill>
                <a:srgbClr val="232323"/>
              </a:solidFill>
              <a:latin typeface="Noto Sans" panose="020B0502040504020204" pitchFamily="34" charset="0"/>
            </a:endParaRPr>
          </a:p>
          <a:p>
            <a:pPr marL="457200" lvl="1" indent="0">
              <a:buNone/>
            </a:pPr>
            <a:endParaRPr lang="en-GB" dirty="0"/>
          </a:p>
        </p:txBody>
      </p:sp>
    </p:spTree>
    <p:extLst>
      <p:ext uri="{BB962C8B-B14F-4D97-AF65-F5344CB8AC3E}">
        <p14:creationId xmlns:p14="http://schemas.microsoft.com/office/powerpoint/2010/main" val="8202947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FB9B9-B501-C906-ABB1-7E071F640D3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3C4B048-7F5B-0068-C008-7715FCF0B97A}"/>
              </a:ext>
            </a:extLst>
          </p:cNvPr>
          <p:cNvSpPr>
            <a:spLocks noGrp="1"/>
          </p:cNvSpPr>
          <p:nvPr>
            <p:ph idx="1"/>
          </p:nvPr>
        </p:nvSpPr>
        <p:spPr>
          <a:xfrm>
            <a:off x="838200" y="1825625"/>
            <a:ext cx="10515600" cy="4801598"/>
          </a:xfrm>
        </p:spPr>
        <p:txBody>
          <a:bodyPr>
            <a:normAutofit/>
          </a:bodyPr>
          <a:lstStyle/>
          <a:p>
            <a:r>
              <a:rPr lang="en-GB" sz="2400" b="0" i="0" dirty="0">
                <a:solidFill>
                  <a:srgbClr val="232323"/>
                </a:solidFill>
                <a:effectLst/>
                <a:latin typeface="+mj-lt"/>
              </a:rPr>
              <a:t>HLA testing is useful only in ruling out celiac disease:</a:t>
            </a:r>
          </a:p>
          <a:p>
            <a:pPr lvl="1"/>
            <a:r>
              <a:rPr lang="en-GB" sz="2000" b="0" i="0" dirty="0">
                <a:solidFill>
                  <a:srgbClr val="232323"/>
                </a:solidFill>
                <a:effectLst/>
                <a:latin typeface="+mj-lt"/>
              </a:rPr>
              <a:t>Patients with discordant celiac-specific serology and histology.</a:t>
            </a:r>
          </a:p>
          <a:p>
            <a:pPr marL="457200" lvl="1" indent="0">
              <a:buNone/>
            </a:pPr>
            <a:endParaRPr lang="en-GB" sz="2000" b="0" i="0" dirty="0">
              <a:solidFill>
                <a:srgbClr val="232323"/>
              </a:solidFill>
              <a:effectLst/>
              <a:latin typeface="+mj-lt"/>
            </a:endParaRPr>
          </a:p>
          <a:p>
            <a:pPr lvl="1"/>
            <a:r>
              <a:rPr lang="en-GB" sz="2000" b="0" i="0" dirty="0">
                <a:solidFill>
                  <a:srgbClr val="232323"/>
                </a:solidFill>
                <a:effectLst/>
                <a:latin typeface="+mj-lt"/>
              </a:rPr>
              <a:t>Patients who refuse upper endoscopy.</a:t>
            </a:r>
          </a:p>
          <a:p>
            <a:pPr marL="457200" lvl="1" indent="0">
              <a:buNone/>
            </a:pPr>
            <a:endParaRPr lang="en-GB" sz="2000" b="0" i="0" dirty="0">
              <a:solidFill>
                <a:srgbClr val="232323"/>
              </a:solidFill>
              <a:effectLst/>
              <a:latin typeface="+mj-lt"/>
            </a:endParaRPr>
          </a:p>
          <a:p>
            <a:pPr lvl="1"/>
            <a:r>
              <a:rPr lang="en-GB" sz="2000" b="0" i="0" dirty="0">
                <a:solidFill>
                  <a:srgbClr val="232323"/>
                </a:solidFill>
                <a:effectLst/>
                <a:latin typeface="+mj-lt"/>
              </a:rPr>
              <a:t>Evaluation of patients on a gluten-free diet with negative baseline serologies.</a:t>
            </a:r>
          </a:p>
          <a:p>
            <a:pPr marL="457200" lvl="1" indent="0">
              <a:buNone/>
            </a:pPr>
            <a:endParaRPr lang="en-GB" sz="2000" b="0" i="0" dirty="0">
              <a:solidFill>
                <a:srgbClr val="232323"/>
              </a:solidFill>
              <a:effectLst/>
              <a:latin typeface="+mj-lt"/>
            </a:endParaRPr>
          </a:p>
          <a:p>
            <a:pPr lvl="1"/>
            <a:r>
              <a:rPr lang="en-GB" sz="2000" b="0" i="0" dirty="0">
                <a:solidFill>
                  <a:srgbClr val="232323"/>
                </a:solidFill>
                <a:effectLst/>
                <a:latin typeface="+mj-lt"/>
              </a:rPr>
              <a:t>Patients with suspicion of refractory celiac disease where the original diagnosis of celiac disease remains in question.</a:t>
            </a:r>
          </a:p>
          <a:p>
            <a:pPr marL="457200" lvl="1" indent="0">
              <a:buNone/>
            </a:pPr>
            <a:endParaRPr lang="en-GB" sz="2000" b="0" i="0" dirty="0">
              <a:solidFill>
                <a:srgbClr val="232323"/>
              </a:solidFill>
              <a:effectLst/>
              <a:latin typeface="+mj-lt"/>
            </a:endParaRPr>
          </a:p>
          <a:p>
            <a:pPr lvl="1"/>
            <a:r>
              <a:rPr lang="en-GB" sz="2000" b="0" i="0" dirty="0">
                <a:solidFill>
                  <a:srgbClr val="232323"/>
                </a:solidFill>
                <a:effectLst/>
                <a:latin typeface="+mj-lt"/>
              </a:rPr>
              <a:t>HLA typing is sometimes performed in patients at high risk for celiac disease (</a:t>
            </a:r>
            <a:r>
              <a:rPr lang="en-GB" sz="2000" b="0" i="0" dirty="0" err="1">
                <a:solidFill>
                  <a:srgbClr val="232323"/>
                </a:solidFill>
                <a:effectLst/>
                <a:latin typeface="+mj-lt"/>
              </a:rPr>
              <a:t>eg</a:t>
            </a:r>
            <a:r>
              <a:rPr lang="en-GB" sz="2000" b="0" i="0" dirty="0">
                <a:solidFill>
                  <a:srgbClr val="232323"/>
                </a:solidFill>
                <a:effectLst/>
                <a:latin typeface="+mj-lt"/>
              </a:rPr>
              <a:t>, family history of celiac disease). A negative result will exclude celiac disease risk. This approach is most commonly used in at-risk children to obviate the need for periodic serology testing. </a:t>
            </a:r>
          </a:p>
          <a:p>
            <a:pPr lvl="2"/>
            <a:endParaRPr lang="en-GB" sz="1600" dirty="0">
              <a:latin typeface="+mj-lt"/>
            </a:endParaRPr>
          </a:p>
        </p:txBody>
      </p:sp>
    </p:spTree>
    <p:extLst>
      <p:ext uri="{BB962C8B-B14F-4D97-AF65-F5344CB8AC3E}">
        <p14:creationId xmlns:p14="http://schemas.microsoft.com/office/powerpoint/2010/main" val="3591866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19E2F-9C5C-C2D4-60B0-5F74D921937E}"/>
              </a:ext>
            </a:extLst>
          </p:cNvPr>
          <p:cNvSpPr>
            <a:spLocks noGrp="1"/>
          </p:cNvSpPr>
          <p:nvPr>
            <p:ph type="title"/>
          </p:nvPr>
        </p:nvSpPr>
        <p:spPr>
          <a:xfrm>
            <a:off x="838200" y="365125"/>
            <a:ext cx="10515600" cy="5591538"/>
          </a:xfrm>
        </p:spPr>
        <p:txBody>
          <a:bodyPr>
            <a:normAutofit/>
          </a:bodyPr>
          <a:lstStyle/>
          <a:p>
            <a:pPr algn="ctr"/>
            <a:r>
              <a:rPr lang="en-GB" b="1" i="0" dirty="0">
                <a:solidFill>
                  <a:srgbClr val="232323"/>
                </a:solidFill>
                <a:effectLst/>
              </a:rPr>
              <a:t>Diagnostic approach for suspected celiac disease in an adult patient on gluten free diet and negative baseline serologies</a:t>
            </a:r>
            <a:endParaRPr lang="en-GB" b="1" dirty="0"/>
          </a:p>
        </p:txBody>
      </p:sp>
    </p:spTree>
    <p:extLst>
      <p:ext uri="{BB962C8B-B14F-4D97-AF65-F5344CB8AC3E}">
        <p14:creationId xmlns:p14="http://schemas.microsoft.com/office/powerpoint/2010/main" val="15265832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2368F7B-E723-5304-E3EB-AC813E5FE88D}"/>
              </a:ext>
            </a:extLst>
          </p:cNvPr>
          <p:cNvPicPr>
            <a:picLocks noGrp="1" noChangeAspect="1"/>
          </p:cNvPicPr>
          <p:nvPr>
            <p:ph idx="1"/>
          </p:nvPr>
        </p:nvPicPr>
        <p:blipFill>
          <a:blip r:embed="rId2"/>
          <a:stretch>
            <a:fillRect/>
          </a:stretch>
        </p:blipFill>
        <p:spPr>
          <a:xfrm>
            <a:off x="1510377" y="0"/>
            <a:ext cx="9171246" cy="6864299"/>
          </a:xfrm>
          <a:prstGeom prst="rect">
            <a:avLst/>
          </a:prstGeom>
        </p:spPr>
      </p:pic>
    </p:spTree>
    <p:extLst>
      <p:ext uri="{BB962C8B-B14F-4D97-AF65-F5344CB8AC3E}">
        <p14:creationId xmlns:p14="http://schemas.microsoft.com/office/powerpoint/2010/main" val="8327476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74A5B-3012-87E0-4668-0648FDF0F3EE}"/>
              </a:ext>
            </a:extLst>
          </p:cNvPr>
          <p:cNvSpPr>
            <a:spLocks noGrp="1"/>
          </p:cNvSpPr>
          <p:nvPr>
            <p:ph type="title"/>
          </p:nvPr>
        </p:nvSpPr>
        <p:spPr/>
        <p:txBody>
          <a:bodyPr/>
          <a:lstStyle/>
          <a:p>
            <a:pPr algn="ctr"/>
            <a:r>
              <a:rPr lang="en-GB" dirty="0"/>
              <a:t>Management</a:t>
            </a:r>
          </a:p>
        </p:txBody>
      </p:sp>
      <p:sp>
        <p:nvSpPr>
          <p:cNvPr id="3" name="Content Placeholder 2">
            <a:extLst>
              <a:ext uri="{FF2B5EF4-FFF2-40B4-BE49-F238E27FC236}">
                <a16:creationId xmlns:a16="http://schemas.microsoft.com/office/drawing/2014/main" id="{67FB16AD-0F6D-759D-B09E-71202C8CEB95}"/>
              </a:ext>
            </a:extLst>
          </p:cNvPr>
          <p:cNvSpPr>
            <a:spLocks noGrp="1"/>
          </p:cNvSpPr>
          <p:nvPr>
            <p:ph idx="1"/>
          </p:nvPr>
        </p:nvSpPr>
        <p:spPr>
          <a:xfrm>
            <a:off x="838200" y="1690688"/>
            <a:ext cx="10515600" cy="4910409"/>
          </a:xfrm>
        </p:spPr>
        <p:txBody>
          <a:bodyPr/>
          <a:lstStyle/>
          <a:p>
            <a:r>
              <a:rPr lang="en-GB" sz="2400" dirty="0">
                <a:solidFill>
                  <a:srgbClr val="232323"/>
                </a:solidFill>
                <a:latin typeface="+mj-lt"/>
              </a:rPr>
              <a:t>T</a:t>
            </a:r>
            <a:r>
              <a:rPr lang="en-GB" sz="2400" b="0" i="0" dirty="0">
                <a:solidFill>
                  <a:srgbClr val="232323"/>
                </a:solidFill>
                <a:effectLst/>
                <a:latin typeface="+mj-lt"/>
              </a:rPr>
              <a:t>here are six key elements in the management of patients with celiac disease</a:t>
            </a:r>
          </a:p>
          <a:p>
            <a:pPr lvl="1"/>
            <a:r>
              <a:rPr lang="en-GB" sz="2000" b="0" i="0" dirty="0">
                <a:solidFill>
                  <a:srgbClr val="232323"/>
                </a:solidFill>
                <a:effectLst/>
                <a:latin typeface="+mj-lt"/>
              </a:rPr>
              <a:t>Consultation with a skilled dietitian</a:t>
            </a:r>
          </a:p>
          <a:p>
            <a:pPr marL="457200" lvl="1" indent="0">
              <a:buNone/>
            </a:pPr>
            <a:endParaRPr lang="en-GB" sz="2000" b="0" i="0" dirty="0">
              <a:solidFill>
                <a:srgbClr val="232323"/>
              </a:solidFill>
              <a:effectLst/>
              <a:latin typeface="+mj-lt"/>
            </a:endParaRPr>
          </a:p>
          <a:p>
            <a:pPr lvl="1"/>
            <a:r>
              <a:rPr lang="en-GB" sz="2000" b="0" i="0" dirty="0">
                <a:solidFill>
                  <a:srgbClr val="232323"/>
                </a:solidFill>
                <a:effectLst/>
                <a:latin typeface="+mj-lt"/>
              </a:rPr>
              <a:t>Education about the disease</a:t>
            </a:r>
          </a:p>
          <a:p>
            <a:pPr marL="457200" lvl="1" indent="0">
              <a:buNone/>
            </a:pPr>
            <a:endParaRPr lang="en-GB" sz="2000" b="0" i="0" dirty="0">
              <a:solidFill>
                <a:srgbClr val="232323"/>
              </a:solidFill>
              <a:effectLst/>
              <a:latin typeface="+mj-lt"/>
            </a:endParaRPr>
          </a:p>
          <a:p>
            <a:pPr lvl="1"/>
            <a:r>
              <a:rPr lang="en-GB" sz="2000" b="0" i="0" dirty="0">
                <a:solidFill>
                  <a:srgbClr val="232323"/>
                </a:solidFill>
                <a:effectLst/>
                <a:latin typeface="+mj-lt"/>
              </a:rPr>
              <a:t>Lifelong adherence to a </a:t>
            </a:r>
            <a:r>
              <a:rPr lang="en-GB" sz="2000" b="0" i="0" dirty="0" err="1">
                <a:solidFill>
                  <a:srgbClr val="232323"/>
                </a:solidFill>
                <a:effectLst/>
                <a:latin typeface="+mj-lt"/>
              </a:rPr>
              <a:t>glսteո</a:t>
            </a:r>
            <a:r>
              <a:rPr lang="en-GB" sz="2000" b="0" i="0" dirty="0">
                <a:solidFill>
                  <a:srgbClr val="232323"/>
                </a:solidFill>
                <a:effectLst/>
                <a:latin typeface="+mj-lt"/>
              </a:rPr>
              <a:t>-free diet</a:t>
            </a:r>
          </a:p>
          <a:p>
            <a:pPr marL="457200" lvl="1" indent="0">
              <a:buNone/>
            </a:pPr>
            <a:endParaRPr lang="en-GB" sz="2000" b="0" i="0" dirty="0">
              <a:solidFill>
                <a:srgbClr val="232323"/>
              </a:solidFill>
              <a:effectLst/>
              <a:latin typeface="+mj-lt"/>
            </a:endParaRPr>
          </a:p>
          <a:p>
            <a:pPr lvl="1"/>
            <a:r>
              <a:rPr lang="en-GB" sz="2000" b="0" i="0" dirty="0">
                <a:solidFill>
                  <a:srgbClr val="232323"/>
                </a:solidFill>
                <a:effectLst/>
                <a:latin typeface="+mj-lt"/>
              </a:rPr>
              <a:t>Identification and treatment of nutritional deficiencies</a:t>
            </a:r>
          </a:p>
          <a:p>
            <a:pPr marL="457200" lvl="1" indent="0">
              <a:buNone/>
            </a:pPr>
            <a:endParaRPr lang="en-GB" sz="2000" b="0" i="0" dirty="0">
              <a:solidFill>
                <a:srgbClr val="232323"/>
              </a:solidFill>
              <a:effectLst/>
              <a:latin typeface="+mj-lt"/>
            </a:endParaRPr>
          </a:p>
          <a:p>
            <a:pPr lvl="1"/>
            <a:r>
              <a:rPr lang="en-GB" sz="2000" b="0" i="0" dirty="0">
                <a:solidFill>
                  <a:srgbClr val="232323"/>
                </a:solidFill>
                <a:effectLst/>
                <a:latin typeface="+mj-lt"/>
              </a:rPr>
              <a:t>Access to an advocacy group</a:t>
            </a:r>
          </a:p>
          <a:p>
            <a:pPr marL="457200" lvl="1" indent="0">
              <a:buNone/>
            </a:pPr>
            <a:endParaRPr lang="en-GB" sz="2000" b="0" i="0" dirty="0">
              <a:solidFill>
                <a:srgbClr val="232323"/>
              </a:solidFill>
              <a:effectLst/>
              <a:latin typeface="+mj-lt"/>
            </a:endParaRPr>
          </a:p>
          <a:p>
            <a:pPr lvl="1"/>
            <a:r>
              <a:rPr lang="en-GB" sz="2000" b="0" i="0" dirty="0">
                <a:solidFill>
                  <a:srgbClr val="232323"/>
                </a:solidFill>
                <a:effectLst/>
                <a:latin typeface="+mj-lt"/>
              </a:rPr>
              <a:t>Continuous long-term follow-up by a multidisciplinary team</a:t>
            </a:r>
          </a:p>
          <a:p>
            <a:pPr lvl="2"/>
            <a:endParaRPr lang="en-GB" dirty="0"/>
          </a:p>
        </p:txBody>
      </p:sp>
    </p:spTree>
    <p:extLst>
      <p:ext uri="{BB962C8B-B14F-4D97-AF65-F5344CB8AC3E}">
        <p14:creationId xmlns:p14="http://schemas.microsoft.com/office/powerpoint/2010/main" val="21931231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DA838-0EDE-4ACF-4BF4-D69C2AEDCC5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DDF37E9-8A66-8493-A0E7-A941C0E6FF8F}"/>
              </a:ext>
            </a:extLst>
          </p:cNvPr>
          <p:cNvSpPr>
            <a:spLocks noGrp="1"/>
          </p:cNvSpPr>
          <p:nvPr>
            <p:ph idx="1"/>
          </p:nvPr>
        </p:nvSpPr>
        <p:spPr/>
        <p:txBody>
          <a:bodyPr>
            <a:normAutofit/>
          </a:bodyPr>
          <a:lstStyle/>
          <a:p>
            <a:r>
              <a:rPr lang="en-GB" sz="2400" b="0" i="0" dirty="0">
                <a:solidFill>
                  <a:srgbClr val="232323"/>
                </a:solidFill>
                <a:effectLst/>
                <a:latin typeface="+mj-lt"/>
              </a:rPr>
              <a:t>A </a:t>
            </a:r>
            <a:r>
              <a:rPr lang="en-GB" sz="2400" b="0" i="0" dirty="0" err="1">
                <a:solidFill>
                  <a:srgbClr val="232323"/>
                </a:solidFill>
                <a:effectLst/>
                <a:latin typeface="+mj-lt"/>
              </a:rPr>
              <a:t>glսteո</a:t>
            </a:r>
            <a:r>
              <a:rPr lang="en-GB" sz="2400" b="0" i="0" dirty="0">
                <a:solidFill>
                  <a:srgbClr val="232323"/>
                </a:solidFill>
                <a:effectLst/>
                <a:latin typeface="+mj-lt"/>
              </a:rPr>
              <a:t>-free diet is recommended in patients with celiac disease (classic disease, atypical celiac disease, and asymptomatic or silent celiac disease).</a:t>
            </a:r>
          </a:p>
          <a:p>
            <a:endParaRPr lang="en-GB" sz="2400" dirty="0">
              <a:solidFill>
                <a:srgbClr val="232323"/>
              </a:solidFill>
              <a:latin typeface="+mj-lt"/>
            </a:endParaRPr>
          </a:p>
          <a:p>
            <a:r>
              <a:rPr lang="en-GB" sz="2400" b="0" i="0" dirty="0">
                <a:solidFill>
                  <a:srgbClr val="232323"/>
                </a:solidFill>
                <a:effectLst/>
                <a:latin typeface="+mj-lt"/>
              </a:rPr>
              <a:t>Patients with latent celiac disease (positive IgA </a:t>
            </a:r>
            <a:r>
              <a:rPr lang="en-GB" sz="2400" b="0" i="0" dirty="0" err="1">
                <a:solidFill>
                  <a:srgbClr val="232323"/>
                </a:solidFill>
                <a:effectLst/>
                <a:latin typeface="+mj-lt"/>
              </a:rPr>
              <a:t>endomysial</a:t>
            </a:r>
            <a:r>
              <a:rPr lang="en-GB" sz="2400" b="0" i="0" dirty="0">
                <a:solidFill>
                  <a:srgbClr val="232323"/>
                </a:solidFill>
                <a:effectLst/>
                <a:latin typeface="+mj-lt"/>
              </a:rPr>
              <a:t> antibody, but normal small bowel biopsy) are not advised to be on a </a:t>
            </a:r>
            <a:r>
              <a:rPr lang="en-GB" sz="2400" b="0" i="0" dirty="0" err="1">
                <a:solidFill>
                  <a:srgbClr val="232323"/>
                </a:solidFill>
                <a:effectLst/>
                <a:latin typeface="+mj-lt"/>
              </a:rPr>
              <a:t>glutеn</a:t>
            </a:r>
            <a:r>
              <a:rPr lang="en-GB" sz="2400" b="0" i="0" dirty="0">
                <a:solidFill>
                  <a:srgbClr val="232323"/>
                </a:solidFill>
                <a:effectLst/>
                <a:latin typeface="+mj-lt"/>
              </a:rPr>
              <a:t>-free diet but should continue to be monitored and </a:t>
            </a:r>
            <a:r>
              <a:rPr lang="en-GB" sz="2400" b="0" i="0" dirty="0" err="1">
                <a:solidFill>
                  <a:srgbClr val="232323"/>
                </a:solidFill>
                <a:effectLst/>
                <a:latin typeface="+mj-lt"/>
              </a:rPr>
              <a:t>rebiopsied</a:t>
            </a:r>
            <a:r>
              <a:rPr lang="en-GB" sz="2400" b="0" i="0" dirty="0">
                <a:solidFill>
                  <a:srgbClr val="232323"/>
                </a:solidFill>
                <a:effectLst/>
                <a:latin typeface="+mj-lt"/>
              </a:rPr>
              <a:t> if symptoms develop.</a:t>
            </a:r>
          </a:p>
          <a:p>
            <a:endParaRPr lang="en-GB" sz="2400" dirty="0">
              <a:solidFill>
                <a:srgbClr val="232323"/>
              </a:solidFill>
              <a:latin typeface="+mj-lt"/>
            </a:endParaRPr>
          </a:p>
          <a:p>
            <a:endParaRPr lang="en-GB" sz="2400" dirty="0">
              <a:latin typeface="+mj-lt"/>
            </a:endParaRPr>
          </a:p>
        </p:txBody>
      </p:sp>
    </p:spTree>
    <p:extLst>
      <p:ext uri="{BB962C8B-B14F-4D97-AF65-F5344CB8AC3E}">
        <p14:creationId xmlns:p14="http://schemas.microsoft.com/office/powerpoint/2010/main" val="10594851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F3AAE-E77C-EB83-19D9-7107270F487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362C43F-8C74-20DC-75F6-01056AD67471}"/>
              </a:ext>
            </a:extLst>
          </p:cNvPr>
          <p:cNvSpPr>
            <a:spLocks noGrp="1"/>
          </p:cNvSpPr>
          <p:nvPr>
            <p:ph idx="1"/>
          </p:nvPr>
        </p:nvSpPr>
        <p:spPr>
          <a:xfrm>
            <a:off x="838200" y="1825625"/>
            <a:ext cx="10515600" cy="4775472"/>
          </a:xfrm>
        </p:spPr>
        <p:txBody>
          <a:bodyPr/>
          <a:lstStyle/>
          <a:p>
            <a:r>
              <a:rPr lang="en-GB" sz="2400" dirty="0">
                <a:solidFill>
                  <a:srgbClr val="232323"/>
                </a:solidFill>
                <a:latin typeface="+mj-lt"/>
              </a:rPr>
              <a:t>T</a:t>
            </a:r>
            <a:r>
              <a:rPr lang="en-GB" sz="2400" b="0" i="0" dirty="0">
                <a:solidFill>
                  <a:srgbClr val="232323"/>
                </a:solidFill>
                <a:effectLst/>
                <a:latin typeface="+mj-lt"/>
              </a:rPr>
              <a:t>he following dietary advice can be given to all patients:</a:t>
            </a:r>
          </a:p>
          <a:p>
            <a:pPr lvl="1"/>
            <a:r>
              <a:rPr lang="en-GB" sz="2000" b="0" i="0" dirty="0">
                <a:solidFill>
                  <a:srgbClr val="232323"/>
                </a:solidFill>
                <a:effectLst/>
                <a:latin typeface="+mj-lt"/>
              </a:rPr>
              <a:t>Foods containing wheat, rye, and barley should be avoided.</a:t>
            </a:r>
          </a:p>
          <a:p>
            <a:pPr lvl="1"/>
            <a:r>
              <a:rPr lang="en-GB" sz="2000" b="0" i="0" dirty="0">
                <a:solidFill>
                  <a:srgbClr val="232323"/>
                </a:solidFill>
                <a:effectLst/>
                <a:latin typeface="+mj-lt"/>
              </a:rPr>
              <a:t>Soybean or tapioca flours, rice, corn, buckwheat, and potatoes are safe.</a:t>
            </a:r>
            <a:endParaRPr lang="en-GB" sz="2000" dirty="0">
              <a:solidFill>
                <a:srgbClr val="232323"/>
              </a:solidFill>
              <a:latin typeface="+mj-lt"/>
            </a:endParaRPr>
          </a:p>
          <a:p>
            <a:pPr lvl="1"/>
            <a:r>
              <a:rPr lang="en-GB" sz="2000" b="0" i="0" dirty="0">
                <a:solidFill>
                  <a:srgbClr val="232323"/>
                </a:solidFill>
                <a:effectLst/>
                <a:latin typeface="+mj-lt"/>
              </a:rPr>
              <a:t>Read labels on prepared foods and condiments carefully, paying particular attention to additives such as stabilizers or emulsifiers that may contain </a:t>
            </a:r>
            <a:r>
              <a:rPr lang="en-GB" sz="2000" b="0" i="0" dirty="0" err="1">
                <a:solidFill>
                  <a:srgbClr val="232323"/>
                </a:solidFill>
                <a:effectLst/>
                <a:latin typeface="+mj-lt"/>
              </a:rPr>
              <a:t>glսteո</a:t>
            </a:r>
            <a:r>
              <a:rPr lang="en-GB" sz="2000" b="0" i="0" dirty="0">
                <a:solidFill>
                  <a:srgbClr val="232323"/>
                </a:solidFill>
                <a:effectLst/>
                <a:latin typeface="+mj-lt"/>
              </a:rPr>
              <a:t>.</a:t>
            </a:r>
          </a:p>
          <a:p>
            <a:pPr lvl="1"/>
            <a:r>
              <a:rPr lang="en-GB" sz="2000" b="0" i="0" dirty="0">
                <a:solidFill>
                  <a:srgbClr val="232323"/>
                </a:solidFill>
                <a:effectLst/>
                <a:latin typeface="+mj-lt"/>
              </a:rPr>
              <a:t>Distilled alcoholic beverages and vinegars, as well as wine, are </a:t>
            </a:r>
            <a:r>
              <a:rPr lang="en-GB" sz="2000" b="0" i="0" dirty="0" err="1">
                <a:solidFill>
                  <a:srgbClr val="232323"/>
                </a:solidFill>
                <a:effectLst/>
                <a:latin typeface="+mj-lt"/>
              </a:rPr>
              <a:t>glսtеn</a:t>
            </a:r>
            <a:r>
              <a:rPr lang="en-GB" sz="2000" b="0" i="0" dirty="0">
                <a:solidFill>
                  <a:srgbClr val="232323"/>
                </a:solidFill>
                <a:effectLst/>
                <a:latin typeface="+mj-lt"/>
              </a:rPr>
              <a:t> free. However, beers, ales, lagers, and malt vinegars should be avoided.</a:t>
            </a:r>
          </a:p>
          <a:p>
            <a:pPr lvl="1"/>
            <a:r>
              <a:rPr lang="en-GB" sz="2000" b="0" i="0" dirty="0">
                <a:solidFill>
                  <a:srgbClr val="232323"/>
                </a:solidFill>
                <a:effectLst/>
                <a:latin typeface="+mj-lt"/>
              </a:rPr>
              <a:t>Dairy products may not be well tolerated initially, since many patients with celiac disease can have secondary lactose intolerance.</a:t>
            </a:r>
          </a:p>
          <a:p>
            <a:pPr lvl="1"/>
            <a:r>
              <a:rPr lang="en-GB" sz="2000" b="0" i="0" dirty="0" err="1">
                <a:solidFill>
                  <a:srgbClr val="232323"/>
                </a:solidFill>
                <a:effectLst/>
                <a:latin typeface="+mj-lt"/>
              </a:rPr>
              <a:t>Оаts</a:t>
            </a:r>
            <a:r>
              <a:rPr lang="en-GB" sz="2000" b="0" i="0" dirty="0">
                <a:solidFill>
                  <a:srgbClr val="232323"/>
                </a:solidFill>
                <a:effectLst/>
                <a:latin typeface="+mj-lt"/>
              </a:rPr>
              <a:t> should be introduced into the diet with caution</a:t>
            </a:r>
            <a:r>
              <a:rPr lang="en-GB" sz="2800" dirty="0">
                <a:solidFill>
                  <a:srgbClr val="232323"/>
                </a:solidFill>
                <a:latin typeface="+mj-lt"/>
              </a:rPr>
              <a:t>.</a:t>
            </a:r>
            <a:endParaRPr lang="en-GB" sz="2800" dirty="0">
              <a:latin typeface="+mj-lt"/>
            </a:endParaRPr>
          </a:p>
        </p:txBody>
      </p:sp>
    </p:spTree>
    <p:extLst>
      <p:ext uri="{BB962C8B-B14F-4D97-AF65-F5344CB8AC3E}">
        <p14:creationId xmlns:p14="http://schemas.microsoft.com/office/powerpoint/2010/main" val="3591082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64FB4-F032-C9DD-DD1C-D21AA0303227}"/>
              </a:ext>
            </a:extLst>
          </p:cNvPr>
          <p:cNvSpPr>
            <a:spLocks noGrp="1"/>
          </p:cNvSpPr>
          <p:nvPr>
            <p:ph type="title"/>
          </p:nvPr>
        </p:nvSpPr>
        <p:spPr>
          <a:xfrm>
            <a:off x="838200" y="365125"/>
            <a:ext cx="10515600" cy="6079218"/>
          </a:xfrm>
        </p:spPr>
        <p:txBody>
          <a:bodyPr/>
          <a:lstStyle/>
          <a:p>
            <a:pPr algn="ctr"/>
            <a:r>
              <a:rPr lang="en-GB" b="1" i="0" dirty="0">
                <a:solidFill>
                  <a:srgbClr val="232323"/>
                </a:solidFill>
                <a:effectLst/>
              </a:rPr>
              <a:t>Foods and products that may contain gluten</a:t>
            </a:r>
            <a:endParaRPr lang="en-GB" dirty="0"/>
          </a:p>
        </p:txBody>
      </p:sp>
    </p:spTree>
    <p:extLst>
      <p:ext uri="{BB962C8B-B14F-4D97-AF65-F5344CB8AC3E}">
        <p14:creationId xmlns:p14="http://schemas.microsoft.com/office/powerpoint/2010/main" val="29615988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0551F11-257C-B718-147D-6536686174A5}"/>
              </a:ext>
            </a:extLst>
          </p:cNvPr>
          <p:cNvPicPr>
            <a:picLocks noGrp="1" noChangeAspect="1"/>
          </p:cNvPicPr>
          <p:nvPr>
            <p:ph idx="1"/>
          </p:nvPr>
        </p:nvPicPr>
        <p:blipFill>
          <a:blip r:embed="rId2"/>
          <a:stretch>
            <a:fillRect/>
          </a:stretch>
        </p:blipFill>
        <p:spPr>
          <a:xfrm>
            <a:off x="3666308" y="0"/>
            <a:ext cx="4859383" cy="7095500"/>
          </a:xfrm>
          <a:prstGeom prst="rect">
            <a:avLst/>
          </a:prstGeom>
        </p:spPr>
      </p:pic>
    </p:spTree>
    <p:extLst>
      <p:ext uri="{BB962C8B-B14F-4D97-AF65-F5344CB8AC3E}">
        <p14:creationId xmlns:p14="http://schemas.microsoft.com/office/powerpoint/2010/main" val="698925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79D2B5D-73A1-163D-7534-151F46865A01}"/>
              </a:ext>
            </a:extLst>
          </p:cNvPr>
          <p:cNvPicPr>
            <a:picLocks noGrp="1" noChangeAspect="1"/>
          </p:cNvPicPr>
          <p:nvPr>
            <p:ph idx="1"/>
          </p:nvPr>
        </p:nvPicPr>
        <p:blipFill>
          <a:blip r:embed="rId2"/>
          <a:stretch>
            <a:fillRect/>
          </a:stretch>
        </p:blipFill>
        <p:spPr>
          <a:xfrm>
            <a:off x="0" y="365762"/>
            <a:ext cx="12027608" cy="5895702"/>
          </a:xfrm>
        </p:spPr>
      </p:pic>
    </p:spTree>
    <p:extLst>
      <p:ext uri="{BB962C8B-B14F-4D97-AF65-F5344CB8AC3E}">
        <p14:creationId xmlns:p14="http://schemas.microsoft.com/office/powerpoint/2010/main" val="8623085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5D5F1-A767-B640-0019-EF9F877C940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D4212E-BD28-237A-6B3A-F80F3906D8E5}"/>
              </a:ext>
            </a:extLst>
          </p:cNvPr>
          <p:cNvSpPr>
            <a:spLocks noGrp="1"/>
          </p:cNvSpPr>
          <p:nvPr>
            <p:ph idx="1"/>
          </p:nvPr>
        </p:nvSpPr>
        <p:spPr/>
        <p:txBody>
          <a:bodyPr>
            <a:normAutofit/>
          </a:bodyPr>
          <a:lstStyle/>
          <a:p>
            <a:r>
              <a:rPr lang="en-GB" sz="2400" b="1" i="0" dirty="0">
                <a:solidFill>
                  <a:srgbClr val="353535"/>
                </a:solidFill>
                <a:effectLst/>
                <a:latin typeface="+mj-lt"/>
              </a:rPr>
              <a:t>MONITORING THE RESPONSE TO A GLUTEN-FREE DIET</a:t>
            </a:r>
          </a:p>
          <a:p>
            <a:pPr lvl="1"/>
            <a:r>
              <a:rPr lang="en-GB" sz="2000" b="0" i="0" dirty="0">
                <a:solidFill>
                  <a:srgbClr val="232323"/>
                </a:solidFill>
                <a:effectLst/>
                <a:latin typeface="+mj-lt"/>
              </a:rPr>
              <a:t>Approximately 70 percent of patients have noticeable clinical improvement within two weeks</a:t>
            </a:r>
          </a:p>
          <a:p>
            <a:pPr lvl="1"/>
            <a:endParaRPr lang="en-GB" sz="2000" dirty="0">
              <a:solidFill>
                <a:srgbClr val="232323"/>
              </a:solidFill>
              <a:latin typeface="+mj-lt"/>
            </a:endParaRPr>
          </a:p>
          <a:p>
            <a:pPr lvl="1"/>
            <a:r>
              <a:rPr lang="en-GB" sz="2000" dirty="0">
                <a:solidFill>
                  <a:srgbClr val="232323"/>
                </a:solidFill>
                <a:latin typeface="+mj-lt"/>
              </a:rPr>
              <a:t>P</a:t>
            </a:r>
            <a:r>
              <a:rPr lang="en-GB" sz="2000" b="0" i="0" dirty="0">
                <a:solidFill>
                  <a:srgbClr val="232323"/>
                </a:solidFill>
                <a:effectLst/>
                <a:latin typeface="+mj-lt"/>
              </a:rPr>
              <a:t>atients be evaluated in three to six months following the initiation of a </a:t>
            </a:r>
            <a:r>
              <a:rPr lang="en-GB" sz="2000" b="0" i="0" dirty="0" err="1">
                <a:solidFill>
                  <a:srgbClr val="232323"/>
                </a:solidFill>
                <a:effectLst/>
                <a:latin typeface="+mj-lt"/>
              </a:rPr>
              <a:t>glutеո</a:t>
            </a:r>
            <a:r>
              <a:rPr lang="en-GB" sz="2000" b="0" i="0" dirty="0">
                <a:solidFill>
                  <a:srgbClr val="232323"/>
                </a:solidFill>
                <a:effectLst/>
                <a:latin typeface="+mj-lt"/>
              </a:rPr>
              <a:t>-free diet at which time a complete blood count, folate, B12, iron studies, liver chemistries, and serologic testing should be performed.</a:t>
            </a:r>
          </a:p>
          <a:p>
            <a:pPr lvl="1"/>
            <a:endParaRPr lang="en-GB" sz="2000" dirty="0">
              <a:solidFill>
                <a:srgbClr val="232323"/>
              </a:solidFill>
              <a:latin typeface="+mj-lt"/>
            </a:endParaRPr>
          </a:p>
          <a:p>
            <a:pPr lvl="1"/>
            <a:r>
              <a:rPr lang="en-GB" sz="2000" b="0" i="0" dirty="0">
                <a:solidFill>
                  <a:srgbClr val="232323"/>
                </a:solidFill>
                <a:effectLst/>
                <a:latin typeface="+mj-lt"/>
              </a:rPr>
              <a:t>IgA anti tissue transglutaminase (</a:t>
            </a:r>
            <a:r>
              <a:rPr lang="en-GB" sz="2000" b="0" i="0" dirty="0" err="1">
                <a:solidFill>
                  <a:srgbClr val="232323"/>
                </a:solidFill>
                <a:effectLst/>
                <a:latin typeface="+mj-lt"/>
              </a:rPr>
              <a:t>tTG</a:t>
            </a:r>
            <a:r>
              <a:rPr lang="en-GB" sz="2000" b="0" i="0" dirty="0">
                <a:solidFill>
                  <a:srgbClr val="232323"/>
                </a:solidFill>
                <a:effectLst/>
                <a:latin typeface="+mj-lt"/>
              </a:rPr>
              <a:t>) or IgA (or IgG) deamidated </a:t>
            </a:r>
            <a:r>
              <a:rPr lang="en-GB" sz="2000" b="0" i="0" dirty="0" err="1">
                <a:solidFill>
                  <a:srgbClr val="232323"/>
                </a:solidFill>
                <a:effectLst/>
                <a:latin typeface="+mj-lt"/>
              </a:rPr>
              <a:t>gliаԁin</a:t>
            </a:r>
            <a:r>
              <a:rPr lang="en-GB" sz="2000" b="0" i="0" dirty="0">
                <a:solidFill>
                  <a:srgbClr val="232323"/>
                </a:solidFill>
                <a:effectLst/>
                <a:latin typeface="+mj-lt"/>
              </a:rPr>
              <a:t> peptide (DGP) should be used to monitor the response to gluten-free diet.</a:t>
            </a:r>
          </a:p>
          <a:p>
            <a:pPr lvl="1"/>
            <a:endParaRPr lang="en-GB" sz="2000" dirty="0">
              <a:solidFill>
                <a:srgbClr val="232323"/>
              </a:solidFill>
              <a:latin typeface="+mj-lt"/>
            </a:endParaRPr>
          </a:p>
          <a:p>
            <a:pPr lvl="1"/>
            <a:r>
              <a:rPr lang="en-GB" sz="2000" b="0" i="0" dirty="0">
                <a:solidFill>
                  <a:srgbClr val="232323"/>
                </a:solidFill>
                <a:effectLst/>
                <a:latin typeface="+mj-lt"/>
              </a:rPr>
              <a:t>We perform serologic testing 6 and 12 months after the initial diagnosis of celiac disease and annually thereafter.</a:t>
            </a:r>
            <a:endParaRPr lang="en-GB" sz="2800" dirty="0">
              <a:latin typeface="+mj-lt"/>
            </a:endParaRPr>
          </a:p>
        </p:txBody>
      </p:sp>
    </p:spTree>
    <p:extLst>
      <p:ext uri="{BB962C8B-B14F-4D97-AF65-F5344CB8AC3E}">
        <p14:creationId xmlns:p14="http://schemas.microsoft.com/office/powerpoint/2010/main" val="41110159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1E85A-2509-3758-CDCF-D138B59A10D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C3743F9-DF25-1776-59D7-9D6F99E986BD}"/>
              </a:ext>
            </a:extLst>
          </p:cNvPr>
          <p:cNvSpPr>
            <a:spLocks noGrp="1"/>
          </p:cNvSpPr>
          <p:nvPr>
            <p:ph idx="1"/>
          </p:nvPr>
        </p:nvSpPr>
        <p:spPr/>
        <p:txBody>
          <a:bodyPr/>
          <a:lstStyle/>
          <a:p>
            <a:r>
              <a:rPr lang="en-GB" sz="2400" b="1" i="0" dirty="0">
                <a:solidFill>
                  <a:srgbClr val="232323"/>
                </a:solidFill>
                <a:effectLst/>
                <a:latin typeface="+mj-lt"/>
              </a:rPr>
              <a:t>Small bowel biopsy</a:t>
            </a:r>
            <a:r>
              <a:rPr lang="en-GB" sz="2400" b="0" i="0" dirty="0">
                <a:solidFill>
                  <a:srgbClr val="232323"/>
                </a:solidFill>
                <a:effectLst/>
                <a:latin typeface="+mj-lt"/>
              </a:rPr>
              <a:t> </a:t>
            </a:r>
          </a:p>
          <a:p>
            <a:pPr lvl="1"/>
            <a:r>
              <a:rPr lang="en-GB" sz="2000" b="0" i="0" dirty="0">
                <a:solidFill>
                  <a:srgbClr val="232323"/>
                </a:solidFill>
                <a:effectLst/>
                <a:latin typeface="+mj-lt"/>
              </a:rPr>
              <a:t> We perform a follow-up biopsy in adults after two years of starting a </a:t>
            </a:r>
            <a:r>
              <a:rPr lang="en-GB" sz="2000" b="0" i="0" dirty="0" err="1">
                <a:solidFill>
                  <a:srgbClr val="232323"/>
                </a:solidFill>
                <a:effectLst/>
                <a:latin typeface="+mj-lt"/>
              </a:rPr>
              <a:t>glսten</a:t>
            </a:r>
            <a:r>
              <a:rPr lang="en-GB" sz="2000" b="0" i="0" dirty="0">
                <a:solidFill>
                  <a:srgbClr val="232323"/>
                </a:solidFill>
                <a:effectLst/>
                <a:latin typeface="+mj-lt"/>
              </a:rPr>
              <a:t>-free diet to assess for mucosal healing.</a:t>
            </a:r>
          </a:p>
          <a:p>
            <a:pPr lvl="1"/>
            <a:endParaRPr lang="en-GB" sz="2000" dirty="0">
              <a:solidFill>
                <a:srgbClr val="232323"/>
              </a:solidFill>
              <a:latin typeface="+mj-lt"/>
            </a:endParaRPr>
          </a:p>
          <a:p>
            <a:pPr lvl="1"/>
            <a:r>
              <a:rPr lang="en-GB" sz="2000" b="0" i="0" dirty="0">
                <a:solidFill>
                  <a:srgbClr val="232323"/>
                </a:solidFill>
                <a:effectLst/>
                <a:latin typeface="+mj-lt"/>
              </a:rPr>
              <a:t> In patients with persistent Marsh 2 or more severe histologic lesions on re-biopsy, a follow-up upper endoscopy with biopsy should be performed in 12 months.</a:t>
            </a:r>
            <a:endParaRPr lang="en-GB" sz="2000" dirty="0">
              <a:latin typeface="+mj-lt"/>
            </a:endParaRPr>
          </a:p>
        </p:txBody>
      </p:sp>
    </p:spTree>
    <p:extLst>
      <p:ext uri="{BB962C8B-B14F-4D97-AF65-F5344CB8AC3E}">
        <p14:creationId xmlns:p14="http://schemas.microsoft.com/office/powerpoint/2010/main" val="33341267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6BDE3-274A-BBB9-8B73-D2E8076D85AF}"/>
              </a:ext>
            </a:extLst>
          </p:cNvPr>
          <p:cNvSpPr>
            <a:spLocks noGrp="1"/>
          </p:cNvSpPr>
          <p:nvPr>
            <p:ph type="title"/>
          </p:nvPr>
        </p:nvSpPr>
        <p:spPr>
          <a:xfrm>
            <a:off x="838200" y="365125"/>
            <a:ext cx="10515600" cy="6279515"/>
          </a:xfrm>
        </p:spPr>
        <p:txBody>
          <a:bodyPr/>
          <a:lstStyle/>
          <a:p>
            <a:pPr algn="ctr"/>
            <a:r>
              <a:rPr lang="en-GB" b="1" i="0" dirty="0">
                <a:solidFill>
                  <a:srgbClr val="232323"/>
                </a:solidFill>
                <a:effectLst/>
              </a:rPr>
              <a:t>Approach to monitoring celiac disease</a:t>
            </a:r>
            <a:endParaRPr lang="en-GB" dirty="0"/>
          </a:p>
        </p:txBody>
      </p:sp>
    </p:spTree>
    <p:extLst>
      <p:ext uri="{BB962C8B-B14F-4D97-AF65-F5344CB8AC3E}">
        <p14:creationId xmlns:p14="http://schemas.microsoft.com/office/powerpoint/2010/main" val="16153493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9907168-E9D0-4E53-9242-62D13926F025}"/>
              </a:ext>
            </a:extLst>
          </p:cNvPr>
          <p:cNvPicPr>
            <a:picLocks noGrp="1" noChangeAspect="1"/>
          </p:cNvPicPr>
          <p:nvPr>
            <p:ph idx="1"/>
          </p:nvPr>
        </p:nvPicPr>
        <p:blipFill>
          <a:blip r:embed="rId2"/>
          <a:stretch>
            <a:fillRect/>
          </a:stretch>
        </p:blipFill>
        <p:spPr>
          <a:xfrm>
            <a:off x="2159725" y="0"/>
            <a:ext cx="6305006" cy="6948176"/>
          </a:xfrm>
          <a:prstGeom prst="rect">
            <a:avLst/>
          </a:prstGeom>
        </p:spPr>
      </p:pic>
    </p:spTree>
    <p:extLst>
      <p:ext uri="{BB962C8B-B14F-4D97-AF65-F5344CB8AC3E}">
        <p14:creationId xmlns:p14="http://schemas.microsoft.com/office/powerpoint/2010/main" val="1946851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20ADC-3D09-0B00-3745-AB25F807FD5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E76AA21-AA10-3BEA-45CE-7253E1EA9F2B}"/>
              </a:ext>
            </a:extLst>
          </p:cNvPr>
          <p:cNvSpPr>
            <a:spLocks noGrp="1"/>
          </p:cNvSpPr>
          <p:nvPr>
            <p:ph idx="1"/>
          </p:nvPr>
        </p:nvSpPr>
        <p:spPr>
          <a:xfrm>
            <a:off x="838200" y="1825625"/>
            <a:ext cx="10515600" cy="4749346"/>
          </a:xfrm>
        </p:spPr>
        <p:txBody>
          <a:bodyPr>
            <a:normAutofit lnSpcReduction="10000"/>
          </a:bodyPr>
          <a:lstStyle/>
          <a:p>
            <a:r>
              <a:rPr lang="en-GB" sz="2400" b="1" i="0" dirty="0">
                <a:solidFill>
                  <a:srgbClr val="353535"/>
                </a:solidFill>
                <a:effectLst/>
                <a:latin typeface="+mj-lt"/>
              </a:rPr>
              <a:t>NON-RESPONDERS</a:t>
            </a:r>
          </a:p>
          <a:p>
            <a:pPr lvl="1"/>
            <a:r>
              <a:rPr lang="en-GB" sz="1600" b="0" i="0" dirty="0">
                <a:solidFill>
                  <a:srgbClr val="232323"/>
                </a:solidFill>
                <a:effectLst/>
                <a:latin typeface="+mj-lt"/>
              </a:rPr>
              <a:t>Non-responders are individuals who have persistent symptoms or serologic and/or histologic abnormalities after two years on a </a:t>
            </a:r>
            <a:r>
              <a:rPr lang="en-GB" sz="1600" b="0" i="0" dirty="0" err="1">
                <a:solidFill>
                  <a:srgbClr val="232323"/>
                </a:solidFill>
                <a:effectLst/>
                <a:latin typeface="+mj-lt"/>
              </a:rPr>
              <a:t>glսteո</a:t>
            </a:r>
            <a:r>
              <a:rPr lang="en-GB" sz="1600" b="0" i="0" dirty="0">
                <a:solidFill>
                  <a:srgbClr val="232323"/>
                </a:solidFill>
                <a:effectLst/>
                <a:latin typeface="+mj-lt"/>
              </a:rPr>
              <a:t>-free diet.</a:t>
            </a:r>
          </a:p>
          <a:p>
            <a:pPr lvl="1"/>
            <a:endParaRPr lang="en-GB" sz="1600" dirty="0">
              <a:solidFill>
                <a:srgbClr val="232323"/>
              </a:solidFill>
              <a:latin typeface="+mj-lt"/>
            </a:endParaRPr>
          </a:p>
          <a:p>
            <a:pPr lvl="1"/>
            <a:r>
              <a:rPr lang="en-GB" sz="1600" b="0" i="0" dirty="0">
                <a:solidFill>
                  <a:srgbClr val="232323"/>
                </a:solidFill>
                <a:effectLst/>
                <a:latin typeface="+mj-lt"/>
              </a:rPr>
              <a:t>5 percent of individuals do not respond to a </a:t>
            </a:r>
            <a:r>
              <a:rPr lang="en-GB" sz="1600" b="0" i="0" dirty="0" err="1">
                <a:solidFill>
                  <a:srgbClr val="232323"/>
                </a:solidFill>
                <a:effectLst/>
                <a:latin typeface="+mj-lt"/>
              </a:rPr>
              <a:t>gluteո</a:t>
            </a:r>
            <a:r>
              <a:rPr lang="en-GB" sz="1600" b="0" i="0" dirty="0">
                <a:solidFill>
                  <a:srgbClr val="232323"/>
                </a:solidFill>
                <a:effectLst/>
                <a:latin typeface="+mj-lt"/>
              </a:rPr>
              <a:t>-free diet</a:t>
            </a:r>
          </a:p>
          <a:p>
            <a:pPr lvl="1"/>
            <a:endParaRPr lang="en-GB" sz="1600" dirty="0">
              <a:solidFill>
                <a:srgbClr val="232323"/>
              </a:solidFill>
              <a:latin typeface="Noto Sans" panose="020B0502040504020204" pitchFamily="34" charset="0"/>
            </a:endParaRPr>
          </a:p>
          <a:p>
            <a:pPr algn="l"/>
            <a:r>
              <a:rPr lang="en-GB" sz="2400" b="0" i="0" dirty="0">
                <a:solidFill>
                  <a:srgbClr val="232323"/>
                </a:solidFill>
                <a:effectLst/>
                <a:latin typeface="+mj-lt"/>
              </a:rPr>
              <a:t>Patients who do not respond to a </a:t>
            </a:r>
            <a:r>
              <a:rPr lang="en-GB" sz="2400" b="0" i="0" dirty="0" err="1">
                <a:solidFill>
                  <a:srgbClr val="232323"/>
                </a:solidFill>
                <a:effectLst/>
                <a:latin typeface="+mj-lt"/>
              </a:rPr>
              <a:t>gluteո</a:t>
            </a:r>
            <a:r>
              <a:rPr lang="en-GB" sz="2400" b="0" i="0" dirty="0">
                <a:solidFill>
                  <a:srgbClr val="232323"/>
                </a:solidFill>
                <a:effectLst/>
                <a:latin typeface="+mj-lt"/>
              </a:rPr>
              <a:t>-free diet fall into five main categories:</a:t>
            </a:r>
          </a:p>
          <a:p>
            <a:pPr lvl="1"/>
            <a:r>
              <a:rPr lang="en-GB" sz="1600" b="0" i="0" dirty="0">
                <a:solidFill>
                  <a:srgbClr val="232323"/>
                </a:solidFill>
                <a:effectLst/>
                <a:latin typeface="+mj-lt"/>
              </a:rPr>
              <a:t>Patients with poor compliance or inadvertent </a:t>
            </a:r>
            <a:r>
              <a:rPr lang="en-GB" sz="1600" b="0" i="0" dirty="0" err="1">
                <a:solidFill>
                  <a:srgbClr val="232323"/>
                </a:solidFill>
                <a:effectLst/>
                <a:latin typeface="+mj-lt"/>
              </a:rPr>
              <a:t>glսten</a:t>
            </a:r>
            <a:r>
              <a:rPr lang="en-GB" sz="1600" b="0" i="0" dirty="0">
                <a:solidFill>
                  <a:srgbClr val="232323"/>
                </a:solidFill>
                <a:effectLst/>
                <a:latin typeface="+mj-lt"/>
              </a:rPr>
              <a:t> ingestion (&gt;90 percent)</a:t>
            </a:r>
          </a:p>
          <a:p>
            <a:pPr lvl="1"/>
            <a:endParaRPr lang="en-GB" sz="1600" b="0" i="0" dirty="0">
              <a:solidFill>
                <a:srgbClr val="232323"/>
              </a:solidFill>
              <a:effectLst/>
              <a:latin typeface="+mj-lt"/>
            </a:endParaRPr>
          </a:p>
          <a:p>
            <a:pPr lvl="1"/>
            <a:r>
              <a:rPr lang="en-GB" sz="1600" b="0" i="0" dirty="0">
                <a:solidFill>
                  <a:srgbClr val="232323"/>
                </a:solidFill>
                <a:effectLst/>
                <a:latin typeface="+mj-lt"/>
              </a:rPr>
              <a:t>Patients with clinical or histologic features that overlap with celiac disease but are caused by other disorders</a:t>
            </a:r>
          </a:p>
          <a:p>
            <a:pPr lvl="1"/>
            <a:endParaRPr lang="en-GB" sz="1600" b="0" i="0" dirty="0">
              <a:solidFill>
                <a:srgbClr val="232323"/>
              </a:solidFill>
              <a:effectLst/>
              <a:latin typeface="+mj-lt"/>
            </a:endParaRPr>
          </a:p>
          <a:p>
            <a:pPr lvl="1"/>
            <a:r>
              <a:rPr lang="en-GB" sz="1600" b="0" i="0" dirty="0">
                <a:solidFill>
                  <a:srgbClr val="232323"/>
                </a:solidFill>
                <a:effectLst/>
                <a:latin typeface="+mj-lt"/>
              </a:rPr>
              <a:t>Patients with concurrent disorders</a:t>
            </a:r>
          </a:p>
          <a:p>
            <a:pPr lvl="1"/>
            <a:endParaRPr lang="en-GB" sz="1600" b="0" i="0" dirty="0">
              <a:solidFill>
                <a:srgbClr val="232323"/>
              </a:solidFill>
              <a:effectLst/>
              <a:latin typeface="+mj-lt"/>
            </a:endParaRPr>
          </a:p>
          <a:p>
            <a:pPr lvl="1"/>
            <a:r>
              <a:rPr lang="en-GB" sz="1600" b="0" i="0" dirty="0">
                <a:solidFill>
                  <a:srgbClr val="232323"/>
                </a:solidFill>
                <a:effectLst/>
                <a:latin typeface="+mj-lt"/>
              </a:rPr>
              <a:t>Patients with refractory sprue</a:t>
            </a:r>
          </a:p>
          <a:p>
            <a:pPr lvl="1"/>
            <a:endParaRPr lang="en-GB" sz="1600" b="0" i="0" dirty="0">
              <a:solidFill>
                <a:srgbClr val="232323"/>
              </a:solidFill>
              <a:effectLst/>
              <a:latin typeface="+mj-lt"/>
            </a:endParaRPr>
          </a:p>
          <a:p>
            <a:pPr lvl="1"/>
            <a:r>
              <a:rPr lang="en-GB" sz="1600" b="0" i="0" dirty="0">
                <a:solidFill>
                  <a:srgbClr val="232323"/>
                </a:solidFill>
                <a:effectLst/>
                <a:latin typeface="+mj-lt"/>
              </a:rPr>
              <a:t>Patients with ulcerative jejunitis or intestinal </a:t>
            </a:r>
            <a:r>
              <a:rPr lang="en-GB" sz="1600" b="0" i="0" dirty="0" err="1">
                <a:solidFill>
                  <a:srgbClr val="232323"/>
                </a:solidFill>
                <a:effectLst/>
                <a:latin typeface="+mj-lt"/>
              </a:rPr>
              <a:t>lуmрhοmа</a:t>
            </a:r>
            <a:endParaRPr lang="en-GB" sz="1600" b="0" i="0" dirty="0">
              <a:solidFill>
                <a:srgbClr val="232323"/>
              </a:solidFill>
              <a:effectLst/>
              <a:latin typeface="+mj-lt"/>
            </a:endParaRPr>
          </a:p>
          <a:p>
            <a:pPr marL="914400" lvl="2" indent="0">
              <a:buNone/>
            </a:pPr>
            <a:endParaRPr lang="en-GB" sz="1200" b="0" i="0" dirty="0">
              <a:solidFill>
                <a:srgbClr val="232323"/>
              </a:solidFill>
              <a:effectLst/>
              <a:latin typeface="Noto Sans" panose="020B0502040504020204" pitchFamily="34" charset="0"/>
            </a:endParaRPr>
          </a:p>
          <a:p>
            <a:pPr lvl="2"/>
            <a:endParaRPr lang="en-GB" sz="1200" dirty="0">
              <a:solidFill>
                <a:srgbClr val="232323"/>
              </a:solidFill>
              <a:latin typeface="Noto Sans" panose="020B0502040504020204" pitchFamily="34" charset="0"/>
            </a:endParaRPr>
          </a:p>
          <a:p>
            <a:pPr lvl="2"/>
            <a:endParaRPr lang="en-GB" sz="1600" dirty="0">
              <a:latin typeface="+mj-lt"/>
            </a:endParaRPr>
          </a:p>
        </p:txBody>
      </p:sp>
    </p:spTree>
    <p:extLst>
      <p:ext uri="{BB962C8B-B14F-4D97-AF65-F5344CB8AC3E}">
        <p14:creationId xmlns:p14="http://schemas.microsoft.com/office/powerpoint/2010/main" val="15689130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5B83F-BDCB-2174-905D-C68065E37391}"/>
              </a:ext>
            </a:extLst>
          </p:cNvPr>
          <p:cNvSpPr>
            <a:spLocks noGrp="1"/>
          </p:cNvSpPr>
          <p:nvPr>
            <p:ph type="title"/>
          </p:nvPr>
        </p:nvSpPr>
        <p:spPr>
          <a:xfrm>
            <a:off x="838200" y="365125"/>
            <a:ext cx="10515600" cy="6061801"/>
          </a:xfrm>
        </p:spPr>
        <p:txBody>
          <a:bodyPr>
            <a:normAutofit/>
          </a:bodyPr>
          <a:lstStyle/>
          <a:p>
            <a:pPr algn="ctr"/>
            <a:r>
              <a:rPr lang="en-GB" b="1" i="0" dirty="0">
                <a:solidFill>
                  <a:srgbClr val="232323"/>
                </a:solidFill>
                <a:effectLst/>
              </a:rPr>
              <a:t>An approach to the investigation of nonresponsive celiac disease and refractory celiac disease</a:t>
            </a:r>
            <a:endParaRPr lang="en-GB" dirty="0"/>
          </a:p>
        </p:txBody>
      </p:sp>
    </p:spTree>
    <p:extLst>
      <p:ext uri="{BB962C8B-B14F-4D97-AF65-F5344CB8AC3E}">
        <p14:creationId xmlns:p14="http://schemas.microsoft.com/office/powerpoint/2010/main" val="15598387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CC6D30D-89FD-1EED-3090-DEC6A72C2DB0}"/>
              </a:ext>
            </a:extLst>
          </p:cNvPr>
          <p:cNvPicPr>
            <a:picLocks noGrp="1" noChangeAspect="1"/>
          </p:cNvPicPr>
          <p:nvPr>
            <p:ph idx="1"/>
          </p:nvPr>
        </p:nvPicPr>
        <p:blipFill>
          <a:blip r:embed="rId2"/>
          <a:stretch>
            <a:fillRect/>
          </a:stretch>
        </p:blipFill>
        <p:spPr>
          <a:xfrm>
            <a:off x="3988525" y="0"/>
            <a:ext cx="3666309" cy="6712712"/>
          </a:xfrm>
          <a:prstGeom prst="rect">
            <a:avLst/>
          </a:prstGeom>
        </p:spPr>
      </p:pic>
    </p:spTree>
    <p:extLst>
      <p:ext uri="{BB962C8B-B14F-4D97-AF65-F5344CB8AC3E}">
        <p14:creationId xmlns:p14="http://schemas.microsoft.com/office/powerpoint/2010/main" val="31517628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5B8BE-AC1E-323A-BD87-329255C2AD9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A8463AA-60CA-8164-3F24-8B52C8A608DD}"/>
              </a:ext>
            </a:extLst>
          </p:cNvPr>
          <p:cNvSpPr>
            <a:spLocks noGrp="1"/>
          </p:cNvSpPr>
          <p:nvPr>
            <p:ph idx="1"/>
          </p:nvPr>
        </p:nvSpPr>
        <p:spPr>
          <a:xfrm>
            <a:off x="838200" y="1825625"/>
            <a:ext cx="10515600" cy="4862558"/>
          </a:xfrm>
        </p:spPr>
        <p:txBody>
          <a:bodyPr/>
          <a:lstStyle/>
          <a:p>
            <a:r>
              <a:rPr lang="en-GB" sz="2400" b="0" i="0" dirty="0">
                <a:solidFill>
                  <a:srgbClr val="232323"/>
                </a:solidFill>
                <a:effectLst/>
                <a:latin typeface="+mj-lt"/>
              </a:rPr>
              <a:t>Refractory sprue has also been subdivided into two immunologic categories</a:t>
            </a:r>
          </a:p>
          <a:p>
            <a:pPr lvl="1"/>
            <a:r>
              <a:rPr lang="en-GB" sz="2000" b="0" i="0" dirty="0">
                <a:solidFill>
                  <a:srgbClr val="232323"/>
                </a:solidFill>
                <a:effectLst/>
                <a:latin typeface="+mj-lt"/>
              </a:rPr>
              <a:t>Type 1 in which there is a normal population of intraepithelial lymphocytes.</a:t>
            </a:r>
          </a:p>
          <a:p>
            <a:pPr lvl="1"/>
            <a:endParaRPr lang="en-GB" sz="2000" dirty="0">
              <a:solidFill>
                <a:srgbClr val="232323"/>
              </a:solidFill>
              <a:latin typeface="+mj-lt"/>
            </a:endParaRPr>
          </a:p>
          <a:p>
            <a:pPr lvl="1"/>
            <a:r>
              <a:rPr lang="en-GB" sz="2000" b="0" i="0" dirty="0">
                <a:solidFill>
                  <a:srgbClr val="232323"/>
                </a:solidFill>
                <a:effectLst/>
                <a:latin typeface="+mj-lt"/>
              </a:rPr>
              <a:t>Type 2 in which there is an aberrant or premalignant population of intraepithelial lymphocytes based upon clonality analysis of T-cell receptors and immunophenotyping.</a:t>
            </a:r>
          </a:p>
          <a:p>
            <a:pPr lvl="1"/>
            <a:endParaRPr lang="en-GB" sz="2000" dirty="0">
              <a:solidFill>
                <a:srgbClr val="232323"/>
              </a:solidFill>
              <a:latin typeface="+mj-lt"/>
            </a:endParaRPr>
          </a:p>
          <a:p>
            <a:pPr lvl="1"/>
            <a:r>
              <a:rPr lang="en-GB" sz="2000" b="0" i="0" dirty="0">
                <a:solidFill>
                  <a:srgbClr val="232323"/>
                </a:solidFill>
                <a:effectLst/>
                <a:latin typeface="+mj-lt"/>
              </a:rPr>
              <a:t>Type 2 can progress to enteropathy-associated T-cell </a:t>
            </a:r>
            <a:r>
              <a:rPr lang="en-GB" sz="2000" b="0" i="0" dirty="0" err="1">
                <a:solidFill>
                  <a:srgbClr val="232323"/>
                </a:solidFill>
                <a:effectLst/>
                <a:latin typeface="+mj-lt"/>
              </a:rPr>
              <a:t>lуmphoma</a:t>
            </a:r>
            <a:r>
              <a:rPr lang="en-GB" sz="2000" b="0" i="0" dirty="0">
                <a:solidFill>
                  <a:srgbClr val="232323"/>
                </a:solidFill>
                <a:effectLst/>
                <a:latin typeface="+mj-lt"/>
              </a:rPr>
              <a:t>, which may present clinically as ulcerative jejunitis.</a:t>
            </a:r>
          </a:p>
          <a:p>
            <a:pPr lvl="1"/>
            <a:endParaRPr lang="en-GB" sz="2000" dirty="0">
              <a:solidFill>
                <a:srgbClr val="232323"/>
              </a:solidFill>
              <a:latin typeface="+mj-lt"/>
            </a:endParaRPr>
          </a:p>
          <a:p>
            <a:pPr lvl="1"/>
            <a:r>
              <a:rPr lang="en-GB" sz="2000" b="0" i="0" dirty="0">
                <a:solidFill>
                  <a:srgbClr val="232323"/>
                </a:solidFill>
                <a:effectLst/>
                <a:latin typeface="+mj-lt"/>
              </a:rPr>
              <a:t>Patients with type 1 disease have a less severe presentation and a much better prognosis than patients with type 2 disease.</a:t>
            </a:r>
          </a:p>
          <a:p>
            <a:pPr lvl="1"/>
            <a:endParaRPr lang="en-GB" sz="2000" dirty="0">
              <a:solidFill>
                <a:srgbClr val="232323"/>
              </a:solidFill>
              <a:latin typeface="+mj-lt"/>
            </a:endParaRPr>
          </a:p>
          <a:p>
            <a:pPr lvl="1"/>
            <a:r>
              <a:rPr lang="en-GB" sz="2000" b="0" i="0" dirty="0">
                <a:solidFill>
                  <a:srgbClr val="232323"/>
                </a:solidFill>
                <a:effectLst/>
                <a:latin typeface="+mj-lt"/>
              </a:rPr>
              <a:t>Refractory sprue (particularly type 2) can be severe and associated with progressive </a:t>
            </a:r>
            <a:r>
              <a:rPr lang="en-GB" sz="2000" b="0" i="0" dirty="0" err="1">
                <a:solidFill>
                  <a:srgbClr val="232323"/>
                </a:solidFill>
                <a:effectLst/>
                <a:latin typeface="+mj-lt"/>
              </a:rPr>
              <a:t>mаlаbѕοrрtiοո</a:t>
            </a:r>
            <a:r>
              <a:rPr lang="en-GB" sz="2000" b="0" i="0" dirty="0">
                <a:solidFill>
                  <a:srgbClr val="232323"/>
                </a:solidFill>
                <a:effectLst/>
                <a:latin typeface="+mj-lt"/>
              </a:rPr>
              <a:t> and death in 55 percent of untreated cases. </a:t>
            </a:r>
            <a:endParaRPr lang="en-GB" sz="2800" dirty="0">
              <a:latin typeface="+mj-lt"/>
            </a:endParaRPr>
          </a:p>
        </p:txBody>
      </p:sp>
    </p:spTree>
    <p:extLst>
      <p:ext uri="{BB962C8B-B14F-4D97-AF65-F5344CB8AC3E}">
        <p14:creationId xmlns:p14="http://schemas.microsoft.com/office/powerpoint/2010/main" val="19325131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23FE7-8EB5-2467-C73F-DC19498436C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B2F18CF-79DA-9E1E-C41A-3D544B013D29}"/>
              </a:ext>
            </a:extLst>
          </p:cNvPr>
          <p:cNvSpPr>
            <a:spLocks noGrp="1"/>
          </p:cNvSpPr>
          <p:nvPr>
            <p:ph idx="1"/>
          </p:nvPr>
        </p:nvSpPr>
        <p:spPr/>
        <p:txBody>
          <a:bodyPr/>
          <a:lstStyle/>
          <a:p>
            <a:r>
              <a:rPr lang="en-GB" sz="2400" b="1" i="0" dirty="0">
                <a:solidFill>
                  <a:srgbClr val="353535"/>
                </a:solidFill>
                <a:effectLst/>
                <a:latin typeface="+mj-lt"/>
              </a:rPr>
              <a:t>OTHER ASPECTS OF MANAGEMENT</a:t>
            </a:r>
          </a:p>
          <a:p>
            <a:pPr lvl="1"/>
            <a:r>
              <a:rPr lang="en-GB" sz="2000" i="0" dirty="0">
                <a:solidFill>
                  <a:srgbClr val="232323"/>
                </a:solidFill>
                <a:effectLst/>
                <a:latin typeface="+mj-lt"/>
              </a:rPr>
              <a:t>Repletion of nutritional deficiencies</a:t>
            </a:r>
          </a:p>
          <a:p>
            <a:pPr lvl="1"/>
            <a:endParaRPr lang="en-GB" sz="2000" dirty="0">
              <a:solidFill>
                <a:srgbClr val="232323"/>
              </a:solidFill>
              <a:latin typeface="+mj-lt"/>
            </a:endParaRPr>
          </a:p>
          <a:p>
            <a:pPr lvl="1"/>
            <a:r>
              <a:rPr lang="en-GB" sz="2000" i="0" dirty="0">
                <a:solidFill>
                  <a:srgbClr val="232323"/>
                </a:solidFill>
                <a:effectLst/>
                <a:latin typeface="+mj-lt"/>
              </a:rPr>
              <a:t>Medication absorption</a:t>
            </a:r>
          </a:p>
          <a:p>
            <a:pPr lvl="1"/>
            <a:endParaRPr lang="en-GB" sz="2000" dirty="0">
              <a:solidFill>
                <a:srgbClr val="232323"/>
              </a:solidFill>
              <a:latin typeface="+mj-lt"/>
            </a:endParaRPr>
          </a:p>
          <a:p>
            <a:pPr lvl="1"/>
            <a:r>
              <a:rPr lang="en-GB" sz="2000" i="0" dirty="0">
                <a:solidFill>
                  <a:srgbClr val="232323"/>
                </a:solidFill>
                <a:effectLst/>
                <a:latin typeface="+mj-lt"/>
              </a:rPr>
              <a:t>Prevention of bone loss</a:t>
            </a:r>
          </a:p>
          <a:p>
            <a:pPr marL="457200" lvl="1" indent="0">
              <a:buNone/>
            </a:pPr>
            <a:endParaRPr lang="en-GB" sz="2000" dirty="0">
              <a:solidFill>
                <a:srgbClr val="232323"/>
              </a:solidFill>
              <a:latin typeface="+mj-lt"/>
            </a:endParaRPr>
          </a:p>
          <a:p>
            <a:pPr lvl="1"/>
            <a:r>
              <a:rPr lang="en-GB" sz="2000" i="0" dirty="0">
                <a:solidFill>
                  <a:srgbClr val="232323"/>
                </a:solidFill>
                <a:effectLst/>
                <a:latin typeface="+mj-lt"/>
              </a:rPr>
              <a:t>Pneumococcal vaccination</a:t>
            </a:r>
          </a:p>
          <a:p>
            <a:pPr lvl="1"/>
            <a:endParaRPr lang="en-GB" sz="2000" dirty="0">
              <a:solidFill>
                <a:srgbClr val="232323"/>
              </a:solidFill>
              <a:latin typeface="+mj-lt"/>
            </a:endParaRPr>
          </a:p>
          <a:p>
            <a:pPr lvl="1"/>
            <a:r>
              <a:rPr lang="en-GB" sz="2000" i="0" dirty="0">
                <a:solidFill>
                  <a:srgbClr val="232323"/>
                </a:solidFill>
                <a:effectLst/>
                <a:latin typeface="+mj-lt"/>
              </a:rPr>
              <a:t>Dermatitis herpetiformis </a:t>
            </a:r>
          </a:p>
          <a:p>
            <a:pPr lvl="1"/>
            <a:endParaRPr lang="en-GB" sz="2000" dirty="0">
              <a:solidFill>
                <a:srgbClr val="232323"/>
              </a:solidFill>
              <a:latin typeface="+mj-lt"/>
            </a:endParaRPr>
          </a:p>
          <a:p>
            <a:r>
              <a:rPr lang="en-GB" sz="2400" b="1" i="0" dirty="0">
                <a:solidFill>
                  <a:srgbClr val="353535"/>
                </a:solidFill>
                <a:effectLst/>
                <a:latin typeface="+mj-lt"/>
              </a:rPr>
              <a:t>SCREENING FAMILY MEMBERS</a:t>
            </a:r>
            <a:endParaRPr lang="en-GB" sz="3600" dirty="0">
              <a:latin typeface="+mj-lt"/>
            </a:endParaRPr>
          </a:p>
        </p:txBody>
      </p:sp>
    </p:spTree>
    <p:extLst>
      <p:ext uri="{BB962C8B-B14F-4D97-AF65-F5344CB8AC3E}">
        <p14:creationId xmlns:p14="http://schemas.microsoft.com/office/powerpoint/2010/main" val="40132785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8D3E3-44F9-FB9E-B7D2-B58A440D7EA4}"/>
              </a:ext>
            </a:extLst>
          </p:cNvPr>
          <p:cNvSpPr>
            <a:spLocks noGrp="1"/>
          </p:cNvSpPr>
          <p:nvPr>
            <p:ph type="ctrTitle"/>
          </p:nvPr>
        </p:nvSpPr>
        <p:spPr/>
        <p:txBody>
          <a:bodyPr>
            <a:normAutofit/>
          </a:bodyPr>
          <a:lstStyle/>
          <a:p>
            <a:r>
              <a:rPr lang="en-GB" sz="8000" dirty="0"/>
              <a:t>Thank You</a:t>
            </a:r>
          </a:p>
        </p:txBody>
      </p:sp>
      <p:sp>
        <p:nvSpPr>
          <p:cNvPr id="3" name="Subtitle 2">
            <a:extLst>
              <a:ext uri="{FF2B5EF4-FFF2-40B4-BE49-F238E27FC236}">
                <a16:creationId xmlns:a16="http://schemas.microsoft.com/office/drawing/2014/main" id="{01D3EC3B-6E2B-717F-B97E-4A321D08EC2B}"/>
              </a:ext>
            </a:extLst>
          </p:cNvPr>
          <p:cNvSpPr>
            <a:spLocks noGrp="1"/>
          </p:cNvSpPr>
          <p:nvPr>
            <p:ph type="subTitle" idx="1"/>
          </p:nvPr>
        </p:nvSpPr>
        <p:spPr/>
        <p:txBody>
          <a:bodyPr>
            <a:normAutofit/>
          </a:bodyPr>
          <a:lstStyle/>
          <a:p>
            <a:r>
              <a:rPr lang="en-GB" sz="4000" b="1" dirty="0"/>
              <a:t>Questions ??</a:t>
            </a:r>
          </a:p>
        </p:txBody>
      </p:sp>
    </p:spTree>
    <p:extLst>
      <p:ext uri="{BB962C8B-B14F-4D97-AF65-F5344CB8AC3E}">
        <p14:creationId xmlns:p14="http://schemas.microsoft.com/office/powerpoint/2010/main" val="3366668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7D14E-FA41-A3F1-2966-17C8EDCDCAE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B3D5005-18DE-9DFE-B2AC-8F7F4630DC03}"/>
              </a:ext>
            </a:extLst>
          </p:cNvPr>
          <p:cNvSpPr>
            <a:spLocks noGrp="1"/>
          </p:cNvSpPr>
          <p:nvPr>
            <p:ph idx="1"/>
          </p:nvPr>
        </p:nvSpPr>
        <p:spPr/>
        <p:txBody>
          <a:bodyPr/>
          <a:lstStyle/>
          <a:p>
            <a:r>
              <a:rPr lang="en-GB" dirty="0"/>
              <a:t>In the past, celiac disease was perceived to be a </a:t>
            </a:r>
            <a:r>
              <a:rPr lang="en-GB" dirty="0" err="1"/>
              <a:t>pediatric</a:t>
            </a:r>
            <a:r>
              <a:rPr lang="en-GB" dirty="0"/>
              <a:t> disorder, but the diagnosis now is being made increasingly in adults.</a:t>
            </a:r>
          </a:p>
          <a:p>
            <a:endParaRPr lang="en-GB" dirty="0"/>
          </a:p>
          <a:p>
            <a:r>
              <a:rPr lang="en-GB" dirty="0"/>
              <a:t>Currently, the </a:t>
            </a:r>
            <a:r>
              <a:rPr lang="en-GB" b="1" dirty="0"/>
              <a:t>5th</a:t>
            </a:r>
            <a:r>
              <a:rPr lang="en-GB" dirty="0"/>
              <a:t> decade is the most common age at presentation.</a:t>
            </a:r>
          </a:p>
          <a:p>
            <a:endParaRPr lang="en-GB" dirty="0"/>
          </a:p>
          <a:p>
            <a:r>
              <a:rPr lang="en-GB" dirty="0"/>
              <a:t>25% of cases diagnosed in patients older than 60 years.</a:t>
            </a:r>
          </a:p>
        </p:txBody>
      </p:sp>
    </p:spTree>
    <p:extLst>
      <p:ext uri="{BB962C8B-B14F-4D97-AF65-F5344CB8AC3E}">
        <p14:creationId xmlns:p14="http://schemas.microsoft.com/office/powerpoint/2010/main" val="2985128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2885B-9D81-E8A1-31EE-97DA0F15874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7F61F8B-C57F-5EDF-BBAC-D3BEB7C1C3E3}"/>
              </a:ext>
            </a:extLst>
          </p:cNvPr>
          <p:cNvSpPr>
            <a:spLocks noGrp="1"/>
          </p:cNvSpPr>
          <p:nvPr>
            <p:ph idx="1"/>
          </p:nvPr>
        </p:nvSpPr>
        <p:spPr/>
        <p:txBody>
          <a:bodyPr/>
          <a:lstStyle/>
          <a:p>
            <a:pPr algn="l"/>
            <a:r>
              <a:rPr lang="en-GB" b="0" i="0" dirty="0">
                <a:solidFill>
                  <a:srgbClr val="232323"/>
                </a:solidFill>
                <a:effectLst/>
                <a:latin typeface="+mj-lt"/>
              </a:rPr>
              <a:t>Other individuals at increased risk for celiac disease include (among several other autoimmune diseases):</a:t>
            </a:r>
          </a:p>
          <a:p>
            <a:pPr lvl="1"/>
            <a:r>
              <a:rPr lang="en-GB" sz="1800" b="0" i="0" dirty="0">
                <a:solidFill>
                  <a:srgbClr val="232323"/>
                </a:solidFill>
                <a:effectLst/>
                <a:latin typeface="+mj-lt"/>
              </a:rPr>
              <a:t>Type 1 di</a:t>
            </a:r>
            <a:r>
              <a:rPr lang="az-Cyrl-AZ" sz="1800" b="0" i="0" dirty="0">
                <a:solidFill>
                  <a:srgbClr val="232323"/>
                </a:solidFill>
                <a:effectLst/>
                <a:latin typeface="+mj-lt"/>
              </a:rPr>
              <a:t>а</a:t>
            </a:r>
            <a:r>
              <a:rPr lang="en-GB" sz="1800" b="0" i="0" dirty="0">
                <a:solidFill>
                  <a:srgbClr val="232323"/>
                </a:solidFill>
                <a:effectLst/>
                <a:latin typeface="+mj-lt"/>
              </a:rPr>
              <a:t>b</a:t>
            </a:r>
            <a:r>
              <a:rPr lang="az-Cyrl-AZ" sz="1800" b="0" i="0" dirty="0">
                <a:solidFill>
                  <a:srgbClr val="232323"/>
                </a:solidFill>
                <a:effectLst/>
                <a:latin typeface="+mj-lt"/>
              </a:rPr>
              <a:t>е</a:t>
            </a:r>
            <a:r>
              <a:rPr lang="en-GB" sz="1800" b="0" i="0" dirty="0">
                <a:solidFill>
                  <a:srgbClr val="232323"/>
                </a:solidFill>
                <a:effectLst/>
                <a:latin typeface="+mj-lt"/>
              </a:rPr>
              <a:t>t</a:t>
            </a:r>
            <a:r>
              <a:rPr lang="az-Cyrl-AZ" sz="1800" b="0" i="0" dirty="0">
                <a:solidFill>
                  <a:srgbClr val="232323"/>
                </a:solidFill>
                <a:effectLst/>
                <a:latin typeface="+mj-lt"/>
              </a:rPr>
              <a:t>е</a:t>
            </a:r>
            <a:r>
              <a:rPr lang="en-GB" sz="1800" b="0" i="0" dirty="0">
                <a:solidFill>
                  <a:srgbClr val="232323"/>
                </a:solidFill>
                <a:effectLst/>
                <a:latin typeface="+mj-lt"/>
              </a:rPr>
              <a:t>s</a:t>
            </a:r>
          </a:p>
          <a:p>
            <a:pPr lvl="1"/>
            <a:r>
              <a:rPr lang="en-GB" sz="1800" b="0" i="0" dirty="0">
                <a:solidFill>
                  <a:srgbClr val="232323"/>
                </a:solidFill>
                <a:effectLst/>
                <a:latin typeface="+mj-lt"/>
              </a:rPr>
              <a:t>Autoimmune thyroiditis</a:t>
            </a:r>
          </a:p>
          <a:p>
            <a:pPr lvl="1"/>
            <a:r>
              <a:rPr lang="en-GB" sz="1800" b="0" i="0" dirty="0">
                <a:solidFill>
                  <a:srgbClr val="232323"/>
                </a:solidFill>
                <a:effectLst/>
                <a:latin typeface="+mj-lt"/>
              </a:rPr>
              <a:t>Down and Turner syndromes</a:t>
            </a:r>
          </a:p>
          <a:p>
            <a:pPr lvl="1"/>
            <a:r>
              <a:rPr lang="en-GB" sz="1800" b="0" i="0" dirty="0">
                <a:solidFill>
                  <a:srgbClr val="232323"/>
                </a:solidFill>
                <a:effectLst/>
                <a:latin typeface="+mj-lt"/>
              </a:rPr>
              <a:t>Pulmonary hemosiderosis (moderate risk)</a:t>
            </a:r>
          </a:p>
          <a:p>
            <a:endParaRPr lang="en-GB" dirty="0"/>
          </a:p>
        </p:txBody>
      </p:sp>
    </p:spTree>
    <p:extLst>
      <p:ext uri="{BB962C8B-B14F-4D97-AF65-F5344CB8AC3E}">
        <p14:creationId xmlns:p14="http://schemas.microsoft.com/office/powerpoint/2010/main" val="2923995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2662E-056C-C9CF-7CA0-1A2041CF95F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1677E25-9645-6998-45DB-A195B205D8D2}"/>
              </a:ext>
            </a:extLst>
          </p:cNvPr>
          <p:cNvSpPr>
            <a:spLocks noGrp="1"/>
          </p:cNvSpPr>
          <p:nvPr>
            <p:ph idx="1"/>
          </p:nvPr>
        </p:nvSpPr>
        <p:spPr/>
        <p:txBody>
          <a:bodyPr/>
          <a:lstStyle/>
          <a:p>
            <a:r>
              <a:rPr lang="en-GB" dirty="0"/>
              <a:t>Some authors have noted a female to-male ratio of 2:1, whereas others have reported equal prevalences in men and women. Most studies measuring diagnosed celiac disease, however, have found a female predominance, suggesting that men are more likely to remain undiagnosed.</a:t>
            </a:r>
          </a:p>
          <a:p>
            <a:endParaRPr lang="en-GB" dirty="0"/>
          </a:p>
          <a:p>
            <a:r>
              <a:rPr lang="en-GB" dirty="0"/>
              <a:t>Concordance for celiac disease in first-degree relatives ranges between 8% and 18% and estimates for concordance in monozygotic twins range from 49% to 83%.</a:t>
            </a:r>
          </a:p>
        </p:txBody>
      </p:sp>
    </p:spTree>
    <p:extLst>
      <p:ext uri="{BB962C8B-B14F-4D97-AF65-F5344CB8AC3E}">
        <p14:creationId xmlns:p14="http://schemas.microsoft.com/office/powerpoint/2010/main" val="1444411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C13B3-45C8-8D5D-A4F7-62635120E1BF}"/>
              </a:ext>
            </a:extLst>
          </p:cNvPr>
          <p:cNvSpPr>
            <a:spLocks noGrp="1"/>
          </p:cNvSpPr>
          <p:nvPr>
            <p:ph type="title"/>
          </p:nvPr>
        </p:nvSpPr>
        <p:spPr/>
        <p:txBody>
          <a:bodyPr/>
          <a:lstStyle/>
          <a:p>
            <a:pPr algn="ctr"/>
            <a:r>
              <a:rPr lang="en-US" dirty="0"/>
              <a:t>Terminology</a:t>
            </a:r>
            <a:endParaRPr lang="en-GB" dirty="0"/>
          </a:p>
        </p:txBody>
      </p:sp>
      <p:sp>
        <p:nvSpPr>
          <p:cNvPr id="3" name="Content Placeholder 2">
            <a:extLst>
              <a:ext uri="{FF2B5EF4-FFF2-40B4-BE49-F238E27FC236}">
                <a16:creationId xmlns:a16="http://schemas.microsoft.com/office/drawing/2014/main" id="{5B46173A-F6FC-9616-524F-358955C56DA8}"/>
              </a:ext>
            </a:extLst>
          </p:cNvPr>
          <p:cNvSpPr>
            <a:spLocks noGrp="1"/>
          </p:cNvSpPr>
          <p:nvPr>
            <p:ph idx="1"/>
          </p:nvPr>
        </p:nvSpPr>
        <p:spPr>
          <a:xfrm>
            <a:off x="838200" y="1825625"/>
            <a:ext cx="10515600" cy="4667250"/>
          </a:xfrm>
        </p:spPr>
        <p:txBody>
          <a:bodyPr>
            <a:normAutofit lnSpcReduction="10000"/>
          </a:bodyPr>
          <a:lstStyle/>
          <a:p>
            <a:r>
              <a:rPr lang="en-GB" dirty="0"/>
              <a:t>Celiac disease exhibits a wide spectrum of clinical presentations:</a:t>
            </a:r>
          </a:p>
          <a:p>
            <a:pPr lvl="1"/>
            <a:r>
              <a:rPr lang="en-GB" b="1" dirty="0"/>
              <a:t>Typical celiac disease </a:t>
            </a:r>
            <a:r>
              <a:rPr lang="en-GB" dirty="0"/>
              <a:t>(now called </a:t>
            </a:r>
            <a:r>
              <a:rPr lang="en-GB" b="1" dirty="0"/>
              <a:t>classical</a:t>
            </a:r>
            <a:r>
              <a:rPr lang="en-GB" dirty="0"/>
              <a:t> celiac disease) denoted a clinical presentation with signs and symptoms of malabsorption, such as </a:t>
            </a:r>
            <a:r>
              <a:rPr lang="en-GB" dirty="0" err="1"/>
              <a:t>diarrhea</a:t>
            </a:r>
            <a:r>
              <a:rPr lang="en-GB" dirty="0"/>
              <a:t>, steatorrhea, weight loss, and nutritional deficiencies.</a:t>
            </a:r>
          </a:p>
          <a:p>
            <a:pPr lvl="1"/>
            <a:endParaRPr lang="en-GB" dirty="0"/>
          </a:p>
          <a:p>
            <a:pPr lvl="1"/>
            <a:r>
              <a:rPr lang="en-GB" b="1" dirty="0"/>
              <a:t>Atypical celiac disease </a:t>
            </a:r>
            <a:r>
              <a:rPr lang="en-GB" dirty="0"/>
              <a:t>and now termed </a:t>
            </a:r>
            <a:r>
              <a:rPr lang="en-GB" b="1" dirty="0"/>
              <a:t>nonclassical</a:t>
            </a:r>
            <a:r>
              <a:rPr lang="en-GB" dirty="0"/>
              <a:t> celiac disease (e.g., </a:t>
            </a:r>
            <a:r>
              <a:rPr lang="en-GB" dirty="0" err="1"/>
              <a:t>anemia</a:t>
            </a:r>
            <a:r>
              <a:rPr lang="en-GB" dirty="0"/>
              <a:t>, fatigue, abdominal bloating and discomfort, osteoporosis, infertility) .</a:t>
            </a:r>
          </a:p>
          <a:p>
            <a:pPr lvl="1"/>
            <a:endParaRPr lang="en-GB" dirty="0"/>
          </a:p>
          <a:p>
            <a:pPr lvl="1"/>
            <a:r>
              <a:rPr lang="en-GB" b="1" dirty="0"/>
              <a:t>Asymptomatic celiac disease </a:t>
            </a:r>
            <a:r>
              <a:rPr lang="en-GB" dirty="0"/>
              <a:t>(also called </a:t>
            </a:r>
            <a:r>
              <a:rPr lang="en-GB" b="1" dirty="0"/>
              <a:t>silent</a:t>
            </a:r>
            <a:r>
              <a:rPr lang="en-GB" dirty="0"/>
              <a:t> celiac disease) is usually identified by screening using celiac disease-specific serology and is characterized by duodenal </a:t>
            </a:r>
            <a:r>
              <a:rPr lang="en-GB" dirty="0" err="1"/>
              <a:t>villuos</a:t>
            </a:r>
            <a:r>
              <a:rPr lang="en-GB" dirty="0"/>
              <a:t> atrophy in individuals who lack symptoms or signs of celiac disease.</a:t>
            </a:r>
          </a:p>
          <a:p>
            <a:pPr lvl="1"/>
            <a:endParaRPr lang="en-GB" dirty="0"/>
          </a:p>
          <a:p>
            <a:pPr lvl="1"/>
            <a:endParaRPr lang="en-GB" dirty="0"/>
          </a:p>
          <a:p>
            <a:pPr lvl="1"/>
            <a:endParaRPr lang="en-GB" dirty="0"/>
          </a:p>
        </p:txBody>
      </p:sp>
    </p:spTree>
    <p:extLst>
      <p:ext uri="{BB962C8B-B14F-4D97-AF65-F5344CB8AC3E}">
        <p14:creationId xmlns:p14="http://schemas.microsoft.com/office/powerpoint/2010/main" val="2351670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