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5C5C5C"/>
    <a:srgbClr val="D2A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7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71594AC1-E940-4701-8C56-4D09272594E3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0B85C273-B8A0-4A08-91D8-7B4CE81CDAC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94AC1-E940-4701-8C56-4D09272594E3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C273-B8A0-4A08-91D8-7B4CE81CDA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94AC1-E940-4701-8C56-4D09272594E3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C273-B8A0-4A08-91D8-7B4CE81CDAC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94AC1-E940-4701-8C56-4D09272594E3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C273-B8A0-4A08-91D8-7B4CE81CDAC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71594AC1-E940-4701-8C56-4D09272594E3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0B85C273-B8A0-4A08-91D8-7B4CE81CDAC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94AC1-E940-4701-8C56-4D09272594E3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C273-B8A0-4A08-91D8-7B4CE81CDAC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94AC1-E940-4701-8C56-4D09272594E3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C273-B8A0-4A08-91D8-7B4CE81CDAC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94AC1-E940-4701-8C56-4D09272594E3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C273-B8A0-4A08-91D8-7B4CE81CDAC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94AC1-E940-4701-8C56-4D09272594E3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C273-B8A0-4A08-91D8-7B4CE81CDAC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94AC1-E940-4701-8C56-4D09272594E3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C273-B8A0-4A08-91D8-7B4CE81CDAC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94AC1-E940-4701-8C56-4D09272594E3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C273-B8A0-4A08-91D8-7B4CE81CDAC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1594AC1-E940-4701-8C56-4D09272594E3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B85C273-B8A0-4A08-91D8-7B4CE81CDAC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066800"/>
            <a:ext cx="7772400" cy="1470025"/>
          </a:xfrm>
        </p:spPr>
        <p:txBody>
          <a:bodyPr>
            <a:normAutofit/>
          </a:bodyPr>
          <a:lstStyle/>
          <a:p>
            <a:r>
              <a:rPr lang="en-US" sz="66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Postoperative Fever</a:t>
            </a:r>
            <a:endParaRPr lang="en-US" sz="6600" dirty="0">
              <a:solidFill>
                <a:srgbClr val="FF9900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962400"/>
            <a:ext cx="6705600" cy="1752600"/>
          </a:xfrm>
        </p:spPr>
        <p:txBody>
          <a:bodyPr>
            <a:noAutofit/>
          </a:bodyPr>
          <a:lstStyle/>
          <a:p>
            <a:pPr algn="l"/>
            <a:r>
              <a:rPr lang="en-US" sz="28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By:</a:t>
            </a:r>
          </a:p>
          <a:p>
            <a:pPr algn="l"/>
            <a:r>
              <a:rPr lang="en-US" sz="28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Sara </a:t>
            </a:r>
            <a:r>
              <a:rPr lang="en-US" sz="2800" dirty="0" err="1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Azaizeh</a:t>
            </a:r>
            <a:r>
              <a:rPr lang="en-US" sz="28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                   </a:t>
            </a:r>
            <a:r>
              <a:rPr lang="en-US" sz="2800" dirty="0" err="1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Aya</a:t>
            </a:r>
            <a:r>
              <a:rPr lang="en-US" sz="28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Irtaimat</a:t>
            </a:r>
            <a:r>
              <a:rPr lang="en-US" sz="28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</a:t>
            </a:r>
            <a:endParaRPr lang="en-US" sz="2800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95400" y="5105400"/>
            <a:ext cx="693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Supervised by :                Dr . Ali </a:t>
            </a:r>
            <a:r>
              <a:rPr lang="en-US" sz="2800" dirty="0" err="1" smtClean="0">
                <a:latin typeface="Andalus" pitchFamily="18" charset="-78"/>
                <a:cs typeface="Andalus" pitchFamily="18" charset="-78"/>
              </a:rPr>
              <a:t>Jad</a:t>
            </a:r>
            <a:endParaRPr lang="en-US" sz="2800" dirty="0"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Pneumonia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229600" cy="493776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4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   Physical examination :</a:t>
            </a:r>
          </a:p>
          <a:p>
            <a:pPr marL="0" indent="0">
              <a:buFont typeface="Wingdings" pitchFamily="2" charset="2"/>
              <a:buChar char="Ø"/>
            </a:pPr>
            <a:r>
              <a:rPr lang="en-US" sz="1900" dirty="0" smtClean="0">
                <a:latin typeface="Andalus" pitchFamily="18" charset="-78"/>
                <a:cs typeface="Andalus" pitchFamily="18" charset="-78"/>
              </a:rPr>
              <a:t>Dullness</a:t>
            </a:r>
          </a:p>
          <a:p>
            <a:pPr marL="0" indent="0">
              <a:buFont typeface="Wingdings" pitchFamily="2" charset="2"/>
              <a:buChar char="Ø"/>
            </a:pPr>
            <a:r>
              <a:rPr lang="en-US" sz="1900" dirty="0" smtClean="0">
                <a:latin typeface="Andalus" pitchFamily="18" charset="-78"/>
                <a:cs typeface="Andalus" pitchFamily="18" charset="-78"/>
              </a:rPr>
              <a:t>Decreased breath sound  and bronchial breathing  </a:t>
            </a:r>
          </a:p>
          <a:p>
            <a:pPr marL="0" indent="0">
              <a:buNone/>
            </a:pPr>
            <a:r>
              <a:rPr lang="en-US" sz="2200" b="1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    </a:t>
            </a:r>
            <a:r>
              <a:rPr lang="en-US" sz="22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CXR :</a:t>
            </a:r>
          </a:p>
          <a:p>
            <a:pPr marL="0" indent="0">
              <a:buFont typeface="Wingdings" pitchFamily="2" charset="2"/>
              <a:buChar char="Ø"/>
            </a:pPr>
            <a:r>
              <a:rPr lang="en-US" sz="2000" dirty="0" smtClean="0">
                <a:latin typeface="Andalus" pitchFamily="18" charset="-78"/>
                <a:cs typeface="Andalus" pitchFamily="18" charset="-78"/>
              </a:rPr>
              <a:t>OPACITY of affected area </a:t>
            </a:r>
          </a:p>
          <a:p>
            <a:pPr marL="0" indent="0">
              <a:buFont typeface="Wingdings" pitchFamily="2" charset="2"/>
              <a:buChar char="Ø"/>
            </a:pPr>
            <a:r>
              <a:rPr lang="en-US" sz="2000" dirty="0" smtClean="0">
                <a:latin typeface="Andalus" pitchFamily="18" charset="-78"/>
                <a:cs typeface="Andalus" pitchFamily="18" charset="-78"/>
              </a:rPr>
              <a:t>Air </a:t>
            </a:r>
            <a:r>
              <a:rPr lang="en-US" sz="2000" dirty="0" err="1" smtClean="0">
                <a:latin typeface="Andalus" pitchFamily="18" charset="-78"/>
                <a:cs typeface="Andalus" pitchFamily="18" charset="-78"/>
              </a:rPr>
              <a:t>Bronchogram</a:t>
            </a:r>
            <a:endParaRPr lang="en-US" sz="2000" dirty="0" smtClean="0">
              <a:latin typeface="Andalus" pitchFamily="18" charset="-78"/>
              <a:cs typeface="Andalus" pitchFamily="18" charset="-78"/>
            </a:endParaRPr>
          </a:p>
          <a:p>
            <a:pPr marL="0" indent="0">
              <a:buNone/>
            </a:pPr>
            <a:r>
              <a:rPr lang="en-US" sz="22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   Lab test :</a:t>
            </a:r>
          </a:p>
          <a:p>
            <a:pPr marL="0" indent="0">
              <a:buFont typeface="Wingdings" pitchFamily="2" charset="2"/>
              <a:buChar char="Ø"/>
            </a:pPr>
            <a:r>
              <a:rPr lang="en-US" sz="2000" dirty="0" smtClean="0">
                <a:latin typeface="Andalus" pitchFamily="18" charset="-78"/>
                <a:cs typeface="Andalus" pitchFamily="18" charset="-78"/>
              </a:rPr>
              <a:t>CBC/CRP/ABG</a:t>
            </a:r>
          </a:p>
          <a:p>
            <a:pPr marL="0" indent="0">
              <a:buFont typeface="Wingdings" pitchFamily="2" charset="2"/>
              <a:buChar char="Ø"/>
            </a:pPr>
            <a:r>
              <a:rPr lang="en-US" sz="2000" dirty="0" smtClean="0">
                <a:latin typeface="Andalus" pitchFamily="18" charset="-78"/>
                <a:cs typeface="Andalus" pitchFamily="18" charset="-78"/>
              </a:rPr>
              <a:t>SPUTUM culture and sensitivity</a:t>
            </a:r>
          </a:p>
          <a:p>
            <a:pPr marL="0" indent="0">
              <a:buNone/>
            </a:pPr>
            <a:r>
              <a:rPr lang="en-US" sz="22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   Management :</a:t>
            </a:r>
          </a:p>
          <a:p>
            <a:pPr marL="0" indent="0">
              <a:buNone/>
            </a:pPr>
            <a:r>
              <a:rPr lang="en-US" sz="2000" i="1" dirty="0" smtClean="0">
                <a:latin typeface="Andalus" pitchFamily="18" charset="-78"/>
                <a:cs typeface="Andalus" pitchFamily="18" charset="-78"/>
              </a:rPr>
              <a:t>EMPIRIC TX:</a:t>
            </a:r>
          </a:p>
          <a:p>
            <a:pPr marL="0" indent="0">
              <a:buNone/>
            </a:pPr>
            <a:r>
              <a:rPr lang="en-US" sz="2000" dirty="0" smtClean="0">
                <a:latin typeface="Andalus" pitchFamily="18" charset="-78"/>
                <a:cs typeface="Andalus" pitchFamily="18" charset="-78"/>
              </a:rPr>
              <a:t>1-Antipseudomonas:ceftazidime or </a:t>
            </a:r>
            <a:r>
              <a:rPr lang="en-US" sz="2000" dirty="0" err="1" smtClean="0">
                <a:latin typeface="Andalus" pitchFamily="18" charset="-78"/>
                <a:cs typeface="Andalus" pitchFamily="18" charset="-78"/>
              </a:rPr>
              <a:t>cefipime</a:t>
            </a:r>
            <a:endParaRPr lang="en-US" sz="2000" dirty="0" smtClean="0">
              <a:latin typeface="Andalus" pitchFamily="18" charset="-78"/>
              <a:cs typeface="Andalus" pitchFamily="18" charset="-78"/>
            </a:endParaRPr>
          </a:p>
          <a:p>
            <a:pPr marL="0" indent="0">
              <a:buNone/>
            </a:pPr>
            <a:r>
              <a:rPr lang="en-US" sz="2000" dirty="0" smtClean="0">
                <a:latin typeface="Andalus" pitchFamily="18" charset="-78"/>
                <a:cs typeface="Andalus" pitchFamily="18" charset="-78"/>
              </a:rPr>
              <a:t>2-AntiMRSA:Vancomycin or </a:t>
            </a:r>
            <a:r>
              <a:rPr lang="en-US" sz="2000" dirty="0" err="1" smtClean="0">
                <a:latin typeface="Andalus" pitchFamily="18" charset="-78"/>
                <a:cs typeface="Andalus" pitchFamily="18" charset="-78"/>
              </a:rPr>
              <a:t>linezolid</a:t>
            </a:r>
            <a:r>
              <a:rPr lang="en-US" sz="2000" dirty="0" smtClean="0">
                <a:latin typeface="Andalus" pitchFamily="18" charset="-78"/>
                <a:cs typeface="Andalus" pitchFamily="18" charset="-78"/>
              </a:rPr>
              <a:t> </a:t>
            </a:r>
          </a:p>
          <a:p>
            <a:pPr marL="0" indent="0">
              <a:buNone/>
            </a:pPr>
            <a:r>
              <a:rPr lang="en-US" sz="2000" dirty="0" smtClean="0">
                <a:latin typeface="Andalus" pitchFamily="18" charset="-78"/>
                <a:cs typeface="Andalus" pitchFamily="18" charset="-78"/>
              </a:rPr>
              <a:t>3-Then give antibiotic according to culture and sensitivity results</a:t>
            </a:r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2286000"/>
            <a:ext cx="3560075" cy="2895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sz="44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Aspiration</a:t>
            </a:r>
            <a:endParaRPr lang="en-US" sz="4000" dirty="0">
              <a:solidFill>
                <a:srgbClr val="FF9900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342900" marR="0" lvl="0" indent="-228600" defTabSz="9144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altLang="en-US" dirty="0" smtClean="0">
                <a:latin typeface="Andalus" pitchFamily="18" charset="-78"/>
                <a:cs typeface="Andalus" pitchFamily="18" charset="-78"/>
              </a:rPr>
              <a:t>Due to aspiration of GI content </a:t>
            </a:r>
          </a:p>
          <a:p>
            <a:pPr marL="342900" marR="0" lvl="0" indent="-228600" defTabSz="9144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altLang="en-US" dirty="0" smtClean="0">
                <a:latin typeface="Andalus" pitchFamily="18" charset="-78"/>
                <a:cs typeface="Andalus" pitchFamily="18" charset="-78"/>
              </a:rPr>
              <a:t>Most common organism : anaerobic bacteria</a:t>
            </a:r>
          </a:p>
          <a:p>
            <a:pPr marL="342900" marR="0" lvl="0" indent="-228600" defTabSz="9144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altLang="en-US" dirty="0" smtClean="0">
                <a:latin typeface="Andalus" pitchFamily="18" charset="-78"/>
                <a:cs typeface="Andalus" pitchFamily="18" charset="-78"/>
              </a:rPr>
              <a:t>Most common Location: Right middle &amp; lower lobe </a:t>
            </a:r>
          </a:p>
          <a:p>
            <a:pPr marL="342900" marR="0" lvl="0" indent="-228600" defTabSz="9144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None/>
              <a:tabLst/>
            </a:pPr>
            <a:r>
              <a:rPr lang="en-US" altLang="en-US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 </a:t>
            </a:r>
            <a:r>
              <a:rPr lang="en-US" altLang="en-US" sz="28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Risk factors :</a:t>
            </a:r>
          </a:p>
          <a:p>
            <a:pPr lvl="0" indent="-228600" defTabSz="9144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n-US" altLang="en-US" dirty="0" smtClean="0">
                <a:latin typeface="Andalus" pitchFamily="18" charset="-78"/>
                <a:cs typeface="Andalus" pitchFamily="18" charset="-78"/>
              </a:rPr>
              <a:t>Reduced GCS (e.g. secondary to </a:t>
            </a:r>
            <a:r>
              <a:rPr lang="en-US" altLang="en-US" dirty="0" err="1" smtClean="0">
                <a:latin typeface="Andalus" pitchFamily="18" charset="-78"/>
                <a:cs typeface="Andalus" pitchFamily="18" charset="-78"/>
              </a:rPr>
              <a:t>anaesthesia</a:t>
            </a:r>
            <a:r>
              <a:rPr lang="en-US" altLang="en-US" dirty="0" smtClean="0">
                <a:latin typeface="Andalus" pitchFamily="18" charset="-78"/>
                <a:cs typeface="Andalus" pitchFamily="18" charset="-78"/>
              </a:rPr>
              <a:t>)</a:t>
            </a:r>
          </a:p>
          <a:p>
            <a:pPr lvl="0" indent="-228600" defTabSz="9144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n-US" altLang="en-US" dirty="0" smtClean="0">
                <a:latin typeface="Andalus" pitchFamily="18" charset="-78"/>
                <a:cs typeface="Andalus" pitchFamily="18" charset="-78"/>
              </a:rPr>
              <a:t>Iatrogenic interventions (e.g. misplaced NG tube)</a:t>
            </a:r>
          </a:p>
          <a:p>
            <a:pPr lvl="0" indent="-228600" defTabSz="9144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n-US" altLang="en-US" dirty="0" smtClean="0">
                <a:latin typeface="Andalus" pitchFamily="18" charset="-78"/>
                <a:cs typeface="Andalus" pitchFamily="18" charset="-78"/>
              </a:rPr>
              <a:t>Prolonged vomiting without NG tube insertion</a:t>
            </a:r>
          </a:p>
          <a:p>
            <a:pPr lvl="0" indent="-228600" defTabSz="9144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n-US" altLang="en-US" dirty="0" smtClean="0">
                <a:latin typeface="Andalus" pitchFamily="18" charset="-78"/>
                <a:cs typeface="Andalus" pitchFamily="18" charset="-78"/>
              </a:rPr>
              <a:t>Underlying neurological disease</a:t>
            </a:r>
          </a:p>
          <a:p>
            <a:pPr lvl="0" indent="-228600" defTabSz="9144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n-US" altLang="en-US" dirty="0" err="1" smtClean="0">
                <a:latin typeface="Andalus" pitchFamily="18" charset="-78"/>
                <a:cs typeface="Andalus" pitchFamily="18" charset="-78"/>
              </a:rPr>
              <a:t>Oesophageal</a:t>
            </a:r>
            <a:r>
              <a:rPr lang="en-US" altLang="en-US" dirty="0" smtClean="0">
                <a:latin typeface="Andalus" pitchFamily="18" charset="-78"/>
                <a:cs typeface="Andalus" pitchFamily="18" charset="-78"/>
              </a:rPr>
              <a:t> strictures or fistula</a:t>
            </a:r>
          </a:p>
          <a:p>
            <a:pPr lvl="0" indent="-228600" defTabSz="9144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n-US" altLang="en-US" dirty="0" smtClean="0">
                <a:latin typeface="Andalus" pitchFamily="18" charset="-78"/>
                <a:cs typeface="Andalus" pitchFamily="18" charset="-78"/>
              </a:rPr>
              <a:t>Post-abdominal surgery</a:t>
            </a:r>
          </a:p>
          <a:p>
            <a:pPr marL="342900" lvl="0" indent="-228600" defTabSz="9144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None/>
            </a:pPr>
            <a:r>
              <a:rPr lang="en-US" altLang="en-US" sz="28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 Treatment</a:t>
            </a:r>
            <a:r>
              <a:rPr lang="en-US" altLang="en-US" sz="2800" b="1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 :</a:t>
            </a:r>
          </a:p>
          <a:p>
            <a:pPr lvl="0" indent="-228600" defTabSz="9144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n-US" altLang="en-US" dirty="0" err="1" smtClean="0">
                <a:latin typeface="Andalus" pitchFamily="18" charset="-78"/>
                <a:cs typeface="Andalus" pitchFamily="18" charset="-78"/>
              </a:rPr>
              <a:t>Clindamycin</a:t>
            </a:r>
            <a:endParaRPr lang="en-US" altLang="en-US" dirty="0" smtClean="0">
              <a:latin typeface="Andalus" pitchFamily="18" charset="-78"/>
              <a:cs typeface="Andalus" pitchFamily="18" charset="-78"/>
            </a:endParaRPr>
          </a:p>
          <a:p>
            <a:endParaRPr lang="en-US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907836">
            <a:off x="7828857" y="133047"/>
            <a:ext cx="1178889" cy="120058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Urinary Tract Infection</a:t>
            </a:r>
            <a:endParaRPr lang="en-US" sz="4400" dirty="0">
              <a:solidFill>
                <a:srgbClr val="FF9900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en-US" sz="2800" b="1" dirty="0" smtClean="0">
                <a:latin typeface="Andalus" pitchFamily="18" charset="-78"/>
                <a:cs typeface="Andalus" pitchFamily="18" charset="-78"/>
              </a:rPr>
              <a:t>Urinary tract infection ( UTI) </a:t>
            </a: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: is an infection in any part in urinary system which include (kidney ,bladder ,</a:t>
            </a:r>
            <a:r>
              <a:rPr lang="en-US" sz="2800" dirty="0" err="1" smtClean="0">
                <a:latin typeface="Andalus" pitchFamily="18" charset="-78"/>
                <a:cs typeface="Andalus" pitchFamily="18" charset="-78"/>
              </a:rPr>
              <a:t>ureters</a:t>
            </a: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 , and urethra).</a:t>
            </a:r>
          </a:p>
          <a:p>
            <a:pPr indent="-228600">
              <a:buFont typeface="Arial" panose="020B0604020202020204" pitchFamily="34" charset="0"/>
              <a:buChar char="•"/>
            </a:pPr>
            <a:endParaRPr lang="en-US" sz="2800" dirty="0" smtClean="0">
              <a:latin typeface="Andalus" pitchFamily="18" charset="-78"/>
              <a:cs typeface="Andalus" pitchFamily="18" charset="-78"/>
            </a:endParaRPr>
          </a:p>
          <a:p>
            <a:pPr marL="342900" indent="-2286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UTIs are the </a:t>
            </a:r>
            <a:r>
              <a:rPr lang="en-US" sz="2800" b="1" dirty="0" smtClean="0">
                <a:latin typeface="Andalus" pitchFamily="18" charset="-78"/>
                <a:cs typeface="Andalus" pitchFamily="18" charset="-78"/>
              </a:rPr>
              <a:t>most common hospital-acquired infection </a:t>
            </a: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and are associated with indwelling catheters 80%to 90% of cases.</a:t>
            </a:r>
          </a:p>
          <a:p>
            <a:pPr marL="342900" indent="-228600">
              <a:buFont typeface="Arial" panose="020B0604020202020204" pitchFamily="34" charset="0"/>
              <a:buChar char="•"/>
            </a:pPr>
            <a:endParaRPr lang="en-US" sz="2800" dirty="0" smtClean="0">
              <a:latin typeface="Andalus" pitchFamily="18" charset="-78"/>
              <a:cs typeface="Andalus" pitchFamily="18" charset="-78"/>
            </a:endParaRPr>
          </a:p>
          <a:p>
            <a:pPr marL="342900" indent="-2286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Fever associated with UTI tend to emerge </a:t>
            </a:r>
            <a:r>
              <a:rPr lang="en-US" sz="28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3 to 5 days </a:t>
            </a: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after surgery 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956286">
            <a:off x="7756377" y="148243"/>
            <a:ext cx="1247261" cy="119689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Urinary Tract Infection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lvl="0">
              <a:buNone/>
            </a:pPr>
            <a:r>
              <a:rPr lang="ar-SA" sz="32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Risk factor</a:t>
            </a:r>
            <a:r>
              <a:rPr lang="en-US" sz="32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s</a:t>
            </a:r>
            <a:r>
              <a:rPr lang="ar-SA" sz="32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32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 :</a:t>
            </a:r>
            <a:endParaRPr lang="ar-SA" sz="3200" dirty="0" smtClean="0">
              <a:solidFill>
                <a:srgbClr val="FF9900"/>
              </a:solidFill>
              <a:latin typeface="Andalus" pitchFamily="18" charset="-78"/>
              <a:cs typeface="Andalus" pitchFamily="18" charset="-78"/>
            </a:endParaRPr>
          </a:p>
          <a:p>
            <a:pPr>
              <a:buFont typeface="Wingdings" pitchFamily="2" charset="2"/>
              <a:buChar char="Ø"/>
            </a:pPr>
            <a:r>
              <a:rPr lang="en-GB" sz="2000" dirty="0" smtClean="0">
                <a:latin typeface="Andalus" pitchFamily="18" charset="-78"/>
                <a:cs typeface="Andalus" pitchFamily="18" charset="-78"/>
              </a:rPr>
              <a:t>A</a:t>
            </a:r>
            <a:r>
              <a:rPr lang="ar-SA" sz="2000" dirty="0" smtClean="0">
                <a:latin typeface="Andalus" pitchFamily="18" charset="-78"/>
                <a:cs typeface="Andalus" pitchFamily="18" charset="-78"/>
              </a:rPr>
              <a:t>ge more than 60 </a:t>
            </a:r>
            <a:r>
              <a:rPr lang="en-US" sz="200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ar-SA" sz="2000" dirty="0" smtClean="0">
                <a:latin typeface="Andalus" pitchFamily="18" charset="-78"/>
                <a:cs typeface="Andalus" pitchFamily="18" charset="-78"/>
              </a:rPr>
              <a:t>y</a:t>
            </a:r>
            <a:r>
              <a:rPr lang="en-US" sz="2000" dirty="0" smtClean="0">
                <a:latin typeface="Andalus" pitchFamily="18" charset="-78"/>
                <a:cs typeface="Andalus" pitchFamily="18" charset="-78"/>
              </a:rPr>
              <a:t>ears.</a:t>
            </a:r>
          </a:p>
          <a:p>
            <a:pPr>
              <a:buFont typeface="Wingdings" pitchFamily="2" charset="2"/>
              <a:buChar char="Ø"/>
            </a:pPr>
            <a:r>
              <a:rPr lang="ar-SA" sz="2000" dirty="0" smtClean="0">
                <a:latin typeface="Andalus" pitchFamily="18" charset="-78"/>
                <a:cs typeface="Andalus" pitchFamily="18" charset="-78"/>
              </a:rPr>
              <a:t> History of previous UTI .</a:t>
            </a:r>
          </a:p>
          <a:p>
            <a:pPr>
              <a:buFont typeface="Wingdings" pitchFamily="2" charset="2"/>
              <a:buChar char="Ø"/>
            </a:pPr>
            <a:r>
              <a:rPr lang="ar-SA" sz="2000" dirty="0" smtClean="0">
                <a:latin typeface="Andalus" pitchFamily="18" charset="-78"/>
                <a:cs typeface="Andalus" pitchFamily="18" charset="-78"/>
              </a:rPr>
              <a:t>Significant como</a:t>
            </a:r>
            <a:r>
              <a:rPr lang="en-US" sz="2000" dirty="0" smtClean="0">
                <a:latin typeface="Andalus" pitchFamily="18" charset="-78"/>
                <a:cs typeface="Andalus" pitchFamily="18" charset="-78"/>
              </a:rPr>
              <a:t>r</a:t>
            </a:r>
            <a:r>
              <a:rPr lang="ar-SA" sz="2000" dirty="0" smtClean="0">
                <a:latin typeface="Andalus" pitchFamily="18" charset="-78"/>
                <a:cs typeface="Andalus" pitchFamily="18" charset="-78"/>
              </a:rPr>
              <a:t>bidities (renal failure, diabetes mellitus</a:t>
            </a:r>
            <a:r>
              <a:rPr lang="en-US" sz="2000" dirty="0" smtClean="0">
                <a:latin typeface="Andalus" pitchFamily="18" charset="-78"/>
                <a:cs typeface="Andalus" pitchFamily="18" charset="-78"/>
              </a:rPr>
              <a:t>).</a:t>
            </a:r>
            <a:endParaRPr lang="ar-SA" sz="2000" dirty="0" smtClean="0">
              <a:latin typeface="Andalus" pitchFamily="18" charset="-78"/>
              <a:cs typeface="Andalus" pitchFamily="18" charset="-78"/>
            </a:endParaRPr>
          </a:p>
          <a:p>
            <a:pPr>
              <a:buFont typeface="Wingdings" pitchFamily="2" charset="2"/>
              <a:buChar char="Ø"/>
            </a:pPr>
            <a:r>
              <a:rPr lang="ar-SA" sz="2000" dirty="0" smtClean="0">
                <a:latin typeface="Andalus" pitchFamily="18" charset="-78"/>
                <a:cs typeface="Andalus" pitchFamily="18" charset="-78"/>
              </a:rPr>
              <a:t>Those with prostatic disease. </a:t>
            </a:r>
          </a:p>
          <a:p>
            <a:pPr>
              <a:buFont typeface="Wingdings" pitchFamily="2" charset="2"/>
              <a:buChar char="Ø"/>
            </a:pPr>
            <a:r>
              <a:rPr lang="ar-SA" sz="2000" dirty="0" smtClean="0">
                <a:latin typeface="Andalus" pitchFamily="18" charset="-78"/>
                <a:cs typeface="Andalus" pitchFamily="18" charset="-78"/>
              </a:rPr>
              <a:t>Those who received spinal anesthesia .</a:t>
            </a:r>
          </a:p>
          <a:p>
            <a:pPr>
              <a:buFont typeface="Wingdings" pitchFamily="2" charset="2"/>
              <a:buChar char="Ø"/>
            </a:pPr>
            <a:r>
              <a:rPr lang="ar-SA" sz="2000" dirty="0" smtClean="0">
                <a:latin typeface="Andalus" pitchFamily="18" charset="-78"/>
                <a:cs typeface="Andalus" pitchFamily="18" charset="-78"/>
              </a:rPr>
              <a:t>Those undergone anorectal surgery .</a:t>
            </a:r>
          </a:p>
          <a:p>
            <a:pPr>
              <a:buFont typeface="Wingdings" pitchFamily="2" charset="2"/>
              <a:buChar char="Ø"/>
            </a:pPr>
            <a:r>
              <a:rPr lang="ar-SA" sz="2000" dirty="0" smtClean="0">
                <a:latin typeface="Andalus" pitchFamily="18" charset="-78"/>
                <a:cs typeface="Andalus" pitchFamily="18" charset="-78"/>
              </a:rPr>
              <a:t>Duration of catheterization</a:t>
            </a:r>
            <a:r>
              <a:rPr lang="en-US" sz="2000" dirty="0" smtClean="0">
                <a:latin typeface="Andalus" pitchFamily="18" charset="-78"/>
                <a:cs typeface="Andalus" pitchFamily="18" charset="-78"/>
              </a:rPr>
              <a:t>.</a:t>
            </a:r>
            <a:r>
              <a:rPr lang="ar-SA" sz="2800" dirty="0" smtClean="0">
                <a:latin typeface="Andalus" pitchFamily="18" charset="-78"/>
                <a:cs typeface="Andalus" pitchFamily="18" charset="-78"/>
              </a:rPr>
              <a:t> </a:t>
            </a:r>
            <a:endParaRPr lang="en-US" sz="2800" dirty="0" smtClean="0">
              <a:latin typeface="Andalus" pitchFamily="18" charset="-78"/>
              <a:cs typeface="Andalus" pitchFamily="18" charset="-78"/>
            </a:endParaRPr>
          </a:p>
          <a:p>
            <a:pPr>
              <a:buFont typeface="Wingdings" pitchFamily="2" charset="2"/>
              <a:buChar char="Ø"/>
            </a:pPr>
            <a:endParaRPr lang="ar-SA" sz="2800" dirty="0" smtClean="0">
              <a:latin typeface="Andalus" pitchFamily="18" charset="-78"/>
              <a:cs typeface="Andalus" pitchFamily="18" charset="-78"/>
            </a:endParaRPr>
          </a:p>
          <a:p>
            <a:pPr>
              <a:buNone/>
            </a:pPr>
            <a:r>
              <a:rPr lang="ar-SA" sz="280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  </a:t>
            </a:r>
            <a:r>
              <a:rPr lang="ar-SA" sz="2800" dirty="0" smtClean="0">
                <a:latin typeface="Andalus" pitchFamily="18" charset="-78"/>
                <a:cs typeface="Andalus" pitchFamily="18" charset="-78"/>
              </a:rPr>
              <a:t>The most Common infectious causes</a:t>
            </a: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 is </a:t>
            </a:r>
            <a:r>
              <a:rPr lang="en-US" sz="28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Escherichia coli</a:t>
            </a: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ar-SA" sz="2800" dirty="0" smtClean="0">
                <a:latin typeface="Andalus" pitchFamily="18" charset="-78"/>
                <a:cs typeface="Andalus" pitchFamily="18" charset="-78"/>
              </a:rPr>
              <a:t>but there are other microorganisms such as (klebsiella,enterobacter ,pseudomonas, an</a:t>
            </a: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d </a:t>
            </a:r>
            <a:r>
              <a:rPr lang="ar-SA" sz="2800" dirty="0" smtClean="0">
                <a:latin typeface="Andalus" pitchFamily="18" charset="-78"/>
                <a:cs typeface="Andalus" pitchFamily="18" charset="-78"/>
              </a:rPr>
              <a:t>serratia </a:t>
            </a: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)</a:t>
            </a:r>
            <a:endParaRPr lang="ar-SA" sz="2800" dirty="0" smtClean="0">
              <a:latin typeface="Andalus" pitchFamily="18" charset="-78"/>
              <a:cs typeface="Andalus" pitchFamily="18" charset="-78"/>
            </a:endParaRPr>
          </a:p>
          <a:p>
            <a:pPr>
              <a:buFont typeface="Wingdings" pitchFamily="2" charset="2"/>
              <a:buChar char="Ø"/>
            </a:pPr>
            <a:endParaRPr lang="en-US" sz="2800" dirty="0" smtClean="0">
              <a:latin typeface="Andalus" pitchFamily="18" charset="-78"/>
              <a:cs typeface="Andalus" pitchFamily="18" charset="-78"/>
            </a:endParaRPr>
          </a:p>
          <a:p>
            <a:pPr>
              <a:buFont typeface="Wingdings" pitchFamily="2" charset="2"/>
              <a:buChar char="Ø"/>
            </a:pPr>
            <a:endParaRPr lang="en-US" dirty="0"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90600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Urinary Tract Infection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How can I prevent post operative UTI?</a:t>
            </a:r>
          </a:p>
          <a:p>
            <a:pPr marL="0" indent="0">
              <a:buNone/>
            </a:pP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Multiple strategies have been demonstrated to reduce the incidence of UTI including :</a:t>
            </a:r>
          </a:p>
          <a:p>
            <a:pPr marL="0" indent="0">
              <a:buFont typeface="Wingdings" pitchFamily="2" charset="2"/>
              <a:buChar char="Ø"/>
            </a:pP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 Reduce catheter use and duration ,Sterile catheter insertion technique and early postoperative removal of catheter.</a:t>
            </a:r>
          </a:p>
          <a:p>
            <a:pPr marL="0" indent="0">
              <a:buFont typeface="Wingdings" pitchFamily="2" charset="2"/>
              <a:buChar char="Ø"/>
            </a:pPr>
            <a:endParaRPr lang="en-US" sz="2400" dirty="0" smtClean="0">
              <a:latin typeface="Andalus" pitchFamily="18" charset="-78"/>
              <a:cs typeface="Andalus" pitchFamily="18" charset="-78"/>
            </a:endParaRPr>
          </a:p>
          <a:p>
            <a:pPr>
              <a:buNone/>
            </a:pPr>
            <a:r>
              <a:rPr lang="ar-SA" sz="28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Patient may present with </a:t>
            </a:r>
            <a:endParaRPr lang="en-US" sz="2800" dirty="0" smtClean="0">
              <a:solidFill>
                <a:srgbClr val="FF9900"/>
              </a:solidFill>
              <a:latin typeface="Andalus" pitchFamily="18" charset="-78"/>
              <a:cs typeface="Andalus" pitchFamily="18" charset="-78"/>
            </a:endParaRPr>
          </a:p>
          <a:p>
            <a:pPr marL="0" indent="0">
              <a:buFont typeface="Wingdings" pitchFamily="2" charset="2"/>
              <a:buChar char="Ø"/>
            </a:pP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D</a:t>
            </a:r>
            <a:r>
              <a:rPr lang="ar-SA" sz="2400" dirty="0" smtClean="0">
                <a:latin typeface="Andalus" pitchFamily="18" charset="-78"/>
                <a:cs typeface="Andalus" pitchFamily="18" charset="-78"/>
              </a:rPr>
              <a:t>ysuria</a:t>
            </a: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.</a:t>
            </a:r>
            <a:r>
              <a:rPr lang="ar-SA" sz="2400" dirty="0" smtClean="0">
                <a:latin typeface="Andalus" pitchFamily="18" charset="-78"/>
                <a:cs typeface="Andalus" pitchFamily="18" charset="-78"/>
              </a:rPr>
              <a:t> </a:t>
            </a:r>
            <a:endParaRPr lang="en-US" sz="2400" dirty="0" smtClean="0">
              <a:latin typeface="Andalus" pitchFamily="18" charset="-78"/>
              <a:cs typeface="Andalus" pitchFamily="18" charset="-78"/>
            </a:endParaRPr>
          </a:p>
          <a:p>
            <a:pPr marL="0" indent="0">
              <a:buFont typeface="Wingdings" pitchFamily="2" charset="2"/>
              <a:buChar char="Ø"/>
            </a:pP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A</a:t>
            </a:r>
            <a:r>
              <a:rPr lang="ar-SA" sz="2400" dirty="0" smtClean="0">
                <a:latin typeface="Andalus" pitchFamily="18" charset="-78"/>
                <a:cs typeface="Andalus" pitchFamily="18" charset="-78"/>
              </a:rPr>
              <a:t>bdominal and supra pubic tenderness</a:t>
            </a: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.</a:t>
            </a:r>
            <a:endParaRPr lang="ar-SA" sz="2400" dirty="0" smtClean="0">
              <a:latin typeface="Andalus" pitchFamily="18" charset="-78"/>
              <a:cs typeface="Andalus" pitchFamily="18" charset="-78"/>
            </a:endParaRPr>
          </a:p>
          <a:p>
            <a:pPr>
              <a:buNone/>
            </a:pPr>
            <a:r>
              <a:rPr lang="it-IT" sz="2400" dirty="0" smtClean="0">
                <a:latin typeface="Andalus" pitchFamily="18" charset="-78"/>
                <a:cs typeface="Andalus" pitchFamily="18" charset="-78"/>
              </a:rPr>
              <a:t>P</a:t>
            </a:r>
            <a:r>
              <a:rPr lang="ar-SA" sz="2400" dirty="0" smtClean="0">
                <a:latin typeface="Andalus" pitchFamily="18" charset="-78"/>
                <a:cs typeface="Andalus" pitchFamily="18" charset="-78"/>
              </a:rPr>
              <a:t>ost operative urinary retention is extremely common</a:t>
            </a: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ar-SA" sz="2400" dirty="0" smtClean="0">
                <a:latin typeface="Andalus" pitchFamily="18" charset="-78"/>
                <a:cs typeface="Andalus" pitchFamily="18" charset="-78"/>
              </a:rPr>
              <a:t>after surgery in </a:t>
            </a:r>
            <a:r>
              <a:rPr lang="ar-SA" sz="24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lower abdomen</a:t>
            </a:r>
            <a:r>
              <a:rPr lang="en-US" sz="24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ar-SA" sz="24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 ,</a:t>
            </a:r>
            <a:r>
              <a:rPr lang="en-US" sz="24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ar-SA" sz="24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pelvis</a:t>
            </a:r>
            <a:r>
              <a:rPr lang="en-US" sz="24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ar-SA" sz="24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,</a:t>
            </a:r>
            <a:r>
              <a:rPr lang="en-US" sz="24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ar-SA" sz="24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perineum </a:t>
            </a:r>
            <a:r>
              <a:rPr lang="en-US" sz="24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ar-SA" sz="24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or groin</a:t>
            </a:r>
            <a:r>
              <a:rPr lang="ar-SA" sz="2400" u="sng" dirty="0" smtClean="0">
                <a:latin typeface="Andalus" pitchFamily="18" charset="-78"/>
                <a:cs typeface="Andalus" pitchFamily="18" charset="-78"/>
              </a:rPr>
              <a:t>.</a:t>
            </a:r>
            <a:r>
              <a:rPr lang="ar-SA" sz="2400" dirty="0" smtClean="0">
                <a:latin typeface="Andalus" pitchFamily="18" charset="-78"/>
                <a:cs typeface="Andalus" pitchFamily="18" charset="-78"/>
              </a:rPr>
              <a:t>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Urinary Tract Infection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ar-SA" sz="30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Investigation : </a:t>
            </a:r>
            <a:endParaRPr lang="it-IT" sz="3000" dirty="0" smtClean="0">
              <a:solidFill>
                <a:srgbClr val="FF9900"/>
              </a:solidFill>
              <a:latin typeface="Andalus" pitchFamily="18" charset="-78"/>
              <a:cs typeface="Andalus" pitchFamily="18" charset="-78"/>
            </a:endParaRPr>
          </a:p>
          <a:p>
            <a:r>
              <a:rPr lang="ar-SA" sz="2200" dirty="0" smtClean="0">
                <a:latin typeface="Andalus" pitchFamily="18" charset="-78"/>
                <a:cs typeface="Andalus" pitchFamily="18" charset="-78"/>
              </a:rPr>
              <a:t>   </a:t>
            </a:r>
            <a:r>
              <a:rPr lang="it-IT" sz="2200" dirty="0" smtClean="0">
                <a:latin typeface="Andalus" pitchFamily="18" charset="-78"/>
                <a:cs typeface="Andalus" pitchFamily="18" charset="-78"/>
              </a:rPr>
              <a:t>U</a:t>
            </a:r>
            <a:r>
              <a:rPr lang="ar-SA" sz="2200" dirty="0" smtClean="0">
                <a:latin typeface="Andalus" pitchFamily="18" charset="-78"/>
                <a:cs typeface="Andalus" pitchFamily="18" charset="-78"/>
              </a:rPr>
              <a:t>rin</a:t>
            </a:r>
            <a:r>
              <a:rPr lang="it-IT" sz="2200" dirty="0" smtClean="0">
                <a:latin typeface="Andalus" pitchFamily="18" charset="-78"/>
                <a:cs typeface="Andalus" pitchFamily="18" charset="-78"/>
              </a:rPr>
              <a:t>e analysis:</a:t>
            </a:r>
            <a:r>
              <a:rPr lang="ar-SA" sz="2200" dirty="0" smtClean="0">
                <a:latin typeface="Andalus" pitchFamily="18" charset="-78"/>
                <a:cs typeface="Andalus" pitchFamily="18" charset="-78"/>
              </a:rPr>
              <a:t> </a:t>
            </a:r>
            <a:endParaRPr lang="it-IT" sz="2200" dirty="0" smtClean="0">
              <a:latin typeface="Andalus" pitchFamily="18" charset="-78"/>
              <a:cs typeface="Andalus" pitchFamily="18" charset="-78"/>
            </a:endParaRPr>
          </a:p>
          <a:p>
            <a:pPr marL="400050" indent="-400050">
              <a:buFont typeface="+mj-lt"/>
              <a:buAutoNum type="romanLcPeriod"/>
            </a:pPr>
            <a:r>
              <a:rPr lang="ar-SA" sz="2200" dirty="0" smtClean="0">
                <a:latin typeface="Andalus" pitchFamily="18" charset="-78"/>
                <a:cs typeface="Andalus" pitchFamily="18" charset="-78"/>
              </a:rPr>
              <a:t>WBC indicate inflammation/infection </a:t>
            </a:r>
            <a:endParaRPr lang="it-IT" sz="2200" dirty="0" smtClean="0">
              <a:latin typeface="Andalus" pitchFamily="18" charset="-78"/>
              <a:cs typeface="Andalus" pitchFamily="18" charset="-78"/>
            </a:endParaRPr>
          </a:p>
          <a:p>
            <a:pPr marL="400050" indent="-400050">
              <a:buFont typeface="+mj-lt"/>
              <a:buAutoNum type="romanLcPeriod"/>
            </a:pPr>
            <a:r>
              <a:rPr lang="ar-SA" sz="2200" dirty="0" smtClean="0">
                <a:latin typeface="Andalus" pitchFamily="18" charset="-78"/>
                <a:cs typeface="Andalus" pitchFamily="18" charset="-78"/>
              </a:rPr>
              <a:t> Nitrites refer to presence gram negative bacteria</a:t>
            </a:r>
            <a:r>
              <a:rPr lang="it-IT" sz="2200" dirty="0" smtClean="0">
                <a:latin typeface="Andalus" pitchFamily="18" charset="-78"/>
                <a:cs typeface="Andalus" pitchFamily="18" charset="-78"/>
              </a:rPr>
              <a:t> (Escherichia Coli)</a:t>
            </a:r>
            <a:endParaRPr lang="ar-SA" sz="2200" dirty="0" smtClean="0">
              <a:latin typeface="Andalus" pitchFamily="18" charset="-78"/>
              <a:cs typeface="Andalus" pitchFamily="18" charset="-78"/>
            </a:endParaRPr>
          </a:p>
          <a:p>
            <a:r>
              <a:rPr lang="ar-SA" sz="2200" dirty="0" smtClean="0">
                <a:latin typeface="Andalus" pitchFamily="18" charset="-78"/>
                <a:cs typeface="Andalus" pitchFamily="18" charset="-78"/>
              </a:rPr>
              <a:t>     </a:t>
            </a:r>
            <a:r>
              <a:rPr lang="it-IT" sz="2200" dirty="0" smtClean="0">
                <a:latin typeface="Andalus" pitchFamily="18" charset="-78"/>
                <a:cs typeface="Andalus" pitchFamily="18" charset="-78"/>
              </a:rPr>
              <a:t>U</a:t>
            </a:r>
            <a:r>
              <a:rPr lang="ar-SA" sz="2200" dirty="0" smtClean="0">
                <a:latin typeface="Andalus" pitchFamily="18" charset="-78"/>
                <a:cs typeface="Andalus" pitchFamily="18" charset="-78"/>
              </a:rPr>
              <a:t>rin</a:t>
            </a:r>
            <a:r>
              <a:rPr lang="it-IT" sz="2200" dirty="0" smtClean="0">
                <a:latin typeface="Andalus" pitchFamily="18" charset="-78"/>
                <a:cs typeface="Andalus" pitchFamily="18" charset="-78"/>
              </a:rPr>
              <a:t>e </a:t>
            </a:r>
            <a:r>
              <a:rPr lang="ar-SA" sz="2200" dirty="0" smtClean="0">
                <a:latin typeface="Andalus" pitchFamily="18" charset="-78"/>
                <a:cs typeface="Andalus" pitchFamily="18" charset="-78"/>
              </a:rPr>
              <a:t>culture </a:t>
            </a:r>
            <a:endParaRPr lang="en-US" sz="2200" dirty="0" smtClean="0">
              <a:latin typeface="Andalus" pitchFamily="18" charset="-78"/>
              <a:cs typeface="Andalus" pitchFamily="18" charset="-78"/>
            </a:endParaRPr>
          </a:p>
          <a:p>
            <a:pPr marL="0" indent="0">
              <a:buNone/>
            </a:pPr>
            <a:r>
              <a:rPr lang="ar-SA" sz="30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Treatment involves</a:t>
            </a:r>
            <a:r>
              <a:rPr lang="it-IT" sz="30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:</a:t>
            </a:r>
          </a:p>
          <a:p>
            <a:r>
              <a:rPr lang="ar-SA" sz="280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it-IT" sz="2200" dirty="0" smtClean="0">
                <a:latin typeface="Andalus" pitchFamily="18" charset="-78"/>
                <a:cs typeface="Andalus" pitchFamily="18" charset="-78"/>
              </a:rPr>
              <a:t>A</a:t>
            </a:r>
            <a:r>
              <a:rPr lang="ar-SA" sz="2200" dirty="0" smtClean="0">
                <a:latin typeface="Andalus" pitchFamily="18" charset="-78"/>
                <a:cs typeface="Andalus" pitchFamily="18" charset="-78"/>
              </a:rPr>
              <a:t>dequate hydratio</a:t>
            </a:r>
            <a:r>
              <a:rPr lang="it-IT" sz="2200" dirty="0" smtClean="0">
                <a:latin typeface="Andalus" pitchFamily="18" charset="-78"/>
                <a:cs typeface="Andalus" pitchFamily="18" charset="-78"/>
              </a:rPr>
              <a:t>n (either </a:t>
            </a:r>
            <a:r>
              <a:rPr lang="ar-SA" sz="2200" dirty="0" smtClean="0">
                <a:latin typeface="Andalus" pitchFamily="18" charset="-78"/>
                <a:cs typeface="Andalus" pitchFamily="18" charset="-78"/>
              </a:rPr>
              <a:t>po or i</a:t>
            </a:r>
            <a:r>
              <a:rPr lang="it-IT" sz="2200" dirty="0" smtClean="0">
                <a:latin typeface="Andalus" pitchFamily="18" charset="-78"/>
                <a:cs typeface="Andalus" pitchFamily="18" charset="-78"/>
              </a:rPr>
              <a:t>v)</a:t>
            </a:r>
            <a:endParaRPr lang="ar-SA" sz="2200" dirty="0" smtClean="0">
              <a:latin typeface="Andalus" pitchFamily="18" charset="-78"/>
              <a:cs typeface="Andalus" pitchFamily="18" charset="-78"/>
            </a:endParaRPr>
          </a:p>
          <a:p>
            <a:r>
              <a:rPr lang="ar-SA" sz="2200" dirty="0" smtClean="0">
                <a:latin typeface="Andalus" pitchFamily="18" charset="-78"/>
                <a:cs typeface="Andalus" pitchFamily="18" charset="-78"/>
              </a:rPr>
              <a:t>Antipyretics </a:t>
            </a:r>
            <a:endParaRPr lang="en-US" sz="2200" dirty="0" smtClean="0">
              <a:latin typeface="Andalus" pitchFamily="18" charset="-78"/>
              <a:cs typeface="Andalus" pitchFamily="18" charset="-78"/>
            </a:endParaRPr>
          </a:p>
          <a:p>
            <a:r>
              <a:rPr lang="en-GB" sz="2200" dirty="0" smtClean="0">
                <a:latin typeface="Andalus" pitchFamily="18" charset="-78"/>
                <a:cs typeface="Andalus" pitchFamily="18" charset="-78"/>
              </a:rPr>
              <a:t>S</a:t>
            </a:r>
            <a:r>
              <a:rPr lang="ar-SA" sz="2200" dirty="0" smtClean="0">
                <a:latin typeface="Andalus" pitchFamily="18" charset="-78"/>
                <a:cs typeface="Andalus" pitchFamily="18" charset="-78"/>
              </a:rPr>
              <a:t>tart with empircial antibiotic </a:t>
            </a:r>
            <a:r>
              <a:rPr lang="it-IT" sz="2200" dirty="0" smtClean="0">
                <a:latin typeface="Andalus" pitchFamily="18" charset="-78"/>
                <a:cs typeface="Andalus" pitchFamily="18" charset="-78"/>
              </a:rPr>
              <a:t>(</a:t>
            </a:r>
            <a:r>
              <a:rPr lang="ar-SA" sz="2200" dirty="0" smtClean="0">
                <a:latin typeface="Andalus" pitchFamily="18" charset="-78"/>
                <a:cs typeface="Andalus" pitchFamily="18" charset="-78"/>
              </a:rPr>
              <a:t>wide spectrum antibiotics</a:t>
            </a:r>
            <a:r>
              <a:rPr lang="it-IT" sz="2200" dirty="0" smtClean="0">
                <a:latin typeface="Andalus" pitchFamily="18" charset="-78"/>
                <a:cs typeface="Andalus" pitchFamily="18" charset="-78"/>
              </a:rPr>
              <a:t>)</a:t>
            </a:r>
            <a:r>
              <a:rPr lang="ar-SA" sz="2200" dirty="0" smtClean="0">
                <a:latin typeface="Andalus" pitchFamily="18" charset="-78"/>
                <a:cs typeface="Andalus" pitchFamily="18" charset="-78"/>
              </a:rPr>
              <a:t> then specific antibiotic  after result in sensitivity. </a:t>
            </a:r>
            <a:endParaRPr lang="en-US" sz="2200" dirty="0"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229600" cy="990600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Venous </a:t>
            </a:r>
            <a:r>
              <a:rPr lang="en-US" sz="4400" dirty="0" err="1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Thromboembolism</a:t>
            </a:r>
            <a:r>
              <a:rPr lang="en-US" sz="44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(VTE):</a:t>
            </a:r>
            <a:endParaRPr lang="en-US" sz="4400" dirty="0">
              <a:solidFill>
                <a:srgbClr val="FF9900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endParaRPr lang="en-US" sz="2000" dirty="0" smtClean="0">
              <a:latin typeface="Andalus" pitchFamily="18" charset="-78"/>
              <a:cs typeface="Andalus" pitchFamily="18" charset="-78"/>
            </a:endParaRPr>
          </a:p>
          <a:p>
            <a:pPr marL="457200" indent="-228600">
              <a:buFont typeface="Wingdings" pitchFamily="2" charset="2"/>
              <a:buChar char="Ø"/>
            </a:pPr>
            <a:r>
              <a:rPr lang="en-US" sz="3300" dirty="0" smtClean="0">
                <a:latin typeface="Andalus" pitchFamily="18" charset="-78"/>
                <a:cs typeface="Andalus" pitchFamily="18" charset="-78"/>
              </a:rPr>
              <a:t>VTE is an overall disease process that can occur as Deep vein thrombosis(DVT) only, pulmonary embolism(PE) only, or PE with DVT.</a:t>
            </a:r>
          </a:p>
          <a:p>
            <a:pPr marL="457200" indent="-228600">
              <a:buFont typeface="Wingdings" pitchFamily="2" charset="2"/>
              <a:buChar char="Ø"/>
            </a:pPr>
            <a:r>
              <a:rPr lang="en-US" sz="3300" dirty="0" smtClean="0">
                <a:latin typeface="Andalus" pitchFamily="18" charset="-78"/>
                <a:cs typeface="Andalus" pitchFamily="18" charset="-78"/>
              </a:rPr>
              <a:t>Suspect VTE pyrexia if it occurs </a:t>
            </a:r>
            <a:r>
              <a:rPr lang="en-US" sz="33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more than 4 days </a:t>
            </a:r>
            <a:r>
              <a:rPr lang="en-US" sz="3300" dirty="0" smtClean="0">
                <a:latin typeface="Andalus" pitchFamily="18" charset="-78"/>
                <a:cs typeface="Andalus" pitchFamily="18" charset="-78"/>
              </a:rPr>
              <a:t>after the surgery (it may persist for months post operatively)</a:t>
            </a:r>
          </a:p>
          <a:p>
            <a:pPr marL="457200" indent="-228600">
              <a:buFont typeface="Wingdings" pitchFamily="2" charset="2"/>
              <a:buChar char="Ø"/>
            </a:pPr>
            <a:r>
              <a:rPr lang="en-US" sz="3300" dirty="0" smtClean="0">
                <a:latin typeface="Andalus" pitchFamily="18" charset="-78"/>
                <a:cs typeface="Andalus" pitchFamily="18" charset="-78"/>
              </a:rPr>
              <a:t>Post operative VTE occurs as a result of either a major surgery, an orthopedic surgery, or a neurosurgery.</a:t>
            </a:r>
          </a:p>
          <a:p>
            <a:pPr marL="457200" indent="-228600">
              <a:buFont typeface="Wingdings" pitchFamily="2" charset="2"/>
              <a:buChar char="Ø"/>
            </a:pPr>
            <a:endParaRPr lang="en-US" sz="2400" dirty="0" smtClean="0">
              <a:latin typeface="Andalus" pitchFamily="18" charset="-78"/>
              <a:cs typeface="Andalus" pitchFamily="18" charset="-78"/>
            </a:endParaRPr>
          </a:p>
          <a:p>
            <a:pPr marL="457200" indent="-228600">
              <a:buNone/>
            </a:pPr>
            <a:r>
              <a:rPr lang="en-US" sz="3400" b="1" i="1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Deep vein thrombosis(DVT):</a:t>
            </a:r>
          </a:p>
          <a:p>
            <a:pPr>
              <a:buFont typeface="Wingdings" pitchFamily="2" charset="2"/>
              <a:buChar char="Ø"/>
            </a:pPr>
            <a:r>
              <a:rPr lang="en-US" sz="3300" dirty="0" smtClean="0">
                <a:latin typeface="Andalus" pitchFamily="18" charset="-78"/>
                <a:cs typeface="Andalus" pitchFamily="18" charset="-78"/>
              </a:rPr>
              <a:t>It is the formation of a blood clot in a deep vein most commonly in the legs or the pelvis.</a:t>
            </a:r>
          </a:p>
          <a:p>
            <a:pPr>
              <a:buNone/>
            </a:pPr>
            <a:r>
              <a:rPr lang="en-US" sz="40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Symptoms:</a:t>
            </a:r>
          </a:p>
          <a:p>
            <a:pPr marL="514350" indent="-514350">
              <a:buNone/>
            </a:pPr>
            <a:r>
              <a:rPr lang="en-US" sz="3300" dirty="0" smtClean="0">
                <a:latin typeface="Andalus" pitchFamily="18" charset="-78"/>
                <a:cs typeface="Andalus" pitchFamily="18" charset="-78"/>
              </a:rPr>
              <a:t>1. Redness                2. Swelling</a:t>
            </a:r>
          </a:p>
          <a:p>
            <a:pPr marL="514350" indent="-514350">
              <a:buNone/>
            </a:pPr>
            <a:r>
              <a:rPr lang="en-US" sz="3300" dirty="0" smtClean="0">
                <a:latin typeface="Andalus" pitchFamily="18" charset="-78"/>
                <a:cs typeface="Andalus" pitchFamily="18" charset="-78"/>
              </a:rPr>
              <a:t>3. Pain                      4. Enlarged veins</a:t>
            </a:r>
          </a:p>
          <a:p>
            <a:pPr marL="514350" indent="-514350">
              <a:buNone/>
            </a:pPr>
            <a:r>
              <a:rPr lang="en-US" sz="3300" dirty="0" smtClean="0">
                <a:latin typeface="Andalus" pitchFamily="18" charset="-78"/>
                <a:cs typeface="Andalus" pitchFamily="18" charset="-78"/>
              </a:rPr>
              <a:t>5. Cyanosis fever</a:t>
            </a:r>
            <a:r>
              <a:rPr lang="en-US" sz="3300" dirty="0" smtClean="0"/>
              <a:t>. </a:t>
            </a:r>
          </a:p>
          <a:p>
            <a:pPr marL="400050" indent="-400050">
              <a:buFont typeface="+mj-lt"/>
              <a:buAutoNum type="romanUcPeriod"/>
            </a:pPr>
            <a:endParaRPr lang="en-US" sz="2800" dirty="0" smtClean="0"/>
          </a:p>
          <a:p>
            <a:pPr marL="400050" indent="-400050">
              <a:buNone/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      </a:t>
            </a:r>
            <a:r>
              <a:rPr lang="en-US" sz="4400" dirty="0" smtClean="0">
                <a:latin typeface="Andalus" pitchFamily="18" charset="-78"/>
                <a:cs typeface="Andalus" pitchFamily="18" charset="-78"/>
              </a:rPr>
              <a:t>Some cases may present </a:t>
            </a:r>
            <a:r>
              <a:rPr lang="en-US" sz="44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asymptomatic</a:t>
            </a:r>
            <a:r>
              <a:rPr lang="en-US" sz="4400" dirty="0" smtClean="0">
                <a:latin typeface="Andalus" pitchFamily="18" charset="-78"/>
                <a:cs typeface="Andalus" pitchFamily="18" charset="-78"/>
              </a:rPr>
              <a:t>.</a:t>
            </a:r>
          </a:p>
          <a:p>
            <a:pPr marL="400050" indent="-400050">
              <a:buFont typeface="+mj-lt"/>
              <a:buAutoNum type="romanUcPeriod"/>
            </a:pPr>
            <a:endParaRPr lang="en-US" sz="2800" dirty="0" smtClean="0"/>
          </a:p>
          <a:p>
            <a:pPr marL="457200" indent="-22860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FF9900"/>
              </a:solidFill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4847">
            <a:off x="7796080" y="169178"/>
            <a:ext cx="1191417" cy="11281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38200"/>
            <a:ext cx="8229600" cy="990600"/>
          </a:xfrm>
        </p:spPr>
        <p:txBody>
          <a:bodyPr>
            <a:noAutofit/>
          </a:bodyPr>
          <a:lstStyle/>
          <a:p>
            <a:pPr marL="457200" indent="-228600"/>
            <a:r>
              <a:rPr lang="en-US" sz="4400" dirty="0" smtClean="0">
                <a:latin typeface="Andalus" pitchFamily="18" charset="-78"/>
                <a:cs typeface="Andalus" pitchFamily="18" charset="-78"/>
              </a:rPr>
              <a:t/>
            </a:r>
            <a:br>
              <a:rPr lang="en-US" sz="4400" dirty="0" smtClean="0">
                <a:latin typeface="Andalus" pitchFamily="18" charset="-78"/>
                <a:cs typeface="Andalus" pitchFamily="18" charset="-78"/>
              </a:rPr>
            </a:br>
            <a:r>
              <a:rPr lang="en-US" sz="44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Deep Vein Thrombosis(DVT):</a:t>
            </a:r>
            <a:br>
              <a:rPr lang="en-US" sz="44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</a:b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The detachment of a clot (or multiple clots) from the veins and travelling to the right side of the heart onto the pulmonary arteries, forming a pulmonary embolism, proposes the most fatal complication of DVT.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8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Physical examination 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Unilateral calf or thigh tenderness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Unilateral calf or thigh </a:t>
            </a:r>
            <a:r>
              <a:rPr lang="en-US" sz="2400" dirty="0" err="1" smtClean="0">
                <a:latin typeface="Andalus" pitchFamily="18" charset="-78"/>
                <a:cs typeface="Andalus" pitchFamily="18" charset="-78"/>
              </a:rPr>
              <a:t>erythema</a:t>
            </a:r>
            <a:endParaRPr lang="en-US" sz="2400" dirty="0" smtClean="0">
              <a:latin typeface="Andalus" pitchFamily="18" charset="-78"/>
              <a:cs typeface="Andalus" pitchFamily="18" charset="-78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Unilateral calf or thigh pitting edema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Unilateral calf or thigh swelling (difference between two legs should be more than 3cm)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Palpable cord (a thickened palpable vein)</a:t>
            </a:r>
          </a:p>
          <a:p>
            <a:endParaRPr lang="en-US" sz="2400" dirty="0"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57200" indent="-228600" algn="ctr"/>
            <a:r>
              <a:rPr lang="en-US" sz="44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Deep Vein Thrombosis(DVT):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93776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Diagnosis </a:t>
            </a:r>
            <a:r>
              <a:rPr lang="en-US" sz="24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:</a:t>
            </a:r>
          </a:p>
          <a:p>
            <a:pPr marL="651510" indent="-514350">
              <a:buFont typeface="Wingdings" pitchFamily="2" charset="2"/>
              <a:buChar char="Ø"/>
            </a:pP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Duplex </a:t>
            </a:r>
            <a:r>
              <a:rPr lang="en-US" sz="2400" dirty="0" err="1" smtClean="0">
                <a:latin typeface="Andalus" pitchFamily="18" charset="-78"/>
                <a:cs typeface="Andalus" pitchFamily="18" charset="-78"/>
              </a:rPr>
              <a:t>ultrasonography</a:t>
            </a: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 is the standard imaging test to diagnose DVT</a:t>
            </a:r>
          </a:p>
          <a:p>
            <a:pPr marL="651510" indent="-514350">
              <a:buFont typeface="Wingdings" pitchFamily="2" charset="2"/>
              <a:buChar char="Ø"/>
            </a:pP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A positive D-</a:t>
            </a:r>
            <a:r>
              <a:rPr lang="en-US" sz="2400" dirty="0" err="1" smtClean="0">
                <a:latin typeface="Andalus" pitchFamily="18" charset="-78"/>
                <a:cs typeface="Andalus" pitchFamily="18" charset="-78"/>
              </a:rPr>
              <a:t>dimer</a:t>
            </a: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 test indicates DVT</a:t>
            </a:r>
          </a:p>
          <a:p>
            <a:pPr marL="651510" indent="-514350">
              <a:buFont typeface="Wingdings" pitchFamily="2" charset="2"/>
              <a:buChar char="Ø"/>
            </a:pP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Contrast </a:t>
            </a:r>
            <a:r>
              <a:rPr lang="en-US" sz="2400" dirty="0" err="1" smtClean="0">
                <a:latin typeface="Andalus" pitchFamily="18" charset="-78"/>
                <a:cs typeface="Andalus" pitchFamily="18" charset="-78"/>
              </a:rPr>
              <a:t>venography</a:t>
            </a: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 is the most accurate test for DVT but it is invasive therefore largely replaced by duplex </a:t>
            </a:r>
            <a:r>
              <a:rPr lang="en-US" sz="2400" dirty="0" err="1" smtClean="0">
                <a:latin typeface="Andalus" pitchFamily="18" charset="-78"/>
                <a:cs typeface="Andalus" pitchFamily="18" charset="-78"/>
              </a:rPr>
              <a:t>ultrasonography</a:t>
            </a: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.</a:t>
            </a:r>
          </a:p>
          <a:p>
            <a:pPr marL="651510" indent="-514350">
              <a:buFont typeface="Wingdings" pitchFamily="2" charset="2"/>
              <a:buChar char="Ø"/>
            </a:pP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MRI and CT, both can show blood veins and clots.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1800" dirty="0" smtClean="0">
              <a:latin typeface="Andalus" pitchFamily="18" charset="-78"/>
              <a:cs typeface="Andalus" pitchFamily="18" charset="-78"/>
            </a:endParaRPr>
          </a:p>
          <a:p>
            <a:pPr marL="137160" indent="0">
              <a:buNone/>
            </a:pPr>
            <a:endParaRPr lang="en-US" sz="1800" dirty="0" smtClean="0">
              <a:latin typeface="Andalus" pitchFamily="18" charset="-78"/>
              <a:cs typeface="Andalus" pitchFamily="18" charset="-78"/>
            </a:endParaRPr>
          </a:p>
          <a:p>
            <a:endParaRPr lang="en-US" sz="1800" dirty="0"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Deep Vein Thrombosis(DVT):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8229600" cy="493776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6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32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Treatment</a:t>
            </a:r>
            <a:r>
              <a:rPr lang="en-US" sz="16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  </a:t>
            </a:r>
            <a:r>
              <a:rPr lang="en-US" sz="40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800" dirty="0" smtClean="0">
                <a:latin typeface="Andalus" pitchFamily="18" charset="-78"/>
                <a:cs typeface="Andalus" pitchFamily="18" charset="-78"/>
              </a:rPr>
              <a:t>Anticoagulants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800" dirty="0" smtClean="0">
                <a:latin typeface="Andalus" pitchFamily="18" charset="-78"/>
                <a:cs typeface="Andalus" pitchFamily="18" charset="-78"/>
              </a:rPr>
              <a:t>IV :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800" dirty="0" err="1" smtClean="0">
                <a:latin typeface="Andalus" pitchFamily="18" charset="-78"/>
                <a:cs typeface="Andalus" pitchFamily="18" charset="-78"/>
              </a:rPr>
              <a:t>Unfractionated</a:t>
            </a:r>
            <a:r>
              <a:rPr lang="en-US" sz="1800" dirty="0" smtClean="0">
                <a:latin typeface="Andalus" pitchFamily="18" charset="-78"/>
                <a:cs typeface="Andalus" pitchFamily="18" charset="-78"/>
              </a:rPr>
              <a:t> heparin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800" dirty="0" smtClean="0">
                <a:latin typeface="Andalus" pitchFamily="18" charset="-78"/>
                <a:cs typeface="Andalus" pitchFamily="18" charset="-78"/>
              </a:rPr>
              <a:t>LMWH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800" dirty="0" err="1" smtClean="0">
                <a:latin typeface="Andalus" pitchFamily="18" charset="-78"/>
                <a:cs typeface="Andalus" pitchFamily="18" charset="-78"/>
              </a:rPr>
              <a:t>Fondaparinux</a:t>
            </a:r>
            <a:endParaRPr lang="en-US" sz="1800" dirty="0" smtClean="0">
              <a:latin typeface="Andalus" pitchFamily="18" charset="-78"/>
              <a:cs typeface="Andalus" pitchFamily="18" charset="-78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1800" dirty="0" smtClean="0">
                <a:latin typeface="Andalus" pitchFamily="18" charset="-78"/>
                <a:cs typeface="Andalus" pitchFamily="18" charset="-78"/>
              </a:rPr>
              <a:t>Orally  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800" dirty="0" err="1" smtClean="0">
                <a:latin typeface="Andalus" pitchFamily="18" charset="-78"/>
                <a:cs typeface="Andalus" pitchFamily="18" charset="-78"/>
              </a:rPr>
              <a:t>Warfarin</a:t>
            </a:r>
            <a:endParaRPr lang="en-US" sz="1800" dirty="0" smtClean="0">
              <a:latin typeface="Andalus" pitchFamily="18" charset="-78"/>
              <a:cs typeface="Andalus" pitchFamily="18" charset="-78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800" dirty="0" err="1" smtClean="0">
                <a:latin typeface="Andalus" pitchFamily="18" charset="-78"/>
                <a:cs typeface="Andalus" pitchFamily="18" charset="-78"/>
              </a:rPr>
              <a:t>Dabigatran</a:t>
            </a:r>
            <a:r>
              <a:rPr lang="en-US" sz="1800" dirty="0" smtClean="0">
                <a:latin typeface="Andalus" pitchFamily="18" charset="-78"/>
                <a:cs typeface="Andalus" pitchFamily="18" charset="-78"/>
              </a:rPr>
              <a:t>, </a:t>
            </a:r>
            <a:r>
              <a:rPr lang="en-US" sz="1800" dirty="0" err="1" smtClean="0">
                <a:latin typeface="Andalus" pitchFamily="18" charset="-78"/>
                <a:cs typeface="Andalus" pitchFamily="18" charset="-78"/>
              </a:rPr>
              <a:t>rivaroxaban</a:t>
            </a:r>
            <a:r>
              <a:rPr lang="en-US" sz="1800" dirty="0" smtClean="0">
                <a:latin typeface="Andalus" pitchFamily="18" charset="-78"/>
                <a:cs typeface="Andalus" pitchFamily="18" charset="-78"/>
              </a:rPr>
              <a:t>, </a:t>
            </a:r>
            <a:r>
              <a:rPr lang="en-US" sz="1800" dirty="0" err="1" smtClean="0">
                <a:latin typeface="Andalus" pitchFamily="18" charset="-78"/>
                <a:cs typeface="Andalus" pitchFamily="18" charset="-78"/>
              </a:rPr>
              <a:t>apixaban</a:t>
            </a:r>
            <a:r>
              <a:rPr lang="en-US" sz="1800" dirty="0" smtClean="0">
                <a:latin typeface="Andalus" pitchFamily="18" charset="-78"/>
                <a:cs typeface="Andalus" pitchFamily="18" charset="-78"/>
              </a:rPr>
              <a:t>, </a:t>
            </a:r>
            <a:r>
              <a:rPr lang="en-US" sz="1800" dirty="0" err="1" smtClean="0">
                <a:latin typeface="Andalus" pitchFamily="18" charset="-78"/>
                <a:cs typeface="Andalus" pitchFamily="18" charset="-78"/>
              </a:rPr>
              <a:t>edoxaban</a:t>
            </a:r>
            <a:endParaRPr lang="en-US" sz="1800" dirty="0" smtClean="0">
              <a:latin typeface="Andalus" pitchFamily="18" charset="-78"/>
              <a:cs typeface="Andalus" pitchFamily="18" charset="-78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1800" dirty="0" smtClean="0">
                <a:latin typeface="Andalus" pitchFamily="18" charset="-78"/>
                <a:cs typeface="Andalus" pitchFamily="18" charset="-78"/>
              </a:rPr>
              <a:t>Thrombolytics: which are only given in severe cases because of high risk of causing bleeding rather than anticoagulation.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800" dirty="0" smtClean="0">
                <a:latin typeface="Andalus" pitchFamily="18" charset="-78"/>
                <a:cs typeface="Andalus" pitchFamily="18" charset="-78"/>
              </a:rPr>
              <a:t>Inferior vena cava filter: when anticoagulants can’t be used or don’t work well, a filter can be introduced into the IVC to capture the embolus before it reaches the lung.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800" dirty="0" err="1" smtClean="0">
                <a:latin typeface="Andalus" pitchFamily="18" charset="-78"/>
                <a:cs typeface="Andalus" pitchFamily="18" charset="-78"/>
              </a:rPr>
              <a:t>Thrombectomy</a:t>
            </a:r>
            <a:r>
              <a:rPr lang="en-US" sz="1800" dirty="0" smtClean="0">
                <a:latin typeface="Andalus" pitchFamily="18" charset="-78"/>
                <a:cs typeface="Andalus" pitchFamily="18" charset="-78"/>
              </a:rPr>
              <a:t>: a procedure to remove the blood clot itself.</a:t>
            </a:r>
          </a:p>
          <a:p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Pyrexia / Fever</a:t>
            </a:r>
            <a:endParaRPr lang="en-US" sz="4400" dirty="0">
              <a:solidFill>
                <a:srgbClr val="FF9900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76400"/>
            <a:ext cx="8229600" cy="4937760"/>
          </a:xfrm>
        </p:spPr>
        <p:txBody>
          <a:bodyPr>
            <a:normAutofit fontScale="77500" lnSpcReduction="20000"/>
          </a:bodyPr>
          <a:lstStyle/>
          <a:p>
            <a:r>
              <a:rPr lang="en-US" sz="2800" i="1" dirty="0" smtClean="0">
                <a:latin typeface="Andalus" pitchFamily="18" charset="-78"/>
                <a:cs typeface="Andalus" pitchFamily="18" charset="-78"/>
              </a:rPr>
              <a:t>Refers to a raised body temperature, typically greater than  37.5 C.</a:t>
            </a:r>
          </a:p>
          <a:p>
            <a:endParaRPr lang="en-US" sz="2800" i="1" dirty="0" smtClean="0">
              <a:latin typeface="Andalus" pitchFamily="18" charset="-78"/>
              <a:cs typeface="Andalus" pitchFamily="18" charset="-78"/>
            </a:endParaRPr>
          </a:p>
          <a:p>
            <a:r>
              <a:rPr lang="en-US" sz="2800" i="1" dirty="0" smtClean="0">
                <a:latin typeface="Andalus" pitchFamily="18" charset="-78"/>
                <a:cs typeface="Andalus" pitchFamily="18" charset="-78"/>
              </a:rPr>
              <a:t>It is common in surgical patients, either due to the underlying disease process or as a post-operative complication.</a:t>
            </a:r>
            <a:br>
              <a:rPr lang="en-US" sz="2800" i="1" dirty="0" smtClean="0">
                <a:latin typeface="Andalus" pitchFamily="18" charset="-78"/>
                <a:cs typeface="Andalus" pitchFamily="18" charset="-78"/>
              </a:rPr>
            </a:br>
            <a:endParaRPr lang="en-US" sz="2800" i="1" dirty="0" smtClean="0">
              <a:latin typeface="Andalus" pitchFamily="18" charset="-78"/>
              <a:cs typeface="Andalus" pitchFamily="18" charset="-78"/>
            </a:endParaRPr>
          </a:p>
          <a:p>
            <a:r>
              <a:rPr lang="en-US" sz="2800" i="1" dirty="0" smtClean="0">
                <a:latin typeface="Andalus" pitchFamily="18" charset="-78"/>
                <a:cs typeface="Andalus" pitchFamily="18" charset="-78"/>
              </a:rPr>
              <a:t>Represent </a:t>
            </a:r>
            <a:r>
              <a:rPr lang="en-US" sz="2800" i="1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40-50% </a:t>
            </a:r>
            <a:r>
              <a:rPr lang="en-US" sz="2800" i="1" dirty="0" smtClean="0">
                <a:latin typeface="Andalus" pitchFamily="18" charset="-78"/>
                <a:cs typeface="Andalus" pitchFamily="18" charset="-78"/>
              </a:rPr>
              <a:t>of post op complication whatever the underlining cause. </a:t>
            </a:r>
            <a:br>
              <a:rPr lang="en-US" sz="2800" i="1" dirty="0" smtClean="0">
                <a:latin typeface="Andalus" pitchFamily="18" charset="-78"/>
                <a:cs typeface="Andalus" pitchFamily="18" charset="-78"/>
              </a:rPr>
            </a:br>
            <a:endParaRPr lang="en-US" sz="2800" i="1" dirty="0" smtClean="0">
              <a:latin typeface="Andalus" pitchFamily="18" charset="-78"/>
              <a:cs typeface="Andalus" pitchFamily="18" charset="-78"/>
            </a:endParaRPr>
          </a:p>
          <a:p>
            <a:r>
              <a:rPr lang="en-US" sz="2800" i="1" dirty="0" smtClean="0">
                <a:latin typeface="Andalus" pitchFamily="18" charset="-78"/>
                <a:cs typeface="Andalus" pitchFamily="18" charset="-78"/>
              </a:rPr>
              <a:t>Infection is regularly the suspected cause, other conditions must be considered when approaching the surgical patient with pyrexia .</a:t>
            </a:r>
          </a:p>
          <a:p>
            <a:endParaRPr lang="en-US" sz="2800" i="1" dirty="0" smtClean="0">
              <a:latin typeface="Andalus" pitchFamily="18" charset="-78"/>
              <a:cs typeface="Andalus" pitchFamily="18" charset="-78"/>
            </a:endParaRPr>
          </a:p>
          <a:p>
            <a:r>
              <a:rPr lang="en-US" sz="2800" i="1" dirty="0" smtClean="0">
                <a:latin typeface="Andalus" pitchFamily="18" charset="-78"/>
                <a:cs typeface="Andalus" pitchFamily="18" charset="-78"/>
              </a:rPr>
              <a:t> It may also be an indicator of a severe and life threatening underlying pathology.</a:t>
            </a:r>
            <a:br>
              <a:rPr lang="en-US" sz="2800" i="1" dirty="0" smtClean="0">
                <a:latin typeface="Andalus" pitchFamily="18" charset="-78"/>
                <a:cs typeface="Andalus" pitchFamily="18" charset="-78"/>
              </a:rPr>
            </a:br>
            <a:endParaRPr lang="en-US" sz="2800" i="1" dirty="0" smtClean="0">
              <a:latin typeface="Andalus" pitchFamily="18" charset="-78"/>
              <a:cs typeface="Andalus" pitchFamily="18" charset="-78"/>
            </a:endParaRPr>
          </a:p>
          <a:p>
            <a:endParaRPr lang="ar-JO" sz="2800" dirty="0" smtClean="0">
              <a:latin typeface="Andalus" pitchFamily="18" charset="-78"/>
              <a:cs typeface="Andalus" pitchFamily="18" charset="-78"/>
            </a:endParaRPr>
          </a:p>
          <a:p>
            <a:endParaRPr lang="en-US" dirty="0"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Pulmonary Embolism</a:t>
            </a:r>
            <a:endParaRPr lang="en-US" sz="4400" dirty="0">
              <a:solidFill>
                <a:srgbClr val="FF9900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   The partial or full   blockage of a pulmonary artery by clot that is moved from a preexisting thrombus elsewhere in the body. Most likely of DVT in the legs.</a:t>
            </a:r>
          </a:p>
          <a:p>
            <a:pPr>
              <a:buNone/>
            </a:pPr>
            <a:r>
              <a:rPr lang="en-US" sz="28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Symptoms :</a:t>
            </a:r>
          </a:p>
          <a:p>
            <a:pPr marL="0" indent="0">
              <a:buNone/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a. Shortness of breath</a:t>
            </a:r>
          </a:p>
          <a:p>
            <a:pPr marL="0" indent="0">
              <a:buNone/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b. Chest pain(particularly on breathing)</a:t>
            </a:r>
          </a:p>
          <a:p>
            <a:pPr marL="0" indent="0">
              <a:buNone/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c. Coughing blood.</a:t>
            </a:r>
          </a:p>
          <a:p>
            <a:pPr>
              <a:buNone/>
            </a:pPr>
            <a:r>
              <a:rPr lang="en-US" sz="28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Signs :</a:t>
            </a:r>
          </a:p>
          <a:p>
            <a:pPr marL="0" indent="0">
              <a:buNone/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a.Low blood oxygen levels      b.Tachypnea       c.Tachycardia</a:t>
            </a:r>
          </a:p>
          <a:p>
            <a:pPr>
              <a:buNone/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    Severe cases may present </a:t>
            </a:r>
            <a:r>
              <a:rPr lang="en-US" sz="28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comatose</a:t>
            </a: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, or </a:t>
            </a:r>
            <a:r>
              <a:rPr lang="en-US" sz="28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severely low blood pressure</a:t>
            </a: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, or even </a:t>
            </a:r>
            <a:r>
              <a:rPr lang="en-US" sz="28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sudden death</a:t>
            </a: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.</a:t>
            </a:r>
            <a:endParaRPr lang="en-US" dirty="0"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Pulmonary Embolism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2800" dirty="0" smtClean="0"/>
              <a:t>   </a:t>
            </a: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It is challenging to examine a PE patient because they rarely display the classic presentation, which is the sudden onset of pleuritic chest pain, SOB, and hypoxia.</a:t>
            </a:r>
          </a:p>
          <a:p>
            <a:pPr>
              <a:buNone/>
            </a:pPr>
            <a:endParaRPr lang="en-US" sz="2800" dirty="0" smtClean="0">
              <a:latin typeface="Andalus" pitchFamily="18" charset="-78"/>
              <a:cs typeface="Andalus" pitchFamily="18" charset="-78"/>
            </a:endParaRPr>
          </a:p>
          <a:p>
            <a:pPr>
              <a:buNone/>
            </a:pPr>
            <a:r>
              <a:rPr lang="en-US" sz="33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Risk factors :</a:t>
            </a:r>
          </a:p>
          <a:p>
            <a:pPr marL="480060" indent="-342900"/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DVT</a:t>
            </a:r>
          </a:p>
          <a:p>
            <a:pPr marL="480060" indent="-342900"/>
            <a:r>
              <a:rPr lang="en-US" sz="2800" dirty="0" err="1" smtClean="0">
                <a:latin typeface="Andalus" pitchFamily="18" charset="-78"/>
                <a:cs typeface="Andalus" pitchFamily="18" charset="-78"/>
              </a:rPr>
              <a:t>Hypercoagulable</a:t>
            </a: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 state</a:t>
            </a:r>
          </a:p>
          <a:p>
            <a:pPr marL="480060" indent="-342900"/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Immobilization</a:t>
            </a:r>
          </a:p>
          <a:p>
            <a:pPr marL="480060" indent="-342900"/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Surgery</a:t>
            </a:r>
          </a:p>
          <a:p>
            <a:pPr marL="480060" indent="-342900"/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Trauma</a:t>
            </a:r>
          </a:p>
          <a:p>
            <a:pPr marL="480060" indent="-342900"/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Pregnancy</a:t>
            </a:r>
          </a:p>
          <a:p>
            <a:pPr marL="480060" indent="-342900"/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Usage of OCP and estrogen replacement therapy</a:t>
            </a:r>
          </a:p>
          <a:p>
            <a:pPr marL="480060" indent="-342900"/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Malignancy</a:t>
            </a:r>
          </a:p>
          <a:p>
            <a:endParaRPr lang="en-US" dirty="0"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Pulmonary Embolism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Diagnosis :</a:t>
            </a:r>
          </a:p>
          <a:p>
            <a:pPr marL="651510" indent="-514350">
              <a:buFont typeface="Wingdings" pitchFamily="2" charset="2"/>
              <a:buChar char="Ø"/>
            </a:pP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D-</a:t>
            </a:r>
            <a:r>
              <a:rPr lang="en-US" sz="2400" dirty="0" err="1" smtClean="0">
                <a:latin typeface="Andalus" pitchFamily="18" charset="-78"/>
                <a:cs typeface="Andalus" pitchFamily="18" charset="-78"/>
              </a:rPr>
              <a:t>dimer</a:t>
            </a: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 test.</a:t>
            </a:r>
          </a:p>
          <a:p>
            <a:pPr marL="651510" indent="-514350">
              <a:buFont typeface="Wingdings" pitchFamily="2" charset="2"/>
              <a:buChar char="Ø"/>
            </a:pP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Computerized tomography pulmonary test (CTPA).</a:t>
            </a:r>
          </a:p>
          <a:p>
            <a:pPr marL="651510" indent="-514350">
              <a:buFont typeface="Wingdings" pitchFamily="2" charset="2"/>
              <a:buChar char="Ø"/>
            </a:pP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Ventilation perfusion scan also called V/Q scan.</a:t>
            </a:r>
          </a:p>
          <a:p>
            <a:pPr marL="651510" indent="-514350">
              <a:buFont typeface="Wingdings" pitchFamily="2" charset="2"/>
              <a:buChar char="Ø"/>
            </a:pP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Leg vein ultra sound.</a:t>
            </a:r>
          </a:p>
          <a:p>
            <a:pPr marL="651510" indent="-514350">
              <a:buFont typeface="Wingdings" pitchFamily="2" charset="2"/>
              <a:buChar char="Ø"/>
            </a:pPr>
            <a:endParaRPr lang="en-US" sz="2400" dirty="0" smtClean="0">
              <a:latin typeface="Andalus" pitchFamily="18" charset="-78"/>
              <a:cs typeface="Andalus" pitchFamily="18" charset="-78"/>
            </a:endParaRPr>
          </a:p>
          <a:p>
            <a:pPr>
              <a:buNone/>
            </a:pPr>
            <a:r>
              <a:rPr lang="en-US" sz="28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Treatment : </a:t>
            </a:r>
          </a:p>
          <a:p>
            <a:pPr marL="0" indent="0">
              <a:buFont typeface="Wingdings" pitchFamily="2" charset="2"/>
              <a:buChar char="Ø"/>
            </a:pPr>
            <a:r>
              <a:rPr lang="en-US" dirty="0" smtClean="0">
                <a:latin typeface="Andalus" pitchFamily="18" charset="-78"/>
                <a:cs typeface="Andalus" pitchFamily="18" charset="-78"/>
              </a:rPr>
              <a:t>Anticoagulants .</a:t>
            </a:r>
          </a:p>
          <a:p>
            <a:pPr marL="0" indent="0">
              <a:buFont typeface="Wingdings" pitchFamily="2" charset="2"/>
              <a:buChar char="Ø"/>
            </a:pPr>
            <a:r>
              <a:rPr lang="en-US" dirty="0" smtClean="0">
                <a:latin typeface="Andalus" pitchFamily="18" charset="-78"/>
                <a:cs typeface="Andalus" pitchFamily="18" charset="-78"/>
              </a:rPr>
              <a:t>Thrombolytics.</a:t>
            </a:r>
          </a:p>
          <a:p>
            <a:pPr marL="0" indent="0">
              <a:buFont typeface="Wingdings" pitchFamily="2" charset="2"/>
              <a:buChar char="Ø"/>
            </a:pPr>
            <a:r>
              <a:rPr lang="en-US" dirty="0" smtClean="0">
                <a:latin typeface="Andalus" pitchFamily="18" charset="-78"/>
                <a:cs typeface="Andalus" pitchFamily="18" charset="-78"/>
              </a:rPr>
              <a:t>IVC filter for prevention or further complication of PE.</a:t>
            </a:r>
          </a:p>
          <a:p>
            <a:pPr marL="0" indent="0">
              <a:buFont typeface="Wingdings" pitchFamily="2" charset="2"/>
              <a:buChar char="Ø"/>
            </a:pPr>
            <a:r>
              <a:rPr lang="en-US" dirty="0" smtClean="0">
                <a:latin typeface="Andalus" pitchFamily="18" charset="-78"/>
                <a:cs typeface="Andalus" pitchFamily="18" charset="-78"/>
              </a:rPr>
              <a:t>Clot removal.</a:t>
            </a:r>
          </a:p>
          <a:p>
            <a:pPr marL="137160" indent="0">
              <a:buNone/>
            </a:pPr>
            <a:endParaRPr lang="en-US" sz="2800" dirty="0" smtClean="0">
              <a:latin typeface="Andalus" pitchFamily="18" charset="-78"/>
              <a:cs typeface="Andalus" pitchFamily="18" charset="-78"/>
            </a:endParaRPr>
          </a:p>
          <a:p>
            <a:endParaRPr lang="en-US" dirty="0"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Wound Infection (SSI)</a:t>
            </a:r>
            <a:endParaRPr lang="en-US" sz="4400" dirty="0">
              <a:solidFill>
                <a:srgbClr val="FF9900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>
                <a:latin typeface="Andalus" pitchFamily="18" charset="-78"/>
                <a:cs typeface="Andalus" pitchFamily="18" charset="-78"/>
              </a:rPr>
              <a:t>    Surgical Site Infection : is an infection that occurs after surgery in the part of the body where the surgery took place .</a:t>
            </a:r>
          </a:p>
          <a:p>
            <a:pPr>
              <a:buNone/>
            </a:pPr>
            <a:endParaRPr lang="en-US" sz="2000" dirty="0" smtClean="0">
              <a:latin typeface="Andalus" pitchFamily="18" charset="-78"/>
              <a:cs typeface="Andalus" pitchFamily="18" charset="-78"/>
            </a:endParaRP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latin typeface="Andalus" pitchFamily="18" charset="-78"/>
                <a:cs typeface="Andalus" pitchFamily="18" charset="-78"/>
              </a:rPr>
              <a:t>Typically begins to produce fever around postoperative </a:t>
            </a:r>
            <a:r>
              <a:rPr lang="en-US" sz="20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day 7 </a:t>
            </a:r>
            <a:r>
              <a:rPr lang="en-US" sz="2000" dirty="0" smtClean="0">
                <a:latin typeface="Andalus" pitchFamily="18" charset="-78"/>
                <a:cs typeface="Andalus" pitchFamily="18" charset="-78"/>
              </a:rPr>
              <a:t>.</a:t>
            </a:r>
            <a:endParaRPr lang="en-US" sz="2400" dirty="0" smtClean="0">
              <a:latin typeface="Andalus" pitchFamily="18" charset="-78"/>
              <a:cs typeface="Andalus" pitchFamily="18" charset="-78"/>
            </a:endParaRP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latin typeface="Andalus" pitchFamily="18" charset="-78"/>
                <a:cs typeface="Andalus" pitchFamily="18" charset="-78"/>
              </a:rPr>
              <a:t>Physical exam will reveal </a:t>
            </a:r>
            <a:r>
              <a:rPr lang="en-US" sz="2000" dirty="0" err="1" smtClean="0">
                <a:latin typeface="Andalus" pitchFamily="18" charset="-78"/>
                <a:cs typeface="Andalus" pitchFamily="18" charset="-78"/>
              </a:rPr>
              <a:t>erythema</a:t>
            </a:r>
            <a:r>
              <a:rPr lang="en-US" sz="2000" dirty="0" smtClean="0">
                <a:latin typeface="Andalus" pitchFamily="18" charset="-78"/>
                <a:cs typeface="Andalus" pitchFamily="18" charset="-78"/>
              </a:rPr>
              <a:t>, warmth, tenderness and </a:t>
            </a:r>
            <a:r>
              <a:rPr lang="en-US" sz="2000" dirty="0" err="1" smtClean="0">
                <a:latin typeface="Andalus" pitchFamily="18" charset="-78"/>
                <a:cs typeface="Andalus" pitchFamily="18" charset="-78"/>
              </a:rPr>
              <a:t>fluctuance</a:t>
            </a:r>
            <a:r>
              <a:rPr lang="en-US" sz="2000" dirty="0" smtClean="0">
                <a:latin typeface="Andalus" pitchFamily="18" charset="-78"/>
                <a:cs typeface="Andalus" pitchFamily="18" charset="-78"/>
              </a:rPr>
              <a:t> .</a:t>
            </a:r>
          </a:p>
          <a:p>
            <a:pPr>
              <a:buNone/>
            </a:pPr>
            <a:r>
              <a:rPr lang="en-US" sz="2000" dirty="0" smtClean="0">
                <a:latin typeface="Andalus" pitchFamily="18" charset="-78"/>
                <a:cs typeface="Andalus" pitchFamily="18" charset="-78"/>
              </a:rPr>
              <a:t>There are several factors that increase the risk of a SSI :   </a:t>
            </a:r>
          </a:p>
          <a:p>
            <a:endParaRPr lang="ar-JO" sz="2000" dirty="0" smtClean="0">
              <a:latin typeface="Andalus" pitchFamily="18" charset="-78"/>
              <a:cs typeface="Andalus" pitchFamily="18" charset="-78"/>
            </a:endParaRPr>
          </a:p>
          <a:p>
            <a:pPr>
              <a:buNone/>
            </a:pPr>
            <a:endParaRPr lang="en-US" sz="2400" dirty="0"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810000"/>
            <a:ext cx="7467600" cy="23982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940363">
            <a:off x="7741871" y="138986"/>
            <a:ext cx="1185035" cy="1133759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Wound Infection (SSI)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sz="28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Investigation: </a:t>
            </a:r>
            <a:r>
              <a:rPr lang="en-US" dirty="0" smtClean="0">
                <a:latin typeface="Andalus" pitchFamily="18" charset="-78"/>
                <a:cs typeface="Andalus" pitchFamily="18" charset="-78"/>
              </a:rPr>
              <a:t/>
            </a:r>
            <a:br>
              <a:rPr lang="en-US" dirty="0" smtClean="0">
                <a:latin typeface="Andalus" pitchFamily="18" charset="-78"/>
                <a:cs typeface="Andalus" pitchFamily="18" charset="-78"/>
              </a:rPr>
            </a:br>
            <a:r>
              <a:rPr lang="en-US" dirty="0" smtClean="0">
                <a:latin typeface="Andalus" pitchFamily="18" charset="-78"/>
                <a:cs typeface="Andalus" pitchFamily="18" charset="-78"/>
              </a:rPr>
              <a:t>Any suspected wound surgical site infection should have wound swabs taken for culture .</a:t>
            </a:r>
          </a:p>
          <a:p>
            <a:pPr>
              <a:buNone/>
            </a:pPr>
            <a:endParaRPr lang="en-US" dirty="0" smtClean="0">
              <a:latin typeface="Andalus" pitchFamily="18" charset="-78"/>
              <a:cs typeface="Andalus" pitchFamily="18" charset="-78"/>
            </a:endParaRPr>
          </a:p>
          <a:p>
            <a:pPr>
              <a:buNone/>
            </a:pPr>
            <a:r>
              <a:rPr lang="en-US" sz="28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Management: </a:t>
            </a:r>
            <a:r>
              <a:rPr lang="en-US" dirty="0" smtClean="0">
                <a:latin typeface="Andalus" pitchFamily="18" charset="-78"/>
                <a:cs typeface="Andalus" pitchFamily="18" charset="-78"/>
              </a:rPr>
              <a:t/>
            </a:r>
            <a:br>
              <a:rPr lang="en-US" dirty="0" smtClean="0">
                <a:latin typeface="Andalus" pitchFamily="18" charset="-78"/>
                <a:cs typeface="Andalus" pitchFamily="18" charset="-78"/>
              </a:rPr>
            </a:br>
            <a:r>
              <a:rPr lang="en-US" dirty="0" smtClean="0">
                <a:latin typeface="Andalus" pitchFamily="18" charset="-78"/>
                <a:cs typeface="Andalus" pitchFamily="18" charset="-78"/>
              </a:rPr>
              <a:t>Any sutures or clips present should be removed , allowing for the drainage of any pus.</a:t>
            </a:r>
            <a:br>
              <a:rPr lang="en-US" dirty="0" smtClean="0">
                <a:latin typeface="Andalus" pitchFamily="18" charset="-78"/>
                <a:cs typeface="Andalus" pitchFamily="18" charset="-78"/>
              </a:rPr>
            </a:br>
            <a:r>
              <a:rPr lang="en-US" dirty="0" smtClean="0">
                <a:latin typeface="Andalus" pitchFamily="18" charset="-78"/>
                <a:cs typeface="Andalus" pitchFamily="18" charset="-78"/>
              </a:rPr>
              <a:t>Empirical antibiotic should be started ; different wounds are often caused by different </a:t>
            </a:r>
            <a:r>
              <a:rPr lang="en-US" dirty="0" err="1" smtClean="0">
                <a:latin typeface="Andalus" pitchFamily="18" charset="-78"/>
                <a:cs typeface="Andalus" pitchFamily="18" charset="-78"/>
              </a:rPr>
              <a:t>oragnisms</a:t>
            </a:r>
            <a:r>
              <a:rPr lang="en-US" dirty="0" smtClean="0">
                <a:latin typeface="Andalus" pitchFamily="18" charset="-78"/>
                <a:cs typeface="Andalus" pitchFamily="18" charset="-78"/>
              </a:rPr>
              <a:t> , </a:t>
            </a:r>
            <a:r>
              <a:rPr lang="en-US" dirty="0" smtClean="0">
                <a:latin typeface="Andalus" pitchFamily="18" charset="-78"/>
                <a:cs typeface="Andalus" pitchFamily="18" charset="-78"/>
              </a:rPr>
              <a:t>tailoring </a:t>
            </a:r>
            <a:r>
              <a:rPr lang="en-US" dirty="0" smtClean="0">
                <a:latin typeface="Andalus" pitchFamily="18" charset="-78"/>
                <a:cs typeface="Andalus" pitchFamily="18" charset="-78"/>
              </a:rPr>
              <a:t>antibiotic therapy following culture results.</a:t>
            </a:r>
            <a:br>
              <a:rPr lang="en-US" dirty="0" smtClean="0">
                <a:latin typeface="Andalus" pitchFamily="18" charset="-78"/>
                <a:cs typeface="Andalus" pitchFamily="18" charset="-78"/>
              </a:rPr>
            </a:br>
            <a:endParaRPr lang="en-US" dirty="0" smtClean="0">
              <a:latin typeface="Andalus" pitchFamily="18" charset="-78"/>
              <a:cs typeface="Andalus" pitchFamily="18" charset="-78"/>
            </a:endParaRPr>
          </a:p>
          <a:p>
            <a:pPr>
              <a:buNone/>
            </a:pPr>
            <a:r>
              <a:rPr lang="en-US" sz="28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Prevention:</a:t>
            </a:r>
            <a:r>
              <a:rPr lang="en-US" dirty="0" smtClean="0">
                <a:latin typeface="Andalus" pitchFamily="18" charset="-78"/>
                <a:cs typeface="Andalus" pitchFamily="18" charset="-78"/>
              </a:rPr>
              <a:t/>
            </a:r>
            <a:br>
              <a:rPr lang="en-US" dirty="0" smtClean="0">
                <a:latin typeface="Andalus" pitchFamily="18" charset="-78"/>
                <a:cs typeface="Andalus" pitchFamily="18" charset="-78"/>
              </a:rPr>
            </a:br>
            <a:r>
              <a:rPr lang="en-US" dirty="0" smtClean="0">
                <a:latin typeface="Andalus" pitchFamily="18" charset="-78"/>
                <a:cs typeface="Andalus" pitchFamily="18" charset="-78"/>
              </a:rPr>
              <a:t>The prevention of surgical site infections can be achieved in the pre-operative , intra-operative and post-operative settings.</a:t>
            </a:r>
            <a:br>
              <a:rPr lang="en-US" dirty="0" smtClean="0">
                <a:latin typeface="Andalus" pitchFamily="18" charset="-78"/>
                <a:cs typeface="Andalus" pitchFamily="18" charset="-78"/>
              </a:rPr>
            </a:br>
            <a:endParaRPr lang="en-US" dirty="0"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Wound Infection (SSI)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Pre-operative phase:</a:t>
            </a:r>
            <a:r>
              <a:rPr lang="en-US" sz="2000" dirty="0" smtClean="0">
                <a:latin typeface="Andalus" pitchFamily="18" charset="-78"/>
                <a:cs typeface="Andalus" pitchFamily="18" charset="-78"/>
              </a:rPr>
              <a:t/>
            </a:r>
            <a:br>
              <a:rPr lang="en-US" sz="2000" dirty="0" smtClean="0">
                <a:latin typeface="Andalus" pitchFamily="18" charset="-78"/>
                <a:cs typeface="Andalus" pitchFamily="18" charset="-78"/>
              </a:rPr>
            </a:br>
            <a:r>
              <a:rPr lang="en-US" sz="2000" dirty="0" smtClean="0">
                <a:latin typeface="Andalus" pitchFamily="18" charset="-78"/>
                <a:cs typeface="Andalus" pitchFamily="18" charset="-78"/>
              </a:rPr>
              <a:t>- Give prophylactic antibiotics if indicated (clean surgery involving a prosthesis , clean-contaminated surgery or contaminated surgery).</a:t>
            </a:r>
            <a:br>
              <a:rPr lang="en-US" sz="2000" dirty="0" smtClean="0">
                <a:latin typeface="Andalus" pitchFamily="18" charset="-78"/>
                <a:cs typeface="Andalus" pitchFamily="18" charset="-78"/>
              </a:rPr>
            </a:br>
            <a:r>
              <a:rPr lang="en-US" sz="2000" dirty="0" smtClean="0">
                <a:latin typeface="Andalus" pitchFamily="18" charset="-78"/>
                <a:cs typeface="Andalus" pitchFamily="18" charset="-78"/>
              </a:rPr>
              <a:t>-Do not remove hair routinely-if necessary do this immediately prior to surgery with an electric clipper.</a:t>
            </a:r>
            <a:br>
              <a:rPr lang="en-US" sz="2000" dirty="0" smtClean="0">
                <a:latin typeface="Andalus" pitchFamily="18" charset="-78"/>
                <a:cs typeface="Andalus" pitchFamily="18" charset="-78"/>
              </a:rPr>
            </a:br>
            <a:r>
              <a:rPr lang="en-US" sz="2000" dirty="0" smtClean="0">
                <a:latin typeface="Andalus" pitchFamily="18" charset="-78"/>
                <a:cs typeface="Andalus" pitchFamily="18" charset="-78"/>
              </a:rPr>
              <a:t>-Patient advice-shower prior to </a:t>
            </a:r>
            <a:r>
              <a:rPr lang="en-US" sz="2000" dirty="0" err="1" smtClean="0">
                <a:latin typeface="Andalus" pitchFamily="18" charset="-78"/>
                <a:cs typeface="Andalus" pitchFamily="18" charset="-78"/>
              </a:rPr>
              <a:t>surgey</a:t>
            </a:r>
            <a:r>
              <a:rPr lang="en-US" sz="2000" dirty="0" smtClean="0">
                <a:latin typeface="Andalus" pitchFamily="18" charset="-78"/>
                <a:cs typeface="Andalus" pitchFamily="18" charset="-78"/>
              </a:rPr>
              <a:t>, encourage weight loss , optimised nutrition (to promote wound healing), good diabetic control and smoking cessation.</a:t>
            </a:r>
          </a:p>
          <a:p>
            <a:r>
              <a:rPr lang="en-US" sz="24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Intra-operative phase: </a:t>
            </a:r>
            <a:r>
              <a:rPr lang="en-US" sz="2000" dirty="0" smtClean="0">
                <a:latin typeface="Andalus" pitchFamily="18" charset="-78"/>
                <a:cs typeface="Andalus" pitchFamily="18" charset="-78"/>
              </a:rPr>
              <a:t/>
            </a:r>
            <a:br>
              <a:rPr lang="en-US" sz="2000" dirty="0" smtClean="0">
                <a:latin typeface="Andalus" pitchFamily="18" charset="-78"/>
                <a:cs typeface="Andalus" pitchFamily="18" charset="-78"/>
              </a:rPr>
            </a:br>
            <a:r>
              <a:rPr lang="en-US" sz="2000" dirty="0" smtClean="0">
                <a:latin typeface="Andalus" pitchFamily="18" charset="-78"/>
                <a:cs typeface="Andalus" pitchFamily="18" charset="-78"/>
              </a:rPr>
              <a:t>-Prepare the skin at the surgical site immediately before the incision using an antiseptic preparation ,</a:t>
            </a:r>
            <a:br>
              <a:rPr lang="en-US" sz="2000" dirty="0" smtClean="0">
                <a:latin typeface="Andalus" pitchFamily="18" charset="-78"/>
                <a:cs typeface="Andalus" pitchFamily="18" charset="-78"/>
              </a:rPr>
            </a:br>
            <a:r>
              <a:rPr lang="en-US" sz="2000" dirty="0" smtClean="0">
                <a:latin typeface="Andalus" pitchFamily="18" charset="-78"/>
                <a:cs typeface="Andalus" pitchFamily="18" charset="-78"/>
              </a:rPr>
              <a:t>( Povidone-iodine or Chlorhexidine are most suitable).</a:t>
            </a:r>
            <a:br>
              <a:rPr lang="en-US" sz="2000" dirty="0" smtClean="0">
                <a:latin typeface="Andalus" pitchFamily="18" charset="-78"/>
                <a:cs typeface="Andalus" pitchFamily="18" charset="-78"/>
              </a:rPr>
            </a:br>
            <a:r>
              <a:rPr lang="en-US" sz="2000" dirty="0" smtClean="0">
                <a:latin typeface="Andalus" pitchFamily="18" charset="-78"/>
                <a:cs typeface="Andalus" pitchFamily="18" charset="-78"/>
              </a:rPr>
              <a:t>-Change gloves or gowns if contaminated . </a:t>
            </a:r>
            <a:br>
              <a:rPr lang="en-US" sz="2000" dirty="0" smtClean="0">
                <a:latin typeface="Andalus" pitchFamily="18" charset="-78"/>
                <a:cs typeface="Andalus" pitchFamily="18" charset="-78"/>
              </a:rPr>
            </a:br>
            <a:r>
              <a:rPr lang="en-US" sz="2000" dirty="0" smtClean="0">
                <a:latin typeface="Andalus" pitchFamily="18" charset="-78"/>
                <a:cs typeface="Andalus" pitchFamily="18" charset="-78"/>
              </a:rPr>
              <a:t>-Use an appropriate interactive dressing at the end of the operation to cover all surgical incisions .</a:t>
            </a:r>
            <a:br>
              <a:rPr lang="en-US" sz="2000" dirty="0" smtClean="0">
                <a:latin typeface="Andalus" pitchFamily="18" charset="-78"/>
                <a:cs typeface="Andalus" pitchFamily="18" charset="-78"/>
              </a:rPr>
            </a:br>
            <a:r>
              <a:rPr lang="en-US" sz="2000" dirty="0" smtClean="0">
                <a:latin typeface="Andalus" pitchFamily="18" charset="-78"/>
                <a:cs typeface="Andalus" pitchFamily="18" charset="-78"/>
              </a:rPr>
              <a:t/>
            </a:r>
            <a:br>
              <a:rPr lang="en-US" sz="2000" dirty="0" smtClean="0">
                <a:latin typeface="Andalus" pitchFamily="18" charset="-78"/>
                <a:cs typeface="Andalus" pitchFamily="18" charset="-78"/>
              </a:rPr>
            </a:br>
            <a:endParaRPr lang="en-US" sz="2000" dirty="0"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Wound Infection (SSI)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Post-operative phase: </a:t>
            </a: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/>
            </a:r>
            <a:br>
              <a:rPr lang="en-US" sz="2800" dirty="0" smtClean="0">
                <a:latin typeface="Andalus" pitchFamily="18" charset="-78"/>
                <a:cs typeface="Andalus" pitchFamily="18" charset="-78"/>
              </a:rPr>
            </a:b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Monitor wounds closely-dressing changes , thus minimising the chance of bacterial contamination . </a:t>
            </a:r>
          </a:p>
          <a:p>
            <a:pPr>
              <a:buNone/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/>
            </a:r>
            <a:br>
              <a:rPr lang="en-US" sz="2800" dirty="0" smtClean="0">
                <a:latin typeface="Andalus" pitchFamily="18" charset="-78"/>
                <a:cs typeface="Andalus" pitchFamily="18" charset="-78"/>
              </a:rPr>
            </a:b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Ensure that wounds in difficult areas such as skin creases and underneath skin folds (such as groin) are closely observed .</a:t>
            </a:r>
            <a:br>
              <a:rPr lang="en-US" sz="2800" dirty="0" smtClean="0">
                <a:latin typeface="Andalus" pitchFamily="18" charset="-78"/>
                <a:cs typeface="Andalus" pitchFamily="18" charset="-78"/>
              </a:rPr>
            </a:b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/>
            </a:r>
            <a:br>
              <a:rPr lang="en-US" sz="2800" dirty="0" smtClean="0">
                <a:latin typeface="Andalus" pitchFamily="18" charset="-78"/>
                <a:cs typeface="Andalus" pitchFamily="18" charset="-78"/>
              </a:rPr>
            </a:b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Topical antibiotics are used in some cases post-operatively as well; they shown that they probably do prevent SSI rates when compared with no topical antibiotic or antiseptic therapy . </a:t>
            </a:r>
          </a:p>
          <a:p>
            <a:endParaRPr lang="en-US" dirty="0"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solidFill>
                  <a:srgbClr val="FF9900"/>
                </a:solidFill>
              </a:rPr>
              <a:t>Wonder Drugs</a:t>
            </a:r>
            <a:endParaRPr lang="en-US" sz="4400" dirty="0">
              <a:solidFill>
                <a:srgbClr val="FF99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Anytime .</a:t>
            </a:r>
          </a:p>
          <a:p>
            <a:endParaRPr lang="en-US" sz="2400" dirty="0" smtClean="0">
              <a:latin typeface="Andalus" pitchFamily="18" charset="-78"/>
              <a:cs typeface="Andalus" pitchFamily="18" charset="-78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Antimicrobial &amp; Heparin account for almost </a:t>
            </a:r>
            <a:r>
              <a:rPr lang="en-US" sz="24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one third </a:t>
            </a: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of cases of drug-related fever in hospitalized patients.</a:t>
            </a:r>
          </a:p>
          <a:p>
            <a:endParaRPr lang="en-US" sz="2400" dirty="0" smtClean="0">
              <a:latin typeface="Andalus" pitchFamily="18" charset="-78"/>
              <a:cs typeface="Andalus" pitchFamily="18" charset="-78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Any drug can cause fever.</a:t>
            </a:r>
          </a:p>
          <a:p>
            <a:endParaRPr lang="en-US" sz="2400" dirty="0" smtClean="0">
              <a:latin typeface="Andalus" pitchFamily="18" charset="-78"/>
              <a:cs typeface="Andalus" pitchFamily="18" charset="-78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Review medication list .</a:t>
            </a:r>
          </a:p>
          <a:p>
            <a:endParaRPr lang="en-US" sz="2400" dirty="0" smtClean="0">
              <a:latin typeface="Andalus" pitchFamily="18" charset="-78"/>
              <a:cs typeface="Andalus" pitchFamily="18" charset="-78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Stop suspected drugs.</a:t>
            </a:r>
          </a:p>
          <a:p>
            <a:endParaRPr lang="en-US" sz="2400" dirty="0"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-609600" y="2667000"/>
            <a:ext cx="5791200" cy="31242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sz="40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Thank You!</a:t>
            </a:r>
            <a:endParaRPr lang="en-US" sz="4000" dirty="0" smtClean="0">
              <a:solidFill>
                <a:srgbClr val="FF9900"/>
              </a:solidFill>
              <a:latin typeface="Andalus" pitchFamily="18" charset="-78"/>
              <a:cs typeface="Andalus" pitchFamily="18" charset="-78"/>
            </a:endParaRPr>
          </a:p>
          <a:p>
            <a:pPr algn="ctr">
              <a:buNone/>
            </a:pPr>
            <a:r>
              <a:rPr lang="en-GB" sz="40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Any Questions ?!</a:t>
            </a:r>
            <a:endParaRPr lang="ar-JO" sz="4000" dirty="0" smtClean="0">
              <a:solidFill>
                <a:srgbClr val="FF9900"/>
              </a:solidFill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6" name="Picture 5" descr="07d3d509-5c95-462b-9266-98e94d161d6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00600" y="609600"/>
            <a:ext cx="4022443" cy="57912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Causes of Postoperative Fever</a:t>
            </a:r>
            <a:endParaRPr lang="en-US" sz="4400" dirty="0">
              <a:solidFill>
                <a:srgbClr val="FF9900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i="1" dirty="0" smtClean="0">
                <a:latin typeface="Andalus" pitchFamily="18" charset="-78"/>
                <a:cs typeface="Andalus" pitchFamily="18" charset="-78"/>
              </a:rPr>
              <a:t>“ </a:t>
            </a:r>
            <a:r>
              <a:rPr lang="en-US" i="1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WALKING</a:t>
            </a:r>
            <a:r>
              <a:rPr lang="en-US" i="1" dirty="0" smtClean="0">
                <a:latin typeface="Andalus" pitchFamily="18" charset="-78"/>
                <a:cs typeface="Andalus" pitchFamily="18" charset="-78"/>
              </a:rPr>
              <a:t> in </a:t>
            </a:r>
            <a:r>
              <a:rPr lang="en-US" i="1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WONDER</a:t>
            </a:r>
            <a:r>
              <a:rPr lang="en-US" i="1" dirty="0" smtClean="0">
                <a:latin typeface="Andalus" pitchFamily="18" charset="-78"/>
                <a:cs typeface="Andalus" pitchFamily="18" charset="-78"/>
              </a:rPr>
              <a:t> in the </a:t>
            </a:r>
            <a:r>
              <a:rPr lang="en-US" i="1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WIND</a:t>
            </a:r>
            <a:r>
              <a:rPr lang="en-US" i="1" dirty="0" smtClean="0">
                <a:latin typeface="Andalus" pitchFamily="18" charset="-78"/>
                <a:cs typeface="Andalus" pitchFamily="18" charset="-78"/>
              </a:rPr>
              <a:t> with rain </a:t>
            </a:r>
            <a:r>
              <a:rPr lang="en-US" i="1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WATER</a:t>
            </a:r>
            <a:r>
              <a:rPr lang="en-US" i="1" dirty="0" smtClean="0">
                <a:latin typeface="Andalus" pitchFamily="18" charset="-78"/>
                <a:cs typeface="Andalus" pitchFamily="18" charset="-78"/>
              </a:rPr>
              <a:t> falling on the</a:t>
            </a:r>
            <a:r>
              <a:rPr lang="en-US" i="1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 WOUNDED </a:t>
            </a:r>
            <a:r>
              <a:rPr lang="en-US" i="1" dirty="0" smtClean="0">
                <a:latin typeface="Andalus" pitchFamily="18" charset="-78"/>
                <a:cs typeface="Andalus" pitchFamily="18" charset="-78"/>
              </a:rPr>
              <a:t>heart ” .</a:t>
            </a:r>
            <a:endParaRPr lang="en-US" i="1" dirty="0"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4" name="Picture 3" descr="131462214_1810842465736184_1041955413943491316_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47800" y="2286000"/>
            <a:ext cx="6477000" cy="40481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solidFill>
                  <a:srgbClr val="FF9900"/>
                </a:solidFill>
              </a:rPr>
              <a:t>Malignant</a:t>
            </a:r>
            <a:r>
              <a:rPr lang="en-US" sz="4400" dirty="0" smtClean="0">
                <a:solidFill>
                  <a:srgbClr val="FFC000"/>
                </a:solidFill>
              </a:rPr>
              <a:t> </a:t>
            </a:r>
            <a:r>
              <a:rPr lang="en-US" sz="4400" dirty="0" smtClean="0">
                <a:solidFill>
                  <a:srgbClr val="FF9900"/>
                </a:solidFill>
              </a:rPr>
              <a:t>Hyperthermia</a:t>
            </a:r>
            <a:r>
              <a:rPr lang="en-US" sz="4400" dirty="0" smtClean="0">
                <a:solidFill>
                  <a:srgbClr val="FFC000"/>
                </a:solidFill>
              </a:rPr>
              <a:t> </a:t>
            </a:r>
            <a:endParaRPr lang="en-US" sz="4400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76400"/>
            <a:ext cx="3886200" cy="4937760"/>
          </a:xfrm>
        </p:spPr>
        <p:txBody>
          <a:bodyPr>
            <a:normAutofit/>
          </a:bodyPr>
          <a:lstStyle/>
          <a:p>
            <a:r>
              <a:rPr lang="en-US" sz="3200" i="1" dirty="0" smtClean="0">
                <a:latin typeface="Andalus" pitchFamily="18" charset="-78"/>
                <a:cs typeface="Andalus" pitchFamily="18" charset="-78"/>
              </a:rPr>
              <a:t>Is a life threatening inherited disorder due to reaction to certain drugs used for anesthesia (halothane) or muscle </a:t>
            </a:r>
            <a:r>
              <a:rPr lang="en-US" sz="3200" i="1" dirty="0" err="1" smtClean="0">
                <a:latin typeface="Andalus" pitchFamily="18" charset="-78"/>
                <a:cs typeface="Andalus" pitchFamily="18" charset="-78"/>
              </a:rPr>
              <a:t>relaxent</a:t>
            </a:r>
            <a:endParaRPr lang="en-US" sz="3200" i="1" dirty="0" smtClean="0">
              <a:latin typeface="Andalus" pitchFamily="18" charset="-78"/>
              <a:cs typeface="Andalus" pitchFamily="18" charset="-78"/>
            </a:endParaRPr>
          </a:p>
          <a:p>
            <a:pPr>
              <a:buNone/>
            </a:pPr>
            <a:r>
              <a:rPr lang="en-US" sz="3200" i="1" dirty="0" smtClean="0">
                <a:latin typeface="Andalus" pitchFamily="18" charset="-78"/>
                <a:cs typeface="Andalus" pitchFamily="18" charset="-78"/>
              </a:rPr>
              <a:t>  (</a:t>
            </a:r>
            <a:r>
              <a:rPr lang="en-US" sz="3200" i="1" dirty="0" err="1" smtClean="0">
                <a:latin typeface="Andalus" pitchFamily="18" charset="-78"/>
                <a:cs typeface="Andalus" pitchFamily="18" charset="-78"/>
              </a:rPr>
              <a:t>succinylcoline</a:t>
            </a:r>
            <a:r>
              <a:rPr lang="en-US" sz="3200" i="1" dirty="0" smtClean="0">
                <a:latin typeface="Andalus" pitchFamily="18" charset="-78"/>
                <a:cs typeface="Andalus" pitchFamily="18" charset="-78"/>
              </a:rPr>
              <a:t> ) .</a:t>
            </a:r>
          </a:p>
          <a:p>
            <a:endParaRPr lang="en-US" sz="3200" i="1" dirty="0"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95800" y="1752600"/>
            <a:ext cx="4125113" cy="4114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Malignant Hyperthermia </a:t>
            </a:r>
            <a:endParaRPr lang="en-US" sz="4400" dirty="0">
              <a:solidFill>
                <a:srgbClr val="FF9900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229600" cy="493776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sz="38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Signs and Symptoms :</a:t>
            </a:r>
          </a:p>
          <a:p>
            <a:r>
              <a:rPr lang="en-US" sz="2400" i="1" dirty="0" smtClean="0">
                <a:latin typeface="Andalus" pitchFamily="18" charset="-78"/>
                <a:cs typeface="Andalus" pitchFamily="18" charset="-78"/>
              </a:rPr>
              <a:t>Temperature&gt;40C (104F ). </a:t>
            </a:r>
          </a:p>
          <a:p>
            <a:r>
              <a:rPr lang="en-US" sz="2400" i="1" dirty="0" smtClean="0">
                <a:latin typeface="Andalus" pitchFamily="18" charset="-78"/>
                <a:cs typeface="Andalus" pitchFamily="18" charset="-78"/>
              </a:rPr>
              <a:t>Tachycardia and </a:t>
            </a:r>
            <a:r>
              <a:rPr lang="en-US" sz="2400" i="1" dirty="0" err="1" smtClean="0">
                <a:latin typeface="Andalus" pitchFamily="18" charset="-78"/>
                <a:cs typeface="Andalus" pitchFamily="18" charset="-78"/>
              </a:rPr>
              <a:t>tachypnea</a:t>
            </a:r>
            <a:r>
              <a:rPr lang="en-US" sz="2400" i="1" dirty="0" smtClean="0">
                <a:latin typeface="Andalus" pitchFamily="18" charset="-78"/>
                <a:cs typeface="Andalus" pitchFamily="18" charset="-78"/>
              </a:rPr>
              <a:t>. </a:t>
            </a:r>
          </a:p>
          <a:p>
            <a:r>
              <a:rPr lang="en-US" sz="2400" i="1" dirty="0" err="1" smtClean="0">
                <a:latin typeface="Andalus" pitchFamily="18" charset="-78"/>
                <a:cs typeface="Andalus" pitchFamily="18" charset="-78"/>
              </a:rPr>
              <a:t>Hypercalcemia</a:t>
            </a:r>
            <a:r>
              <a:rPr lang="en-US" sz="2400" i="1" dirty="0" smtClean="0">
                <a:latin typeface="Andalus" pitchFamily="18" charset="-78"/>
                <a:cs typeface="Andalus" pitchFamily="18" charset="-78"/>
              </a:rPr>
              <a:t> and </a:t>
            </a:r>
            <a:r>
              <a:rPr lang="en-US" sz="2400" i="1" dirty="0" err="1" smtClean="0">
                <a:latin typeface="Andalus" pitchFamily="18" charset="-78"/>
                <a:cs typeface="Andalus" pitchFamily="18" charset="-78"/>
              </a:rPr>
              <a:t>hyperkalemia</a:t>
            </a:r>
            <a:r>
              <a:rPr lang="en-US" sz="2400" i="1" dirty="0" smtClean="0">
                <a:latin typeface="Andalus" pitchFamily="18" charset="-78"/>
                <a:cs typeface="Andalus" pitchFamily="18" charset="-78"/>
              </a:rPr>
              <a:t>.</a:t>
            </a:r>
          </a:p>
          <a:p>
            <a:r>
              <a:rPr lang="en-US" sz="2400" i="1" dirty="0" smtClean="0">
                <a:latin typeface="Andalus" pitchFamily="18" charset="-78"/>
                <a:cs typeface="Andalus" pitchFamily="18" charset="-78"/>
              </a:rPr>
              <a:t>Acidosis.</a:t>
            </a:r>
          </a:p>
          <a:p>
            <a:r>
              <a:rPr lang="en-US" sz="2400" i="1" dirty="0" smtClean="0">
                <a:latin typeface="Andalus" pitchFamily="18" charset="-78"/>
                <a:cs typeface="Andalus" pitchFamily="18" charset="-78"/>
              </a:rPr>
              <a:t>Muscle rigidity.  </a:t>
            </a:r>
          </a:p>
          <a:p>
            <a:r>
              <a:rPr lang="en-US" sz="2400" i="1" dirty="0" err="1" smtClean="0">
                <a:latin typeface="Andalus" pitchFamily="18" charset="-78"/>
                <a:cs typeface="Andalus" pitchFamily="18" charset="-78"/>
              </a:rPr>
              <a:t>Myoglobinuria</a:t>
            </a:r>
            <a:r>
              <a:rPr lang="en-US" sz="2400" i="1" dirty="0" smtClean="0">
                <a:latin typeface="Andalus" pitchFamily="18" charset="-78"/>
                <a:cs typeface="Andalus" pitchFamily="18" charset="-78"/>
              </a:rPr>
              <a:t> and </a:t>
            </a:r>
            <a:r>
              <a:rPr lang="en-US" sz="2400" i="1" dirty="0" err="1" smtClean="0">
                <a:latin typeface="Andalus" pitchFamily="18" charset="-78"/>
                <a:cs typeface="Andalus" pitchFamily="18" charset="-78"/>
              </a:rPr>
              <a:t>multible</a:t>
            </a:r>
            <a:r>
              <a:rPr lang="en-US" sz="2400" i="1" dirty="0" smtClean="0">
                <a:latin typeface="Andalus" pitchFamily="18" charset="-78"/>
                <a:cs typeface="Andalus" pitchFamily="18" charset="-78"/>
              </a:rPr>
              <a:t> organ failure.  </a:t>
            </a:r>
          </a:p>
          <a:p>
            <a:endParaRPr lang="en-US" sz="2800" b="1" i="1" dirty="0" smtClean="0">
              <a:solidFill>
                <a:srgbClr val="FF0000"/>
              </a:solidFill>
              <a:latin typeface="Andalus" pitchFamily="18" charset="-78"/>
              <a:cs typeface="Andalus" pitchFamily="18" charset="-78"/>
            </a:endParaRPr>
          </a:p>
          <a:p>
            <a:pPr>
              <a:buNone/>
            </a:pPr>
            <a:r>
              <a:rPr lang="en-US" sz="38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Management :</a:t>
            </a:r>
          </a:p>
          <a:p>
            <a:pPr marL="45720" indent="0">
              <a:buNone/>
            </a:pPr>
            <a:r>
              <a:rPr lang="en-US" sz="3200" i="1" dirty="0" smtClean="0"/>
              <a:t>                </a:t>
            </a:r>
            <a:r>
              <a:rPr lang="en-US" b="1" i="1" dirty="0" smtClean="0">
                <a:latin typeface="Andalus" pitchFamily="18" charset="-78"/>
                <a:cs typeface="Andalus" pitchFamily="18" charset="-78"/>
              </a:rPr>
              <a:t>Prevent</a:t>
            </a:r>
            <a:r>
              <a:rPr lang="en-US" i="1" dirty="0" smtClean="0">
                <a:latin typeface="Andalus" pitchFamily="18" charset="-78"/>
                <a:cs typeface="Andalus" pitchFamily="18" charset="-78"/>
              </a:rPr>
              <a:t> it by a family history prior operation</a:t>
            </a:r>
            <a:endParaRPr lang="en-US" dirty="0" smtClean="0">
              <a:latin typeface="Andalus" pitchFamily="18" charset="-78"/>
              <a:cs typeface="Andalus" pitchFamily="18" charset="-78"/>
            </a:endParaRPr>
          </a:p>
          <a:p>
            <a:pPr marL="45720" indent="0">
              <a:buFont typeface="Wingdings" pitchFamily="2" charset="2"/>
              <a:buChar char="Ø"/>
            </a:pPr>
            <a:r>
              <a:rPr lang="en-US" b="1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IV DENTROLENE </a:t>
            </a:r>
            <a:r>
              <a:rPr lang="en-US" dirty="0" smtClean="0">
                <a:latin typeface="Andalus" pitchFamily="18" charset="-78"/>
                <a:cs typeface="Andalus" pitchFamily="18" charset="-78"/>
              </a:rPr>
              <a:t>: antidote decreases the loss of ca from SR in the skeletal muscle  and restore the metabolism to the normal. </a:t>
            </a:r>
            <a:r>
              <a:rPr lang="ar-JO" dirty="0" smtClean="0">
                <a:latin typeface="Andalus" pitchFamily="18" charset="-78"/>
                <a:cs typeface="Andalus" pitchFamily="18" charset="-78"/>
              </a:rPr>
              <a:t>            </a:t>
            </a:r>
          </a:p>
          <a:p>
            <a:pPr marL="45720" indent="0">
              <a:buFont typeface="Wingdings" pitchFamily="2" charset="2"/>
              <a:buChar char="Ø"/>
            </a:pPr>
            <a:r>
              <a:rPr lang="en-US" b="1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1oo% oxygen </a:t>
            </a:r>
          </a:p>
          <a:p>
            <a:pPr marL="45720" indent="0">
              <a:buFont typeface="Wingdings" pitchFamily="2" charset="2"/>
              <a:buChar char="Ø"/>
            </a:pPr>
            <a:r>
              <a:rPr lang="en-US" b="1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Cooling blankets </a:t>
            </a:r>
            <a:endParaRPr lang="ar-JO" b="1" dirty="0">
              <a:solidFill>
                <a:srgbClr val="FF9900"/>
              </a:solidFill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Atelectasis</a:t>
            </a:r>
            <a:endParaRPr lang="en-US" sz="4400" dirty="0">
              <a:solidFill>
                <a:srgbClr val="FF9900"/>
              </a:solidFill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907836">
            <a:off x="7828857" y="133048"/>
            <a:ext cx="1178889" cy="120058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8600" y="1143000"/>
            <a:ext cx="8153400" cy="6801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 i="1" dirty="0" smtClean="0">
                <a:latin typeface="Andalus" pitchFamily="18" charset="-78"/>
                <a:cs typeface="Andalus" pitchFamily="18" charset="-78"/>
              </a:rPr>
              <a:t>Is a complete or partial collapse of the entire lung or area (lobe) of the lung ,  resulting in reduced or absent gas exchange  .</a:t>
            </a:r>
            <a:endParaRPr lang="en-US" sz="2400" i="1" dirty="0">
              <a:latin typeface="Andalus" pitchFamily="18" charset="-78"/>
              <a:cs typeface="Andalus" pitchFamily="18" charset="-78"/>
            </a:endParaRPr>
          </a:p>
          <a:p>
            <a:r>
              <a:rPr lang="en-US" sz="24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MOST COMMON </a:t>
            </a:r>
            <a:r>
              <a:rPr lang="en-US" sz="2400" dirty="0" smtClean="0">
                <a:solidFill>
                  <a:srgbClr val="3B3835"/>
                </a:solidFill>
                <a:latin typeface="Andalus" pitchFamily="18" charset="-78"/>
                <a:cs typeface="Andalus" pitchFamily="18" charset="-78"/>
              </a:rPr>
              <a:t>cause of </a:t>
            </a:r>
            <a:r>
              <a:rPr lang="en-US" sz="2400" dirty="0" err="1" smtClean="0">
                <a:solidFill>
                  <a:srgbClr val="3B3835"/>
                </a:solidFill>
                <a:latin typeface="Andalus" pitchFamily="18" charset="-78"/>
                <a:cs typeface="Andalus" pitchFamily="18" charset="-78"/>
              </a:rPr>
              <a:t>po</a:t>
            </a:r>
            <a:r>
              <a:rPr lang="en-US" sz="2400" dirty="0" smtClean="0">
                <a:solidFill>
                  <a:srgbClr val="3B3835"/>
                </a:solidFill>
                <a:latin typeface="Andalus" pitchFamily="18" charset="-78"/>
                <a:cs typeface="Andalus" pitchFamily="18" charset="-78"/>
              </a:rPr>
              <a:t> fever in </a:t>
            </a:r>
            <a:r>
              <a:rPr lang="en-US" sz="24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24-48h</a:t>
            </a:r>
            <a:r>
              <a:rPr lang="en-US" sz="2400" dirty="0" smtClean="0">
                <a:solidFill>
                  <a:srgbClr val="3B3835"/>
                </a:solidFill>
                <a:latin typeface="Andalus" pitchFamily="18" charset="-78"/>
                <a:cs typeface="Andalus" pitchFamily="18" charset="-78"/>
              </a:rPr>
              <a:t> period.</a:t>
            </a:r>
          </a:p>
          <a:p>
            <a:endParaRPr lang="en-US" sz="2400" dirty="0" smtClean="0">
              <a:solidFill>
                <a:srgbClr val="3B3835"/>
              </a:solidFill>
              <a:latin typeface="Andalus" pitchFamily="18" charset="-78"/>
              <a:cs typeface="Andalus" pitchFamily="18" charset="-78"/>
            </a:endParaRPr>
          </a:p>
          <a:p>
            <a:r>
              <a:rPr lang="en-US" sz="28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Complications :</a:t>
            </a:r>
          </a:p>
          <a:p>
            <a:pPr>
              <a:buFont typeface="Wingdings" pitchFamily="2" charset="2"/>
              <a:buChar char="Ø"/>
            </a:pPr>
            <a:r>
              <a:rPr lang="en-US" sz="2400" i="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ndalus" pitchFamily="18" charset="-78"/>
                <a:cs typeface="Andalus" pitchFamily="18" charset="-78"/>
              </a:rPr>
              <a:t>Low blood oxygen (hypoxemia). </a:t>
            </a:r>
          </a:p>
          <a:p>
            <a:pPr>
              <a:buFont typeface="Wingdings" pitchFamily="2" charset="2"/>
              <a:buChar char="Ø"/>
            </a:pPr>
            <a:r>
              <a:rPr lang="en-US" sz="2400" i="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ndalus" pitchFamily="18" charset="-78"/>
                <a:cs typeface="Andalus" pitchFamily="18" charset="-78"/>
              </a:rPr>
              <a:t>Pneumonia. (esp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ndalus" pitchFamily="18" charset="-78"/>
                <a:cs typeface="Andalus" pitchFamily="18" charset="-78"/>
              </a:rPr>
              <a:t>. if fever persist)</a:t>
            </a:r>
            <a:endParaRPr lang="en-US" sz="2400" i="0" dirty="0" smtClean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Andalus" pitchFamily="18" charset="-78"/>
              <a:cs typeface="Andalus" pitchFamily="18" charset="-78"/>
            </a:endParaRPr>
          </a:p>
          <a:p>
            <a:pPr>
              <a:buFont typeface="Wingdings" pitchFamily="2" charset="2"/>
              <a:buChar char="Ø"/>
            </a:pPr>
            <a:r>
              <a:rPr lang="en-US" sz="2400" i="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ndalus" pitchFamily="18" charset="-78"/>
                <a:cs typeface="Andalus" pitchFamily="18" charset="-78"/>
              </a:rPr>
              <a:t>Respiratory failure. </a:t>
            </a:r>
          </a:p>
          <a:p>
            <a:pPr>
              <a:buFont typeface="Wingdings" panose="05000000000000000000" pitchFamily="2" charset="2"/>
              <a:buChar char="v"/>
            </a:pP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Andalus" pitchFamily="18" charset="-78"/>
              <a:cs typeface="Andalus" pitchFamily="18" charset="-78"/>
            </a:endParaRPr>
          </a:p>
          <a:p>
            <a:r>
              <a:rPr lang="en-US" sz="2800" b="0" i="0" dirty="0" smtClean="0">
                <a:solidFill>
                  <a:srgbClr val="FF9900"/>
                </a:solidFill>
                <a:effectLst/>
                <a:latin typeface="Andalus" pitchFamily="18" charset="-78"/>
                <a:cs typeface="Andalus" pitchFamily="18" charset="-78"/>
              </a:rPr>
              <a:t>Clinical Manifestations</a:t>
            </a:r>
            <a:r>
              <a:rPr lang="en-US" sz="2400" b="0" i="0" dirty="0" smtClean="0">
                <a:solidFill>
                  <a:srgbClr val="FF9900"/>
                </a:solidFill>
                <a:effectLst/>
                <a:latin typeface="Andalus" pitchFamily="18" charset="-78"/>
                <a:cs typeface="Andalus" pitchFamily="18" charset="-78"/>
              </a:rPr>
              <a:t> </a:t>
            </a:r>
          </a:p>
          <a:p>
            <a:pPr>
              <a:buFont typeface="Wingdings" pitchFamily="2" charset="2"/>
              <a:buChar char="Ø"/>
            </a:pPr>
            <a:r>
              <a:rPr lang="en-US" sz="2400" b="0" i="0" dirty="0" smtClean="0">
                <a:solidFill>
                  <a:srgbClr val="3B3835"/>
                </a:solidFill>
                <a:effectLst/>
                <a:latin typeface="Andalus" pitchFamily="18" charset="-78"/>
                <a:cs typeface="Andalus" pitchFamily="18" charset="-78"/>
              </a:rPr>
              <a:t>Low-grade fever</a:t>
            </a:r>
          </a:p>
          <a:p>
            <a:pPr>
              <a:buFont typeface="Wingdings" pitchFamily="2" charset="2"/>
              <a:buChar char="Ø"/>
            </a:pPr>
            <a:r>
              <a:rPr lang="en-US" sz="2400" b="0" i="0" dirty="0" smtClean="0">
                <a:solidFill>
                  <a:srgbClr val="3B3835"/>
                </a:solidFill>
                <a:effectLst/>
                <a:latin typeface="Andalus" pitchFamily="18" charset="-78"/>
                <a:cs typeface="Andalus" pitchFamily="18" charset="-78"/>
              </a:rPr>
              <a:t>Dyspnea, tachycardia and Tachypnea</a:t>
            </a:r>
            <a:endParaRPr lang="en-US" sz="2400" dirty="0" smtClean="0">
              <a:solidFill>
                <a:srgbClr val="3B3835"/>
              </a:solidFill>
              <a:latin typeface="Andalus" pitchFamily="18" charset="-78"/>
              <a:cs typeface="Andalus" pitchFamily="18" charset="-78"/>
            </a:endParaRPr>
          </a:p>
          <a:p>
            <a:pPr>
              <a:buFont typeface="Wingdings" pitchFamily="2" charset="2"/>
              <a:buChar char="Ø"/>
            </a:pPr>
            <a:r>
              <a:rPr lang="en-US" sz="2400" b="0" i="0" dirty="0" smtClean="0">
                <a:solidFill>
                  <a:srgbClr val="3B3835"/>
                </a:solidFill>
                <a:effectLst/>
                <a:latin typeface="Andalus" pitchFamily="18" charset="-78"/>
                <a:cs typeface="Andalus" pitchFamily="18" charset="-78"/>
              </a:rPr>
              <a:t>Pleural pain, and central cyanosis</a:t>
            </a:r>
          </a:p>
          <a:p>
            <a:pPr>
              <a:buFont typeface="Wingdings" pitchFamily="2" charset="2"/>
              <a:buChar char="Ø"/>
            </a:pPr>
            <a:endParaRPr lang="en-US" sz="2400" i="0" dirty="0" smtClean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Andalus" pitchFamily="18" charset="-78"/>
              <a:cs typeface="Andalus" pitchFamily="18" charset="-78"/>
            </a:endParaRPr>
          </a:p>
          <a:p>
            <a:pPr lvl="0"/>
            <a:endParaRPr lang="en-US" sz="2400" i="1" dirty="0" smtClean="0">
              <a:latin typeface="Andalus" pitchFamily="18" charset="-78"/>
              <a:cs typeface="Andalus" pitchFamily="18" charset="-78"/>
            </a:endParaRPr>
          </a:p>
          <a:p>
            <a:pPr lvl="0"/>
            <a:endParaRPr lang="en-US" sz="2400" i="1" dirty="0" smtClean="0">
              <a:latin typeface="Andalus" pitchFamily="18" charset="-78"/>
              <a:cs typeface="Andalus" pitchFamily="18" charset="-78"/>
            </a:endParaRPr>
          </a:p>
          <a:p>
            <a:pPr lvl="0"/>
            <a:endParaRPr lang="en-US" sz="2400" i="1" dirty="0" smtClean="0">
              <a:latin typeface="Andalus" pitchFamily="18" charset="-78"/>
              <a:cs typeface="Andalus" pitchFamily="18" charset="-78"/>
            </a:endParaRPr>
          </a:p>
          <a:p>
            <a:endParaRPr lang="en-US" sz="2400" i="1" dirty="0"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Atelectasis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229600" cy="4937760"/>
          </a:xfrm>
        </p:spPr>
        <p:txBody>
          <a:bodyPr>
            <a:normAutofit fontScale="77500" lnSpcReduction="20000"/>
          </a:bodyPr>
          <a:lstStyle/>
          <a:p>
            <a:pPr lvl="0">
              <a:buNone/>
            </a:pPr>
            <a:r>
              <a:rPr lang="en-US" sz="30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   CXR : </a:t>
            </a:r>
          </a:p>
          <a:p>
            <a:pPr lvl="0"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dirty="0" smtClean="0">
                <a:latin typeface="Andalus" pitchFamily="18" charset="-78"/>
                <a:cs typeface="Andalus" pitchFamily="18" charset="-78"/>
              </a:rPr>
              <a:t>Opacity of the affected area.</a:t>
            </a:r>
          </a:p>
          <a:p>
            <a:pPr lvl="0">
              <a:buFont typeface="Wingdings" pitchFamily="2" charset="2"/>
              <a:buChar char="Ø"/>
            </a:pPr>
            <a:r>
              <a:rPr lang="en-US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US" dirty="0" err="1" smtClean="0">
                <a:latin typeface="Andalus" pitchFamily="18" charset="-78"/>
                <a:cs typeface="Andalus" pitchFamily="18" charset="-78"/>
              </a:rPr>
              <a:t>Ipsilateral</a:t>
            </a:r>
            <a:r>
              <a:rPr lang="en-US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US" dirty="0" err="1" smtClean="0">
                <a:latin typeface="Andalus" pitchFamily="18" charset="-78"/>
                <a:cs typeface="Andalus" pitchFamily="18" charset="-78"/>
              </a:rPr>
              <a:t>hemidiaphragmatic</a:t>
            </a:r>
            <a:r>
              <a:rPr lang="en-US" dirty="0" smtClean="0">
                <a:latin typeface="Andalus" pitchFamily="18" charset="-78"/>
                <a:cs typeface="Andalus" pitchFamily="18" charset="-78"/>
              </a:rPr>
              <a:t> elevation. </a:t>
            </a:r>
          </a:p>
          <a:p>
            <a:pPr lvl="0">
              <a:buFont typeface="Wingdings" pitchFamily="2" charset="2"/>
              <a:buChar char="Ø"/>
            </a:pPr>
            <a:r>
              <a:rPr lang="en-US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US" dirty="0" err="1" smtClean="0">
                <a:latin typeface="Andalus" pitchFamily="18" charset="-78"/>
                <a:cs typeface="Andalus" pitchFamily="18" charset="-78"/>
              </a:rPr>
              <a:t>Mediastinal</a:t>
            </a:r>
            <a:r>
              <a:rPr lang="en-US" dirty="0" smtClean="0">
                <a:latin typeface="Andalus" pitchFamily="18" charset="-78"/>
                <a:cs typeface="Andalus" pitchFamily="18" charset="-78"/>
              </a:rPr>
              <a:t> &amp;tracheal deviation. </a:t>
            </a:r>
          </a:p>
          <a:p>
            <a:pPr>
              <a:buNone/>
            </a:pPr>
            <a:r>
              <a:rPr lang="en-US" sz="30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   Physical examination :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dirty="0" smtClean="0">
                <a:latin typeface="Andalus" pitchFamily="18" charset="-78"/>
                <a:cs typeface="Andalus" pitchFamily="18" charset="-78"/>
              </a:rPr>
              <a:t>Dullness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dirty="0" smtClean="0">
                <a:latin typeface="Andalus" pitchFamily="18" charset="-78"/>
                <a:cs typeface="Andalus" pitchFamily="18" charset="-78"/>
              </a:rPr>
              <a:t>   Decreased breath sound</a:t>
            </a:r>
          </a:p>
          <a:p>
            <a:pPr marL="342900" indent="-342900">
              <a:buNone/>
            </a:pPr>
            <a:r>
              <a:rPr lang="en-US" dirty="0" smtClean="0"/>
              <a:t>   </a:t>
            </a:r>
            <a:r>
              <a:rPr lang="en-US" sz="30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Management :</a:t>
            </a:r>
          </a:p>
          <a:p>
            <a:pPr>
              <a:defRPr/>
            </a:pPr>
            <a:r>
              <a:rPr lang="en-US" u="sng" dirty="0" smtClean="0">
                <a:latin typeface="Andalus" pitchFamily="18" charset="-78"/>
                <a:cs typeface="Andalus" pitchFamily="18" charset="-78"/>
              </a:rPr>
              <a:t>Pre op :</a:t>
            </a:r>
          </a:p>
          <a:p>
            <a:pPr marL="0" indent="0">
              <a:buNone/>
              <a:defRPr/>
            </a:pPr>
            <a:r>
              <a:rPr lang="en-US" dirty="0" smtClean="0">
                <a:latin typeface="Andalus" pitchFamily="18" charset="-78"/>
                <a:cs typeface="Andalus" pitchFamily="18" charset="-78"/>
              </a:rPr>
              <a:t>1-no smoking     2- treatment of pulmonary disease</a:t>
            </a:r>
          </a:p>
          <a:p>
            <a:pPr>
              <a:defRPr/>
            </a:pPr>
            <a:r>
              <a:rPr lang="en-US" u="sng" dirty="0" smtClean="0">
                <a:latin typeface="Andalus" pitchFamily="18" charset="-78"/>
                <a:cs typeface="Andalus" pitchFamily="18" charset="-78"/>
              </a:rPr>
              <a:t>Post op </a:t>
            </a:r>
          </a:p>
          <a:p>
            <a:pPr marL="0" indent="0">
              <a:buNone/>
              <a:defRPr/>
            </a:pPr>
            <a:r>
              <a:rPr lang="en-US" dirty="0" smtClean="0">
                <a:latin typeface="Andalus" pitchFamily="18" charset="-78"/>
                <a:cs typeface="Andalus" pitchFamily="18" charset="-78"/>
              </a:rPr>
              <a:t>  1- control pain   1-physiotherapy     2-incentive </a:t>
            </a:r>
            <a:r>
              <a:rPr lang="en-US" dirty="0" err="1" smtClean="0">
                <a:latin typeface="Andalus" pitchFamily="18" charset="-78"/>
                <a:cs typeface="Andalus" pitchFamily="18" charset="-78"/>
              </a:rPr>
              <a:t>spirometry</a:t>
            </a:r>
            <a:endParaRPr lang="en-US" dirty="0" smtClean="0">
              <a:latin typeface="Andalus" pitchFamily="18" charset="-78"/>
              <a:cs typeface="Andalus" pitchFamily="18" charset="-78"/>
            </a:endParaRPr>
          </a:p>
          <a:p>
            <a:pPr marL="0" indent="0">
              <a:buNone/>
              <a:defRPr/>
            </a:pPr>
            <a:endParaRPr lang="en-US" dirty="0" smtClean="0">
              <a:latin typeface="Andalus" pitchFamily="18" charset="-78"/>
              <a:cs typeface="Andalus" pitchFamily="18" charset="-78"/>
            </a:endParaRPr>
          </a:p>
          <a:p>
            <a:pPr>
              <a:defRPr/>
            </a:pPr>
            <a:r>
              <a:rPr lang="en-US" dirty="0" err="1" smtClean="0">
                <a:latin typeface="Andalus" pitchFamily="18" charset="-78"/>
                <a:cs typeface="Andalus" pitchFamily="18" charset="-78"/>
              </a:rPr>
              <a:t>Brochoscopy</a:t>
            </a:r>
            <a:r>
              <a:rPr lang="en-US" dirty="0" smtClean="0">
                <a:latin typeface="Andalus" pitchFamily="18" charset="-78"/>
                <a:cs typeface="Andalus" pitchFamily="18" charset="-78"/>
              </a:rPr>
              <a:t> </a:t>
            </a:r>
          </a:p>
          <a:p>
            <a:pPr algn="just"/>
            <a:endParaRPr lang="en-US" dirty="0" smtClean="0">
              <a:solidFill>
                <a:srgbClr val="32323C"/>
              </a:solidFill>
              <a:latin typeface="Andalus" pitchFamily="18" charset="-78"/>
              <a:cs typeface="Andalus" pitchFamily="18" charset="-78"/>
            </a:endParaRPr>
          </a:p>
          <a:p>
            <a:pPr marL="342900" indent="-342900">
              <a:buAutoNum type="arabicPeriod"/>
            </a:pPr>
            <a:endParaRPr lang="en-US" dirty="0" smtClean="0">
              <a:latin typeface="Andalus" pitchFamily="18" charset="-78"/>
              <a:cs typeface="Andalus" pitchFamily="18" charset="-78"/>
            </a:endParaRPr>
          </a:p>
          <a:p>
            <a:pPr marL="342900" indent="-342900">
              <a:buAutoNum type="arabicPeriod"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1524000"/>
            <a:ext cx="2938857" cy="2438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Pneumonia</a:t>
            </a:r>
            <a:endParaRPr lang="en-US" sz="4400" dirty="0">
              <a:solidFill>
                <a:srgbClr val="FF9900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000" b="1" i="1" u="sng" dirty="0" smtClean="0">
                <a:latin typeface="Andalus" pitchFamily="18" charset="-78"/>
                <a:ea typeface="Calibri" panose="020F0502020204030204" pitchFamily="34" charset="0"/>
                <a:cs typeface="Andalus" pitchFamily="18" charset="-78"/>
              </a:rPr>
              <a:t>HOSPITAL-ACQUIRED PNEUMONIA  :</a:t>
            </a:r>
            <a:r>
              <a:rPr lang="en-US" sz="2000" dirty="0" smtClean="0">
                <a:latin typeface="Andalus" pitchFamily="18" charset="-78"/>
                <a:ea typeface="Calibri" panose="020F0502020204030204" pitchFamily="34" charset="0"/>
                <a:cs typeface="Andalus" pitchFamily="18" charset="-78"/>
              </a:rPr>
              <a:t> pneumonia developing </a:t>
            </a:r>
            <a:r>
              <a:rPr lang="en-US" sz="2000" dirty="0" smtClean="0">
                <a:solidFill>
                  <a:srgbClr val="FF9900"/>
                </a:solidFill>
                <a:latin typeface="Andalus" pitchFamily="18" charset="-78"/>
                <a:ea typeface="Calibri" panose="020F0502020204030204" pitchFamily="34" charset="0"/>
                <a:cs typeface="Andalus" pitchFamily="18" charset="-78"/>
              </a:rPr>
              <a:t>48 - 72 h </a:t>
            </a:r>
            <a:r>
              <a:rPr lang="en-US" sz="2000" dirty="0" smtClean="0">
                <a:latin typeface="Andalus" pitchFamily="18" charset="-78"/>
                <a:ea typeface="Calibri" panose="020F0502020204030204" pitchFamily="34" charset="0"/>
                <a:cs typeface="Andalus" pitchFamily="18" charset="-78"/>
              </a:rPr>
              <a:t>after operation.</a:t>
            </a:r>
          </a:p>
          <a:p>
            <a:r>
              <a:rPr lang="en-US" sz="2000" b="1" i="1" u="sng" dirty="0" smtClean="0">
                <a:latin typeface="Andalus" pitchFamily="18" charset="-78"/>
                <a:ea typeface="Calibri" panose="020F0502020204030204" pitchFamily="34" charset="0"/>
                <a:cs typeface="Andalus" pitchFamily="18" charset="-78"/>
              </a:rPr>
              <a:t>VENTILATOR-ASSOCIATED PNEUMONIA </a:t>
            </a:r>
            <a:r>
              <a:rPr lang="en-US" sz="2000" dirty="0" smtClean="0">
                <a:latin typeface="Andalus" pitchFamily="18" charset="-78"/>
                <a:ea typeface="Calibri" panose="020F0502020204030204" pitchFamily="34" charset="0"/>
                <a:cs typeface="Andalus" pitchFamily="18" charset="-78"/>
              </a:rPr>
              <a:t>(VAP), pneumonia developing </a:t>
            </a:r>
            <a:r>
              <a:rPr lang="en-US" sz="2000" dirty="0" smtClean="0">
                <a:solidFill>
                  <a:srgbClr val="FF9900"/>
                </a:solidFill>
                <a:latin typeface="Andalus" pitchFamily="18" charset="-78"/>
                <a:ea typeface="Calibri" panose="020F0502020204030204" pitchFamily="34" charset="0"/>
                <a:cs typeface="Andalus" pitchFamily="18" charset="-78"/>
              </a:rPr>
              <a:t>48 - 72 h</a:t>
            </a:r>
            <a:r>
              <a:rPr lang="en-US" sz="2000" dirty="0" smtClean="0">
                <a:latin typeface="Andalus" pitchFamily="18" charset="-78"/>
                <a:ea typeface="Calibri" panose="020F0502020204030204" pitchFamily="34" charset="0"/>
                <a:cs typeface="Andalus" pitchFamily="18" charset="-78"/>
              </a:rPr>
              <a:t> after </a:t>
            </a:r>
            <a:r>
              <a:rPr lang="en-US" sz="2000" dirty="0" err="1" smtClean="0">
                <a:latin typeface="Andalus" pitchFamily="18" charset="-78"/>
                <a:ea typeface="Calibri" panose="020F0502020204030204" pitchFamily="34" charset="0"/>
                <a:cs typeface="Andalus" pitchFamily="18" charset="-78"/>
              </a:rPr>
              <a:t>endotracheal</a:t>
            </a:r>
            <a:r>
              <a:rPr lang="en-US" sz="2000" dirty="0" smtClean="0">
                <a:latin typeface="Andalus" pitchFamily="18" charset="-78"/>
                <a:ea typeface="Calibri" panose="020F0502020204030204" pitchFamily="34" charset="0"/>
                <a:cs typeface="Andalus" pitchFamily="18" charset="-78"/>
              </a:rPr>
              <a:t> intubation. </a:t>
            </a:r>
          </a:p>
          <a:p>
            <a:r>
              <a:rPr lang="en-US" sz="2000" dirty="0" smtClean="0">
                <a:latin typeface="Andalus" pitchFamily="18" charset="-78"/>
                <a:ea typeface="Calibri" panose="020F0502020204030204" pitchFamily="34" charset="0"/>
                <a:cs typeface="Andalus" pitchFamily="18" charset="-78"/>
              </a:rPr>
              <a:t> Postoperative pneumonia is the</a:t>
            </a:r>
            <a:r>
              <a:rPr lang="en-US" sz="2000" dirty="0" smtClean="0">
                <a:solidFill>
                  <a:srgbClr val="FF9900"/>
                </a:solidFill>
                <a:latin typeface="Andalus" pitchFamily="18" charset="-78"/>
                <a:ea typeface="Calibri" panose="020F0502020204030204" pitchFamily="34" charset="0"/>
                <a:cs typeface="Andalus" pitchFamily="18" charset="-78"/>
              </a:rPr>
              <a:t> </a:t>
            </a:r>
            <a:r>
              <a:rPr lang="en-US" sz="2000" b="1" dirty="0" smtClean="0">
                <a:solidFill>
                  <a:srgbClr val="FF9900"/>
                </a:solidFill>
                <a:latin typeface="Andalus" pitchFamily="18" charset="-78"/>
                <a:ea typeface="Calibri" panose="020F0502020204030204" pitchFamily="34" charset="0"/>
                <a:cs typeface="Andalus" pitchFamily="18" charset="-78"/>
              </a:rPr>
              <a:t>third most common </a:t>
            </a:r>
            <a:r>
              <a:rPr lang="en-US" sz="2000" dirty="0" smtClean="0">
                <a:latin typeface="Andalus" pitchFamily="18" charset="-78"/>
                <a:ea typeface="Calibri" panose="020F0502020204030204" pitchFamily="34" charset="0"/>
                <a:cs typeface="Andalus" pitchFamily="18" charset="-78"/>
              </a:rPr>
              <a:t>complication for all surgical procedures </a:t>
            </a:r>
          </a:p>
          <a:p>
            <a:r>
              <a:rPr lang="en-US" sz="2000" dirty="0" smtClean="0">
                <a:latin typeface="Andalus" pitchFamily="18" charset="-78"/>
                <a:ea typeface="Calibri" panose="020F0502020204030204" pitchFamily="34" charset="0"/>
                <a:cs typeface="Andalus" pitchFamily="18" charset="-78"/>
              </a:rPr>
              <a:t>Gram-negative, aerobic bacteria including: </a:t>
            </a:r>
            <a:r>
              <a:rPr lang="en-US" sz="2000" i="1" dirty="0" smtClean="0">
                <a:latin typeface="Andalus" pitchFamily="18" charset="-78"/>
                <a:ea typeface="Calibri" panose="020F0502020204030204" pitchFamily="34" charset="0"/>
                <a:cs typeface="Andalus" pitchFamily="18" charset="-78"/>
              </a:rPr>
              <a:t>Pseudomonas</a:t>
            </a:r>
            <a:r>
              <a:rPr lang="en-US" sz="2000" dirty="0" smtClean="0">
                <a:latin typeface="Andalus" pitchFamily="18" charset="-78"/>
                <a:ea typeface="Calibri" panose="020F0502020204030204" pitchFamily="34" charset="0"/>
                <a:cs typeface="Andalus" pitchFamily="18" charset="-78"/>
              </a:rPr>
              <a:t>, </a:t>
            </a:r>
            <a:r>
              <a:rPr lang="en-US" sz="2000" i="1" dirty="0" err="1" smtClean="0">
                <a:latin typeface="Andalus" pitchFamily="18" charset="-78"/>
                <a:ea typeface="Calibri" panose="020F0502020204030204" pitchFamily="34" charset="0"/>
                <a:cs typeface="Andalus" pitchFamily="18" charset="-78"/>
              </a:rPr>
              <a:t>Klebsiella</a:t>
            </a:r>
            <a:r>
              <a:rPr lang="en-US" sz="2000" dirty="0" smtClean="0">
                <a:latin typeface="Andalus" pitchFamily="18" charset="-78"/>
                <a:ea typeface="Calibri" panose="020F0502020204030204" pitchFamily="34" charset="0"/>
                <a:cs typeface="Andalus" pitchFamily="18" charset="-78"/>
              </a:rPr>
              <a:t>, and </a:t>
            </a:r>
            <a:r>
              <a:rPr lang="en-US" sz="2000" i="1" dirty="0" err="1" smtClean="0">
                <a:latin typeface="Andalus" pitchFamily="18" charset="-78"/>
                <a:ea typeface="Calibri" panose="020F0502020204030204" pitchFamily="34" charset="0"/>
                <a:cs typeface="Andalus" pitchFamily="18" charset="-78"/>
              </a:rPr>
              <a:t>Enterobacter</a:t>
            </a:r>
            <a:r>
              <a:rPr lang="en-US" sz="2000" dirty="0" smtClean="0">
                <a:latin typeface="Andalus" pitchFamily="18" charset="-78"/>
                <a:ea typeface="Calibri" panose="020F0502020204030204" pitchFamily="34" charset="0"/>
                <a:cs typeface="Andalus" pitchFamily="18" charset="-78"/>
              </a:rPr>
              <a:t> </a:t>
            </a:r>
            <a:r>
              <a:rPr lang="en-US" sz="2000" dirty="0" smtClean="0">
                <a:latin typeface="Andalus" pitchFamily="18" charset="-78"/>
                <a:ea typeface="Calibri" panose="020F0502020204030204" pitchFamily="34" charset="0"/>
                <a:cs typeface="Andalus" pitchFamily="18" charset="-78"/>
              </a:rPr>
              <a:t>species, </a:t>
            </a:r>
            <a:r>
              <a:rPr lang="en-US" sz="2000" dirty="0" smtClean="0">
                <a:latin typeface="Andalus" pitchFamily="18" charset="-78"/>
                <a:ea typeface="Calibri" panose="020F0502020204030204" pitchFamily="34" charset="0"/>
                <a:cs typeface="Andalus" pitchFamily="18" charset="-78"/>
              </a:rPr>
              <a:t>With regard to Gram-positive bacteria, </a:t>
            </a:r>
            <a:r>
              <a:rPr lang="en-US" sz="2000" i="1" dirty="0" err="1" smtClean="0">
                <a:latin typeface="Andalus" pitchFamily="18" charset="-78"/>
                <a:ea typeface="Calibri" panose="020F0502020204030204" pitchFamily="34" charset="0"/>
                <a:cs typeface="Andalus" pitchFamily="18" charset="-78"/>
              </a:rPr>
              <a:t>Methicillin</a:t>
            </a:r>
            <a:r>
              <a:rPr lang="en-US" sz="2000" i="1" dirty="0" smtClean="0">
                <a:latin typeface="Andalus" pitchFamily="18" charset="-78"/>
                <a:ea typeface="Calibri" panose="020F0502020204030204" pitchFamily="34" charset="0"/>
                <a:cs typeface="Andalus" pitchFamily="18" charset="-78"/>
              </a:rPr>
              <a:t>-Resistant</a:t>
            </a:r>
            <a:r>
              <a:rPr lang="en-US" sz="2000" dirty="0" smtClean="0">
                <a:latin typeface="Andalus" pitchFamily="18" charset="-78"/>
                <a:ea typeface="Calibri" panose="020F0502020204030204" pitchFamily="34" charset="0"/>
                <a:cs typeface="Andalus" pitchFamily="18" charset="-78"/>
              </a:rPr>
              <a:t> </a:t>
            </a:r>
            <a:r>
              <a:rPr lang="en-US" sz="2000" i="1" dirty="0" err="1" smtClean="0">
                <a:latin typeface="Andalus" pitchFamily="18" charset="-78"/>
                <a:ea typeface="Calibri" panose="020F0502020204030204" pitchFamily="34" charset="0"/>
                <a:cs typeface="Andalus" pitchFamily="18" charset="-78"/>
              </a:rPr>
              <a:t>Staphyloccocus</a:t>
            </a:r>
            <a:r>
              <a:rPr lang="en-US" sz="2000" i="1" dirty="0" smtClean="0">
                <a:latin typeface="Andalus" pitchFamily="18" charset="-78"/>
                <a:ea typeface="Calibri" panose="020F0502020204030204" pitchFamily="34" charset="0"/>
                <a:cs typeface="Andalus" pitchFamily="18" charset="-78"/>
              </a:rPr>
              <a:t> </a:t>
            </a:r>
            <a:r>
              <a:rPr lang="en-US" sz="2000" i="1" dirty="0" err="1" smtClean="0">
                <a:latin typeface="Andalus" pitchFamily="18" charset="-78"/>
                <a:ea typeface="Calibri" panose="020F0502020204030204" pitchFamily="34" charset="0"/>
                <a:cs typeface="Andalus" pitchFamily="18" charset="-78"/>
              </a:rPr>
              <a:t>aureus</a:t>
            </a:r>
            <a:r>
              <a:rPr lang="en-US" sz="2000" i="1" dirty="0" smtClean="0">
                <a:latin typeface="Andalus" pitchFamily="18" charset="-78"/>
                <a:ea typeface="Calibri" panose="020F0502020204030204" pitchFamily="34" charset="0"/>
                <a:cs typeface="Andalus" pitchFamily="18" charset="-78"/>
              </a:rPr>
              <a:t> </a:t>
            </a:r>
            <a:r>
              <a:rPr lang="en-US" sz="2000" dirty="0" smtClean="0">
                <a:latin typeface="Andalus" pitchFamily="18" charset="-78"/>
                <a:ea typeface="Calibri" panose="020F0502020204030204" pitchFamily="34" charset="0"/>
                <a:cs typeface="Andalus" pitchFamily="18" charset="-78"/>
              </a:rPr>
              <a:t> is the most common cause.</a:t>
            </a:r>
          </a:p>
          <a:p>
            <a:r>
              <a:rPr lang="en-US" sz="24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COMPLICATION  :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latin typeface="Andalus" pitchFamily="18" charset="-78"/>
                <a:cs typeface="Andalus" pitchFamily="18" charset="-78"/>
              </a:rPr>
              <a:t>Pleural effusion  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000" dirty="0" err="1" smtClean="0">
                <a:latin typeface="Andalus" pitchFamily="18" charset="-78"/>
                <a:cs typeface="Andalus" pitchFamily="18" charset="-78"/>
              </a:rPr>
              <a:t>Empyema</a:t>
            </a:r>
            <a:r>
              <a:rPr lang="en-US" sz="2000" dirty="0" smtClean="0">
                <a:latin typeface="Andalus" pitchFamily="18" charset="-78"/>
                <a:cs typeface="Andalus" pitchFamily="18" charset="-78"/>
              </a:rPr>
              <a:t>  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000" dirty="0" smtClean="0">
                <a:latin typeface="Andalus" pitchFamily="18" charset="-78"/>
                <a:cs typeface="Andalus" pitchFamily="18" charset="-78"/>
              </a:rPr>
              <a:t>Respiratory failure   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000" dirty="0" smtClean="0">
                <a:latin typeface="Andalus" pitchFamily="18" charset="-78"/>
                <a:cs typeface="Andalus" pitchFamily="18" charset="-78"/>
              </a:rPr>
              <a:t>Sepsis</a:t>
            </a:r>
          </a:p>
          <a:p>
            <a:endParaRPr lang="en-US" sz="2000" dirty="0" smtClean="0">
              <a:latin typeface="Andalus" pitchFamily="18" charset="-78"/>
              <a:cs typeface="Andalus" pitchFamily="18" charset="-78"/>
            </a:endParaRPr>
          </a:p>
          <a:p>
            <a:endParaRPr lang="en-US" sz="2000" dirty="0" smtClean="0">
              <a:latin typeface="Andalus" pitchFamily="18" charset="-78"/>
              <a:cs typeface="Andalus" pitchFamily="18" charset="-78"/>
            </a:endParaRPr>
          </a:p>
          <a:p>
            <a:endParaRPr lang="en-US" sz="2000" dirty="0"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907836">
            <a:off x="7828857" y="133047"/>
            <a:ext cx="1178889" cy="120058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Pneumonia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229600" cy="493776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sz="112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Risk Factors :</a:t>
            </a:r>
          </a:p>
          <a:p>
            <a:pPr>
              <a:buFont typeface="Wingdings" pitchFamily="2" charset="2"/>
              <a:buChar char="Ø"/>
            </a:pPr>
            <a:r>
              <a:rPr lang="en-US" sz="8000" i="1" dirty="0" smtClean="0">
                <a:latin typeface="Andalus" pitchFamily="18" charset="-78"/>
                <a:cs typeface="Andalus" pitchFamily="18" charset="-78"/>
              </a:rPr>
              <a:t>Age(more than 50) .</a:t>
            </a:r>
          </a:p>
          <a:p>
            <a:pPr>
              <a:buFont typeface="Wingdings" pitchFamily="2" charset="2"/>
              <a:buChar char="Ø"/>
            </a:pPr>
            <a:r>
              <a:rPr lang="en-US" sz="8000" i="1" dirty="0" smtClean="0">
                <a:latin typeface="Andalus" pitchFamily="18" charset="-78"/>
                <a:cs typeface="Andalus" pitchFamily="18" charset="-78"/>
              </a:rPr>
              <a:t>Duration of surgery (more than 3h).</a:t>
            </a:r>
          </a:p>
          <a:p>
            <a:pPr>
              <a:buFont typeface="Wingdings" pitchFamily="2" charset="2"/>
              <a:buChar char="Ø"/>
            </a:pPr>
            <a:r>
              <a:rPr lang="en-US" sz="8000" i="1" dirty="0" smtClean="0">
                <a:latin typeface="Andalus" pitchFamily="18" charset="-78"/>
                <a:cs typeface="Andalus" pitchFamily="18" charset="-78"/>
              </a:rPr>
              <a:t>Glasgow coma scale (less than 15).</a:t>
            </a:r>
          </a:p>
          <a:p>
            <a:pPr>
              <a:buFont typeface="Wingdings" pitchFamily="2" charset="2"/>
              <a:buChar char="Ø"/>
            </a:pPr>
            <a:r>
              <a:rPr lang="en-US" sz="8000" i="1" dirty="0" err="1" smtClean="0">
                <a:latin typeface="Andalus" pitchFamily="18" charset="-78"/>
                <a:cs typeface="Andalus" pitchFamily="18" charset="-78"/>
              </a:rPr>
              <a:t>Endotracheal</a:t>
            </a:r>
            <a:r>
              <a:rPr lang="en-US" sz="8000" i="1" dirty="0" smtClean="0">
                <a:latin typeface="Andalus" pitchFamily="18" charset="-78"/>
                <a:cs typeface="Andalus" pitchFamily="18" charset="-78"/>
              </a:rPr>
              <a:t> intubation ( more than 2 days).</a:t>
            </a:r>
          </a:p>
          <a:p>
            <a:pPr>
              <a:buFont typeface="Wingdings" pitchFamily="2" charset="2"/>
              <a:buChar char="Ø"/>
            </a:pPr>
            <a:r>
              <a:rPr lang="en-US" sz="8000" i="1" dirty="0" err="1" smtClean="0">
                <a:latin typeface="Andalus" pitchFamily="18" charset="-78"/>
                <a:cs typeface="Andalus" pitchFamily="18" charset="-78"/>
              </a:rPr>
              <a:t>Tracheostomy</a:t>
            </a:r>
            <a:r>
              <a:rPr lang="en-US" sz="8000" i="1" dirty="0" smtClean="0">
                <a:latin typeface="Andalus" pitchFamily="18" charset="-78"/>
                <a:cs typeface="Andalus" pitchFamily="18" charset="-78"/>
              </a:rPr>
              <a:t> .</a:t>
            </a:r>
          </a:p>
          <a:p>
            <a:pPr>
              <a:buFont typeface="Wingdings" pitchFamily="2" charset="2"/>
              <a:buChar char="Ø"/>
            </a:pPr>
            <a:r>
              <a:rPr lang="en-US" sz="8000" i="1" dirty="0" smtClean="0">
                <a:latin typeface="Andalus" pitchFamily="18" charset="-78"/>
                <a:cs typeface="Andalus" pitchFamily="18" charset="-78"/>
              </a:rPr>
              <a:t>Mechanical ventilation. </a:t>
            </a:r>
          </a:p>
          <a:p>
            <a:pPr>
              <a:buFont typeface="Wingdings" pitchFamily="2" charset="2"/>
              <a:buChar char="Ø"/>
            </a:pPr>
            <a:r>
              <a:rPr lang="en-US" sz="8000" i="1" dirty="0" smtClean="0">
                <a:latin typeface="Andalus" pitchFamily="18" charset="-78"/>
                <a:cs typeface="Andalus" pitchFamily="18" charset="-78"/>
              </a:rPr>
              <a:t>ICU (more than 5 days).</a:t>
            </a:r>
          </a:p>
          <a:p>
            <a:pPr>
              <a:buFont typeface="Wingdings" pitchFamily="2" charset="2"/>
              <a:buChar char="Ø"/>
            </a:pPr>
            <a:endParaRPr lang="en-US" sz="8000" i="1" dirty="0" smtClean="0">
              <a:latin typeface="Andalus" pitchFamily="18" charset="-78"/>
              <a:cs typeface="Andalus" pitchFamily="18" charset="-78"/>
            </a:endParaRPr>
          </a:p>
          <a:p>
            <a:pPr>
              <a:buNone/>
            </a:pPr>
            <a:r>
              <a:rPr lang="en-US" sz="11200" dirty="0" smtClean="0">
                <a:solidFill>
                  <a:srgbClr val="FF9900"/>
                </a:solidFill>
                <a:latin typeface="Andalus" pitchFamily="18" charset="-78"/>
                <a:cs typeface="Andalus" pitchFamily="18" charset="-78"/>
              </a:rPr>
              <a:t>Clinical manifestations :</a:t>
            </a:r>
          </a:p>
          <a:p>
            <a:pPr marL="0" indent="0">
              <a:buNone/>
            </a:pPr>
            <a:r>
              <a:rPr lang="en-US" sz="8000" i="1" dirty="0" smtClean="0">
                <a:latin typeface="Andalus" pitchFamily="18" charset="-78"/>
                <a:cs typeface="Andalus" pitchFamily="18" charset="-78"/>
              </a:rPr>
              <a:t>1- Fever.</a:t>
            </a:r>
          </a:p>
          <a:p>
            <a:pPr marL="0" indent="0">
              <a:buNone/>
            </a:pPr>
            <a:r>
              <a:rPr lang="en-US" sz="8000" i="1" dirty="0" smtClean="0">
                <a:latin typeface="Andalus" pitchFamily="18" charset="-78"/>
                <a:cs typeface="Andalus" pitchFamily="18" charset="-78"/>
              </a:rPr>
              <a:t>2-Cough and sputum production.</a:t>
            </a:r>
          </a:p>
          <a:p>
            <a:pPr marL="0" indent="0">
              <a:buNone/>
            </a:pPr>
            <a:r>
              <a:rPr lang="en-US" sz="8000" i="1" dirty="0" smtClean="0">
                <a:latin typeface="Andalus" pitchFamily="18" charset="-78"/>
                <a:cs typeface="Andalus" pitchFamily="18" charset="-78"/>
              </a:rPr>
              <a:t>2- Dyspnea, tachycardia and </a:t>
            </a:r>
            <a:r>
              <a:rPr lang="en-US" sz="8000" i="1" dirty="0" err="1" smtClean="0">
                <a:latin typeface="Andalus" pitchFamily="18" charset="-78"/>
                <a:cs typeface="Andalus" pitchFamily="18" charset="-78"/>
              </a:rPr>
              <a:t>tachypnea</a:t>
            </a:r>
            <a:r>
              <a:rPr lang="en-US" sz="8000" i="1" dirty="0" smtClean="0">
                <a:latin typeface="Andalus" pitchFamily="18" charset="-78"/>
                <a:cs typeface="Andalus" pitchFamily="18" charset="-78"/>
              </a:rPr>
              <a:t>.</a:t>
            </a:r>
          </a:p>
          <a:p>
            <a:pPr marL="0" indent="0">
              <a:buNone/>
            </a:pPr>
            <a:r>
              <a:rPr lang="en-US" sz="8000" i="1" dirty="0" smtClean="0">
                <a:latin typeface="Andalus" pitchFamily="18" charset="-78"/>
                <a:cs typeface="Andalus" pitchFamily="18" charset="-78"/>
              </a:rPr>
              <a:t>3- Chest pain and central cyanosis.</a:t>
            </a:r>
          </a:p>
          <a:p>
            <a:pPr>
              <a:buNone/>
            </a:pPr>
            <a:endParaRPr lang="en-US" sz="1600" dirty="0" smtClean="0"/>
          </a:p>
          <a:p>
            <a:pPr>
              <a:buFont typeface="Wingdings" pitchFamily="2" charset="2"/>
              <a:buChar char="Ø"/>
            </a:pPr>
            <a:endParaRPr lang="en-US" sz="1600" i="1" dirty="0" smtClean="0">
              <a:latin typeface="Andalus" pitchFamily="18" charset="-78"/>
              <a:cs typeface="Andalus" pitchFamily="18" charset="-78"/>
            </a:endParaRPr>
          </a:p>
          <a:p>
            <a:pPr>
              <a:buFont typeface="Wingdings" pitchFamily="2" charset="2"/>
              <a:buChar char="Ø"/>
            </a:pPr>
            <a:endParaRPr lang="en-US" sz="1600" i="1" dirty="0" smtClean="0">
              <a:latin typeface="Andalus" pitchFamily="18" charset="-78"/>
              <a:cs typeface="Andalus" pitchFamily="18" charset="-78"/>
            </a:endParaRPr>
          </a:p>
          <a:p>
            <a:pPr>
              <a:buNone/>
            </a:pPr>
            <a:r>
              <a:rPr lang="en-US" sz="1600" i="1" dirty="0" smtClean="0">
                <a:latin typeface="Andalus" pitchFamily="18" charset="-78"/>
                <a:cs typeface="Andalus" pitchFamily="18" charset="-78"/>
              </a:rPr>
              <a:t/>
            </a:r>
            <a:br>
              <a:rPr lang="en-US" sz="1600" i="1" dirty="0" smtClean="0">
                <a:latin typeface="Andalus" pitchFamily="18" charset="-78"/>
                <a:cs typeface="Andalus" pitchFamily="18" charset="-78"/>
              </a:rPr>
            </a:br>
            <a:endParaRPr lang="en-US" sz="1600" i="1" dirty="0"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601</TotalTime>
  <Words>1333</Words>
  <Application>Microsoft Office PowerPoint</Application>
  <PresentationFormat>On-screen Show (4:3)</PresentationFormat>
  <Paragraphs>262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Origin</vt:lpstr>
      <vt:lpstr>Postoperative Fever</vt:lpstr>
      <vt:lpstr>Pyrexia / Fever</vt:lpstr>
      <vt:lpstr>Causes of Postoperative Fever</vt:lpstr>
      <vt:lpstr>Malignant Hyperthermia </vt:lpstr>
      <vt:lpstr>Malignant Hyperthermia </vt:lpstr>
      <vt:lpstr>Atelectasis</vt:lpstr>
      <vt:lpstr>Atelectasis</vt:lpstr>
      <vt:lpstr>Pneumonia</vt:lpstr>
      <vt:lpstr>Pneumonia</vt:lpstr>
      <vt:lpstr>Pneumonia</vt:lpstr>
      <vt:lpstr>Aspiration</vt:lpstr>
      <vt:lpstr>Urinary Tract Infection</vt:lpstr>
      <vt:lpstr>Urinary Tract Infection</vt:lpstr>
      <vt:lpstr>Urinary Tract Infection</vt:lpstr>
      <vt:lpstr>Urinary Tract Infection</vt:lpstr>
      <vt:lpstr>Venous Thromboembolism(VTE):</vt:lpstr>
      <vt:lpstr> Deep Vein Thrombosis(DVT): </vt:lpstr>
      <vt:lpstr>Deep Vein Thrombosis(DVT):</vt:lpstr>
      <vt:lpstr>Deep Vein Thrombosis(DVT):</vt:lpstr>
      <vt:lpstr>Pulmonary Embolism</vt:lpstr>
      <vt:lpstr>Pulmonary Embolism</vt:lpstr>
      <vt:lpstr>Pulmonary Embolism</vt:lpstr>
      <vt:lpstr>Wound Infection (SSI)</vt:lpstr>
      <vt:lpstr>Wound Infection (SSI)</vt:lpstr>
      <vt:lpstr>Wound Infection (SSI)</vt:lpstr>
      <vt:lpstr>Wound Infection (SSI)</vt:lpstr>
      <vt:lpstr>Wonder Drugs</vt:lpstr>
      <vt:lpstr>Slide 28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Postoperative Fever</dc:title>
  <dc:creator>athamneh.co</dc:creator>
  <cp:lastModifiedBy>athamneh.co</cp:lastModifiedBy>
  <cp:revision>4</cp:revision>
  <dcterms:created xsi:type="dcterms:W3CDTF">2021-11-19T09:21:04Z</dcterms:created>
  <dcterms:modified xsi:type="dcterms:W3CDTF">2021-11-20T13:56:45Z</dcterms:modified>
</cp:coreProperties>
</file>