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93" r:id="rId15"/>
    <p:sldId id="269" r:id="rId16"/>
    <p:sldId id="294" r:id="rId17"/>
    <p:sldId id="271" r:id="rId18"/>
    <p:sldId id="272" r:id="rId19"/>
    <p:sldId id="289" r:id="rId20"/>
    <p:sldId id="273" r:id="rId21"/>
    <p:sldId id="274" r:id="rId22"/>
    <p:sldId id="288" r:id="rId23"/>
    <p:sldId id="290" r:id="rId24"/>
    <p:sldId id="276" r:id="rId25"/>
    <p:sldId id="287" r:id="rId26"/>
    <p:sldId id="299" r:id="rId27"/>
    <p:sldId id="295" r:id="rId28"/>
    <p:sldId id="278" r:id="rId29"/>
    <p:sldId id="284" r:id="rId30"/>
    <p:sldId id="280" r:id="rId31"/>
    <p:sldId id="281" r:id="rId32"/>
    <p:sldId id="296" r:id="rId33"/>
    <p:sldId id="297" r:id="rId34"/>
    <p:sldId id="2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Pleural effusion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Obada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bu Ali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Ahmad Al-</a:t>
            </a:r>
            <a:r>
              <a:rPr lang="en-US" dirty="0" err="1" smtClean="0">
                <a:solidFill>
                  <a:srgbClr val="FF0000"/>
                </a:solidFill>
              </a:rPr>
              <a:t>Doghmi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dirty="0" err="1" smtClean="0">
                <a:solidFill>
                  <a:srgbClr val="FF0000"/>
                </a:solidFill>
              </a:rPr>
              <a:t>haith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Zidan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Signs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</a:p>
          <a:p>
            <a:r>
              <a:rPr lang="en-US" dirty="0" smtClean="0"/>
              <a:t>Dullness to percussion </a:t>
            </a:r>
          </a:p>
          <a:p>
            <a:r>
              <a:rPr lang="en-US" dirty="0" smtClean="0"/>
              <a:t>Decreased breath sound over the effusion </a:t>
            </a:r>
          </a:p>
          <a:p>
            <a:r>
              <a:rPr lang="en-US" dirty="0" smtClean="0"/>
              <a:t>Decreased tactile fremitus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 pleural effusion is usually diagnosed on the basis of medical history and physical exam, and confirmed by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the following :</a:t>
            </a:r>
          </a:p>
          <a:p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1) </a:t>
            </a:r>
            <a:r>
              <a:rPr lang="en-US" sz="3500" dirty="0" smtClean="0">
                <a:solidFill>
                  <a:srgbClr val="202122"/>
                </a:solidFill>
                <a:latin typeface="Arial" panose="020B0604020202020204" pitchFamily="34" charset="0"/>
              </a:rPr>
              <a:t>chest X-rays </a:t>
            </a:r>
          </a:p>
          <a:p>
            <a:pPr lvl="0">
              <a:buClr>
                <a:srgbClr val="83992A"/>
              </a:buClr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A) according to the 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position ;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The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fluid usually freely moving so : 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Upright position :fluid falls to bases 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Lying down(supine):fluid falls to posterior </a:t>
            </a:r>
          </a:p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Lateral decubitus(lying down on side ):fluid layers to pleura space closest to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ground</a:t>
            </a:r>
            <a:endParaRPr lang="en-US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Lateral decubitus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39" y="2475167"/>
            <a:ext cx="6320246" cy="33178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66" y="2475167"/>
            <a:ext cx="2657475" cy="25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</a:t>
            </a:r>
            <a:r>
              <a:rPr lang="en-US" b="1" dirty="0" smtClean="0"/>
              <a:t>according to the amount</a:t>
            </a:r>
            <a:r>
              <a:rPr lang="en-US" dirty="0" smtClean="0"/>
              <a:t>:</a:t>
            </a:r>
          </a:p>
          <a:p>
            <a:r>
              <a:rPr lang="en-US" dirty="0" smtClean="0"/>
              <a:t>PA </a:t>
            </a:r>
            <a:r>
              <a:rPr lang="en-US" dirty="0"/>
              <a:t>: are the most commonly used examination to assess for the presence of a pleural effusion; however, it should be noted that on a routine erect chest x-ray as much as 250-600 mL of fluid is required before it becomes evident</a:t>
            </a:r>
          </a:p>
          <a:p>
            <a:r>
              <a:rPr lang="en-US" dirty="0"/>
              <a:t>A lateral decubitus film is most sensitive, able to identify even a small amount of fluid. and can also determine whether fluid is free flowing or </a:t>
            </a:r>
            <a:r>
              <a:rPr lang="en-US" dirty="0" err="1"/>
              <a:t>loculated</a:t>
            </a:r>
            <a:endParaRPr lang="en-US" dirty="0"/>
          </a:p>
          <a:p>
            <a:r>
              <a:rPr lang="en-US" dirty="0"/>
              <a:t>At the other extreme supine projections can mask large quantities of fluid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chest X-ray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2615183"/>
            <a:ext cx="4636930" cy="3191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49911"/>
            <a:ext cx="5135880" cy="32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982133"/>
            <a:ext cx="9460990" cy="974683"/>
          </a:xfrm>
        </p:spPr>
        <p:txBody>
          <a:bodyPr/>
          <a:lstStyle/>
          <a:p>
            <a:r>
              <a:rPr lang="en-US" dirty="0" smtClean="0"/>
              <a:t>Changes in the x 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b="1" dirty="0" smtClean="0"/>
              <a:t>1)Homogenous </a:t>
            </a:r>
            <a:r>
              <a:rPr lang="en-US" sz="2800" b="1" dirty="0" smtClean="0"/>
              <a:t>opacification</a:t>
            </a:r>
          </a:p>
          <a:p>
            <a:pPr marL="0" indent="0">
              <a:buNone/>
            </a:pPr>
            <a:r>
              <a:rPr lang="en-US" sz="2800" b="1" dirty="0" smtClean="0"/>
              <a:t> 2)blunting </a:t>
            </a:r>
            <a:r>
              <a:rPr lang="en-US" sz="2800" b="1" dirty="0" smtClean="0"/>
              <a:t>of the </a:t>
            </a:r>
            <a:r>
              <a:rPr lang="en-US" sz="2800" b="1" dirty="0" err="1" smtClean="0"/>
              <a:t>costophrenic</a:t>
            </a:r>
            <a:r>
              <a:rPr lang="en-US" sz="2800" b="1" dirty="0" smtClean="0"/>
              <a:t> </a:t>
            </a:r>
            <a:r>
              <a:rPr lang="en-US" sz="2800" b="1" dirty="0" smtClean="0"/>
              <a:t>angle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This is the earliest sign of </a:t>
            </a:r>
            <a:r>
              <a:rPr lang="en-US" sz="2800" dirty="0" smtClean="0">
                <a:solidFill>
                  <a:schemeClr val="tx1"/>
                </a:solidFill>
              </a:rPr>
              <a:t>pleural effusion</a:t>
            </a:r>
            <a:r>
              <a:rPr lang="en-US" sz="2800" dirty="0">
                <a:solidFill>
                  <a:schemeClr val="tx1"/>
                </a:solidFill>
              </a:rPr>
              <a:t> on the frontal view and seen When the fluid is slightly above the level of the upper portion of the diaphragm as A minimal amount of fluid (approximately 175 mL) is required to produce detectable </a:t>
            </a:r>
            <a:r>
              <a:rPr lang="en-US" sz="2800" dirty="0" smtClean="0">
                <a:solidFill>
                  <a:schemeClr val="tx1"/>
                </a:solidFill>
              </a:rPr>
              <a:t>blunting</a:t>
            </a:r>
          </a:p>
          <a:p>
            <a:pPr marL="0" indent="0">
              <a:buNone/>
            </a:pPr>
            <a:r>
              <a:rPr lang="en-US" sz="2800" b="1" dirty="0" smtClean="0"/>
              <a:t>3)blunting </a:t>
            </a:r>
            <a:r>
              <a:rPr lang="en-US" sz="2800" b="1" dirty="0" smtClean="0"/>
              <a:t>of the </a:t>
            </a:r>
            <a:r>
              <a:rPr lang="en-US" sz="2800" b="1" dirty="0" err="1" smtClean="0"/>
              <a:t>cardiophrenic</a:t>
            </a:r>
            <a:r>
              <a:rPr lang="en-US" sz="2800" b="1" dirty="0" smtClean="0"/>
              <a:t>  angle </a:t>
            </a:r>
          </a:p>
          <a:p>
            <a:pPr marL="0" indent="0">
              <a:buNone/>
            </a:pPr>
            <a:r>
              <a:rPr lang="en-US" sz="2800" b="1" dirty="0" smtClean="0"/>
              <a:t>4)</a:t>
            </a:r>
            <a:r>
              <a:rPr lang="en-US" sz="2800" b="1" dirty="0"/>
              <a:t> Loss of the diaphragm outline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5) Absence of pulmonary and bronchial marking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6)meniscus </a:t>
            </a:r>
            <a:r>
              <a:rPr lang="en-US" sz="2800" b="1" dirty="0" smtClean="0"/>
              <a:t>sign </a:t>
            </a:r>
            <a:endParaRPr lang="en-US" sz="28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630936"/>
            <a:ext cx="6997368" cy="558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blunting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466023"/>
            <a:ext cx="4712206" cy="3523297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42" y="2466022"/>
            <a:ext cx="4662847" cy="358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Meniscus 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concave upper </a:t>
            </a:r>
            <a:r>
              <a:rPr lang="en-US" dirty="0" smtClean="0"/>
              <a:t>border of effusion,  </a:t>
            </a:r>
            <a:r>
              <a:rPr lang="en-US" dirty="0"/>
              <a:t>on erect frontal and lateral radiographs is called the pleural meniscus </a:t>
            </a:r>
            <a:endParaRPr lang="en-US" dirty="0" smtClean="0"/>
          </a:p>
          <a:p>
            <a:r>
              <a:rPr lang="en-US" dirty="0" smtClean="0"/>
              <a:t>Appear higher </a:t>
            </a:r>
            <a:r>
              <a:rPr lang="en-US" dirty="0" err="1" smtClean="0"/>
              <a:t>lateraly</a:t>
            </a:r>
            <a:r>
              <a:rPr lang="en-US" dirty="0" smtClean="0"/>
              <a:t> </a:t>
            </a:r>
            <a:r>
              <a:rPr lang="en-US" dirty="0" smtClean="0"/>
              <a:t>than </a:t>
            </a:r>
            <a:r>
              <a:rPr lang="en-US" dirty="0" err="1" smtClean="0"/>
              <a:t>medialy</a:t>
            </a:r>
            <a:r>
              <a:rPr lang="en-US" dirty="0" smtClean="0"/>
              <a:t> Because </a:t>
            </a:r>
            <a:r>
              <a:rPr lang="en-US" dirty="0"/>
              <a:t>x-ray beams have to </a:t>
            </a:r>
            <a:r>
              <a:rPr lang="en-US" dirty="0" smtClean="0"/>
              <a:t>transverse </a:t>
            </a:r>
            <a:r>
              <a:rPr lang="en-US" dirty="0"/>
              <a:t>a greater depth of fluid at the periphery of the thorax, the upper margin appears higher in the form of a meniscus. The superior margin of the fluid located more medially does not produce a layer of sufficient depth to be visible on the radiograph</a:t>
            </a:r>
          </a:p>
        </p:txBody>
      </p:sp>
    </p:spTree>
    <p:extLst>
      <p:ext uri="{BB962C8B-B14F-4D97-AF65-F5344CB8AC3E}">
        <p14:creationId xmlns:p14="http://schemas.microsoft.com/office/powerpoint/2010/main" val="31218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47" y="2630615"/>
            <a:ext cx="3400042" cy="3317875"/>
          </a:xfr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12" y="2630615"/>
            <a:ext cx="4577503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ource Sans Pro"/>
              </a:rPr>
              <a:t>is an </a:t>
            </a:r>
            <a:r>
              <a:rPr lang="en-US" dirty="0" smtClean="0">
                <a:solidFill>
                  <a:schemeClr val="tx1"/>
                </a:solidFill>
                <a:latin typeface="Source Sans Pro"/>
              </a:rPr>
              <a:t>unusual(increase) </a:t>
            </a:r>
            <a:r>
              <a:rPr lang="en-US" dirty="0">
                <a:solidFill>
                  <a:schemeClr val="tx1"/>
                </a:solidFill>
                <a:latin typeface="Source Sans Pro"/>
              </a:rPr>
              <a:t>amount of fluid around the lung </a:t>
            </a:r>
            <a:r>
              <a:rPr lang="en-US" dirty="0" smtClean="0">
                <a:solidFill>
                  <a:schemeClr val="tx1"/>
                </a:solidFill>
                <a:latin typeface="Source Sans Pro"/>
              </a:rPr>
              <a:t>in the pleural cavity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This excess fluid can impair breathing by limiting the expansion of the lungs </a:t>
            </a:r>
            <a:r>
              <a:rPr lang="en-US" dirty="0">
                <a:solidFill>
                  <a:schemeClr val="tx1"/>
                </a:solidFill>
                <a:latin typeface="Source Sans Pro"/>
              </a:rPr>
              <a:t> 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Subpulmonic</a:t>
            </a:r>
            <a:r>
              <a:rPr lang="en-US" dirty="0" smtClean="0"/>
              <a:t> effusion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Fluid accumulation between the lung base and the diaphragm (</a:t>
            </a:r>
            <a:r>
              <a:rPr lang="en-US" dirty="0"/>
              <a:t> causing flattening and inversion of the </a:t>
            </a:r>
            <a:r>
              <a:rPr lang="en-US" dirty="0" err="1"/>
              <a:t>hemidiaphragm</a:t>
            </a:r>
            <a:r>
              <a:rPr lang="en-US" dirty="0"/>
              <a:t> without significant blunting of the lateral </a:t>
            </a:r>
            <a:r>
              <a:rPr lang="en-US" dirty="0" err="1"/>
              <a:t>costophrenic</a:t>
            </a:r>
            <a:r>
              <a:rPr lang="en-US" dirty="0"/>
              <a:t> angle. In effect, the lung “floats” on a layer of </a:t>
            </a:r>
            <a:r>
              <a:rPr lang="en-US" dirty="0" smtClean="0"/>
              <a:t>fluid</a:t>
            </a:r>
            <a:r>
              <a:rPr lang="en-US" dirty="0"/>
              <a:t>)</a:t>
            </a:r>
          </a:p>
          <a:p>
            <a:r>
              <a:rPr lang="en-US" dirty="0"/>
              <a:t>They are more common on the right, and usually unilateral. The following features are helpful 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right: peak of the </a:t>
            </a:r>
            <a:r>
              <a:rPr lang="en-US" dirty="0" err="1"/>
              <a:t>hemidiaphragm</a:t>
            </a:r>
            <a:r>
              <a:rPr lang="en-US" dirty="0"/>
              <a:t> is shifted laterally</a:t>
            </a:r>
          </a:p>
          <a:p>
            <a:pPr lvl="0"/>
            <a:r>
              <a:rPr lang="en-US" dirty="0"/>
              <a:t>left: </a:t>
            </a:r>
            <a:r>
              <a:rPr lang="en-US" dirty="0">
                <a:solidFill>
                  <a:schemeClr val="tx1"/>
                </a:solidFill>
              </a:rPr>
              <a:t>increased distance between lower lobe air and </a:t>
            </a:r>
            <a:r>
              <a:rPr lang="en-US" u="sng" dirty="0">
                <a:solidFill>
                  <a:schemeClr val="tx1"/>
                </a:solidFill>
              </a:rPr>
              <a:t>gastric </a:t>
            </a:r>
            <a:r>
              <a:rPr lang="en-US" u="sng" dirty="0" smtClean="0">
                <a:solidFill>
                  <a:schemeClr val="tx1"/>
                </a:solidFill>
              </a:rPr>
              <a:t>bubble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chemeClr val="tx1"/>
                </a:solidFill>
              </a:rPr>
              <a:t>(more than 1cm)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          a:right </a:t>
            </a:r>
            <a:r>
              <a:rPr lang="en-US" dirty="0" err="1" smtClean="0"/>
              <a:t>subpulmonic</a:t>
            </a:r>
            <a:r>
              <a:rPr lang="en-US" dirty="0" smtClean="0"/>
              <a:t> effusion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47" y="2482024"/>
            <a:ext cx="4426209" cy="33178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60" y="2482024"/>
            <a:ext cx="4686300" cy="36861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3017520" y="2368296"/>
            <a:ext cx="18288" cy="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61488" y="1828800"/>
            <a:ext cx="192024" cy="65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50608" y="1828800"/>
            <a:ext cx="356616" cy="65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2228524"/>
            <a:ext cx="5815584" cy="314814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left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image: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The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costophrenic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angle (black arrow head) is blunted and displaced medially. The distance between the stomach bubble and diaphragm has increased (Black arrow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right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image: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 the lateral decubitus film fluid layers along the ribs (white arrow heads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),used to confirm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subpulmonic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Loculated</a:t>
            </a:r>
            <a:r>
              <a:rPr lang="en-US" dirty="0" smtClean="0"/>
              <a:t> vs free flowing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absence of pleural adhesions ,effusion will flow freely and change location with position </a:t>
            </a:r>
          </a:p>
          <a:p>
            <a:r>
              <a:rPr lang="en-US" dirty="0"/>
              <a:t>But with pleural adhesion usually from old infection .the fluid may assume unusual appearance (</a:t>
            </a:r>
            <a:r>
              <a:rPr lang="en-US" dirty="0" err="1"/>
              <a:t>loculated</a:t>
            </a:r>
            <a:r>
              <a:rPr lang="en-US" dirty="0"/>
              <a:t>) ; defies gravity by remaining at the non dependent part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28437"/>
            <a:ext cx="7086600" cy="4847486"/>
          </a:xfrm>
        </p:spPr>
      </p:pic>
    </p:spTree>
    <p:extLst>
      <p:ext uri="{BB962C8B-B14F-4D97-AF65-F5344CB8AC3E}">
        <p14:creationId xmlns:p14="http://schemas.microsoft.com/office/powerpoint/2010/main" val="21532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Fluid may be localized within the fissures </a:t>
            </a:r>
            <a:r>
              <a:rPr lang="en-US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and </a:t>
            </a:r>
            <a:r>
              <a:rPr lang="en-US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produce a rounded opacity that mistaken for a </a:t>
            </a:r>
            <a:r>
              <a:rPr lang="en-US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tumor </a:t>
            </a:r>
            <a:r>
              <a:rPr lang="en-US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31319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Left heart failure case </a:t>
            </a:r>
          </a:p>
          <a:p>
            <a:r>
              <a:rPr lang="en-US" dirty="0" smtClean="0"/>
              <a:t>A :before improvement(AP)  </a:t>
            </a:r>
          </a:p>
          <a:p>
            <a:r>
              <a:rPr lang="en-US" dirty="0"/>
              <a:t>fluid in the minor </a:t>
            </a:r>
            <a:r>
              <a:rPr lang="en-US" i="1" dirty="0"/>
              <a:t>(black arrow) </a:t>
            </a:r>
            <a:r>
              <a:rPr lang="en-US" dirty="0"/>
              <a:t>and major </a:t>
            </a:r>
            <a:r>
              <a:rPr lang="en-US" i="1" dirty="0"/>
              <a:t>(white arrow) </a:t>
            </a:r>
            <a:r>
              <a:rPr lang="en-US" dirty="0" smtClean="0"/>
              <a:t>fissures</a:t>
            </a:r>
          </a:p>
          <a:p>
            <a:r>
              <a:rPr lang="en-US" dirty="0" smtClean="0"/>
              <a:t>B:before improvement (lateral)</a:t>
            </a:r>
          </a:p>
          <a:p>
            <a:r>
              <a:rPr lang="en-US" dirty="0"/>
              <a:t> distended minor </a:t>
            </a:r>
            <a:r>
              <a:rPr lang="en-US" i="1" dirty="0"/>
              <a:t>(thin arrow) </a:t>
            </a:r>
            <a:r>
              <a:rPr lang="en-US" dirty="0"/>
              <a:t>and major </a:t>
            </a:r>
            <a:r>
              <a:rPr lang="en-US" i="1" dirty="0"/>
              <a:t>(thick arrow) </a:t>
            </a:r>
            <a:r>
              <a:rPr lang="en-US" dirty="0" smtClean="0"/>
              <a:t>fissures</a:t>
            </a:r>
          </a:p>
          <a:p>
            <a:r>
              <a:rPr lang="en-US" dirty="0" smtClean="0"/>
              <a:t>C and D:</a:t>
            </a:r>
            <a:r>
              <a:rPr lang="en-US" dirty="0"/>
              <a:t>  obtained 1 week later shows decrease </a:t>
            </a:r>
            <a:r>
              <a:rPr lang="en-US" dirty="0" smtClean="0"/>
              <a:t>in fluid (arrow)</a:t>
            </a:r>
          </a:p>
          <a:p>
            <a:r>
              <a:rPr lang="en-US" dirty="0" smtClean="0"/>
              <a:t>After improvement of cardiac status</a:t>
            </a:r>
          </a:p>
          <a:p>
            <a:endParaRPr lang="en-US" dirty="0" smtClean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4" y="982663"/>
            <a:ext cx="5376672" cy="4892675"/>
          </a:xfrm>
        </p:spPr>
      </p:pic>
    </p:spTree>
    <p:extLst>
      <p:ext uri="{BB962C8B-B14F-4D97-AF65-F5344CB8AC3E}">
        <p14:creationId xmlns:p14="http://schemas.microsoft.com/office/powerpoint/2010/main" val="3118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Supine position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26" y="1211263"/>
            <a:ext cx="5211660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6962" y="3084729"/>
            <a:ext cx="3718455" cy="243840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Present of veiling opacity in the right lung because of the </a:t>
            </a:r>
            <a:r>
              <a:rPr lang="en-US" sz="2000" b="1" dirty="0"/>
              <a:t> pleural fluid preferentially collecting </a:t>
            </a:r>
            <a:r>
              <a:rPr lang="en-US" sz="2000" b="1" dirty="0" err="1"/>
              <a:t>posteroinferiorly</a:t>
            </a:r>
            <a:r>
              <a:rPr lang="en-US" sz="2000" b="1" dirty="0"/>
              <a:t> in the pleural space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075354" y="4873752"/>
            <a:ext cx="400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D3D3D"/>
                </a:solidFill>
                <a:latin typeface="Open San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40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Mediastinal shift 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454" y="982663"/>
            <a:ext cx="5329893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very large</a:t>
            </a:r>
            <a:r>
              <a:rPr lang="en-US" sz="2000" dirty="0">
                <a:solidFill>
                  <a:srgbClr val="3D3D3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pleural effusion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appears as an opaque </a:t>
            </a:r>
            <a:r>
              <a:rPr lang="en-US" dirty="0" err="1" smtClean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hemithorax</a:t>
            </a:r>
            <a:r>
              <a:rPr lang="en-US" dirty="0" smtClean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mediastinal shift to the contralateral side. The mediastinal shift can be less prominent or even absent in the presence of underlying lung pathology (</a:t>
            </a:r>
            <a:r>
              <a:rPr lang="en-US" dirty="0" err="1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2000" dirty="0">
                <a:solidFill>
                  <a:srgbClr val="3D3D3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atelectasis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or contralateral </a:t>
            </a:r>
            <a:r>
              <a:rPr lang="en-US" dirty="0" err="1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hemithorax</a:t>
            </a:r>
            <a:r>
              <a:rPr lang="en-US" dirty="0">
                <a:solidFill>
                  <a:srgbClr val="3D3D3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abnormality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60520" y="2596896"/>
            <a:ext cx="3319272" cy="143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Tracheal deviation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575751"/>
            <a:ext cx="5468112" cy="33178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69" y="2557462"/>
            <a:ext cx="4429125" cy="33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Air </a:t>
            </a:r>
            <a:r>
              <a:rPr lang="en-US" dirty="0" err="1" smtClean="0"/>
              <a:t>bronchogram</a:t>
            </a:r>
            <a:r>
              <a:rPr lang="en-US" dirty="0" smtClean="0"/>
              <a:t> differentiate the opacity in  pneumonia from effusion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088" y="2557463"/>
            <a:ext cx="4261104" cy="3317875"/>
          </a:xfrm>
        </p:spPr>
      </p:pic>
    </p:spTree>
    <p:extLst>
      <p:ext uri="{BB962C8B-B14F-4D97-AF65-F5344CB8AC3E}">
        <p14:creationId xmlns:p14="http://schemas.microsoft.com/office/powerpoint/2010/main" val="24685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Pleural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13389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43536"/>
                </a:solidFill>
                <a:latin typeface="Source Sans Pro"/>
              </a:rPr>
              <a:t>The pleura is a thin serous membrane </a:t>
            </a:r>
            <a:r>
              <a:rPr lang="en-US" dirty="0">
                <a:solidFill>
                  <a:srgbClr val="343536"/>
                </a:solidFill>
                <a:latin typeface="Source Sans Pro"/>
              </a:rPr>
              <a:t>that line the lungs and the inside of the chest cavity </a:t>
            </a:r>
            <a:r>
              <a:rPr lang="en-US" dirty="0" smtClean="0">
                <a:solidFill>
                  <a:srgbClr val="343536"/>
                </a:solidFill>
                <a:latin typeface="Source Sans Pro"/>
              </a:rPr>
              <a:t>which </a:t>
            </a:r>
            <a:r>
              <a:rPr lang="en-US" dirty="0">
                <a:solidFill>
                  <a:srgbClr val="343536"/>
                </a:solidFill>
                <a:latin typeface="Source Sans Pro"/>
              </a:rPr>
              <a:t>act to lubricate and facilitate breathing. </a:t>
            </a:r>
            <a:endParaRPr lang="en-US" dirty="0">
              <a:solidFill>
                <a:srgbClr val="187AAB"/>
              </a:solidFill>
              <a:latin typeface="Source Sans Pro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 serous membrane which folds back onto itself to form a two-layered membranous pleural sac. The outer pleura (parietal pleura) is attached to the chest wall, but is separated from it by the 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</a:rPr>
              <a:t>endothoracic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fascia while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 inner pleura (visceral pleura) covers the lungs and adjoining structures, including blood vessels, bronchi and nerves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investigation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2)</a:t>
            </a:r>
            <a:r>
              <a:rPr lang="en-US" sz="3200" dirty="0" smtClean="0"/>
              <a:t>CT</a:t>
            </a:r>
            <a:r>
              <a:rPr lang="en-US" dirty="0" smtClean="0"/>
              <a:t>: more reliable than </a:t>
            </a:r>
            <a:r>
              <a:rPr lang="en-US" dirty="0" smtClean="0"/>
              <a:t>x-ray </a:t>
            </a:r>
            <a:r>
              <a:rPr lang="en-US" dirty="0" smtClean="0"/>
              <a:t>image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3)</a:t>
            </a:r>
            <a:r>
              <a:rPr lang="en-US" sz="3200" dirty="0" smtClean="0"/>
              <a:t>Thoracentesis</a:t>
            </a:r>
            <a:r>
              <a:rPr lang="en-US" dirty="0" smtClean="0"/>
              <a:t> is useful if etiology is not obvious </a:t>
            </a:r>
          </a:p>
          <a:p>
            <a:pPr marL="0" indent="0">
              <a:buNone/>
            </a:pPr>
            <a:r>
              <a:rPr lang="en-US" dirty="0" smtClean="0"/>
              <a:t>And maybe therapeutic (drainage provide relief for large effusion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 thoracentesis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92" y="2604697"/>
            <a:ext cx="3069144" cy="27601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04" y="2604697"/>
            <a:ext cx="3069144" cy="283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study(1)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34" y="937028"/>
            <a:ext cx="5470525" cy="29905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A 35-year-old woman presented with a 2-month history of progressive </a:t>
            </a:r>
            <a:r>
              <a:rPr lang="en-US" sz="8000" b="1" dirty="0" err="1">
                <a:solidFill>
                  <a:srgbClr val="002060"/>
                </a:solidFill>
              </a:rPr>
              <a:t>dyspnoea</a:t>
            </a:r>
            <a:r>
              <a:rPr lang="en-US" sz="8000" b="1" dirty="0">
                <a:solidFill>
                  <a:srgbClr val="002060"/>
                </a:solidFill>
              </a:rPr>
              <a:t>, oppressive chest pain and difficulty breathing when lying flat (</a:t>
            </a:r>
            <a:r>
              <a:rPr lang="en-US" sz="8000" b="1" dirty="0" err="1">
                <a:solidFill>
                  <a:srgbClr val="002060"/>
                </a:solidFill>
              </a:rPr>
              <a:t>orthopnoea</a:t>
            </a:r>
            <a:r>
              <a:rPr lang="en-US" sz="8000" b="1" dirty="0">
                <a:solidFill>
                  <a:srgbClr val="002060"/>
                </a:solidFill>
              </a:rPr>
              <a:t>), as well as night sweats, fever and weight loss. Her blood pressure was 120/70 mm Hg, heart rate 92 bpm and oxygen saturation 92% on room air. She had no medical history of interest and was not taking </a:t>
            </a:r>
            <a:r>
              <a:rPr lang="en-US" sz="8000" b="1" dirty="0" smtClean="0">
                <a:solidFill>
                  <a:srgbClr val="002060"/>
                </a:solidFill>
              </a:rPr>
              <a:t>any medication.    </a:t>
            </a:r>
            <a:r>
              <a:rPr lang="en-US" sz="3200" dirty="0" smtClean="0">
                <a:solidFill>
                  <a:srgbClr val="002060"/>
                </a:solidFill>
              </a:rPr>
              <a:t>         </a:t>
            </a:r>
            <a:r>
              <a:rPr lang="en-US" sz="3200" dirty="0" smtClean="0"/>
              <a:t>  </a:t>
            </a:r>
            <a:r>
              <a:rPr lang="en-US" sz="2100" dirty="0" smtClean="0"/>
              <a:t>   </a:t>
            </a:r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9136" y="43663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Left massive pleural effusion (A). Complete collapse of the left lower lobe and partial collapse of the left upper lobe, and large mediastinal mass </a:t>
            </a:r>
            <a:r>
              <a:rPr lang="en-US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shift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58" y="962610"/>
            <a:ext cx="5470525" cy="29759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7030A0"/>
                </a:solidFill>
                <a:latin typeface="Segoe UI Historic" panose="020B0502040204020203" pitchFamily="34" charset="0"/>
              </a:rPr>
              <a:t>A 74-year-old woman was admitted to the hospital with malaise, weight loss, cough and </a:t>
            </a:r>
            <a:r>
              <a:rPr lang="en-US" sz="2000" dirty="0" err="1">
                <a:solidFill>
                  <a:srgbClr val="7030A0"/>
                </a:solidFill>
                <a:latin typeface="Segoe UI Historic" panose="020B0502040204020203" pitchFamily="34" charset="0"/>
              </a:rPr>
              <a:t>dyspnoea</a:t>
            </a:r>
            <a:r>
              <a:rPr lang="en-US" sz="2000" dirty="0">
                <a:solidFill>
                  <a:srgbClr val="7030A0"/>
                </a:solidFill>
                <a:latin typeface="Segoe UI Historic" panose="020B0502040204020203" pitchFamily="34" charset="0"/>
              </a:rPr>
              <a:t>. The rest of the clinical examination was normal. The patient's blood pressure was 144/80 mm Hg, heart rate 90 bpm and oxygen saturation 95% on room air. She had type 2 diabetes</a:t>
            </a:r>
            <a:r>
              <a:rPr lang="en-US" sz="2000" dirty="0" smtClean="0">
                <a:solidFill>
                  <a:srgbClr val="7030A0"/>
                </a:solidFill>
                <a:latin typeface="Segoe UI Historic" panose="020B0502040204020203" pitchFamily="34" charset="0"/>
              </a:rPr>
              <a:t>.        </a:t>
            </a:r>
            <a:r>
              <a:rPr lang="en-US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              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77968" y="42502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50505"/>
                </a:solidFill>
                <a:latin typeface="Segoe UI Historic" panose="020B0502040204020203" pitchFamily="34" charset="0"/>
              </a:rPr>
              <a:t>Chest X-ray at hospital admission showed the presence of left pleural effusion </a:t>
            </a:r>
            <a:r>
              <a:rPr lang="en-US" dirty="0" smtClean="0">
                <a:solidFill>
                  <a:srgbClr val="050505"/>
                </a:solidFill>
                <a:latin typeface="Segoe UI Historic" panose="020B0502040204020203" pitchFamily="34" charset="0"/>
              </a:rPr>
              <a:t>and right mediastinal shift.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1" y="2478650"/>
            <a:ext cx="4242043" cy="33178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2552078"/>
            <a:ext cx="3425444" cy="338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9999"/>
              </a:buClr>
              <a:buNone/>
            </a:pPr>
            <a:r>
              <a:rPr lang="en-US" altLang="en-US" b="1" u="sng" dirty="0" smtClean="0">
                <a:solidFill>
                  <a:schemeClr val="tx1"/>
                </a:solidFill>
              </a:rPr>
              <a:t>Effusion may has other content </a:t>
            </a:r>
          </a:p>
          <a:p>
            <a:pPr marL="0" indent="0">
              <a:buClr>
                <a:srgbClr val="FF9999"/>
              </a:buClr>
              <a:buNone/>
            </a:pPr>
            <a:r>
              <a:rPr lang="en-US" altLang="en-US" dirty="0" err="1" smtClean="0">
                <a:solidFill>
                  <a:schemeClr val="tx1"/>
                </a:solidFill>
              </a:rPr>
              <a:t>Hemothorax</a:t>
            </a:r>
            <a:r>
              <a:rPr lang="en-US" altLang="en-US" dirty="0">
                <a:solidFill>
                  <a:schemeClr val="tx1"/>
                </a:solidFill>
              </a:rPr>
              <a:t>: blood, usually following trauma. </a:t>
            </a:r>
          </a:p>
          <a:p>
            <a:pPr marL="0" indent="0">
              <a:buClr>
                <a:srgbClr val="FF9999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 Empyema:  purulent fluid (pus).</a:t>
            </a:r>
          </a:p>
          <a:p>
            <a:pPr marL="0" indent="0">
              <a:buClr>
                <a:srgbClr val="FF9999"/>
              </a:buClr>
              <a:buNone/>
            </a:pP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Hydropneumothorax</a:t>
            </a:r>
            <a:r>
              <a:rPr lang="en-US" altLang="en-US" dirty="0">
                <a:solidFill>
                  <a:schemeClr val="tx1"/>
                </a:solidFill>
              </a:rPr>
              <a:t>:  fluid and air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16" y="3498428"/>
            <a:ext cx="440740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By pathophysiology we can classify the pleural effusion into two type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4400" b="1" dirty="0" smtClean="0"/>
              <a:t>1)</a:t>
            </a:r>
            <a:r>
              <a:rPr lang="en-US" sz="4400" b="1" dirty="0" err="1" smtClean="0"/>
              <a:t>Transudative</a:t>
            </a:r>
            <a:r>
              <a:rPr lang="en-US" sz="4400" b="1" dirty="0" smtClean="0"/>
              <a:t> </a:t>
            </a:r>
            <a:r>
              <a:rPr lang="en-US" sz="4400" b="1" dirty="0" smtClean="0"/>
              <a:t>effusion</a:t>
            </a:r>
            <a:r>
              <a:rPr lang="en-US" sz="3200" dirty="0" smtClean="0"/>
              <a:t>(usually </a:t>
            </a:r>
            <a:r>
              <a:rPr lang="en-US" sz="3200" dirty="0" err="1" smtClean="0">
                <a:solidFill>
                  <a:schemeClr val="tx1"/>
                </a:solidFill>
              </a:rPr>
              <a:t>bilateraly</a:t>
            </a:r>
            <a:r>
              <a:rPr lang="en-US" sz="3200" dirty="0" smtClean="0"/>
              <a:t> </a:t>
            </a:r>
            <a:r>
              <a:rPr lang="en-US" sz="3200" dirty="0" smtClean="0"/>
              <a:t>on x-ray) </a:t>
            </a:r>
            <a:r>
              <a:rPr lang="en-US" sz="3200" dirty="0" smtClean="0"/>
              <a:t>:is </a:t>
            </a:r>
            <a:r>
              <a:rPr lang="en-US" sz="3200" dirty="0" smtClean="0"/>
              <a:t>due two either elevated capillary pressure in visceral or parietal pleura as in CHF , or decreased plasma oncotic pressure as in hypoalbuminemia .</a:t>
            </a:r>
          </a:p>
          <a:p>
            <a:pPr marL="0" indent="0">
              <a:buNone/>
            </a:pPr>
            <a:r>
              <a:rPr lang="en-US" sz="3200" b="1" dirty="0" smtClean="0"/>
              <a:t>Another disease associated with it 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Cirrhosis </a:t>
            </a:r>
          </a:p>
          <a:p>
            <a:r>
              <a:rPr lang="en-US" sz="3200" dirty="0" smtClean="0"/>
              <a:t>Peritoneal </a:t>
            </a:r>
            <a:r>
              <a:rPr lang="en-US" sz="3200" dirty="0" smtClean="0"/>
              <a:t>dialysis </a:t>
            </a:r>
          </a:p>
          <a:p>
            <a:r>
              <a:rPr lang="en-US" sz="3200" dirty="0" smtClean="0"/>
              <a:t>Nephrotic syndrome </a:t>
            </a:r>
          </a:p>
          <a:p>
            <a:r>
              <a:rPr lang="en-US" sz="3200" dirty="0" smtClean="0"/>
              <a:t>Atelectasis </a:t>
            </a:r>
            <a:endParaRPr lang="en-US" sz="3200" dirty="0" smtClean="0"/>
          </a:p>
          <a:p>
            <a:r>
              <a:rPr lang="en-US" sz="3200" dirty="0" smtClean="0"/>
              <a:t>Pulmonary embolism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77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Clr>
                <a:srgbClr val="83992A"/>
              </a:buClr>
              <a:buNone/>
            </a:pP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2)Exudative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effusion </a:t>
            </a:r>
            <a:r>
              <a:rPr lang="en-US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(usually unilateral on </a:t>
            </a:r>
            <a:r>
              <a:rPr lang="en-US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x-ray</a:t>
            </a: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r>
              <a:rPr lang="en-US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caused </a:t>
            </a: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by increased permeability of pleural surface or decreased lymphatic flow from pleural surface because of damage to pleural membranes or vasculature .</a:t>
            </a:r>
          </a:p>
          <a:p>
            <a:pPr marL="0" indent="0">
              <a:buNone/>
            </a:pPr>
            <a:r>
              <a:rPr lang="en-US" dirty="0" smtClean="0"/>
              <a:t>Associated </a:t>
            </a:r>
            <a:r>
              <a:rPr lang="en-US" dirty="0" smtClean="0"/>
              <a:t>with :</a:t>
            </a:r>
          </a:p>
          <a:p>
            <a:r>
              <a:rPr lang="en-US" dirty="0" smtClean="0"/>
              <a:t>Bacterial pneumonia ,TB</a:t>
            </a:r>
          </a:p>
          <a:p>
            <a:r>
              <a:rPr lang="en-US" dirty="0" smtClean="0"/>
              <a:t>Malignancy ,metastatic disease </a:t>
            </a:r>
          </a:p>
          <a:p>
            <a:r>
              <a:rPr lang="en-US" dirty="0" smtClean="0"/>
              <a:t>Viral infection </a:t>
            </a:r>
          </a:p>
          <a:p>
            <a:r>
              <a:rPr lang="en-US" dirty="0" smtClean="0"/>
              <a:t>Collagen vascular disease </a:t>
            </a:r>
          </a:p>
          <a:p>
            <a:r>
              <a:rPr lang="en-US" dirty="0" smtClean="0"/>
              <a:t>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in general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CHF is the most common </a:t>
            </a:r>
            <a:endParaRPr lang="en-US" dirty="0"/>
          </a:p>
          <a:p>
            <a:r>
              <a:rPr lang="en-US" dirty="0" smtClean="0"/>
              <a:t>Pneumonia</a:t>
            </a:r>
          </a:p>
          <a:p>
            <a:r>
              <a:rPr lang="en-US" dirty="0" smtClean="0"/>
              <a:t>Malignancy: lung (36%),breast(25%),lymphoma(10%)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Viral diseases</a:t>
            </a:r>
          </a:p>
          <a:p>
            <a:r>
              <a:rPr lang="en-US" dirty="0" smtClean="0"/>
              <a:t>Cirrhosis with ascites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onset may be insidious depending on the size and rate of </a:t>
            </a:r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accumulation</a:t>
            </a:r>
            <a:endParaRPr lang="en-US" b="1" dirty="0" smtClean="0"/>
          </a:p>
          <a:p>
            <a:pPr marL="0" indent="0">
              <a:buNone/>
            </a:pPr>
            <a:r>
              <a:rPr lang="en-US" sz="2800" b="1" dirty="0" smtClean="0"/>
              <a:t>Main Symptoms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Often asymptomatic </a:t>
            </a:r>
          </a:p>
          <a:p>
            <a:r>
              <a:rPr lang="en-US" dirty="0" smtClean="0"/>
              <a:t>Dyspnea on exertion </a:t>
            </a:r>
          </a:p>
          <a:p>
            <a:r>
              <a:rPr lang="en-US" dirty="0" smtClean="0"/>
              <a:t>Peripheral edema </a:t>
            </a:r>
          </a:p>
          <a:p>
            <a:r>
              <a:rPr lang="en-US" dirty="0" smtClean="0"/>
              <a:t>Orthopnea ,paroxysmal nocturnal dyspnea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2332</TotalTime>
  <Words>722</Words>
  <Application>Microsoft Office PowerPoint</Application>
  <PresentationFormat>Widescreen</PresentationFormat>
  <Paragraphs>121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Open Sans</vt:lpstr>
      <vt:lpstr>Segoe UI Historic</vt:lpstr>
      <vt:lpstr>Source Sans Pro</vt:lpstr>
      <vt:lpstr>Organic</vt:lpstr>
      <vt:lpstr>Pleural effusion</vt:lpstr>
      <vt:lpstr>Definition</vt:lpstr>
      <vt:lpstr>Pleural cavity</vt:lpstr>
      <vt:lpstr>continue</vt:lpstr>
      <vt:lpstr>continue</vt:lpstr>
      <vt:lpstr>classification</vt:lpstr>
      <vt:lpstr>continue</vt:lpstr>
      <vt:lpstr>Causes in general </vt:lpstr>
      <vt:lpstr>Clinical features</vt:lpstr>
      <vt:lpstr>Continue </vt:lpstr>
      <vt:lpstr>Diagnosis </vt:lpstr>
      <vt:lpstr>Lateral decubitus</vt:lpstr>
      <vt:lpstr>continue </vt:lpstr>
      <vt:lpstr>Normal chest X-ray </vt:lpstr>
      <vt:lpstr>Changes in the x ray</vt:lpstr>
      <vt:lpstr>PowerPoint Presentation</vt:lpstr>
      <vt:lpstr>Angle blunting</vt:lpstr>
      <vt:lpstr>Meniscus sign </vt:lpstr>
      <vt:lpstr>Continue </vt:lpstr>
      <vt:lpstr>Subpulmonic effusion </vt:lpstr>
      <vt:lpstr>Normal           a:right subpulmonic effusion</vt:lpstr>
      <vt:lpstr>continue</vt:lpstr>
      <vt:lpstr>Loculated vs free flowing</vt:lpstr>
      <vt:lpstr>PowerPoint Presentation</vt:lpstr>
      <vt:lpstr>Fluid may be localized within the fissures and produce a rounded opacity that mistaken for a tumor .</vt:lpstr>
      <vt:lpstr>Supine position </vt:lpstr>
      <vt:lpstr>Mediastinal shift </vt:lpstr>
      <vt:lpstr>Tracheal deviation </vt:lpstr>
      <vt:lpstr>Air bronchogram differentiate the opacity in  pneumonia from effusion </vt:lpstr>
      <vt:lpstr>Other investigation </vt:lpstr>
      <vt:lpstr>Before and after thoracentesis</vt:lpstr>
      <vt:lpstr>Case study(1)</vt:lpstr>
      <vt:lpstr>Case study (2)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Plueral effusion</dc:title>
  <dc:creator>User</dc:creator>
  <cp:lastModifiedBy>User</cp:lastModifiedBy>
  <cp:revision>91</cp:revision>
  <dcterms:created xsi:type="dcterms:W3CDTF">2020-10-05T12:44:51Z</dcterms:created>
  <dcterms:modified xsi:type="dcterms:W3CDTF">2020-10-12T23:30:05Z</dcterms:modified>
</cp:coreProperties>
</file>