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258" r:id="rId6"/>
    <p:sldId id="272" r:id="rId7"/>
    <p:sldId id="260" r:id="rId8"/>
    <p:sldId id="262" r:id="rId9"/>
    <p:sldId id="269" r:id="rId10"/>
    <p:sldId id="276" r:id="rId11"/>
    <p:sldId id="277" r:id="rId12"/>
    <p:sldId id="274" r:id="rId13"/>
    <p:sldId id="275" r:id="rId14"/>
    <p:sldId id="280" r:id="rId15"/>
    <p:sldId id="282" r:id="rId16"/>
    <p:sldId id="278" r:id="rId17"/>
    <p:sldId id="283" r:id="rId18"/>
    <p:sldId id="284" r:id="rId19"/>
    <p:sldId id="285" r:id="rId20"/>
    <p:sldId id="286" r:id="rId21"/>
    <p:sldId id="287" r:id="rId22"/>
    <p:sldId id="279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0704" autoAdjust="0"/>
  </p:normalViewPr>
  <p:slideViewPr>
    <p:cSldViewPr snapToGrid="0">
      <p:cViewPr>
        <p:scale>
          <a:sx n="48" d="100"/>
          <a:sy n="48" d="100"/>
        </p:scale>
        <p:origin x="2021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12/16/2022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786F69D-D4FA-4075-A7EC-8D31A184F6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988B2D-0240-4256-8268-4B9FF1E7236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8EEAAE1-3D04-41C3-B2D2-B3BEF34C3B2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SmartArt Placeholder 6">
            <a:extLst>
              <a:ext uri="{FF2B5EF4-FFF2-40B4-BE49-F238E27FC236}">
                <a16:creationId xmlns:a16="http://schemas.microsoft.com/office/drawing/2014/main" id="{156CA116-0F6E-4EE9-B34F-03BA07161A7A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838200" y="2111375"/>
            <a:ext cx="10515600" cy="3744913"/>
          </a:xfrm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11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6074" y="150777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2131" y="2584097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338556" y="3660422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922756" y="4736748"/>
            <a:ext cx="2141764" cy="514350"/>
          </a:xfrm>
        </p:spPr>
        <p:txBody>
          <a:bodyPr anchor="ctr">
            <a:normAutofit/>
          </a:bodyPr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6" y="1613528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9" y="268256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8" y="3755394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80" y="4824430"/>
            <a:ext cx="5102680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9143" y="6356350"/>
            <a:ext cx="377598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525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2368EF4-1233-48C7-8DB5-75844BFCD5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238376" cy="3105150"/>
            <a:chOff x="0" y="0"/>
            <a:chExt cx="2238376" cy="3105150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3D7850-C2A6-43CE-BBE4-8E81A0A593BF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BAD3E03-2E3B-440C-9105-6F9D33006D66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88967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74AA03A-263D-4B5F-B05B-7D6923A9A4D3}"/>
              </a:ext>
            </a:extLst>
          </p:cNvPr>
          <p:cNvGrpSpPr/>
          <p:nvPr userDrawn="1"/>
        </p:nvGrpSpPr>
        <p:grpSpPr>
          <a:xfrm>
            <a:off x="0" y="0"/>
            <a:ext cx="4762501" cy="5186363"/>
            <a:chOff x="0" y="0"/>
            <a:chExt cx="4762501" cy="5186363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A768C87F-B9C3-4DFF-8454-F3F52CE4346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924175"/>
            <a:ext cx="2895600" cy="25193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3pPr>
            <a:lvl4pPr marL="13716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4pPr>
            <a:lvl5pPr marL="1828800" indent="0">
              <a:lnSpc>
                <a:spcPct val="150000"/>
              </a:lnSpc>
              <a:buNone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11EBF9-6826-475B-8079-C1112899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726A3-DF54-47D2-8C3A-34FD43A19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CD125A-4493-4967-9146-841D0EF3B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7A1CF8B-3479-49A3-A30E-2F2ECE962075}"/>
              </a:ext>
            </a:extLst>
          </p:cNvPr>
          <p:cNvGrpSpPr/>
          <p:nvPr userDrawn="1"/>
        </p:nvGrpSpPr>
        <p:grpSpPr>
          <a:xfrm>
            <a:off x="6953250" y="-25401"/>
            <a:ext cx="5238750" cy="6902451"/>
            <a:chOff x="6953250" y="-25401"/>
            <a:chExt cx="5238750" cy="6902451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9FBD260-5143-4B12-B9F8-33E48D548909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87F08D6-2CA7-4A5A-BE34-07113DCA535D}"/>
                </a:ext>
              </a:extLst>
            </p:cNvPr>
            <p:cNvCxnSpPr/>
            <p:nvPr userDrawn="1"/>
          </p:nvCxnSpPr>
          <p:spPr>
            <a:xfrm flipH="1">
              <a:off x="6953250" y="-25401"/>
              <a:ext cx="3790950" cy="690245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148840"/>
            <a:ext cx="4179570" cy="171553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365125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1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111608"/>
            <a:ext cx="10515600" cy="374491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7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744913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7724" y="2809875"/>
            <a:ext cx="6696075" cy="1909763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104828DA-5EC5-4A00-9A7B-CD9668EF2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7725" y="5028803"/>
            <a:ext cx="6696074" cy="365125"/>
          </a:xfrm>
        </p:spPr>
        <p:txBody>
          <a:bodyPr anchor="b">
            <a:normAutofit/>
          </a:bodyPr>
          <a:lstStyle>
            <a:lvl1pPr marL="0" indent="0" algn="l"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303E9A-96BC-4283-A6E1-5948AEB119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76774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19C49-052B-4D3E-B227-1D787463C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3699" y="6356350"/>
            <a:ext cx="25431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5E724A-95F0-41B6-A77E-EDD06727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8350" y="6356350"/>
            <a:ext cx="1695450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06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487181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28568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487181" y="5464114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836914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578300" y="5084524"/>
            <a:ext cx="233081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36913" y="5478796"/>
            <a:ext cx="1855949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2757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pPr lvl="1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068964" y="5084524"/>
            <a:ext cx="2317707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327577" y="5478796"/>
            <a:ext cx="1845511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747458" y="2886074"/>
            <a:ext cx="1845511" cy="1845511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488845" y="5084524"/>
            <a:ext cx="231770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7458" y="5464114"/>
            <a:ext cx="184551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00" kern="1200" spc="150" baseline="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3C911F2-9041-416A-B83C-F23B354E0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334250" y="0"/>
            <a:ext cx="4857750" cy="1724025"/>
            <a:chOff x="7334250" y="0"/>
            <a:chExt cx="4857750" cy="1724025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4B72DA-52CB-4D39-A342-8857B4D959B2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1D9BCDA-DFB7-41A4-A7C7-CEE86CEDCBE5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51227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187AAB93-862D-455E-9E73-3D0DAEFDE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473953"/>
            <a:ext cx="12192000" cy="5621336"/>
            <a:chOff x="0" y="473953"/>
            <a:chExt cx="12192000" cy="5621336"/>
          </a:xfrm>
        </p:grpSpPr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B0DFD584-E5CF-41EF-B51E-679CE22DDF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0" y="473953"/>
              <a:ext cx="2057400" cy="1647825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E5C02DDF-25A6-42C7-9525-F279CE2095C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1049000" y="5180889"/>
              <a:ext cx="1143000" cy="91440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500168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849262" y="3809747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Picture Placeholder 10">
            <a:extLst>
              <a:ext uri="{FF2B5EF4-FFF2-40B4-BE49-F238E27FC236}">
                <a16:creationId xmlns:a16="http://schemas.microsoft.com/office/drawing/2014/main" id="{1938DB4D-239F-4E8E-8802-0470B0131189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65558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198355" y="3654378"/>
            <a:ext cx="2105135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095999" y="3809747"/>
            <a:ext cx="2299855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744480" y="3809747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500168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849262" y="5668583"/>
            <a:ext cx="18288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E029C5CA-EDDA-4BF9-9051-8B09E98EE1E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665558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339926" y="5668583"/>
            <a:ext cx="1813474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744480" y="5668583"/>
            <a:ext cx="1844126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1206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66" r:id="rId5"/>
    <p:sldLayoutId id="2147483667" r:id="rId6"/>
    <p:sldLayoutId id="2147483654" r:id="rId7"/>
    <p:sldLayoutId id="2147483663" r:id="rId8"/>
    <p:sldLayoutId id="2147483662" r:id="rId9"/>
    <p:sldLayoutId id="2147483668" r:id="rId10"/>
    <p:sldLayoutId id="2147483652" r:id="rId11"/>
    <p:sldLayoutId id="2147483653" r:id="rId12"/>
    <p:sldLayoutId id="2147483660" r:id="rId13"/>
    <p:sldLayoutId id="2147483664" r:id="rId14"/>
    <p:sldLayoutId id="2147483665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cer.gov/news-events/cancer-currents-blog/2018/liquid-biopsy-screening-test-endometrial-ovarian" TargetMode="External"/><Relationship Id="rId2" Type="http://schemas.openxmlformats.org/officeDocument/2006/relationships/hyperlink" Target="https://www.cancer.gov/Common/PopUps/popDefinition.aspx?id=CDR0000779095&amp;version=Patient&amp;language=en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cancer.gov/news-events/cancer-currents-blog/2020/cancerseek-blood-test-detect-early-cancer" TargetMode="External"/><Relationship Id="rId4" Type="http://schemas.openxmlformats.org/officeDocument/2006/relationships/hyperlink" Target="https://www.cancer.gov/Common/PopUps/popDefinition.aspx?id=CDR0000045978&amp;version=Patient&amp;language=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4941771" cy="1122202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6A1B4-B8D1-4A72-8E20-0703F54BF1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89"/>
            <a:ext cx="4941770" cy="89124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Rami </a:t>
            </a:r>
            <a:r>
              <a:rPr lang="en-US" dirty="0" err="1"/>
              <a:t>AlEmoush</a:t>
            </a:r>
            <a:endParaRPr lang="en-US" dirty="0"/>
          </a:p>
          <a:p>
            <a:r>
              <a:rPr lang="en-US" dirty="0" err="1"/>
              <a:t>Maen</a:t>
            </a:r>
            <a:r>
              <a:rPr lang="en-US" dirty="0"/>
              <a:t> </a:t>
            </a:r>
            <a:r>
              <a:rPr lang="en-US" dirty="0" err="1"/>
              <a:t>Alosily</a:t>
            </a:r>
            <a:endParaRPr lang="en-US" dirty="0"/>
          </a:p>
          <a:p>
            <a:r>
              <a:rPr lang="en-US" dirty="0"/>
              <a:t>Supervised by : Dr. Saad Al-Azzawi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PSA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r>
              <a:rPr lang="en-US" sz="1600" dirty="0"/>
              <a:t>Normal value : 4ng/ml &gt; </a:t>
            </a:r>
            <a:r>
              <a:rPr lang="en-US" sz="1500" dirty="0"/>
              <a:t>(</a:t>
            </a:r>
            <a:r>
              <a:rPr lang="en-US" sz="15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the higher a man’s PSA level, the more likely it is that he has prostate cancer. )</a:t>
            </a:r>
            <a:endParaRPr lang="en-US" sz="1600" dirty="0"/>
          </a:p>
          <a:p>
            <a:r>
              <a:rPr lang="en-US" sz="1600" dirty="0"/>
              <a:t>Elevated in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Prostate cancer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BPH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prostatitis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68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CEA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It is produced by embryonic tissue of the gut, pancreas, and liver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It is a complex glycoprotein elaborated by many different neoplasms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12121"/>
                </a:solidFill>
                <a:latin typeface="Cambria" panose="02040503050406030204" pitchFamily="18" charset="0"/>
              </a:rPr>
              <a:t>It lacks both the sensitivity and specificity required for the detection of early cancers</a:t>
            </a:r>
            <a:endParaRPr lang="en-US" b="0" i="0" dirty="0">
              <a:solidFill>
                <a:srgbClr val="212121"/>
              </a:solidFill>
              <a:effectLst/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212121"/>
              </a:solidFill>
              <a:effectLst/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220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CEA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Normal value: 2.5 ng/ml &gt;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Elevated in :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 1. colorectal carcinoma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 2. Pancreatic carcinoma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 3. Gastric and breast carcinoma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 4. noncancerous liver diseases (cirrhosis/hepatitis)</a:t>
            </a:r>
          </a:p>
          <a:p>
            <a:r>
              <a:rPr lang="en-US" dirty="0">
                <a:solidFill>
                  <a:srgbClr val="000000"/>
                </a:solidFill>
                <a:latin typeface="Open Sans" panose="020B0606030504020204" pitchFamily="34" charset="0"/>
              </a:rPr>
              <a:t> 5. Ulcerative colitis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110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AFP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44444"/>
                </a:solidFill>
                <a:effectLst/>
                <a:latin typeface="Lucida Grande"/>
              </a:rPr>
              <a:t>a protein that the liver makes when its cells are growing and dividing to make new cells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44444"/>
                </a:solidFill>
                <a:latin typeface="Lucida Grande"/>
              </a:rPr>
              <a:t>Usually high in unborn babies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177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AFP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44444"/>
                </a:solidFill>
                <a:effectLst/>
                <a:latin typeface="Lucida Grande"/>
              </a:rPr>
              <a:t>Normal value : 8ng/ml 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44444"/>
                </a:solidFill>
                <a:latin typeface="Lucida Grande"/>
              </a:rPr>
              <a:t>Elevated in 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rgbClr val="444444"/>
                </a:solidFill>
                <a:effectLst/>
                <a:latin typeface="Lucida Grande"/>
              </a:rPr>
              <a:t>Cancer of the liver, ovaries, or testicles</a:t>
            </a:r>
            <a:r>
              <a:rPr lang="en-US" dirty="0">
                <a:solidFill>
                  <a:srgbClr val="444444"/>
                </a:solidFill>
                <a:latin typeface="Lucida Grande"/>
              </a:rPr>
              <a:t>.</a:t>
            </a:r>
            <a:endParaRPr lang="en-US" b="0" i="0" dirty="0">
              <a:solidFill>
                <a:srgbClr val="444444"/>
              </a:solidFill>
              <a:effectLst/>
              <a:latin typeface="Lucida Grande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rgbClr val="444444"/>
                </a:solidFill>
                <a:effectLst/>
                <a:latin typeface="Lucida Grande"/>
              </a:rPr>
              <a:t>Renal cel</a:t>
            </a:r>
            <a:r>
              <a:rPr lang="en-US" dirty="0">
                <a:solidFill>
                  <a:srgbClr val="444444"/>
                </a:solidFill>
                <a:latin typeface="Lucida Grande"/>
              </a:rPr>
              <a:t>l carcinoma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b="0" i="0" dirty="0">
                <a:solidFill>
                  <a:srgbClr val="444444"/>
                </a:solidFill>
                <a:effectLst/>
                <a:latin typeface="Lucida Grande"/>
              </a:rPr>
              <a:t>Cirrhosis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444444"/>
                </a:solidFill>
                <a:latin typeface="Lucida Grande"/>
              </a:rPr>
              <a:t>Chronic acute hepatitis</a:t>
            </a:r>
            <a:endParaRPr lang="en-US" b="0" i="0" dirty="0">
              <a:solidFill>
                <a:srgbClr val="444444"/>
              </a:solidFill>
              <a:effectLst/>
              <a:latin typeface="Lucida Grand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889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>
                <a:solidFill>
                  <a:srgbClr val="212121"/>
                </a:solidFill>
                <a:latin typeface="Cambria" panose="02040503050406030204" pitchFamily="18" charset="0"/>
              </a:rPr>
              <a:t>CA-19-9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also known as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Sialyl</a:t>
            </a: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 Lewis-a, is a cell surface glycoprotein complex. </a:t>
            </a:r>
            <a:endParaRPr lang="en-US" dirty="0">
              <a:solidFill>
                <a:srgbClr val="212121"/>
              </a:solidFill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For pancreatic cancer </a:t>
            </a:r>
            <a:r>
              <a:rPr lang="en-US" dirty="0"/>
              <a:t>the reported sensitivity and specificity for the diagnosis of pancreatic cancer are 79% and 85%.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. It was first described using a mouse monoclonal antibody in a colorectal carcinoma cell line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212121"/>
              </a:solidFill>
              <a:effectLst/>
              <a:latin typeface="Cambria" panose="020405030504060302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965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53214"/>
          </a:xfrm>
        </p:spPr>
        <p:txBody>
          <a:bodyPr/>
          <a:lstStyle/>
          <a:p>
            <a:r>
              <a:rPr lang="en-US" dirty="0">
                <a:solidFill>
                  <a:srgbClr val="212121"/>
                </a:solidFill>
                <a:latin typeface="Cambria" panose="02040503050406030204" pitchFamily="18" charset="0"/>
              </a:rPr>
              <a:t>CA-19-9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80363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12121"/>
                </a:solidFill>
                <a:effectLst/>
                <a:latin typeface="Cambria" panose="02040503050406030204" pitchFamily="18" charset="0"/>
              </a:rPr>
              <a:t>Normal value: </a:t>
            </a:r>
            <a:r>
              <a:rPr lang="en-US" dirty="0"/>
              <a:t>37 U/mL 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Elevated in 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Pancreatic cancer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 err="1"/>
              <a:t>Pancreatitits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Obstructive jaundice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Cholangitis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Other cancers such as ( cholangiocarcinoma/ colorectal 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79762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79762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79762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59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CA-125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antigenic tumor marker that is commonly expressed by the epithelial ovarian neoplasms and other tissues such as cells lining the endometrium, fallopian tubes, pleura, peritoneum, and pericardium.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one of the serological tests, which is carried out when suspecting ovarian neoplasm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The specificity is particularly low in premenopausal women; thus, it is most useful in postmenopausal women.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1658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CA-125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Normal value: 37 U/mL &gt;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Elevated in: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Ovarian cancer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Endometriosis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PID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Pregnancy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Liver disease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719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Screening with markers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094032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Several </a:t>
            </a:r>
            <a:r>
              <a:rPr lang="en-US" b="0" i="0" u="none" strike="noStrike" dirty="0">
                <a:solidFill>
                  <a:srgbClr val="1B1B1B"/>
                </a:solidFill>
                <a:effectLst/>
                <a:latin typeface="Open Sans" panose="020B0604020202020204" pitchFamily="34" charset="0"/>
                <a:hlinkClick r:id="rId2"/>
              </a:rPr>
              <a:t>liquid biopsy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–based assays that test for multiple tumor markers to detect cancer early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000000"/>
                </a:solidFill>
                <a:effectLst/>
                <a:latin typeface="Open Sans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PapSEEK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: ovarian and endometrial </a:t>
            </a:r>
            <a:r>
              <a:rPr lang="en-US" b="0" i="0" u="none" strike="noStrike" dirty="0">
                <a:solidFill>
                  <a:srgbClr val="007BBD"/>
                </a:solidFill>
                <a:effectLst/>
                <a:latin typeface="Open Sans" panose="020B0606030504020204" pitchFamily="34" charset="0"/>
                <a:hlinkClick r:id="rId3"/>
              </a:rPr>
              <a:t>cancer–related alterations in DNA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obtained from fluids collected during a routine </a:t>
            </a:r>
            <a:r>
              <a:rPr lang="en-US" b="0" i="0" u="none" strike="noStrike" dirty="0">
                <a:solidFill>
                  <a:srgbClr val="1B1B1B"/>
                </a:solidFill>
                <a:effectLst/>
                <a:latin typeface="Open Sans" panose="020B0606030504020204" pitchFamily="34" charset="0"/>
                <a:hlinkClick r:id="rId4"/>
              </a:rPr>
              <a:t>Pap test</a:t>
            </a:r>
            <a:endParaRPr lang="en-US" b="0" i="0" u="none" strike="noStrike" dirty="0">
              <a:solidFill>
                <a:srgbClr val="1B1B1B"/>
              </a:solidFill>
              <a:effectLst/>
              <a:latin typeface="Open Sans" panose="020B06060305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CancerSEEK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is a blood test that </a:t>
            </a:r>
            <a:r>
              <a:rPr lang="en-US" b="0" i="0" u="none" strike="noStrike" dirty="0">
                <a:solidFill>
                  <a:srgbClr val="007BBD"/>
                </a:solidFill>
                <a:effectLst/>
                <a:latin typeface="Open Sans" panose="020B0606030504020204" pitchFamily="34" charset="0"/>
                <a:hlinkClick r:id="rId5"/>
              </a:rPr>
              <a:t>detects DNA mutations and protein biomarkers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linked to multiple types of cancer</a:t>
            </a:r>
            <a:endParaRPr lang="en-US" b="0" i="0" dirty="0">
              <a:solidFill>
                <a:srgbClr val="1B1B1B"/>
              </a:solidFill>
              <a:effectLst/>
              <a:latin typeface="Open Sans" panose="020B0606030504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UroSEEK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is a urine-based test that detects the most common alterations in 11 genes linked to bladder and upper tract urothelial cancers. </a:t>
            </a:r>
            <a:endParaRPr lang="en-US" b="0" i="0" dirty="0">
              <a:solidFill>
                <a:srgbClr val="000000"/>
              </a:solidFill>
              <a:effectLst/>
              <a:latin typeface="Open Sans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80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094032"/>
          </a:xfrm>
        </p:spPr>
        <p:txBody>
          <a:bodyPr>
            <a:normAutofit/>
          </a:bodyPr>
          <a:lstStyle/>
          <a:p>
            <a:r>
              <a:rPr lang="en-US" dirty="0"/>
              <a:t>A Tumor marker is a biochemical indicator for the presence of a tumor. In clinical usage, the term usually refers to a molecule that can be detected in plasma or other body fluids.</a:t>
            </a:r>
          </a:p>
          <a:p>
            <a:r>
              <a:rPr lang="en-US" dirty="0"/>
              <a:t>Although tumor markers can be elevated in the setting of cancer, some patients may not show marker elevation and, on the other hand, benign conditions can also cause false-positive elevation of these markers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1EDE-5423-435C-B149-87AB1BC22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0" y="1615736"/>
            <a:ext cx="4179570" cy="152473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4C29E-DF30-4DC6-AB95-2016F9A70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1371997"/>
          </a:xfrm>
        </p:spPr>
        <p:txBody>
          <a:bodyPr>
            <a:normAutofit/>
          </a:bodyPr>
          <a:lstStyle/>
          <a:p>
            <a:r>
              <a:rPr lang="en-US" dirty="0"/>
              <a:t>Rami </a:t>
            </a:r>
            <a:r>
              <a:rPr lang="en-US" dirty="0" err="1"/>
              <a:t>AlEmoush</a:t>
            </a:r>
            <a:endParaRPr lang="en-US" dirty="0"/>
          </a:p>
          <a:p>
            <a:r>
              <a:rPr lang="en-US" dirty="0" err="1"/>
              <a:t>Maen</a:t>
            </a:r>
            <a:r>
              <a:rPr lang="en-US" dirty="0"/>
              <a:t> </a:t>
            </a:r>
            <a:r>
              <a:rPr lang="en-US" dirty="0" err="1"/>
              <a:t>Alosily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C7382-18E7-4821-8C61-461D6BBE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0FA1B-5022-47AB-A0AE-8F5C57979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7D99-645F-4FCF-9573-FDFE2A344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8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Characters of an ideal tumor marker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094032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Produced specifically by either malignant or premalignant tissue that has a high predisposition of progressing to malignancy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Produced at high levels in all patients with a specific tumor type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Produced in an organ-specific manner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Measurable in an easily accessible body fluid during early malignancy or during a premalignant phase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1"/>
            <a:ext cx="3479800" cy="275038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34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40014-73D5-419B-8867-972BB18D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3700" y="892177"/>
            <a:ext cx="8421688" cy="1325563"/>
          </a:xfrm>
        </p:spPr>
        <p:txBody>
          <a:bodyPr/>
          <a:lstStyle/>
          <a:p>
            <a:r>
              <a:rPr lang="en-US" dirty="0"/>
              <a:t>Categories of Tumor Markers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AD8B9-3719-4696-A80F-16A618C5D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33700" y="2776936"/>
            <a:ext cx="3924300" cy="823912"/>
          </a:xfrm>
        </p:spPr>
        <p:txBody>
          <a:bodyPr/>
          <a:lstStyle/>
          <a:p>
            <a:r>
              <a:rPr lang="en-US" dirty="0"/>
              <a:t>1.Tumor-derived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8731E-4977-402E-8BFD-895B4D0544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Molecules produced by the neoplastic cells includes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Differentiation antigens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Oncofetal antigens(CEA/AFP)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Isoenzymes (PAP/NSE)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Hormones (HCG/ACTH)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 Tissue-specific proteins (PSA)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CDEC5F-B8EE-4BC1-843F-13135E6E7A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10173" y="2776936"/>
            <a:ext cx="3943627" cy="823912"/>
          </a:xfrm>
        </p:spPr>
        <p:txBody>
          <a:bodyPr/>
          <a:lstStyle/>
          <a:p>
            <a:r>
              <a:rPr lang="en-US" dirty="0"/>
              <a:t>2. Tumor-associated ( host-response)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65871-FA95-449A-B8BC-90486DE53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Metabolic and immunologic products of normal tissues produced in response to the presence of the neoplastic tissue.</a:t>
            </a:r>
          </a:p>
          <a:p>
            <a:r>
              <a:rPr lang="en-US" dirty="0"/>
              <a:t>Tumor-associated markers have been used with tumor-derived markers to provide ad </a:t>
            </a:r>
            <a:r>
              <a:rPr lang="en-US" dirty="0" err="1"/>
              <a:t>ditional</a:t>
            </a:r>
            <a:r>
              <a:rPr lang="en-US" dirty="0"/>
              <a:t> information about certain cancers, to determine or confirm the extent of the disease or its prognosis. and to therefore aid in therapeutic management.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A46C4A-D036-4440-BB64-6754F4FF27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5F172A-5D5D-43CD-A187-DA0D303F4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96FFDC-ADE8-4009-A466-A8178725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8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E5F11-B7B9-4B80-8C6A-A8A7A7190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1350" y="2148840"/>
            <a:ext cx="4179570" cy="1715531"/>
          </a:xfrm>
        </p:spPr>
        <p:txBody>
          <a:bodyPr/>
          <a:lstStyle/>
          <a:p>
            <a:r>
              <a:rPr lang="en-US" dirty="0"/>
              <a:t>Uses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AFAA9-633A-475C-B8ED-840A34F72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91350" y="3962003"/>
            <a:ext cx="4179570" cy="2502487"/>
          </a:xfrm>
        </p:spPr>
        <p:txBody>
          <a:bodyPr/>
          <a:lstStyle/>
          <a:p>
            <a:r>
              <a:rPr lang="en-US" dirty="0"/>
              <a:t>Tumor markers are used for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Screening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Determining diagnosis and prognosis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Assessing response to therapy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Detecting early or recurrent metastasis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8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5FEE2D-79E5-4C1D-8BF7-EE619CA70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EXAMPLES OF TUMOR MARKERS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90E7E75-E57A-4FF0-A0E4-A4DBCF6EA89A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2578370623"/>
              </p:ext>
            </p:extLst>
          </p:nvPr>
        </p:nvGraphicFramePr>
        <p:xfrm>
          <a:off x="838200" y="2111375"/>
          <a:ext cx="10515600" cy="357097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26110455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4727934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36622829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934788178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96635212"/>
                    </a:ext>
                  </a:extLst>
                </a:gridCol>
              </a:tblGrid>
              <a:tr h="714194">
                <a:tc>
                  <a:txBody>
                    <a:bodyPr/>
                    <a:lstStyle/>
                    <a:p>
                      <a:pPr algn="ctr" rtl="0" fontAlgn="auto"/>
                      <a:endParaRPr lang="en-US" sz="1600" b="1" i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600" b="1" i="0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600" b="1" i="0" dirty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600" b="1" i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600" b="0" i="0" kern="1200" dirty="0">
                        <a:solidFill>
                          <a:schemeClr val="accen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41328149"/>
                  </a:ext>
                </a:extLst>
              </a:tr>
              <a:tr h="714194"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34841754"/>
                  </a:ext>
                </a:extLst>
              </a:tr>
              <a:tr h="714194"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29140390"/>
                  </a:ext>
                </a:extLst>
              </a:tr>
              <a:tr h="714194"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99990805"/>
                  </a:ext>
                </a:extLst>
              </a:tr>
              <a:tr h="714194"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14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388671141"/>
                  </a:ext>
                </a:extLst>
              </a:tr>
            </a:tbl>
          </a:graphicData>
        </a:graphic>
      </p:graphicFrame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F1AE66-47AA-4110-86B9-0626D49539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A5A93F-DCAE-40B8-8E94-3239A1A6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91613-153A-4005-9F4D-2F185AE5F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894C3C-47C4-8D21-B2FC-2D2177B554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111375"/>
            <a:ext cx="10524245" cy="405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68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B-HCG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HCG is produced by </a:t>
            </a:r>
            <a:r>
              <a:rPr lang="en-US" dirty="0" err="1"/>
              <a:t>syncytiotrophoblasts</a:t>
            </a:r>
            <a:r>
              <a:rPr lang="en-US" dirty="0"/>
              <a:t> in the placenta during normal gestation and forms the basis for pregnancy tests for urine or serum samples.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Structurally composed of two peptides, the beta-subunit has a unique carboxyl terminal.</a:t>
            </a:r>
          </a:p>
          <a:p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placental hormone HCG comes closest to being an ideal tumor marker.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Used to detect both gestational and germ-cell-derived choriocarcinoma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49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B-HCG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Normal value : 1ng/ml &gt; in non-pregnant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Elevated in 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Germ cell tumors of the testis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Trophoblastic tumors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Lymphoproliferative disorders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Melanoma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Some carcinomas of ( GIT/lung/breast/ovary)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344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075" y="1671639"/>
            <a:ext cx="5111750" cy="1204912"/>
          </a:xfrm>
        </p:spPr>
        <p:txBody>
          <a:bodyPr/>
          <a:lstStyle/>
          <a:p>
            <a:r>
              <a:rPr lang="en-US" dirty="0"/>
              <a:t>PSA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2695576"/>
          </a:xfrm>
        </p:spPr>
        <p:txBody>
          <a:bodyPr>
            <a:norm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 a protein produced by normal, as well as </a:t>
            </a:r>
            <a:r>
              <a:rPr lang="en-US" dirty="0">
                <a:solidFill>
                  <a:srgbClr val="1B1B1B"/>
                </a:solidFill>
                <a:latin typeface="Open Sans" panose="020B0606030504020204" pitchFamily="34" charset="0"/>
              </a:rPr>
              <a:t>malignant</a:t>
            </a:r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cells of the prostate gland</a:t>
            </a:r>
            <a:endParaRPr lang="en-US" dirty="0"/>
          </a:p>
          <a:p>
            <a:r>
              <a:rPr lang="en-US" dirty="0"/>
              <a:t>Worldwide, prostate cancer is the fourth most frequent malignancy in males.</a:t>
            </a:r>
          </a:p>
          <a:p>
            <a:r>
              <a:rPr lang="en-US" dirty="0"/>
              <a:t>it was recommended that both PSA and DRE should be offered every year, starting at 50 years of age for screening.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2647-CCB2-45E2-A9CB-A868F490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219200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1ED20-04D4-4894-B0C2-9C541A61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63800" y="6356350"/>
            <a:ext cx="3479800" cy="365125"/>
          </a:xfrm>
        </p:spPr>
        <p:txBody>
          <a:bodyPr/>
          <a:lstStyle/>
          <a:p>
            <a:r>
              <a:rPr lang="en-US" dirty="0"/>
              <a:t>Tumor Markers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1787E-7110-4989-B0B8-DD4E0ACC0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260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 Presentation_tm67328976_Win32_LW_SL_v3" id="{B5A5B451-F186-4F05-917D-430247B33515}" vid="{C0610F80-F57F-4E6B-A096-3AEBDD5FC5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C43685-694E-4579-B109-3C418D49DA6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FD6FE22-81A0-4500-AFD0-342D21BB9A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96B61E-1B64-430F-934F-7D1B900280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{C1F6011C-44C2-423F-829E-AD5C670BC6B8}tf67328976_win32</Template>
  <TotalTime>2045</TotalTime>
  <Words>915</Words>
  <Application>Microsoft Office PowerPoint</Application>
  <PresentationFormat>Widescreen</PresentationFormat>
  <Paragraphs>167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Cambria</vt:lpstr>
      <vt:lpstr>Lucida Grande</vt:lpstr>
      <vt:lpstr>Open Sans</vt:lpstr>
      <vt:lpstr>Tenorite</vt:lpstr>
      <vt:lpstr>Times New Roman</vt:lpstr>
      <vt:lpstr>Wingdings</vt:lpstr>
      <vt:lpstr>Office Theme</vt:lpstr>
      <vt:lpstr>Tumor markers</vt:lpstr>
      <vt:lpstr>Definition</vt:lpstr>
      <vt:lpstr>Characters of an ideal tumor marker</vt:lpstr>
      <vt:lpstr>Categories of Tumor Markers</vt:lpstr>
      <vt:lpstr>Uses</vt:lpstr>
      <vt:lpstr>EXAMPLES OF TUMOR MARKERS</vt:lpstr>
      <vt:lpstr>B-HCG</vt:lpstr>
      <vt:lpstr>B-HCG</vt:lpstr>
      <vt:lpstr>PSA</vt:lpstr>
      <vt:lpstr>PSA</vt:lpstr>
      <vt:lpstr>CEA</vt:lpstr>
      <vt:lpstr>CEA</vt:lpstr>
      <vt:lpstr>AFP</vt:lpstr>
      <vt:lpstr>AFP</vt:lpstr>
      <vt:lpstr>CA-19-9</vt:lpstr>
      <vt:lpstr>CA-19-9</vt:lpstr>
      <vt:lpstr>CA-125</vt:lpstr>
      <vt:lpstr>CA-125</vt:lpstr>
      <vt:lpstr>Screening with markers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Tumor markers</dc:title>
  <dc:creator>RAMI KHALID AL-EMOUSH</dc:creator>
  <cp:lastModifiedBy>RAMI KHALID AL-EMOUSH</cp:lastModifiedBy>
  <cp:revision>1</cp:revision>
  <dcterms:created xsi:type="dcterms:W3CDTF">2022-12-16T15:53:30Z</dcterms:created>
  <dcterms:modified xsi:type="dcterms:W3CDTF">2022-12-18T01:58:59Z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