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66"/>
    <a:srgbClr val="FFCC00"/>
    <a:srgbClr val="3333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24714D-A3A9-3F9C-2F23-C38BF3BC0944}" v="17" dt="2021-01-12T11:48:40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C6A1B-EED6-4EB9-8A5F-87033C31F5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66967-FF16-403B-A8AD-D5BAB43EE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D9B47-86BA-4A49-92F5-E029E15FA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C5145-04B8-4208-8C54-5A5EDF9F4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004E4-492B-4215-BAFF-781E3B847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0F5E2-EB50-4BE7-BE15-3A20847855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2070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6EA1B-4411-4DB1-8164-CE34BF292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254016-B250-48B6-BE38-D9A37F16D1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8A6990-EE2B-4085-AA29-FD4E9180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46CFCB-C377-4774-A779-F9D2213AC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335F45-7C65-4EB3-9381-1E671C98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9A875B-13BF-4AB4-B3DF-BE83882A59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827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B581FE-FD64-4457-A5F8-F5B778C3C0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52476E-1D88-4D76-82FE-E8D3FFD1C1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8A302A-748B-4365-8D09-E2596AC7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17E3A-BFCD-4D4F-B5F1-0CF9E97BD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A721C-0D61-45EB-BA8B-3776DAFCC5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4A8297-760C-42AF-8DD1-6142FCBE53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572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41215-0C74-4AC7-91A0-282A22EAE3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E6EE1C-57CC-472C-8285-50D15D50C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59388-11AD-4CDA-9B23-851139C4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BE8248-03D7-4859-AE61-592F22BC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F89CD4-ABB3-49DA-A078-2ED62CD21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10CE3-AEEF-40C6-B14A-292E628022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433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ED69B-52B7-41E9-A155-F170871A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BB1C1B-ECCD-4D32-938A-08970951A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1494C-7464-4519-9400-6B54D90377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1F2F08-0FB9-4BE7-AB93-E790100C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3877B1-EB74-439D-ABDE-F83594D83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AB219-9FE0-4083-AB90-C70C5F884D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2138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BA19E-B3BA-4F13-A741-03980AB9F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761EA-6956-4F5D-AC59-1DE0691D5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D94BF4-B6E5-4520-8AEF-9548AA98C9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D817CB-2408-4668-B623-79168ED7B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4D874C-C726-4B24-ADE3-928D1BC97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8BB0D-9964-40B7-89EA-DF91CA5BD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5FC57-87C9-4A6A-9BA2-33F108D33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0015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A1992-0AB4-432F-9B3B-984AF32EC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65E40-24B8-4A5A-B0E4-83763C6009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11A5DA-47F5-4830-98AE-3FD63E678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3F8E73-60DD-47CE-8BD7-5303FB34FE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1DDB83-E783-4229-8283-54AD9FA940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08D24C-14C6-4C5D-A0F3-97EB709F6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DBA9D-AE2B-4773-83DA-002101D8C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D1A34B-4306-463E-87E1-9BDD20BD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DC970-3449-4A62-ACC9-09805B4F02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360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A8BAF-4766-47F4-9255-2C8932581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D4AFC-5073-4219-A621-799190234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2909A2-0406-4D7F-840D-8E80C3C22C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5847DB-AD9D-4C37-8B42-44E08B95D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329A90-1784-4E0E-93BE-9079268409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1423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3E358B9-8214-4D0A-AE58-B38362FCB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AF3C8D-A744-4794-90AC-D4F66F443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070B62-86EF-4170-9BF6-FC6612F31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830FE1-2A61-4388-BE6D-4ED2229378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4829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5B5CF-07F9-402D-BE87-83906A7A2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9559D6-42C2-4AD7-8ABD-ED78027F4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DF326-3AF7-4BC5-9BCA-3937CD2E75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667F2-5387-461E-BA1B-D37C6BFED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049F1F-6101-4EC0-A855-F6FA79750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D8B07-3F6C-41ED-BD25-497AE6511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A70E0-31A1-4032-8AB7-CC0CC33C7F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92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1063D-7D2A-426A-8846-66C399E5F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3041F-6705-4F58-8A9F-BC1F4093BF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870AD0-9DE1-4F28-9123-D4F2DD2565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873138-7336-4856-BDB9-FA7867899E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6738E-7F26-4869-B097-426649D00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05708-B7D5-48B6-8B77-046EF7677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8A2141-C171-49D5-81E5-993398BD27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38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EF36A8E-F501-4FC5-B383-CEEE343948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AFA418-325D-4133-813D-65AE8BD050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D6E913-EFD1-4273-A946-E4448B7F3B9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9E1A56F-1926-44F7-A8C0-4A41F415970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5DD2360-5068-4A00-B341-927D9901463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DECA977-BEB0-4ED3-94DE-A01438EB338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31CEA3C-C4F8-48F8-9C4D-F6BE71C8D01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 anchor="ctr"/>
          <a:lstStyle/>
          <a:p>
            <a:r>
              <a:rPr lang="en-US" altLang="en-US" sz="4400" b="1" u="sng">
                <a:solidFill>
                  <a:srgbClr val="FFCC00"/>
                </a:solidFill>
              </a:rPr>
              <a:t>Gall Bladder and Biliary Tract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4722076-B87A-47B0-96C2-A0C0BC409B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1828800"/>
            <a:ext cx="9144000" cy="4876800"/>
          </a:xfrm>
        </p:spPr>
        <p:txBody>
          <a:bodyPr/>
          <a:lstStyle/>
          <a:p>
            <a:pPr marL="609600" indent="-609600" algn="l">
              <a:lnSpc>
                <a:spcPct val="80000"/>
              </a:lnSpc>
            </a:pPr>
            <a:r>
              <a:rPr lang="en-US" altLang="en-US" sz="2800" b="1" u="sng">
                <a:solidFill>
                  <a:srgbClr val="FF3300"/>
                </a:solidFill>
              </a:rPr>
              <a:t>Anatomy: G.B</a:t>
            </a:r>
            <a:r>
              <a:rPr lang="en-US" altLang="en-US" sz="2800" b="1" u="sng"/>
              <a:t>.</a:t>
            </a:r>
            <a:endParaRPr lang="en-US" altLang="en-US" sz="2800" u="sng"/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Parts:</a:t>
            </a:r>
            <a:r>
              <a:rPr lang="en-US" altLang="en-US" sz="2800" u="sng">
                <a:solidFill>
                  <a:schemeClr val="bg1"/>
                </a:solidFill>
              </a:rPr>
              <a:t> </a:t>
            </a:r>
            <a:r>
              <a:rPr lang="en-US" altLang="en-US" sz="2800">
                <a:solidFill>
                  <a:schemeClr val="bg1"/>
                </a:solidFill>
              </a:rPr>
              <a:t>Fundus, Body, Neck, (infundibulum), Cystic Duct  </a:t>
            </a:r>
            <a:r>
              <a:rPr lang="en-US" altLang="en-US" sz="2000">
                <a:solidFill>
                  <a:schemeClr val="bg1"/>
                </a:solidFill>
              </a:rPr>
              <a:t>0.5 cm-4cm</a:t>
            </a: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>
                <a:solidFill>
                  <a:srgbClr val="FFCC00"/>
                </a:solidFill>
              </a:rPr>
              <a:t>Capacity</a:t>
            </a:r>
            <a:r>
              <a:rPr lang="en-US" altLang="en-US" sz="2800">
                <a:solidFill>
                  <a:schemeClr val="bg1"/>
                </a:solidFill>
              </a:rPr>
              <a:t> 20-30 ml ___ 200-300ml</a:t>
            </a: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Vessels and Nerves</a:t>
            </a: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Artery</a:t>
            </a:r>
            <a:r>
              <a:rPr lang="en-US" altLang="en-US" sz="2800" u="sng">
                <a:solidFill>
                  <a:schemeClr val="bg1"/>
                </a:solidFill>
              </a:rPr>
              <a:t>:</a:t>
            </a:r>
            <a:r>
              <a:rPr lang="en-US" altLang="en-US" sz="2800">
                <a:solidFill>
                  <a:schemeClr val="bg1"/>
                </a:solidFill>
              </a:rPr>
              <a:t> Cystic artery </a:t>
            </a:r>
            <a:r>
              <a:rPr lang="en-US" altLang="en-US" sz="280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en-US" altLang="en-US" sz="2800">
                <a:solidFill>
                  <a:schemeClr val="bg1"/>
                </a:solidFill>
              </a:rPr>
              <a:t>Rt. Hep. Artery </a:t>
            </a: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		  Occasionally L.H,  Rt. G .A ,  S.M.A.</a:t>
            </a:r>
            <a:endParaRPr lang="en-US" altLang="en-US" sz="2800" u="sng">
              <a:solidFill>
                <a:schemeClr val="bg1"/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Veins</a:t>
            </a:r>
            <a:r>
              <a:rPr lang="en-US" altLang="en-US" sz="2800" u="sng">
                <a:solidFill>
                  <a:schemeClr val="bg1"/>
                </a:solidFill>
              </a:rPr>
              <a:t>:</a:t>
            </a:r>
            <a:r>
              <a:rPr lang="en-US" altLang="en-US" sz="2800">
                <a:solidFill>
                  <a:schemeClr val="bg1"/>
                </a:solidFill>
              </a:rPr>
              <a:t> drain = Rt portal Vein of liver</a:t>
            </a:r>
            <a:endParaRPr lang="en-US" altLang="en-US" sz="2800" u="sng">
              <a:solidFill>
                <a:schemeClr val="bg1"/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Lymphatics</a:t>
            </a:r>
            <a:r>
              <a:rPr lang="en-US" altLang="en-US" sz="2800" u="sng">
                <a:solidFill>
                  <a:schemeClr val="bg1"/>
                </a:solidFill>
              </a:rPr>
              <a:t>:</a:t>
            </a:r>
            <a:r>
              <a:rPr lang="en-US" altLang="en-US" sz="2800">
                <a:solidFill>
                  <a:schemeClr val="bg1"/>
                </a:solidFill>
              </a:rPr>
              <a:t> node of lund (neck)</a:t>
            </a:r>
            <a:r>
              <a:rPr lang="en-US" altLang="en-US" sz="200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chemeClr val="bg1"/>
                </a:solidFill>
              </a:rPr>
              <a:t> celiac</a:t>
            </a:r>
            <a:r>
              <a:rPr lang="en-US" altLang="en-US" sz="2000">
                <a:solidFill>
                  <a:schemeClr val="bg1"/>
                </a:solidFill>
                <a:sym typeface="Wingdings" panose="05000000000000000000" pitchFamily="2" charset="2"/>
              </a:rPr>
              <a:t></a:t>
            </a:r>
            <a:r>
              <a:rPr lang="en-US" altLang="en-US" sz="2800">
                <a:solidFill>
                  <a:schemeClr val="bg1"/>
                </a:solidFill>
              </a:rPr>
              <a:t> portahapatis</a:t>
            </a:r>
            <a:endParaRPr lang="en-US" altLang="en-US" sz="2800" u="sng">
              <a:solidFill>
                <a:schemeClr val="bg1"/>
              </a:solidFill>
            </a:endParaRP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 u="sng">
                <a:solidFill>
                  <a:srgbClr val="FFCC00"/>
                </a:solidFill>
              </a:rPr>
              <a:t>Nerves</a:t>
            </a:r>
            <a:r>
              <a:rPr lang="en-US" altLang="en-US" sz="2800">
                <a:solidFill>
                  <a:schemeClr val="bg1"/>
                </a:solidFill>
              </a:rPr>
              <a:t>: Para symapathatic (Vagus)</a:t>
            </a:r>
          </a:p>
          <a:p>
            <a:pPr marL="609600" indent="-609600" algn="l"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   Sympathetic Celiac plexuses (7-10 thoracic segments)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E13CA40-DA9B-4038-88DA-A71465F82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u="sng">
                <a:solidFill>
                  <a:srgbClr val="FFCC00"/>
                </a:solidFill>
              </a:rPr>
              <a:t>Mechanism of cholesterol stones Formation</a:t>
            </a:r>
            <a:r>
              <a:rPr lang="en-US" altLang="en-US" sz="4000"/>
              <a:t> 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B8136E7-2607-484E-A25F-D48AED984A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1"/>
                </a:solidFill>
              </a:rPr>
              <a:t>Lithogenic bile</a:t>
            </a:r>
          </a:p>
          <a:p>
            <a:r>
              <a:rPr lang="en-US" altLang="en-US">
                <a:solidFill>
                  <a:schemeClr val="bg1"/>
                </a:solidFill>
              </a:rPr>
              <a:t>Bile salts </a:t>
            </a:r>
          </a:p>
          <a:p>
            <a:pPr lvl="1"/>
            <a:r>
              <a:rPr lang="en-US" altLang="en-US">
                <a:solidFill>
                  <a:schemeClr val="bg1"/>
                </a:solidFill>
              </a:rPr>
              <a:t>Chenodexy cholic acid.</a:t>
            </a:r>
          </a:p>
          <a:p>
            <a:pPr lvl="1"/>
            <a:r>
              <a:rPr lang="en-US" altLang="en-US">
                <a:solidFill>
                  <a:schemeClr val="bg1"/>
                </a:solidFill>
              </a:rPr>
              <a:t>Cholic acid</a:t>
            </a:r>
          </a:p>
          <a:p>
            <a:r>
              <a:rPr lang="en-US" altLang="en-US">
                <a:solidFill>
                  <a:schemeClr val="bg1"/>
                </a:solidFill>
              </a:rPr>
              <a:t>cholesterol</a:t>
            </a:r>
          </a:p>
          <a:p>
            <a:r>
              <a:rPr lang="en-US" altLang="en-US">
                <a:solidFill>
                  <a:schemeClr val="bg1"/>
                </a:solidFill>
              </a:rPr>
              <a:t>phospholipids lecithin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B9379F6-B82F-4431-A151-A424CCB636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Calculus Diseases</a:t>
            </a:r>
            <a:r>
              <a:rPr lang="en-US" altLang="en-US"/>
              <a:t> 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82E67A6-8EA9-418B-8E4E-BD0A9D9935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u="sng">
                <a:solidFill>
                  <a:srgbClr val="FF3300"/>
                </a:solidFill>
              </a:rPr>
              <a:t>Pigment Stones:</a:t>
            </a:r>
          </a:p>
          <a:p>
            <a:r>
              <a:rPr lang="en-US" altLang="en-US" u="sng">
                <a:solidFill>
                  <a:schemeClr val="bg1"/>
                </a:solidFill>
              </a:rPr>
              <a:t>Brown: </a:t>
            </a:r>
            <a:r>
              <a:rPr lang="en-US" altLang="en-US">
                <a:solidFill>
                  <a:schemeClr val="bg1"/>
                </a:solidFill>
              </a:rPr>
              <a:t>free unconjugated bilirubin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(Infection) “bile ducts”</a:t>
            </a:r>
            <a:endParaRPr lang="en-US" altLang="en-US" u="sng">
              <a:solidFill>
                <a:schemeClr val="bg1"/>
              </a:solidFill>
            </a:endParaRPr>
          </a:p>
          <a:p>
            <a:r>
              <a:rPr lang="en-US" altLang="en-US" u="sng">
                <a:solidFill>
                  <a:schemeClr val="bg1"/>
                </a:solidFill>
              </a:rPr>
              <a:t>Black: </a:t>
            </a:r>
            <a:r>
              <a:rPr lang="en-US" altLang="en-US">
                <a:solidFill>
                  <a:schemeClr val="bg1"/>
                </a:solidFill>
              </a:rPr>
              <a:t>Hemolysis, liver cirrhosis  tarry </a:t>
            </a:r>
            <a:endParaRPr lang="en-US" altLang="en-US" u="sng">
              <a:solidFill>
                <a:schemeClr val="bg1"/>
              </a:solidFill>
            </a:endParaRP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   “</a:t>
            </a:r>
            <a:r>
              <a:rPr lang="en-US" altLang="en-US"/>
              <a:t> </a:t>
            </a:r>
            <a:r>
              <a:rPr lang="en-US" altLang="en-US">
                <a:solidFill>
                  <a:schemeClr val="bg1"/>
                </a:solidFill>
              </a:rPr>
              <a:t>gall bladder”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05AB982-23AF-41E6-9468-430556E83C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  GALL STONES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E20D63B-6296-448C-B0F2-F50565067F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u="sng" dirty="0">
                <a:solidFill>
                  <a:srgbClr val="FF3300"/>
                </a:solidFill>
              </a:rPr>
              <a:t>Pathology and clinical presentation</a:t>
            </a:r>
            <a:endParaRPr lang="en-US" altLang="en-US" dirty="0">
              <a:solidFill>
                <a:srgbClr val="FF3300"/>
              </a:solidFill>
            </a:endParaRPr>
          </a:p>
          <a:p>
            <a:r>
              <a:rPr lang="en-US" altLang="en-US" dirty="0">
                <a:solidFill>
                  <a:schemeClr val="bg1"/>
                </a:solidFill>
              </a:rPr>
              <a:t>silent (Asymptomatic)</a:t>
            </a:r>
          </a:p>
          <a:p>
            <a:r>
              <a:rPr lang="en-US" altLang="en-US" dirty="0">
                <a:solidFill>
                  <a:schemeClr val="bg1"/>
                </a:solidFill>
              </a:rPr>
              <a:t>biliary colic</a:t>
            </a:r>
          </a:p>
          <a:p>
            <a:r>
              <a:rPr lang="en-US" altLang="en-US" dirty="0">
                <a:solidFill>
                  <a:schemeClr val="bg1"/>
                </a:solidFill>
              </a:rPr>
              <a:t>cholecystitis  (acute or chronic)</a:t>
            </a:r>
          </a:p>
          <a:p>
            <a:r>
              <a:rPr lang="en-US" altLang="en-US">
                <a:solidFill>
                  <a:schemeClr val="bg1"/>
                </a:solidFill>
              </a:rPr>
              <a:t>Choledocholithiasis</a:t>
            </a:r>
          </a:p>
          <a:p>
            <a:r>
              <a:rPr lang="en-US" altLang="en-US">
                <a:solidFill>
                  <a:schemeClr val="bg1"/>
                </a:solidFill>
              </a:rPr>
              <a:t>Obstructive jaundice</a:t>
            </a:r>
            <a:endParaRPr lang="en-US" altLang="en-US" dirty="0">
              <a:solidFill>
                <a:schemeClr val="bg1"/>
              </a:solidFill>
            </a:endParaRPr>
          </a:p>
          <a:p>
            <a:r>
              <a:rPr lang="en-US" altLang="en-US" dirty="0">
                <a:solidFill>
                  <a:schemeClr val="bg1"/>
                </a:solidFill>
              </a:rPr>
              <a:t>pancreatitis</a:t>
            </a:r>
          </a:p>
          <a:p>
            <a:r>
              <a:rPr lang="en-US" altLang="en-US" dirty="0">
                <a:solidFill>
                  <a:schemeClr val="bg1"/>
                </a:solidFill>
              </a:rPr>
              <a:t>Ca. gall bladder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CA6D190-C887-4514-A0FF-EBB4D80DD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  GALL STONES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8458D97-0734-4376-9C50-7767F23A1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u="sng">
                <a:solidFill>
                  <a:srgbClr val="FF3300"/>
                </a:solidFill>
              </a:rPr>
              <a:t>Biliary Colic</a:t>
            </a:r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Different from other colics .Rapid increase in intensity of pain that lasts several hours followed by gradual decrease.</a:t>
            </a:r>
          </a:p>
          <a:p>
            <a:r>
              <a:rPr lang="en-US" altLang="en-US">
                <a:solidFill>
                  <a:schemeClr val="bg1"/>
                </a:solidFill>
              </a:rPr>
              <a:t>Post prandial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DF636916-AE15-4D08-BE20-29A80F3580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GALL STONES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F4AB787C-26C8-4C39-8D58-D1AC19D3B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u="sng">
                <a:solidFill>
                  <a:srgbClr val="FF3300"/>
                </a:solidFill>
              </a:rPr>
              <a:t>Acute cholecystitis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Start as biliary colic but lasts several days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Anorexia, nausea, vomiting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Murphy’s sign is positive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Fever, Tachycardia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    Lab. Leucocytosis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>
                <a:solidFill>
                  <a:schemeClr val="bg1"/>
                </a:solidFill>
              </a:rPr>
              <a:t>                Bilirubin normal or increased</a:t>
            </a:r>
            <a:endParaRPr lang="en-US" altLang="en-US" sz="2800" b="1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 b="1">
                <a:solidFill>
                  <a:schemeClr val="bg1"/>
                </a:solidFill>
              </a:rPr>
              <a:t>It is mainly a chemical process super added by a bacterial infection</a:t>
            </a:r>
            <a:endParaRPr lang="en-US" altLang="en-US" sz="2800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Untreated  :   Resolution or Complications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C0B708E3-1A6D-4E86-9CEC-DB946F4CC6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Cholecystitis</a:t>
            </a:r>
            <a:r>
              <a:rPr lang="en-US" altLang="en-US" u="sng"/>
              <a:t> 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2F5FC1A-CC51-4884-B2AE-8B8BD5FE08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u="sng">
                <a:solidFill>
                  <a:srgbClr val="FF3300"/>
                </a:solidFill>
              </a:rPr>
              <a:t>Complications</a:t>
            </a:r>
            <a:r>
              <a:rPr lang="en-US" altLang="en-US" u="sng"/>
              <a:t>:</a:t>
            </a:r>
            <a:r>
              <a:rPr lang="en-US" altLang="en-US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Gangrene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Empyema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Perforation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Emphysematous cholecystitis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Cholangitis + jaundice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 Hydrops (Mucocele gall bladder)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	    No infection, filled with mucus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079D863E-EA70-4005-9C2C-61676235A3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Acute cholecystitis cont.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73C39FC6-1C21-497C-8E55-26DB223AB0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u="sng">
                <a:solidFill>
                  <a:srgbClr val="FF3300"/>
                </a:solidFill>
              </a:rPr>
              <a:t>Diagnosis</a:t>
            </a:r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Clinical</a:t>
            </a:r>
          </a:p>
          <a:p>
            <a:r>
              <a:rPr lang="en-US" altLang="en-US">
                <a:solidFill>
                  <a:schemeClr val="bg1"/>
                </a:solidFill>
              </a:rPr>
              <a:t>Radiography</a:t>
            </a:r>
          </a:p>
          <a:p>
            <a:r>
              <a:rPr lang="en-US" altLang="en-US">
                <a:solidFill>
                  <a:schemeClr val="bg1"/>
                </a:solidFill>
              </a:rPr>
              <a:t>Oral cholecystogram</a:t>
            </a:r>
          </a:p>
          <a:p>
            <a:r>
              <a:rPr lang="en-US" altLang="en-US">
                <a:solidFill>
                  <a:schemeClr val="bg1"/>
                </a:solidFill>
              </a:rPr>
              <a:t>U/S</a:t>
            </a:r>
          </a:p>
          <a:p>
            <a:r>
              <a:rPr lang="en-US" altLang="en-US">
                <a:solidFill>
                  <a:schemeClr val="bg1"/>
                </a:solidFill>
              </a:rPr>
              <a:t>Hepatobiliary scantigraphy HIDA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AEF0967-7528-4BA3-9D4C-43F381B88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Acute cholecystitis cont</a:t>
            </a:r>
            <a:r>
              <a:rPr lang="en-US" altLang="en-US">
                <a:solidFill>
                  <a:srgbClr val="FFCC00"/>
                </a:solidFill>
              </a:rPr>
              <a:t>.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0F4CDA2-0FD6-40BD-AD58-A45EA9658D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u="sng">
                <a:solidFill>
                  <a:srgbClr val="FF3300"/>
                </a:solidFill>
              </a:rPr>
              <a:t>Management</a:t>
            </a:r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Early supporitive measures</a:t>
            </a:r>
          </a:p>
          <a:p>
            <a:r>
              <a:rPr lang="en-US" altLang="en-US">
                <a:solidFill>
                  <a:schemeClr val="bg1"/>
                </a:solidFill>
              </a:rPr>
              <a:t>I.V. fluid,  Analgesics, antibiotics</a:t>
            </a:r>
          </a:p>
          <a:p>
            <a:r>
              <a:rPr lang="en-US" altLang="en-US">
                <a:solidFill>
                  <a:schemeClr val="bg1"/>
                </a:solidFill>
              </a:rPr>
              <a:t>Early cholecystectomy 3 – 5 days</a:t>
            </a:r>
          </a:p>
          <a:p>
            <a:r>
              <a:rPr lang="en-US" altLang="en-US">
                <a:solidFill>
                  <a:schemeClr val="bg1"/>
                </a:solidFill>
              </a:rPr>
              <a:t>Elective or delayed cholecystectomy 4 – 6 weeks</a:t>
            </a:r>
          </a:p>
          <a:p>
            <a:pPr>
              <a:buFontTx/>
              <a:buNone/>
            </a:pP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1804C3F-4C96-4071-BBB2-E374A99BE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Gall bladder cont.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F878AE3-D81D-498A-BEE5-CD56E0CF48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b="1" u="sng">
                <a:solidFill>
                  <a:srgbClr val="FF3300"/>
                </a:solidFill>
              </a:rPr>
              <a:t>Types of cholecystectomy</a:t>
            </a:r>
            <a:endParaRPr lang="en-US" altLang="en-US">
              <a:solidFill>
                <a:srgbClr val="FF3300"/>
              </a:solidFill>
            </a:endParaRPr>
          </a:p>
          <a:p>
            <a:pPr lvl="1"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Tahoma" panose="020B0604030504040204" pitchFamily="34" charset="0"/>
              </a:rPr>
              <a:t>Open chole.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Lap chole</a:t>
            </a:r>
            <a:r>
              <a:rPr lang="en-US" altLang="en-US"/>
              <a:t>.</a:t>
            </a:r>
          </a:p>
          <a:p>
            <a:pPr>
              <a:buFontTx/>
              <a:buNone/>
            </a:pPr>
            <a:r>
              <a:rPr lang="en-US" altLang="en-US" u="sng">
                <a:solidFill>
                  <a:srgbClr val="FF3300"/>
                </a:solidFill>
              </a:rPr>
              <a:t>Other procedures</a:t>
            </a:r>
          </a:p>
          <a:p>
            <a:pPr>
              <a:buFontTx/>
              <a:buNone/>
            </a:pPr>
            <a:r>
              <a:rPr lang="en-US" altLang="en-US"/>
              <a:t>     </a:t>
            </a:r>
            <a:r>
              <a:rPr lang="en-US" altLang="en-US">
                <a:solidFill>
                  <a:schemeClr val="bg1"/>
                </a:solidFill>
              </a:rPr>
              <a:t>Cholecystostomt Or P.C. aspiration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D3A1388-1266-4B1E-B38C-C417FAD943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Cont. Gall bladder.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9B586E61-059C-4809-BBE5-009B9D5EAA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Other modality of treatment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u="sng">
                <a:solidFill>
                  <a:srgbClr val="FFCC00"/>
                </a:solidFill>
              </a:rPr>
              <a:t>Medical dissolution: systemic</a:t>
            </a:r>
            <a:endParaRPr lang="en-US" altLang="en-US" sz="2800">
              <a:solidFill>
                <a:srgbClr val="FFCC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Chenodeoxycholic acid</a:t>
            </a:r>
            <a:r>
              <a:rPr lang="en-US" altLang="en-US" sz="2800" u="sng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Urodeeoxycholic acid</a:t>
            </a:r>
            <a:r>
              <a:rPr lang="en-US" altLang="en-US" sz="2800" u="sng">
                <a:solidFill>
                  <a:schemeClr val="bg1"/>
                </a:solidFill>
              </a:rPr>
              <a:t> </a:t>
            </a:r>
            <a:r>
              <a:rPr lang="en-US" altLang="en-US" sz="2800">
                <a:solidFill>
                  <a:schemeClr val="bg1"/>
                </a:solidFill>
              </a:rPr>
              <a:t> (9 – 12 months)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u="sng">
                <a:solidFill>
                  <a:srgbClr val="FFCC00"/>
                </a:solidFill>
              </a:rPr>
              <a:t>Contact dissolution</a:t>
            </a:r>
            <a:r>
              <a:rPr lang="en-US" altLang="en-US" sz="2800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Methyl tert-butyle ether(MTBE)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chemeClr val="bg1"/>
                </a:solidFill>
              </a:rPr>
              <a:t>          Cholesterol stones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solidFill>
                  <a:schemeClr val="bg1"/>
                </a:solidFill>
              </a:rPr>
              <a:t>          Patent cystic duct</a:t>
            </a:r>
            <a:r>
              <a:rPr lang="en-US" altLang="en-US" sz="2800" u="sng">
                <a:solidFill>
                  <a:schemeClr val="bg1"/>
                </a:solidFill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u="sng">
                <a:solidFill>
                  <a:srgbClr val="FFCC00"/>
                </a:solidFill>
              </a:rPr>
              <a:t>Lithotripsy</a:t>
            </a:r>
          </a:p>
          <a:p>
            <a:pPr>
              <a:lnSpc>
                <a:spcPct val="90000"/>
              </a:lnSpc>
            </a:pPr>
            <a:endParaRPr lang="en-US" altLang="en-US" sz="2800" u="sng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1B855E0-F6F5-4BAF-A236-22A81EEE3F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>
                <a:solidFill>
                  <a:srgbClr val="FFCC00"/>
                </a:solidFill>
              </a:rPr>
              <a:t>Extra hepatic Biliary system</a:t>
            </a:r>
            <a:r>
              <a:rPr lang="en-US" altLang="en-US"/>
              <a:t>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C31D11C-B81E-4264-81A0-1B6A82D202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400" u="sng">
                <a:solidFill>
                  <a:schemeClr val="bg1"/>
                </a:solidFill>
              </a:rPr>
              <a:t>C.H.D </a:t>
            </a:r>
            <a:r>
              <a:rPr lang="en-US" altLang="en-US" sz="2400">
                <a:solidFill>
                  <a:schemeClr val="bg1"/>
                </a:solidFill>
              </a:rPr>
              <a:t> 1- 2.5cm length diameter 4 mm</a:t>
            </a:r>
            <a:endParaRPr lang="en-US" altLang="en-US" sz="2400" u="sng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 u="sng">
                <a:solidFill>
                  <a:schemeClr val="bg1"/>
                </a:solidFill>
              </a:rPr>
              <a:t>Cystic Duct</a:t>
            </a:r>
            <a:r>
              <a:rPr lang="en-US" altLang="en-US" sz="2400">
                <a:solidFill>
                  <a:schemeClr val="bg1"/>
                </a:solidFill>
              </a:rPr>
              <a:t>  0.5 -4cm (Valves of Heister)</a:t>
            </a:r>
            <a:endParaRPr lang="en-US" altLang="en-US" sz="2400" u="sng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 u="sng">
                <a:solidFill>
                  <a:schemeClr val="bg1"/>
                </a:solidFill>
              </a:rPr>
              <a:t>C.B.D.</a:t>
            </a:r>
            <a:r>
              <a:rPr lang="en-US" altLang="en-US" sz="2400">
                <a:solidFill>
                  <a:schemeClr val="bg1"/>
                </a:solidFill>
              </a:rPr>
              <a:t>  C.H.D. + cystic duct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Length 7.5 cm diameter 6mm</a:t>
            </a:r>
            <a:r>
              <a:rPr lang="en-US" altLang="en-US" sz="2400"/>
              <a:t> </a:t>
            </a:r>
            <a:endParaRPr lang="en-US" altLang="en-US" sz="2400" b="1" u="sng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b="1" u="sng">
                <a:solidFill>
                  <a:srgbClr val="FF3300"/>
                </a:solidFill>
              </a:rPr>
              <a:t>Portions:</a:t>
            </a:r>
            <a:endParaRPr lang="en-US" altLang="en-US" sz="240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Supra duodenal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Retro duodenal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Pancreatic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Intra mural</a:t>
            </a:r>
          </a:p>
          <a:p>
            <a:pPr>
              <a:lnSpc>
                <a:spcPct val="90000"/>
              </a:lnSpc>
            </a:pPr>
            <a:r>
              <a:rPr lang="en-US" altLang="en-US" sz="2400">
                <a:solidFill>
                  <a:schemeClr val="bg1"/>
                </a:solidFill>
              </a:rPr>
              <a:t>Open 2nd part of duodenum at ampula of water 10 cm from pylorus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57D02954-A480-4DB3-9EF1-A1761A6A0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u="sng">
                <a:solidFill>
                  <a:srgbClr val="FFCC00"/>
                </a:solidFill>
              </a:rPr>
              <a:t>Choledocholithiasis</a:t>
            </a:r>
            <a:br>
              <a:rPr lang="en-US" altLang="en-US" sz="4000">
                <a:solidFill>
                  <a:srgbClr val="FFCC00"/>
                </a:solidFill>
              </a:rPr>
            </a:br>
            <a:endParaRPr lang="en-US" altLang="en-US" sz="4000">
              <a:solidFill>
                <a:srgbClr val="FFCC00"/>
              </a:solidFill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0298DF32-63F7-4B26-BAF2-0F14224E34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FF3300"/>
                </a:solidFill>
              </a:rPr>
              <a:t>Primary</a:t>
            </a:r>
            <a:r>
              <a:rPr lang="en-US" altLang="en-US"/>
              <a:t> </a:t>
            </a:r>
            <a:r>
              <a:rPr lang="en-US" altLang="en-US">
                <a:solidFill>
                  <a:schemeClr val="bg1"/>
                </a:solidFill>
              </a:rPr>
              <a:t>– due to stasis and infection</a:t>
            </a:r>
            <a:r>
              <a:rPr lang="en-US" altLang="en-US"/>
              <a:t> </a:t>
            </a:r>
          </a:p>
          <a:p>
            <a:r>
              <a:rPr lang="en-US" altLang="en-US">
                <a:solidFill>
                  <a:srgbClr val="FF3300"/>
                </a:solidFill>
              </a:rPr>
              <a:t>Secondary</a:t>
            </a:r>
            <a:r>
              <a:rPr lang="en-US" altLang="en-US"/>
              <a:t> </a:t>
            </a:r>
            <a:r>
              <a:rPr lang="en-US" altLang="en-US">
                <a:solidFill>
                  <a:schemeClr val="bg1"/>
                </a:solidFill>
              </a:rPr>
              <a:t>– from G.B.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           Incidence 10 – 12%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684D749-33E2-4212-BD78-A190713952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 </a:t>
            </a:r>
            <a:r>
              <a:rPr lang="en-US" altLang="en-US" u="sng">
                <a:solidFill>
                  <a:srgbClr val="FFCC00"/>
                </a:solidFill>
              </a:rPr>
              <a:t>Gall Stones Cont.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588DB51-2AED-441E-A4A7-D0A91B9207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u="sng">
                <a:solidFill>
                  <a:srgbClr val="FF3300"/>
                </a:solidFill>
              </a:rPr>
              <a:t>Presentation</a:t>
            </a:r>
            <a:r>
              <a:rPr lang="en-US" altLang="en-US" sz="2400" b="1" u="sng"/>
              <a:t> </a:t>
            </a:r>
            <a:endParaRPr lang="en-US" altLang="en-US" sz="2400"/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Biliary colic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Jaundice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Cholangitis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Pancreatitis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u="sng">
                <a:solidFill>
                  <a:srgbClr val="FF3300"/>
                </a:solidFill>
              </a:rPr>
              <a:t>Investigation</a:t>
            </a:r>
            <a:r>
              <a:rPr lang="en-US" altLang="en-US" sz="2400" b="1" u="sng"/>
              <a:t> </a:t>
            </a:r>
            <a:endParaRPr lang="en-US" altLang="en-US" sz="2400"/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L.F.T    “Elevated”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U/S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+/- C.T.</a:t>
            </a: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MRCP – E.R.C.P. – P.T.C</a:t>
            </a:r>
            <a:r>
              <a:rPr lang="en-US" altLang="en-US" sz="24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u="sng">
                <a:solidFill>
                  <a:srgbClr val="FF3300"/>
                </a:solidFill>
              </a:rPr>
              <a:t>Management</a:t>
            </a:r>
            <a:endParaRPr lang="en-US" altLang="en-US" sz="24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Cholecystectomy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5FAF53B-1099-46DC-B0F8-7F4244D2FE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Carcinoma G.B.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BA946894-9218-4BDE-B9D7-CD1A03017C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524000"/>
            <a:ext cx="91440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b="1" u="sng">
                <a:solidFill>
                  <a:srgbClr val="FF3300"/>
                </a:solidFill>
              </a:rPr>
              <a:t>Incidence</a:t>
            </a:r>
            <a:r>
              <a:rPr lang="en-US" altLang="en-US"/>
              <a:t> </a:t>
            </a:r>
            <a:r>
              <a:rPr lang="en-US" altLang="en-US">
                <a:solidFill>
                  <a:schemeClr val="bg1"/>
                </a:solidFill>
              </a:rPr>
              <a:t>3 – 4% of G.I.T. cancer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Female/Male   3/1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70 – 90% associated with gall stones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Increase in porcelain G.B. and Typhoid carrier</a:t>
            </a:r>
            <a:endParaRPr lang="en-US" altLang="en-US" b="1" u="sng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b="1" u="sng">
                <a:solidFill>
                  <a:srgbClr val="FF3300"/>
                </a:solidFill>
              </a:rPr>
              <a:t>Spread </a:t>
            </a:r>
            <a:endParaRPr lang="en-US" altLang="en-US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Direct to liver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Through lymphatics</a:t>
            </a:r>
          </a:p>
          <a:p>
            <a:pPr>
              <a:lnSpc>
                <a:spcPct val="90000"/>
              </a:lnSpc>
            </a:pPr>
            <a:r>
              <a:rPr lang="en-US" altLang="en-US">
                <a:solidFill>
                  <a:schemeClr val="bg1"/>
                </a:solidFill>
              </a:rPr>
              <a:t>Blood</a:t>
            </a:r>
          </a:p>
          <a:p>
            <a:pPr>
              <a:lnSpc>
                <a:spcPct val="90000"/>
              </a:lnSpc>
            </a:pP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B5A134C-8447-41C7-B12D-518657D5C4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/>
              <a:t> </a:t>
            </a:r>
            <a:r>
              <a:rPr lang="en-US" altLang="en-US" u="sng">
                <a:solidFill>
                  <a:srgbClr val="FFCC00"/>
                </a:solidFill>
              </a:rPr>
              <a:t>Cont. Ca.Gall bladder</a:t>
            </a:r>
            <a:r>
              <a:rPr lang="en-US" altLang="en-US">
                <a:solidFill>
                  <a:srgbClr val="FFCC00"/>
                </a:solidFill>
              </a:rPr>
              <a:t>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59F136E-0CEC-4FAA-8CBE-F286D07702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Presentation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R.U.Q. pain 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Abdominal mass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Jaundice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Weight loss, dyspepsia, anorexia, etc</a:t>
            </a:r>
            <a:r>
              <a:rPr lang="en-US" altLang="en-US" sz="2800"/>
              <a:t>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Diagnosis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U/S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C.T.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chemeClr val="bg1"/>
                </a:solidFill>
              </a:rPr>
              <a:t>M.R.I</a:t>
            </a:r>
            <a:r>
              <a:rPr lang="en-US" altLang="en-US" sz="2800"/>
              <a:t>.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64C76DD-A765-4036-B4A2-99A420AA91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Ca. Gall bladder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703689B5-1B7E-41D7-8440-ED5F94EBDC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="1" u="sng">
                <a:solidFill>
                  <a:srgbClr val="FF3300"/>
                </a:solidFill>
              </a:rPr>
              <a:t>    Stages</a:t>
            </a:r>
            <a:endParaRPr lang="en-US" altLang="en-US" sz="2400">
              <a:solidFill>
                <a:srgbClr val="FF33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Mucosa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mucosa and muscular layer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sub serosal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all layers plus cystic lymph nodes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distant Mets. Plus liver</a:t>
            </a:r>
          </a:p>
          <a:p>
            <a:pPr lvl="1">
              <a:lnSpc>
                <a:spcPct val="80000"/>
              </a:lnSpc>
              <a:buFontTx/>
              <a:buNone/>
            </a:pPr>
            <a:endParaRPr lang="en-US" altLang="en-US" sz="2000" b="1" u="sng">
              <a:solidFill>
                <a:schemeClr val="bg1"/>
              </a:solidFill>
            </a:endParaRP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 b="1" u="sng">
                <a:solidFill>
                  <a:srgbClr val="FF3300"/>
                </a:solidFill>
              </a:rPr>
              <a:t>Treatment</a:t>
            </a:r>
            <a:endParaRPr lang="en-US" altLang="en-US" sz="2000">
              <a:solidFill>
                <a:srgbClr val="FF33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Early stages:  cholecystectomy +/- lymphadenectomy +/- segmental liver resection</a:t>
            </a:r>
          </a:p>
          <a:p>
            <a:pPr lvl="1"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Late stage: palliation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                             Bypass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                             Stents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                             Chemo and radio therapy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8FFD3FA-A6E1-4F9C-8AC5-8F38A32C88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>
                <a:solidFill>
                  <a:srgbClr val="FFCC00"/>
                </a:solidFill>
              </a:rPr>
              <a:t>Carcinoma of bile ducts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93376484-DC8F-4CF1-9DB7-7162DC9EBB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Less common than G.B. cancer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Incidence:   male/female   2/1</a:t>
            </a:r>
            <a:endParaRPr lang="en-US" altLang="en-US" sz="2800" b="1" u="sng">
              <a:solidFill>
                <a:schemeClr val="bg1"/>
              </a:solidFill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Associating factors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Gall stones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Infestation with cholonorchis sinensis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Typhoid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Congenital hepatic fibrosis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Choledochal cyst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Ulcerative colitis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Sclerosing cholangitis</a:t>
            </a:r>
            <a:r>
              <a:rPr lang="en-US" altLang="en-US" sz="280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D1B6DACD-BAE2-46CC-AB3B-843011DEAD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Bile duct carcinoma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AAE1613-DC62-48A4-AB7F-1FF06D972A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Presenation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Jaundice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Mass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Cholangitis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Ascities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Anemia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Nausea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Vomiting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Weight loss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Pain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796044D5-0CEA-4014-85D1-F9953856D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 Bile duct carcinoma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802B907-9FEF-4BA4-983D-DA83915840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Diagnosis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Blood test ↑ LFT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Biochemistry – elevated liver enzymes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U/S + C.T.+ M.R.I.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M.R.C.P. + E.R.C.P + P.T.C</a:t>
            </a:r>
            <a:r>
              <a:rPr lang="en-US" altLang="en-US" sz="2800"/>
              <a:t>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800" b="1" u="sng">
                <a:solidFill>
                  <a:srgbClr val="FF3300"/>
                </a:solidFill>
              </a:rPr>
              <a:t>Managment</a:t>
            </a:r>
            <a:endParaRPr lang="en-US" altLang="en-US" sz="280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Surgery – curative or palliation 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Stents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Dilatation</a:t>
            </a:r>
          </a:p>
          <a:p>
            <a:pPr>
              <a:lnSpc>
                <a:spcPct val="80000"/>
              </a:lnSpc>
            </a:pPr>
            <a:r>
              <a:rPr lang="en-US" altLang="en-US" sz="2800">
                <a:solidFill>
                  <a:schemeClr val="bg1"/>
                </a:solidFill>
              </a:rPr>
              <a:t>Chemo &amp; radio therapy</a:t>
            </a:r>
          </a:p>
          <a:p>
            <a:pPr>
              <a:lnSpc>
                <a:spcPct val="80000"/>
              </a:lnSpc>
            </a:pPr>
            <a:endParaRPr lang="en-US" altLang="en-US" sz="2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B1470BC-CCE6-4ECB-8BF3-D772AD9503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u="sng">
                <a:solidFill>
                  <a:srgbClr val="FFCC00"/>
                </a:solidFill>
              </a:rPr>
              <a:t>Histology</a:t>
            </a:r>
            <a:endParaRPr lang="en-US" altLang="en-US" u="sng">
              <a:solidFill>
                <a:srgbClr val="FFCC00"/>
              </a:solidFill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ACDEB17A-1654-4120-AB10-C89E819887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altLang="en-US">
                <a:solidFill>
                  <a:schemeClr val="bg1"/>
                </a:solidFill>
              </a:rPr>
              <a:t>Culumnar Epithelium</a:t>
            </a:r>
          </a:p>
          <a:p>
            <a:r>
              <a:rPr lang="pt-BR" altLang="en-US">
                <a:solidFill>
                  <a:schemeClr val="bg1"/>
                </a:solidFill>
              </a:rPr>
              <a:t>No sub mucosa, No muscularis mucosa</a:t>
            </a:r>
            <a:endParaRPr lang="en-US" altLang="en-US">
              <a:solidFill>
                <a:schemeClr val="bg1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Rokitanzky Aschoff sinuses</a:t>
            </a:r>
          </a:p>
          <a:p>
            <a:r>
              <a:rPr lang="en-US" altLang="en-US">
                <a:solidFill>
                  <a:schemeClr val="bg1"/>
                </a:solidFill>
              </a:rPr>
              <a:t>40% of normal G.B&amp; all inflamed</a:t>
            </a:r>
          </a:p>
          <a:p>
            <a:r>
              <a:rPr lang="en-US" altLang="en-US">
                <a:solidFill>
                  <a:schemeClr val="bg1"/>
                </a:solidFill>
              </a:rPr>
              <a:t>Ducts of luschka</a:t>
            </a:r>
          </a:p>
          <a:p>
            <a:r>
              <a:rPr lang="en-US" altLang="en-US">
                <a:solidFill>
                  <a:schemeClr val="bg1"/>
                </a:solidFill>
              </a:rPr>
              <a:t>Accessories cystic ducts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CF47DBF-9B74-45CD-955D-CDFA27BDEB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US" u="sng">
                <a:solidFill>
                  <a:srgbClr val="FFCC00"/>
                </a:solidFill>
              </a:rPr>
              <a:t>Cont.BILIARY TRACT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B5DBF27-A63B-4B45-AA97-317D21BF24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Sphincter of Oddi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4-6 mm length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Resting pressure 13 mm Hg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4 contractions/min 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During contraction pressure 130 mm Hg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CCK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+                       causes  relaxation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Parasympathetic                           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Sympathetic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                Alpha 1  stimulate contraction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solidFill>
                  <a:schemeClr val="bg1"/>
                </a:solidFill>
              </a:rPr>
              <a:t>                        Beta  causes relaxation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Opposite to function on G.B.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solidFill>
                  <a:schemeClr val="bg1"/>
                </a:solidFill>
              </a:rPr>
              <a:t>Others V.A .P. somatostatin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B990CF12-BBCF-4AEB-AA00-ADA587AF5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Physiology of G.B.</a:t>
            </a:r>
            <a:r>
              <a:rPr lang="en-US" altLang="en-US"/>
              <a:t>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518B66E7-5074-4B6B-A120-9D7F2286F1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chemeClr val="bg1"/>
                </a:solidFill>
              </a:rPr>
              <a:t>Storage &amp; concentration of bile</a:t>
            </a:r>
          </a:p>
          <a:p>
            <a:r>
              <a:rPr lang="en-US" altLang="en-US">
                <a:solidFill>
                  <a:schemeClr val="bg1"/>
                </a:solidFill>
              </a:rPr>
              <a:t>70-90% bile pass to G.B.</a:t>
            </a:r>
          </a:p>
          <a:p>
            <a:r>
              <a:rPr lang="en-US" altLang="en-US">
                <a:solidFill>
                  <a:schemeClr val="bg1"/>
                </a:solidFill>
              </a:rPr>
              <a:t>Absorption of water </a:t>
            </a:r>
          </a:p>
          <a:p>
            <a:r>
              <a:rPr lang="en-US" altLang="en-US">
                <a:solidFill>
                  <a:schemeClr val="bg1"/>
                </a:solidFill>
              </a:rPr>
              <a:t>Concentration of bile 2-10 times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E88DB40-1B13-4D40-9D46-DE5A100088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u="sng">
                <a:solidFill>
                  <a:srgbClr val="FFCC00"/>
                </a:solidFill>
              </a:rPr>
              <a:t>Main G.B. and biliary pathology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E3537751-4A49-4450-80B3-0B5793665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>
                <a:solidFill>
                  <a:schemeClr val="bg1"/>
                </a:solidFill>
              </a:rPr>
              <a:t>Calculous biliary disease</a:t>
            </a:r>
          </a:p>
          <a:p>
            <a:pPr marL="609600" indent="-609600"/>
            <a:r>
              <a:rPr lang="en-US" altLang="en-US">
                <a:solidFill>
                  <a:schemeClr val="bg1"/>
                </a:solidFill>
              </a:rPr>
              <a:t>NeoPlastic disease</a:t>
            </a:r>
          </a:p>
          <a:p>
            <a:pPr marL="609600" indent="-609600"/>
            <a:r>
              <a:rPr lang="en-US" altLang="en-US">
                <a:solidFill>
                  <a:schemeClr val="bg1"/>
                </a:solidFill>
              </a:rPr>
              <a:t>Others : strictures, congenital,  trauma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17876C5-FB5E-4019-80E2-83E1229633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>
                <a:solidFill>
                  <a:srgbClr val="FFCC00"/>
                </a:solidFill>
              </a:rPr>
              <a:t>Calculous disease</a:t>
            </a:r>
            <a:r>
              <a:rPr lang="en-US" altLang="en-US"/>
              <a:t> 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AEC678-4D04-4499-B9BF-A3DED5F44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u="sng">
                <a:solidFill>
                  <a:srgbClr val="FF3300"/>
                </a:solidFill>
              </a:rPr>
              <a:t>G.B stones</a:t>
            </a:r>
          </a:p>
          <a:p>
            <a:pPr>
              <a:buFontTx/>
              <a:buNone/>
            </a:pPr>
            <a:r>
              <a:rPr lang="en-US" altLang="en-US" u="sng">
                <a:solidFill>
                  <a:schemeClr val="bg1"/>
                </a:solidFill>
              </a:rPr>
              <a:t>Types:</a:t>
            </a:r>
            <a:r>
              <a:rPr lang="en-US" altLang="en-US">
                <a:solidFill>
                  <a:schemeClr val="bg1"/>
                </a:solidFill>
              </a:rPr>
              <a:t> 	pure cholesterol 10%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	Pure pigment (bile) 15% </a:t>
            </a:r>
            <a:r>
              <a:rPr lang="en-US" altLang="en-US" sz="1600">
                <a:solidFill>
                  <a:schemeClr val="bg1"/>
                </a:solidFill>
              </a:rPr>
              <a:t>(either black or brown)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	             Mixed 75%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DE1777C-F745-4D12-B85C-5488F58D56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>
                <a:solidFill>
                  <a:srgbClr val="FFCC00"/>
                </a:solidFill>
              </a:rPr>
              <a:t>Calculous disease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CA8C9E21-2BEE-4318-8E18-015E0B2336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 </a:t>
            </a:r>
            <a:r>
              <a:rPr lang="en-US" altLang="en-US" u="sng">
                <a:solidFill>
                  <a:srgbClr val="FF3300"/>
                </a:solidFill>
              </a:rPr>
              <a:t>Hepatic Duct stones</a:t>
            </a:r>
            <a:endParaRPr lang="en-US" altLang="en-US">
              <a:solidFill>
                <a:srgbClr val="FF3300"/>
              </a:solidFill>
            </a:endParaRPr>
          </a:p>
          <a:p>
            <a:r>
              <a:rPr lang="en-US" altLang="en-US">
                <a:solidFill>
                  <a:schemeClr val="bg1"/>
                </a:solidFill>
              </a:rPr>
              <a:t>Primary: Black (hemolysis, cirrhosis)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     Brown (infection, obstruction)</a:t>
            </a:r>
          </a:p>
          <a:p>
            <a:r>
              <a:rPr lang="en-US" altLang="en-US">
                <a:solidFill>
                  <a:schemeClr val="bg1"/>
                </a:solidFill>
              </a:rPr>
              <a:t>Secondary: migrate of G.B</a:t>
            </a:r>
          </a:p>
          <a:p>
            <a:pPr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                     Residual after cholecystectomy</a:t>
            </a:r>
            <a:endParaRPr lang="en-US" altLang="en-US" u="sng">
              <a:solidFill>
                <a:schemeClr val="bg1"/>
              </a:solidFill>
            </a:endParaRPr>
          </a:p>
          <a:p>
            <a:r>
              <a:rPr lang="en-US" altLang="en-US" u="sng">
                <a:solidFill>
                  <a:schemeClr val="bg1"/>
                </a:solidFill>
              </a:rPr>
              <a:t>Incidence :  </a:t>
            </a:r>
            <a:r>
              <a:rPr lang="en-US" altLang="en-US">
                <a:solidFill>
                  <a:schemeClr val="bg1"/>
                </a:solidFill>
              </a:rPr>
              <a:t>10% of population</a:t>
            </a:r>
            <a:endParaRPr lang="en-US" altLang="en-US" u="sng">
              <a:solidFill>
                <a:schemeClr val="bg1"/>
              </a:solidFill>
            </a:endParaRPr>
          </a:p>
          <a:p>
            <a:r>
              <a:rPr lang="en-US" altLang="en-US" u="sng">
                <a:solidFill>
                  <a:schemeClr val="bg1"/>
                </a:solidFill>
              </a:rPr>
              <a:t>Epidemiology :</a:t>
            </a:r>
            <a:r>
              <a:rPr lang="en-US" altLang="en-US">
                <a:solidFill>
                  <a:schemeClr val="bg1"/>
                </a:solidFill>
              </a:rPr>
              <a:t> linear relation to age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2BC8544-857D-49DA-81A8-1E748BE18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u="sng">
                <a:solidFill>
                  <a:srgbClr val="FFCC00"/>
                </a:solidFill>
              </a:rPr>
              <a:t>Predisposing factors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0F0E30E-95F2-4556-AEEE-D9B965BFD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hereditary  and ethnic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Gender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Pregnancy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Obesity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Diabetes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Hemolytic disorder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Cirrhosis 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Vagotomy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TPN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ileum disorder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short bowel syndrome</a:t>
            </a:r>
          </a:p>
          <a:p>
            <a:pPr marL="609600" indent="-609600">
              <a:lnSpc>
                <a:spcPct val="80000"/>
              </a:lnSpc>
            </a:pPr>
            <a:r>
              <a:rPr lang="en-US" altLang="en-US" sz="2400">
                <a:solidFill>
                  <a:schemeClr val="bg1"/>
                </a:solidFill>
              </a:rPr>
              <a:t>congenital anomalies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687</Words>
  <Application>Microsoft Office PowerPoint</Application>
  <PresentationFormat>On-screen Show (4:3)</PresentationFormat>
  <Paragraphs>234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 Design</vt:lpstr>
      <vt:lpstr>Gall Bladder and Biliary Tract</vt:lpstr>
      <vt:lpstr>Extra hepatic Biliary system </vt:lpstr>
      <vt:lpstr>Histology</vt:lpstr>
      <vt:lpstr>Cont.BILIARY TRACT</vt:lpstr>
      <vt:lpstr>Physiology of G.B. </vt:lpstr>
      <vt:lpstr>Main G.B. and biliary pathology</vt:lpstr>
      <vt:lpstr>Calculous disease </vt:lpstr>
      <vt:lpstr>Calculous disease</vt:lpstr>
      <vt:lpstr>Predisposing factors</vt:lpstr>
      <vt:lpstr>Mechanism of cholesterol stones Formation </vt:lpstr>
      <vt:lpstr>Calculus Diseases </vt:lpstr>
      <vt:lpstr>Cont.   GALL STONES</vt:lpstr>
      <vt:lpstr>Cont.   GALL STONES</vt:lpstr>
      <vt:lpstr>Cont. GALL STONES</vt:lpstr>
      <vt:lpstr>Cholecystitis </vt:lpstr>
      <vt:lpstr>Acute cholecystitis cont.</vt:lpstr>
      <vt:lpstr>Acute cholecystitis cont.</vt:lpstr>
      <vt:lpstr>Gall bladder cont.</vt:lpstr>
      <vt:lpstr>Cont. Gall bladder.</vt:lpstr>
      <vt:lpstr>Choledocholithiasis </vt:lpstr>
      <vt:lpstr> Gall Stones Cont.</vt:lpstr>
      <vt:lpstr>Carcinoma G.B.</vt:lpstr>
      <vt:lpstr> Cont. Ca.Gall bladder </vt:lpstr>
      <vt:lpstr>Cont. Ca. Gall bladder</vt:lpstr>
      <vt:lpstr>Carcinoma of bile ducts</vt:lpstr>
      <vt:lpstr>Cont. Bile duct carcinoma</vt:lpstr>
      <vt:lpstr>Cont. Bile duct carcinoma</vt:lpstr>
    </vt:vector>
  </TitlesOfParts>
  <Company> Personal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Gall Bladder and Biliary Tract</dc:title>
  <dc:creator> </dc:creator>
  <cp:lastModifiedBy> </cp:lastModifiedBy>
  <cp:revision>93</cp:revision>
  <dcterms:created xsi:type="dcterms:W3CDTF">2005-11-04T17:37:23Z</dcterms:created>
  <dcterms:modified xsi:type="dcterms:W3CDTF">2021-01-12T11:48:42Z</dcterms:modified>
</cp:coreProperties>
</file>