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2" r:id="rId2"/>
    <p:sldId id="303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9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A75C76-1155-455F-BF65-6A08B0C728C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5FA8CC-B919-4A3C-849D-EB4558C30B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Identify bulk transport</a:t>
          </a:r>
        </a:p>
      </dgm:t>
    </dgm:pt>
    <dgm:pt modelId="{C9852DCA-448A-4056-9D03-E6C294E80F11}" type="parTrans" cxnId="{58588CCB-A092-4128-B688-8149847BD5D9}">
      <dgm:prSet/>
      <dgm:spPr/>
      <dgm:t>
        <a:bodyPr/>
        <a:lstStyle/>
        <a:p>
          <a:endParaRPr lang="en-US"/>
        </a:p>
      </dgm:t>
    </dgm:pt>
    <dgm:pt modelId="{2B7383EE-445C-4DC1-B448-DD7D57185C46}" type="sibTrans" cxnId="{58588CCB-A092-4128-B688-8149847BD5D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CE4353-395F-4F6B-B3F4-467B784CB0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Anther cell membrane Transport </a:t>
          </a:r>
        </a:p>
      </dgm:t>
    </dgm:pt>
    <dgm:pt modelId="{F3A8A457-0378-4714-8F52-3A9FA47C9928}" type="parTrans" cxnId="{68DF6E80-BD52-46C9-AC27-05E8743653B3}">
      <dgm:prSet/>
      <dgm:spPr/>
      <dgm:t>
        <a:bodyPr/>
        <a:lstStyle/>
        <a:p>
          <a:endParaRPr lang="en-US"/>
        </a:p>
      </dgm:t>
    </dgm:pt>
    <dgm:pt modelId="{268655F6-BD5B-47E1-8EFD-0B731407BFBD}" type="sibTrans" cxnId="{68DF6E80-BD52-46C9-AC27-05E8743653B3}">
      <dgm:prSet/>
      <dgm:spPr/>
      <dgm:t>
        <a:bodyPr/>
        <a:lstStyle/>
        <a:p>
          <a:endParaRPr lang="en-US"/>
        </a:p>
      </dgm:t>
    </dgm:pt>
    <dgm:pt modelId="{86F6D1A6-9FEF-4D57-A79B-63784F8693A1}" type="pres">
      <dgm:prSet presAssocID="{3CA75C76-1155-455F-BF65-6A08B0C728C7}" presName="root" presStyleCnt="0">
        <dgm:presLayoutVars>
          <dgm:dir/>
          <dgm:resizeHandles val="exact"/>
        </dgm:presLayoutVars>
      </dgm:prSet>
      <dgm:spPr/>
    </dgm:pt>
    <dgm:pt modelId="{819D8470-5F72-48AD-B667-E17BBCDA413F}" type="pres">
      <dgm:prSet presAssocID="{3CA75C76-1155-455F-BF65-6A08B0C728C7}" presName="container" presStyleCnt="0">
        <dgm:presLayoutVars>
          <dgm:dir/>
          <dgm:resizeHandles val="exact"/>
        </dgm:presLayoutVars>
      </dgm:prSet>
      <dgm:spPr/>
    </dgm:pt>
    <dgm:pt modelId="{0AC998B7-4466-42F8-8505-1964C226F0BD}" type="pres">
      <dgm:prSet presAssocID="{BA5FA8CC-B919-4A3C-849D-EB4558C30B5F}" presName="compNode" presStyleCnt="0"/>
      <dgm:spPr/>
    </dgm:pt>
    <dgm:pt modelId="{B33075D1-E6DC-4B19-8288-A13FB290DA6F}" type="pres">
      <dgm:prSet presAssocID="{BA5FA8CC-B919-4A3C-849D-EB4558C30B5F}" presName="iconBgRect" presStyleLbl="bgShp" presStyleIdx="0" presStyleCnt="2"/>
      <dgm:spPr/>
    </dgm:pt>
    <dgm:pt modelId="{50F46B8B-E313-408A-B23B-DA5DF03D7585}" type="pres">
      <dgm:prSet presAssocID="{BA5FA8CC-B919-4A3C-849D-EB4558C30B5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10E997DE-C523-43E0-B478-22EC6686A6DB}" type="pres">
      <dgm:prSet presAssocID="{BA5FA8CC-B919-4A3C-849D-EB4558C30B5F}" presName="spaceRect" presStyleCnt="0"/>
      <dgm:spPr/>
    </dgm:pt>
    <dgm:pt modelId="{F54938CF-1684-415D-8F46-9D81729DAA74}" type="pres">
      <dgm:prSet presAssocID="{BA5FA8CC-B919-4A3C-849D-EB4558C30B5F}" presName="textRect" presStyleLbl="revTx" presStyleIdx="0" presStyleCnt="2">
        <dgm:presLayoutVars>
          <dgm:chMax val="1"/>
          <dgm:chPref val="1"/>
        </dgm:presLayoutVars>
      </dgm:prSet>
      <dgm:spPr/>
    </dgm:pt>
    <dgm:pt modelId="{285A9C06-1FE9-4748-A712-A6072815E1E4}" type="pres">
      <dgm:prSet presAssocID="{2B7383EE-445C-4DC1-B448-DD7D57185C46}" presName="sibTrans" presStyleLbl="sibTrans2D1" presStyleIdx="0" presStyleCnt="0"/>
      <dgm:spPr/>
    </dgm:pt>
    <dgm:pt modelId="{208D787B-DA39-45F5-A9CA-A90884CE99FC}" type="pres">
      <dgm:prSet presAssocID="{4DCE4353-395F-4F6B-B3F4-467B784CB0B7}" presName="compNode" presStyleCnt="0"/>
      <dgm:spPr/>
    </dgm:pt>
    <dgm:pt modelId="{57622E55-DFDD-40EC-8FDB-FF27B8BE34B7}" type="pres">
      <dgm:prSet presAssocID="{4DCE4353-395F-4F6B-B3F4-467B784CB0B7}" presName="iconBgRect" presStyleLbl="bgShp" presStyleIdx="1" presStyleCnt="2"/>
      <dgm:spPr/>
    </dgm:pt>
    <dgm:pt modelId="{C52C3706-1256-46D1-A408-22D98D2AC1E7}" type="pres">
      <dgm:prSet presAssocID="{4DCE4353-395F-4F6B-B3F4-467B784CB0B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E8CF35F-DF1C-4986-83C0-4A96C96DF2E4}" type="pres">
      <dgm:prSet presAssocID="{4DCE4353-395F-4F6B-B3F4-467B784CB0B7}" presName="spaceRect" presStyleCnt="0"/>
      <dgm:spPr/>
    </dgm:pt>
    <dgm:pt modelId="{5F90CC79-3B45-4C54-AC76-429008DF012D}" type="pres">
      <dgm:prSet presAssocID="{4DCE4353-395F-4F6B-B3F4-467B784CB0B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139CA0E-DD23-459A-9982-8464579EC602}" type="presOf" srcId="{3CA75C76-1155-455F-BF65-6A08B0C728C7}" destId="{86F6D1A6-9FEF-4D57-A79B-63784F8693A1}" srcOrd="0" destOrd="0" presId="urn:microsoft.com/office/officeart/2018/2/layout/IconCircleList"/>
    <dgm:cxn modelId="{544E5110-50E3-4EE7-8558-5C931EB07062}" type="presOf" srcId="{2B7383EE-445C-4DC1-B448-DD7D57185C46}" destId="{285A9C06-1FE9-4748-A712-A6072815E1E4}" srcOrd="0" destOrd="0" presId="urn:microsoft.com/office/officeart/2018/2/layout/IconCircleList"/>
    <dgm:cxn modelId="{8788C47E-1289-44CC-98A4-9070B53FD085}" type="presOf" srcId="{BA5FA8CC-B919-4A3C-849D-EB4558C30B5F}" destId="{F54938CF-1684-415D-8F46-9D81729DAA74}" srcOrd="0" destOrd="0" presId="urn:microsoft.com/office/officeart/2018/2/layout/IconCircleList"/>
    <dgm:cxn modelId="{68DF6E80-BD52-46C9-AC27-05E8743653B3}" srcId="{3CA75C76-1155-455F-BF65-6A08B0C728C7}" destId="{4DCE4353-395F-4F6B-B3F4-467B784CB0B7}" srcOrd="1" destOrd="0" parTransId="{F3A8A457-0378-4714-8F52-3A9FA47C9928}" sibTransId="{268655F6-BD5B-47E1-8EFD-0B731407BFBD}"/>
    <dgm:cxn modelId="{58588CCB-A092-4128-B688-8149847BD5D9}" srcId="{3CA75C76-1155-455F-BF65-6A08B0C728C7}" destId="{BA5FA8CC-B919-4A3C-849D-EB4558C30B5F}" srcOrd="0" destOrd="0" parTransId="{C9852DCA-448A-4056-9D03-E6C294E80F11}" sibTransId="{2B7383EE-445C-4DC1-B448-DD7D57185C46}"/>
    <dgm:cxn modelId="{50BE30D8-8713-4D5E-8461-4F03727C1E99}" type="presOf" srcId="{4DCE4353-395F-4F6B-B3F4-467B784CB0B7}" destId="{5F90CC79-3B45-4C54-AC76-429008DF012D}" srcOrd="0" destOrd="0" presId="urn:microsoft.com/office/officeart/2018/2/layout/IconCircleList"/>
    <dgm:cxn modelId="{A340120E-5C67-4A58-B548-5BDEEA2724A2}" type="presParOf" srcId="{86F6D1A6-9FEF-4D57-A79B-63784F8693A1}" destId="{819D8470-5F72-48AD-B667-E17BBCDA413F}" srcOrd="0" destOrd="0" presId="urn:microsoft.com/office/officeart/2018/2/layout/IconCircleList"/>
    <dgm:cxn modelId="{519175F4-A9B9-45E2-B69F-9F131392CC9C}" type="presParOf" srcId="{819D8470-5F72-48AD-B667-E17BBCDA413F}" destId="{0AC998B7-4466-42F8-8505-1964C226F0BD}" srcOrd="0" destOrd="0" presId="urn:microsoft.com/office/officeart/2018/2/layout/IconCircleList"/>
    <dgm:cxn modelId="{D3162B95-2337-4B4C-B7DD-555D783638FB}" type="presParOf" srcId="{0AC998B7-4466-42F8-8505-1964C226F0BD}" destId="{B33075D1-E6DC-4B19-8288-A13FB290DA6F}" srcOrd="0" destOrd="0" presId="urn:microsoft.com/office/officeart/2018/2/layout/IconCircleList"/>
    <dgm:cxn modelId="{538BF6D2-BBF6-4F32-A5EA-017E8D413129}" type="presParOf" srcId="{0AC998B7-4466-42F8-8505-1964C226F0BD}" destId="{50F46B8B-E313-408A-B23B-DA5DF03D7585}" srcOrd="1" destOrd="0" presId="urn:microsoft.com/office/officeart/2018/2/layout/IconCircleList"/>
    <dgm:cxn modelId="{6577ED11-B2C2-48EC-912D-857F2AB7286A}" type="presParOf" srcId="{0AC998B7-4466-42F8-8505-1964C226F0BD}" destId="{10E997DE-C523-43E0-B478-22EC6686A6DB}" srcOrd="2" destOrd="0" presId="urn:microsoft.com/office/officeart/2018/2/layout/IconCircleList"/>
    <dgm:cxn modelId="{4B1A7FF0-C98B-4C01-901C-D397E859C5DB}" type="presParOf" srcId="{0AC998B7-4466-42F8-8505-1964C226F0BD}" destId="{F54938CF-1684-415D-8F46-9D81729DAA74}" srcOrd="3" destOrd="0" presId="urn:microsoft.com/office/officeart/2018/2/layout/IconCircleList"/>
    <dgm:cxn modelId="{883D143F-347C-43C8-AFB8-54B7F9AC84B0}" type="presParOf" srcId="{819D8470-5F72-48AD-B667-E17BBCDA413F}" destId="{285A9C06-1FE9-4748-A712-A6072815E1E4}" srcOrd="1" destOrd="0" presId="urn:microsoft.com/office/officeart/2018/2/layout/IconCircleList"/>
    <dgm:cxn modelId="{1BB1092E-127F-404B-88DD-0BB9EF86BFF4}" type="presParOf" srcId="{819D8470-5F72-48AD-B667-E17BBCDA413F}" destId="{208D787B-DA39-45F5-A9CA-A90884CE99FC}" srcOrd="2" destOrd="0" presId="urn:microsoft.com/office/officeart/2018/2/layout/IconCircleList"/>
    <dgm:cxn modelId="{E68E7EC3-B5FA-48FD-A880-60941274E44E}" type="presParOf" srcId="{208D787B-DA39-45F5-A9CA-A90884CE99FC}" destId="{57622E55-DFDD-40EC-8FDB-FF27B8BE34B7}" srcOrd="0" destOrd="0" presId="urn:microsoft.com/office/officeart/2018/2/layout/IconCircleList"/>
    <dgm:cxn modelId="{2BE82C55-F837-4E0B-BA4F-4AC5D09D1EA0}" type="presParOf" srcId="{208D787B-DA39-45F5-A9CA-A90884CE99FC}" destId="{C52C3706-1256-46D1-A408-22D98D2AC1E7}" srcOrd="1" destOrd="0" presId="urn:microsoft.com/office/officeart/2018/2/layout/IconCircleList"/>
    <dgm:cxn modelId="{FF7A3C05-3F19-408C-BED0-86A28082F417}" type="presParOf" srcId="{208D787B-DA39-45F5-A9CA-A90884CE99FC}" destId="{5E8CF35F-DF1C-4986-83C0-4A96C96DF2E4}" srcOrd="2" destOrd="0" presId="urn:microsoft.com/office/officeart/2018/2/layout/IconCircleList"/>
    <dgm:cxn modelId="{0AC6F926-7594-4530-B02F-4F88A6F24349}" type="presParOf" srcId="{208D787B-DA39-45F5-A9CA-A90884CE99FC}" destId="{5F90CC79-3B45-4C54-AC76-429008DF012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5A5431-D8BB-401A-88B5-4EEA4B1A3E6F}" type="doc">
      <dgm:prSet loTypeId="urn:microsoft.com/office/officeart/2005/8/layout/hierarchy1" loCatId="hierarchy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99617DC9-D642-4403-8B63-E9CBBC9FC78D}">
      <dgm:prSet/>
      <dgm:spPr/>
      <dgm:t>
        <a:bodyPr/>
        <a:lstStyle/>
        <a:p>
          <a:r>
            <a:rPr lang="en-US"/>
            <a:t>There are materials that are too large to pass through the cell membrane using these methods. </a:t>
          </a:r>
        </a:p>
      </dgm:t>
    </dgm:pt>
    <dgm:pt modelId="{A631939B-5C63-466E-9F74-CD590E55C56E}" type="parTrans" cxnId="{166B104C-024D-404E-B5A6-8CA1275FBB96}">
      <dgm:prSet/>
      <dgm:spPr/>
      <dgm:t>
        <a:bodyPr/>
        <a:lstStyle/>
        <a:p>
          <a:endParaRPr lang="en-US"/>
        </a:p>
      </dgm:t>
    </dgm:pt>
    <dgm:pt modelId="{30B5F2B6-7E88-4766-BE28-62514770BB52}" type="sibTrans" cxnId="{166B104C-024D-404E-B5A6-8CA1275FBB96}">
      <dgm:prSet/>
      <dgm:spPr/>
      <dgm:t>
        <a:bodyPr/>
        <a:lstStyle/>
        <a:p>
          <a:endParaRPr lang="en-US"/>
        </a:p>
      </dgm:t>
    </dgm:pt>
    <dgm:pt modelId="{7EF6BA0D-4CB1-4C59-85DE-8DB29225A3C9}">
      <dgm:prSet/>
      <dgm:spPr/>
      <dgm:t>
        <a:bodyPr/>
        <a:lstStyle/>
        <a:p>
          <a:r>
            <a:rPr lang="en-US"/>
            <a:t>Endocytosis and exocytosis are the bulk transport mechanisms used. As these transport processes require energy, they are known as active transport processes.</a:t>
          </a:r>
        </a:p>
      </dgm:t>
    </dgm:pt>
    <dgm:pt modelId="{418F1236-0601-42D5-BB30-9AB5FE729FB6}" type="parTrans" cxnId="{58202780-6894-4CB9-B922-7C187FFDA6C7}">
      <dgm:prSet/>
      <dgm:spPr/>
      <dgm:t>
        <a:bodyPr/>
        <a:lstStyle/>
        <a:p>
          <a:endParaRPr lang="en-US"/>
        </a:p>
      </dgm:t>
    </dgm:pt>
    <dgm:pt modelId="{56ED7557-4B5E-4AE2-87B8-FF06B38ECFC8}" type="sibTrans" cxnId="{58202780-6894-4CB9-B922-7C187FFDA6C7}">
      <dgm:prSet/>
      <dgm:spPr/>
      <dgm:t>
        <a:bodyPr/>
        <a:lstStyle/>
        <a:p>
          <a:endParaRPr lang="en-US"/>
        </a:p>
      </dgm:t>
    </dgm:pt>
    <dgm:pt modelId="{F542FEEE-613A-4546-ACC3-76F0B7B3340A}" type="pres">
      <dgm:prSet presAssocID="{375A5431-D8BB-401A-88B5-4EEA4B1A3E6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EE55DA7-E7F2-4A0B-B70A-700859173769}" type="pres">
      <dgm:prSet presAssocID="{99617DC9-D642-4403-8B63-E9CBBC9FC78D}" presName="hierRoot1" presStyleCnt="0"/>
      <dgm:spPr/>
    </dgm:pt>
    <dgm:pt modelId="{0F6445F1-C4CB-4DE7-ADC8-6F736A76A63B}" type="pres">
      <dgm:prSet presAssocID="{99617DC9-D642-4403-8B63-E9CBBC9FC78D}" presName="composite" presStyleCnt="0"/>
      <dgm:spPr/>
    </dgm:pt>
    <dgm:pt modelId="{CEF30666-2A9C-419F-80C1-56F59A6FF24F}" type="pres">
      <dgm:prSet presAssocID="{99617DC9-D642-4403-8B63-E9CBBC9FC78D}" presName="background" presStyleLbl="node0" presStyleIdx="0" presStyleCnt="2"/>
      <dgm:spPr/>
    </dgm:pt>
    <dgm:pt modelId="{B2C5A4C2-C124-4515-A818-CD7C0EBC3347}" type="pres">
      <dgm:prSet presAssocID="{99617DC9-D642-4403-8B63-E9CBBC9FC78D}" presName="text" presStyleLbl="fgAcc0" presStyleIdx="0" presStyleCnt="2">
        <dgm:presLayoutVars>
          <dgm:chPref val="3"/>
        </dgm:presLayoutVars>
      </dgm:prSet>
      <dgm:spPr/>
    </dgm:pt>
    <dgm:pt modelId="{F62B0370-B3D5-4BD3-8E21-5B7B0EBEE790}" type="pres">
      <dgm:prSet presAssocID="{99617DC9-D642-4403-8B63-E9CBBC9FC78D}" presName="hierChild2" presStyleCnt="0"/>
      <dgm:spPr/>
    </dgm:pt>
    <dgm:pt modelId="{9CAD8EB3-F935-46D6-A366-EE01A29B80E8}" type="pres">
      <dgm:prSet presAssocID="{7EF6BA0D-4CB1-4C59-85DE-8DB29225A3C9}" presName="hierRoot1" presStyleCnt="0"/>
      <dgm:spPr/>
    </dgm:pt>
    <dgm:pt modelId="{445C35B5-73CA-4E25-B2B2-D9420B93C44C}" type="pres">
      <dgm:prSet presAssocID="{7EF6BA0D-4CB1-4C59-85DE-8DB29225A3C9}" presName="composite" presStyleCnt="0"/>
      <dgm:spPr/>
    </dgm:pt>
    <dgm:pt modelId="{0CE87200-81D2-4A7D-9A9F-655A93885C6C}" type="pres">
      <dgm:prSet presAssocID="{7EF6BA0D-4CB1-4C59-85DE-8DB29225A3C9}" presName="background" presStyleLbl="node0" presStyleIdx="1" presStyleCnt="2"/>
      <dgm:spPr/>
    </dgm:pt>
    <dgm:pt modelId="{47320731-8C9D-4869-89DC-486F4DAB6C92}" type="pres">
      <dgm:prSet presAssocID="{7EF6BA0D-4CB1-4C59-85DE-8DB29225A3C9}" presName="text" presStyleLbl="fgAcc0" presStyleIdx="1" presStyleCnt="2">
        <dgm:presLayoutVars>
          <dgm:chPref val="3"/>
        </dgm:presLayoutVars>
      </dgm:prSet>
      <dgm:spPr/>
    </dgm:pt>
    <dgm:pt modelId="{295A7684-65E6-48D8-95F0-6D7AD92A482D}" type="pres">
      <dgm:prSet presAssocID="{7EF6BA0D-4CB1-4C59-85DE-8DB29225A3C9}" presName="hierChild2" presStyleCnt="0"/>
      <dgm:spPr/>
    </dgm:pt>
  </dgm:ptLst>
  <dgm:cxnLst>
    <dgm:cxn modelId="{8B2CB204-3E40-418D-9FAD-03B4574145D1}" type="presOf" srcId="{99617DC9-D642-4403-8B63-E9CBBC9FC78D}" destId="{B2C5A4C2-C124-4515-A818-CD7C0EBC3347}" srcOrd="0" destOrd="0" presId="urn:microsoft.com/office/officeart/2005/8/layout/hierarchy1"/>
    <dgm:cxn modelId="{166B104C-024D-404E-B5A6-8CA1275FBB96}" srcId="{375A5431-D8BB-401A-88B5-4EEA4B1A3E6F}" destId="{99617DC9-D642-4403-8B63-E9CBBC9FC78D}" srcOrd="0" destOrd="0" parTransId="{A631939B-5C63-466E-9F74-CD590E55C56E}" sibTransId="{30B5F2B6-7E88-4766-BE28-62514770BB52}"/>
    <dgm:cxn modelId="{4E7E207E-DF44-4935-B329-CF2DBABE6B4B}" type="presOf" srcId="{7EF6BA0D-4CB1-4C59-85DE-8DB29225A3C9}" destId="{47320731-8C9D-4869-89DC-486F4DAB6C92}" srcOrd="0" destOrd="0" presId="urn:microsoft.com/office/officeart/2005/8/layout/hierarchy1"/>
    <dgm:cxn modelId="{58202780-6894-4CB9-B922-7C187FFDA6C7}" srcId="{375A5431-D8BB-401A-88B5-4EEA4B1A3E6F}" destId="{7EF6BA0D-4CB1-4C59-85DE-8DB29225A3C9}" srcOrd="1" destOrd="0" parTransId="{418F1236-0601-42D5-BB30-9AB5FE729FB6}" sibTransId="{56ED7557-4B5E-4AE2-87B8-FF06B38ECFC8}"/>
    <dgm:cxn modelId="{550D1ED1-FFE1-4717-9F00-0DBD50D43179}" type="presOf" srcId="{375A5431-D8BB-401A-88B5-4EEA4B1A3E6F}" destId="{F542FEEE-613A-4546-ACC3-76F0B7B3340A}" srcOrd="0" destOrd="0" presId="urn:microsoft.com/office/officeart/2005/8/layout/hierarchy1"/>
    <dgm:cxn modelId="{C97FD060-10D6-4EB2-8A7D-4ACA80162863}" type="presParOf" srcId="{F542FEEE-613A-4546-ACC3-76F0B7B3340A}" destId="{3EE55DA7-E7F2-4A0B-B70A-700859173769}" srcOrd="0" destOrd="0" presId="urn:microsoft.com/office/officeart/2005/8/layout/hierarchy1"/>
    <dgm:cxn modelId="{2B0F1A75-3051-4C8F-B9DC-51DA3558597A}" type="presParOf" srcId="{3EE55DA7-E7F2-4A0B-B70A-700859173769}" destId="{0F6445F1-C4CB-4DE7-ADC8-6F736A76A63B}" srcOrd="0" destOrd="0" presId="urn:microsoft.com/office/officeart/2005/8/layout/hierarchy1"/>
    <dgm:cxn modelId="{C5490AF7-43CE-42D3-B1BC-F26E3C30D1DD}" type="presParOf" srcId="{0F6445F1-C4CB-4DE7-ADC8-6F736A76A63B}" destId="{CEF30666-2A9C-419F-80C1-56F59A6FF24F}" srcOrd="0" destOrd="0" presId="urn:microsoft.com/office/officeart/2005/8/layout/hierarchy1"/>
    <dgm:cxn modelId="{B38C7352-7EC6-4659-A309-29B84F352FD1}" type="presParOf" srcId="{0F6445F1-C4CB-4DE7-ADC8-6F736A76A63B}" destId="{B2C5A4C2-C124-4515-A818-CD7C0EBC3347}" srcOrd="1" destOrd="0" presId="urn:microsoft.com/office/officeart/2005/8/layout/hierarchy1"/>
    <dgm:cxn modelId="{7CE96849-D2DD-4877-836E-AED440C7FECB}" type="presParOf" srcId="{3EE55DA7-E7F2-4A0B-B70A-700859173769}" destId="{F62B0370-B3D5-4BD3-8E21-5B7B0EBEE790}" srcOrd="1" destOrd="0" presId="urn:microsoft.com/office/officeart/2005/8/layout/hierarchy1"/>
    <dgm:cxn modelId="{657C6C81-C503-47F3-8A01-8773A4C1C47B}" type="presParOf" srcId="{F542FEEE-613A-4546-ACC3-76F0B7B3340A}" destId="{9CAD8EB3-F935-46D6-A366-EE01A29B80E8}" srcOrd="1" destOrd="0" presId="urn:microsoft.com/office/officeart/2005/8/layout/hierarchy1"/>
    <dgm:cxn modelId="{34A7063B-9075-4402-B8CF-376C34ED3D87}" type="presParOf" srcId="{9CAD8EB3-F935-46D6-A366-EE01A29B80E8}" destId="{445C35B5-73CA-4E25-B2B2-D9420B93C44C}" srcOrd="0" destOrd="0" presId="urn:microsoft.com/office/officeart/2005/8/layout/hierarchy1"/>
    <dgm:cxn modelId="{73C9F01E-BB45-4981-85EB-89CDD904A3E1}" type="presParOf" srcId="{445C35B5-73CA-4E25-B2B2-D9420B93C44C}" destId="{0CE87200-81D2-4A7D-9A9F-655A93885C6C}" srcOrd="0" destOrd="0" presId="urn:microsoft.com/office/officeart/2005/8/layout/hierarchy1"/>
    <dgm:cxn modelId="{F42586D5-3D6C-46C3-BE4E-F44CF612D305}" type="presParOf" srcId="{445C35B5-73CA-4E25-B2B2-D9420B93C44C}" destId="{47320731-8C9D-4869-89DC-486F4DAB6C92}" srcOrd="1" destOrd="0" presId="urn:microsoft.com/office/officeart/2005/8/layout/hierarchy1"/>
    <dgm:cxn modelId="{A0D66966-693B-41F9-99BB-39E3C7987176}" type="presParOf" srcId="{9CAD8EB3-F935-46D6-A366-EE01A29B80E8}" destId="{295A7684-65E6-48D8-95F0-6D7AD92A48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075D1-E6DC-4B19-8288-A13FB290DA6F}">
      <dsp:nvSpPr>
        <dsp:cNvPr id="0" name=""/>
        <dsp:cNvSpPr/>
      </dsp:nvSpPr>
      <dsp:spPr>
        <a:xfrm>
          <a:off x="212335" y="1639766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46B8B-E313-408A-B23B-DA5DF03D7585}">
      <dsp:nvSpPr>
        <dsp:cNvPr id="0" name=""/>
        <dsp:cNvSpPr/>
      </dsp:nvSpPr>
      <dsp:spPr>
        <a:xfrm>
          <a:off x="492877" y="1920309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4938CF-1684-415D-8F46-9D81729DAA74}">
      <dsp:nvSpPr>
        <dsp:cNvPr id="0" name=""/>
        <dsp:cNvSpPr/>
      </dsp:nvSpPr>
      <dsp:spPr>
        <a:xfrm>
          <a:off x="1834517" y="1639766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Identify bulk transport</a:t>
          </a:r>
        </a:p>
      </dsp:txBody>
      <dsp:txXfrm>
        <a:off x="1834517" y="1639766"/>
        <a:ext cx="3148942" cy="1335915"/>
      </dsp:txXfrm>
    </dsp:sp>
    <dsp:sp modelId="{57622E55-DFDD-40EC-8FDB-FF27B8BE34B7}">
      <dsp:nvSpPr>
        <dsp:cNvPr id="0" name=""/>
        <dsp:cNvSpPr/>
      </dsp:nvSpPr>
      <dsp:spPr>
        <a:xfrm>
          <a:off x="5532139" y="1639766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C3706-1256-46D1-A408-22D98D2AC1E7}">
      <dsp:nvSpPr>
        <dsp:cNvPr id="0" name=""/>
        <dsp:cNvSpPr/>
      </dsp:nvSpPr>
      <dsp:spPr>
        <a:xfrm>
          <a:off x="5812681" y="1920309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0CC79-3B45-4C54-AC76-429008DF012D}">
      <dsp:nvSpPr>
        <dsp:cNvPr id="0" name=""/>
        <dsp:cNvSpPr/>
      </dsp:nvSpPr>
      <dsp:spPr>
        <a:xfrm>
          <a:off x="7154322" y="1639766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Anther cell membrane Transport </a:t>
          </a:r>
        </a:p>
      </dsp:txBody>
      <dsp:txXfrm>
        <a:off x="7154322" y="1639766"/>
        <a:ext cx="3148942" cy="1335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30666-2A9C-419F-80C1-56F59A6FF24F}">
      <dsp:nvSpPr>
        <dsp:cNvPr id="0" name=""/>
        <dsp:cNvSpPr/>
      </dsp:nvSpPr>
      <dsp:spPr>
        <a:xfrm>
          <a:off x="1283" y="507953"/>
          <a:ext cx="4505585" cy="28610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5A4C2-C124-4515-A818-CD7C0EBC3347}">
      <dsp:nvSpPr>
        <dsp:cNvPr id="0" name=""/>
        <dsp:cNvSpPr/>
      </dsp:nvSpPr>
      <dsp:spPr>
        <a:xfrm>
          <a:off x="501904" y="983543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There are materials that are too large to pass through the cell membrane using these methods. </a:t>
          </a:r>
        </a:p>
      </dsp:txBody>
      <dsp:txXfrm>
        <a:off x="585701" y="1067340"/>
        <a:ext cx="4337991" cy="2693452"/>
      </dsp:txXfrm>
    </dsp:sp>
    <dsp:sp modelId="{0CE87200-81D2-4A7D-9A9F-655A93885C6C}">
      <dsp:nvSpPr>
        <dsp:cNvPr id="0" name=""/>
        <dsp:cNvSpPr/>
      </dsp:nvSpPr>
      <dsp:spPr>
        <a:xfrm>
          <a:off x="5508110" y="507953"/>
          <a:ext cx="4505585" cy="28610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20731-8C9D-4869-89DC-486F4DAB6C92}">
      <dsp:nvSpPr>
        <dsp:cNvPr id="0" name=""/>
        <dsp:cNvSpPr/>
      </dsp:nvSpPr>
      <dsp:spPr>
        <a:xfrm>
          <a:off x="6008730" y="983543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Endocytosis and exocytosis are the bulk transport mechanisms used. As these transport processes require energy, they are known as active transport processes.</a:t>
          </a:r>
        </a:p>
      </dsp:txBody>
      <dsp:txXfrm>
        <a:off x="6092527" y="1067340"/>
        <a:ext cx="4337991" cy="2693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B42EB-BB49-4481-9EBD-2F5772DC36B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86BC4-C8B1-474A-873A-011B21F2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4097-5E02-4907-B20F-BADE134E3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397DC-286A-480E-A0F1-656B53A26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3B39A-53BC-46AD-B325-094A63CD8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45886-B496-485F-B38A-1F10EC0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AF6A1-036D-48A4-89F0-19F8D64C0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B6EF6-8105-4135-A03E-831F5BC61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C745B-EDE7-4C01-9350-D91EA3F34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FC8B-34B5-4D8B-A83E-3E83D229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D9C3-97D2-4558-9582-5B76DE9C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CB36B-A5F4-4E90-9944-9D7845A8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12EAA-F046-45A8-A0AE-97CD02502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1A39E-57B6-4FD4-85BF-133D6B1F5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FE7DF-042C-40BE-B623-F02436C7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D3FBF-DECD-4991-BD44-3FF2F86D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55FD3-06BC-4E12-A230-57A0A3E3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9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B6EC-D939-4074-AF37-30A7988F0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A0C81-CF35-4012-B10A-357C286A5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C162-71C0-474E-A66B-E1D85B5C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BD2E6-DB8F-4B7B-A694-158826B82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91A5-DCDC-4433-8D74-8A6207C1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1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564BD-AB1B-49EA-A4F6-7C3B801E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8A8F1-2F44-4F4C-ADC7-FD5C00E26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C9A32-D216-4677-89B1-D3C6D2DE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509AC-B41A-4F08-9557-B4D668C1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65BA-F32A-4C5F-AB2F-C8664EE87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0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E638D-0720-4205-BF43-C287A172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130FD-6933-4007-9465-E30F8B711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65A69-4B83-4209-96B0-81880589E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6E160-4E64-431C-9D45-F4EF15723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4F0A3-F074-4D4C-93E3-647FA4C2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22B2E-9A49-46D8-9E38-A4D1F806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0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C614C-B8AE-464F-98E2-BBF52E91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1ECBB-1A08-4F9E-8596-2E8759A74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5ADB7-3478-4D5C-B961-4BDC2CA23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7FC15-9417-4F6A-8126-5114D61B7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8F15C1-B228-46ED-A000-F016B69292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6157B-FA78-4B2F-B3F4-918D6A68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26409-B19E-49E6-A1CB-AA8BD9FE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15C109-8550-4606-BDCE-77D155C5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0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10ECF-9EDD-42E8-BF77-9AE785EB7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B14E72-D370-43EC-8676-2B1074AD4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85364-552E-4C92-89B1-7F0A54252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6B2ED-1F87-4E85-82BA-76352CFE1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1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81CAC-030B-4021-8BE4-B24CA440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6FDE3F-9AB3-4D84-8389-81F64AAB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BAD8A-3C79-423D-87D5-B3C669900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1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D9819-1136-4FC2-AB83-2986EE78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38E3-0A32-4355-9371-C808C392D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778C7-F962-4FEB-9503-CC2E7972E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AA6A2-8BAC-4B4B-98F4-E70F522D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0AAE6-5109-416E-9B17-2C22DB64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1ECE6-E260-4133-A7FC-BBA0E020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9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83A67-9BB5-40B8-82D9-315B3871C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17355D-E4C7-4BF7-BF89-30CD46C61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9FE07-7C55-4037-B2BD-504EE186E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0C1CF-BD3B-4D67-8398-139E38FF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0ED0-6C2C-4CF2-A858-9E97BD73BF8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BEE6E-84E4-4DCF-9AF1-748E8B44D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B02D1-97C4-434E-8D9C-E5F4ABFC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6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743A7-BBF2-4491-AA4F-2E63E7F6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C626-86B6-4D2F-B4DC-E7B1A3EC1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3AB8E-8A73-4B44-A5B9-B9C7F2F58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0ED0-6C2C-4CF2-A858-9E97BD73BF8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B8F60-3938-4664-ABDA-237C581F1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C67AE-B86A-4E4A-921B-77B615192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B670A-F498-46DE-BC82-03EE9A0E6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2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AE38E24C-3E4B-4617-AD99-6126E6E5B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922292-6406-46E2-876F-6A64061B5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Bulk flow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145C0-CBAA-421A-84DE-20545AD3B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DR. ARWA RAWASHDEH</a:t>
            </a:r>
          </a:p>
        </p:txBody>
      </p:sp>
    </p:spTree>
    <p:extLst>
      <p:ext uri="{BB962C8B-B14F-4D97-AF65-F5344CB8AC3E}">
        <p14:creationId xmlns:p14="http://schemas.microsoft.com/office/powerpoint/2010/main" val="38849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EA16E5-BB52-4AC5-B9E5-2CB16FCE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Exocytosis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6E2C7-4CD7-4818-A0D5-BB52BC9FB7AB}"/>
              </a:ext>
            </a:extLst>
          </p:cNvPr>
          <p:cNvSpPr txBox="1"/>
          <p:nvPr/>
        </p:nvSpPr>
        <p:spPr>
          <a:xfrm>
            <a:off x="4937671" y="885651"/>
            <a:ext cx="6525220" cy="493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Exocytosis serves the following purposes: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Removing toxins or waste products from the cell’s interior</a:t>
            </a: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Facilitating cellular communication</a:t>
            </a: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Facilitating cellular membrane growth, repair, signaling and migration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2328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28">
            <a:extLst>
              <a:ext uri="{FF2B5EF4-FFF2-40B4-BE49-F238E27FC236}">
                <a16:creationId xmlns:a16="http://schemas.microsoft.com/office/drawing/2014/main" id="{6A55A497-810F-4F60-B84E-FDE68ABFE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16BEA-75B8-4931-AE81-C1178E90E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0" y="803186"/>
            <a:ext cx="6519391" cy="5252561"/>
          </a:xfrm>
          <a:prstGeom prst="rect">
            <a:avLst/>
          </a:prstGeom>
        </p:spPr>
      </p:pic>
      <p:sp>
        <p:nvSpPr>
          <p:cNvPr id="43" name="Freeform 6">
            <a:extLst>
              <a:ext uri="{FF2B5EF4-FFF2-40B4-BE49-F238E27FC236}">
                <a16:creationId xmlns:a16="http://schemas.microsoft.com/office/drawing/2014/main" id="{4B8E30CD-C8AA-4F1D-8997-BAFCF7CE9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1A2CE4AB-6F16-49A0-9608-1227FF801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50C6CE2B-DD6C-4EBC-9E38-2FCF23E93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44E5F-7A57-4903-8B35-B7C6BE93FE82}"/>
              </a:ext>
            </a:extLst>
          </p:cNvPr>
          <p:cNvSpPr txBox="1"/>
          <p:nvPr/>
        </p:nvSpPr>
        <p:spPr>
          <a:xfrm>
            <a:off x="7835105" y="1209368"/>
            <a:ext cx="3264916" cy="45235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The steps of exocytosis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</a:rPr>
              <a:t>The steps of exocytosis.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A vesicle is formed, typically within the endoplasmic reticulum and the Golgi apparatus or early endosomes.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The vesicle travels to the cell membrane.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The vesicle fuses to the plasma membrane, during which the two bilayers merge.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The vesicle’s contents are released into the extracellular space.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The vesicle either fuses with or separates from the cell membrane</a:t>
            </a:r>
            <a:r>
              <a:rPr lang="en-US" sz="8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2C8B90EA-01BD-4358-9BD4-801A57B98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95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93DAB-DDE7-4712-B825-C2734C2D7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Types of exocytosis 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43DA7-B9B8-415A-9A44-F87E0F353844}"/>
              </a:ext>
            </a:extLst>
          </p:cNvPr>
          <p:cNvSpPr txBox="1"/>
          <p:nvPr/>
        </p:nvSpPr>
        <p:spPr>
          <a:xfrm>
            <a:off x="5109127" y="562708"/>
            <a:ext cx="6764005" cy="6006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Regulated Exocytosis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Such as neurotransmitters or hormones.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Once excreted from the endoplasmic reticulum, these vesicles are transported to the Golgi apparatus (also known as the Golgi complex) for further modification.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expulsion of the materials is controlled, or regulated, by extracellular signals that cause membrane depolarization.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Constitutive Exocytosis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doesn’t require any extracellular signals. Most molecules traveling to the plasma membrane do so using this pathway.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some exocytotic vesicles are incorporated into the plasma membrane (full vesicle fusion)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while others return to the interior of the cell after their contents have been released 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Others remain docked to the membrane, where they can be used multiple times </a:t>
            </a:r>
          </a:p>
        </p:txBody>
      </p:sp>
    </p:spTree>
    <p:extLst>
      <p:ext uri="{BB962C8B-B14F-4D97-AF65-F5344CB8AC3E}">
        <p14:creationId xmlns:p14="http://schemas.microsoft.com/office/powerpoint/2010/main" val="7781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D43C0-3D29-4B0F-8997-8BD0E5FDB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 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FB1A13-696B-467D-A2F1-25E1AD5AC6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1514"/>
          <a:ext cx="10515600" cy="4615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0019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9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7E564B-C70C-467D-9D15-9CBFDA04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is bulk transport important for cells?</a:t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0" name="TextBox 3">
            <a:extLst>
              <a:ext uri="{FF2B5EF4-FFF2-40B4-BE49-F238E27FC236}">
                <a16:creationId xmlns:a16="http://schemas.microsoft.com/office/drawing/2014/main" id="{884E8916-3DCA-4E48-A10B-877FF33820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807760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7326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DDEF6-A38D-4A0A-8166-FAEE164C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Vesicle function in endocytosis and exocytosis</a:t>
            </a:r>
            <a:br>
              <a:rPr lang="en-US" sz="3400"/>
            </a:br>
            <a:endParaRPr lang="en-US" sz="3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">
            <a:extLst>
              <a:ext uri="{FF2B5EF4-FFF2-40B4-BE49-F238E27FC236}">
                <a16:creationId xmlns:a16="http://schemas.microsoft.com/office/drawing/2014/main" id="{7345150E-3504-45DA-9A2A-6E438BDD7144}"/>
              </a:ext>
            </a:extLst>
          </p:cNvPr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walls of vesicles are made up of a lipid bilayer, which is why they are capable of fusing with the cell membrane.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This fusion between vesicles and the plasma membrane facilitates bulk transport both into and out of the cell.</a:t>
            </a:r>
          </a:p>
        </p:txBody>
      </p:sp>
      <p:pic>
        <p:nvPicPr>
          <p:cNvPr id="13" name="Picture 5" descr="Cross-section of a plant stem under a microscope">
            <a:extLst>
              <a:ext uri="{FF2B5EF4-FFF2-40B4-BE49-F238E27FC236}">
                <a16:creationId xmlns:a16="http://schemas.microsoft.com/office/drawing/2014/main" id="{8D62A9D1-039B-40FF-82CF-FC1A7AD06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6" r="15016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1095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4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5D801-80DF-4406-87D8-659FEF36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1336329"/>
            <a:ext cx="3892732" cy="43825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The function of 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endocytosis? 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4" name="Group 2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6346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A8FD10-651B-4CB0-B387-6B688FE2CFCC}"/>
              </a:ext>
            </a:extLst>
          </p:cNvPr>
          <p:cNvSpPr txBox="1"/>
          <p:nvPr/>
        </p:nvSpPr>
        <p:spPr>
          <a:xfrm>
            <a:off x="6060069" y="1468633"/>
            <a:ext cx="5260848" cy="4736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Taking in nutrients for cellular growth, function and repair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Capturing pathogens or other unknown substances that may endanger the organism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Disposing of old or damaged cells</a:t>
            </a: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45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01695-2B90-4005-AAAA-7DD973D5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3" y="801362"/>
            <a:ext cx="4282983" cy="12003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types of endocytosis 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Phagocytosis:</a:t>
            </a:r>
            <a:b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7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69386-4634-48C6-A3AE-72C33D0EF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03" y="1340965"/>
            <a:ext cx="5534259" cy="40655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3D1CD-6EC4-4304-BCDE-78C73B407850}"/>
              </a:ext>
            </a:extLst>
          </p:cNvPr>
          <p:cNvSpPr txBox="1"/>
          <p:nvPr/>
        </p:nvSpPr>
        <p:spPr>
          <a:xfrm>
            <a:off x="7147974" y="1944913"/>
            <a:ext cx="4282984" cy="449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A particle or substance binds to receptors on the cell’s surface, stimulating the release of pseudopodia (extensions of the plasma membrane filled with cytoplasm).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Pseudopodia surround the object until their membranes fuse, forming a phagocytic vesicle.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phagocytic vesicle pinches off from the cell membrane, entering the cell.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phagocytic vesicle fuses with lysosomes, which recycle or destroy the vesicle’s contents.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71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AE9DD-BE98-429E-9710-FDE06231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A1C27-5EE5-409B-949D-596A278E7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4" y="1244268"/>
            <a:ext cx="5628018" cy="413659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576E1-1240-4153-8483-8D47EA20FF42}"/>
              </a:ext>
            </a:extLst>
          </p:cNvPr>
          <p:cNvSpPr txBox="1"/>
          <p:nvPr/>
        </p:nvSpPr>
        <p:spPr>
          <a:xfrm>
            <a:off x="6761217" y="1411908"/>
            <a:ext cx="5072274" cy="4348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2. Pinocytosis ( Cellular drinking)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Molecules bind to receptors located along the surface of the cellular membrane.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plasma membrane folds in, forming a pinocytic vesicle that contains the molecules and the extracellular fluid.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pinocytic vesicle detaches from the cell membrane inside the cell.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vesicle fuses with early endosomes where the contents found within are sorted.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4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3C5974B6-3353-4781-B620-BC5168DAE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0A2C0FD4-452B-439A-A978-C37BC16F5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16929AE4-43B6-494E-B7D6-F778AB2F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8CEE0D70-D5EB-4589-819D-77F64EC4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2A701B99-D75A-4647-9635-9858D3BA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4DEADC-5415-4FC6-93F0-89769392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859" y="1120020"/>
            <a:ext cx="5632862" cy="350952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134D0-B0D4-46BD-B9B8-9E9220A4B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12" y="1519311"/>
            <a:ext cx="5290964" cy="4093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27101C-AD7A-48E4-8038-6DCB0ECA5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812" y="3038622"/>
            <a:ext cx="3510354" cy="9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89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18D3-1E41-4CA7-ACFA-C00C7EE3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Receptors mediated endocytosis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EC456-2ABB-4DA5-AA12-E257D6E50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59" y="2151404"/>
            <a:ext cx="1077277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40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21ABEA99ECE64E93C6B7CB81FAED31" ma:contentTypeVersion="2" ma:contentTypeDescription="Create a new document." ma:contentTypeScope="" ma:versionID="d5c0ed4a41829f3997c0a555b36b8ba4">
  <xsd:schema xmlns:xsd="http://www.w3.org/2001/XMLSchema" xmlns:xs="http://www.w3.org/2001/XMLSchema" xmlns:p="http://schemas.microsoft.com/office/2006/metadata/properties" xmlns:ns2="34028b14-bc6c-428d-97bd-7fb63f07cbc5" targetNamespace="http://schemas.microsoft.com/office/2006/metadata/properties" ma:root="true" ma:fieldsID="29f037ae64e1933f1c3415d72a1c2b5b" ns2:_="">
    <xsd:import namespace="34028b14-bc6c-428d-97bd-7fb63f07cb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028b14-bc6c-428d-97bd-7fb63f07c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4220DB-4D56-4CA0-8E60-AB4190FD8954}"/>
</file>

<file path=customXml/itemProps2.xml><?xml version="1.0" encoding="utf-8"?>
<ds:datastoreItem xmlns:ds="http://schemas.openxmlformats.org/officeDocument/2006/customXml" ds:itemID="{E0697856-ED63-456D-A54F-48A8C8744F4B}"/>
</file>

<file path=customXml/itemProps3.xml><?xml version="1.0" encoding="utf-8"?>
<ds:datastoreItem xmlns:ds="http://schemas.openxmlformats.org/officeDocument/2006/customXml" ds:itemID="{4F1C7200-8FE1-42E9-AADB-D86771BAD0D3}"/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521</Words>
  <Application>Microsoft Office PowerPoint</Application>
  <PresentationFormat>Widescreen</PresentationFormat>
  <Paragraphs>66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Bulk flow</vt:lpstr>
      <vt:lpstr>Objectives </vt:lpstr>
      <vt:lpstr>Why is bulk transport important for cells? </vt:lpstr>
      <vt:lpstr>Vesicle function in endocytosis and exocytosis </vt:lpstr>
      <vt:lpstr>The function of endocytosis?  </vt:lpstr>
      <vt:lpstr>The types of endocytosis 1. Phagocytosis: </vt:lpstr>
      <vt:lpstr> </vt:lpstr>
      <vt:lpstr>PowerPoint Presentation</vt:lpstr>
      <vt:lpstr>Receptors mediated endocytosis </vt:lpstr>
      <vt:lpstr>Exocytosis </vt:lpstr>
      <vt:lpstr>PowerPoint Presentation</vt:lpstr>
      <vt:lpstr>Types of exocytosis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arwa rawashdeh</dc:creator>
  <cp:lastModifiedBy>arwa rawashdeh</cp:lastModifiedBy>
  <cp:revision>26</cp:revision>
  <dcterms:created xsi:type="dcterms:W3CDTF">2021-03-03T08:57:13Z</dcterms:created>
  <dcterms:modified xsi:type="dcterms:W3CDTF">2022-03-08T06:33:39Z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0x010100E221ABEA99ECE64E93C6B7CB81FAED31</vt:lpwstr>
  </property>
</Properties>
</file>