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0" r:id="rId3"/>
    <p:sldId id="298" r:id="rId4"/>
    <p:sldId id="296" r:id="rId5"/>
    <p:sldId id="281" r:id="rId6"/>
    <p:sldId id="282" r:id="rId7"/>
    <p:sldId id="284" r:id="rId8"/>
    <p:sldId id="297" r:id="rId9"/>
    <p:sldId id="285" r:id="rId10"/>
    <p:sldId id="286" r:id="rId11"/>
    <p:sldId id="287" r:id="rId12"/>
    <p:sldId id="299" r:id="rId13"/>
    <p:sldId id="288" r:id="rId14"/>
    <p:sldId id="289" r:id="rId15"/>
    <p:sldId id="277" r:id="rId16"/>
    <p:sldId id="300" r:id="rId17"/>
    <p:sldId id="301" r:id="rId18"/>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D0A2BDB-3FCC-476D-BDC7-BF25263B158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AU"/>
          </a:p>
        </p:txBody>
      </p:sp>
      <p:sp>
        <p:nvSpPr>
          <p:cNvPr id="5123" name="Rectangle 3">
            <a:extLst>
              <a:ext uri="{FF2B5EF4-FFF2-40B4-BE49-F238E27FC236}">
                <a16:creationId xmlns:a16="http://schemas.microsoft.com/office/drawing/2014/main" id="{3C2292E7-3F08-42BE-8C9E-9E5F5D98241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AU"/>
          </a:p>
        </p:txBody>
      </p:sp>
      <p:sp>
        <p:nvSpPr>
          <p:cNvPr id="19460" name="Rectangle 4">
            <a:extLst>
              <a:ext uri="{FF2B5EF4-FFF2-40B4-BE49-F238E27FC236}">
                <a16:creationId xmlns:a16="http://schemas.microsoft.com/office/drawing/2014/main" id="{37948E74-E473-4B85-8406-53A9E450831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383796FE-C6CD-4E91-96D0-88E12F2D6C4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8D6B1498-0D0E-4781-B251-D535385C73F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AU"/>
          </a:p>
        </p:txBody>
      </p:sp>
      <p:sp>
        <p:nvSpPr>
          <p:cNvPr id="5127" name="Rectangle 7">
            <a:extLst>
              <a:ext uri="{FF2B5EF4-FFF2-40B4-BE49-F238E27FC236}">
                <a16:creationId xmlns:a16="http://schemas.microsoft.com/office/drawing/2014/main" id="{C79AF5BE-F188-4B44-8415-65EF2499561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E331DBB-5CB4-478F-8C4E-1526E52C4B58}"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89A298E-862F-4885-90AA-5DB9BC9603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B7B613-55DA-4F34-97CB-0251191E3572}" type="slidenum">
              <a:rPr lang="ar-SA" altLang="en-US"/>
              <a:pPr eaLnBrk="1" hangingPunct="1"/>
              <a:t>1</a:t>
            </a:fld>
            <a:endParaRPr lang="en-AU" altLang="en-US"/>
          </a:p>
        </p:txBody>
      </p:sp>
      <p:sp>
        <p:nvSpPr>
          <p:cNvPr id="20483" name="Rectangle 2">
            <a:extLst>
              <a:ext uri="{FF2B5EF4-FFF2-40B4-BE49-F238E27FC236}">
                <a16:creationId xmlns:a16="http://schemas.microsoft.com/office/drawing/2014/main" id="{7C4E0675-0522-4086-B805-F9CEFB4BE2AA}"/>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2D2B4091-86D0-4D22-8AF9-97707A0B70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8C0F2B59-7DEE-437C-9D78-99F6D87BCF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22C4AF-C154-4509-A048-CAC1672E4722}" type="slidenum">
              <a:rPr lang="ar-SA" altLang="en-US"/>
              <a:pPr eaLnBrk="1" hangingPunct="1"/>
              <a:t>10</a:t>
            </a:fld>
            <a:endParaRPr lang="en-AU" altLang="en-US"/>
          </a:p>
        </p:txBody>
      </p:sp>
      <p:sp>
        <p:nvSpPr>
          <p:cNvPr id="29699" name="Rectangle 2">
            <a:extLst>
              <a:ext uri="{FF2B5EF4-FFF2-40B4-BE49-F238E27FC236}">
                <a16:creationId xmlns:a16="http://schemas.microsoft.com/office/drawing/2014/main" id="{65AD1B62-8C7C-4FE8-B771-140831260BC9}"/>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38C281D2-20BA-49D9-8C8F-09C349C48E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CE91B30F-0313-40DC-B73F-5E71144B0E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A0AF30-2686-4AC6-8E83-F95CA095BDF1}" type="slidenum">
              <a:rPr lang="ar-SA" altLang="en-US"/>
              <a:pPr eaLnBrk="1" hangingPunct="1"/>
              <a:t>11</a:t>
            </a:fld>
            <a:endParaRPr lang="en-AU" altLang="en-US"/>
          </a:p>
        </p:txBody>
      </p:sp>
      <p:sp>
        <p:nvSpPr>
          <p:cNvPr id="30723" name="Rectangle 2">
            <a:extLst>
              <a:ext uri="{FF2B5EF4-FFF2-40B4-BE49-F238E27FC236}">
                <a16:creationId xmlns:a16="http://schemas.microsoft.com/office/drawing/2014/main" id="{690224C3-7726-4722-96B4-9A07307D26E9}"/>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58160F80-A098-4538-9779-010BD48FD9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18356B7-94F5-4514-841E-42E51441DEA2}"/>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80D6DA9D-E5A0-4346-BD10-A91A6E5E3B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D80F076A-0159-4A23-96D2-C33BA34CA7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A13771-54BE-40CD-916A-0A5E460ABD73}" type="slidenum">
              <a:rPr lang="ar-SA" altLang="en-US"/>
              <a:pPr eaLnBrk="1" hangingPunct="1"/>
              <a:t>13</a:t>
            </a:fld>
            <a:endParaRPr lang="en-AU" altLang="en-US"/>
          </a:p>
        </p:txBody>
      </p:sp>
      <p:sp>
        <p:nvSpPr>
          <p:cNvPr id="32771" name="Rectangle 2">
            <a:extLst>
              <a:ext uri="{FF2B5EF4-FFF2-40B4-BE49-F238E27FC236}">
                <a16:creationId xmlns:a16="http://schemas.microsoft.com/office/drawing/2014/main" id="{EC441569-99E6-4D94-9A17-95BC3EA63AE9}"/>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B8CBF034-D8FE-437B-AC92-E2E28B67EA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4B546C6-B725-442B-BB86-C2DDA0C7DF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B34BBB-E88E-4CB2-B267-98142F96B330}" type="slidenum">
              <a:rPr lang="ar-SA" altLang="en-US"/>
              <a:pPr eaLnBrk="1" hangingPunct="1"/>
              <a:t>14</a:t>
            </a:fld>
            <a:endParaRPr lang="en-AU" altLang="en-US"/>
          </a:p>
        </p:txBody>
      </p:sp>
      <p:sp>
        <p:nvSpPr>
          <p:cNvPr id="33795" name="Rectangle 2">
            <a:extLst>
              <a:ext uri="{FF2B5EF4-FFF2-40B4-BE49-F238E27FC236}">
                <a16:creationId xmlns:a16="http://schemas.microsoft.com/office/drawing/2014/main" id="{8D899405-9650-479F-ACA9-8FF755B08DD2}"/>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77D9B273-CCCA-48C3-B4A6-AF5F60EF66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47CE88A9-9104-43A2-91AC-7061483452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188469-6452-4A9B-9BC8-CA7839534BAC}" type="slidenum">
              <a:rPr lang="ar-SA" altLang="en-US"/>
              <a:pPr eaLnBrk="1" hangingPunct="1"/>
              <a:t>15</a:t>
            </a:fld>
            <a:endParaRPr lang="en-AU" altLang="en-US"/>
          </a:p>
        </p:txBody>
      </p:sp>
      <p:sp>
        <p:nvSpPr>
          <p:cNvPr id="34819" name="Rectangle 2">
            <a:extLst>
              <a:ext uri="{FF2B5EF4-FFF2-40B4-BE49-F238E27FC236}">
                <a16:creationId xmlns:a16="http://schemas.microsoft.com/office/drawing/2014/main" id="{18A8A7B8-F8F5-44F0-A1B4-CEF97F4DDC6F}"/>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75325499-932F-459F-BD6E-C7DC6296C1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843D57A-D4F5-4998-842D-4C427DFC51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882235-CAEB-469A-BE92-799C5712D60B}" type="slidenum">
              <a:rPr lang="ar-SA" altLang="en-US"/>
              <a:pPr eaLnBrk="1" hangingPunct="1"/>
              <a:t>16</a:t>
            </a:fld>
            <a:endParaRPr lang="en-AU" altLang="en-US"/>
          </a:p>
        </p:txBody>
      </p:sp>
      <p:sp>
        <p:nvSpPr>
          <p:cNvPr id="35843" name="Rectangle 2">
            <a:extLst>
              <a:ext uri="{FF2B5EF4-FFF2-40B4-BE49-F238E27FC236}">
                <a16:creationId xmlns:a16="http://schemas.microsoft.com/office/drawing/2014/main" id="{78E8CBE4-3C5C-4A5A-8F5A-02A36C36A91D}"/>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8706A92C-7E80-4B5C-B45E-B992968E19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D473E713-AF9C-40D9-9E44-C28C97B54F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9410A5-03A1-41DB-B77B-CA567E4EC2DD}" type="slidenum">
              <a:rPr lang="ar-SA" altLang="en-US"/>
              <a:pPr eaLnBrk="1" hangingPunct="1"/>
              <a:t>17</a:t>
            </a:fld>
            <a:endParaRPr lang="en-AU" altLang="en-US"/>
          </a:p>
        </p:txBody>
      </p:sp>
      <p:sp>
        <p:nvSpPr>
          <p:cNvPr id="36867" name="Rectangle 2">
            <a:extLst>
              <a:ext uri="{FF2B5EF4-FFF2-40B4-BE49-F238E27FC236}">
                <a16:creationId xmlns:a16="http://schemas.microsoft.com/office/drawing/2014/main" id="{2BAFE873-4213-4BD5-A307-E169ABF66F7F}"/>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4F11F0EE-B86E-4199-B8E2-ED550B51B6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3670CF81-01F1-4426-B509-5370A6FA59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89CEED-DBEA-4293-981A-6D3CB20F8E38}" type="slidenum">
              <a:rPr lang="ar-SA" altLang="en-US"/>
              <a:pPr eaLnBrk="1" hangingPunct="1"/>
              <a:t>2</a:t>
            </a:fld>
            <a:endParaRPr lang="en-AU" altLang="en-US"/>
          </a:p>
        </p:txBody>
      </p:sp>
      <p:sp>
        <p:nvSpPr>
          <p:cNvPr id="21507" name="Rectangle 2">
            <a:extLst>
              <a:ext uri="{FF2B5EF4-FFF2-40B4-BE49-F238E27FC236}">
                <a16:creationId xmlns:a16="http://schemas.microsoft.com/office/drawing/2014/main" id="{AAE6819A-A78F-4992-9032-60CEF9F10080}"/>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9956C8B3-AF92-42CA-8874-F4DC164224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64F7F93-03C1-487A-B8F7-73D2940BD8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B261D4-FE9E-4C71-9C8C-6008CCA9D3D0}" type="slidenum">
              <a:rPr lang="ar-SA" altLang="en-US"/>
              <a:pPr eaLnBrk="1" hangingPunct="1"/>
              <a:t>3</a:t>
            </a:fld>
            <a:endParaRPr lang="en-AU" altLang="en-US"/>
          </a:p>
        </p:txBody>
      </p:sp>
      <p:sp>
        <p:nvSpPr>
          <p:cNvPr id="22531" name="Rectangle 2">
            <a:extLst>
              <a:ext uri="{FF2B5EF4-FFF2-40B4-BE49-F238E27FC236}">
                <a16:creationId xmlns:a16="http://schemas.microsoft.com/office/drawing/2014/main" id="{55029581-52AF-42B8-B785-767A87866D9D}"/>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20AC48A7-F09D-4A5D-AFE2-40EA74B9D3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668F0C7-60A2-457D-B6D0-A36CBE7C81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F76689-8631-43B7-8A73-289316A7E31F}" type="slidenum">
              <a:rPr lang="ar-SA" altLang="en-US"/>
              <a:pPr eaLnBrk="1" hangingPunct="1"/>
              <a:t>4</a:t>
            </a:fld>
            <a:endParaRPr lang="en-AU" altLang="en-US"/>
          </a:p>
        </p:txBody>
      </p:sp>
      <p:sp>
        <p:nvSpPr>
          <p:cNvPr id="23555" name="Rectangle 2">
            <a:extLst>
              <a:ext uri="{FF2B5EF4-FFF2-40B4-BE49-F238E27FC236}">
                <a16:creationId xmlns:a16="http://schemas.microsoft.com/office/drawing/2014/main" id="{E40A3637-90D3-4F56-9D6B-3165A092C75A}"/>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1F051B19-D62A-412B-A38C-FFFACD9116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F714D03-38F5-479E-8510-AED58FDCFE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0F7C59-6B47-4DD2-958C-864A82158E5C}" type="slidenum">
              <a:rPr lang="ar-SA" altLang="en-US"/>
              <a:pPr eaLnBrk="1" hangingPunct="1"/>
              <a:t>5</a:t>
            </a:fld>
            <a:endParaRPr lang="en-AU" altLang="en-US"/>
          </a:p>
        </p:txBody>
      </p:sp>
      <p:sp>
        <p:nvSpPr>
          <p:cNvPr id="24579" name="Rectangle 2">
            <a:extLst>
              <a:ext uri="{FF2B5EF4-FFF2-40B4-BE49-F238E27FC236}">
                <a16:creationId xmlns:a16="http://schemas.microsoft.com/office/drawing/2014/main" id="{7B3A525B-7A67-4F25-9924-B3F9EA632241}"/>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64B0B48E-53C0-407D-8F26-947B2E6320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1BF7701-A1E9-462B-8FB9-E6E1125855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A17535-C2D4-409E-80C0-C71F22B780B7}" type="slidenum">
              <a:rPr lang="ar-SA" altLang="en-US"/>
              <a:pPr eaLnBrk="1" hangingPunct="1"/>
              <a:t>6</a:t>
            </a:fld>
            <a:endParaRPr lang="en-AU" altLang="en-US"/>
          </a:p>
        </p:txBody>
      </p:sp>
      <p:sp>
        <p:nvSpPr>
          <p:cNvPr id="25603" name="Rectangle 2">
            <a:extLst>
              <a:ext uri="{FF2B5EF4-FFF2-40B4-BE49-F238E27FC236}">
                <a16:creationId xmlns:a16="http://schemas.microsoft.com/office/drawing/2014/main" id="{9CCBC70A-E8A8-4DFA-8BEA-E704126A1EBB}"/>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1355FB76-6AEE-4E5F-A113-933B887283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506E38B-F8D7-47B8-BB20-63F0478704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E2E824-A49A-4E4E-8CE6-472961816B9E}" type="slidenum">
              <a:rPr lang="ar-SA" altLang="en-US"/>
              <a:pPr eaLnBrk="1" hangingPunct="1"/>
              <a:t>7</a:t>
            </a:fld>
            <a:endParaRPr lang="en-AU" altLang="en-US"/>
          </a:p>
        </p:txBody>
      </p:sp>
      <p:sp>
        <p:nvSpPr>
          <p:cNvPr id="26627" name="Rectangle 2">
            <a:extLst>
              <a:ext uri="{FF2B5EF4-FFF2-40B4-BE49-F238E27FC236}">
                <a16:creationId xmlns:a16="http://schemas.microsoft.com/office/drawing/2014/main" id="{03868903-461F-411D-962B-C5B75432BB06}"/>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2E26C9B6-00B3-4871-9CC7-2A4935AD53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2AC372D-13D5-465A-B6DE-E4340F0F73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628C3B-F2A0-4677-BDBF-03712A445AA2}" type="slidenum">
              <a:rPr lang="ar-SA" altLang="en-US"/>
              <a:pPr eaLnBrk="1" hangingPunct="1"/>
              <a:t>8</a:t>
            </a:fld>
            <a:endParaRPr lang="en-AU" altLang="en-US"/>
          </a:p>
        </p:txBody>
      </p:sp>
      <p:sp>
        <p:nvSpPr>
          <p:cNvPr id="27651" name="Rectangle 2">
            <a:extLst>
              <a:ext uri="{FF2B5EF4-FFF2-40B4-BE49-F238E27FC236}">
                <a16:creationId xmlns:a16="http://schemas.microsoft.com/office/drawing/2014/main" id="{6CE87982-CF2B-4B33-B177-1F2DC271FF8C}"/>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2A1BF075-4451-4F44-82D5-A59CB2FF85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D2FB4D8-2F58-41B6-A490-F263F3AD1F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CA17A1-E416-46E0-99CB-04439BCC399B}" type="slidenum">
              <a:rPr lang="ar-SA" altLang="en-US"/>
              <a:pPr eaLnBrk="1" hangingPunct="1"/>
              <a:t>9</a:t>
            </a:fld>
            <a:endParaRPr lang="en-AU" altLang="en-US"/>
          </a:p>
        </p:txBody>
      </p:sp>
      <p:sp>
        <p:nvSpPr>
          <p:cNvPr id="28675" name="Rectangle 2">
            <a:extLst>
              <a:ext uri="{FF2B5EF4-FFF2-40B4-BE49-F238E27FC236}">
                <a16:creationId xmlns:a16="http://schemas.microsoft.com/office/drawing/2014/main" id="{04326F99-9BCF-4C20-B8A8-58928087D5FA}"/>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5E871A2F-1740-4350-BB21-340EB9B88D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JO"/>
          </a:p>
        </p:txBody>
      </p:sp>
      <p:sp>
        <p:nvSpPr>
          <p:cNvPr id="4" name="Rectangle 4">
            <a:extLst>
              <a:ext uri="{FF2B5EF4-FFF2-40B4-BE49-F238E27FC236}">
                <a16:creationId xmlns:a16="http://schemas.microsoft.com/office/drawing/2014/main" id="{A912862B-3625-4B91-AD5B-D343B51D7758}"/>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D3755AAF-6E3F-41AC-8A85-2FBD3CA0365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DCB23E04-31F1-42A4-A8EB-0B0D5526A4FD}"/>
              </a:ext>
            </a:extLst>
          </p:cNvPr>
          <p:cNvSpPr>
            <a:spLocks noGrp="1" noChangeArrowheads="1"/>
          </p:cNvSpPr>
          <p:nvPr>
            <p:ph type="sldNum" sz="quarter" idx="12"/>
          </p:nvPr>
        </p:nvSpPr>
        <p:spPr>
          <a:ln/>
        </p:spPr>
        <p:txBody>
          <a:bodyPr/>
          <a:lstStyle>
            <a:lvl1pPr>
              <a:defRPr/>
            </a:lvl1pPr>
          </a:lstStyle>
          <a:p>
            <a:fld id="{FF7D1FFD-AD71-4F55-9939-699366817367}" type="slidenum">
              <a:rPr lang="ar-SA" altLang="en-US"/>
              <a:pPr/>
              <a:t>‹#›</a:t>
            </a:fld>
            <a:endParaRPr lang="en-AU" altLang="en-US"/>
          </a:p>
        </p:txBody>
      </p:sp>
    </p:spTree>
    <p:extLst>
      <p:ext uri="{BB962C8B-B14F-4D97-AF65-F5344CB8AC3E}">
        <p14:creationId xmlns:p14="http://schemas.microsoft.com/office/powerpoint/2010/main" val="41391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895B40B4-F011-4434-A23B-2D4C5A11DED1}"/>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ACB769D7-48D9-4C12-AB1B-EF7E555D13F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9AFA877E-0FAD-4BAA-904B-9B3AD52D2541}"/>
              </a:ext>
            </a:extLst>
          </p:cNvPr>
          <p:cNvSpPr>
            <a:spLocks noGrp="1" noChangeArrowheads="1"/>
          </p:cNvSpPr>
          <p:nvPr>
            <p:ph type="sldNum" sz="quarter" idx="12"/>
          </p:nvPr>
        </p:nvSpPr>
        <p:spPr>
          <a:ln/>
        </p:spPr>
        <p:txBody>
          <a:bodyPr/>
          <a:lstStyle>
            <a:lvl1pPr>
              <a:defRPr/>
            </a:lvl1pPr>
          </a:lstStyle>
          <a:p>
            <a:fld id="{6E85BBFD-FB89-4A26-A1FA-D2B07E0A7A42}" type="slidenum">
              <a:rPr lang="ar-SA" altLang="en-US"/>
              <a:pPr/>
              <a:t>‹#›</a:t>
            </a:fld>
            <a:endParaRPr lang="en-AU" altLang="en-US"/>
          </a:p>
        </p:txBody>
      </p:sp>
    </p:spTree>
    <p:extLst>
      <p:ext uri="{BB962C8B-B14F-4D97-AF65-F5344CB8AC3E}">
        <p14:creationId xmlns:p14="http://schemas.microsoft.com/office/powerpoint/2010/main" val="346496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9FDB0C1B-17BD-4696-B312-3EF129030C64}"/>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A42B4FCF-E605-4402-82EA-ABC24FD2D6D8}"/>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22D3D258-D82D-4E73-B163-7525C766006B}"/>
              </a:ext>
            </a:extLst>
          </p:cNvPr>
          <p:cNvSpPr>
            <a:spLocks noGrp="1" noChangeArrowheads="1"/>
          </p:cNvSpPr>
          <p:nvPr>
            <p:ph type="sldNum" sz="quarter" idx="12"/>
          </p:nvPr>
        </p:nvSpPr>
        <p:spPr>
          <a:ln/>
        </p:spPr>
        <p:txBody>
          <a:bodyPr/>
          <a:lstStyle>
            <a:lvl1pPr>
              <a:defRPr/>
            </a:lvl1pPr>
          </a:lstStyle>
          <a:p>
            <a:fld id="{75CFD8AA-251C-46C8-A35A-AFAE844E4B55}" type="slidenum">
              <a:rPr lang="ar-SA" altLang="en-US"/>
              <a:pPr/>
              <a:t>‹#›</a:t>
            </a:fld>
            <a:endParaRPr lang="en-AU" altLang="en-US"/>
          </a:p>
        </p:txBody>
      </p:sp>
    </p:spTree>
    <p:extLst>
      <p:ext uri="{BB962C8B-B14F-4D97-AF65-F5344CB8AC3E}">
        <p14:creationId xmlns:p14="http://schemas.microsoft.com/office/powerpoint/2010/main" val="57306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1213F28A-F3E5-4259-8357-07B63BE27947}"/>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9B54A5F6-B6FD-4BC7-8C5C-C531047F4876}"/>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5526B945-BD8B-48A9-B220-6F6E83F2A705}"/>
              </a:ext>
            </a:extLst>
          </p:cNvPr>
          <p:cNvSpPr>
            <a:spLocks noGrp="1" noChangeArrowheads="1"/>
          </p:cNvSpPr>
          <p:nvPr>
            <p:ph type="sldNum" sz="quarter" idx="12"/>
          </p:nvPr>
        </p:nvSpPr>
        <p:spPr>
          <a:ln/>
        </p:spPr>
        <p:txBody>
          <a:bodyPr/>
          <a:lstStyle>
            <a:lvl1pPr>
              <a:defRPr/>
            </a:lvl1pPr>
          </a:lstStyle>
          <a:p>
            <a:fld id="{5F4980D5-34D2-4D6D-AC05-404743008DAF}" type="slidenum">
              <a:rPr lang="ar-SA" altLang="en-US"/>
              <a:pPr/>
              <a:t>‹#›</a:t>
            </a:fld>
            <a:endParaRPr lang="en-AU" altLang="en-US"/>
          </a:p>
        </p:txBody>
      </p:sp>
    </p:spTree>
    <p:extLst>
      <p:ext uri="{BB962C8B-B14F-4D97-AF65-F5344CB8AC3E}">
        <p14:creationId xmlns:p14="http://schemas.microsoft.com/office/powerpoint/2010/main" val="28575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C9FB37E-C34D-44E8-B640-3AFF5B61A958}"/>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F55B346F-7CB0-4A7E-8BD6-F4D2A19E72B0}"/>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C89CE211-A76F-4F30-8F00-369947518F22}"/>
              </a:ext>
            </a:extLst>
          </p:cNvPr>
          <p:cNvSpPr>
            <a:spLocks noGrp="1" noChangeArrowheads="1"/>
          </p:cNvSpPr>
          <p:nvPr>
            <p:ph type="sldNum" sz="quarter" idx="12"/>
          </p:nvPr>
        </p:nvSpPr>
        <p:spPr>
          <a:ln/>
        </p:spPr>
        <p:txBody>
          <a:bodyPr/>
          <a:lstStyle>
            <a:lvl1pPr>
              <a:defRPr/>
            </a:lvl1pPr>
          </a:lstStyle>
          <a:p>
            <a:fld id="{21CBD4B9-958A-40A2-8819-8DC230F76788}" type="slidenum">
              <a:rPr lang="ar-SA" altLang="en-US"/>
              <a:pPr/>
              <a:t>‹#›</a:t>
            </a:fld>
            <a:endParaRPr lang="en-AU" altLang="en-US"/>
          </a:p>
        </p:txBody>
      </p:sp>
    </p:spTree>
    <p:extLst>
      <p:ext uri="{BB962C8B-B14F-4D97-AF65-F5344CB8AC3E}">
        <p14:creationId xmlns:p14="http://schemas.microsoft.com/office/powerpoint/2010/main" val="414751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4">
            <a:extLst>
              <a:ext uri="{FF2B5EF4-FFF2-40B4-BE49-F238E27FC236}">
                <a16:creationId xmlns:a16="http://schemas.microsoft.com/office/drawing/2014/main" id="{2252C4B2-4A22-4C8A-A8C6-5E9A987447BD}"/>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98952170-E5C3-48CE-BE7C-9589BB65268A}"/>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A8A0AE7D-126B-4C8F-93B5-49D327E7ED93}"/>
              </a:ext>
            </a:extLst>
          </p:cNvPr>
          <p:cNvSpPr>
            <a:spLocks noGrp="1" noChangeArrowheads="1"/>
          </p:cNvSpPr>
          <p:nvPr>
            <p:ph type="sldNum" sz="quarter" idx="12"/>
          </p:nvPr>
        </p:nvSpPr>
        <p:spPr>
          <a:ln/>
        </p:spPr>
        <p:txBody>
          <a:bodyPr/>
          <a:lstStyle>
            <a:lvl1pPr>
              <a:defRPr/>
            </a:lvl1pPr>
          </a:lstStyle>
          <a:p>
            <a:fld id="{225EC1E6-569B-4D7A-9D53-160AC2875FC3}" type="slidenum">
              <a:rPr lang="ar-SA" altLang="en-US"/>
              <a:pPr/>
              <a:t>‹#›</a:t>
            </a:fld>
            <a:endParaRPr lang="en-AU" altLang="en-US"/>
          </a:p>
        </p:txBody>
      </p:sp>
    </p:spTree>
    <p:extLst>
      <p:ext uri="{BB962C8B-B14F-4D97-AF65-F5344CB8AC3E}">
        <p14:creationId xmlns:p14="http://schemas.microsoft.com/office/powerpoint/2010/main" val="233896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4">
            <a:extLst>
              <a:ext uri="{FF2B5EF4-FFF2-40B4-BE49-F238E27FC236}">
                <a16:creationId xmlns:a16="http://schemas.microsoft.com/office/drawing/2014/main" id="{C00E2986-E76D-49AD-BE21-B65BC8CC88BF}"/>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87BD73FB-6344-4126-9A9D-B62809D6C6A6}"/>
              </a:ext>
            </a:extLst>
          </p:cNvPr>
          <p:cNvSpPr>
            <a:spLocks noGrp="1" noChangeArrowheads="1"/>
          </p:cNvSpPr>
          <p:nvPr>
            <p:ph type="ftr" sz="quarter" idx="11"/>
          </p:nvPr>
        </p:nvSpPr>
        <p:spPr>
          <a:ln/>
        </p:spPr>
        <p:txBody>
          <a:bodyPr/>
          <a:lstStyle>
            <a:lvl1pPr>
              <a:defRPr/>
            </a:lvl1pPr>
          </a:lstStyle>
          <a:p>
            <a:pPr>
              <a:defRPr/>
            </a:pPr>
            <a:endParaRPr lang="en-AU"/>
          </a:p>
        </p:txBody>
      </p:sp>
      <p:sp>
        <p:nvSpPr>
          <p:cNvPr id="9" name="Rectangle 6">
            <a:extLst>
              <a:ext uri="{FF2B5EF4-FFF2-40B4-BE49-F238E27FC236}">
                <a16:creationId xmlns:a16="http://schemas.microsoft.com/office/drawing/2014/main" id="{34510F28-E479-440B-9F34-21A801DAB5EB}"/>
              </a:ext>
            </a:extLst>
          </p:cNvPr>
          <p:cNvSpPr>
            <a:spLocks noGrp="1" noChangeArrowheads="1"/>
          </p:cNvSpPr>
          <p:nvPr>
            <p:ph type="sldNum" sz="quarter" idx="12"/>
          </p:nvPr>
        </p:nvSpPr>
        <p:spPr>
          <a:ln/>
        </p:spPr>
        <p:txBody>
          <a:bodyPr/>
          <a:lstStyle>
            <a:lvl1pPr>
              <a:defRPr/>
            </a:lvl1pPr>
          </a:lstStyle>
          <a:p>
            <a:fld id="{BFF5CE7B-2823-4BF4-8829-36A113A634B2}" type="slidenum">
              <a:rPr lang="ar-SA" altLang="en-US"/>
              <a:pPr/>
              <a:t>‹#›</a:t>
            </a:fld>
            <a:endParaRPr lang="en-AU" altLang="en-US"/>
          </a:p>
        </p:txBody>
      </p:sp>
    </p:spTree>
    <p:extLst>
      <p:ext uri="{BB962C8B-B14F-4D97-AF65-F5344CB8AC3E}">
        <p14:creationId xmlns:p14="http://schemas.microsoft.com/office/powerpoint/2010/main" val="80978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4">
            <a:extLst>
              <a:ext uri="{FF2B5EF4-FFF2-40B4-BE49-F238E27FC236}">
                <a16:creationId xmlns:a16="http://schemas.microsoft.com/office/drawing/2014/main" id="{AF827D73-BAD3-4BD4-9EC8-4E092522D46B}"/>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F9963172-AFE8-4647-BC30-6C4232DF84A6}"/>
              </a:ext>
            </a:extLst>
          </p:cNvPr>
          <p:cNvSpPr>
            <a:spLocks noGrp="1" noChangeArrowheads="1"/>
          </p:cNvSpPr>
          <p:nvPr>
            <p:ph type="ftr" sz="quarter" idx="11"/>
          </p:nvPr>
        </p:nvSpPr>
        <p:spPr>
          <a:ln/>
        </p:spPr>
        <p:txBody>
          <a:bodyPr/>
          <a:lstStyle>
            <a:lvl1pPr>
              <a:defRPr/>
            </a:lvl1pPr>
          </a:lstStyle>
          <a:p>
            <a:pPr>
              <a:defRPr/>
            </a:pPr>
            <a:endParaRPr lang="en-AU"/>
          </a:p>
        </p:txBody>
      </p:sp>
      <p:sp>
        <p:nvSpPr>
          <p:cNvPr id="5" name="Rectangle 6">
            <a:extLst>
              <a:ext uri="{FF2B5EF4-FFF2-40B4-BE49-F238E27FC236}">
                <a16:creationId xmlns:a16="http://schemas.microsoft.com/office/drawing/2014/main" id="{29C04446-A4A3-4B18-A021-C4EC09106BF3}"/>
              </a:ext>
            </a:extLst>
          </p:cNvPr>
          <p:cNvSpPr>
            <a:spLocks noGrp="1" noChangeArrowheads="1"/>
          </p:cNvSpPr>
          <p:nvPr>
            <p:ph type="sldNum" sz="quarter" idx="12"/>
          </p:nvPr>
        </p:nvSpPr>
        <p:spPr>
          <a:ln/>
        </p:spPr>
        <p:txBody>
          <a:bodyPr/>
          <a:lstStyle>
            <a:lvl1pPr>
              <a:defRPr/>
            </a:lvl1pPr>
          </a:lstStyle>
          <a:p>
            <a:fld id="{689BC38F-CC72-447E-A00E-29E1A752D7C6}" type="slidenum">
              <a:rPr lang="ar-SA" altLang="en-US"/>
              <a:pPr/>
              <a:t>‹#›</a:t>
            </a:fld>
            <a:endParaRPr lang="en-AU" altLang="en-US"/>
          </a:p>
        </p:txBody>
      </p:sp>
    </p:spTree>
    <p:extLst>
      <p:ext uri="{BB962C8B-B14F-4D97-AF65-F5344CB8AC3E}">
        <p14:creationId xmlns:p14="http://schemas.microsoft.com/office/powerpoint/2010/main" val="16745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5A3EEDA-C8AE-498A-9540-D53F2F876433}"/>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7ECCD72F-DAC7-4BB4-9E50-6EC9663F18D5}"/>
              </a:ext>
            </a:extLst>
          </p:cNvPr>
          <p:cNvSpPr>
            <a:spLocks noGrp="1" noChangeArrowheads="1"/>
          </p:cNvSpPr>
          <p:nvPr>
            <p:ph type="ftr" sz="quarter" idx="11"/>
          </p:nvPr>
        </p:nvSpPr>
        <p:spPr>
          <a:ln/>
        </p:spPr>
        <p:txBody>
          <a:bodyPr/>
          <a:lstStyle>
            <a:lvl1pPr>
              <a:defRPr/>
            </a:lvl1pPr>
          </a:lstStyle>
          <a:p>
            <a:pPr>
              <a:defRPr/>
            </a:pPr>
            <a:endParaRPr lang="en-AU"/>
          </a:p>
        </p:txBody>
      </p:sp>
      <p:sp>
        <p:nvSpPr>
          <p:cNvPr id="4" name="Rectangle 6">
            <a:extLst>
              <a:ext uri="{FF2B5EF4-FFF2-40B4-BE49-F238E27FC236}">
                <a16:creationId xmlns:a16="http://schemas.microsoft.com/office/drawing/2014/main" id="{12B76D33-8D6A-4CB7-8F23-FD44BA7A113F}"/>
              </a:ext>
            </a:extLst>
          </p:cNvPr>
          <p:cNvSpPr>
            <a:spLocks noGrp="1" noChangeArrowheads="1"/>
          </p:cNvSpPr>
          <p:nvPr>
            <p:ph type="sldNum" sz="quarter" idx="12"/>
          </p:nvPr>
        </p:nvSpPr>
        <p:spPr>
          <a:ln/>
        </p:spPr>
        <p:txBody>
          <a:bodyPr/>
          <a:lstStyle>
            <a:lvl1pPr>
              <a:defRPr/>
            </a:lvl1pPr>
          </a:lstStyle>
          <a:p>
            <a:fld id="{41B891E8-0C78-4FC1-8E59-3424C6E97B1F}" type="slidenum">
              <a:rPr lang="ar-SA" altLang="en-US"/>
              <a:pPr/>
              <a:t>‹#›</a:t>
            </a:fld>
            <a:endParaRPr lang="en-AU" altLang="en-US"/>
          </a:p>
        </p:txBody>
      </p:sp>
    </p:spTree>
    <p:extLst>
      <p:ext uri="{BB962C8B-B14F-4D97-AF65-F5344CB8AC3E}">
        <p14:creationId xmlns:p14="http://schemas.microsoft.com/office/powerpoint/2010/main" val="21404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323DB65-794E-49A7-93AD-C0D125A28B5A}"/>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ADB2853E-5A9B-4F4A-AD8E-5C797E5EAAE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B71FB93E-B9A1-4552-A872-344A2808A9BC}"/>
              </a:ext>
            </a:extLst>
          </p:cNvPr>
          <p:cNvSpPr>
            <a:spLocks noGrp="1" noChangeArrowheads="1"/>
          </p:cNvSpPr>
          <p:nvPr>
            <p:ph type="sldNum" sz="quarter" idx="12"/>
          </p:nvPr>
        </p:nvSpPr>
        <p:spPr>
          <a:ln/>
        </p:spPr>
        <p:txBody>
          <a:bodyPr/>
          <a:lstStyle>
            <a:lvl1pPr>
              <a:defRPr/>
            </a:lvl1pPr>
          </a:lstStyle>
          <a:p>
            <a:fld id="{AA593E01-0761-42BC-A9E8-8E655DE673CC}" type="slidenum">
              <a:rPr lang="ar-SA" altLang="en-US"/>
              <a:pPr/>
              <a:t>‹#›</a:t>
            </a:fld>
            <a:endParaRPr lang="en-AU" altLang="en-US"/>
          </a:p>
        </p:txBody>
      </p:sp>
    </p:spTree>
    <p:extLst>
      <p:ext uri="{BB962C8B-B14F-4D97-AF65-F5344CB8AC3E}">
        <p14:creationId xmlns:p14="http://schemas.microsoft.com/office/powerpoint/2010/main" val="115071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B27497F-3F39-4D54-9B01-2A27070862AF}"/>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CB7CB797-2DC8-4F0B-A056-9804863CBA20}"/>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CD5DA5C4-DDB0-4B86-ABD0-4315B04174AA}"/>
              </a:ext>
            </a:extLst>
          </p:cNvPr>
          <p:cNvSpPr>
            <a:spLocks noGrp="1" noChangeArrowheads="1"/>
          </p:cNvSpPr>
          <p:nvPr>
            <p:ph type="sldNum" sz="quarter" idx="12"/>
          </p:nvPr>
        </p:nvSpPr>
        <p:spPr>
          <a:ln/>
        </p:spPr>
        <p:txBody>
          <a:bodyPr/>
          <a:lstStyle>
            <a:lvl1pPr>
              <a:defRPr/>
            </a:lvl1pPr>
          </a:lstStyle>
          <a:p>
            <a:fld id="{E37A26F9-5EE9-4E26-BE1C-B0A96723D7FA}" type="slidenum">
              <a:rPr lang="ar-SA" altLang="en-US"/>
              <a:pPr/>
              <a:t>‹#›</a:t>
            </a:fld>
            <a:endParaRPr lang="en-AU" altLang="en-US"/>
          </a:p>
        </p:txBody>
      </p:sp>
    </p:spTree>
    <p:extLst>
      <p:ext uri="{BB962C8B-B14F-4D97-AF65-F5344CB8AC3E}">
        <p14:creationId xmlns:p14="http://schemas.microsoft.com/office/powerpoint/2010/main" val="125271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8C93"/>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953C26-DD9A-42C1-856B-ED6DA55E3ED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63D6BF05-3C21-4FD9-8628-7C0886EE516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5BFB8EEB-2B19-4A47-B38E-D843648A64B7}"/>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AU"/>
          </a:p>
        </p:txBody>
      </p:sp>
      <p:sp>
        <p:nvSpPr>
          <p:cNvPr id="1029" name="Rectangle 5">
            <a:extLst>
              <a:ext uri="{FF2B5EF4-FFF2-40B4-BE49-F238E27FC236}">
                <a16:creationId xmlns:a16="http://schemas.microsoft.com/office/drawing/2014/main" id="{33868A6A-0A61-4028-8B06-69C1A67C440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AU"/>
          </a:p>
        </p:txBody>
      </p:sp>
      <p:sp>
        <p:nvSpPr>
          <p:cNvPr id="1030" name="Rectangle 6">
            <a:extLst>
              <a:ext uri="{FF2B5EF4-FFF2-40B4-BE49-F238E27FC236}">
                <a16:creationId xmlns:a16="http://schemas.microsoft.com/office/drawing/2014/main" id="{73D0E091-0960-41C7-A7D0-2A5103DAF72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8642D8A-57D6-4CC5-8761-6B118FD608DE}" type="slidenum">
              <a:rPr lang="ar-SA"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DD6CD35-B473-41DF-8E83-DBBCC143D5E5}"/>
              </a:ext>
            </a:extLst>
          </p:cNvPr>
          <p:cNvSpPr>
            <a:spLocks noGrp="1" noChangeArrowheads="1"/>
          </p:cNvSpPr>
          <p:nvPr>
            <p:ph type="ctrTitle"/>
          </p:nvPr>
        </p:nvSpPr>
        <p:spPr>
          <a:xfrm>
            <a:off x="685800" y="2133600"/>
            <a:ext cx="7772400" cy="1470025"/>
          </a:xfrm>
          <a:solidFill>
            <a:srgbClr val="00FFFF"/>
          </a:solidFill>
          <a:ln w="139700" cap="flat">
            <a:solidFill>
              <a:srgbClr val="FFCC00"/>
            </a:solidFill>
            <a:miter lim="800000"/>
            <a:headEnd/>
            <a:tailEnd/>
          </a:ln>
        </p:spPr>
        <p:txBody>
          <a:bodyPr/>
          <a:lstStyle/>
          <a:p>
            <a:pPr eaLnBrk="1" hangingPunct="1"/>
            <a:r>
              <a:rPr lang="en-US" altLang="en-US"/>
              <a:t>Thyroid metabolism </a:t>
            </a:r>
          </a:p>
        </p:txBody>
      </p:sp>
      <p:sp>
        <p:nvSpPr>
          <p:cNvPr id="2051" name="Rectangle 3">
            <a:extLst>
              <a:ext uri="{FF2B5EF4-FFF2-40B4-BE49-F238E27FC236}">
                <a16:creationId xmlns:a16="http://schemas.microsoft.com/office/drawing/2014/main" id="{31CA8084-D80C-4793-A0EA-178CA92B52F8}"/>
              </a:ext>
            </a:extLst>
          </p:cNvPr>
          <p:cNvSpPr>
            <a:spLocks noGrp="1" noChangeArrowheads="1"/>
          </p:cNvSpPr>
          <p:nvPr>
            <p:ph type="subTitle" idx="1"/>
          </p:nvPr>
        </p:nvSpPr>
        <p:spPr>
          <a:xfrm>
            <a:off x="1371600" y="3886200"/>
            <a:ext cx="6400800" cy="587375"/>
          </a:xfrm>
          <a:solidFill>
            <a:srgbClr val="00FF00"/>
          </a:solidFill>
          <a:ln w="130175" cap="flat">
            <a:solidFill>
              <a:srgbClr val="00FFFF"/>
            </a:solidFill>
            <a:miter lim="800000"/>
            <a:headEnd/>
            <a:tailEnd/>
          </a:ln>
        </p:spPr>
        <p:txBody>
          <a:bodyPr>
            <a:spAutoFit/>
          </a:bodyPr>
          <a:lstStyle/>
          <a:p>
            <a:pPr eaLnBrk="1" hangingPunct="1"/>
            <a:r>
              <a:rPr lang="en-US" altLang="en-US" sz="2400"/>
              <a:t>Dr. Jehad Al-Shuneigat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a:extLst>
              <a:ext uri="{FF2B5EF4-FFF2-40B4-BE49-F238E27FC236}">
                <a16:creationId xmlns:a16="http://schemas.microsoft.com/office/drawing/2014/main" id="{E198E23A-1890-4C3A-8087-FCE58DE72301}"/>
              </a:ext>
            </a:extLst>
          </p:cNvPr>
          <p:cNvSpPr txBox="1">
            <a:spLocks noChangeArrowheads="1"/>
          </p:cNvSpPr>
          <p:nvPr/>
        </p:nvSpPr>
        <p:spPr bwMode="auto">
          <a:xfrm>
            <a:off x="228600" y="304800"/>
            <a:ext cx="8686800" cy="678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200" b="1" u="sng">
                <a:solidFill>
                  <a:schemeClr val="bg1"/>
                </a:solidFill>
                <a:latin typeface="Times New Roman" panose="02020603050405020304" pitchFamily="18" charset="0"/>
                <a:cs typeface="Times New Roman" panose="02020603050405020304" pitchFamily="18" charset="0"/>
              </a:rPr>
              <a:t>Deiodinations of T4 to T3</a:t>
            </a:r>
          </a:p>
          <a:p>
            <a:pPr eaLnBrk="1" hangingPunct="1">
              <a:lnSpc>
                <a:spcPct val="90000"/>
              </a:lnSpc>
            </a:pPr>
            <a:endParaRPr lang="en-US" altLang="en-US" sz="1200" b="1" u="sng">
              <a:solidFill>
                <a:schemeClr val="bg1"/>
              </a:solidFill>
              <a:latin typeface="Times New Roman" panose="02020603050405020304" pitchFamily="18" charset="0"/>
              <a:cs typeface="Times New Roman" panose="02020603050405020304" pitchFamily="18" charset="0"/>
            </a:endParaRPr>
          </a:p>
          <a:p>
            <a:pPr eaLnBrk="1" hangingPunct="1">
              <a:spcBef>
                <a:spcPts val="600"/>
              </a:spcBef>
              <a:spcAft>
                <a:spcPts val="600"/>
              </a:spcAft>
            </a:pPr>
            <a:r>
              <a:rPr lang="en-US" altLang="en-US" sz="2800">
                <a:solidFill>
                  <a:schemeClr val="bg1"/>
                </a:solidFill>
                <a:latin typeface="Times New Roman" panose="02020603050405020304" pitchFamily="18" charset="0"/>
                <a:cs typeface="Times New Roman" panose="02020603050405020304" pitchFamily="18" charset="0"/>
              </a:rPr>
              <a:t>Three enzymes catalyzing deiodinations have been identified, called type 1 (D1), type 2 (D2) and type 3 (D3) iodothyronine deiodinases.</a:t>
            </a:r>
          </a:p>
          <a:p>
            <a:pPr eaLnBrk="1" hangingPunct="1">
              <a:spcBef>
                <a:spcPts val="600"/>
              </a:spcBef>
              <a:spcAft>
                <a:spcPts val="600"/>
              </a:spcAft>
              <a:buFont typeface="Arial" panose="020B0604020202020204" pitchFamily="34" charset="0"/>
              <a:buChar char="•"/>
            </a:pPr>
            <a:r>
              <a:rPr lang="en-US" altLang="en-US" sz="2800">
                <a:solidFill>
                  <a:schemeClr val="bg1"/>
                </a:solidFill>
                <a:latin typeface="Times New Roman" panose="02020603050405020304" pitchFamily="18" charset="0"/>
                <a:cs typeface="Times New Roman" panose="02020603050405020304" pitchFamily="18" charset="0"/>
              </a:rPr>
              <a:t> D1 is expressed mainly in the liver, the kidneys and the thyroid.</a:t>
            </a:r>
          </a:p>
          <a:p>
            <a:pPr eaLnBrk="1" hangingPunct="1">
              <a:spcBef>
                <a:spcPts val="600"/>
              </a:spcBef>
              <a:spcAft>
                <a:spcPts val="600"/>
              </a:spcAft>
              <a:buFont typeface="Arial" panose="020B0604020202020204" pitchFamily="34" charset="0"/>
              <a:buChar char="•"/>
            </a:pPr>
            <a:r>
              <a:rPr lang="en-US" altLang="en-US" sz="2800">
                <a:solidFill>
                  <a:schemeClr val="bg1"/>
                </a:solidFill>
                <a:latin typeface="Times New Roman" panose="02020603050405020304" pitchFamily="18" charset="0"/>
                <a:cs typeface="Times New Roman" panose="02020603050405020304" pitchFamily="18" charset="0"/>
              </a:rPr>
              <a:t> D2 expressed in the central nervous system, the pituitary, brown adipose tissue and skeletal muscle</a:t>
            </a:r>
          </a:p>
          <a:p>
            <a:pPr eaLnBrk="1" hangingPunct="1">
              <a:spcBef>
                <a:spcPts val="600"/>
              </a:spcBef>
              <a:spcAft>
                <a:spcPts val="600"/>
              </a:spcAft>
              <a:buFont typeface="Arial" panose="020B0604020202020204" pitchFamily="34" charset="0"/>
              <a:buChar char="•"/>
            </a:pPr>
            <a:r>
              <a:rPr lang="en-US" altLang="en-US" sz="2800">
                <a:solidFill>
                  <a:schemeClr val="bg1"/>
                </a:solidFill>
                <a:latin typeface="Times New Roman" panose="02020603050405020304" pitchFamily="18" charset="0"/>
                <a:cs typeface="Times New Roman" panose="02020603050405020304" pitchFamily="18" charset="0"/>
              </a:rPr>
              <a:t> The brain is the predominant D3-expressing tissue in adult animals</a:t>
            </a:r>
          </a:p>
          <a:p>
            <a:pPr eaLnBrk="1" hangingPunct="1">
              <a:lnSpc>
                <a:spcPct val="90000"/>
              </a:lnSpc>
              <a:buFont typeface="Arial" panose="020B0604020202020204" pitchFamily="34" charset="0"/>
              <a:buChar char="•"/>
            </a:pPr>
            <a:endParaRPr lang="en-US" altLang="en-US" sz="2800">
              <a:solidFill>
                <a:schemeClr val="bg1"/>
              </a:solidFill>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Char char="•"/>
            </a:pPr>
            <a:endParaRPr lang="en-US" altLang="en-US" sz="2800">
              <a:solidFill>
                <a:schemeClr val="bg1"/>
              </a:solidFill>
              <a:latin typeface="Times New Roman" panose="02020603050405020304" pitchFamily="18" charset="0"/>
              <a:cs typeface="Times New Roman" panose="02020603050405020304" pitchFamily="18" charset="0"/>
            </a:endParaRPr>
          </a:p>
          <a:p>
            <a:pPr eaLnBrk="1" hangingPunct="1">
              <a:lnSpc>
                <a:spcPct val="90000"/>
              </a:lnSpc>
              <a:buFont typeface="Arial" panose="020B0604020202020204" pitchFamily="34" charset="0"/>
              <a:buChar char="•"/>
            </a:pPr>
            <a:endParaRPr lang="en-AU" altLang="en-US" sz="2800">
              <a:solidFill>
                <a:schemeClr val="bg1"/>
              </a:solidFill>
              <a:latin typeface="Times New Roman" panose="02020603050405020304" pitchFamily="18" charset="0"/>
              <a:cs typeface="Times New Roman" panose="02020603050405020304" pitchFamily="18" charset="0"/>
            </a:endParaRPr>
          </a:p>
          <a:p>
            <a:pPr eaLnBrk="1" hangingPunct="1"/>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B17A100C-8E15-44A7-8310-23BB7B675232}"/>
              </a:ext>
            </a:extLst>
          </p:cNvPr>
          <p:cNvSpPr>
            <a:spLocks noGrp="1" noChangeArrowheads="1"/>
          </p:cNvSpPr>
          <p:nvPr>
            <p:ph type="body" idx="1"/>
          </p:nvPr>
        </p:nvSpPr>
        <p:spPr>
          <a:xfrm>
            <a:off x="228600" y="152400"/>
            <a:ext cx="8763000" cy="6553200"/>
          </a:xfrm>
        </p:spPr>
        <p:txBody>
          <a:bodyPr/>
          <a:lstStyle/>
          <a:p>
            <a:pPr eaLnBrk="1" hangingPunct="1">
              <a:lnSpc>
                <a:spcPct val="80000"/>
              </a:lnSpc>
              <a:buFontTx/>
              <a:buNone/>
            </a:pPr>
            <a:r>
              <a:rPr lang="en-AU" altLang="ja-JP" sz="2300" b="1" u="sng">
                <a:solidFill>
                  <a:schemeClr val="bg1"/>
                </a:solidFill>
                <a:ea typeface="MS PGothic" panose="020B0600070205080204" pitchFamily="34" charset="-128"/>
              </a:rPr>
              <a:t>Regulation of Thyroid Hormone Synthesis &amp; secretion</a:t>
            </a:r>
          </a:p>
          <a:p>
            <a:pPr eaLnBrk="1" hangingPunct="1">
              <a:lnSpc>
                <a:spcPct val="80000"/>
              </a:lnSpc>
            </a:pPr>
            <a:r>
              <a:rPr lang="en-AU" altLang="ja-JP" sz="2300">
                <a:solidFill>
                  <a:schemeClr val="bg1"/>
                </a:solidFill>
                <a:ea typeface="MS PGothic" panose="020B0600070205080204" pitchFamily="34" charset="-128"/>
              </a:rPr>
              <a:t>The release of T3 and T4 from thyroglobulin is controlled by thyroid-stimulating hormone (TSH)</a:t>
            </a:r>
          </a:p>
          <a:p>
            <a:pPr eaLnBrk="1" hangingPunct="1">
              <a:lnSpc>
                <a:spcPct val="80000"/>
              </a:lnSpc>
            </a:pPr>
            <a:r>
              <a:rPr lang="en-AU" altLang="ja-JP" sz="2300">
                <a:solidFill>
                  <a:schemeClr val="bg1"/>
                </a:solidFill>
                <a:ea typeface="MS PGothic" panose="020B0600070205080204" pitchFamily="34" charset="-128"/>
              </a:rPr>
              <a:t>TSH is synthesized in the thyrotropic cells of the anterior pituitary.</a:t>
            </a:r>
          </a:p>
          <a:p>
            <a:pPr eaLnBrk="1" hangingPunct="1">
              <a:lnSpc>
                <a:spcPct val="80000"/>
              </a:lnSpc>
            </a:pPr>
            <a:r>
              <a:rPr lang="en-AU" altLang="ja-JP" sz="2300">
                <a:solidFill>
                  <a:schemeClr val="bg1"/>
                </a:solidFill>
                <a:ea typeface="MS PGothic" panose="020B0600070205080204" pitchFamily="34" charset="-128"/>
              </a:rPr>
              <a:t>Its secretion is regulated by a balance between the stimulatory action of hypothalamic TRH and the inhibitory (negative feedback) influence of thyroid hormone (primarily T3) </a:t>
            </a:r>
          </a:p>
          <a:p>
            <a:pPr eaLnBrk="1" hangingPunct="1">
              <a:lnSpc>
                <a:spcPct val="80000"/>
              </a:lnSpc>
            </a:pPr>
            <a:r>
              <a:rPr lang="en-AU" altLang="ja-JP" sz="2300">
                <a:solidFill>
                  <a:schemeClr val="bg1"/>
                </a:solidFill>
                <a:ea typeface="MS PGothic" panose="020B0600070205080204" pitchFamily="34" charset="-128"/>
              </a:rPr>
              <a:t>As the free T3 level in the blood bathing the thyrotrophs of the anterior pituitary gland rises, the feedback loop is closed. Secretion of TSH is inhibited until the free T3 levels in the systemic circulation fall just below a critical level, which once again signals the release of TSH. </a:t>
            </a:r>
          </a:p>
          <a:p>
            <a:pPr eaLnBrk="1" hangingPunct="1">
              <a:lnSpc>
                <a:spcPct val="80000"/>
              </a:lnSpc>
            </a:pPr>
            <a:r>
              <a:rPr lang="en-AU" altLang="ja-JP" sz="2300">
                <a:solidFill>
                  <a:schemeClr val="bg1"/>
                </a:solidFill>
                <a:ea typeface="MS PGothic" panose="020B0600070205080204" pitchFamily="34" charset="-128"/>
              </a:rPr>
              <a:t>High levels of T3 also inhibit the release of TRH from the hypothalamus.</a:t>
            </a:r>
          </a:p>
          <a:p>
            <a:pPr eaLnBrk="1" hangingPunct="1">
              <a:lnSpc>
                <a:spcPct val="80000"/>
              </a:lnSpc>
            </a:pPr>
            <a:r>
              <a:rPr lang="en-AU" altLang="ja-JP" sz="2300">
                <a:solidFill>
                  <a:schemeClr val="bg1"/>
                </a:solidFill>
                <a:ea typeface="MS PGothic" panose="020B0600070205080204" pitchFamily="34" charset="-128"/>
              </a:rPr>
              <a:t>TSH stimulates all phases of thyroid hormone synthesis by the thyroid gland, including iodide trapping from the plasma, organification of iodide, coupling of monoiodotyrosine and diiodotyrosine, endocytosis of thyroglobulin, and proteolysis of thyroglobulin to release triiodothyronine (T3) and tetraiodothyronine (T4).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a:extLst>
              <a:ext uri="{FF2B5EF4-FFF2-40B4-BE49-F238E27FC236}">
                <a16:creationId xmlns:a16="http://schemas.microsoft.com/office/drawing/2014/main" id="{1979C8FC-0D88-4A05-84D1-82478CF3F1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6838"/>
            <a:ext cx="83820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CCEA2F68-A512-46DE-B805-97BD1A7A6381}"/>
              </a:ext>
            </a:extLst>
          </p:cNvPr>
          <p:cNvSpPr>
            <a:spLocks noGrp="1" noChangeArrowheads="1"/>
          </p:cNvSpPr>
          <p:nvPr>
            <p:ph type="body" idx="1"/>
          </p:nvPr>
        </p:nvSpPr>
        <p:spPr>
          <a:xfrm>
            <a:off x="152400" y="228600"/>
            <a:ext cx="8839200" cy="6553200"/>
          </a:xfrm>
        </p:spPr>
        <p:txBody>
          <a:bodyPr/>
          <a:lstStyle/>
          <a:p>
            <a:pPr eaLnBrk="1" hangingPunct="1">
              <a:lnSpc>
                <a:spcPct val="80000"/>
              </a:lnSpc>
            </a:pPr>
            <a:endParaRPr lang="en-AU" altLang="ja-JP" sz="2800" b="1" u="sng">
              <a:solidFill>
                <a:schemeClr val="bg1"/>
              </a:solidFill>
              <a:ea typeface="MS PGothic" panose="020B0600070205080204" pitchFamily="34" charset="-128"/>
            </a:endParaRPr>
          </a:p>
          <a:p>
            <a:pPr eaLnBrk="1" hangingPunct="1">
              <a:lnSpc>
                <a:spcPct val="80000"/>
              </a:lnSpc>
            </a:pPr>
            <a:r>
              <a:rPr lang="en-AU" altLang="ja-JP" sz="2800" b="1" u="sng">
                <a:solidFill>
                  <a:schemeClr val="bg1"/>
                </a:solidFill>
                <a:ea typeface="MS PGothic" panose="020B0600070205080204" pitchFamily="34" charset="-128"/>
              </a:rPr>
              <a:t>Mechanism of action of TSH</a:t>
            </a:r>
          </a:p>
          <a:p>
            <a:pPr eaLnBrk="1" hangingPunct="1">
              <a:lnSpc>
                <a:spcPct val="80000"/>
              </a:lnSpc>
            </a:pPr>
            <a:endParaRPr lang="en-AU" altLang="ja-JP" sz="2800">
              <a:solidFill>
                <a:schemeClr val="bg1"/>
              </a:solidFill>
              <a:ea typeface="MS PGothic" panose="020B0600070205080204" pitchFamily="34" charset="-128"/>
            </a:endParaRPr>
          </a:p>
          <a:p>
            <a:pPr eaLnBrk="1" hangingPunct="1">
              <a:lnSpc>
                <a:spcPct val="80000"/>
              </a:lnSpc>
            </a:pPr>
            <a:r>
              <a:rPr lang="en-AU" altLang="ja-JP" sz="2800">
                <a:solidFill>
                  <a:schemeClr val="bg1"/>
                </a:solidFill>
                <a:ea typeface="MS PGothic" panose="020B0600070205080204" pitchFamily="34" charset="-128"/>
              </a:rPr>
              <a:t>TSH action is mediated by binding of TSH to its specific G-protein receptor of the thyroid cell, leading to an increase in the concentration of cAMP. </a:t>
            </a:r>
          </a:p>
          <a:p>
            <a:pPr eaLnBrk="1" hangingPunct="1">
              <a:lnSpc>
                <a:spcPct val="80000"/>
              </a:lnSpc>
            </a:pPr>
            <a:endParaRPr lang="en-US" altLang="ja-JP" sz="2800">
              <a:solidFill>
                <a:schemeClr val="bg1"/>
              </a:solidFill>
              <a:ea typeface="MS PGothic" panose="020B0600070205080204" pitchFamily="34" charset="-128"/>
            </a:endParaRPr>
          </a:p>
          <a:p>
            <a:pPr eaLnBrk="1" hangingPunct="1">
              <a:lnSpc>
                <a:spcPct val="80000"/>
              </a:lnSpc>
            </a:pPr>
            <a:r>
              <a:rPr lang="en-US" altLang="ja-JP" sz="2800">
                <a:solidFill>
                  <a:schemeClr val="bg1"/>
                </a:solidFill>
                <a:ea typeface="MS PGothic" panose="020B0600070205080204" pitchFamily="34" charset="-128"/>
              </a:rPr>
              <a:t>These leads to activations of kinases which activate further signal transduction mechanisms that eventually stimulate several processes involved in thyroid hormone synthesis and release and thyroid growth. </a:t>
            </a:r>
          </a:p>
          <a:p>
            <a:pPr eaLnBrk="1" hangingPunct="1">
              <a:lnSpc>
                <a:spcPct val="80000"/>
              </a:lnSpc>
            </a:pPr>
            <a:endParaRPr lang="en-AU" altLang="en-US" sz="2800">
              <a:solidFill>
                <a:schemeClr val="bg1"/>
              </a:solidFill>
            </a:endParaRPr>
          </a:p>
          <a:p>
            <a:pPr eaLnBrk="1" hangingPunct="1">
              <a:lnSpc>
                <a:spcPct val="80000"/>
              </a:lnSpc>
            </a:pPr>
            <a:endParaRPr lang="en-AU" altLang="en-US" sz="280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36EB56BD-3C0F-4477-B4F2-695880F0E58D}"/>
              </a:ext>
            </a:extLst>
          </p:cNvPr>
          <p:cNvSpPr>
            <a:spLocks noGrp="1" noChangeArrowheads="1"/>
          </p:cNvSpPr>
          <p:nvPr>
            <p:ph type="body" idx="1"/>
          </p:nvPr>
        </p:nvSpPr>
        <p:spPr>
          <a:xfrm>
            <a:off x="152400" y="152400"/>
            <a:ext cx="8763000" cy="6553200"/>
          </a:xfrm>
        </p:spPr>
        <p:txBody>
          <a:bodyPr/>
          <a:lstStyle/>
          <a:p>
            <a:pPr eaLnBrk="1" hangingPunct="1">
              <a:lnSpc>
                <a:spcPct val="80000"/>
              </a:lnSpc>
            </a:pPr>
            <a:r>
              <a:rPr lang="en-US" altLang="en-US" sz="2400" b="1" u="sng">
                <a:solidFill>
                  <a:schemeClr val="bg1"/>
                </a:solidFill>
              </a:rPr>
              <a:t>Mechanism of Actions of thyroid hormones</a:t>
            </a:r>
            <a:endParaRPr lang="en-US" altLang="en-US" sz="2400">
              <a:solidFill>
                <a:schemeClr val="bg1"/>
              </a:solidFill>
            </a:endParaRPr>
          </a:p>
          <a:p>
            <a:pPr eaLnBrk="1" hangingPunct="1">
              <a:lnSpc>
                <a:spcPct val="80000"/>
              </a:lnSpc>
            </a:pPr>
            <a:r>
              <a:rPr lang="en-US" altLang="en-US" sz="2400">
                <a:solidFill>
                  <a:schemeClr val="bg1"/>
                </a:solidFill>
              </a:rPr>
              <a:t>T3 binds to its nuclear receptors</a:t>
            </a:r>
          </a:p>
          <a:p>
            <a:pPr eaLnBrk="1" hangingPunct="1">
              <a:lnSpc>
                <a:spcPct val="80000"/>
              </a:lnSpc>
            </a:pPr>
            <a:r>
              <a:rPr lang="en-US" altLang="en-US" sz="2400">
                <a:solidFill>
                  <a:schemeClr val="bg1"/>
                </a:solidFill>
              </a:rPr>
              <a:t>Thyroid hormone receptors exist in the nucleus and remain bound to DNA in absence of hormone binding.</a:t>
            </a:r>
            <a:endParaRPr lang="en-AU" altLang="en-US" sz="2400">
              <a:solidFill>
                <a:schemeClr val="bg1"/>
              </a:solidFill>
            </a:endParaRPr>
          </a:p>
          <a:p>
            <a:pPr eaLnBrk="1" hangingPunct="1">
              <a:lnSpc>
                <a:spcPct val="80000"/>
              </a:lnSpc>
            </a:pPr>
            <a:r>
              <a:rPr lang="en-AU" altLang="en-US" sz="2400">
                <a:solidFill>
                  <a:schemeClr val="bg1"/>
                </a:solidFill>
              </a:rPr>
              <a:t>Once inside the nucleus, T3 binds to its receptor that causes its activations. </a:t>
            </a:r>
          </a:p>
          <a:p>
            <a:pPr eaLnBrk="1" hangingPunct="1">
              <a:lnSpc>
                <a:spcPct val="80000"/>
              </a:lnSpc>
              <a:buFontTx/>
              <a:buNone/>
            </a:pPr>
            <a:endParaRPr lang="en-US" altLang="en-US" sz="2400" b="1" u="sng">
              <a:solidFill>
                <a:schemeClr val="bg1"/>
              </a:solidFill>
            </a:endParaRPr>
          </a:p>
          <a:p>
            <a:pPr eaLnBrk="1" hangingPunct="1">
              <a:lnSpc>
                <a:spcPct val="80000"/>
              </a:lnSpc>
              <a:buFontTx/>
              <a:buNone/>
            </a:pPr>
            <a:r>
              <a:rPr lang="en-US" altLang="en-US" sz="2400" b="1" u="sng">
                <a:solidFill>
                  <a:schemeClr val="bg1"/>
                </a:solidFill>
              </a:rPr>
              <a:t>Function of thyroid hormones:</a:t>
            </a:r>
          </a:p>
          <a:p>
            <a:pPr eaLnBrk="1" hangingPunct="1">
              <a:lnSpc>
                <a:spcPct val="80000"/>
              </a:lnSpc>
            </a:pPr>
            <a:r>
              <a:rPr lang="en-US" altLang="en-US" sz="2400">
                <a:solidFill>
                  <a:schemeClr val="bg1"/>
                </a:solidFill>
              </a:rPr>
              <a:t>Thyroid hormones stimulate the metabolic rate by increasing the number and size of mitochondria, stimulating the synthesis of enzymes in the respiratory chain and increasing membrane Na+-K+ ATPase concentration </a:t>
            </a:r>
          </a:p>
          <a:p>
            <a:pPr eaLnBrk="1" hangingPunct="1">
              <a:lnSpc>
                <a:spcPct val="80000"/>
              </a:lnSpc>
            </a:pPr>
            <a:endParaRPr lang="en-US" altLang="ja-JP" sz="2400">
              <a:solidFill>
                <a:schemeClr val="bg1"/>
              </a:solidFill>
              <a:ea typeface="MS PGothic" panose="020B0600070205080204" pitchFamily="34" charset="-128"/>
            </a:endParaRPr>
          </a:p>
          <a:p>
            <a:pPr eaLnBrk="1" hangingPunct="1">
              <a:lnSpc>
                <a:spcPct val="80000"/>
              </a:lnSpc>
            </a:pPr>
            <a:r>
              <a:rPr lang="en-AU" altLang="ja-JP" sz="2400">
                <a:solidFill>
                  <a:schemeClr val="bg1"/>
                </a:solidFill>
                <a:ea typeface="MS PGothic" panose="020B0600070205080204" pitchFamily="34" charset="-128"/>
              </a:rPr>
              <a:t>T3 increases glucose uptake by muscle cells, stimulates protein synthesis, and, therefore, growth of muscle, through its stimulatory actions on gene expression. </a:t>
            </a:r>
          </a:p>
          <a:p>
            <a:pPr eaLnBrk="1" hangingPunct="1">
              <a:lnSpc>
                <a:spcPct val="80000"/>
              </a:lnSpc>
            </a:pPr>
            <a:r>
              <a:rPr lang="en-AU" altLang="ja-JP" sz="2400">
                <a:solidFill>
                  <a:schemeClr val="bg1"/>
                </a:solidFill>
                <a:ea typeface="MS PGothic" panose="020B0600070205080204" pitchFamily="34" charset="-128"/>
              </a:rPr>
              <a:t>T3 increases the flow of fatty acids to the liver and thereby indirectly increases hepatic triacylglycerol synthesis.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a:extLst>
              <a:ext uri="{FF2B5EF4-FFF2-40B4-BE49-F238E27FC236}">
                <a16:creationId xmlns:a16="http://schemas.microsoft.com/office/drawing/2014/main" id="{E2AC041F-0455-4177-8D90-D846E771BE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290C74D7-434E-4D73-8875-7BAFF0E4B8B8}"/>
              </a:ext>
            </a:extLst>
          </p:cNvPr>
          <p:cNvSpPr>
            <a:spLocks noGrp="1" noChangeArrowheads="1"/>
          </p:cNvSpPr>
          <p:nvPr>
            <p:ph type="body" idx="1"/>
          </p:nvPr>
        </p:nvSpPr>
        <p:spPr>
          <a:xfrm>
            <a:off x="152400" y="76200"/>
            <a:ext cx="8839200" cy="6477000"/>
          </a:xfrm>
        </p:spPr>
        <p:txBody>
          <a:bodyPr/>
          <a:lstStyle/>
          <a:p>
            <a:pPr eaLnBrk="1" hangingPunct="1">
              <a:lnSpc>
                <a:spcPct val="80000"/>
              </a:lnSpc>
            </a:pPr>
            <a:r>
              <a:rPr lang="en-AU" altLang="ja-JP" sz="2600" b="1" u="sng">
                <a:solidFill>
                  <a:schemeClr val="bg1"/>
                </a:solidFill>
                <a:ea typeface="MS PGothic" panose="020B0600070205080204" pitchFamily="34" charset="-128"/>
              </a:rPr>
              <a:t>Thyroid and Somatostatin</a:t>
            </a:r>
            <a:endParaRPr lang="en-AU" altLang="ja-JP" sz="2600" u="sng">
              <a:solidFill>
                <a:schemeClr val="bg1"/>
              </a:solidFill>
              <a:ea typeface="MS PGothic" panose="020B0600070205080204" pitchFamily="34" charset="-128"/>
            </a:endParaRPr>
          </a:p>
          <a:p>
            <a:pPr eaLnBrk="1" hangingPunct="1">
              <a:lnSpc>
                <a:spcPct val="80000"/>
              </a:lnSpc>
            </a:pPr>
            <a:r>
              <a:rPr lang="en-AU" altLang="ja-JP" sz="2600">
                <a:solidFill>
                  <a:schemeClr val="bg1"/>
                </a:solidFill>
                <a:ea typeface="MS PGothic" panose="020B0600070205080204" pitchFamily="34" charset="-128"/>
              </a:rPr>
              <a:t>Somatostatin </a:t>
            </a:r>
            <a:r>
              <a:rPr lang="en-US" altLang="en-US" sz="2600">
                <a:solidFill>
                  <a:schemeClr val="bg1"/>
                </a:solidFill>
              </a:rPr>
              <a:t>inhibitory hormone that inhibit the release of many hormones</a:t>
            </a:r>
            <a:endParaRPr lang="en-AU" altLang="ja-JP" sz="2600">
              <a:solidFill>
                <a:schemeClr val="bg1"/>
              </a:solidFill>
              <a:ea typeface="MS PGothic" panose="020B0600070205080204" pitchFamily="34" charset="-128"/>
            </a:endParaRPr>
          </a:p>
          <a:p>
            <a:pPr eaLnBrk="1" hangingPunct="1">
              <a:lnSpc>
                <a:spcPct val="80000"/>
              </a:lnSpc>
            </a:pPr>
            <a:r>
              <a:rPr lang="en-AU" altLang="ja-JP" sz="2600">
                <a:solidFill>
                  <a:schemeClr val="bg1"/>
                </a:solidFill>
                <a:ea typeface="MS PGothic" panose="020B0600070205080204" pitchFamily="34" charset="-128"/>
              </a:rPr>
              <a:t>Somatostatin is produced in many places in the body including: </a:t>
            </a:r>
            <a:r>
              <a:rPr lang="en-US" altLang="en-US" sz="2600">
                <a:solidFill>
                  <a:schemeClr val="bg1"/>
                </a:solidFill>
              </a:rPr>
              <a:t>digestive</a:t>
            </a:r>
            <a:r>
              <a:rPr lang="en-US" altLang="en-US" sz="2600" b="1">
                <a:solidFill>
                  <a:schemeClr val="bg1"/>
                </a:solidFill>
              </a:rPr>
              <a:t> </a:t>
            </a:r>
            <a:r>
              <a:rPr lang="en-US" altLang="en-US" sz="2600">
                <a:solidFill>
                  <a:schemeClr val="bg1"/>
                </a:solidFill>
              </a:rPr>
              <a:t>system</a:t>
            </a:r>
            <a:r>
              <a:rPr lang="en-US" altLang="en-US" sz="2600" b="1">
                <a:solidFill>
                  <a:schemeClr val="bg1"/>
                </a:solidFill>
              </a:rPr>
              <a:t>, </a:t>
            </a:r>
            <a:r>
              <a:rPr lang="en-AU" altLang="ja-JP" sz="2600">
                <a:solidFill>
                  <a:schemeClr val="bg1"/>
                </a:solidFill>
                <a:ea typeface="MS PGothic" panose="020B0600070205080204" pitchFamily="34" charset="-128"/>
              </a:rPr>
              <a:t>hypothalamus and delta cells of the pancreatic islets plus many areas of the central nervous system. </a:t>
            </a:r>
          </a:p>
          <a:p>
            <a:pPr eaLnBrk="1" hangingPunct="1">
              <a:lnSpc>
                <a:spcPct val="80000"/>
              </a:lnSpc>
            </a:pPr>
            <a:r>
              <a:rPr lang="en-AU" altLang="ja-JP" sz="2600">
                <a:solidFill>
                  <a:schemeClr val="bg1"/>
                </a:solidFill>
                <a:ea typeface="MS PGothic" panose="020B0600070205080204" pitchFamily="34" charset="-128"/>
              </a:rPr>
              <a:t>Somatostatin binds to its G-protein plasma membrane receptors on target cells. </a:t>
            </a:r>
          </a:p>
          <a:p>
            <a:pPr eaLnBrk="1" hangingPunct="1">
              <a:lnSpc>
                <a:spcPct val="80000"/>
              </a:lnSpc>
            </a:pPr>
            <a:r>
              <a:rPr lang="en-AU" altLang="ja-JP" sz="2600">
                <a:solidFill>
                  <a:schemeClr val="bg1"/>
                </a:solidFill>
                <a:ea typeface="MS PGothic" panose="020B0600070205080204" pitchFamily="34" charset="-128"/>
              </a:rPr>
              <a:t>These “activated” receptors interact with inhibitory G proteins of adenylate cyclase. As a result, the production of cAMP is inhibited, and protein kinase A is not activated. </a:t>
            </a:r>
          </a:p>
          <a:p>
            <a:pPr eaLnBrk="1" hangingPunct="1">
              <a:lnSpc>
                <a:spcPct val="80000"/>
              </a:lnSpc>
            </a:pPr>
            <a:r>
              <a:rPr lang="en-AU" altLang="ja-JP" sz="2600">
                <a:solidFill>
                  <a:schemeClr val="bg1"/>
                </a:solidFill>
                <a:ea typeface="MS PGothic" panose="020B0600070205080204" pitchFamily="34" charset="-128"/>
              </a:rPr>
              <a:t>This inhibitory effect suppresses secretion of growth hormone and thyroid-stimulating hormone (TSH) from the anterior pituitary gland as well as the secretion of insulin and glucagon from the pancreatic islets. </a:t>
            </a:r>
          </a:p>
          <a:p>
            <a:pPr eaLnBrk="1" hangingPunct="1">
              <a:lnSpc>
                <a:spcPct val="80000"/>
              </a:lnSpc>
            </a:pPr>
            <a:r>
              <a:rPr lang="en-AU" altLang="ja-JP" sz="2600">
                <a:solidFill>
                  <a:schemeClr val="bg1"/>
                </a:solidFill>
                <a:ea typeface="MS PGothic" panose="020B0600070205080204" pitchFamily="34" charset="-128"/>
              </a:rPr>
              <a:t>Somatostatin inhibits the secretion of many other hormones.”</a:t>
            </a:r>
            <a:endParaRPr lang="en-AU" altLang="en-US" sz="260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a:extLst>
              <a:ext uri="{FF2B5EF4-FFF2-40B4-BE49-F238E27FC236}">
                <a16:creationId xmlns:a16="http://schemas.microsoft.com/office/drawing/2014/main" id="{E65D3052-2F81-4276-AADF-CEF478E8F8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914400"/>
            <a:ext cx="90900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a:extLst>
              <a:ext uri="{FF2B5EF4-FFF2-40B4-BE49-F238E27FC236}">
                <a16:creationId xmlns:a16="http://schemas.microsoft.com/office/drawing/2014/main" id="{E7073230-4DC9-46F0-8532-2A3E849D2D0E}"/>
              </a:ext>
            </a:extLst>
          </p:cNvPr>
          <p:cNvSpPr txBox="1">
            <a:spLocks noChangeArrowheads="1"/>
          </p:cNvSpPr>
          <p:nvPr/>
        </p:nvSpPr>
        <p:spPr bwMode="auto">
          <a:xfrm>
            <a:off x="0" y="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u="sng">
                <a:solidFill>
                  <a:schemeClr val="bg1"/>
                </a:solidFill>
                <a:latin typeface="Times New Roman" panose="02020603050405020304" pitchFamily="18" charset="0"/>
                <a:cs typeface="Times New Roman" panose="02020603050405020304" pitchFamily="18" charset="0"/>
              </a:rPr>
              <a:t>Hormone-induced activation and inhibition of adenylyl cyclase in adipose cells</a:t>
            </a:r>
          </a:p>
        </p:txBody>
      </p:sp>
      <p:sp>
        <p:nvSpPr>
          <p:cNvPr id="18436" name="Text Box 4">
            <a:extLst>
              <a:ext uri="{FF2B5EF4-FFF2-40B4-BE49-F238E27FC236}">
                <a16:creationId xmlns:a16="http://schemas.microsoft.com/office/drawing/2014/main" id="{AAA8C941-80D1-429D-9F8A-C50A04776B21}"/>
              </a:ext>
            </a:extLst>
          </p:cNvPr>
          <p:cNvSpPr txBox="1">
            <a:spLocks noChangeArrowheads="1"/>
          </p:cNvSpPr>
          <p:nvPr/>
        </p:nvSpPr>
        <p:spPr bwMode="auto">
          <a:xfrm>
            <a:off x="7874000" y="1536700"/>
            <a:ext cx="144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AU" altLang="en-US" sz="1200" b="1"/>
              <a:t>(prostaglandins)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78AC36C7-D719-46A8-814A-6A9CAE0DF3EB}"/>
              </a:ext>
            </a:extLst>
          </p:cNvPr>
          <p:cNvSpPr>
            <a:spLocks noGrp="1" noChangeArrowheads="1"/>
          </p:cNvSpPr>
          <p:nvPr>
            <p:ph type="body" idx="1"/>
          </p:nvPr>
        </p:nvSpPr>
        <p:spPr>
          <a:xfrm>
            <a:off x="139700" y="228600"/>
            <a:ext cx="8915400" cy="6477000"/>
          </a:xfrm>
        </p:spPr>
        <p:txBody>
          <a:bodyPr/>
          <a:lstStyle/>
          <a:p>
            <a:pPr algn="ctr" eaLnBrk="1" hangingPunct="1">
              <a:lnSpc>
                <a:spcPct val="90000"/>
              </a:lnSpc>
              <a:buFontTx/>
              <a:buNone/>
            </a:pPr>
            <a:r>
              <a:rPr lang="en-US" altLang="en-US" sz="2400" b="1" u="sng">
                <a:solidFill>
                  <a:schemeClr val="bg1"/>
                </a:solidFill>
              </a:rPr>
              <a:t>Thyroid hormones</a:t>
            </a:r>
            <a:endParaRPr lang="en-US" altLang="en-US" sz="2400" b="1">
              <a:solidFill>
                <a:schemeClr val="bg1"/>
              </a:solidFill>
            </a:endParaRPr>
          </a:p>
          <a:p>
            <a:pPr eaLnBrk="1" hangingPunct="1">
              <a:lnSpc>
                <a:spcPct val="90000"/>
              </a:lnSpc>
              <a:buFontTx/>
              <a:buNone/>
            </a:pPr>
            <a:r>
              <a:rPr lang="en-US" altLang="en-US" sz="2400" b="1">
                <a:solidFill>
                  <a:schemeClr val="bg1"/>
                </a:solidFill>
              </a:rPr>
              <a:t>Thyroid epithelial cells responsible for synthesis of thyroid hormones - are arranged in:</a:t>
            </a:r>
            <a:r>
              <a:rPr lang="en-AU" altLang="en-US" sz="2400">
                <a:solidFill>
                  <a:schemeClr val="bg1"/>
                </a:solidFill>
              </a:rPr>
              <a:t> </a:t>
            </a:r>
          </a:p>
          <a:p>
            <a:pPr eaLnBrk="1" hangingPunct="1">
              <a:lnSpc>
                <a:spcPct val="90000"/>
              </a:lnSpc>
              <a:buFontTx/>
              <a:buNone/>
            </a:pPr>
            <a:r>
              <a:rPr lang="en-US" altLang="en-US" sz="2400" b="1" u="sng">
                <a:solidFill>
                  <a:schemeClr val="bg1"/>
                </a:solidFill>
              </a:rPr>
              <a:t>1- Thyroid follicles</a:t>
            </a:r>
            <a:r>
              <a:rPr lang="en-US" altLang="en-US" sz="2400">
                <a:solidFill>
                  <a:schemeClr val="bg1"/>
                </a:solidFill>
              </a:rPr>
              <a:t> are epithelial cells responsible for synthesis of thyroid hormones – they are arranged in spheres single layer.</a:t>
            </a:r>
          </a:p>
          <a:p>
            <a:pPr eaLnBrk="1" hangingPunct="1">
              <a:lnSpc>
                <a:spcPct val="90000"/>
              </a:lnSpc>
              <a:buFontTx/>
              <a:buNone/>
            </a:pPr>
            <a:r>
              <a:rPr lang="en-AU" altLang="ja-JP" sz="2400" b="1" u="sng">
                <a:solidFill>
                  <a:schemeClr val="bg1"/>
                </a:solidFill>
                <a:ea typeface="MS PGothic" panose="020B0600070205080204" pitchFamily="34" charset="-128"/>
              </a:rPr>
              <a:t>2- Colloid</a:t>
            </a:r>
            <a:r>
              <a:rPr lang="en-US" altLang="en-US" sz="2400">
                <a:solidFill>
                  <a:schemeClr val="bg1"/>
                </a:solidFill>
              </a:rPr>
              <a:t> is the lumen which is filled with </a:t>
            </a:r>
            <a:r>
              <a:rPr lang="en-AU" altLang="ja-JP" sz="2400">
                <a:solidFill>
                  <a:schemeClr val="bg1"/>
                </a:solidFill>
                <a:ea typeface="MS PGothic" panose="020B0600070205080204" pitchFamily="34" charset="-128"/>
              </a:rPr>
              <a:t>thyroglobulin. </a:t>
            </a:r>
          </a:p>
          <a:p>
            <a:pPr eaLnBrk="1" hangingPunct="1">
              <a:lnSpc>
                <a:spcPct val="90000"/>
              </a:lnSpc>
              <a:buFontTx/>
              <a:buNone/>
            </a:pPr>
            <a:endParaRPr lang="en-AU" altLang="ja-JP" sz="2400">
              <a:solidFill>
                <a:schemeClr val="bg1"/>
              </a:solidFill>
              <a:ea typeface="MS PGothic" panose="020B0600070205080204" pitchFamily="34" charset="-128"/>
            </a:endParaRPr>
          </a:p>
          <a:p>
            <a:pPr eaLnBrk="1" hangingPunct="1">
              <a:lnSpc>
                <a:spcPct val="90000"/>
              </a:lnSpc>
            </a:pPr>
            <a:r>
              <a:rPr lang="en-AU" altLang="ja-JP" sz="2400" u="sng">
                <a:solidFill>
                  <a:schemeClr val="bg1"/>
                </a:solidFill>
                <a:ea typeface="MS PGothic" panose="020B0600070205080204" pitchFamily="34" charset="-128"/>
              </a:rPr>
              <a:t>Thyroid hormones include</a:t>
            </a:r>
          </a:p>
          <a:p>
            <a:pPr eaLnBrk="1" hangingPunct="1">
              <a:lnSpc>
                <a:spcPct val="90000"/>
              </a:lnSpc>
              <a:buFontTx/>
              <a:buNone/>
            </a:pPr>
            <a:r>
              <a:rPr lang="en-AU" altLang="ja-JP" sz="2400">
                <a:solidFill>
                  <a:schemeClr val="bg1"/>
                </a:solidFill>
                <a:ea typeface="MS PGothic" panose="020B0600070205080204" pitchFamily="34" charset="-128"/>
              </a:rPr>
              <a:t>A- Thyroxine T4 is made up of two fused tyrosine rings and 4 iodine atoms </a:t>
            </a:r>
            <a:r>
              <a:rPr lang="en-US" altLang="ja-JP" sz="2400">
                <a:solidFill>
                  <a:schemeClr val="bg1"/>
                </a:solidFill>
                <a:ea typeface="MS PGothic" panose="020B0600070205080204" pitchFamily="34" charset="-128"/>
              </a:rPr>
              <a:t>at position 3 and 5 of each ring.</a:t>
            </a:r>
            <a:endParaRPr lang="en-AU" altLang="ja-JP" sz="2400">
              <a:solidFill>
                <a:schemeClr val="bg1"/>
              </a:solidFill>
              <a:ea typeface="MS PGothic" panose="020B0600070205080204" pitchFamily="34" charset="-128"/>
            </a:endParaRPr>
          </a:p>
          <a:p>
            <a:pPr eaLnBrk="1" hangingPunct="1">
              <a:lnSpc>
                <a:spcPct val="90000"/>
              </a:lnSpc>
              <a:buFontTx/>
              <a:buNone/>
            </a:pPr>
            <a:r>
              <a:rPr lang="en-AU" altLang="ja-JP" sz="2400">
                <a:solidFill>
                  <a:schemeClr val="bg1"/>
                </a:solidFill>
                <a:ea typeface="MS PGothic" panose="020B0600070205080204" pitchFamily="34" charset="-128"/>
              </a:rPr>
              <a:t>B- Triiodothyronine T3 is made up of two fused tyrosine rings and 3 iodine atoms </a:t>
            </a:r>
            <a:r>
              <a:rPr lang="en-US" altLang="ja-JP" sz="2400">
                <a:solidFill>
                  <a:schemeClr val="bg1"/>
                </a:solidFill>
                <a:ea typeface="MS PGothic" panose="020B0600070205080204" pitchFamily="34" charset="-128"/>
              </a:rPr>
              <a:t>at position 3,3’,5 of the ring</a:t>
            </a:r>
            <a:endParaRPr lang="en-AU" altLang="ja-JP" sz="2400">
              <a:solidFill>
                <a:schemeClr val="bg1"/>
              </a:solidFill>
              <a:ea typeface="MS PGothic" panose="020B0600070205080204" pitchFamily="34" charset="-128"/>
            </a:endParaRPr>
          </a:p>
          <a:p>
            <a:pPr eaLnBrk="1" hangingPunct="1">
              <a:lnSpc>
                <a:spcPct val="90000"/>
              </a:lnSpc>
            </a:pPr>
            <a:r>
              <a:rPr lang="en-US" altLang="ja-JP" sz="2400">
                <a:solidFill>
                  <a:schemeClr val="bg1"/>
                </a:solidFill>
                <a:ea typeface="MS PGothic" panose="020B0600070205080204" pitchFamily="34" charset="-128"/>
              </a:rPr>
              <a:t>Triiodothyronine is the active form not T4</a:t>
            </a:r>
          </a:p>
          <a:p>
            <a:pPr eaLnBrk="1" hangingPunct="1">
              <a:lnSpc>
                <a:spcPct val="90000"/>
              </a:lnSpc>
            </a:pPr>
            <a:r>
              <a:rPr lang="en-US" altLang="en-US" sz="2400">
                <a:solidFill>
                  <a:schemeClr val="bg1"/>
                </a:solidFill>
              </a:rPr>
              <a:t>The major secreted product of the thyroid gland is T4 while T3 is secreted only in small amounts The major source of circulating T3 is not from thyroid secretion, but from peripheral deiodination of T4</a:t>
            </a:r>
            <a:endParaRPr lang="en-AU" altLang="ja-JP" sz="2400">
              <a:solidFill>
                <a:schemeClr val="bg1"/>
              </a:solidFill>
              <a:ea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657DCA30-395A-437F-B237-D0321CE652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0963"/>
            <a:ext cx="8305800" cy="609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ollicles">
            <a:extLst>
              <a:ext uri="{FF2B5EF4-FFF2-40B4-BE49-F238E27FC236}">
                <a16:creationId xmlns:a16="http://schemas.microsoft.com/office/drawing/2014/main" id="{3A5F3B8C-3985-4743-BBC2-5BF59767F2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209800"/>
            <a:ext cx="60198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glands">
            <a:extLst>
              <a:ext uri="{FF2B5EF4-FFF2-40B4-BE49-F238E27FC236}">
                <a16:creationId xmlns:a16="http://schemas.microsoft.com/office/drawing/2014/main" id="{A0B8DC5B-C123-4745-8BF5-2F0ABED545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8" y="1828800"/>
            <a:ext cx="3167062"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مستطيل 3">
            <a:extLst>
              <a:ext uri="{FF2B5EF4-FFF2-40B4-BE49-F238E27FC236}">
                <a16:creationId xmlns:a16="http://schemas.microsoft.com/office/drawing/2014/main" id="{829467D0-6D91-4EDC-A954-6CC205FAB0C4}"/>
              </a:ext>
            </a:extLst>
          </p:cNvPr>
          <p:cNvSpPr>
            <a:spLocks noChangeArrowheads="1"/>
          </p:cNvSpPr>
          <p:nvPr/>
        </p:nvSpPr>
        <p:spPr bwMode="auto">
          <a:xfrm>
            <a:off x="5818188" y="2220913"/>
            <a:ext cx="19542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u="sng">
                <a:solidFill>
                  <a:schemeClr val="bg1"/>
                </a:solidFill>
              </a:rPr>
              <a:t>Thyroid follicles</a:t>
            </a:r>
            <a:endParaRPr lang="en-US" altLang="en-US"/>
          </a:p>
        </p:txBody>
      </p:sp>
      <p:cxnSp>
        <p:nvCxnSpPr>
          <p:cNvPr id="6" name="رابط كسهم مستقيم 5">
            <a:extLst>
              <a:ext uri="{FF2B5EF4-FFF2-40B4-BE49-F238E27FC236}">
                <a16:creationId xmlns:a16="http://schemas.microsoft.com/office/drawing/2014/main" id="{7C461640-CFF9-4CCA-9F34-3733E76D49E4}"/>
              </a:ext>
            </a:extLst>
          </p:cNvPr>
          <p:cNvCxnSpPr/>
          <p:nvPr/>
        </p:nvCxnSpPr>
        <p:spPr bwMode="auto">
          <a:xfrm>
            <a:off x="6629400" y="2514600"/>
            <a:ext cx="365125" cy="365125"/>
          </a:xfrm>
          <a:prstGeom prst="straightConnector1">
            <a:avLst/>
          </a:prstGeom>
          <a:ln w="22225">
            <a:solidFill>
              <a:srgbClr val="FF0000"/>
            </a:solidFill>
            <a:headEnd type="none" w="med" len="med"/>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69564C3A-16C4-4563-8CA4-22B0EAA88BF6}"/>
              </a:ext>
            </a:extLst>
          </p:cNvPr>
          <p:cNvSpPr>
            <a:spLocks noGrp="1" noChangeArrowheads="1"/>
          </p:cNvSpPr>
          <p:nvPr>
            <p:ph type="body" idx="1"/>
          </p:nvPr>
        </p:nvSpPr>
        <p:spPr>
          <a:xfrm>
            <a:off x="304800" y="228600"/>
            <a:ext cx="8610600" cy="6248400"/>
          </a:xfrm>
        </p:spPr>
        <p:txBody>
          <a:bodyPr/>
          <a:lstStyle/>
          <a:p>
            <a:pPr eaLnBrk="1" hangingPunct="1"/>
            <a:r>
              <a:rPr lang="en-AU" altLang="ja-JP" sz="2600" b="1" u="sng">
                <a:solidFill>
                  <a:schemeClr val="bg1"/>
                </a:solidFill>
                <a:ea typeface="MS PGothic" panose="020B0600070205080204" pitchFamily="34" charset="-128"/>
              </a:rPr>
              <a:t>Thyroglobulin (</a:t>
            </a:r>
            <a:r>
              <a:rPr lang="af-ZA" altLang="en-US" sz="2800">
                <a:solidFill>
                  <a:schemeClr val="bg1"/>
                </a:solidFill>
              </a:rPr>
              <a:t>glycoprotein </a:t>
            </a:r>
            <a:r>
              <a:rPr lang="en-AU" altLang="ja-JP" sz="2600" b="1" u="sng">
                <a:solidFill>
                  <a:schemeClr val="bg1"/>
                </a:solidFill>
                <a:ea typeface="MS PGothic" panose="020B0600070205080204" pitchFamily="34" charset="-128"/>
              </a:rPr>
              <a:t>)</a:t>
            </a:r>
            <a:r>
              <a:rPr lang="en-AU" altLang="ja-JP" sz="2600" b="1">
                <a:solidFill>
                  <a:schemeClr val="bg1"/>
                </a:solidFill>
                <a:ea typeface="MS PGothic" panose="020B0600070205080204" pitchFamily="34" charset="-128"/>
              </a:rPr>
              <a:t> </a:t>
            </a:r>
            <a:r>
              <a:rPr lang="en-AU" altLang="ja-JP" sz="2600">
                <a:solidFill>
                  <a:schemeClr val="bg1"/>
                </a:solidFill>
                <a:ea typeface="MS PGothic" panose="020B0600070205080204" pitchFamily="34" charset="-128"/>
              </a:rPr>
              <a:t>is the precursor of T4 and T3. </a:t>
            </a:r>
          </a:p>
          <a:p>
            <a:pPr eaLnBrk="1" hangingPunct="1"/>
            <a:r>
              <a:rPr lang="en-AU" altLang="ja-JP" sz="2600">
                <a:solidFill>
                  <a:schemeClr val="bg1"/>
                </a:solidFill>
                <a:ea typeface="MS PGothic" panose="020B0600070205080204" pitchFamily="34" charset="-128"/>
              </a:rPr>
              <a:t>Thyroglobulin is synthesized in the rough endoplasmic reticulum of the follicle cells and secreted into the colloid by exocytosis.</a:t>
            </a:r>
          </a:p>
          <a:p>
            <a:pPr eaLnBrk="1" hangingPunct="1"/>
            <a:r>
              <a:rPr lang="en-AU" altLang="ja-JP" sz="2600">
                <a:solidFill>
                  <a:schemeClr val="bg1"/>
                </a:solidFill>
                <a:ea typeface="MS PGothic" panose="020B0600070205080204" pitchFamily="34" charset="-128"/>
              </a:rPr>
              <a:t>About 30% of thyroid gland is </a:t>
            </a:r>
            <a:r>
              <a:rPr lang="en-US" altLang="ja-JP" sz="2600">
                <a:solidFill>
                  <a:schemeClr val="bg1"/>
                </a:solidFill>
                <a:ea typeface="MS PGothic" panose="020B0600070205080204" pitchFamily="34" charset="-128"/>
              </a:rPr>
              <a:t>thyroglubulin</a:t>
            </a:r>
            <a:r>
              <a:rPr lang="en-AU" altLang="ja-JP" sz="2600" b="1">
                <a:solidFill>
                  <a:schemeClr val="bg1"/>
                </a:solidFill>
                <a:ea typeface="MS PGothic" panose="020B0600070205080204" pitchFamily="34" charset="-128"/>
              </a:rPr>
              <a:t> </a:t>
            </a:r>
            <a:r>
              <a:rPr lang="en-AU" altLang="ja-JP" sz="2600">
                <a:solidFill>
                  <a:schemeClr val="bg1"/>
                </a:solidFill>
                <a:ea typeface="MS PGothic" panose="020B0600070205080204" pitchFamily="34" charset="-128"/>
              </a:rPr>
              <a:t>and about 10% of </a:t>
            </a:r>
            <a:r>
              <a:rPr lang="en-US" altLang="ja-JP" sz="2600">
                <a:solidFill>
                  <a:schemeClr val="bg1"/>
                </a:solidFill>
                <a:ea typeface="MS PGothic" panose="020B0600070205080204" pitchFamily="34" charset="-128"/>
              </a:rPr>
              <a:t>thyroglubulin </a:t>
            </a:r>
            <a:r>
              <a:rPr lang="en-AU" altLang="ja-JP" sz="2600">
                <a:solidFill>
                  <a:schemeClr val="bg1"/>
                </a:solidFill>
                <a:ea typeface="MS PGothic" panose="020B0600070205080204" pitchFamily="34" charset="-128"/>
              </a:rPr>
              <a:t>is carbohydrate and 0.5% is iodine</a:t>
            </a:r>
            <a:r>
              <a:rPr lang="en-US" altLang="ja-JP" sz="2600">
                <a:solidFill>
                  <a:schemeClr val="bg1"/>
                </a:solidFill>
                <a:ea typeface="MS PGothic" panose="020B0600070205080204" pitchFamily="34" charset="-128"/>
              </a:rPr>
              <a:t> </a:t>
            </a:r>
            <a:r>
              <a:rPr lang="en-AU" altLang="ja-JP" sz="2600">
                <a:solidFill>
                  <a:schemeClr val="bg1"/>
                </a:solidFill>
                <a:ea typeface="MS PGothic" panose="020B0600070205080204" pitchFamily="34" charset="-128"/>
              </a:rPr>
              <a:t> </a:t>
            </a:r>
          </a:p>
          <a:p>
            <a:pPr eaLnBrk="1" hangingPunct="1"/>
            <a:r>
              <a:rPr lang="en-AU" altLang="ja-JP" sz="2600">
                <a:solidFill>
                  <a:schemeClr val="bg1"/>
                </a:solidFill>
                <a:ea typeface="MS PGothic" panose="020B0600070205080204" pitchFamily="34" charset="-128"/>
              </a:rPr>
              <a:t>Each molecule of thyroglobulin contains about 500 amino acid </a:t>
            </a:r>
          </a:p>
          <a:p>
            <a:pPr eaLnBrk="1" hangingPunct="1"/>
            <a:r>
              <a:rPr lang="en-AU" altLang="ja-JP" sz="2600">
                <a:solidFill>
                  <a:schemeClr val="bg1"/>
                </a:solidFill>
                <a:ea typeface="MS PGothic" panose="020B0600070205080204" pitchFamily="34" charset="-128"/>
              </a:rPr>
              <a:t>123 monomers are of</a:t>
            </a:r>
            <a:r>
              <a:rPr lang="en-AU" altLang="ja-JP" sz="2600" b="1">
                <a:solidFill>
                  <a:schemeClr val="bg1"/>
                </a:solidFill>
                <a:ea typeface="MS PGothic" panose="020B0600070205080204" pitchFamily="34" charset="-128"/>
              </a:rPr>
              <a:t> tyrosine</a:t>
            </a:r>
            <a:r>
              <a:rPr lang="en-AU" altLang="ja-JP" sz="2600">
                <a:solidFill>
                  <a:schemeClr val="bg1"/>
                </a:solidFill>
                <a:ea typeface="MS PGothic" panose="020B0600070205080204" pitchFamily="34" charset="-128"/>
              </a:rPr>
              <a:t> at fixed places. </a:t>
            </a:r>
          </a:p>
          <a:p>
            <a:pPr eaLnBrk="1" hangingPunct="1"/>
            <a:r>
              <a:rPr lang="en-AU" altLang="ja-JP" sz="2600">
                <a:solidFill>
                  <a:schemeClr val="bg1"/>
                </a:solidFill>
                <a:ea typeface="MS PGothic" panose="020B0600070205080204" pitchFamily="34" charset="-128"/>
              </a:rPr>
              <a:t>Soon as the molecules of iodine and thyroglobulin come out of follicular cells, these interact in such a way that 15 tyrosine monomers of each thyroglobulin molecule at fixed places become iodinated.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0328D85C-6C77-4201-9C65-6D0D811D9DD4}"/>
              </a:ext>
            </a:extLst>
          </p:cNvPr>
          <p:cNvSpPr>
            <a:spLocks noGrp="1" noChangeArrowheads="1"/>
          </p:cNvSpPr>
          <p:nvPr>
            <p:ph type="body" idx="1"/>
          </p:nvPr>
        </p:nvSpPr>
        <p:spPr>
          <a:xfrm>
            <a:off x="228600" y="152400"/>
            <a:ext cx="8686800" cy="6553200"/>
          </a:xfrm>
        </p:spPr>
        <p:txBody>
          <a:bodyPr/>
          <a:lstStyle/>
          <a:p>
            <a:pPr eaLnBrk="1" hangingPunct="1">
              <a:lnSpc>
                <a:spcPct val="80000"/>
              </a:lnSpc>
            </a:pPr>
            <a:r>
              <a:rPr lang="en-AU" altLang="ja-JP" sz="2200">
                <a:solidFill>
                  <a:schemeClr val="bg1"/>
                </a:solidFill>
                <a:ea typeface="MS PGothic" panose="020B0600070205080204" pitchFamily="34" charset="-128"/>
              </a:rPr>
              <a:t>Certain tyrosine monomers bind with single atom of iodine, forming</a:t>
            </a:r>
            <a:r>
              <a:rPr lang="en-AU" altLang="ja-JP" sz="2200" b="1">
                <a:solidFill>
                  <a:schemeClr val="bg1"/>
                </a:solidFill>
                <a:ea typeface="MS PGothic" panose="020B0600070205080204" pitchFamily="34" charset="-128"/>
              </a:rPr>
              <a:t> </a:t>
            </a:r>
            <a:r>
              <a:rPr lang="en-AU" altLang="ja-JP" sz="2200" b="1" u="sng">
                <a:solidFill>
                  <a:schemeClr val="bg1"/>
                </a:solidFill>
                <a:ea typeface="MS PGothic" panose="020B0600070205080204" pitchFamily="34" charset="-128"/>
              </a:rPr>
              <a:t>monoiodotyrosine</a:t>
            </a:r>
            <a:r>
              <a:rPr lang="en-AU" altLang="ja-JP" sz="2200" b="1">
                <a:solidFill>
                  <a:schemeClr val="bg1"/>
                </a:solidFill>
                <a:ea typeface="MS PGothic" panose="020B0600070205080204" pitchFamily="34" charset="-128"/>
              </a:rPr>
              <a:t> (MIT</a:t>
            </a:r>
            <a:r>
              <a:rPr lang="en-AU" altLang="ja-JP" sz="2200">
                <a:solidFill>
                  <a:schemeClr val="bg1"/>
                </a:solidFill>
                <a:ea typeface="MS PGothic" panose="020B0600070205080204" pitchFamily="34" charset="-128"/>
              </a:rPr>
              <a:t> or</a:t>
            </a:r>
            <a:r>
              <a:rPr lang="en-AU" altLang="ja-JP" sz="2200" b="1">
                <a:solidFill>
                  <a:schemeClr val="bg1"/>
                </a:solidFill>
                <a:ea typeface="MS PGothic" panose="020B0600070205080204" pitchFamily="34" charset="-128"/>
              </a:rPr>
              <a:t> T1).</a:t>
            </a:r>
            <a:r>
              <a:rPr lang="en-AU" altLang="ja-JP" sz="2200">
                <a:solidFill>
                  <a:schemeClr val="bg1"/>
                </a:solidFill>
                <a:ea typeface="MS PGothic" panose="020B0600070205080204" pitchFamily="34" charset="-128"/>
              </a:rPr>
              <a:t> </a:t>
            </a:r>
          </a:p>
          <a:p>
            <a:pPr eaLnBrk="1" hangingPunct="1">
              <a:lnSpc>
                <a:spcPct val="80000"/>
              </a:lnSpc>
            </a:pPr>
            <a:r>
              <a:rPr lang="en-AU" altLang="ja-JP" sz="2200">
                <a:solidFill>
                  <a:schemeClr val="bg1"/>
                </a:solidFill>
                <a:ea typeface="MS PGothic" panose="020B0600070205080204" pitchFamily="34" charset="-128"/>
              </a:rPr>
              <a:t>Other tyrosine monomers bind with two atoms of iodine, forming </a:t>
            </a:r>
            <a:r>
              <a:rPr lang="en-AU" altLang="ja-JP" sz="2200" b="1" u="sng">
                <a:solidFill>
                  <a:schemeClr val="bg1"/>
                </a:solidFill>
                <a:ea typeface="MS PGothic" panose="020B0600070205080204" pitchFamily="34" charset="-128"/>
              </a:rPr>
              <a:t>diiodotyrosine</a:t>
            </a:r>
            <a:r>
              <a:rPr lang="en-AU" altLang="ja-JP" sz="2200" b="1">
                <a:solidFill>
                  <a:schemeClr val="bg1"/>
                </a:solidFill>
                <a:ea typeface="MS PGothic" panose="020B0600070205080204" pitchFamily="34" charset="-128"/>
              </a:rPr>
              <a:t> (DIT</a:t>
            </a:r>
            <a:r>
              <a:rPr lang="en-AU" altLang="ja-JP" sz="2200">
                <a:solidFill>
                  <a:schemeClr val="bg1"/>
                </a:solidFill>
                <a:ea typeface="MS PGothic" panose="020B0600070205080204" pitchFamily="34" charset="-128"/>
              </a:rPr>
              <a:t> or</a:t>
            </a:r>
            <a:r>
              <a:rPr lang="en-AU" altLang="ja-JP" sz="2200" b="1">
                <a:solidFill>
                  <a:schemeClr val="bg1"/>
                </a:solidFill>
                <a:ea typeface="MS PGothic" panose="020B0600070205080204" pitchFamily="34" charset="-128"/>
              </a:rPr>
              <a:t> T2).</a:t>
            </a:r>
            <a:r>
              <a:rPr lang="en-AU" altLang="ja-JP" sz="2200">
                <a:solidFill>
                  <a:schemeClr val="bg1"/>
                </a:solidFill>
                <a:ea typeface="MS PGothic" panose="020B0600070205080204" pitchFamily="34" charset="-128"/>
              </a:rPr>
              <a:t> </a:t>
            </a:r>
          </a:p>
          <a:p>
            <a:pPr eaLnBrk="1" hangingPunct="1">
              <a:lnSpc>
                <a:spcPct val="80000"/>
              </a:lnSpc>
            </a:pPr>
            <a:r>
              <a:rPr lang="en-AU" altLang="ja-JP" sz="2200">
                <a:solidFill>
                  <a:schemeClr val="bg1"/>
                </a:solidFill>
                <a:ea typeface="MS PGothic" panose="020B0600070205080204" pitchFamily="34" charset="-128"/>
              </a:rPr>
              <a:t>About 70% of the iodide in thyroglobulin exists in the inactive precursors, </a:t>
            </a:r>
            <a:r>
              <a:rPr lang="en-AU" altLang="ja-JP" sz="2200" b="1">
                <a:solidFill>
                  <a:schemeClr val="bg1"/>
                </a:solidFill>
                <a:ea typeface="MS PGothic" panose="020B0600070205080204" pitchFamily="34" charset="-128"/>
              </a:rPr>
              <a:t>monoiodotyrosine (MIT) </a:t>
            </a:r>
            <a:r>
              <a:rPr lang="en-AU" altLang="ja-JP" sz="2200">
                <a:solidFill>
                  <a:schemeClr val="bg1"/>
                </a:solidFill>
                <a:ea typeface="MS PGothic" panose="020B0600070205080204" pitchFamily="34" charset="-128"/>
              </a:rPr>
              <a:t>and </a:t>
            </a:r>
            <a:r>
              <a:rPr lang="en-AU" altLang="ja-JP" sz="2200" b="1">
                <a:solidFill>
                  <a:schemeClr val="bg1"/>
                </a:solidFill>
                <a:ea typeface="MS PGothic" panose="020B0600070205080204" pitchFamily="34" charset="-128"/>
              </a:rPr>
              <a:t>diiodotyrosine (DIT), </a:t>
            </a:r>
            <a:r>
              <a:rPr lang="en-AU" altLang="ja-JP" sz="2200">
                <a:solidFill>
                  <a:schemeClr val="bg1"/>
                </a:solidFill>
                <a:ea typeface="MS PGothic" panose="020B0600070205080204" pitchFamily="34" charset="-128"/>
              </a:rPr>
              <a:t>while 30% is in the </a:t>
            </a:r>
            <a:r>
              <a:rPr lang="en-AU" altLang="ja-JP" sz="2200" b="1">
                <a:solidFill>
                  <a:schemeClr val="bg1"/>
                </a:solidFill>
                <a:ea typeface="MS PGothic" panose="020B0600070205080204" pitchFamily="34" charset="-128"/>
              </a:rPr>
              <a:t>iodothyronyl residues, </a:t>
            </a:r>
            <a:r>
              <a:rPr lang="en-AU" altLang="ja-JP" sz="2200">
                <a:solidFill>
                  <a:schemeClr val="bg1"/>
                </a:solidFill>
                <a:ea typeface="MS PGothic" panose="020B0600070205080204" pitchFamily="34" charset="-128"/>
              </a:rPr>
              <a:t>T4 and T3. </a:t>
            </a:r>
          </a:p>
          <a:p>
            <a:r>
              <a:rPr lang="en-US" altLang="en-US" sz="2400">
                <a:solidFill>
                  <a:schemeClr val="bg1"/>
                </a:solidFill>
              </a:rPr>
              <a:t>In cases of iodine deficiency, relatively more T3 and less T4 is synthesized and secreted.</a:t>
            </a:r>
            <a:endParaRPr lang="en-AU" altLang="ja-JP" sz="2200">
              <a:solidFill>
                <a:schemeClr val="bg1"/>
              </a:solidFill>
              <a:ea typeface="MS PGothic" panose="020B0600070205080204" pitchFamily="34" charset="-128"/>
            </a:endParaRPr>
          </a:p>
          <a:p>
            <a:pPr eaLnBrk="1" hangingPunct="1">
              <a:lnSpc>
                <a:spcPct val="80000"/>
              </a:lnSpc>
            </a:pPr>
            <a:r>
              <a:rPr lang="en-AU" altLang="ja-JP" sz="2200">
                <a:solidFill>
                  <a:schemeClr val="bg1"/>
                </a:solidFill>
                <a:ea typeface="MS PGothic" panose="020B0600070205080204" pitchFamily="34" charset="-128"/>
              </a:rPr>
              <a:t>Within the colloid, molecules of iodothyroglobulin interact with each other that results in a coupling of most of the iodinated tyrosine monomers in pairs. </a:t>
            </a:r>
          </a:p>
          <a:p>
            <a:pPr eaLnBrk="1" hangingPunct="1">
              <a:lnSpc>
                <a:spcPct val="80000"/>
              </a:lnSpc>
            </a:pPr>
            <a:r>
              <a:rPr lang="en-US" altLang="ja-JP" sz="2200">
                <a:solidFill>
                  <a:schemeClr val="bg1"/>
                </a:solidFill>
                <a:ea typeface="MS PGothic" panose="020B0600070205080204" pitchFamily="34" charset="-128"/>
              </a:rPr>
              <a:t>When </a:t>
            </a:r>
            <a:r>
              <a:rPr lang="en-AU" altLang="ja-JP" sz="2200" b="1">
                <a:solidFill>
                  <a:schemeClr val="bg1"/>
                </a:solidFill>
                <a:ea typeface="MS PGothic" panose="020B0600070205080204" pitchFamily="34" charset="-128"/>
              </a:rPr>
              <a:t>monoiodotyrosine combine with diiodotyrosine the result is triiodothyronine (T3)</a:t>
            </a:r>
          </a:p>
          <a:p>
            <a:pPr eaLnBrk="1" hangingPunct="1">
              <a:lnSpc>
                <a:spcPct val="80000"/>
              </a:lnSpc>
            </a:pPr>
            <a:r>
              <a:rPr lang="en-US" altLang="ja-JP" sz="2200">
                <a:solidFill>
                  <a:schemeClr val="bg1"/>
                </a:solidFill>
                <a:ea typeface="MS PGothic" panose="020B0600070205080204" pitchFamily="34" charset="-128"/>
              </a:rPr>
              <a:t>When two </a:t>
            </a:r>
            <a:r>
              <a:rPr lang="en-AU" altLang="ja-JP" sz="2200" b="1">
                <a:solidFill>
                  <a:schemeClr val="bg1"/>
                </a:solidFill>
                <a:ea typeface="MS PGothic" panose="020B0600070205080204" pitchFamily="34" charset="-128"/>
              </a:rPr>
              <a:t>diiodotyrosine joined the result is tetraiodothyronine (thyroxine—T4)</a:t>
            </a:r>
            <a:endParaRPr lang="en-AU" altLang="ja-JP" sz="2200">
              <a:solidFill>
                <a:schemeClr val="bg1"/>
              </a:solidFill>
              <a:ea typeface="MS PGothic" panose="020B0600070205080204" pitchFamily="34" charset="-128"/>
            </a:endParaRPr>
          </a:p>
          <a:p>
            <a:pPr eaLnBrk="1" hangingPunct="1">
              <a:lnSpc>
                <a:spcPct val="80000"/>
              </a:lnSpc>
            </a:pPr>
            <a:r>
              <a:rPr lang="en-AU" altLang="ja-JP" sz="2200">
                <a:solidFill>
                  <a:schemeClr val="bg1"/>
                </a:solidFill>
                <a:ea typeface="MS PGothic" panose="020B0600070205080204" pitchFamily="34" charset="-128"/>
              </a:rPr>
              <a:t>Obviously, the colloid acts as a reservoir of these hormones.</a:t>
            </a:r>
          </a:p>
          <a:p>
            <a:pPr eaLnBrk="1" hangingPunct="1">
              <a:lnSpc>
                <a:spcPct val="80000"/>
              </a:lnSpc>
            </a:pPr>
            <a:r>
              <a:rPr lang="en-AU" altLang="ja-JP" sz="2200">
                <a:solidFill>
                  <a:schemeClr val="bg1"/>
                </a:solidFill>
                <a:ea typeface="MS PGothic" panose="020B0600070205080204" pitchFamily="34" charset="-128"/>
              </a:rPr>
              <a:t>When iodine supplies are sufficient, the T4:T3 ratio is about 7:1. In </a:t>
            </a:r>
            <a:r>
              <a:rPr lang="en-AU" altLang="ja-JP" sz="2200" b="1">
                <a:solidFill>
                  <a:schemeClr val="bg1"/>
                </a:solidFill>
                <a:ea typeface="MS PGothic" panose="020B0600070205080204" pitchFamily="34" charset="-128"/>
              </a:rPr>
              <a:t>iodine deficiency, </a:t>
            </a:r>
            <a:r>
              <a:rPr lang="en-AU" altLang="ja-JP" sz="2200">
                <a:solidFill>
                  <a:schemeClr val="bg1"/>
                </a:solidFill>
                <a:ea typeface="MS PGothic" panose="020B0600070205080204" pitchFamily="34" charset="-128"/>
              </a:rPr>
              <a:t>this ratio decreases, as does the DIT:MIT ratio. </a:t>
            </a:r>
            <a:r>
              <a:rPr lang="en-AU" altLang="ja-JP" sz="2200" b="1">
                <a:solidFill>
                  <a:schemeClr val="bg1"/>
                </a:solidFill>
                <a:ea typeface="MS PGothic" panose="020B0600070205080204" pitchFamily="34" charset="-128"/>
              </a:rPr>
              <a:t>Thyroglobulin  is a reservoir for thyroid hormones and </a:t>
            </a:r>
            <a:r>
              <a:rPr lang="en-AU" altLang="ja-JP" sz="2200">
                <a:solidFill>
                  <a:schemeClr val="bg1"/>
                </a:solidFill>
                <a:ea typeface="MS PGothic" panose="020B0600070205080204" pitchFamily="34" charset="-128"/>
              </a:rPr>
              <a:t>several weeks’ supply of these hormones exist in the normal thyroid. </a:t>
            </a:r>
            <a:endParaRPr lang="en-AU" altLang="en-US" sz="2200">
              <a:solidFill>
                <a:schemeClr val="bg1"/>
              </a:solidFill>
            </a:endParaRPr>
          </a:p>
          <a:p>
            <a:pPr eaLnBrk="1" hangingPunct="1">
              <a:lnSpc>
                <a:spcPct val="80000"/>
              </a:lnSpc>
            </a:pPr>
            <a:endParaRPr lang="en-AU" altLang="en-US" sz="220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6C1EEC9D-4430-4E54-9D8E-CF1F1408BB54}"/>
              </a:ext>
            </a:extLst>
          </p:cNvPr>
          <p:cNvSpPr>
            <a:spLocks noGrp="1" noChangeArrowheads="1"/>
          </p:cNvSpPr>
          <p:nvPr>
            <p:ph type="body" idx="1"/>
          </p:nvPr>
        </p:nvSpPr>
        <p:spPr>
          <a:xfrm>
            <a:off x="0" y="76200"/>
            <a:ext cx="9144000" cy="6553200"/>
          </a:xfrm>
        </p:spPr>
        <p:txBody>
          <a:bodyPr/>
          <a:lstStyle/>
          <a:p>
            <a:pPr eaLnBrk="1" hangingPunct="1">
              <a:lnSpc>
                <a:spcPct val="80000"/>
              </a:lnSpc>
            </a:pPr>
            <a:r>
              <a:rPr lang="en-AU" altLang="ja-JP" sz="2200" b="1" u="sng">
                <a:solidFill>
                  <a:schemeClr val="bg1"/>
                </a:solidFill>
                <a:ea typeface="MS PGothic" panose="020B0600070205080204" pitchFamily="34" charset="-128"/>
              </a:rPr>
              <a:t>Iodide Metabolism </a:t>
            </a:r>
            <a:r>
              <a:rPr lang="en-US" altLang="ja-JP" sz="2200" b="1" u="sng">
                <a:solidFill>
                  <a:schemeClr val="bg1"/>
                </a:solidFill>
                <a:ea typeface="MS PGothic" panose="020B0600070205080204" pitchFamily="34" charset="-128"/>
              </a:rPr>
              <a:t>organification of I</a:t>
            </a:r>
            <a:endParaRPr lang="en-AU" altLang="ja-JP" sz="2200" b="1" u="sng">
              <a:solidFill>
                <a:schemeClr val="bg1"/>
              </a:solidFill>
              <a:ea typeface="MS PGothic" panose="020B0600070205080204" pitchFamily="34" charset="-128"/>
            </a:endParaRPr>
          </a:p>
          <a:p>
            <a:pPr eaLnBrk="1" hangingPunct="1">
              <a:lnSpc>
                <a:spcPct val="80000"/>
              </a:lnSpc>
            </a:pPr>
            <a:r>
              <a:rPr lang="en-AU" altLang="ja-JP" sz="2200">
                <a:solidFill>
                  <a:schemeClr val="bg1"/>
                </a:solidFill>
                <a:ea typeface="MS PGothic" panose="020B0600070205080204" pitchFamily="34" charset="-128"/>
              </a:rPr>
              <a:t>The thyroid is able to concentrate </a:t>
            </a:r>
            <a:r>
              <a:rPr lang="en-US" altLang="ja-JP" sz="2200">
                <a:solidFill>
                  <a:schemeClr val="bg1"/>
                </a:solidFill>
                <a:ea typeface="MS PGothic" panose="020B0600070205080204" pitchFamily="34" charset="-128"/>
              </a:rPr>
              <a:t>iodide 30–50 times</a:t>
            </a:r>
            <a:r>
              <a:rPr lang="ar-JO" altLang="ja-JP" sz="2200">
                <a:solidFill>
                  <a:schemeClr val="bg1"/>
                </a:solidFill>
                <a:ea typeface="MS PGothic" panose="020B0600070205080204" pitchFamily="34" charset="-128"/>
              </a:rPr>
              <a:t> that of the circulating concentration using </a:t>
            </a:r>
            <a:r>
              <a:rPr lang="en-AU" altLang="ja-JP" sz="2200">
                <a:solidFill>
                  <a:schemeClr val="bg1"/>
                </a:solidFill>
                <a:ea typeface="MS PGothic" panose="020B0600070205080204" pitchFamily="34" charset="-128"/>
              </a:rPr>
              <a:t>energy-dependent Na+-K+ ATPase-dependent thyroidal I− transporter.</a:t>
            </a:r>
            <a:r>
              <a:rPr lang="en-US" altLang="ja-JP" sz="2200">
                <a:solidFill>
                  <a:schemeClr val="bg1"/>
                </a:solidFill>
                <a:ea typeface="MS PGothic" panose="020B0600070205080204" pitchFamily="34" charset="-128"/>
              </a:rPr>
              <a:t> </a:t>
            </a:r>
            <a:endParaRPr lang="en-AU" altLang="ja-JP" sz="2200">
              <a:solidFill>
                <a:schemeClr val="bg1"/>
              </a:solidFill>
              <a:ea typeface="MS PGothic" panose="020B0600070205080204" pitchFamily="34" charset="-128"/>
            </a:endParaRPr>
          </a:p>
          <a:p>
            <a:pPr eaLnBrk="1" hangingPunct="1">
              <a:lnSpc>
                <a:spcPct val="80000"/>
              </a:lnSpc>
              <a:buFontTx/>
              <a:buNone/>
            </a:pPr>
            <a:r>
              <a:rPr lang="en-US" altLang="ja-JP" sz="2200">
                <a:solidFill>
                  <a:schemeClr val="bg1"/>
                </a:solidFill>
                <a:ea typeface="MS PGothic" panose="020B0600070205080204" pitchFamily="34" charset="-128"/>
              </a:rPr>
              <a:t>1- Iodide (I-) inter </a:t>
            </a:r>
            <a:r>
              <a:rPr lang="en-US" altLang="en-US" sz="2200" b="1" u="sng">
                <a:solidFill>
                  <a:schemeClr val="bg1"/>
                </a:solidFill>
              </a:rPr>
              <a:t>follicles</a:t>
            </a:r>
            <a:r>
              <a:rPr lang="en-US" altLang="en-US" sz="2200">
                <a:solidFill>
                  <a:schemeClr val="bg1"/>
                </a:solidFill>
              </a:rPr>
              <a:t> by </a:t>
            </a:r>
            <a:r>
              <a:rPr lang="en-AU" altLang="ja-JP" sz="2200">
                <a:solidFill>
                  <a:schemeClr val="bg1"/>
                </a:solidFill>
                <a:ea typeface="MS PGothic" panose="020B0600070205080204" pitchFamily="34" charset="-128"/>
              </a:rPr>
              <a:t>Na+-K+ ATPase-dependent thyroidal Iodide (I-) transporter</a:t>
            </a:r>
          </a:p>
          <a:p>
            <a:pPr eaLnBrk="1" hangingPunct="1">
              <a:lnSpc>
                <a:spcPct val="80000"/>
              </a:lnSpc>
              <a:buFontTx/>
              <a:buNone/>
            </a:pPr>
            <a:r>
              <a:rPr lang="en-US" altLang="ja-JP" sz="2200">
                <a:solidFill>
                  <a:schemeClr val="bg1"/>
                </a:solidFill>
                <a:ea typeface="MS PGothic" panose="020B0600070205080204" pitchFamily="34" charset="-128"/>
              </a:rPr>
              <a:t>2- </a:t>
            </a:r>
            <a:r>
              <a:rPr lang="en-AU" altLang="ja-JP" sz="2200">
                <a:solidFill>
                  <a:schemeClr val="bg1"/>
                </a:solidFill>
                <a:ea typeface="MS PGothic" panose="020B0600070205080204" pitchFamily="34" charset="-128"/>
              </a:rPr>
              <a:t>Thyroperoxidase that uses H2O2 oxidize I− to a higher valence state Iodine (I) at the luminal surface of the follicular cell this step is called organification</a:t>
            </a:r>
          </a:p>
          <a:p>
            <a:pPr eaLnBrk="1" hangingPunct="1">
              <a:lnSpc>
                <a:spcPct val="80000"/>
              </a:lnSpc>
              <a:buFontTx/>
              <a:buNone/>
            </a:pPr>
            <a:r>
              <a:rPr lang="en-US" altLang="ja-JP" sz="2200">
                <a:solidFill>
                  <a:schemeClr val="bg1"/>
                </a:solidFill>
                <a:ea typeface="MS PGothic" panose="020B0600070205080204" pitchFamily="34" charset="-128"/>
              </a:rPr>
              <a:t>3- The organified I is then linked to a tyrosine residue attached to thyroglobulin</a:t>
            </a:r>
            <a:endParaRPr lang="en-AU" altLang="ja-JP" sz="2200">
              <a:solidFill>
                <a:schemeClr val="bg1"/>
              </a:solidFill>
              <a:ea typeface="MS PGothic" panose="020B0600070205080204" pitchFamily="34" charset="-128"/>
            </a:endParaRPr>
          </a:p>
          <a:p>
            <a:pPr eaLnBrk="1" hangingPunct="1">
              <a:lnSpc>
                <a:spcPct val="80000"/>
              </a:lnSpc>
              <a:buFontTx/>
              <a:buNone/>
            </a:pPr>
            <a:r>
              <a:rPr lang="en-US" altLang="ja-JP" sz="2200">
                <a:solidFill>
                  <a:schemeClr val="bg1"/>
                </a:solidFill>
                <a:ea typeface="MS PGothic" panose="020B0600070205080204" pitchFamily="34" charset="-128"/>
              </a:rPr>
              <a:t>4- Thyroid hormone synthesis occurs in the follicular space through a series of reactions</a:t>
            </a:r>
            <a:endParaRPr lang="en-AU" altLang="ja-JP" sz="2200">
              <a:solidFill>
                <a:schemeClr val="bg1"/>
              </a:solidFill>
              <a:ea typeface="MS PGothic" panose="020B0600070205080204" pitchFamily="34" charset="-128"/>
            </a:endParaRPr>
          </a:p>
          <a:p>
            <a:pPr eaLnBrk="1" hangingPunct="1">
              <a:lnSpc>
                <a:spcPct val="80000"/>
              </a:lnSpc>
              <a:buFontTx/>
              <a:buNone/>
            </a:pPr>
            <a:r>
              <a:rPr lang="en-US" altLang="ja-JP" sz="2200">
                <a:solidFill>
                  <a:schemeClr val="bg1"/>
                </a:solidFill>
                <a:ea typeface="MS PGothic" panose="020B0600070205080204" pitchFamily="34" charset="-128"/>
              </a:rPr>
              <a:t>5- Thyroid hormones are then stored in the colloid in the follicular space.</a:t>
            </a:r>
          </a:p>
          <a:p>
            <a:pPr eaLnBrk="1" hangingPunct="1">
              <a:lnSpc>
                <a:spcPct val="80000"/>
              </a:lnSpc>
              <a:buFontTx/>
              <a:buNone/>
            </a:pPr>
            <a:r>
              <a:rPr lang="en-AU" altLang="ja-JP" sz="2200">
                <a:solidFill>
                  <a:schemeClr val="bg1"/>
                </a:solidFill>
                <a:ea typeface="MS PGothic" panose="020B0600070205080204" pitchFamily="34" charset="-128"/>
              </a:rPr>
              <a:t>6- Thyroperoxidase stimulate the coupling of two DIT molecules to form T4—or an MIT and DIT to form T3.</a:t>
            </a:r>
          </a:p>
          <a:p>
            <a:pPr eaLnBrk="1" hangingPunct="1">
              <a:lnSpc>
                <a:spcPct val="80000"/>
              </a:lnSpc>
              <a:buFontTx/>
              <a:buNone/>
            </a:pPr>
            <a:r>
              <a:rPr lang="en-AU" altLang="ja-JP" sz="2200">
                <a:solidFill>
                  <a:schemeClr val="bg1"/>
                </a:solidFill>
                <a:ea typeface="MS PGothic" panose="020B0600070205080204" pitchFamily="34" charset="-128"/>
              </a:rPr>
              <a:t>7- TSH stimulates the endocytosis of thyroglobulin to form endocytic vesicles within the thyroid cells. </a:t>
            </a:r>
          </a:p>
          <a:p>
            <a:pPr eaLnBrk="1" hangingPunct="1">
              <a:lnSpc>
                <a:spcPct val="80000"/>
              </a:lnSpc>
              <a:buFontTx/>
              <a:buNone/>
            </a:pPr>
            <a:r>
              <a:rPr lang="en-AU" altLang="ja-JP" sz="2200">
                <a:solidFill>
                  <a:schemeClr val="bg1"/>
                </a:solidFill>
                <a:ea typeface="MS PGothic" panose="020B0600070205080204" pitchFamily="34" charset="-128"/>
              </a:rPr>
              <a:t>8- Lysosomes fuse with these vesicles, and lysosomal proteases hydrolyse thyroglobulin, releasing free T4 and T3 into the blood. </a:t>
            </a:r>
          </a:p>
          <a:p>
            <a:pPr eaLnBrk="1" hangingPunct="1">
              <a:lnSpc>
                <a:spcPct val="80000"/>
              </a:lnSpc>
              <a:buFontTx/>
              <a:buNone/>
            </a:pPr>
            <a:r>
              <a:rPr lang="en-AU" altLang="ja-JP" sz="2200">
                <a:solidFill>
                  <a:schemeClr val="bg1"/>
                </a:solidFill>
                <a:ea typeface="MS PGothic" panose="020B0600070205080204" pitchFamily="34" charset="-128"/>
              </a:rPr>
              <a:t>9- In various tissues including pituitary, kidney, and liver T4 is deiodinated, forming T3, which is the active form of the hormone.  </a:t>
            </a:r>
            <a:endParaRPr lang="en-AU" altLang="en-US" sz="22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a:extLst>
              <a:ext uri="{FF2B5EF4-FFF2-40B4-BE49-F238E27FC236}">
                <a16:creationId xmlns:a16="http://schemas.microsoft.com/office/drawing/2014/main" id="{507A70A7-D167-4044-BF6F-5EB6E547E3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76200"/>
            <a:ext cx="89662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4">
            <a:extLst>
              <a:ext uri="{FF2B5EF4-FFF2-40B4-BE49-F238E27FC236}">
                <a16:creationId xmlns:a16="http://schemas.microsoft.com/office/drawing/2014/main" id="{018FE7AF-8E84-4E91-82D8-B911696BD55D}"/>
              </a:ext>
            </a:extLst>
          </p:cNvPr>
          <p:cNvSpPr txBox="1">
            <a:spLocks noChangeArrowheads="1"/>
          </p:cNvSpPr>
          <p:nvPr/>
        </p:nvSpPr>
        <p:spPr bwMode="auto">
          <a:xfrm>
            <a:off x="1676400" y="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u="sng"/>
              <a:t>lumen</a:t>
            </a:r>
            <a:endParaRPr lang="en-AU" altLang="en-US" u="sng"/>
          </a:p>
        </p:txBody>
      </p:sp>
      <p:sp>
        <p:nvSpPr>
          <p:cNvPr id="9220" name="Rectangle 4">
            <a:extLst>
              <a:ext uri="{FF2B5EF4-FFF2-40B4-BE49-F238E27FC236}">
                <a16:creationId xmlns:a16="http://schemas.microsoft.com/office/drawing/2014/main" id="{EB1C4570-B2FB-42AF-9018-5DE51871A923}"/>
              </a:ext>
            </a:extLst>
          </p:cNvPr>
          <p:cNvSpPr>
            <a:spLocks noChangeArrowheads="1"/>
          </p:cNvSpPr>
          <p:nvPr/>
        </p:nvSpPr>
        <p:spPr bwMode="auto">
          <a:xfrm>
            <a:off x="619125" y="6315075"/>
            <a:ext cx="928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b="1">
                <a:ea typeface="MS PGothic" panose="020B0600070205080204" pitchFamily="34" charset="-128"/>
              </a:rPr>
              <a:t>Iodide </a:t>
            </a:r>
            <a:endParaRPr lang="en-US" altLang="en-US" b="1"/>
          </a:p>
        </p:txBody>
      </p:sp>
      <p:sp>
        <p:nvSpPr>
          <p:cNvPr id="9221" name="Rectangle 5">
            <a:extLst>
              <a:ext uri="{FF2B5EF4-FFF2-40B4-BE49-F238E27FC236}">
                <a16:creationId xmlns:a16="http://schemas.microsoft.com/office/drawing/2014/main" id="{243305B8-0DE9-4947-8765-EC528F5E2CC8}"/>
              </a:ext>
            </a:extLst>
          </p:cNvPr>
          <p:cNvSpPr>
            <a:spLocks noChangeArrowheads="1"/>
          </p:cNvSpPr>
          <p:nvPr/>
        </p:nvSpPr>
        <p:spPr bwMode="auto">
          <a:xfrm>
            <a:off x="-42863" y="301625"/>
            <a:ext cx="1466851"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ja-JP" sz="1200" b="1">
                <a:ea typeface="MS PGothic" panose="020B0600070205080204" pitchFamily="34" charset="-128"/>
              </a:rPr>
              <a:t>Thyroperoxidase </a:t>
            </a:r>
            <a:endParaRPr lang="en-US" altLang="en-US" sz="1200" b="1"/>
          </a:p>
        </p:txBody>
      </p:sp>
      <p:sp>
        <p:nvSpPr>
          <p:cNvPr id="9222" name="Rectangle 6">
            <a:extLst>
              <a:ext uri="{FF2B5EF4-FFF2-40B4-BE49-F238E27FC236}">
                <a16:creationId xmlns:a16="http://schemas.microsoft.com/office/drawing/2014/main" id="{E814702C-6D44-4E43-B74E-5653D9B3EB83}"/>
              </a:ext>
            </a:extLst>
          </p:cNvPr>
          <p:cNvSpPr>
            <a:spLocks noChangeArrowheads="1"/>
          </p:cNvSpPr>
          <p:nvPr/>
        </p:nvSpPr>
        <p:spPr bwMode="auto">
          <a:xfrm>
            <a:off x="4533900" y="228600"/>
            <a:ext cx="1273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ja-JP" sz="1100" u="sng">
                <a:ea typeface="MS PGothic" panose="020B0600070205080204" pitchFamily="34" charset="-128"/>
              </a:rPr>
              <a:t>Thyroperoxidase </a:t>
            </a:r>
            <a:endParaRPr lang="en-US" altLang="en-US" sz="1100" u="sn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FEBD4623-246B-4812-BAE4-595C24FC1F0C}"/>
              </a:ext>
            </a:extLst>
          </p:cNvPr>
          <p:cNvSpPr>
            <a:spLocks noGrp="1" noChangeArrowheads="1"/>
          </p:cNvSpPr>
          <p:nvPr>
            <p:ph type="body" idx="1"/>
          </p:nvPr>
        </p:nvSpPr>
        <p:spPr>
          <a:xfrm>
            <a:off x="152400" y="228600"/>
            <a:ext cx="8991600" cy="6477000"/>
          </a:xfrm>
        </p:spPr>
        <p:txBody>
          <a:bodyPr/>
          <a:lstStyle/>
          <a:p>
            <a:pPr eaLnBrk="1" hangingPunct="1">
              <a:lnSpc>
                <a:spcPct val="90000"/>
              </a:lnSpc>
            </a:pPr>
            <a:r>
              <a:rPr lang="en-AU" altLang="ja-JP" sz="2800" b="1" u="sng">
                <a:solidFill>
                  <a:schemeClr val="bg1"/>
                </a:solidFill>
                <a:ea typeface="MS PGothic" panose="020B0600070205080204" pitchFamily="34" charset="-128"/>
              </a:rPr>
              <a:t>Thyroid Hormones Transport</a:t>
            </a:r>
            <a:endParaRPr lang="en-AU" altLang="ja-JP" sz="2800">
              <a:solidFill>
                <a:schemeClr val="bg1"/>
              </a:solidFill>
              <a:ea typeface="MS PGothic" panose="020B0600070205080204" pitchFamily="34" charset="-128"/>
            </a:endParaRPr>
          </a:p>
          <a:p>
            <a:pPr eaLnBrk="1" hangingPunct="1">
              <a:lnSpc>
                <a:spcPct val="90000"/>
              </a:lnSpc>
            </a:pPr>
            <a:r>
              <a:rPr lang="en-AU" altLang="ja-JP" sz="2800">
                <a:solidFill>
                  <a:schemeClr val="bg1"/>
                </a:solidFill>
                <a:ea typeface="MS PGothic" panose="020B0600070205080204" pitchFamily="34" charset="-128"/>
              </a:rPr>
              <a:t>More than 99% of T4 and T3 circulates bounded to a specific binding protein, </a:t>
            </a:r>
            <a:r>
              <a:rPr lang="en-AU" altLang="ja-JP" sz="2800" b="1">
                <a:solidFill>
                  <a:schemeClr val="bg1"/>
                </a:solidFill>
                <a:ea typeface="MS PGothic" panose="020B0600070205080204" pitchFamily="34" charset="-128"/>
              </a:rPr>
              <a:t>thyroxine-binding globulin (TBG) or </a:t>
            </a:r>
            <a:r>
              <a:rPr lang="en-US" altLang="ja-JP" sz="2800" b="1">
                <a:solidFill>
                  <a:schemeClr val="bg1"/>
                </a:solidFill>
                <a:ea typeface="MS PGothic" panose="020B0600070205080204" pitchFamily="34" charset="-128"/>
              </a:rPr>
              <a:t>thyroxine-binding prealbumin (TBPA).</a:t>
            </a:r>
            <a:r>
              <a:rPr lang="en-AU" altLang="ja-JP" sz="2800" b="1">
                <a:solidFill>
                  <a:schemeClr val="bg1"/>
                </a:solidFill>
                <a:ea typeface="MS PGothic" panose="020B0600070205080204" pitchFamily="34" charset="-128"/>
              </a:rPr>
              <a:t> </a:t>
            </a:r>
          </a:p>
          <a:p>
            <a:pPr eaLnBrk="1" hangingPunct="1">
              <a:lnSpc>
                <a:spcPct val="90000"/>
              </a:lnSpc>
            </a:pPr>
            <a:r>
              <a:rPr lang="en-AU" altLang="ja-JP" sz="2800">
                <a:solidFill>
                  <a:schemeClr val="bg1"/>
                </a:solidFill>
                <a:ea typeface="MS PGothic" panose="020B0600070205080204" pitchFamily="34" charset="-128"/>
              </a:rPr>
              <a:t>TBG, a glycoprotein, binds non-covalently to T4 and T3. </a:t>
            </a:r>
          </a:p>
          <a:p>
            <a:pPr eaLnBrk="1" hangingPunct="1">
              <a:lnSpc>
                <a:spcPct val="90000"/>
              </a:lnSpc>
            </a:pPr>
            <a:r>
              <a:rPr lang="en-AU" altLang="ja-JP" sz="2800">
                <a:solidFill>
                  <a:schemeClr val="bg1"/>
                </a:solidFill>
                <a:ea typeface="MS PGothic" panose="020B0600070205080204" pitchFamily="34" charset="-128"/>
              </a:rPr>
              <a:t>The plasma half-life of T4 is correspondingly four to five times that of T3. </a:t>
            </a:r>
          </a:p>
          <a:p>
            <a:pPr eaLnBrk="1" hangingPunct="1">
              <a:lnSpc>
                <a:spcPct val="90000"/>
              </a:lnSpc>
            </a:pPr>
            <a:r>
              <a:rPr lang="en-AU" altLang="ja-JP" sz="2800">
                <a:solidFill>
                  <a:schemeClr val="bg1"/>
                </a:solidFill>
                <a:ea typeface="MS PGothic" panose="020B0600070205080204" pitchFamily="34" charset="-128"/>
              </a:rPr>
              <a:t>The small, unbound (free) fraction is responsible for the biologic activity. Most biologic activity is attributed to T3. </a:t>
            </a:r>
          </a:p>
          <a:p>
            <a:pPr eaLnBrk="1" hangingPunct="1">
              <a:lnSpc>
                <a:spcPct val="90000"/>
              </a:lnSpc>
            </a:pPr>
            <a:r>
              <a:rPr lang="en-US" altLang="ja-JP" sz="2800">
                <a:solidFill>
                  <a:schemeClr val="bg1"/>
                </a:solidFill>
                <a:ea typeface="MS PGothic" panose="020B0600070205080204" pitchFamily="34" charset="-128"/>
              </a:rPr>
              <a:t>T4 works as a reservoir for T3</a:t>
            </a:r>
            <a:endParaRPr lang="en-AU" altLang="ja-JP" sz="2800">
              <a:solidFill>
                <a:schemeClr val="bg1"/>
              </a:solidFill>
              <a:ea typeface="MS PGothic" panose="020B0600070205080204" pitchFamily="34" charset="-128"/>
            </a:endParaRPr>
          </a:p>
          <a:p>
            <a:pPr eaLnBrk="1" hangingPunct="1">
              <a:lnSpc>
                <a:spcPct val="90000"/>
              </a:lnSpc>
            </a:pPr>
            <a:endParaRPr lang="en-AU" altLang="ja-JP" sz="2800">
              <a:solidFill>
                <a:schemeClr val="bg1"/>
              </a:solidFill>
              <a:ea typeface="MS PGothic" panose="020B0600070205080204" pitchFamily="34" charset="-128"/>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1640</TotalTime>
  <Words>1364</Words>
  <Application>Microsoft Office PowerPoint</Application>
  <PresentationFormat>On-screen Show (4:3)</PresentationFormat>
  <Paragraphs>105</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MS PGothic</vt:lpstr>
      <vt:lpstr>Times New Roman</vt:lpstr>
      <vt:lpstr>Default Design</vt:lpstr>
      <vt:lpstr>Thyroid metabolism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محمود بركات</cp:lastModifiedBy>
  <cp:revision>59</cp:revision>
  <cp:lastPrinted>1601-01-01T00:00:00Z</cp:lastPrinted>
  <dcterms:created xsi:type="dcterms:W3CDTF">2011-03-08T17:52:04Z</dcterms:created>
  <dcterms:modified xsi:type="dcterms:W3CDTF">2021-02-11T13:59:30Z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